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77" r:id="rId4"/>
    <p:sldId id="260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85" autoAdjust="0"/>
  </p:normalViewPr>
  <p:slideViewPr>
    <p:cSldViewPr snapToGrid="0">
      <p:cViewPr varScale="1">
        <p:scale>
          <a:sx n="61" d="100"/>
          <a:sy n="61" d="100"/>
        </p:scale>
        <p:origin x="10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429F-A2AF-436E-B364-C4A924C5FBA0}" type="datetimeFigureOut">
              <a:rPr lang="en-IN" smtClean="0"/>
              <a:t>13-05-2015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34CCE2E-0D78-4C6F-8B05-DA10FC8D0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36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429F-A2AF-436E-B364-C4A924C5FBA0}" type="datetimeFigureOut">
              <a:rPr lang="en-IN" smtClean="0"/>
              <a:t>13-05-2015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4CCE2E-0D78-4C6F-8B05-DA10FC8D0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5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429F-A2AF-436E-B364-C4A924C5FBA0}" type="datetimeFigureOut">
              <a:rPr lang="en-IN" smtClean="0"/>
              <a:t>13-05-2015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4CCE2E-0D78-4C6F-8B05-DA10FC8D0BE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756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429F-A2AF-436E-B364-C4A924C5FBA0}" type="datetimeFigureOut">
              <a:rPr lang="en-IN" smtClean="0"/>
              <a:t>13-05-2015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4CCE2E-0D78-4C6F-8B05-DA10FC8D0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526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429F-A2AF-436E-B364-C4A924C5FBA0}" type="datetimeFigureOut">
              <a:rPr lang="en-IN" smtClean="0"/>
              <a:t>13-05-2015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4CCE2E-0D78-4C6F-8B05-DA10FC8D0BE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8343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429F-A2AF-436E-B364-C4A924C5FBA0}" type="datetimeFigureOut">
              <a:rPr lang="en-IN" smtClean="0"/>
              <a:t>13-05-2015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4CCE2E-0D78-4C6F-8B05-DA10FC8D0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35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429F-A2AF-436E-B364-C4A924C5FBA0}" type="datetimeFigureOut">
              <a:rPr lang="en-IN" smtClean="0"/>
              <a:t>13-05-2015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CE2E-0D78-4C6F-8B05-DA10FC8D0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3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429F-A2AF-436E-B364-C4A924C5FBA0}" type="datetimeFigureOut">
              <a:rPr lang="en-IN" smtClean="0"/>
              <a:t>13-05-2015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CE2E-0D78-4C6F-8B05-DA10FC8D0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06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429F-A2AF-436E-B364-C4A924C5FBA0}" type="datetimeFigureOut">
              <a:rPr lang="en-IN" smtClean="0"/>
              <a:t>13-05-2015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CE2E-0D78-4C6F-8B05-DA10FC8D0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99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429F-A2AF-436E-B364-C4A924C5FBA0}" type="datetimeFigureOut">
              <a:rPr lang="en-IN" smtClean="0"/>
              <a:t>13-05-2015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4CCE2E-0D78-4C6F-8B05-DA10FC8D0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37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429F-A2AF-436E-B364-C4A924C5FBA0}" type="datetimeFigureOut">
              <a:rPr lang="en-IN" smtClean="0"/>
              <a:t>13-05-2015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34CCE2E-0D78-4C6F-8B05-DA10FC8D0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123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429F-A2AF-436E-B364-C4A924C5FBA0}" type="datetimeFigureOut">
              <a:rPr lang="en-IN" smtClean="0"/>
              <a:t>13-05-2015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34CCE2E-0D78-4C6F-8B05-DA10FC8D0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6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429F-A2AF-436E-B364-C4A924C5FBA0}" type="datetimeFigureOut">
              <a:rPr lang="en-IN" smtClean="0"/>
              <a:t>13-05-2015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CE2E-0D78-4C6F-8B05-DA10FC8D0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00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429F-A2AF-436E-B364-C4A924C5FBA0}" type="datetimeFigureOut">
              <a:rPr lang="en-IN" smtClean="0"/>
              <a:t>13-05-2015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CE2E-0D78-4C6F-8B05-DA10FC8D0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85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429F-A2AF-436E-B364-C4A924C5FBA0}" type="datetimeFigureOut">
              <a:rPr lang="en-IN" smtClean="0"/>
              <a:t>13-05-2015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CE2E-0D78-4C6F-8B05-DA10FC8D0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62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429F-A2AF-436E-B364-C4A924C5FBA0}" type="datetimeFigureOut">
              <a:rPr lang="en-IN" smtClean="0"/>
              <a:t>13-05-2015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4CCE2E-0D78-4C6F-8B05-DA10FC8D0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173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5429F-A2AF-436E-B364-C4A924C5FBA0}" type="datetimeFigureOut">
              <a:rPr lang="en-IN" smtClean="0"/>
              <a:t>13-05-2015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34CCE2E-0D78-4C6F-8B05-DA10FC8D0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56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82806" y="218364"/>
            <a:ext cx="98263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B.Tech. Major Project Report</a:t>
            </a:r>
          </a:p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algn="ctr"/>
            <a:r>
              <a:rPr lang="en-US" sz="2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implementation of regression </a:t>
            </a:r>
            <a:r>
              <a:rPr lang="en-US" sz="2400" b="1" cap="sm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ABHISHEK MAHESHWARI (11115004)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TORAN SAHU (11115086)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Guidance of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N. K. NAGWANI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(Assistant Professor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1" descr="C:\Users\cse\Desktop\NITRR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954" y="3220923"/>
            <a:ext cx="1060092" cy="1060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219157" y="4665434"/>
            <a:ext cx="57536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SC. &amp; ENGINEERING</a:t>
            </a:r>
            <a:endParaRPr lang="en-I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INSTITUTE OF TECHNOLOGY</a:t>
            </a:r>
            <a:endParaRPr lang="en-I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RAIPUR - 492010, CHHATTISGARH, INDIA</a:t>
            </a:r>
            <a:endParaRPr lang="en-I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MAY, 2015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8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7" y="624110"/>
            <a:ext cx="8911687" cy="128089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on Clustered Data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2133600"/>
            <a:ext cx="8915400" cy="377762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  <a:p>
            <a:pPr lvl="1"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  <a:p>
            <a:pPr lvl="1"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Least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of Squares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Equation Generation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value prediction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24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7" y="624110"/>
            <a:ext cx="8911687" cy="128089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Linear Regression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2133600"/>
            <a:ext cx="8915400" cy="377762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Given data {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N" sz="20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0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IN" sz="20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2000" baseline="-25000" dirty="0">
                <a:latin typeface="Times New Roman" pitchFamily="18" charset="0"/>
                <a:cs typeface="Times New Roman" pitchFamily="18" charset="0"/>
              </a:rPr>
              <a:t>i1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, . . . . ,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2000" baseline="-25000" dirty="0" err="1"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en-IN" sz="20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} from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=1 to n of 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statistical units, a linear regression model assumes that the relationship between the dependent variable </a:t>
            </a:r>
            <a:r>
              <a:rPr lang="en-IN" sz="2000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N" sz="20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and the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-vector of regression 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20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is linear.</a:t>
            </a:r>
          </a:p>
          <a:p>
            <a:pPr marL="0" indent="0" algn="ctr">
              <a:buNone/>
            </a:pP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000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N" sz="20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0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 =  β</a:t>
            </a:r>
            <a:r>
              <a:rPr lang="en-IN" sz="20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2000" i="1" baseline="-25000" dirty="0">
                <a:latin typeface="Times New Roman" pitchFamily="18" charset="0"/>
                <a:cs typeface="Times New Roman" pitchFamily="18" charset="0"/>
              </a:rPr>
              <a:t>i1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IN" sz="2000" baseline="30000" dirty="0">
                <a:latin typeface="Times New Roman" pitchFamily="18" charset="0"/>
                <a:cs typeface="Times New Roman" pitchFamily="18" charset="0"/>
              </a:rPr>
              <a:t>. . . . . . . . . . . . . . . . . . .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+β</a:t>
            </a:r>
            <a:r>
              <a:rPr lang="en-IN" sz="2000" i="1" baseline="-25000" dirty="0" err="1"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en-IN" sz="20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2000" i="1" baseline="-25000" dirty="0" err="1"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en-IN" sz="20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IN" sz="2000" i="1" dirty="0" err="1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IN" sz="20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=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20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000" baseline="3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β +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IN" sz="20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,    	</a:t>
            </a:r>
            <a:r>
              <a:rPr lang="en-IN" sz="20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1,. . . . . . ,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n.</a:t>
            </a:r>
          </a:p>
          <a:p>
            <a:pPr marL="0" indent="0" algn="ctr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		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Y = Xβ + ε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924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7" y="624110"/>
            <a:ext cx="8911687" cy="128089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Least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Median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Of Squares Regression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38300" y="2133600"/>
                <a:ext cx="8915400" cy="3777622"/>
              </a:xfr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In this approach sum is replaced by the median of the squared residuals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20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IN" sz="20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000">
                                      <a:latin typeface="Cambria Math" panose="02040503050406030204" pitchFamily="18" charset="0"/>
                                    </a:rPr>
                                    <m:t>median</m:t>
                                  </m:r>
                                </m:e>
                                <m:lim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N" sz="200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N" sz="2000" baseline="-2500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N" sz="200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N" sz="2000" baseline="-2500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IN" sz="2000">
                                      <a:latin typeface="Cambria Math" panose="02040503050406030204" pitchFamily="18" charset="0"/>
                                    </a:rPr>
                                    <m:t>’)</m:t>
                                  </m:r>
                                </m:e>
                                <m:sup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457200" lvl="1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8300" y="2133600"/>
                <a:ext cx="8915400" cy="3777622"/>
              </a:xfrm>
              <a:blipFill rotWithShape="0">
                <a:blip r:embed="rId2"/>
                <a:stretch>
                  <a:fillRect l="-614" t="-6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33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7" y="624110"/>
            <a:ext cx="8911687" cy="128089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Estimation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38300" y="2133599"/>
                <a:ext cx="8915400" cy="4440621"/>
              </a:xfr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pPr algn="just"/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Absolute </a:t>
                </a:r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Error</a:t>
                </a:r>
              </a:p>
              <a:p>
                <a:pPr lvl="1" algn="just"/>
                <a:r>
                  <a:rPr lang="en-IN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 Absolute Error (MAE) is the Average </a:t>
                </a:r>
                <a:r>
                  <a:rPr lang="en-IN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absolute value of the residuals (error). 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000">
                          <a:latin typeface="Cambria Math" panose="02040503050406030204" pitchFamily="18" charset="0"/>
                        </a:rPr>
                        <m:t>MAE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d>
                    </m:oMath>
                  </m:oMathPara>
                </a14:m>
                <a:endPara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Root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 Squared </a:t>
                </a:r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Error</a:t>
                </a:r>
              </a:p>
              <a:p>
                <a:pPr lvl="1" algn="just"/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Squaring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error gives more weight to larger 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errors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than smaller ones, skewing the error 	estimate towards the odd 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outlier.</a:t>
                </a:r>
                <a:endParaRPr lang="en-US" sz="18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143250" lvl="7" indent="0" algn="just">
                  <a:buNone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RMSE </a:t>
                </a:r>
                <a14:m>
                  <m:oMath xmlns:m="http://schemas.openxmlformats.org/officeDocument/2006/math">
                    <m:r>
                      <a:rPr lang="en-IN" sz="2000" b="1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0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IN" sz="2000" b="1" i="1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IN" sz="20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0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IN" sz="2000" b="1" i="1"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IN" sz="2000" b="1" i="1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IN" sz="2000" b="1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  <m:sup>
                                <m:r>
                                  <a:rPr lang="en-IN" sz="20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IN" sz="20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e>
                    </m:ra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8300" y="2133599"/>
                <a:ext cx="8915400" cy="4440621"/>
              </a:xfrm>
              <a:blipFill rotWithShape="0">
                <a:blip r:embed="rId2"/>
                <a:stretch>
                  <a:fillRect l="-614" t="-547" r="-4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43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7" y="624110"/>
            <a:ext cx="8911687" cy="128089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Performance Measurement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38300" y="2133600"/>
                <a:ext cx="8915400" cy="4393324"/>
              </a:xfr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pPr marL="342900" lvl="1" indent="-342900"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errors are compared to find the number of clusters in which data should be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classified to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the minimum prediction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error.</a:t>
                </a:r>
                <a:endPara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1" indent="-342900" algn="just"/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Following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two weighted errors are calculated for all the values of K from one to maximum Cluster Number. Then the value is concluded against which minimum error is estimated.</a:t>
                </a:r>
              </a:p>
              <a:p>
                <a:pPr marL="857250" lvl="1" indent="-457200" algn="just">
                  <a:buFont typeface="+mj-lt"/>
                  <a:buAutoNum type="arabicPeriod"/>
                </a:pPr>
                <a:r>
                  <a:rPr lang="en-US" sz="2000" b="1" dirty="0" smtClean="0">
                    <a:latin typeface="Times New Roman" pitchFamily="18" charset="0"/>
                    <a:cs typeface="Times New Roman" pitchFamily="18" charset="0"/>
                  </a:rPr>
                  <a:t>Weighted </a:t>
                </a: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Mean Absolute Error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000">
                          <a:latin typeface="Cambria Math" panose="02040503050406030204" pitchFamily="18" charset="0"/>
                        </a:rPr>
                        <m:t>Weighted</m:t>
                      </m:r>
                      <m:r>
                        <a:rPr lang="en-IN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2000">
                          <a:latin typeface="Cambria Math" panose="02040503050406030204" pitchFamily="18" charset="0"/>
                        </a:rPr>
                        <m:t>MAE</m:t>
                      </m:r>
                      <m:r>
                        <a:rPr lang="en-IN" sz="200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𝑀𝐴𝐸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IN" sz="2000" dirty="0" smtClean="0">
                  <a:latin typeface="Times New Roman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2000" b="1" dirty="0" smtClean="0">
                    <a:latin typeface="Times New Roman" pitchFamily="18" charset="0"/>
                    <a:cs typeface="Times New Roman" pitchFamily="18" charset="0"/>
                  </a:rPr>
                  <a:t>	2. 	Weighted </a:t>
                </a: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Root Mean of Square Error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000">
                          <a:latin typeface="Cambria Math" panose="02040503050406030204" pitchFamily="18" charset="0"/>
                        </a:rPr>
                        <m:t>Weighted</m:t>
                      </m:r>
                      <m:r>
                        <a:rPr lang="en-IN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2000">
                          <a:latin typeface="Cambria Math" panose="02040503050406030204" pitchFamily="18" charset="0"/>
                        </a:rPr>
                        <m:t>RMSE</m:t>
                      </m:r>
                      <m:r>
                        <a:rPr lang="en-IN" sz="200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𝑅𝑀𝑆𝐸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457200" lvl="1" indent="0">
                  <a:buNone/>
                </a:pP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8300" y="2133600"/>
                <a:ext cx="8915400" cy="4393324"/>
              </a:xfrm>
              <a:blipFill rotWithShape="0">
                <a:blip r:embed="rId2"/>
                <a:stretch>
                  <a:fillRect l="-614" t="-552" r="-5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86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7" y="624110"/>
            <a:ext cx="8911687" cy="128089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Flow of the Project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96" y="2133600"/>
            <a:ext cx="8934409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2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7" y="624110"/>
            <a:ext cx="8911687" cy="128089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739" y="1905000"/>
            <a:ext cx="3048000" cy="443099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147" y="1927746"/>
            <a:ext cx="3113289" cy="440824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57739" y="6335991"/>
            <a:ext cx="31320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Table. 1: MAE and RMSE using </a:t>
            </a:r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different no. of clusters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34147" y="6335991"/>
            <a:ext cx="31204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Table.2: MAE and RMSE using </a:t>
            </a:r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LMS Regression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different no. of clusters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878317" y="4209392"/>
            <a:ext cx="1211656" cy="5202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8902254" y="4204132"/>
            <a:ext cx="1211656" cy="5202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71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7" y="624110"/>
            <a:ext cx="8911687" cy="128089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2133600"/>
            <a:ext cx="8915400" cy="377762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we conclude that MAE  and RMSE values are minimum for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K=4.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Median of Squares Regression we conclude that MAE  and RMSE values are minimum for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K=4.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concludes that the given dataset should be clustered into 4 sub datasets to get minimum prediction error.</a:t>
            </a:r>
          </a:p>
          <a:p>
            <a:pPr marL="457200" lvl="1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30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7" y="624110"/>
            <a:ext cx="8911687" cy="128089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Thank You…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199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7" y="624110"/>
            <a:ext cx="8911687" cy="128089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2133600"/>
            <a:ext cx="8915400" cy="377762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and Scope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Major Stages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from Excel File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on Clustered data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Measurement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Flow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61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7" y="624110"/>
            <a:ext cx="8911687" cy="128089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and Scope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2133600"/>
            <a:ext cx="8915400" cy="377762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idea behind the project is to extract data from Excel Files and minimize the error while predicting the value of an attribute.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Scope: </a:t>
            </a:r>
          </a:p>
          <a:p>
            <a:pPr lvl="1"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datasets to classify them in different sub datasets to make efficient prediction.</a:t>
            </a:r>
          </a:p>
          <a:p>
            <a:pPr lvl="1"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different clustering algorithms.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42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7" y="624110"/>
            <a:ext cx="8911687" cy="128089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stage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2133600"/>
            <a:ext cx="8915400" cy="377762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from Excel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extracted from Excel files to a specific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format.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classified in sub datasets  using data mining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are applied to get the relation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 dependent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with the independent 	variables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dataset is used to estimate the error between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vale and the original value.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08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7" y="624110"/>
            <a:ext cx="8911687" cy="128089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Process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16" y="3533992"/>
            <a:ext cx="10761768" cy="117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27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7" y="624110"/>
            <a:ext cx="8911687" cy="128089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Extraction from Excel file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2133600"/>
            <a:ext cx="8915400" cy="377762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File name from file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SQL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.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arff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</a:t>
            </a:r>
          </a:p>
          <a:p>
            <a:pPr marL="457200" lvl="1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82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7" y="624110"/>
            <a:ext cx="8911687" cy="128089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2133600"/>
            <a:ext cx="8915400" cy="377762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Count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Implementation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File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Files to .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arff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Count.txt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generation</a:t>
            </a:r>
          </a:p>
          <a:p>
            <a:pPr marL="457200" lvl="1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50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7" y="624110"/>
            <a:ext cx="8911687" cy="128089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6" algn="l" defTabSz="457200" rtl="0">
              <a:spcBef>
                <a:spcPct val="0"/>
              </a:spcBef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 Means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38300" y="2133600"/>
                <a:ext cx="8915400" cy="3777622"/>
              </a:xfr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normAutofit lnSpcReduction="10000"/>
              </a:bodyPr>
              <a:lstStyle/>
              <a:p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Algorithm of </a:t>
                </a:r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K-Means</a:t>
                </a:r>
              </a:p>
              <a:p>
                <a:pPr marL="457200" lvl="1" indent="0">
                  <a:buNone/>
                </a:pPr>
                <a:r>
                  <a:rPr lang="en-US" sz="17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Clusters 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data into </a:t>
                </a:r>
                <a:r>
                  <a:rPr lang="en-US" sz="17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groups where </a:t>
                </a:r>
                <a:r>
                  <a:rPr lang="en-US" sz="17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is predefined.</a:t>
                </a:r>
              </a:p>
              <a:p>
                <a:pPr marL="0" lvl="0" indent="0">
                  <a:buNone/>
                </a:pPr>
                <a:r>
                  <a:rPr lang="en-US" sz="17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2. Select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en-US" sz="17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points at random as cluster centers.</a:t>
                </a:r>
              </a:p>
              <a:p>
                <a:pPr marL="0" lvl="0" indent="0">
                  <a:buNone/>
                </a:pPr>
                <a:r>
                  <a:rPr lang="en-US" sz="17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3. Assign 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objects to their closest cluster center according to the </a:t>
                </a:r>
                <a:r>
                  <a:rPr lang="en-US" sz="17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Euclidean distance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function.</a:t>
                </a:r>
              </a:p>
              <a:p>
                <a:pPr marL="0" lvl="0" indent="0">
                  <a:buNone/>
                </a:pPr>
                <a:r>
                  <a:rPr lang="en-US" sz="17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4. Calculate 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centroid or mean of all objects in each cluster.</a:t>
                </a:r>
              </a:p>
              <a:p>
                <a:pPr marL="0" lvl="0" indent="0">
                  <a:buNone/>
                </a:pPr>
                <a:r>
                  <a:rPr lang="en-US" sz="17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5. Repeat 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steps 2, 3 and 4 until the same points are assigned to each cluster in </a:t>
                </a:r>
                <a:r>
                  <a:rPr lang="en-US" sz="17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consecutive 		  rounds.</a:t>
                </a:r>
                <a:endParaRPr lang="en-US" dirty="0"/>
              </a:p>
              <a:p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Formulation</a:t>
                </a:r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min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||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−µ||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IN" dirty="0" smtClean="0"/>
              </a:p>
              <a:p>
                <a:pPr marL="457200" lvl="1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8300" y="2133600"/>
                <a:ext cx="8915400" cy="3777622"/>
              </a:xfrm>
              <a:blipFill rotWithShape="0">
                <a:blip r:embed="rId2"/>
                <a:stretch>
                  <a:fillRect l="-614" t="-14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83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7" y="624110"/>
            <a:ext cx="8911687" cy="128089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Attribute-Relation file format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2133599"/>
            <a:ext cx="8915400" cy="449228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Usage: </a:t>
            </a:r>
          </a:p>
          <a:p>
            <a:pPr marL="457200" lvl="1" indent="0"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Weka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is used to implement regression methods so the input to these methods should be in .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arff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/>
          </a:p>
          <a:p>
            <a:pPr marL="457200" lvl="1" indent="0">
              <a:buNone/>
            </a:pPr>
            <a:endParaRPr lang="en-IN" sz="1400" dirty="0"/>
          </a:p>
        </p:txBody>
      </p:sp>
      <p:pic>
        <p:nvPicPr>
          <p:cNvPr id="4" name="Picture 3" descr="C:\Users\toran\Pictures\Screenshots\Screenshot (73)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48" b="48704"/>
          <a:stretch/>
        </p:blipFill>
        <p:spPr bwMode="auto">
          <a:xfrm>
            <a:off x="3640147" y="3302392"/>
            <a:ext cx="4289907" cy="33234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598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1395</TotalTime>
  <Words>482</Words>
  <Application>Microsoft Office PowerPoint</Application>
  <PresentationFormat>Widescreen</PresentationFormat>
  <Paragraphs>107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Cambria Math</vt:lpstr>
      <vt:lpstr>Century Gothic</vt:lpstr>
      <vt:lpstr>Times New Roman</vt:lpstr>
      <vt:lpstr>Wingdings 3</vt:lpstr>
      <vt:lpstr>Wisp</vt:lpstr>
      <vt:lpstr>PowerPoint Presentation</vt:lpstr>
      <vt:lpstr>Introduction</vt:lpstr>
      <vt:lpstr>Objective and Scope </vt:lpstr>
      <vt:lpstr>Four stage process</vt:lpstr>
      <vt:lpstr>Basic Process</vt:lpstr>
      <vt:lpstr>Data Extraction from Excel file </vt:lpstr>
      <vt:lpstr>Clustering </vt:lpstr>
      <vt:lpstr>K- Means </vt:lpstr>
      <vt:lpstr>Attribute-Relation file format </vt:lpstr>
      <vt:lpstr>Regression on Clustered Data </vt:lpstr>
      <vt:lpstr>Linear Regression </vt:lpstr>
      <vt:lpstr>Least Median Of Squares Regression  </vt:lpstr>
      <vt:lpstr>Error Estimation </vt:lpstr>
      <vt:lpstr>Performance Measurement </vt:lpstr>
      <vt:lpstr>Execution Flow of the Project </vt:lpstr>
      <vt:lpstr>Output   </vt:lpstr>
      <vt:lpstr>Conclusion </vt:lpstr>
      <vt:lpstr>Thank You…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toran sahu</dc:creator>
  <cp:lastModifiedBy>toran sahu</cp:lastModifiedBy>
  <cp:revision>36</cp:revision>
  <dcterms:created xsi:type="dcterms:W3CDTF">2015-05-13T06:00:31Z</dcterms:created>
  <dcterms:modified xsi:type="dcterms:W3CDTF">2015-05-14T05:22:10Z</dcterms:modified>
</cp:coreProperties>
</file>