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1" r:id="rId5"/>
    <p:sldId id="278" r:id="rId6"/>
    <p:sldId id="279" r:id="rId7"/>
    <p:sldId id="287" r:id="rId8"/>
    <p:sldId id="281" r:id="rId9"/>
    <p:sldId id="286" r:id="rId10"/>
    <p:sldId id="28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smtClean="0"/>
              <a:t>15 </a:t>
            </a:r>
            <a:r>
              <a:rPr lang="en-US" sz="4000" dirty="0" smtClean="0"/>
              <a:t>| Evaluating 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Model evaluation process</a:t>
            </a:r>
          </a:p>
          <a:p>
            <a:r>
              <a:rPr lang="en-GB" dirty="0" smtClean="0">
                <a:latin typeface="Segoe"/>
              </a:rPr>
              <a:t>Exploratory model performance evaluation</a:t>
            </a:r>
          </a:p>
          <a:p>
            <a:r>
              <a:rPr lang="en-GB" dirty="0" smtClean="0">
                <a:latin typeface="Segoe"/>
              </a:rPr>
              <a:t>Model evaluation in Azure ML </a:t>
            </a:r>
            <a:r>
              <a:rPr lang="en-GB" dirty="0">
                <a:latin typeface="Segoe"/>
              </a:rPr>
              <a:t>with R</a:t>
            </a:r>
          </a:p>
          <a:p>
            <a:r>
              <a:rPr lang="en-GB" dirty="0">
                <a:latin typeface="Segoe"/>
              </a:rPr>
              <a:t>Model evaluation in Azure ML with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Select metrics</a:t>
            </a:r>
          </a:p>
          <a:p>
            <a:r>
              <a:rPr lang="en-GB" dirty="0" smtClean="0">
                <a:latin typeface="Segoe"/>
              </a:rPr>
              <a:t>Evaluate metrics</a:t>
            </a:r>
          </a:p>
          <a:p>
            <a:r>
              <a:rPr lang="en-GB" dirty="0" smtClean="0">
                <a:latin typeface="Segoe"/>
              </a:rPr>
              <a:t>Understand error sources in detail</a:t>
            </a:r>
          </a:p>
          <a:p>
            <a:r>
              <a:rPr lang="en-GB" dirty="0" smtClean="0">
                <a:latin typeface="Segoe"/>
              </a:rPr>
              <a:t>Improve model</a:t>
            </a:r>
          </a:p>
        </p:txBody>
      </p:sp>
      <p:sp>
        <p:nvSpPr>
          <p:cNvPr id="2" name="Title 1"/>
          <p:cNvSpPr>
            <a:spLocks noGrp="1"/>
          </p:cNvSpPr>
          <p:nvPr>
            <p:ph type="title"/>
          </p:nvPr>
        </p:nvSpPr>
        <p:spPr/>
        <p:txBody>
          <a:bodyPr/>
          <a:lstStyle/>
          <a:p>
            <a:r>
              <a:rPr lang="en-US" dirty="0" smtClean="0">
                <a:latin typeface="Segoe"/>
              </a:rPr>
              <a:t>Model evaluation process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Evaluate Model Module</a:t>
            </a:r>
            <a:endParaRPr lang="en-GB" dirty="0"/>
          </a:p>
        </p:txBody>
      </p:sp>
      <p:sp>
        <p:nvSpPr>
          <p:cNvPr id="5" name="Rounded Rectangle 4"/>
          <p:cNvSpPr/>
          <p:nvPr/>
        </p:nvSpPr>
        <p:spPr>
          <a:xfrm>
            <a:off x="1419150" y="2121408"/>
            <a:ext cx="2618842" cy="84124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Scored Model</a:t>
            </a:r>
            <a:endParaRPr lang="en-GB" dirty="0"/>
          </a:p>
        </p:txBody>
      </p:sp>
      <p:sp>
        <p:nvSpPr>
          <p:cNvPr id="6" name="Rounded Rectangle 5"/>
          <p:cNvSpPr/>
          <p:nvPr/>
        </p:nvSpPr>
        <p:spPr>
          <a:xfrm>
            <a:off x="7584641" y="2121408"/>
            <a:ext cx="2618842" cy="84124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Scored Model</a:t>
            </a:r>
            <a:endParaRPr lang="en-GB" dirty="0"/>
          </a:p>
        </p:txBody>
      </p:sp>
      <p:sp>
        <p:nvSpPr>
          <p:cNvPr id="7" name="Rounded Rectangle 6"/>
          <p:cNvSpPr/>
          <p:nvPr/>
        </p:nvSpPr>
        <p:spPr>
          <a:xfrm>
            <a:off x="3134562" y="3437267"/>
            <a:ext cx="5247437" cy="290501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t"/>
          <a:lstStyle/>
          <a:p>
            <a:pPr algn="ctr"/>
            <a:r>
              <a:rPr lang="en-GB" sz="2800" dirty="0" smtClean="0"/>
              <a:t>Evaluate Model</a:t>
            </a:r>
            <a:endParaRPr lang="en-GB" sz="2800" dirty="0"/>
          </a:p>
        </p:txBody>
      </p:sp>
      <p:cxnSp>
        <p:nvCxnSpPr>
          <p:cNvPr id="9" name="Elbow Connector 8"/>
          <p:cNvCxnSpPr>
            <a:stCxn id="5" idx="2"/>
          </p:cNvCxnSpPr>
          <p:nvPr/>
        </p:nvCxnSpPr>
        <p:spPr>
          <a:xfrm rot="16200000" flipH="1">
            <a:off x="3889079" y="1802148"/>
            <a:ext cx="474611" cy="279562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 name="Elbow Connector 9"/>
          <p:cNvCxnSpPr>
            <a:stCxn id="6" idx="2"/>
          </p:cNvCxnSpPr>
          <p:nvPr/>
        </p:nvCxnSpPr>
        <p:spPr>
          <a:xfrm rot="5400000">
            <a:off x="7344898" y="1888102"/>
            <a:ext cx="474611" cy="262371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4630888" y="4386068"/>
            <a:ext cx="2254784" cy="1200329"/>
          </a:xfrm>
          <a:prstGeom prst="rect">
            <a:avLst/>
          </a:prstGeom>
          <a:noFill/>
        </p:spPr>
        <p:txBody>
          <a:bodyPr wrap="none" rtlCol="0">
            <a:spAutoFit/>
          </a:bodyPr>
          <a:lstStyle/>
          <a:p>
            <a:r>
              <a:rPr lang="en-GB" dirty="0" smtClean="0"/>
              <a:t>Summary statistics for</a:t>
            </a:r>
          </a:p>
          <a:p>
            <a:r>
              <a:rPr lang="en-GB" dirty="0"/>
              <a:t>m</a:t>
            </a:r>
            <a:r>
              <a:rPr lang="en-GB" dirty="0" smtClean="0"/>
              <a:t>odel comparison</a:t>
            </a:r>
          </a:p>
          <a:p>
            <a:pPr marL="285750" indent="-285750">
              <a:buFontTx/>
              <a:buChar char="-"/>
            </a:pPr>
            <a:r>
              <a:rPr lang="en-GB" dirty="0" smtClean="0"/>
              <a:t>Regression</a:t>
            </a:r>
          </a:p>
          <a:p>
            <a:pPr marL="285750" indent="-285750">
              <a:buFontTx/>
              <a:buChar char="-"/>
            </a:pPr>
            <a:r>
              <a:rPr lang="en-GB" dirty="0" smtClean="0"/>
              <a:t>Classification</a:t>
            </a:r>
          </a:p>
        </p:txBody>
      </p:sp>
    </p:spTree>
    <p:extLst>
      <p:ext uri="{BB962C8B-B14F-4D97-AF65-F5344CB8AC3E}">
        <p14:creationId xmlns:p14="http://schemas.microsoft.com/office/powerpoint/2010/main" val="346888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Detailed understanding of residual (error) sources</a:t>
            </a:r>
          </a:p>
          <a:p>
            <a:r>
              <a:rPr lang="en-GB" dirty="0" smtClean="0">
                <a:latin typeface="Segoe"/>
              </a:rPr>
              <a:t>Multiple views of residuals</a:t>
            </a:r>
          </a:p>
          <a:p>
            <a:r>
              <a:rPr lang="en-GB" dirty="0" smtClean="0">
                <a:latin typeface="Segoe"/>
              </a:rPr>
              <a:t>Feature and model behaviour</a:t>
            </a:r>
          </a:p>
          <a:p>
            <a:r>
              <a:rPr lang="en-GB" dirty="0" smtClean="0">
                <a:latin typeface="Segoe"/>
              </a:rPr>
              <a:t>Data errors and outliers</a:t>
            </a:r>
          </a:p>
        </p:txBody>
      </p:sp>
      <p:sp>
        <p:nvSpPr>
          <p:cNvPr id="2" name="Title 1"/>
          <p:cNvSpPr>
            <a:spLocks noGrp="1"/>
          </p:cNvSpPr>
          <p:nvPr>
            <p:ph type="title"/>
          </p:nvPr>
        </p:nvSpPr>
        <p:spPr/>
        <p:txBody>
          <a:bodyPr/>
          <a:lstStyle/>
          <a:p>
            <a:r>
              <a:rPr lang="en-US" dirty="0" smtClean="0">
                <a:latin typeface="Segoe"/>
              </a:rPr>
              <a:t>Exploratory Model Performance Evaluation</a:t>
            </a:r>
            <a:endParaRPr lang="en-US" dirty="0">
              <a:latin typeface="Segoe"/>
            </a:endParaRPr>
          </a:p>
        </p:txBody>
      </p:sp>
    </p:spTree>
    <p:extLst>
      <p:ext uri="{BB962C8B-B14F-4D97-AF65-F5344CB8AC3E}">
        <p14:creationId xmlns:p14="http://schemas.microsoft.com/office/powerpoint/2010/main" val="229264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Detailed understanding of error sources</a:t>
            </a:r>
          </a:p>
          <a:p>
            <a:r>
              <a:rPr lang="en-GB" dirty="0" smtClean="0">
                <a:latin typeface="Segoe"/>
              </a:rPr>
              <a:t>Multiple views of errors</a:t>
            </a:r>
          </a:p>
          <a:p>
            <a:r>
              <a:rPr lang="en-GB" dirty="0" smtClean="0">
                <a:latin typeface="Segoe"/>
              </a:rPr>
              <a:t>Feature and model behaviour</a:t>
            </a:r>
          </a:p>
          <a:p>
            <a:r>
              <a:rPr lang="en-GB" dirty="0" smtClean="0">
                <a:latin typeface="Segoe"/>
              </a:rPr>
              <a:t>Data errors and outliers</a:t>
            </a:r>
          </a:p>
        </p:txBody>
      </p:sp>
      <p:sp>
        <p:nvSpPr>
          <p:cNvPr id="2" name="Title 1"/>
          <p:cNvSpPr>
            <a:spLocks noGrp="1"/>
          </p:cNvSpPr>
          <p:nvPr>
            <p:ph type="title"/>
          </p:nvPr>
        </p:nvSpPr>
        <p:spPr/>
        <p:txBody>
          <a:bodyPr/>
          <a:lstStyle/>
          <a:p>
            <a:r>
              <a:rPr lang="en-US" dirty="0" smtClean="0">
                <a:latin typeface="Segoe"/>
              </a:rPr>
              <a:t>Exploratory Model Performance Evaluation</a:t>
            </a:r>
            <a:endParaRPr lang="en-US" dirty="0">
              <a:latin typeface="Segoe"/>
            </a:endParaRPr>
          </a:p>
        </p:txBody>
      </p:sp>
    </p:spTree>
    <p:extLst>
      <p:ext uri="{BB962C8B-B14F-4D97-AF65-F5344CB8AC3E}">
        <p14:creationId xmlns:p14="http://schemas.microsoft.com/office/powerpoint/2010/main" val="262493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Model evaluation process</a:t>
            </a:r>
          </a:p>
          <a:p>
            <a:r>
              <a:rPr lang="en-GB" dirty="0" smtClean="0">
                <a:latin typeface="Segoe"/>
              </a:rPr>
              <a:t>Exploratory model performance evaluation</a:t>
            </a:r>
          </a:p>
          <a:p>
            <a:r>
              <a:rPr lang="en-GB" dirty="0" smtClean="0">
                <a:latin typeface="Segoe"/>
              </a:rPr>
              <a:t>Model evaluation in Azure ML </a:t>
            </a:r>
            <a:r>
              <a:rPr lang="en-GB" dirty="0">
                <a:latin typeface="Segoe"/>
              </a:rPr>
              <a:t>with R</a:t>
            </a:r>
          </a:p>
          <a:p>
            <a:r>
              <a:rPr lang="en-GB" dirty="0">
                <a:latin typeface="Segoe"/>
              </a:rPr>
              <a:t>Model evaluation in Azure ML with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2353214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9411</TotalTime>
  <Words>141</Words>
  <Application>Microsoft Office PowerPoint</Application>
  <PresentationFormat>Widescreen</PresentationFormat>
  <Paragraphs>41</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vt:lpstr>
      <vt:lpstr>Segoe UI</vt:lpstr>
      <vt:lpstr>Segoe UI Light</vt:lpstr>
      <vt:lpstr>1_Office Theme</vt:lpstr>
      <vt:lpstr>15 | Evaluating Models</vt:lpstr>
      <vt:lpstr>Overview</vt:lpstr>
      <vt:lpstr>Model evaluation process</vt:lpstr>
      <vt:lpstr>The Evaluate Model Module</vt:lpstr>
      <vt:lpstr>Exploratory Model Performance Evaluation</vt:lpstr>
      <vt:lpstr>Exploratory Model Performance Evaluation</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156</cp:revision>
  <dcterms:created xsi:type="dcterms:W3CDTF">2013-02-15T23:12:42Z</dcterms:created>
  <dcterms:modified xsi:type="dcterms:W3CDTF">2015-09-24T16:25:49Z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