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78" r:id="rId6"/>
    <p:sldId id="285" r:id="rId7"/>
    <p:sldId id="279" r:id="rId8"/>
    <p:sldId id="288" r:id="rId9"/>
    <p:sldId id="287" r:id="rId10"/>
    <p:sldId id="286" r:id="rId11"/>
    <p:sldId id="283" r:id="rId12"/>
    <p:sldId id="29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Let’s take a look at the errors. *fiddle*</a:t>
            </a:r>
          </a:p>
          <a:p>
            <a:r>
              <a:rPr lang="en-US"/>
              <a:t>so</a:t>
            </a:r>
            <a:r>
              <a:rPr lang="en-US" baseline="0"/>
              <a:t> we did a pretty good job.</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84695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smtClean="0"/>
              <a:t>16 </a:t>
            </a:r>
            <a:r>
              <a:rPr lang="en-US" sz="4000" dirty="0" smtClean="0"/>
              <a:t>| Regression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Regression modelling process</a:t>
            </a:r>
          </a:p>
          <a:p>
            <a:r>
              <a:rPr lang="en-GB" dirty="0" smtClean="0">
                <a:latin typeface="Segoe"/>
              </a:rPr>
              <a:t>Improving regression models</a:t>
            </a:r>
          </a:p>
          <a:p>
            <a:r>
              <a:rPr lang="en-GB" dirty="0" smtClean="0">
                <a:latin typeface="Segoe"/>
              </a:rPr>
              <a:t>Cross validation</a:t>
            </a:r>
          </a:p>
          <a:p>
            <a:r>
              <a:rPr lang="en-GB" dirty="0" smtClean="0">
                <a:latin typeface="Segoe"/>
              </a:rPr>
              <a:t>Regression with Azure ML and R</a:t>
            </a:r>
            <a:endParaRPr lang="en-GB" dirty="0">
              <a:latin typeface="Segoe"/>
            </a:endParaRPr>
          </a:p>
          <a:p>
            <a:r>
              <a:rPr lang="en-GB" dirty="0">
                <a:latin typeface="Segoe"/>
              </a:rPr>
              <a:t>Regression 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quarter" idx="10"/>
          </p:nvPr>
        </p:nvSpPr>
        <p:spPr>
          <a:xfrm>
            <a:off x="337079" y="950782"/>
            <a:ext cx="10601854" cy="5290388"/>
          </a:xfrm>
        </p:spPr>
        <p:txBody>
          <a:bodyPr/>
          <a:lstStyle/>
          <a:p>
            <a:r>
              <a:rPr lang="en-US" dirty="0" smtClean="0"/>
              <a:t>Need a function that estimates y for a new x. </a:t>
            </a:r>
          </a:p>
          <a:p>
            <a:r>
              <a:rPr lang="en-US" dirty="0" smtClean="0"/>
              <a:t>The simplest is a linear model.</a:t>
            </a:r>
          </a:p>
          <a:p>
            <a:endParaRPr lang="en-US" dirty="0" smtClean="0"/>
          </a:p>
          <a:p>
            <a:endParaRPr lang="en-US" dirty="0" smtClean="0">
              <a:solidFill>
                <a:schemeClr val="bg1"/>
              </a:solidFill>
            </a:endParaRPr>
          </a:p>
          <a:p>
            <a:r>
              <a:rPr lang="en-US" dirty="0" smtClean="0">
                <a:solidFill>
                  <a:schemeClr val="bg1"/>
                </a:solidFill>
              </a:rPr>
              <a:t>Could choose </a:t>
            </a:r>
            <a:r>
              <a:rPr lang="en-US" i="1" dirty="0" smtClean="0">
                <a:solidFill>
                  <a:schemeClr val="bg1"/>
                </a:solidFill>
              </a:rPr>
              <a:t>b</a:t>
            </a:r>
            <a:r>
              <a:rPr lang="en-US" i="1" baseline="-25000" dirty="0" smtClean="0">
                <a:solidFill>
                  <a:schemeClr val="bg1"/>
                </a:solidFill>
              </a:rPr>
              <a:t>0</a:t>
            </a:r>
            <a:r>
              <a:rPr lang="en-US" dirty="0" smtClean="0">
                <a:solidFill>
                  <a:schemeClr val="bg1"/>
                </a:solidFill>
              </a:rPr>
              <a:t> and </a:t>
            </a:r>
            <a:r>
              <a:rPr lang="en-US" i="1" dirty="0" smtClean="0">
                <a:solidFill>
                  <a:schemeClr val="bg1"/>
                </a:solidFill>
              </a:rPr>
              <a:t>b</a:t>
            </a:r>
            <a:r>
              <a:rPr lang="en-US" i="1" baseline="-25000" dirty="0" smtClean="0">
                <a:solidFill>
                  <a:schemeClr val="bg1"/>
                </a:solidFill>
              </a:rPr>
              <a:t>1</a:t>
            </a:r>
            <a:r>
              <a:rPr lang="en-US" dirty="0" smtClean="0">
                <a:solidFill>
                  <a:schemeClr val="bg1"/>
                </a:solidFill>
              </a:rPr>
              <a:t> to minimize the total error on the training set.</a:t>
            </a:r>
          </a:p>
          <a:p>
            <a:endParaRPr lang="en-US" i="1" dirty="0" smtClean="0"/>
          </a:p>
          <a:p>
            <a:endParaRPr lang="en-US" i="1" dirty="0" smtClean="0"/>
          </a:p>
          <a:p>
            <a:endParaRPr lang="en-US" i="1" dirty="0" smtClean="0"/>
          </a:p>
          <a:p>
            <a:endParaRPr lang="en-US" i="1" dirty="0" smtClean="0"/>
          </a:p>
          <a:p>
            <a:endParaRPr lang="en-US" i="1" dirty="0" smtClean="0"/>
          </a:p>
          <a:p>
            <a:r>
              <a:rPr lang="en-US" dirty="0" smtClean="0"/>
              <a:t> </a:t>
            </a:r>
            <a:endParaRPr lang="en-US" i="1" dirty="0" smtClean="0"/>
          </a:p>
        </p:txBody>
      </p:sp>
      <p:sp>
        <p:nvSpPr>
          <p:cNvPr id="2" name="Title 1"/>
          <p:cNvSpPr>
            <a:spLocks noGrp="1"/>
          </p:cNvSpPr>
          <p:nvPr>
            <p:ph type="title"/>
          </p:nvPr>
        </p:nvSpPr>
        <p:spPr/>
        <p:txBody>
          <a:bodyPr/>
          <a:lstStyle/>
          <a:p>
            <a:r>
              <a:rPr lang="en-US" dirty="0" smtClean="0"/>
              <a:t>Simple Linear Regression</a:t>
            </a:r>
            <a:endParaRPr lang="en-US" dirty="0"/>
          </a:p>
        </p:txBody>
      </p:sp>
      <p:graphicFrame>
        <p:nvGraphicFramePr>
          <p:cNvPr id="59396" name="Object 4"/>
          <p:cNvGraphicFramePr>
            <a:graphicFrameLocks noChangeAspect="1"/>
          </p:cNvGraphicFramePr>
          <p:nvPr/>
        </p:nvGraphicFramePr>
        <p:xfrm>
          <a:off x="1500717" y="2538413"/>
          <a:ext cx="2896252" cy="594254"/>
        </p:xfrm>
        <a:graphic>
          <a:graphicData uri="http://schemas.openxmlformats.org/presentationml/2006/ole">
            <mc:AlternateContent xmlns:mc="http://schemas.openxmlformats.org/markup-compatibility/2006">
              <mc:Choice xmlns:v="urn:schemas-microsoft-com:vml" Requires="v">
                <p:oleObj spid="_x0000_s1052" name="Equation" r:id="rId4" imgW="990600" imgH="203200" progId="Equation.DSMT4">
                  <p:embed/>
                </p:oleObj>
              </mc:Choice>
              <mc:Fallback>
                <p:oleObj name="Equation" r:id="rId4" imgW="9906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17" y="2538413"/>
                        <a:ext cx="2896252" cy="594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Straight Arrow Connector 8"/>
          <p:cNvCxnSpPr/>
          <p:nvPr/>
        </p:nvCxnSpPr>
        <p:spPr>
          <a:xfrm>
            <a:off x="6138333" y="6208892"/>
            <a:ext cx="58278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flipV="1">
            <a:off x="6124222" y="2088444"/>
            <a:ext cx="14111"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53856" y="6271280"/>
            <a:ext cx="366657" cy="523220"/>
          </a:xfrm>
          <a:prstGeom prst="rect">
            <a:avLst/>
          </a:prstGeom>
          <a:noFill/>
        </p:spPr>
        <p:txBody>
          <a:bodyPr wrap="none" rtlCol="0">
            <a:spAutoFit/>
          </a:bodyPr>
          <a:lstStyle/>
          <a:p>
            <a:r>
              <a:rPr lang="en-US" sz="2800" dirty="0" smtClean="0"/>
              <a:t>0</a:t>
            </a:r>
            <a:endParaRPr lang="en-US" sz="2800" dirty="0"/>
          </a:p>
        </p:txBody>
      </p:sp>
      <p:sp>
        <p:nvSpPr>
          <p:cNvPr id="12" name="TextBox 11"/>
          <p:cNvSpPr txBox="1"/>
          <p:nvPr/>
        </p:nvSpPr>
        <p:spPr>
          <a:xfrm>
            <a:off x="11078633" y="6195080"/>
            <a:ext cx="912630" cy="523220"/>
          </a:xfrm>
          <a:prstGeom prst="rect">
            <a:avLst/>
          </a:prstGeom>
          <a:noFill/>
        </p:spPr>
        <p:txBody>
          <a:bodyPr wrap="none" rtlCol="0">
            <a:spAutoFit/>
          </a:bodyPr>
          <a:lstStyle/>
          <a:p>
            <a:r>
              <a:rPr lang="en-US" sz="2800" dirty="0" smtClean="0"/>
              <a:t>2000</a:t>
            </a:r>
            <a:endParaRPr lang="en-US" sz="2800" dirty="0"/>
          </a:p>
        </p:txBody>
      </p:sp>
      <p:sp>
        <p:nvSpPr>
          <p:cNvPr id="13" name="TextBox 12"/>
          <p:cNvSpPr txBox="1"/>
          <p:nvPr/>
        </p:nvSpPr>
        <p:spPr>
          <a:xfrm>
            <a:off x="6756401" y="6231235"/>
            <a:ext cx="5143499" cy="461665"/>
          </a:xfrm>
          <a:prstGeom prst="rect">
            <a:avLst/>
          </a:prstGeom>
          <a:noFill/>
        </p:spPr>
        <p:txBody>
          <a:bodyPr wrap="square" rtlCol="0">
            <a:spAutoFit/>
          </a:bodyPr>
          <a:lstStyle/>
          <a:p>
            <a:r>
              <a:rPr lang="en-US" sz="2400" dirty="0" smtClean="0"/>
              <a:t>Number of Businessweek clicks</a:t>
            </a:r>
            <a:endParaRPr lang="en-US" sz="2400" dirty="0"/>
          </a:p>
        </p:txBody>
      </p:sp>
      <p:sp>
        <p:nvSpPr>
          <p:cNvPr id="14" name="TextBox 13"/>
          <p:cNvSpPr txBox="1"/>
          <p:nvPr/>
        </p:nvSpPr>
        <p:spPr>
          <a:xfrm rot="16200000">
            <a:off x="5194758" y="4088292"/>
            <a:ext cx="1351652" cy="523220"/>
          </a:xfrm>
          <a:prstGeom prst="rect">
            <a:avLst/>
          </a:prstGeom>
          <a:noFill/>
        </p:spPr>
        <p:txBody>
          <a:bodyPr wrap="none" rtlCol="0">
            <a:spAutoFit/>
          </a:bodyPr>
          <a:lstStyle/>
          <a:p>
            <a:r>
              <a:rPr lang="en-US" sz="2800" dirty="0" smtClean="0"/>
              <a:t> Income</a:t>
            </a:r>
            <a:endParaRPr lang="en-US" sz="2800" dirty="0"/>
          </a:p>
        </p:txBody>
      </p:sp>
      <p:sp>
        <p:nvSpPr>
          <p:cNvPr id="15" name="TextBox 14"/>
          <p:cNvSpPr txBox="1"/>
          <p:nvPr/>
        </p:nvSpPr>
        <p:spPr>
          <a:xfrm>
            <a:off x="5712178" y="5739290"/>
            <a:ext cx="366657" cy="523220"/>
          </a:xfrm>
          <a:prstGeom prst="rect">
            <a:avLst/>
          </a:prstGeom>
          <a:noFill/>
        </p:spPr>
        <p:txBody>
          <a:bodyPr wrap="none" rtlCol="0">
            <a:spAutoFit/>
          </a:bodyPr>
          <a:lstStyle/>
          <a:p>
            <a:r>
              <a:rPr lang="en-US" sz="2800" dirty="0"/>
              <a:t>0</a:t>
            </a:r>
          </a:p>
        </p:txBody>
      </p:sp>
      <p:sp>
        <p:nvSpPr>
          <p:cNvPr id="16" name="TextBox 15"/>
          <p:cNvSpPr txBox="1"/>
          <p:nvPr/>
        </p:nvSpPr>
        <p:spPr>
          <a:xfrm>
            <a:off x="6228646" y="2173413"/>
            <a:ext cx="1188772" cy="523220"/>
          </a:xfrm>
          <a:prstGeom prst="rect">
            <a:avLst/>
          </a:prstGeom>
          <a:noFill/>
        </p:spPr>
        <p:txBody>
          <a:bodyPr wrap="none" rtlCol="0">
            <a:spAutoFit/>
          </a:bodyPr>
          <a:lstStyle/>
          <a:p>
            <a:r>
              <a:rPr lang="en-US" sz="2800" dirty="0" smtClean="0"/>
              <a:t>1,000K</a:t>
            </a:r>
            <a:endParaRPr lang="en-US" sz="2800" dirty="0"/>
          </a:p>
        </p:txBody>
      </p:sp>
      <p:sp>
        <p:nvSpPr>
          <p:cNvPr id="17" name="TextBox 16"/>
          <p:cNvSpPr txBox="1"/>
          <p:nvPr/>
        </p:nvSpPr>
        <p:spPr>
          <a:xfrm>
            <a:off x="8520289" y="3251199"/>
            <a:ext cx="495072" cy="369332"/>
          </a:xfrm>
          <a:prstGeom prst="rect">
            <a:avLst/>
          </a:prstGeom>
          <a:noFill/>
        </p:spPr>
        <p:txBody>
          <a:bodyPr wrap="none" rtlCol="0">
            <a:spAutoFit/>
          </a:bodyPr>
          <a:lstStyle/>
          <a:p>
            <a:r>
              <a:rPr lang="en-US" dirty="0"/>
              <a:t>f</a:t>
            </a:r>
            <a:r>
              <a:rPr lang="en-US" dirty="0" smtClean="0"/>
              <a:t>(x)</a:t>
            </a:r>
            <a:endParaRPr lang="en-US" dirty="0"/>
          </a:p>
        </p:txBody>
      </p:sp>
      <p:sp>
        <p:nvSpPr>
          <p:cNvPr id="19" name="Oval 18"/>
          <p:cNvSpPr/>
          <p:nvPr/>
        </p:nvSpPr>
        <p:spPr>
          <a:xfrm>
            <a:off x="8013700" y="3687233"/>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358467" y="46185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9275233" y="3657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9850967" y="32258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10642600" y="32766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8593667" y="3615267"/>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807200" y="39751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7209367" y="4013200"/>
            <a:ext cx="63500" cy="76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6650567" y="42206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611533" y="36067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7378699" y="38015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0325100" y="35813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10100733" y="3433233"/>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11163299" y="32723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1599333" y="3234266"/>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1315699" y="3424767"/>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8712200" y="3670299"/>
            <a:ext cx="63500" cy="762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V="1">
            <a:off x="6265333" y="3149600"/>
            <a:ext cx="5435600" cy="1066801"/>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83972" name="Object 4"/>
          <p:cNvGraphicFramePr>
            <a:graphicFrameLocks noChangeAspect="1"/>
          </p:cNvGraphicFramePr>
          <p:nvPr/>
        </p:nvGraphicFramePr>
        <p:xfrm>
          <a:off x="220663" y="3300413"/>
          <a:ext cx="5265737" cy="525462"/>
        </p:xfrm>
        <a:graphic>
          <a:graphicData uri="http://schemas.openxmlformats.org/presentationml/2006/ole">
            <mc:AlternateContent xmlns:mc="http://schemas.openxmlformats.org/markup-compatibility/2006">
              <mc:Choice xmlns:v="urn:schemas-microsoft-com:vml" Requires="v">
                <p:oleObj spid="_x0000_s1053" name="Equation" r:id="rId6" imgW="2032000" imgH="203200" progId="Equation.DSMT4">
                  <p:embed/>
                </p:oleObj>
              </mc:Choice>
              <mc:Fallback>
                <p:oleObj name="Equation" r:id="rId6" imgW="20320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663" y="3300413"/>
                        <a:ext cx="5265737"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8214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Understand data relationships</a:t>
            </a:r>
          </a:p>
          <a:p>
            <a:r>
              <a:rPr lang="en-GB" dirty="0" smtClean="0">
                <a:latin typeface="Segoe"/>
              </a:rPr>
              <a:t>Select features </a:t>
            </a:r>
          </a:p>
          <a:p>
            <a:r>
              <a:rPr lang="en-GB" dirty="0" smtClean="0">
                <a:latin typeface="Segoe"/>
              </a:rPr>
              <a:t>Select metrics</a:t>
            </a:r>
          </a:p>
          <a:p>
            <a:r>
              <a:rPr lang="en-GB" dirty="0" smtClean="0">
                <a:latin typeface="Segoe"/>
              </a:rPr>
              <a:t>Create model</a:t>
            </a:r>
          </a:p>
          <a:p>
            <a:r>
              <a:rPr lang="en-GB" dirty="0" smtClean="0">
                <a:latin typeface="Segoe"/>
              </a:rPr>
              <a:t>Evaluate model</a:t>
            </a:r>
          </a:p>
          <a:p>
            <a:r>
              <a:rPr lang="en-GB" dirty="0" smtClean="0">
                <a:latin typeface="Segoe"/>
              </a:rPr>
              <a:t>Improve model</a:t>
            </a:r>
          </a:p>
          <a:p>
            <a:r>
              <a:rPr lang="en-GB" dirty="0" smtClean="0">
                <a:latin typeface="Segoe"/>
              </a:rPr>
              <a:t>Cross Validate model</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Regression process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Start by understanding the residuals (errors)</a:t>
            </a:r>
            <a:endParaRPr lang="en-GB" dirty="0">
              <a:latin typeface="Segoe"/>
            </a:endParaRPr>
          </a:p>
          <a:p>
            <a:r>
              <a:rPr lang="en-GB" dirty="0" smtClean="0">
                <a:latin typeface="Segoe"/>
              </a:rPr>
              <a:t>Filter or transform </a:t>
            </a:r>
            <a:r>
              <a:rPr lang="en-GB" dirty="0">
                <a:latin typeface="Segoe"/>
              </a:rPr>
              <a:t>the </a:t>
            </a:r>
            <a:r>
              <a:rPr lang="en-GB" dirty="0" smtClean="0">
                <a:latin typeface="Segoe"/>
              </a:rPr>
              <a:t>data</a:t>
            </a:r>
          </a:p>
          <a:p>
            <a:r>
              <a:rPr lang="en-GB" dirty="0" smtClean="0">
                <a:latin typeface="Segoe"/>
              </a:rPr>
              <a:t>Better </a:t>
            </a:r>
            <a:r>
              <a:rPr lang="en-GB" dirty="0">
                <a:latin typeface="Segoe"/>
              </a:rPr>
              <a:t>feature </a:t>
            </a:r>
            <a:r>
              <a:rPr lang="en-GB" dirty="0" smtClean="0">
                <a:latin typeface="Segoe"/>
              </a:rPr>
              <a:t>engineering</a:t>
            </a:r>
            <a:endParaRPr lang="en-GB" dirty="0">
              <a:latin typeface="Segoe"/>
            </a:endParaRPr>
          </a:p>
          <a:p>
            <a:r>
              <a:rPr lang="en-GB" dirty="0">
                <a:latin typeface="Segoe"/>
              </a:rPr>
              <a:t>Improve feature </a:t>
            </a:r>
            <a:r>
              <a:rPr lang="en-GB" dirty="0" smtClean="0">
                <a:latin typeface="Segoe"/>
              </a:rPr>
              <a:t>selection</a:t>
            </a:r>
          </a:p>
          <a:p>
            <a:r>
              <a:rPr lang="en-GB" dirty="0" smtClean="0">
                <a:latin typeface="Segoe"/>
              </a:rPr>
              <a:t>Use a different type of model</a:t>
            </a:r>
          </a:p>
          <a:p>
            <a:r>
              <a:rPr lang="en-GB" dirty="0" smtClean="0">
                <a:latin typeface="Segoe"/>
              </a:rPr>
              <a:t>Choice of model parameters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Steps to improve models</a:t>
            </a:r>
            <a:endParaRPr lang="en-US" dirty="0">
              <a:latin typeface="Segoe"/>
            </a:endParaRPr>
          </a:p>
        </p:txBody>
      </p:sp>
    </p:spTree>
    <p:extLst>
      <p:ext uri="{BB962C8B-B14F-4D97-AF65-F5344CB8AC3E}">
        <p14:creationId xmlns:p14="http://schemas.microsoft.com/office/powerpoint/2010/main" val="2004807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Another Model: Decision Trees</a:t>
            </a:r>
            <a:endParaRPr lang="en-US" dirty="0"/>
          </a:p>
        </p:txBody>
      </p:sp>
      <p:sp>
        <p:nvSpPr>
          <p:cNvPr id="4" name="TextBox 3"/>
          <p:cNvSpPr txBox="1"/>
          <p:nvPr/>
        </p:nvSpPr>
        <p:spPr>
          <a:xfrm>
            <a:off x="3318933" y="1642534"/>
            <a:ext cx="1311853" cy="523220"/>
          </a:xfrm>
          <a:prstGeom prst="rect">
            <a:avLst/>
          </a:prstGeom>
          <a:noFill/>
        </p:spPr>
        <p:txBody>
          <a:bodyPr wrap="none" rtlCol="0">
            <a:spAutoFit/>
          </a:bodyPr>
          <a:lstStyle/>
          <a:p>
            <a:r>
              <a:rPr lang="en-US" sz="2800" dirty="0" smtClean="0"/>
              <a:t>X(1,.)&gt;3</a:t>
            </a:r>
            <a:endParaRPr lang="en-US" sz="2800" dirty="0"/>
          </a:p>
        </p:txBody>
      </p:sp>
      <p:sp>
        <p:nvSpPr>
          <p:cNvPr id="5" name="TextBox 4"/>
          <p:cNvSpPr txBox="1"/>
          <p:nvPr/>
        </p:nvSpPr>
        <p:spPr>
          <a:xfrm>
            <a:off x="5808133" y="1761066"/>
            <a:ext cx="1311853" cy="523220"/>
          </a:xfrm>
          <a:prstGeom prst="rect">
            <a:avLst/>
          </a:prstGeom>
          <a:noFill/>
        </p:spPr>
        <p:txBody>
          <a:bodyPr wrap="none" rtlCol="0">
            <a:spAutoFit/>
          </a:bodyPr>
          <a:lstStyle/>
          <a:p>
            <a:r>
              <a:rPr lang="en-US" sz="2800" dirty="0" smtClean="0"/>
              <a:t>X(1,.)≤3</a:t>
            </a:r>
            <a:endParaRPr lang="en-US" sz="2800" dirty="0"/>
          </a:p>
        </p:txBody>
      </p:sp>
      <p:sp>
        <p:nvSpPr>
          <p:cNvPr id="6" name="TextBox 5"/>
          <p:cNvSpPr txBox="1"/>
          <p:nvPr/>
        </p:nvSpPr>
        <p:spPr>
          <a:xfrm>
            <a:off x="1777998" y="2844807"/>
            <a:ext cx="1311853" cy="523220"/>
          </a:xfrm>
          <a:prstGeom prst="rect">
            <a:avLst/>
          </a:prstGeom>
          <a:noFill/>
        </p:spPr>
        <p:txBody>
          <a:bodyPr wrap="none" rtlCol="0">
            <a:spAutoFit/>
          </a:bodyPr>
          <a:lstStyle/>
          <a:p>
            <a:r>
              <a:rPr lang="en-US" sz="2800" dirty="0" smtClean="0"/>
              <a:t>X(7,.)&gt;0</a:t>
            </a:r>
            <a:endParaRPr lang="en-US" sz="2800" dirty="0"/>
          </a:p>
        </p:txBody>
      </p:sp>
      <p:sp>
        <p:nvSpPr>
          <p:cNvPr id="7" name="TextBox 6"/>
          <p:cNvSpPr txBox="1"/>
          <p:nvPr/>
        </p:nvSpPr>
        <p:spPr>
          <a:xfrm>
            <a:off x="3640662" y="2726277"/>
            <a:ext cx="1311853" cy="523220"/>
          </a:xfrm>
          <a:prstGeom prst="rect">
            <a:avLst/>
          </a:prstGeom>
          <a:noFill/>
        </p:spPr>
        <p:txBody>
          <a:bodyPr wrap="none" rtlCol="0">
            <a:spAutoFit/>
          </a:bodyPr>
          <a:lstStyle/>
          <a:p>
            <a:r>
              <a:rPr lang="en-US" sz="2800" dirty="0" smtClean="0"/>
              <a:t>X(7,.)≤0</a:t>
            </a:r>
            <a:endParaRPr lang="en-US" sz="2800" dirty="0"/>
          </a:p>
        </p:txBody>
      </p:sp>
      <p:sp>
        <p:nvSpPr>
          <p:cNvPr id="8" name="TextBox 7"/>
          <p:cNvSpPr txBox="1"/>
          <p:nvPr/>
        </p:nvSpPr>
        <p:spPr>
          <a:xfrm>
            <a:off x="5469465" y="2675472"/>
            <a:ext cx="1493843" cy="523220"/>
          </a:xfrm>
          <a:prstGeom prst="rect">
            <a:avLst/>
          </a:prstGeom>
          <a:noFill/>
        </p:spPr>
        <p:txBody>
          <a:bodyPr wrap="none" rtlCol="0">
            <a:spAutoFit/>
          </a:bodyPr>
          <a:lstStyle/>
          <a:p>
            <a:r>
              <a:rPr lang="en-US" sz="2800" dirty="0" smtClean="0"/>
              <a:t>X(52,.)&gt;8</a:t>
            </a:r>
            <a:endParaRPr lang="en-US" sz="2800" dirty="0"/>
          </a:p>
        </p:txBody>
      </p:sp>
      <p:sp>
        <p:nvSpPr>
          <p:cNvPr id="9" name="TextBox 8"/>
          <p:cNvSpPr txBox="1"/>
          <p:nvPr/>
        </p:nvSpPr>
        <p:spPr>
          <a:xfrm>
            <a:off x="7450668" y="2743202"/>
            <a:ext cx="1493843" cy="523220"/>
          </a:xfrm>
          <a:prstGeom prst="rect">
            <a:avLst/>
          </a:prstGeom>
          <a:noFill/>
        </p:spPr>
        <p:txBody>
          <a:bodyPr wrap="none" rtlCol="0">
            <a:spAutoFit/>
          </a:bodyPr>
          <a:lstStyle/>
          <a:p>
            <a:r>
              <a:rPr lang="en-US" sz="2800" dirty="0" smtClean="0"/>
              <a:t>X(52,.)≤8</a:t>
            </a:r>
            <a:endParaRPr lang="en-US" sz="2800" dirty="0"/>
          </a:p>
        </p:txBody>
      </p:sp>
      <p:cxnSp>
        <p:nvCxnSpPr>
          <p:cNvPr id="11" name="Straight Connector 10"/>
          <p:cNvCxnSpPr/>
          <p:nvPr/>
        </p:nvCxnSpPr>
        <p:spPr>
          <a:xfrm flipV="1">
            <a:off x="3217333" y="1456268"/>
            <a:ext cx="1845734" cy="12191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5029201" y="1473201"/>
            <a:ext cx="1998132" cy="110066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7010401" y="2539999"/>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6282268" y="2607736"/>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421467" y="2743210"/>
            <a:ext cx="660402" cy="7789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3403599" y="2726274"/>
            <a:ext cx="1100665" cy="8127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1524000" y="3640670"/>
            <a:ext cx="795871" cy="1591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2353737" y="3742268"/>
            <a:ext cx="406396" cy="1659465"/>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3386670" y="3674533"/>
            <a:ext cx="931330" cy="1557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7" idx="0"/>
          </p:cNvCxnSpPr>
          <p:nvPr/>
        </p:nvCxnSpPr>
        <p:spPr>
          <a:xfrm flipH="1" flipV="1">
            <a:off x="4504267" y="3725333"/>
            <a:ext cx="690719" cy="21674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5740403" y="3488267"/>
            <a:ext cx="423330" cy="1794936"/>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flipV="1">
            <a:off x="6333067" y="3522133"/>
            <a:ext cx="1168400" cy="2286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90937" y="3454400"/>
            <a:ext cx="237063" cy="1761069"/>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8144933" y="3318933"/>
            <a:ext cx="1405468" cy="2167467"/>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89466" y="5401734"/>
            <a:ext cx="1821708" cy="523220"/>
          </a:xfrm>
          <a:prstGeom prst="rect">
            <a:avLst/>
          </a:prstGeom>
          <a:noFill/>
        </p:spPr>
        <p:txBody>
          <a:bodyPr wrap="none" rtlCol="0">
            <a:spAutoFit/>
          </a:bodyPr>
          <a:lstStyle/>
          <a:p>
            <a:r>
              <a:rPr lang="en-US" sz="2800" dirty="0" smtClean="0"/>
              <a:t>Predict y=1</a:t>
            </a:r>
            <a:endParaRPr lang="en-US" sz="2800" dirty="0"/>
          </a:p>
        </p:txBody>
      </p:sp>
      <p:sp>
        <p:nvSpPr>
          <p:cNvPr id="34" name="TextBox 33"/>
          <p:cNvSpPr txBox="1"/>
          <p:nvPr/>
        </p:nvSpPr>
        <p:spPr>
          <a:xfrm>
            <a:off x="1896532" y="6079067"/>
            <a:ext cx="1931639" cy="523220"/>
          </a:xfrm>
          <a:prstGeom prst="rect">
            <a:avLst/>
          </a:prstGeom>
          <a:noFill/>
        </p:spPr>
        <p:txBody>
          <a:bodyPr wrap="none" rtlCol="0">
            <a:spAutoFit/>
          </a:bodyPr>
          <a:lstStyle/>
          <a:p>
            <a:r>
              <a:rPr lang="en-US" sz="2800" dirty="0" smtClean="0"/>
              <a:t>Predict y=-1</a:t>
            </a:r>
            <a:endParaRPr lang="en-US" sz="2800" dirty="0"/>
          </a:p>
        </p:txBody>
      </p:sp>
      <p:sp>
        <p:nvSpPr>
          <p:cNvPr id="36" name="TextBox 35"/>
          <p:cNvSpPr txBox="1"/>
          <p:nvPr/>
        </p:nvSpPr>
        <p:spPr>
          <a:xfrm>
            <a:off x="2878666" y="5300134"/>
            <a:ext cx="1931639" cy="523220"/>
          </a:xfrm>
          <a:prstGeom prst="rect">
            <a:avLst/>
          </a:prstGeom>
          <a:noFill/>
        </p:spPr>
        <p:txBody>
          <a:bodyPr wrap="none" rtlCol="0">
            <a:spAutoFit/>
          </a:bodyPr>
          <a:lstStyle/>
          <a:p>
            <a:r>
              <a:rPr lang="en-US" sz="2800" dirty="0" smtClean="0"/>
              <a:t>Predict y=-1</a:t>
            </a:r>
            <a:endParaRPr lang="en-US" sz="2800" dirty="0"/>
          </a:p>
        </p:txBody>
      </p:sp>
      <p:sp>
        <p:nvSpPr>
          <p:cNvPr id="37" name="TextBox 36"/>
          <p:cNvSpPr txBox="1"/>
          <p:nvPr/>
        </p:nvSpPr>
        <p:spPr>
          <a:xfrm>
            <a:off x="4284132" y="5892801"/>
            <a:ext cx="1821708" cy="523220"/>
          </a:xfrm>
          <a:prstGeom prst="rect">
            <a:avLst/>
          </a:prstGeom>
          <a:noFill/>
        </p:spPr>
        <p:txBody>
          <a:bodyPr wrap="none" rtlCol="0">
            <a:spAutoFit/>
          </a:bodyPr>
          <a:lstStyle/>
          <a:p>
            <a:r>
              <a:rPr lang="en-US" sz="2800" dirty="0" smtClean="0"/>
              <a:t>Predict y=1</a:t>
            </a:r>
            <a:endParaRPr lang="en-US" sz="2800" dirty="0"/>
          </a:p>
        </p:txBody>
      </p:sp>
      <p:sp>
        <p:nvSpPr>
          <p:cNvPr id="39" name="TextBox 38"/>
          <p:cNvSpPr txBox="1"/>
          <p:nvPr/>
        </p:nvSpPr>
        <p:spPr>
          <a:xfrm>
            <a:off x="5249333" y="5266267"/>
            <a:ext cx="1931639" cy="523220"/>
          </a:xfrm>
          <a:prstGeom prst="rect">
            <a:avLst/>
          </a:prstGeom>
          <a:noFill/>
        </p:spPr>
        <p:txBody>
          <a:bodyPr wrap="none" rtlCol="0">
            <a:spAutoFit/>
          </a:bodyPr>
          <a:lstStyle/>
          <a:p>
            <a:r>
              <a:rPr lang="en-US" sz="2800" dirty="0" smtClean="0"/>
              <a:t>Predict y=-1</a:t>
            </a:r>
            <a:endParaRPr lang="en-US" sz="2800" dirty="0"/>
          </a:p>
        </p:txBody>
      </p:sp>
      <p:sp>
        <p:nvSpPr>
          <p:cNvPr id="40" name="TextBox 39"/>
          <p:cNvSpPr txBox="1"/>
          <p:nvPr/>
        </p:nvSpPr>
        <p:spPr>
          <a:xfrm>
            <a:off x="6637869" y="5825067"/>
            <a:ext cx="1821708" cy="523220"/>
          </a:xfrm>
          <a:prstGeom prst="rect">
            <a:avLst/>
          </a:prstGeom>
          <a:noFill/>
        </p:spPr>
        <p:txBody>
          <a:bodyPr wrap="none" rtlCol="0">
            <a:spAutoFit/>
          </a:bodyPr>
          <a:lstStyle/>
          <a:p>
            <a:r>
              <a:rPr lang="en-US" sz="2800" dirty="0" smtClean="0"/>
              <a:t>Predict y=1</a:t>
            </a:r>
            <a:endParaRPr lang="en-US" sz="2800" dirty="0"/>
          </a:p>
        </p:txBody>
      </p:sp>
      <p:sp>
        <p:nvSpPr>
          <p:cNvPr id="42" name="TextBox 41"/>
          <p:cNvSpPr txBox="1"/>
          <p:nvPr/>
        </p:nvSpPr>
        <p:spPr>
          <a:xfrm>
            <a:off x="7399866" y="5215468"/>
            <a:ext cx="1931639" cy="523220"/>
          </a:xfrm>
          <a:prstGeom prst="rect">
            <a:avLst/>
          </a:prstGeom>
          <a:noFill/>
        </p:spPr>
        <p:txBody>
          <a:bodyPr wrap="none" rtlCol="0">
            <a:spAutoFit/>
          </a:bodyPr>
          <a:lstStyle/>
          <a:p>
            <a:r>
              <a:rPr lang="en-US" sz="2800" dirty="0" smtClean="0"/>
              <a:t>Predict y=-1</a:t>
            </a:r>
            <a:endParaRPr lang="en-US" sz="2800" dirty="0"/>
          </a:p>
        </p:txBody>
      </p:sp>
      <p:sp>
        <p:nvSpPr>
          <p:cNvPr id="51" name="TextBox 50"/>
          <p:cNvSpPr txBox="1"/>
          <p:nvPr/>
        </p:nvSpPr>
        <p:spPr>
          <a:xfrm>
            <a:off x="8195728" y="5571068"/>
            <a:ext cx="1821708" cy="523220"/>
          </a:xfrm>
          <a:prstGeom prst="rect">
            <a:avLst/>
          </a:prstGeom>
          <a:noFill/>
        </p:spPr>
        <p:txBody>
          <a:bodyPr wrap="none" rtlCol="0">
            <a:spAutoFit/>
          </a:bodyPr>
          <a:lstStyle/>
          <a:p>
            <a:r>
              <a:rPr lang="en-US" sz="2800" dirty="0" smtClean="0"/>
              <a:t>Predict y=1</a:t>
            </a:r>
            <a:endParaRPr lang="en-US" sz="2800" dirty="0"/>
          </a:p>
        </p:txBody>
      </p:sp>
      <p:sp>
        <p:nvSpPr>
          <p:cNvPr id="55" name="TextBox 54"/>
          <p:cNvSpPr txBox="1"/>
          <p:nvPr/>
        </p:nvSpPr>
        <p:spPr>
          <a:xfrm>
            <a:off x="8568267" y="4402669"/>
            <a:ext cx="1119793" cy="400110"/>
          </a:xfrm>
          <a:prstGeom prst="rect">
            <a:avLst/>
          </a:prstGeom>
          <a:noFill/>
        </p:spPr>
        <p:txBody>
          <a:bodyPr wrap="none" rtlCol="0">
            <a:spAutoFit/>
          </a:bodyPr>
          <a:lstStyle/>
          <a:p>
            <a:r>
              <a:rPr lang="en-US" sz="2000" dirty="0" smtClean="0"/>
              <a:t>X(7,.)≤12</a:t>
            </a:r>
            <a:endParaRPr lang="en-US" sz="2000" dirty="0"/>
          </a:p>
        </p:txBody>
      </p:sp>
      <p:sp>
        <p:nvSpPr>
          <p:cNvPr id="56" name="TextBox 55"/>
          <p:cNvSpPr txBox="1"/>
          <p:nvPr/>
        </p:nvSpPr>
        <p:spPr>
          <a:xfrm>
            <a:off x="7264404" y="4080934"/>
            <a:ext cx="1625597" cy="400110"/>
          </a:xfrm>
          <a:prstGeom prst="rect">
            <a:avLst/>
          </a:prstGeom>
          <a:noFill/>
        </p:spPr>
        <p:txBody>
          <a:bodyPr wrap="square" rtlCol="0">
            <a:spAutoFit/>
          </a:bodyPr>
          <a:lstStyle/>
          <a:p>
            <a:r>
              <a:rPr lang="en-US" sz="2000" dirty="0" smtClean="0"/>
              <a:t>X(7,.)&gt;12</a:t>
            </a:r>
            <a:endParaRPr lang="en-US" sz="2000" dirty="0"/>
          </a:p>
        </p:txBody>
      </p:sp>
      <p:sp>
        <p:nvSpPr>
          <p:cNvPr id="57" name="TextBox 56"/>
          <p:cNvSpPr txBox="1"/>
          <p:nvPr/>
        </p:nvSpPr>
        <p:spPr>
          <a:xfrm>
            <a:off x="6434669" y="4555072"/>
            <a:ext cx="1068321" cy="400110"/>
          </a:xfrm>
          <a:prstGeom prst="rect">
            <a:avLst/>
          </a:prstGeom>
          <a:noFill/>
        </p:spPr>
        <p:txBody>
          <a:bodyPr wrap="none" rtlCol="0">
            <a:spAutoFit/>
          </a:bodyPr>
          <a:lstStyle/>
          <a:p>
            <a:r>
              <a:rPr lang="en-US" sz="2000" dirty="0" smtClean="0"/>
              <a:t>X(1,.)&lt;-7</a:t>
            </a:r>
            <a:endParaRPr lang="en-US" sz="2000" dirty="0"/>
          </a:p>
        </p:txBody>
      </p:sp>
      <p:sp>
        <p:nvSpPr>
          <p:cNvPr id="58" name="TextBox 57"/>
          <p:cNvSpPr txBox="1"/>
          <p:nvPr/>
        </p:nvSpPr>
        <p:spPr>
          <a:xfrm>
            <a:off x="5249331" y="4301070"/>
            <a:ext cx="1068321" cy="400110"/>
          </a:xfrm>
          <a:prstGeom prst="rect">
            <a:avLst/>
          </a:prstGeom>
          <a:noFill/>
        </p:spPr>
        <p:txBody>
          <a:bodyPr wrap="none" rtlCol="0">
            <a:spAutoFit/>
          </a:bodyPr>
          <a:lstStyle/>
          <a:p>
            <a:r>
              <a:rPr lang="en-US" sz="2000" dirty="0" smtClean="0"/>
              <a:t>X(1,.)≥-7</a:t>
            </a:r>
            <a:endParaRPr lang="en-US" sz="2000" dirty="0"/>
          </a:p>
        </p:txBody>
      </p:sp>
      <p:sp>
        <p:nvSpPr>
          <p:cNvPr id="59" name="TextBox 58"/>
          <p:cNvSpPr txBox="1"/>
          <p:nvPr/>
        </p:nvSpPr>
        <p:spPr>
          <a:xfrm>
            <a:off x="4080935" y="4741340"/>
            <a:ext cx="1119793" cy="400110"/>
          </a:xfrm>
          <a:prstGeom prst="rect">
            <a:avLst/>
          </a:prstGeom>
          <a:noFill/>
        </p:spPr>
        <p:txBody>
          <a:bodyPr wrap="none" rtlCol="0">
            <a:spAutoFit/>
          </a:bodyPr>
          <a:lstStyle/>
          <a:p>
            <a:r>
              <a:rPr lang="en-US" sz="2000" dirty="0" smtClean="0"/>
              <a:t>X(15,.)≥5</a:t>
            </a:r>
            <a:endParaRPr lang="en-US" sz="2000" dirty="0"/>
          </a:p>
        </p:txBody>
      </p:sp>
      <p:sp>
        <p:nvSpPr>
          <p:cNvPr id="60" name="TextBox 59"/>
          <p:cNvSpPr txBox="1"/>
          <p:nvPr/>
        </p:nvSpPr>
        <p:spPr>
          <a:xfrm>
            <a:off x="3081868" y="3725336"/>
            <a:ext cx="1119793" cy="400110"/>
          </a:xfrm>
          <a:prstGeom prst="rect">
            <a:avLst/>
          </a:prstGeom>
          <a:noFill/>
        </p:spPr>
        <p:txBody>
          <a:bodyPr wrap="none" rtlCol="0">
            <a:spAutoFit/>
          </a:bodyPr>
          <a:lstStyle/>
          <a:p>
            <a:r>
              <a:rPr lang="en-US" sz="2000" dirty="0" smtClean="0"/>
              <a:t>X(15,.)&lt;5</a:t>
            </a:r>
            <a:endParaRPr lang="en-US" sz="2000" dirty="0"/>
          </a:p>
        </p:txBody>
      </p:sp>
      <p:sp>
        <p:nvSpPr>
          <p:cNvPr id="61" name="TextBox 60"/>
          <p:cNvSpPr txBox="1"/>
          <p:nvPr/>
        </p:nvSpPr>
        <p:spPr>
          <a:xfrm>
            <a:off x="1032934" y="4334936"/>
            <a:ext cx="989799" cy="400110"/>
          </a:xfrm>
          <a:prstGeom prst="rect">
            <a:avLst/>
          </a:prstGeom>
          <a:noFill/>
        </p:spPr>
        <p:txBody>
          <a:bodyPr wrap="none" rtlCol="0">
            <a:spAutoFit/>
          </a:bodyPr>
          <a:lstStyle/>
          <a:p>
            <a:r>
              <a:rPr lang="en-US" sz="2000" dirty="0" smtClean="0"/>
              <a:t>X(2,.)&lt;5</a:t>
            </a:r>
            <a:endParaRPr lang="en-US" sz="2000" dirty="0"/>
          </a:p>
        </p:txBody>
      </p:sp>
      <p:sp>
        <p:nvSpPr>
          <p:cNvPr id="62" name="TextBox 61"/>
          <p:cNvSpPr txBox="1"/>
          <p:nvPr/>
        </p:nvSpPr>
        <p:spPr>
          <a:xfrm>
            <a:off x="2387601" y="4351869"/>
            <a:ext cx="989799" cy="400110"/>
          </a:xfrm>
          <a:prstGeom prst="rect">
            <a:avLst/>
          </a:prstGeom>
          <a:noFill/>
        </p:spPr>
        <p:txBody>
          <a:bodyPr wrap="none" rtlCol="0">
            <a:spAutoFit/>
          </a:bodyPr>
          <a:lstStyle/>
          <a:p>
            <a:r>
              <a:rPr lang="en-US" sz="2000" dirty="0" smtClean="0"/>
              <a:t>X(2,.)≥5</a:t>
            </a:r>
            <a:endParaRPr lang="en-US" sz="2000" dirty="0"/>
          </a:p>
        </p:txBody>
      </p:sp>
    </p:spTree>
    <p:extLst>
      <p:ext uri="{BB962C8B-B14F-4D97-AF65-F5344CB8AC3E}">
        <p14:creationId xmlns:p14="http://schemas.microsoft.com/office/powerpoint/2010/main" val="19770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Cross-Validation</a:t>
            </a:r>
          </a:p>
        </p:txBody>
      </p:sp>
      <p:sp>
        <p:nvSpPr>
          <p:cNvPr id="3" name="Content Placeholder 2"/>
          <p:cNvSpPr>
            <a:spLocks noGrp="1"/>
          </p:cNvSpPr>
          <p:nvPr>
            <p:ph sz="quarter" idx="10"/>
          </p:nvPr>
        </p:nvSpPr>
        <p:spPr>
          <a:xfrm>
            <a:off x="277813" y="897159"/>
            <a:ext cx="11525250" cy="5639107"/>
          </a:xfrm>
        </p:spPr>
        <p:txBody>
          <a:bodyPr/>
          <a:lstStyle/>
          <a:p>
            <a:r>
              <a:rPr lang="en-US" sz="2800">
                <a:solidFill>
                  <a:schemeClr val="bg1"/>
                </a:solidFill>
              </a:rPr>
              <a:t>Cross Validation (CV) is the most popular way to evaluate a machine learning algorithm on a dataset. </a:t>
            </a:r>
          </a:p>
          <a:p>
            <a:r>
              <a:rPr lang="en-US" sz="2800">
                <a:solidFill>
                  <a:schemeClr val="bg1"/>
                </a:solidFill>
              </a:rPr>
              <a:t>You will need a dataset, an algorithm, and an evaluation measure for the quality of the result. The evaluation measure might be the squared error between the predictions and the truth.</a:t>
            </a:r>
          </a:p>
          <a:p>
            <a:r>
              <a:rPr lang="en-US" sz="2800"/>
              <a:t>Divide the data into approximately-equally sized 10 “folds”</a:t>
            </a:r>
          </a:p>
          <a:p>
            <a:r>
              <a:rPr lang="en-US" sz="2800"/>
              <a:t>Train the algorithm on 9 folds, compute the evaluation measure on the last fold.</a:t>
            </a:r>
          </a:p>
          <a:p>
            <a:r>
              <a:rPr lang="en-US" sz="2800"/>
              <a:t>Repeat this 10 times, using each fold in turn as the test fold.</a:t>
            </a:r>
          </a:p>
          <a:p>
            <a:r>
              <a:rPr lang="en-US" sz="2800"/>
              <a:t>Report the mean and standard deviation of the evaluation measure over the 10 folds. </a:t>
            </a:r>
          </a:p>
        </p:txBody>
      </p:sp>
      <p:cxnSp>
        <p:nvCxnSpPr>
          <p:cNvPr id="5" name="Straight Connector 4"/>
          <p:cNvCxnSpPr/>
          <p:nvPr/>
        </p:nvCxnSpPr>
        <p:spPr>
          <a:xfrm flipV="1">
            <a:off x="931333" y="2285995"/>
            <a:ext cx="9990667" cy="3386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rot="5400000">
            <a:off x="677333" y="2269062"/>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a:off x="10684933" y="2302929"/>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a:off x="5554135"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a:off x="1557873"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345440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4487331" y="2302928"/>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a:off x="65870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7653868"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8669867"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9635065" y="2285996"/>
            <a:ext cx="47413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455337" y="2285995"/>
            <a:ext cx="474134" cy="1588"/>
          </a:xfrm>
          <a:prstGeom prst="line">
            <a:avLst/>
          </a:prstGeom>
        </p:spPr>
        <p:style>
          <a:lnRef idx="2">
            <a:schemeClr val="accent1"/>
          </a:lnRef>
          <a:fillRef idx="0">
            <a:schemeClr val="accent1"/>
          </a:fillRef>
          <a:effectRef idx="1">
            <a:schemeClr val="accent1"/>
          </a:effectRef>
          <a:fontRef idx="minor">
            <a:schemeClr val="tx1"/>
          </a:fontRef>
        </p:style>
      </p:cxnSp>
      <p:sp>
        <p:nvSpPr>
          <p:cNvPr id="18" name="Left Brace 17"/>
          <p:cNvSpPr/>
          <p:nvPr/>
        </p:nvSpPr>
        <p:spPr>
          <a:xfrm>
            <a:off x="6146793" y="-1625605"/>
            <a:ext cx="508003" cy="8873064"/>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a:off x="1253055" y="2133599"/>
            <a:ext cx="220133" cy="1117601"/>
          </a:xfrm>
          <a:prstGeom prst="leftBrace">
            <a:avLst/>
          </a:prstGeom>
          <a:ln>
            <a:solidFill>
              <a:srgbClr val="008000"/>
            </a:solidFill>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808133" y="3064929"/>
            <a:ext cx="821709" cy="461665"/>
          </a:xfrm>
          <a:prstGeom prst="rect">
            <a:avLst/>
          </a:prstGeom>
          <a:noFill/>
        </p:spPr>
        <p:txBody>
          <a:bodyPr wrap="none" rtlCol="0">
            <a:spAutoFit/>
          </a:bodyPr>
          <a:lstStyle/>
          <a:p>
            <a:r>
              <a:rPr lang="en-US" sz="2400"/>
              <a:t>Train</a:t>
            </a:r>
          </a:p>
        </p:txBody>
      </p:sp>
      <p:sp>
        <p:nvSpPr>
          <p:cNvPr id="21" name="TextBox 20"/>
          <p:cNvSpPr txBox="1"/>
          <p:nvPr/>
        </p:nvSpPr>
        <p:spPr>
          <a:xfrm>
            <a:off x="982124" y="2861734"/>
            <a:ext cx="711252" cy="461665"/>
          </a:xfrm>
          <a:prstGeom prst="rect">
            <a:avLst/>
          </a:prstGeom>
          <a:noFill/>
        </p:spPr>
        <p:txBody>
          <a:bodyPr wrap="none" rtlCol="0">
            <a:spAutoFit/>
          </a:bodyPr>
          <a:lstStyle/>
          <a:p>
            <a:r>
              <a:rPr lang="en-US" sz="2400"/>
              <a:t>Test</a:t>
            </a:r>
          </a:p>
        </p:txBody>
      </p:sp>
    </p:spTree>
    <p:extLst>
      <p:ext uri="{BB962C8B-B14F-4D97-AF65-F5344CB8AC3E}">
        <p14:creationId xmlns:p14="http://schemas.microsoft.com/office/powerpoint/2010/main" val="136366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Regression modelling process</a:t>
            </a:r>
          </a:p>
          <a:p>
            <a:r>
              <a:rPr lang="en-GB" dirty="0" smtClean="0">
                <a:latin typeface="Segoe"/>
              </a:rPr>
              <a:t>Improving regression models</a:t>
            </a:r>
          </a:p>
          <a:p>
            <a:r>
              <a:rPr lang="en-GB" dirty="0" smtClean="0">
                <a:latin typeface="Segoe"/>
              </a:rPr>
              <a:t>Cross validation</a:t>
            </a:r>
          </a:p>
          <a:p>
            <a:r>
              <a:rPr lang="en-GB" dirty="0" smtClean="0">
                <a:latin typeface="Segoe"/>
              </a:rPr>
              <a:t>Regression with Azure ML and R</a:t>
            </a:r>
            <a:endParaRPr lang="en-GB" dirty="0">
              <a:latin typeface="Segoe"/>
            </a:endParaRPr>
          </a:p>
          <a:p>
            <a:r>
              <a:rPr lang="en-GB" dirty="0">
                <a:latin typeface="Segoe"/>
              </a:rPr>
              <a:t>Regression with Azure ML and </a:t>
            </a:r>
            <a:r>
              <a:rPr lang="en-GB" dirty="0" smtClean="0">
                <a:latin typeface="Segoe"/>
              </a:rPr>
              <a:t>Python</a:t>
            </a:r>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2451066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9405</TotalTime>
  <Words>378</Words>
  <Application>Microsoft Office PowerPoint</Application>
  <PresentationFormat>Widescreen</PresentationFormat>
  <Paragraphs>90</Paragraphs>
  <Slides>10</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Segoe</vt:lpstr>
      <vt:lpstr>Segoe UI</vt:lpstr>
      <vt:lpstr>Segoe UI Light</vt:lpstr>
      <vt:lpstr>1_Office Theme</vt:lpstr>
      <vt:lpstr>Equation</vt:lpstr>
      <vt:lpstr>16 | Regression models</vt:lpstr>
      <vt:lpstr>Overview</vt:lpstr>
      <vt:lpstr>Simple Linear Regression</vt:lpstr>
      <vt:lpstr>Regression process</vt:lpstr>
      <vt:lpstr>Steps to improve models</vt:lpstr>
      <vt:lpstr>Try Another Model: Decision Trees</vt:lpstr>
      <vt:lpstr>Cross-Validation</vt:lpstr>
      <vt:lpstr>Summary</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165</cp:revision>
  <dcterms:created xsi:type="dcterms:W3CDTF">2013-02-15T23:12:42Z</dcterms:created>
  <dcterms:modified xsi:type="dcterms:W3CDTF">2015-09-24T16:23:32Z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