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handoutMasterIdLst>
    <p:handoutMasterId r:id="rId27"/>
  </p:handoutMasterIdLst>
  <p:sldIdLst>
    <p:sldId id="271" r:id="rId5"/>
    <p:sldId id="278" r:id="rId6"/>
    <p:sldId id="279" r:id="rId7"/>
    <p:sldId id="311" r:id="rId8"/>
    <p:sldId id="312" r:id="rId9"/>
    <p:sldId id="313" r:id="rId10"/>
    <p:sldId id="327" r:id="rId11"/>
    <p:sldId id="315" r:id="rId12"/>
    <p:sldId id="316" r:id="rId13"/>
    <p:sldId id="317" r:id="rId14"/>
    <p:sldId id="318" r:id="rId15"/>
    <p:sldId id="319" r:id="rId16"/>
    <p:sldId id="320" r:id="rId17"/>
    <p:sldId id="321" r:id="rId18"/>
    <p:sldId id="322" r:id="rId19"/>
    <p:sldId id="326" r:id="rId20"/>
    <p:sldId id="323" r:id="rId21"/>
    <p:sldId id="328" r:id="rId22"/>
    <p:sldId id="283" r:id="rId23"/>
    <p:sldId id="324"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588" autoAdjust="0"/>
    <p:restoredTop sz="94660"/>
  </p:normalViewPr>
  <p:slideViewPr>
    <p:cSldViewPr snapToGrid="0">
      <p:cViewPr varScale="1">
        <p:scale>
          <a:sx n="59" d="100"/>
          <a:sy n="59" d="100"/>
        </p:scale>
        <p:origin x="76" y="48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9/24/2015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2359202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2874410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15</a:t>
            </a:fld>
            <a:endParaRPr lang="en-US"/>
          </a:p>
        </p:txBody>
      </p:sp>
    </p:spTree>
    <p:extLst>
      <p:ext uri="{BB962C8B-B14F-4D97-AF65-F5344CB8AC3E}">
        <p14:creationId xmlns:p14="http://schemas.microsoft.com/office/powerpoint/2010/main" val="2132498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16</a:t>
            </a:fld>
            <a:endParaRPr lang="en-US"/>
          </a:p>
        </p:txBody>
      </p:sp>
    </p:spTree>
    <p:extLst>
      <p:ext uri="{BB962C8B-B14F-4D97-AF65-F5344CB8AC3E}">
        <p14:creationId xmlns:p14="http://schemas.microsoft.com/office/powerpoint/2010/main" val="2132498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17</a:t>
            </a:fld>
            <a:endParaRPr lang="en-US"/>
          </a:p>
        </p:txBody>
      </p:sp>
    </p:spTree>
    <p:extLst>
      <p:ext uri="{BB962C8B-B14F-4D97-AF65-F5344CB8AC3E}">
        <p14:creationId xmlns:p14="http://schemas.microsoft.com/office/powerpoint/2010/main" val="2132498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a:p>
        </p:txBody>
      </p:sp>
    </p:spTree>
    <p:extLst>
      <p:ext uri="{BB962C8B-B14F-4D97-AF65-F5344CB8AC3E}">
        <p14:creationId xmlns:p14="http://schemas.microsoft.com/office/powerpoint/2010/main" val="2132498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2385006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1414581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3834677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471888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2264495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jellyroll</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10138882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3.xml"/><Relationship Id="rId5" Type="http://schemas.openxmlformats.org/officeDocument/2006/relationships/image" Target="../media/image6.emf"/><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3.xml"/><Relationship Id="rId5" Type="http://schemas.openxmlformats.org/officeDocument/2006/relationships/image" Target="../media/image6.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Stephen F Elston </a:t>
            </a:r>
            <a:r>
              <a:rPr lang="en-US" dirty="0"/>
              <a:t>| Principle Consultant , Quantia Analytics, LLC</a:t>
            </a:r>
          </a:p>
        </p:txBody>
      </p:sp>
      <p:sp>
        <p:nvSpPr>
          <p:cNvPr id="2" name="Title 1"/>
          <p:cNvSpPr>
            <a:spLocks noGrp="1"/>
          </p:cNvSpPr>
          <p:nvPr>
            <p:ph type="ctrTitle"/>
          </p:nvPr>
        </p:nvSpPr>
        <p:spPr>
          <a:solidFill>
            <a:srgbClr val="007233"/>
          </a:solidFill>
        </p:spPr>
        <p:txBody>
          <a:bodyPr/>
          <a:lstStyle/>
          <a:p>
            <a:r>
              <a:rPr lang="en-US" sz="4000" dirty="0" smtClean="0"/>
              <a:t>18 </a:t>
            </a:r>
            <a:r>
              <a:rPr lang="en-US" sz="4000" dirty="0" smtClean="0"/>
              <a:t>| Clustering models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Segoe"/>
              </a:rPr>
              <a:t>Start with each point in its own cluster</a:t>
            </a:r>
          </a:p>
          <a:p>
            <a:r>
              <a:rPr lang="en-US" dirty="0" smtClean="0">
                <a:latin typeface="Segoe"/>
              </a:rPr>
              <a:t>Repeatedly merge the clusters of the closest two points</a:t>
            </a:r>
            <a:endParaRPr lang="en-US" dirty="0">
              <a:latin typeface="Segoe"/>
            </a:endParaRPr>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flipH="1" flipV="1">
            <a:off x="4443375" y="3808309"/>
            <a:ext cx="20630" cy="15807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833002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Segoe"/>
              </a:rPr>
              <a:t>Start with each point in its own cluster</a:t>
            </a:r>
          </a:p>
          <a:p>
            <a:r>
              <a:rPr lang="en-US" dirty="0" smtClean="0">
                <a:latin typeface="Segoe"/>
              </a:rPr>
              <a:t>Repeatedly merge the clusters of the closest two points</a:t>
            </a:r>
            <a:endParaRPr lang="en-US" dirty="0">
              <a:latin typeface="Segoe"/>
            </a:endParaRPr>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flipH="1" flipV="1">
            <a:off x="4443375" y="3808309"/>
            <a:ext cx="20630" cy="15807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5803855" y="4001995"/>
            <a:ext cx="49093" cy="180293"/>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17659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Segoe"/>
              </a:rPr>
              <a:t>Start with each point in its own cluster</a:t>
            </a:r>
          </a:p>
          <a:p>
            <a:r>
              <a:rPr lang="en-US" dirty="0" smtClean="0">
                <a:latin typeface="Segoe"/>
              </a:rPr>
              <a:t>Repeatedly merge the clusters of the closest two points</a:t>
            </a:r>
            <a:endParaRPr lang="en-US" dirty="0">
              <a:latin typeface="Segoe"/>
            </a:endParaRPr>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flipH="1" flipV="1">
            <a:off x="4443375" y="3808309"/>
            <a:ext cx="20630" cy="15807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5803855" y="4001995"/>
            <a:ext cx="49093" cy="18029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8" name="Straight Connector 27"/>
          <p:cNvCxnSpPr>
            <a:stCxn id="13" idx="1"/>
          </p:cNvCxnSpPr>
          <p:nvPr/>
        </p:nvCxnSpPr>
        <p:spPr>
          <a:xfrm flipH="1" flipV="1">
            <a:off x="5357648" y="3144746"/>
            <a:ext cx="192907" cy="159623"/>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431348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Segoe"/>
              </a:rPr>
              <a:t>Start with each point in its own cluster</a:t>
            </a:r>
          </a:p>
          <a:p>
            <a:r>
              <a:rPr lang="en-US" dirty="0" smtClean="0">
                <a:latin typeface="Segoe"/>
              </a:rPr>
              <a:t>Repeatedly merge the clusters of the closest two points</a:t>
            </a:r>
            <a:endParaRPr lang="en-US" dirty="0">
              <a:latin typeface="Segoe"/>
            </a:endParaRPr>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flipH="1" flipV="1">
            <a:off x="4443375" y="3808309"/>
            <a:ext cx="20630" cy="15807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5803855" y="4001995"/>
            <a:ext cx="49093" cy="18029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8" name="Straight Connector 27"/>
          <p:cNvCxnSpPr>
            <a:stCxn id="13" idx="1"/>
          </p:cNvCxnSpPr>
          <p:nvPr/>
        </p:nvCxnSpPr>
        <p:spPr>
          <a:xfrm flipH="1" flipV="1">
            <a:off x="5357648" y="3144746"/>
            <a:ext cx="192907" cy="15962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9" name="Straight Connector 28"/>
          <p:cNvCxnSpPr>
            <a:stCxn id="17" idx="3"/>
          </p:cNvCxnSpPr>
          <p:nvPr/>
        </p:nvCxnSpPr>
        <p:spPr>
          <a:xfrm flipH="1">
            <a:off x="5179849" y="4718548"/>
            <a:ext cx="338595" cy="64499"/>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5487123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Start with each point in its own cluster</a:t>
            </a:r>
          </a:p>
          <a:p>
            <a:r>
              <a:rPr lang="en-US" smtClean="0"/>
              <a:t>Repeatedly merge the clusters of the closest two points</a:t>
            </a:r>
            <a:endParaRPr lang="en-US" dirty="0"/>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flipH="1" flipV="1">
            <a:off x="4443375" y="3808309"/>
            <a:ext cx="20630" cy="15807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5803855" y="4001995"/>
            <a:ext cx="49093" cy="18029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8" name="Straight Connector 27"/>
          <p:cNvCxnSpPr>
            <a:stCxn id="13" idx="1"/>
          </p:cNvCxnSpPr>
          <p:nvPr/>
        </p:nvCxnSpPr>
        <p:spPr>
          <a:xfrm flipH="1" flipV="1">
            <a:off x="5357648" y="3144746"/>
            <a:ext cx="192907" cy="15962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9" name="Straight Connector 28"/>
          <p:cNvCxnSpPr>
            <a:stCxn id="17" idx="3"/>
          </p:cNvCxnSpPr>
          <p:nvPr/>
        </p:nvCxnSpPr>
        <p:spPr>
          <a:xfrm flipH="1">
            <a:off x="5179849" y="4718548"/>
            <a:ext cx="338595" cy="6449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30" name="Straight Connector 29"/>
          <p:cNvCxnSpPr>
            <a:stCxn id="15" idx="0"/>
          </p:cNvCxnSpPr>
          <p:nvPr/>
        </p:nvCxnSpPr>
        <p:spPr>
          <a:xfrm flipH="1" flipV="1">
            <a:off x="5675149" y="3443197"/>
            <a:ext cx="165099" cy="319562"/>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15949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Segoe"/>
              </a:rPr>
              <a:t>Start with each point in its own cluster</a:t>
            </a:r>
          </a:p>
          <a:p>
            <a:r>
              <a:rPr lang="en-US" dirty="0" smtClean="0">
                <a:latin typeface="Segoe"/>
              </a:rPr>
              <a:t>Repeatedly merge the clusters of the closest two points</a:t>
            </a:r>
            <a:endParaRPr lang="en-US" dirty="0">
              <a:latin typeface="Segoe"/>
            </a:endParaRPr>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flipH="1" flipV="1">
            <a:off x="4443375" y="3808309"/>
            <a:ext cx="20630" cy="15807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5803855" y="4001995"/>
            <a:ext cx="49093" cy="18029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8" name="Straight Connector 27"/>
          <p:cNvCxnSpPr>
            <a:stCxn id="13" idx="1"/>
          </p:cNvCxnSpPr>
          <p:nvPr/>
        </p:nvCxnSpPr>
        <p:spPr>
          <a:xfrm flipH="1" flipV="1">
            <a:off x="5357648" y="3144746"/>
            <a:ext cx="192907" cy="159623"/>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9" name="Straight Connector 28"/>
          <p:cNvCxnSpPr>
            <a:stCxn id="17" idx="3"/>
          </p:cNvCxnSpPr>
          <p:nvPr/>
        </p:nvCxnSpPr>
        <p:spPr>
          <a:xfrm flipH="1">
            <a:off x="5179849" y="4718548"/>
            <a:ext cx="338595" cy="64499"/>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30" name="Straight Connector 29"/>
          <p:cNvCxnSpPr>
            <a:stCxn id="15" idx="0"/>
          </p:cNvCxnSpPr>
          <p:nvPr/>
        </p:nvCxnSpPr>
        <p:spPr>
          <a:xfrm flipH="1" flipV="1">
            <a:off x="5675149" y="3443197"/>
            <a:ext cx="165099" cy="31956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31" name="Straight Connector 30"/>
          <p:cNvCxnSpPr>
            <a:stCxn id="15" idx="2"/>
          </p:cNvCxnSpPr>
          <p:nvPr/>
        </p:nvCxnSpPr>
        <p:spPr>
          <a:xfrm flipH="1">
            <a:off x="4942783" y="3876027"/>
            <a:ext cx="760246" cy="60354"/>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919080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Agglomerative Clustering</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560" y="875049"/>
            <a:ext cx="11767671" cy="5648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33088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Evaluation</a:t>
            </a:r>
            <a:endParaRPr lang="en-US" dirty="0">
              <a:latin typeface="Segoe"/>
            </a:endParaRPr>
          </a:p>
        </p:txBody>
      </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Segoe"/>
              </a:rPr>
              <a:t>Are clusters well separated?</a:t>
            </a:r>
          </a:p>
          <a:p>
            <a:r>
              <a:rPr lang="en-US" dirty="0" smtClean="0">
                <a:latin typeface="Segoe"/>
              </a:rPr>
              <a:t>Does the structure tell us anything</a:t>
            </a:r>
          </a:p>
          <a:p>
            <a:r>
              <a:rPr lang="en-US" dirty="0" smtClean="0">
                <a:latin typeface="Segoe"/>
              </a:rPr>
              <a:t>Summary by principal component projections</a:t>
            </a:r>
          </a:p>
          <a:p>
            <a:pPr marL="0" indent="0">
              <a:buNone/>
            </a:pPr>
            <a:endParaRPr lang="en-US" baseline="30000" dirty="0">
              <a:latin typeface="Segoe"/>
            </a:endParaRPr>
          </a:p>
        </p:txBody>
      </p:sp>
    </p:spTree>
    <p:extLst>
      <p:ext uri="{BB962C8B-B14F-4D97-AF65-F5344CB8AC3E}">
        <p14:creationId xmlns:p14="http://schemas.microsoft.com/office/powerpoint/2010/main" val="3842532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a:rPr>
              <a:t>Principal Component Analysis</a:t>
            </a:r>
            <a:endParaRPr lang="en-US" dirty="0">
              <a:latin typeface="Segoe"/>
            </a:endParaRPr>
          </a:p>
        </p:txBody>
      </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Segoe"/>
              </a:rPr>
              <a:t>Find set of vector projections which explain variance of data</a:t>
            </a:r>
          </a:p>
          <a:p>
            <a:r>
              <a:rPr lang="en-US" dirty="0" smtClean="0">
                <a:latin typeface="Segoe"/>
              </a:rPr>
              <a:t>First component</a:t>
            </a:r>
          </a:p>
          <a:p>
            <a:pPr marL="0" indent="0">
              <a:buNone/>
            </a:pPr>
            <a:r>
              <a:rPr lang="en-US" dirty="0">
                <a:latin typeface="Segoe"/>
              </a:rPr>
              <a:t>	</a:t>
            </a:r>
            <a:r>
              <a:rPr lang="en-US" dirty="0" smtClean="0">
                <a:latin typeface="Segoe"/>
              </a:rPr>
              <a:t>w</a:t>
            </a:r>
            <a:r>
              <a:rPr lang="en-US" baseline="-25000" dirty="0" smtClean="0">
                <a:latin typeface="Segoe"/>
              </a:rPr>
              <a:t>(1)</a:t>
            </a:r>
            <a:r>
              <a:rPr lang="en-US" dirty="0" smtClean="0">
                <a:latin typeface="Segoe"/>
              </a:rPr>
              <a:t> = </a:t>
            </a:r>
            <a:r>
              <a:rPr lang="en-US" dirty="0" err="1" smtClean="0">
                <a:latin typeface="Segoe"/>
              </a:rPr>
              <a:t>arg</a:t>
            </a:r>
            <a:r>
              <a:rPr lang="en-US" dirty="0" smtClean="0">
                <a:latin typeface="Segoe"/>
              </a:rPr>
              <a:t> max</a:t>
            </a:r>
            <a:r>
              <a:rPr lang="en-US" dirty="0">
                <a:latin typeface="Times New Roman"/>
                <a:cs typeface="Times New Roman"/>
              </a:rPr>
              <a:t> </a:t>
            </a:r>
            <a:r>
              <a:rPr lang="en-US" dirty="0" smtClean="0">
                <a:latin typeface="Segoe"/>
              </a:rPr>
              <a:t>{</a:t>
            </a:r>
            <a:r>
              <a:rPr lang="en-US" dirty="0" err="1" smtClean="0">
                <a:latin typeface="Segoe"/>
              </a:rPr>
              <a:t>w</a:t>
            </a:r>
            <a:r>
              <a:rPr lang="en-US" i="1" baseline="30000" dirty="0" err="1" smtClean="0">
                <a:latin typeface="Segoe"/>
              </a:rPr>
              <a:t>T</a:t>
            </a:r>
            <a:r>
              <a:rPr lang="en-US" i="1" baseline="30000" dirty="0" smtClean="0">
                <a:latin typeface="Segoe"/>
              </a:rPr>
              <a:t> </a:t>
            </a:r>
            <a:r>
              <a:rPr lang="en-US" dirty="0" smtClean="0">
                <a:latin typeface="Segoe"/>
              </a:rPr>
              <a:t>X</a:t>
            </a:r>
            <a:r>
              <a:rPr lang="en-US" i="1" baseline="30000" dirty="0" smtClean="0">
                <a:latin typeface="Segoe"/>
              </a:rPr>
              <a:t>T </a:t>
            </a:r>
            <a:r>
              <a:rPr lang="en-US" dirty="0" smtClean="0">
                <a:latin typeface="Segoe"/>
              </a:rPr>
              <a:t>X w / </a:t>
            </a:r>
            <a:r>
              <a:rPr lang="en-US" dirty="0" err="1" smtClean="0">
                <a:latin typeface="Segoe"/>
              </a:rPr>
              <a:t>w</a:t>
            </a:r>
            <a:r>
              <a:rPr lang="en-US" i="1" baseline="30000" dirty="0" err="1" smtClean="0">
                <a:latin typeface="Segoe"/>
              </a:rPr>
              <a:t>T</a:t>
            </a:r>
            <a:r>
              <a:rPr lang="en-US" i="1" baseline="30000" dirty="0" smtClean="0">
                <a:latin typeface="Segoe"/>
              </a:rPr>
              <a:t> </a:t>
            </a:r>
            <a:r>
              <a:rPr lang="en-US" dirty="0" smtClean="0">
                <a:latin typeface="Segoe"/>
              </a:rPr>
              <a:t>w}</a:t>
            </a:r>
            <a:endParaRPr lang="en-US" baseline="-25000" dirty="0" smtClean="0">
              <a:latin typeface="Segoe"/>
            </a:endParaRPr>
          </a:p>
          <a:p>
            <a:r>
              <a:rPr lang="en-US" dirty="0" smtClean="0">
                <a:latin typeface="Segoe"/>
              </a:rPr>
              <a:t>Dimensionality reduction</a:t>
            </a:r>
          </a:p>
          <a:p>
            <a:pPr marL="0" indent="0">
              <a:buNone/>
            </a:pPr>
            <a:r>
              <a:rPr lang="en-US" dirty="0">
                <a:latin typeface="Segoe"/>
              </a:rPr>
              <a:t>	</a:t>
            </a:r>
            <a:r>
              <a:rPr lang="en-US" dirty="0" smtClean="0">
                <a:latin typeface="Segoe"/>
              </a:rPr>
              <a:t>T</a:t>
            </a:r>
            <a:r>
              <a:rPr lang="en-US" baseline="30000" dirty="0" smtClean="0">
                <a:latin typeface="Segoe"/>
              </a:rPr>
              <a:t>(</a:t>
            </a:r>
            <a:r>
              <a:rPr lang="en-US" baseline="30000" dirty="0" err="1" smtClean="0">
                <a:latin typeface="Segoe"/>
              </a:rPr>
              <a:t>nxq</a:t>
            </a:r>
            <a:r>
              <a:rPr lang="en-US" baseline="30000" dirty="0" smtClean="0">
                <a:latin typeface="Segoe"/>
              </a:rPr>
              <a:t>)</a:t>
            </a:r>
            <a:r>
              <a:rPr lang="en-US" dirty="0" smtClean="0">
                <a:latin typeface="Segoe"/>
              </a:rPr>
              <a:t> = X</a:t>
            </a:r>
            <a:r>
              <a:rPr lang="en-US" baseline="30000" dirty="0" smtClean="0">
                <a:latin typeface="Segoe"/>
              </a:rPr>
              <a:t>(</a:t>
            </a:r>
            <a:r>
              <a:rPr lang="en-US" baseline="30000" dirty="0" err="1" smtClean="0">
                <a:latin typeface="Segoe"/>
              </a:rPr>
              <a:t>nxp</a:t>
            </a:r>
            <a:r>
              <a:rPr lang="en-US" baseline="30000" dirty="0" smtClean="0">
                <a:latin typeface="Segoe"/>
              </a:rPr>
              <a:t>) </a:t>
            </a:r>
            <a:r>
              <a:rPr lang="en-US" dirty="0" smtClean="0">
                <a:latin typeface="Segoe"/>
              </a:rPr>
              <a:t>W</a:t>
            </a:r>
            <a:r>
              <a:rPr lang="en-US" baseline="30000" dirty="0" smtClean="0">
                <a:latin typeface="Segoe"/>
              </a:rPr>
              <a:t>(</a:t>
            </a:r>
            <a:r>
              <a:rPr lang="en-US" baseline="30000" dirty="0" err="1" smtClean="0">
                <a:latin typeface="Segoe"/>
              </a:rPr>
              <a:t>pxq</a:t>
            </a:r>
            <a:r>
              <a:rPr lang="en-US" baseline="30000" dirty="0" smtClean="0">
                <a:latin typeface="Segoe"/>
              </a:rPr>
              <a:t>) </a:t>
            </a:r>
            <a:r>
              <a:rPr lang="en-US" dirty="0" smtClean="0">
                <a:latin typeface="Segoe"/>
              </a:rPr>
              <a:t>; where q &lt; p</a:t>
            </a:r>
            <a:endParaRPr lang="en-US" baseline="30000" dirty="0">
              <a:latin typeface="Segoe"/>
            </a:endParaRPr>
          </a:p>
        </p:txBody>
      </p:sp>
    </p:spTree>
    <p:extLst>
      <p:ext uri="{BB962C8B-B14F-4D97-AF65-F5344CB8AC3E}">
        <p14:creationId xmlns:p14="http://schemas.microsoft.com/office/powerpoint/2010/main" val="9030807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smtClean="0"/>
              <a:t>Summary</a:t>
            </a:r>
            <a:endParaRPr lang="en-US" sz="4000" dirty="0"/>
          </a:p>
        </p:txBody>
      </p:sp>
    </p:spTree>
    <p:extLst>
      <p:ext uri="{BB962C8B-B14F-4D97-AF65-F5344CB8AC3E}">
        <p14:creationId xmlns:p14="http://schemas.microsoft.com/office/powerpoint/2010/main" val="348319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Unsupervised learning</a:t>
            </a:r>
          </a:p>
          <a:p>
            <a:r>
              <a:rPr lang="en-GB" dirty="0" smtClean="0">
                <a:latin typeface="Segoe"/>
              </a:rPr>
              <a:t>k-means clustering</a:t>
            </a:r>
          </a:p>
          <a:p>
            <a:r>
              <a:rPr lang="en-GB" dirty="0" smtClean="0">
                <a:latin typeface="Segoe"/>
              </a:rPr>
              <a:t>Hierarchical clustering</a:t>
            </a:r>
          </a:p>
          <a:p>
            <a:r>
              <a:rPr lang="en-GB" dirty="0" smtClean="0">
                <a:latin typeface="Segoe"/>
              </a:rPr>
              <a:t>Evaluation</a:t>
            </a:r>
          </a:p>
          <a:p>
            <a:endParaRPr lang="en-GB" dirty="0">
              <a:latin typeface="Segoe"/>
            </a:endParaRP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Overview</a:t>
            </a:r>
            <a:endParaRPr lang="en-US" dirty="0">
              <a:latin typeface="Segoe"/>
            </a:endParaRP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latin typeface="Segoe"/>
              </a:rPr>
              <a:t>Unsupervised learning</a:t>
            </a:r>
          </a:p>
          <a:p>
            <a:r>
              <a:rPr lang="en-GB" dirty="0">
                <a:latin typeface="Segoe"/>
              </a:rPr>
              <a:t>k-means clustering</a:t>
            </a:r>
          </a:p>
          <a:p>
            <a:r>
              <a:rPr lang="en-GB" dirty="0">
                <a:latin typeface="Segoe"/>
              </a:rPr>
              <a:t>Hierarchical clustering</a:t>
            </a:r>
          </a:p>
          <a:p>
            <a:r>
              <a:rPr lang="en-GB" dirty="0">
                <a:latin typeface="Segoe"/>
              </a:rPr>
              <a:t>Evaluation</a:t>
            </a:r>
          </a:p>
          <a:p>
            <a:pPr marL="0" indent="0">
              <a:buNone/>
            </a:pPr>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Overview</a:t>
            </a:r>
            <a:endParaRPr lang="en-US" dirty="0">
              <a:latin typeface="Segoe"/>
            </a:endParaRPr>
          </a:p>
        </p:txBody>
      </p:sp>
    </p:spTree>
    <p:extLst>
      <p:ext uri="{BB962C8B-B14F-4D97-AF65-F5344CB8AC3E}">
        <p14:creationId xmlns:p14="http://schemas.microsoft.com/office/powerpoint/2010/main" val="10559874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latin typeface="Segoe"/>
              </a:rPr>
              <a:t>Define business problem</a:t>
            </a:r>
          </a:p>
          <a:p>
            <a:r>
              <a:rPr lang="en-GB" dirty="0" smtClean="0">
                <a:latin typeface="Segoe"/>
              </a:rPr>
              <a:t>No labels == no ground truth</a:t>
            </a:r>
          </a:p>
          <a:p>
            <a:r>
              <a:rPr lang="en-GB" dirty="0" smtClean="0">
                <a:latin typeface="Segoe"/>
              </a:rPr>
              <a:t>Evaluation challenging</a:t>
            </a:r>
          </a:p>
          <a:p>
            <a:r>
              <a:rPr lang="en-GB" dirty="0" smtClean="0">
                <a:latin typeface="Segoe"/>
              </a:rPr>
              <a:t>What does the structure of the data tell us?</a:t>
            </a:r>
          </a:p>
          <a:p>
            <a:r>
              <a:rPr lang="en-GB" dirty="0" smtClean="0">
                <a:latin typeface="Segoe"/>
              </a:rPr>
              <a:t>Do different models yield different results?</a:t>
            </a:r>
          </a:p>
          <a:p>
            <a:r>
              <a:rPr lang="en-GB" dirty="0" smtClean="0">
                <a:latin typeface="Segoe"/>
              </a:rPr>
              <a:t>How many clusters?</a:t>
            </a: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Unsupervised learning</a:t>
            </a:r>
            <a:endParaRPr lang="en-US" dirty="0">
              <a:latin typeface="Segoe"/>
            </a:endParaRPr>
          </a:p>
        </p:txBody>
      </p:sp>
    </p:spTree>
    <p:extLst>
      <p:ext uri="{BB962C8B-B14F-4D97-AF65-F5344CB8AC3E}">
        <p14:creationId xmlns:p14="http://schemas.microsoft.com/office/powerpoint/2010/main" val="1308086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Unsupervised Learning</a:t>
            </a:r>
          </a:p>
        </p:txBody>
      </p:sp>
      <p:sp>
        <p:nvSpPr>
          <p:cNvPr id="3" name="Content Placeholder 2"/>
          <p:cNvSpPr>
            <a:spLocks noGrp="1"/>
          </p:cNvSpPr>
          <p:nvPr>
            <p:ph sz="quarter" idx="10"/>
          </p:nvPr>
        </p:nvSpPr>
        <p:spPr>
          <a:xfrm>
            <a:off x="345547" y="1032626"/>
            <a:ext cx="9509654" cy="1253374"/>
          </a:xfrm>
        </p:spPr>
        <p:txBody>
          <a:bodyPr/>
          <a:lstStyle/>
          <a:p>
            <a:pPr marL="0" indent="0">
              <a:buNone/>
            </a:pPr>
            <a:r>
              <a:rPr lang="en-US" dirty="0">
                <a:latin typeface="Segoe"/>
              </a:rPr>
              <a:t>“Unsupervised” means that the training data has no ground truth labels to learn from.</a:t>
            </a:r>
          </a:p>
        </p:txBody>
      </p:sp>
      <p:sp>
        <p:nvSpPr>
          <p:cNvPr id="5" name="TextBox 4"/>
          <p:cNvSpPr txBox="1"/>
          <p:nvPr/>
        </p:nvSpPr>
        <p:spPr>
          <a:xfrm>
            <a:off x="508000" y="2573867"/>
            <a:ext cx="2721355" cy="615553"/>
          </a:xfrm>
          <a:prstGeom prst="rect">
            <a:avLst/>
          </a:prstGeom>
          <a:noFill/>
        </p:spPr>
        <p:txBody>
          <a:bodyPr wrap="none" rtlCol="0">
            <a:spAutoFit/>
          </a:bodyPr>
          <a:lstStyle/>
          <a:p>
            <a:r>
              <a:rPr lang="en-US" sz="3400"/>
              <a:t>Unsupervised: </a:t>
            </a:r>
          </a:p>
        </p:txBody>
      </p:sp>
      <p:grpSp>
        <p:nvGrpSpPr>
          <p:cNvPr id="58" name="Group 57"/>
          <p:cNvGrpSpPr/>
          <p:nvPr/>
        </p:nvGrpSpPr>
        <p:grpSpPr>
          <a:xfrm>
            <a:off x="5472914" y="5286902"/>
            <a:ext cx="1381125" cy="1300163"/>
            <a:chOff x="3095625" y="3808413"/>
            <a:chExt cx="1381125" cy="1300163"/>
          </a:xfrm>
        </p:grpSpPr>
        <p:sp>
          <p:nvSpPr>
            <p:cNvPr id="59" name="Freeform 5"/>
            <p:cNvSpPr>
              <a:spLocks/>
            </p:cNvSpPr>
            <p:nvPr/>
          </p:nvSpPr>
          <p:spPr bwMode="auto">
            <a:xfrm>
              <a:off x="3113088" y="4221163"/>
              <a:ext cx="257175" cy="80962"/>
            </a:xfrm>
            <a:custGeom>
              <a:avLst/>
              <a:gdLst>
                <a:gd name="T0" fmla="*/ 7 w 28"/>
                <a:gd name="T1" fmla="*/ 9 h 9"/>
                <a:gd name="T2" fmla="*/ 28 w 28"/>
                <a:gd name="T3" fmla="*/ 9 h 9"/>
                <a:gd name="T4" fmla="*/ 23 w 28"/>
                <a:gd name="T5" fmla="*/ 2 h 9"/>
                <a:gd name="T6" fmla="*/ 18 w 28"/>
                <a:gd name="T7" fmla="*/ 0 h 9"/>
                <a:gd name="T8" fmla="*/ 0 w 28"/>
                <a:gd name="T9" fmla="*/ 0 h 9"/>
                <a:gd name="T10" fmla="*/ 0 w 28"/>
                <a:gd name="T11" fmla="*/ 2 h 9"/>
                <a:gd name="T12" fmla="*/ 7 w 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7" y="9"/>
                  </a:moveTo>
                  <a:cubicBezTo>
                    <a:pt x="28" y="9"/>
                    <a:pt x="28" y="9"/>
                    <a:pt x="28" y="9"/>
                  </a:cubicBezTo>
                  <a:cubicBezTo>
                    <a:pt x="23" y="2"/>
                    <a:pt x="23" y="2"/>
                    <a:pt x="23" y="2"/>
                  </a:cubicBezTo>
                  <a:cubicBezTo>
                    <a:pt x="18" y="0"/>
                    <a:pt x="18" y="0"/>
                    <a:pt x="18" y="0"/>
                  </a:cubicBezTo>
                  <a:cubicBezTo>
                    <a:pt x="0" y="0"/>
                    <a:pt x="0" y="0"/>
                    <a:pt x="0" y="0"/>
                  </a:cubicBezTo>
                  <a:cubicBezTo>
                    <a:pt x="0" y="2"/>
                    <a:pt x="0" y="2"/>
                    <a:pt x="0" y="2"/>
                  </a:cubicBezTo>
                  <a:cubicBezTo>
                    <a:pt x="0" y="6"/>
                    <a:pt x="3" y="9"/>
                    <a:pt x="7"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6"/>
            <p:cNvSpPr>
              <a:spLocks/>
            </p:cNvSpPr>
            <p:nvPr/>
          </p:nvSpPr>
          <p:spPr bwMode="auto">
            <a:xfrm>
              <a:off x="3159125" y="4238625"/>
              <a:ext cx="128588" cy="211137"/>
            </a:xfrm>
            <a:custGeom>
              <a:avLst/>
              <a:gdLst>
                <a:gd name="T0" fmla="*/ 0 w 14"/>
                <a:gd name="T1" fmla="*/ 19 h 23"/>
                <a:gd name="T2" fmla="*/ 4 w 14"/>
                <a:gd name="T3" fmla="*/ 23 h 23"/>
                <a:gd name="T4" fmla="*/ 10 w 14"/>
                <a:gd name="T5" fmla="*/ 23 h 23"/>
                <a:gd name="T6" fmla="*/ 14 w 14"/>
                <a:gd name="T7" fmla="*/ 19 h 23"/>
                <a:gd name="T8" fmla="*/ 14 w 14"/>
                <a:gd name="T9" fmla="*/ 4 h 23"/>
                <a:gd name="T10" fmla="*/ 10 w 14"/>
                <a:gd name="T11" fmla="*/ 0 h 23"/>
                <a:gd name="T12" fmla="*/ 4 w 14"/>
                <a:gd name="T13" fmla="*/ 0 h 23"/>
                <a:gd name="T14" fmla="*/ 0 w 14"/>
                <a:gd name="T15" fmla="*/ 4 h 23"/>
                <a:gd name="T16" fmla="*/ 0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0" y="19"/>
                  </a:moveTo>
                  <a:cubicBezTo>
                    <a:pt x="0" y="21"/>
                    <a:pt x="2" y="23"/>
                    <a:pt x="4" y="23"/>
                  </a:cubicBezTo>
                  <a:cubicBezTo>
                    <a:pt x="10" y="23"/>
                    <a:pt x="10" y="23"/>
                    <a:pt x="10" y="23"/>
                  </a:cubicBezTo>
                  <a:cubicBezTo>
                    <a:pt x="12" y="23"/>
                    <a:pt x="14" y="21"/>
                    <a:pt x="14" y="19"/>
                  </a:cubicBezTo>
                  <a:cubicBezTo>
                    <a:pt x="14" y="4"/>
                    <a:pt x="14" y="4"/>
                    <a:pt x="14" y="4"/>
                  </a:cubicBezTo>
                  <a:cubicBezTo>
                    <a:pt x="14" y="2"/>
                    <a:pt x="12" y="0"/>
                    <a:pt x="10" y="0"/>
                  </a:cubicBezTo>
                  <a:cubicBezTo>
                    <a:pt x="4" y="0"/>
                    <a:pt x="4" y="0"/>
                    <a:pt x="4" y="0"/>
                  </a:cubicBezTo>
                  <a:cubicBezTo>
                    <a:pt x="2" y="0"/>
                    <a:pt x="0" y="2"/>
                    <a:pt x="0" y="4"/>
                  </a:cubicBezTo>
                  <a:lnTo>
                    <a:pt x="0"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7"/>
            <p:cNvSpPr>
              <a:spLocks/>
            </p:cNvSpPr>
            <p:nvPr/>
          </p:nvSpPr>
          <p:spPr bwMode="auto">
            <a:xfrm>
              <a:off x="3370263" y="3808413"/>
              <a:ext cx="841375" cy="668337"/>
            </a:xfrm>
            <a:custGeom>
              <a:avLst/>
              <a:gdLst>
                <a:gd name="T0" fmla="*/ 75 w 92"/>
                <a:gd name="T1" fmla="*/ 0 h 73"/>
                <a:gd name="T2" fmla="*/ 17 w 92"/>
                <a:gd name="T3" fmla="*/ 0 h 73"/>
                <a:gd name="T4" fmla="*/ 0 w 92"/>
                <a:gd name="T5" fmla="*/ 16 h 73"/>
                <a:gd name="T6" fmla="*/ 0 w 92"/>
                <a:gd name="T7" fmla="*/ 73 h 73"/>
                <a:gd name="T8" fmla="*/ 92 w 92"/>
                <a:gd name="T9" fmla="*/ 73 h 73"/>
                <a:gd name="T10" fmla="*/ 92 w 92"/>
                <a:gd name="T11" fmla="*/ 16 h 73"/>
                <a:gd name="T12" fmla="*/ 75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75" y="0"/>
                  </a:moveTo>
                  <a:cubicBezTo>
                    <a:pt x="17" y="0"/>
                    <a:pt x="17" y="0"/>
                    <a:pt x="17" y="0"/>
                  </a:cubicBezTo>
                  <a:cubicBezTo>
                    <a:pt x="7" y="0"/>
                    <a:pt x="0" y="7"/>
                    <a:pt x="0" y="16"/>
                  </a:cubicBezTo>
                  <a:cubicBezTo>
                    <a:pt x="0" y="73"/>
                    <a:pt x="0" y="73"/>
                    <a:pt x="0" y="73"/>
                  </a:cubicBezTo>
                  <a:cubicBezTo>
                    <a:pt x="92" y="73"/>
                    <a:pt x="92" y="73"/>
                    <a:pt x="92" y="73"/>
                  </a:cubicBezTo>
                  <a:cubicBezTo>
                    <a:pt x="92" y="16"/>
                    <a:pt x="92" y="16"/>
                    <a:pt x="92" y="16"/>
                  </a:cubicBezTo>
                  <a:cubicBezTo>
                    <a:pt x="92" y="7"/>
                    <a:pt x="84" y="0"/>
                    <a:pt x="75" y="0"/>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8"/>
            <p:cNvSpPr>
              <a:spLocks noEditPoints="1"/>
            </p:cNvSpPr>
            <p:nvPr/>
          </p:nvSpPr>
          <p:spPr bwMode="auto">
            <a:xfrm>
              <a:off x="3351213" y="4476750"/>
              <a:ext cx="869950" cy="631825"/>
            </a:xfrm>
            <a:custGeom>
              <a:avLst/>
              <a:gdLst>
                <a:gd name="T0" fmla="*/ 93 w 95"/>
                <a:gd name="T1" fmla="*/ 69 h 69"/>
                <a:gd name="T2" fmla="*/ 92 w 95"/>
                <a:gd name="T3" fmla="*/ 69 h 69"/>
                <a:gd name="T4" fmla="*/ 47 w 95"/>
                <a:gd name="T5" fmla="*/ 37 h 69"/>
                <a:gd name="T6" fmla="*/ 3 w 95"/>
                <a:gd name="T7" fmla="*/ 69 h 69"/>
                <a:gd name="T8" fmla="*/ 1 w 95"/>
                <a:gd name="T9" fmla="*/ 69 h 69"/>
                <a:gd name="T10" fmla="*/ 0 w 95"/>
                <a:gd name="T11" fmla="*/ 67 h 69"/>
                <a:gd name="T12" fmla="*/ 0 w 95"/>
                <a:gd name="T13" fmla="*/ 2 h 69"/>
                <a:gd name="T14" fmla="*/ 0 w 95"/>
                <a:gd name="T15" fmla="*/ 1 h 69"/>
                <a:gd name="T16" fmla="*/ 0 w 95"/>
                <a:gd name="T17" fmla="*/ 0 h 69"/>
                <a:gd name="T18" fmla="*/ 1 w 95"/>
                <a:gd name="T19" fmla="*/ 0 h 69"/>
                <a:gd name="T20" fmla="*/ 2 w 95"/>
                <a:gd name="T21" fmla="*/ 0 h 69"/>
                <a:gd name="T22" fmla="*/ 2 w 95"/>
                <a:gd name="T23" fmla="*/ 0 h 69"/>
                <a:gd name="T24" fmla="*/ 93 w 95"/>
                <a:gd name="T25" fmla="*/ 0 h 69"/>
                <a:gd name="T26" fmla="*/ 93 w 95"/>
                <a:gd name="T27" fmla="*/ 0 h 69"/>
                <a:gd name="T28" fmla="*/ 94 w 95"/>
                <a:gd name="T29" fmla="*/ 0 h 69"/>
                <a:gd name="T30" fmla="*/ 94 w 95"/>
                <a:gd name="T31" fmla="*/ 0 h 69"/>
                <a:gd name="T32" fmla="*/ 95 w 95"/>
                <a:gd name="T33" fmla="*/ 1 h 69"/>
                <a:gd name="T34" fmla="*/ 95 w 95"/>
                <a:gd name="T35" fmla="*/ 1 h 69"/>
                <a:gd name="T36" fmla="*/ 95 w 95"/>
                <a:gd name="T37" fmla="*/ 1 h 69"/>
                <a:gd name="T38" fmla="*/ 95 w 95"/>
                <a:gd name="T39" fmla="*/ 2 h 69"/>
                <a:gd name="T40" fmla="*/ 95 w 95"/>
                <a:gd name="T41" fmla="*/ 67 h 69"/>
                <a:gd name="T42" fmla="*/ 94 w 95"/>
                <a:gd name="T43" fmla="*/ 69 h 69"/>
                <a:gd name="T44" fmla="*/ 93 w 95"/>
                <a:gd name="T45" fmla="*/ 69 h 69"/>
                <a:gd name="T46" fmla="*/ 51 w 95"/>
                <a:gd name="T47" fmla="*/ 34 h 69"/>
                <a:gd name="T48" fmla="*/ 91 w 95"/>
                <a:gd name="T49" fmla="*/ 63 h 69"/>
                <a:gd name="T50" fmla="*/ 91 w 95"/>
                <a:gd name="T51" fmla="*/ 6 h 69"/>
                <a:gd name="T52" fmla="*/ 51 w 95"/>
                <a:gd name="T53" fmla="*/ 34 h 69"/>
                <a:gd name="T54" fmla="*/ 4 w 95"/>
                <a:gd name="T55" fmla="*/ 6 h 69"/>
                <a:gd name="T56" fmla="*/ 4 w 95"/>
                <a:gd name="T57" fmla="*/ 63 h 69"/>
                <a:gd name="T58" fmla="*/ 44 w 95"/>
                <a:gd name="T59" fmla="*/ 34 h 69"/>
                <a:gd name="T60" fmla="*/ 4 w 95"/>
                <a:gd name="T61" fmla="*/ 6 h 69"/>
                <a:gd name="T62" fmla="*/ 8 w 95"/>
                <a:gd name="T63" fmla="*/ 4 h 69"/>
                <a:gd name="T64" fmla="*/ 47 w 95"/>
                <a:gd name="T65" fmla="*/ 32 h 69"/>
                <a:gd name="T66" fmla="*/ 87 w 95"/>
                <a:gd name="T67" fmla="*/ 4 h 69"/>
                <a:gd name="T68" fmla="*/ 8 w 9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69">
                  <a:moveTo>
                    <a:pt x="93" y="69"/>
                  </a:moveTo>
                  <a:cubicBezTo>
                    <a:pt x="93" y="69"/>
                    <a:pt x="92" y="69"/>
                    <a:pt x="92" y="69"/>
                  </a:cubicBezTo>
                  <a:cubicBezTo>
                    <a:pt x="47" y="37"/>
                    <a:pt x="47" y="37"/>
                    <a:pt x="47" y="37"/>
                  </a:cubicBezTo>
                  <a:cubicBezTo>
                    <a:pt x="3" y="69"/>
                    <a:pt x="3" y="69"/>
                    <a:pt x="3" y="69"/>
                  </a:cubicBezTo>
                  <a:cubicBezTo>
                    <a:pt x="3" y="69"/>
                    <a:pt x="2" y="69"/>
                    <a:pt x="1" y="69"/>
                  </a:cubicBezTo>
                  <a:cubicBezTo>
                    <a:pt x="0" y="69"/>
                    <a:pt x="0" y="68"/>
                    <a:pt x="0" y="67"/>
                  </a:cubicBezTo>
                  <a:cubicBezTo>
                    <a:pt x="0" y="2"/>
                    <a:pt x="0" y="2"/>
                    <a:pt x="0" y="2"/>
                  </a:cubicBezTo>
                  <a:cubicBezTo>
                    <a:pt x="0" y="2"/>
                    <a:pt x="0" y="1"/>
                    <a:pt x="0" y="1"/>
                  </a:cubicBezTo>
                  <a:cubicBezTo>
                    <a:pt x="0" y="1"/>
                    <a:pt x="0" y="1"/>
                    <a:pt x="0" y="0"/>
                  </a:cubicBezTo>
                  <a:cubicBezTo>
                    <a:pt x="1" y="0"/>
                    <a:pt x="1" y="0"/>
                    <a:pt x="1" y="0"/>
                  </a:cubicBezTo>
                  <a:cubicBezTo>
                    <a:pt x="1" y="0"/>
                    <a:pt x="2" y="0"/>
                    <a:pt x="2" y="0"/>
                  </a:cubicBezTo>
                  <a:cubicBezTo>
                    <a:pt x="2" y="0"/>
                    <a:pt x="2" y="0"/>
                    <a:pt x="2" y="0"/>
                  </a:cubicBezTo>
                  <a:cubicBezTo>
                    <a:pt x="93" y="0"/>
                    <a:pt x="93" y="0"/>
                    <a:pt x="93" y="0"/>
                  </a:cubicBezTo>
                  <a:cubicBezTo>
                    <a:pt x="93" y="0"/>
                    <a:pt x="93" y="0"/>
                    <a:pt x="93" y="0"/>
                  </a:cubicBezTo>
                  <a:cubicBezTo>
                    <a:pt x="93" y="0"/>
                    <a:pt x="94" y="0"/>
                    <a:pt x="94" y="0"/>
                  </a:cubicBezTo>
                  <a:cubicBezTo>
                    <a:pt x="94" y="0"/>
                    <a:pt x="94" y="0"/>
                    <a:pt x="94" y="0"/>
                  </a:cubicBezTo>
                  <a:cubicBezTo>
                    <a:pt x="95" y="1"/>
                    <a:pt x="95" y="1"/>
                    <a:pt x="95" y="1"/>
                  </a:cubicBezTo>
                  <a:cubicBezTo>
                    <a:pt x="95" y="1"/>
                    <a:pt x="95" y="1"/>
                    <a:pt x="95" y="1"/>
                  </a:cubicBezTo>
                  <a:cubicBezTo>
                    <a:pt x="95" y="1"/>
                    <a:pt x="95" y="1"/>
                    <a:pt x="95" y="1"/>
                  </a:cubicBezTo>
                  <a:cubicBezTo>
                    <a:pt x="95" y="1"/>
                    <a:pt x="95" y="2"/>
                    <a:pt x="95" y="2"/>
                  </a:cubicBezTo>
                  <a:cubicBezTo>
                    <a:pt x="95" y="67"/>
                    <a:pt x="95" y="67"/>
                    <a:pt x="95" y="67"/>
                  </a:cubicBezTo>
                  <a:cubicBezTo>
                    <a:pt x="95" y="68"/>
                    <a:pt x="95" y="69"/>
                    <a:pt x="94" y="69"/>
                  </a:cubicBezTo>
                  <a:cubicBezTo>
                    <a:pt x="94" y="69"/>
                    <a:pt x="93" y="69"/>
                    <a:pt x="93" y="69"/>
                  </a:cubicBezTo>
                  <a:close/>
                  <a:moveTo>
                    <a:pt x="51" y="34"/>
                  </a:moveTo>
                  <a:cubicBezTo>
                    <a:pt x="91" y="63"/>
                    <a:pt x="91" y="63"/>
                    <a:pt x="91" y="63"/>
                  </a:cubicBezTo>
                  <a:cubicBezTo>
                    <a:pt x="91" y="6"/>
                    <a:pt x="91" y="6"/>
                    <a:pt x="91" y="6"/>
                  </a:cubicBezTo>
                  <a:lnTo>
                    <a:pt x="51" y="34"/>
                  </a:lnTo>
                  <a:close/>
                  <a:moveTo>
                    <a:pt x="4" y="6"/>
                  </a:moveTo>
                  <a:cubicBezTo>
                    <a:pt x="4" y="63"/>
                    <a:pt x="4" y="63"/>
                    <a:pt x="4" y="63"/>
                  </a:cubicBezTo>
                  <a:cubicBezTo>
                    <a:pt x="44" y="34"/>
                    <a:pt x="44" y="34"/>
                    <a:pt x="44" y="34"/>
                  </a:cubicBezTo>
                  <a:lnTo>
                    <a:pt x="4" y="6"/>
                  </a:lnTo>
                  <a:close/>
                  <a:moveTo>
                    <a:pt x="8" y="4"/>
                  </a:moveTo>
                  <a:cubicBezTo>
                    <a:pt x="47" y="32"/>
                    <a:pt x="47" y="32"/>
                    <a:pt x="47" y="32"/>
                  </a:cubicBezTo>
                  <a:cubicBezTo>
                    <a:pt x="87" y="4"/>
                    <a:pt x="87" y="4"/>
                    <a:pt x="87" y="4"/>
                  </a:cubicBezTo>
                  <a:lnTo>
                    <a:pt x="8" y="4"/>
                  </a:ln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9"/>
            <p:cNvSpPr>
              <a:spLocks/>
            </p:cNvSpPr>
            <p:nvPr/>
          </p:nvSpPr>
          <p:spPr bwMode="auto">
            <a:xfrm>
              <a:off x="3095625" y="4202113"/>
              <a:ext cx="292100" cy="393700"/>
            </a:xfrm>
            <a:custGeom>
              <a:avLst/>
              <a:gdLst>
                <a:gd name="T0" fmla="*/ 30 w 32"/>
                <a:gd name="T1" fmla="*/ 43 h 43"/>
                <a:gd name="T2" fmla="*/ 28 w 32"/>
                <a:gd name="T3" fmla="*/ 41 h 43"/>
                <a:gd name="T4" fmla="*/ 28 w 32"/>
                <a:gd name="T5" fmla="*/ 14 h 43"/>
                <a:gd name="T6" fmla="*/ 18 w 32"/>
                <a:gd name="T7" fmla="*/ 4 h 43"/>
                <a:gd name="T8" fmla="*/ 2 w 32"/>
                <a:gd name="T9" fmla="*/ 4 h 43"/>
                <a:gd name="T10" fmla="*/ 0 w 32"/>
                <a:gd name="T11" fmla="*/ 2 h 43"/>
                <a:gd name="T12" fmla="*/ 2 w 32"/>
                <a:gd name="T13" fmla="*/ 0 h 43"/>
                <a:gd name="T14" fmla="*/ 18 w 32"/>
                <a:gd name="T15" fmla="*/ 0 h 43"/>
                <a:gd name="T16" fmla="*/ 32 w 32"/>
                <a:gd name="T17" fmla="*/ 14 h 43"/>
                <a:gd name="T18" fmla="*/ 32 w 32"/>
                <a:gd name="T19" fmla="*/ 41 h 43"/>
                <a:gd name="T20" fmla="*/ 30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30" y="43"/>
                  </a:moveTo>
                  <a:cubicBezTo>
                    <a:pt x="29" y="43"/>
                    <a:pt x="28" y="42"/>
                    <a:pt x="28" y="41"/>
                  </a:cubicBezTo>
                  <a:cubicBezTo>
                    <a:pt x="28" y="14"/>
                    <a:pt x="28" y="14"/>
                    <a:pt x="28" y="14"/>
                  </a:cubicBezTo>
                  <a:cubicBezTo>
                    <a:pt x="28" y="9"/>
                    <a:pt x="24" y="4"/>
                    <a:pt x="18" y="4"/>
                  </a:cubicBezTo>
                  <a:cubicBezTo>
                    <a:pt x="2" y="4"/>
                    <a:pt x="2" y="4"/>
                    <a:pt x="2" y="4"/>
                  </a:cubicBezTo>
                  <a:cubicBezTo>
                    <a:pt x="0" y="4"/>
                    <a:pt x="0" y="3"/>
                    <a:pt x="0" y="2"/>
                  </a:cubicBezTo>
                  <a:cubicBezTo>
                    <a:pt x="0" y="1"/>
                    <a:pt x="0" y="0"/>
                    <a:pt x="2" y="0"/>
                  </a:cubicBezTo>
                  <a:cubicBezTo>
                    <a:pt x="18" y="0"/>
                    <a:pt x="18" y="0"/>
                    <a:pt x="18" y="0"/>
                  </a:cubicBezTo>
                  <a:cubicBezTo>
                    <a:pt x="26" y="0"/>
                    <a:pt x="32" y="6"/>
                    <a:pt x="32" y="14"/>
                  </a:cubicBezTo>
                  <a:cubicBezTo>
                    <a:pt x="32" y="41"/>
                    <a:pt x="32" y="41"/>
                    <a:pt x="32" y="41"/>
                  </a:cubicBezTo>
                  <a:cubicBezTo>
                    <a:pt x="32" y="42"/>
                    <a:pt x="31" y="43"/>
                    <a:pt x="30"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0"/>
            <p:cNvSpPr>
              <a:spLocks/>
            </p:cNvSpPr>
            <p:nvPr/>
          </p:nvSpPr>
          <p:spPr bwMode="auto">
            <a:xfrm>
              <a:off x="4211638" y="4221163"/>
              <a:ext cx="246063" cy="80962"/>
            </a:xfrm>
            <a:custGeom>
              <a:avLst/>
              <a:gdLst>
                <a:gd name="T0" fmla="*/ 20 w 27"/>
                <a:gd name="T1" fmla="*/ 9 h 9"/>
                <a:gd name="T2" fmla="*/ 0 w 27"/>
                <a:gd name="T3" fmla="*/ 9 h 9"/>
                <a:gd name="T4" fmla="*/ 4 w 27"/>
                <a:gd name="T5" fmla="*/ 2 h 9"/>
                <a:gd name="T6" fmla="*/ 9 w 27"/>
                <a:gd name="T7" fmla="*/ 0 h 9"/>
                <a:gd name="T8" fmla="*/ 27 w 27"/>
                <a:gd name="T9" fmla="*/ 0 h 9"/>
                <a:gd name="T10" fmla="*/ 27 w 27"/>
                <a:gd name="T11" fmla="*/ 2 h 9"/>
                <a:gd name="T12" fmla="*/ 20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0" y="9"/>
                  </a:moveTo>
                  <a:cubicBezTo>
                    <a:pt x="0" y="9"/>
                    <a:pt x="0" y="9"/>
                    <a:pt x="0" y="9"/>
                  </a:cubicBezTo>
                  <a:cubicBezTo>
                    <a:pt x="4" y="2"/>
                    <a:pt x="4" y="2"/>
                    <a:pt x="4" y="2"/>
                  </a:cubicBezTo>
                  <a:cubicBezTo>
                    <a:pt x="9" y="0"/>
                    <a:pt x="9" y="0"/>
                    <a:pt x="9" y="0"/>
                  </a:cubicBezTo>
                  <a:cubicBezTo>
                    <a:pt x="27" y="0"/>
                    <a:pt x="27" y="0"/>
                    <a:pt x="27" y="0"/>
                  </a:cubicBezTo>
                  <a:cubicBezTo>
                    <a:pt x="27" y="2"/>
                    <a:pt x="27" y="2"/>
                    <a:pt x="27" y="2"/>
                  </a:cubicBezTo>
                  <a:cubicBezTo>
                    <a:pt x="27" y="6"/>
                    <a:pt x="24" y="9"/>
                    <a:pt x="20"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1"/>
            <p:cNvSpPr>
              <a:spLocks/>
            </p:cNvSpPr>
            <p:nvPr/>
          </p:nvSpPr>
          <p:spPr bwMode="auto">
            <a:xfrm>
              <a:off x="4184650" y="4202113"/>
              <a:ext cx="292100" cy="393700"/>
            </a:xfrm>
            <a:custGeom>
              <a:avLst/>
              <a:gdLst>
                <a:gd name="T0" fmla="*/ 2 w 32"/>
                <a:gd name="T1" fmla="*/ 43 h 43"/>
                <a:gd name="T2" fmla="*/ 0 w 32"/>
                <a:gd name="T3" fmla="*/ 41 h 43"/>
                <a:gd name="T4" fmla="*/ 0 w 32"/>
                <a:gd name="T5" fmla="*/ 14 h 43"/>
                <a:gd name="T6" fmla="*/ 14 w 32"/>
                <a:gd name="T7" fmla="*/ 0 h 43"/>
                <a:gd name="T8" fmla="*/ 30 w 32"/>
                <a:gd name="T9" fmla="*/ 0 h 43"/>
                <a:gd name="T10" fmla="*/ 32 w 32"/>
                <a:gd name="T11" fmla="*/ 2 h 43"/>
                <a:gd name="T12" fmla="*/ 30 w 32"/>
                <a:gd name="T13" fmla="*/ 4 h 43"/>
                <a:gd name="T14" fmla="*/ 14 w 32"/>
                <a:gd name="T15" fmla="*/ 4 h 43"/>
                <a:gd name="T16" fmla="*/ 4 w 32"/>
                <a:gd name="T17" fmla="*/ 14 h 43"/>
                <a:gd name="T18" fmla="*/ 4 w 32"/>
                <a:gd name="T19" fmla="*/ 41 h 43"/>
                <a:gd name="T20" fmla="*/ 2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2" y="43"/>
                  </a:moveTo>
                  <a:cubicBezTo>
                    <a:pt x="1" y="43"/>
                    <a:pt x="0" y="42"/>
                    <a:pt x="0" y="41"/>
                  </a:cubicBezTo>
                  <a:cubicBezTo>
                    <a:pt x="0" y="14"/>
                    <a:pt x="0" y="14"/>
                    <a:pt x="0" y="14"/>
                  </a:cubicBezTo>
                  <a:cubicBezTo>
                    <a:pt x="0" y="6"/>
                    <a:pt x="6" y="0"/>
                    <a:pt x="14" y="0"/>
                  </a:cubicBezTo>
                  <a:cubicBezTo>
                    <a:pt x="30" y="0"/>
                    <a:pt x="30" y="0"/>
                    <a:pt x="30" y="0"/>
                  </a:cubicBezTo>
                  <a:cubicBezTo>
                    <a:pt x="31" y="0"/>
                    <a:pt x="32" y="1"/>
                    <a:pt x="32" y="2"/>
                  </a:cubicBezTo>
                  <a:cubicBezTo>
                    <a:pt x="32" y="3"/>
                    <a:pt x="31" y="4"/>
                    <a:pt x="30" y="4"/>
                  </a:cubicBezTo>
                  <a:cubicBezTo>
                    <a:pt x="14" y="4"/>
                    <a:pt x="14" y="4"/>
                    <a:pt x="14" y="4"/>
                  </a:cubicBezTo>
                  <a:cubicBezTo>
                    <a:pt x="8" y="4"/>
                    <a:pt x="4" y="9"/>
                    <a:pt x="4" y="14"/>
                  </a:cubicBezTo>
                  <a:cubicBezTo>
                    <a:pt x="4" y="41"/>
                    <a:pt x="4" y="41"/>
                    <a:pt x="4" y="41"/>
                  </a:cubicBezTo>
                  <a:cubicBezTo>
                    <a:pt x="4" y="42"/>
                    <a:pt x="3" y="43"/>
                    <a:pt x="2"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2"/>
            <p:cNvSpPr>
              <a:spLocks/>
            </p:cNvSpPr>
            <p:nvPr/>
          </p:nvSpPr>
          <p:spPr bwMode="auto">
            <a:xfrm>
              <a:off x="4284663" y="4238625"/>
              <a:ext cx="128588" cy="211137"/>
            </a:xfrm>
            <a:custGeom>
              <a:avLst/>
              <a:gdLst>
                <a:gd name="T0" fmla="*/ 14 w 14"/>
                <a:gd name="T1" fmla="*/ 19 h 23"/>
                <a:gd name="T2" fmla="*/ 10 w 14"/>
                <a:gd name="T3" fmla="*/ 23 h 23"/>
                <a:gd name="T4" fmla="*/ 5 w 14"/>
                <a:gd name="T5" fmla="*/ 23 h 23"/>
                <a:gd name="T6" fmla="*/ 0 w 14"/>
                <a:gd name="T7" fmla="*/ 19 h 23"/>
                <a:gd name="T8" fmla="*/ 0 w 14"/>
                <a:gd name="T9" fmla="*/ 4 h 23"/>
                <a:gd name="T10" fmla="*/ 5 w 14"/>
                <a:gd name="T11" fmla="*/ 0 h 23"/>
                <a:gd name="T12" fmla="*/ 10 w 14"/>
                <a:gd name="T13" fmla="*/ 0 h 23"/>
                <a:gd name="T14" fmla="*/ 14 w 14"/>
                <a:gd name="T15" fmla="*/ 4 h 23"/>
                <a:gd name="T16" fmla="*/ 14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4" y="19"/>
                  </a:moveTo>
                  <a:cubicBezTo>
                    <a:pt x="14" y="21"/>
                    <a:pt x="12" y="23"/>
                    <a:pt x="10" y="23"/>
                  </a:cubicBezTo>
                  <a:cubicBezTo>
                    <a:pt x="5" y="23"/>
                    <a:pt x="5" y="23"/>
                    <a:pt x="5" y="23"/>
                  </a:cubicBezTo>
                  <a:cubicBezTo>
                    <a:pt x="2" y="23"/>
                    <a:pt x="0" y="21"/>
                    <a:pt x="0" y="19"/>
                  </a:cubicBezTo>
                  <a:cubicBezTo>
                    <a:pt x="0" y="4"/>
                    <a:pt x="0" y="4"/>
                    <a:pt x="0" y="4"/>
                  </a:cubicBezTo>
                  <a:cubicBezTo>
                    <a:pt x="0" y="2"/>
                    <a:pt x="2" y="0"/>
                    <a:pt x="5" y="0"/>
                  </a:cubicBezTo>
                  <a:cubicBezTo>
                    <a:pt x="10" y="0"/>
                    <a:pt x="10" y="0"/>
                    <a:pt x="10" y="0"/>
                  </a:cubicBezTo>
                  <a:cubicBezTo>
                    <a:pt x="12" y="0"/>
                    <a:pt x="14" y="2"/>
                    <a:pt x="14" y="4"/>
                  </a:cubicBezTo>
                  <a:lnTo>
                    <a:pt x="14"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66"/>
            <p:cNvSpPr/>
            <p:nvPr/>
          </p:nvSpPr>
          <p:spPr>
            <a:xfrm>
              <a:off x="3387726" y="4536282"/>
              <a:ext cx="768672" cy="572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a:off x="3460954"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075470"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2999835" y="4782287"/>
            <a:ext cx="831850" cy="1293523"/>
            <a:chOff x="4498975" y="3759200"/>
            <a:chExt cx="831850" cy="1293523"/>
          </a:xfrm>
        </p:grpSpPr>
        <p:sp>
          <p:nvSpPr>
            <p:cNvPr id="71"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76" name="Straight Connector 75"/>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4710119" y="4539962"/>
              <a:ext cx="410797" cy="302167"/>
              <a:chOff x="4720337" y="4692361"/>
              <a:chExt cx="697102" cy="512762"/>
            </a:xfrm>
          </p:grpSpPr>
          <p:cxnSp>
            <p:nvCxnSpPr>
              <p:cNvPr id="79" name="Straight Connector 78"/>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81" name="Group 80"/>
          <p:cNvGrpSpPr/>
          <p:nvPr/>
        </p:nvGrpSpPr>
        <p:grpSpPr>
          <a:xfrm>
            <a:off x="3143006" y="3322009"/>
            <a:ext cx="942590" cy="1208087"/>
            <a:chOff x="1019368" y="4056063"/>
            <a:chExt cx="942590" cy="1208087"/>
          </a:xfrm>
        </p:grpSpPr>
        <p:sp>
          <p:nvSpPr>
            <p:cNvPr id="82" name="Rectangle 35"/>
            <p:cNvSpPr>
              <a:spLocks noChangeArrowheads="1"/>
            </p:cNvSpPr>
            <p:nvPr/>
          </p:nvSpPr>
          <p:spPr bwMode="auto">
            <a:xfrm>
              <a:off x="1062038"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36"/>
            <p:cNvSpPr>
              <a:spLocks noChangeArrowheads="1"/>
            </p:cNvSpPr>
            <p:nvPr/>
          </p:nvSpPr>
          <p:spPr bwMode="auto">
            <a:xfrm>
              <a:off x="1122363"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37"/>
            <p:cNvSpPr>
              <a:spLocks noChangeArrowheads="1"/>
            </p:cNvSpPr>
            <p:nvPr/>
          </p:nvSpPr>
          <p:spPr bwMode="auto">
            <a:xfrm>
              <a:off x="1822451"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38"/>
            <p:cNvSpPr>
              <a:spLocks noChangeArrowheads="1"/>
            </p:cNvSpPr>
            <p:nvPr/>
          </p:nvSpPr>
          <p:spPr bwMode="auto">
            <a:xfrm>
              <a:off x="1882776"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39"/>
            <p:cNvSpPr>
              <a:spLocks noChangeArrowheads="1"/>
            </p:cNvSpPr>
            <p:nvPr/>
          </p:nvSpPr>
          <p:spPr bwMode="auto">
            <a:xfrm>
              <a:off x="1019368" y="4619275"/>
              <a:ext cx="942590" cy="338838"/>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41"/>
            <p:cNvSpPr>
              <a:spLocks noChangeArrowheads="1"/>
            </p:cNvSpPr>
            <p:nvPr/>
          </p:nvSpPr>
          <p:spPr bwMode="auto">
            <a:xfrm>
              <a:off x="1062038" y="4056063"/>
              <a:ext cx="857250" cy="420687"/>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88" name="Picture 87"/>
          <p:cNvPicPr>
            <a:picLocks noChangeAspect="1"/>
          </p:cNvPicPr>
          <p:nvPr/>
        </p:nvPicPr>
        <p:blipFill>
          <a:blip r:embed="rId2"/>
          <a:stretch>
            <a:fillRect/>
          </a:stretch>
        </p:blipFill>
        <p:spPr>
          <a:xfrm>
            <a:off x="6208568" y="2285709"/>
            <a:ext cx="737316" cy="2459736"/>
          </a:xfrm>
          <a:prstGeom prst="rect">
            <a:avLst/>
          </a:prstGeom>
        </p:spPr>
      </p:pic>
      <p:grpSp>
        <p:nvGrpSpPr>
          <p:cNvPr id="89" name="Group 88"/>
          <p:cNvGrpSpPr/>
          <p:nvPr/>
        </p:nvGrpSpPr>
        <p:grpSpPr>
          <a:xfrm>
            <a:off x="6764452" y="3346327"/>
            <a:ext cx="1359119" cy="913894"/>
            <a:chOff x="1576196" y="1992221"/>
            <a:chExt cx="1732500" cy="1164962"/>
          </a:xfrm>
        </p:grpSpPr>
        <p:pic>
          <p:nvPicPr>
            <p:cNvPr id="90" name="Picture 89"/>
            <p:cNvPicPr>
              <a:picLocks noChangeAspect="1"/>
            </p:cNvPicPr>
            <p:nvPr/>
          </p:nvPicPr>
          <p:blipFill>
            <a:blip r:embed="rId3"/>
            <a:stretch>
              <a:fillRect/>
            </a:stretch>
          </p:blipFill>
          <p:spPr>
            <a:xfrm>
              <a:off x="1576196" y="1992221"/>
              <a:ext cx="1732500" cy="1147500"/>
            </a:xfrm>
            <a:prstGeom prst="rect">
              <a:avLst/>
            </a:prstGeom>
          </p:spPr>
        </p:pic>
        <p:sp>
          <p:nvSpPr>
            <p:cNvPr id="91"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92" name="Picture 91"/>
          <p:cNvPicPr>
            <a:picLocks noChangeAspect="1"/>
          </p:cNvPicPr>
          <p:nvPr/>
        </p:nvPicPr>
        <p:blipFill>
          <a:blip r:embed="rId4"/>
          <a:stretch>
            <a:fillRect/>
          </a:stretch>
        </p:blipFill>
        <p:spPr>
          <a:xfrm>
            <a:off x="7026356" y="4996654"/>
            <a:ext cx="835313" cy="1341563"/>
          </a:xfrm>
          <a:prstGeom prst="rect">
            <a:avLst/>
          </a:prstGeom>
        </p:spPr>
      </p:pic>
      <p:pic>
        <p:nvPicPr>
          <p:cNvPr id="94" name="Picture 93"/>
          <p:cNvPicPr>
            <a:picLocks noChangeAspect="1"/>
          </p:cNvPicPr>
          <p:nvPr/>
        </p:nvPicPr>
        <p:blipFill>
          <a:blip r:embed="rId5"/>
          <a:stretch>
            <a:fillRect/>
          </a:stretch>
        </p:blipFill>
        <p:spPr>
          <a:xfrm>
            <a:off x="4050399" y="4320250"/>
            <a:ext cx="1171911" cy="851178"/>
          </a:xfrm>
          <a:prstGeom prst="rect">
            <a:avLst/>
          </a:prstGeom>
        </p:spPr>
      </p:pic>
    </p:spTree>
    <p:extLst>
      <p:ext uri="{BB962C8B-B14F-4D97-AF65-F5344CB8AC3E}">
        <p14:creationId xmlns:p14="http://schemas.microsoft.com/office/powerpoint/2010/main" val="2552273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Unsupervised Learning</a:t>
            </a:r>
          </a:p>
        </p:txBody>
      </p:sp>
      <p:sp>
        <p:nvSpPr>
          <p:cNvPr id="3" name="Content Placeholder 2"/>
          <p:cNvSpPr>
            <a:spLocks noGrp="1"/>
          </p:cNvSpPr>
          <p:nvPr>
            <p:ph sz="quarter" idx="10"/>
          </p:nvPr>
        </p:nvSpPr>
        <p:spPr>
          <a:xfrm>
            <a:off x="345547" y="1032626"/>
            <a:ext cx="9509654" cy="1253374"/>
          </a:xfrm>
        </p:spPr>
        <p:txBody>
          <a:bodyPr/>
          <a:lstStyle/>
          <a:p>
            <a:pPr marL="0" indent="0">
              <a:buNone/>
            </a:pPr>
            <a:r>
              <a:rPr lang="en-US" dirty="0">
                <a:latin typeface="Segoe"/>
              </a:rPr>
              <a:t>“Unsupervised” means that the training data has no ground truth labels to learn from.</a:t>
            </a:r>
          </a:p>
        </p:txBody>
      </p:sp>
      <p:sp>
        <p:nvSpPr>
          <p:cNvPr id="5" name="TextBox 4"/>
          <p:cNvSpPr txBox="1"/>
          <p:nvPr/>
        </p:nvSpPr>
        <p:spPr>
          <a:xfrm>
            <a:off x="508000" y="2573867"/>
            <a:ext cx="2721355" cy="615553"/>
          </a:xfrm>
          <a:prstGeom prst="rect">
            <a:avLst/>
          </a:prstGeom>
          <a:noFill/>
        </p:spPr>
        <p:txBody>
          <a:bodyPr wrap="none" rtlCol="0">
            <a:spAutoFit/>
          </a:bodyPr>
          <a:lstStyle/>
          <a:p>
            <a:r>
              <a:rPr lang="en-US" sz="3400"/>
              <a:t>Unsupervised: </a:t>
            </a:r>
          </a:p>
        </p:txBody>
      </p:sp>
      <p:grpSp>
        <p:nvGrpSpPr>
          <p:cNvPr id="18" name="Group 17"/>
          <p:cNvGrpSpPr/>
          <p:nvPr/>
        </p:nvGrpSpPr>
        <p:grpSpPr>
          <a:xfrm>
            <a:off x="5472914" y="5286902"/>
            <a:ext cx="1381125" cy="1300163"/>
            <a:chOff x="3095625" y="3808413"/>
            <a:chExt cx="1381125" cy="1300163"/>
          </a:xfrm>
        </p:grpSpPr>
        <p:sp>
          <p:nvSpPr>
            <p:cNvPr id="19" name="Freeform 5"/>
            <p:cNvSpPr>
              <a:spLocks/>
            </p:cNvSpPr>
            <p:nvPr/>
          </p:nvSpPr>
          <p:spPr bwMode="auto">
            <a:xfrm>
              <a:off x="3113088" y="4221163"/>
              <a:ext cx="257175" cy="80962"/>
            </a:xfrm>
            <a:custGeom>
              <a:avLst/>
              <a:gdLst>
                <a:gd name="T0" fmla="*/ 7 w 28"/>
                <a:gd name="T1" fmla="*/ 9 h 9"/>
                <a:gd name="T2" fmla="*/ 28 w 28"/>
                <a:gd name="T3" fmla="*/ 9 h 9"/>
                <a:gd name="T4" fmla="*/ 23 w 28"/>
                <a:gd name="T5" fmla="*/ 2 h 9"/>
                <a:gd name="T6" fmla="*/ 18 w 28"/>
                <a:gd name="T7" fmla="*/ 0 h 9"/>
                <a:gd name="T8" fmla="*/ 0 w 28"/>
                <a:gd name="T9" fmla="*/ 0 h 9"/>
                <a:gd name="T10" fmla="*/ 0 w 28"/>
                <a:gd name="T11" fmla="*/ 2 h 9"/>
                <a:gd name="T12" fmla="*/ 7 w 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7" y="9"/>
                  </a:moveTo>
                  <a:cubicBezTo>
                    <a:pt x="28" y="9"/>
                    <a:pt x="28" y="9"/>
                    <a:pt x="28" y="9"/>
                  </a:cubicBezTo>
                  <a:cubicBezTo>
                    <a:pt x="23" y="2"/>
                    <a:pt x="23" y="2"/>
                    <a:pt x="23" y="2"/>
                  </a:cubicBezTo>
                  <a:cubicBezTo>
                    <a:pt x="18" y="0"/>
                    <a:pt x="18" y="0"/>
                    <a:pt x="18" y="0"/>
                  </a:cubicBezTo>
                  <a:cubicBezTo>
                    <a:pt x="0" y="0"/>
                    <a:pt x="0" y="0"/>
                    <a:pt x="0" y="0"/>
                  </a:cubicBezTo>
                  <a:cubicBezTo>
                    <a:pt x="0" y="2"/>
                    <a:pt x="0" y="2"/>
                    <a:pt x="0" y="2"/>
                  </a:cubicBezTo>
                  <a:cubicBezTo>
                    <a:pt x="0" y="6"/>
                    <a:pt x="3" y="9"/>
                    <a:pt x="7"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6"/>
            <p:cNvSpPr>
              <a:spLocks/>
            </p:cNvSpPr>
            <p:nvPr/>
          </p:nvSpPr>
          <p:spPr bwMode="auto">
            <a:xfrm>
              <a:off x="3159125" y="4238625"/>
              <a:ext cx="128588" cy="211137"/>
            </a:xfrm>
            <a:custGeom>
              <a:avLst/>
              <a:gdLst>
                <a:gd name="T0" fmla="*/ 0 w 14"/>
                <a:gd name="T1" fmla="*/ 19 h 23"/>
                <a:gd name="T2" fmla="*/ 4 w 14"/>
                <a:gd name="T3" fmla="*/ 23 h 23"/>
                <a:gd name="T4" fmla="*/ 10 w 14"/>
                <a:gd name="T5" fmla="*/ 23 h 23"/>
                <a:gd name="T6" fmla="*/ 14 w 14"/>
                <a:gd name="T7" fmla="*/ 19 h 23"/>
                <a:gd name="T8" fmla="*/ 14 w 14"/>
                <a:gd name="T9" fmla="*/ 4 h 23"/>
                <a:gd name="T10" fmla="*/ 10 w 14"/>
                <a:gd name="T11" fmla="*/ 0 h 23"/>
                <a:gd name="T12" fmla="*/ 4 w 14"/>
                <a:gd name="T13" fmla="*/ 0 h 23"/>
                <a:gd name="T14" fmla="*/ 0 w 14"/>
                <a:gd name="T15" fmla="*/ 4 h 23"/>
                <a:gd name="T16" fmla="*/ 0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0" y="19"/>
                  </a:moveTo>
                  <a:cubicBezTo>
                    <a:pt x="0" y="21"/>
                    <a:pt x="2" y="23"/>
                    <a:pt x="4" y="23"/>
                  </a:cubicBezTo>
                  <a:cubicBezTo>
                    <a:pt x="10" y="23"/>
                    <a:pt x="10" y="23"/>
                    <a:pt x="10" y="23"/>
                  </a:cubicBezTo>
                  <a:cubicBezTo>
                    <a:pt x="12" y="23"/>
                    <a:pt x="14" y="21"/>
                    <a:pt x="14" y="19"/>
                  </a:cubicBezTo>
                  <a:cubicBezTo>
                    <a:pt x="14" y="4"/>
                    <a:pt x="14" y="4"/>
                    <a:pt x="14" y="4"/>
                  </a:cubicBezTo>
                  <a:cubicBezTo>
                    <a:pt x="14" y="2"/>
                    <a:pt x="12" y="0"/>
                    <a:pt x="10" y="0"/>
                  </a:cubicBezTo>
                  <a:cubicBezTo>
                    <a:pt x="4" y="0"/>
                    <a:pt x="4" y="0"/>
                    <a:pt x="4" y="0"/>
                  </a:cubicBezTo>
                  <a:cubicBezTo>
                    <a:pt x="2" y="0"/>
                    <a:pt x="0" y="2"/>
                    <a:pt x="0" y="4"/>
                  </a:cubicBezTo>
                  <a:lnTo>
                    <a:pt x="0"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p:cNvSpPr>
            <p:nvPr/>
          </p:nvSpPr>
          <p:spPr bwMode="auto">
            <a:xfrm>
              <a:off x="3370263" y="3808413"/>
              <a:ext cx="841375" cy="668337"/>
            </a:xfrm>
            <a:custGeom>
              <a:avLst/>
              <a:gdLst>
                <a:gd name="T0" fmla="*/ 75 w 92"/>
                <a:gd name="T1" fmla="*/ 0 h 73"/>
                <a:gd name="T2" fmla="*/ 17 w 92"/>
                <a:gd name="T3" fmla="*/ 0 h 73"/>
                <a:gd name="T4" fmla="*/ 0 w 92"/>
                <a:gd name="T5" fmla="*/ 16 h 73"/>
                <a:gd name="T6" fmla="*/ 0 w 92"/>
                <a:gd name="T7" fmla="*/ 73 h 73"/>
                <a:gd name="T8" fmla="*/ 92 w 92"/>
                <a:gd name="T9" fmla="*/ 73 h 73"/>
                <a:gd name="T10" fmla="*/ 92 w 92"/>
                <a:gd name="T11" fmla="*/ 16 h 73"/>
                <a:gd name="T12" fmla="*/ 75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75" y="0"/>
                  </a:moveTo>
                  <a:cubicBezTo>
                    <a:pt x="17" y="0"/>
                    <a:pt x="17" y="0"/>
                    <a:pt x="17" y="0"/>
                  </a:cubicBezTo>
                  <a:cubicBezTo>
                    <a:pt x="7" y="0"/>
                    <a:pt x="0" y="7"/>
                    <a:pt x="0" y="16"/>
                  </a:cubicBezTo>
                  <a:cubicBezTo>
                    <a:pt x="0" y="73"/>
                    <a:pt x="0" y="73"/>
                    <a:pt x="0" y="73"/>
                  </a:cubicBezTo>
                  <a:cubicBezTo>
                    <a:pt x="92" y="73"/>
                    <a:pt x="92" y="73"/>
                    <a:pt x="92" y="73"/>
                  </a:cubicBezTo>
                  <a:cubicBezTo>
                    <a:pt x="92" y="16"/>
                    <a:pt x="92" y="16"/>
                    <a:pt x="92" y="16"/>
                  </a:cubicBezTo>
                  <a:cubicBezTo>
                    <a:pt x="92" y="7"/>
                    <a:pt x="84" y="0"/>
                    <a:pt x="75" y="0"/>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p:cNvSpPr>
              <a:spLocks noEditPoints="1"/>
            </p:cNvSpPr>
            <p:nvPr/>
          </p:nvSpPr>
          <p:spPr bwMode="auto">
            <a:xfrm>
              <a:off x="3351213" y="4476750"/>
              <a:ext cx="869950" cy="631825"/>
            </a:xfrm>
            <a:custGeom>
              <a:avLst/>
              <a:gdLst>
                <a:gd name="T0" fmla="*/ 93 w 95"/>
                <a:gd name="T1" fmla="*/ 69 h 69"/>
                <a:gd name="T2" fmla="*/ 92 w 95"/>
                <a:gd name="T3" fmla="*/ 69 h 69"/>
                <a:gd name="T4" fmla="*/ 47 w 95"/>
                <a:gd name="T5" fmla="*/ 37 h 69"/>
                <a:gd name="T6" fmla="*/ 3 w 95"/>
                <a:gd name="T7" fmla="*/ 69 h 69"/>
                <a:gd name="T8" fmla="*/ 1 w 95"/>
                <a:gd name="T9" fmla="*/ 69 h 69"/>
                <a:gd name="T10" fmla="*/ 0 w 95"/>
                <a:gd name="T11" fmla="*/ 67 h 69"/>
                <a:gd name="T12" fmla="*/ 0 w 95"/>
                <a:gd name="T13" fmla="*/ 2 h 69"/>
                <a:gd name="T14" fmla="*/ 0 w 95"/>
                <a:gd name="T15" fmla="*/ 1 h 69"/>
                <a:gd name="T16" fmla="*/ 0 w 95"/>
                <a:gd name="T17" fmla="*/ 0 h 69"/>
                <a:gd name="T18" fmla="*/ 1 w 95"/>
                <a:gd name="T19" fmla="*/ 0 h 69"/>
                <a:gd name="T20" fmla="*/ 2 w 95"/>
                <a:gd name="T21" fmla="*/ 0 h 69"/>
                <a:gd name="T22" fmla="*/ 2 w 95"/>
                <a:gd name="T23" fmla="*/ 0 h 69"/>
                <a:gd name="T24" fmla="*/ 93 w 95"/>
                <a:gd name="T25" fmla="*/ 0 h 69"/>
                <a:gd name="T26" fmla="*/ 93 w 95"/>
                <a:gd name="T27" fmla="*/ 0 h 69"/>
                <a:gd name="T28" fmla="*/ 94 w 95"/>
                <a:gd name="T29" fmla="*/ 0 h 69"/>
                <a:gd name="T30" fmla="*/ 94 w 95"/>
                <a:gd name="T31" fmla="*/ 0 h 69"/>
                <a:gd name="T32" fmla="*/ 95 w 95"/>
                <a:gd name="T33" fmla="*/ 1 h 69"/>
                <a:gd name="T34" fmla="*/ 95 w 95"/>
                <a:gd name="T35" fmla="*/ 1 h 69"/>
                <a:gd name="T36" fmla="*/ 95 w 95"/>
                <a:gd name="T37" fmla="*/ 1 h 69"/>
                <a:gd name="T38" fmla="*/ 95 w 95"/>
                <a:gd name="T39" fmla="*/ 2 h 69"/>
                <a:gd name="T40" fmla="*/ 95 w 95"/>
                <a:gd name="T41" fmla="*/ 67 h 69"/>
                <a:gd name="T42" fmla="*/ 94 w 95"/>
                <a:gd name="T43" fmla="*/ 69 h 69"/>
                <a:gd name="T44" fmla="*/ 93 w 95"/>
                <a:gd name="T45" fmla="*/ 69 h 69"/>
                <a:gd name="T46" fmla="*/ 51 w 95"/>
                <a:gd name="T47" fmla="*/ 34 h 69"/>
                <a:gd name="T48" fmla="*/ 91 w 95"/>
                <a:gd name="T49" fmla="*/ 63 h 69"/>
                <a:gd name="T50" fmla="*/ 91 w 95"/>
                <a:gd name="T51" fmla="*/ 6 h 69"/>
                <a:gd name="T52" fmla="*/ 51 w 95"/>
                <a:gd name="T53" fmla="*/ 34 h 69"/>
                <a:gd name="T54" fmla="*/ 4 w 95"/>
                <a:gd name="T55" fmla="*/ 6 h 69"/>
                <a:gd name="T56" fmla="*/ 4 w 95"/>
                <a:gd name="T57" fmla="*/ 63 h 69"/>
                <a:gd name="T58" fmla="*/ 44 w 95"/>
                <a:gd name="T59" fmla="*/ 34 h 69"/>
                <a:gd name="T60" fmla="*/ 4 w 95"/>
                <a:gd name="T61" fmla="*/ 6 h 69"/>
                <a:gd name="T62" fmla="*/ 8 w 95"/>
                <a:gd name="T63" fmla="*/ 4 h 69"/>
                <a:gd name="T64" fmla="*/ 47 w 95"/>
                <a:gd name="T65" fmla="*/ 32 h 69"/>
                <a:gd name="T66" fmla="*/ 87 w 95"/>
                <a:gd name="T67" fmla="*/ 4 h 69"/>
                <a:gd name="T68" fmla="*/ 8 w 95"/>
                <a:gd name="T69"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 h="69">
                  <a:moveTo>
                    <a:pt x="93" y="69"/>
                  </a:moveTo>
                  <a:cubicBezTo>
                    <a:pt x="93" y="69"/>
                    <a:pt x="92" y="69"/>
                    <a:pt x="92" y="69"/>
                  </a:cubicBezTo>
                  <a:cubicBezTo>
                    <a:pt x="47" y="37"/>
                    <a:pt x="47" y="37"/>
                    <a:pt x="47" y="37"/>
                  </a:cubicBezTo>
                  <a:cubicBezTo>
                    <a:pt x="3" y="69"/>
                    <a:pt x="3" y="69"/>
                    <a:pt x="3" y="69"/>
                  </a:cubicBezTo>
                  <a:cubicBezTo>
                    <a:pt x="3" y="69"/>
                    <a:pt x="2" y="69"/>
                    <a:pt x="1" y="69"/>
                  </a:cubicBezTo>
                  <a:cubicBezTo>
                    <a:pt x="0" y="69"/>
                    <a:pt x="0" y="68"/>
                    <a:pt x="0" y="67"/>
                  </a:cubicBezTo>
                  <a:cubicBezTo>
                    <a:pt x="0" y="2"/>
                    <a:pt x="0" y="2"/>
                    <a:pt x="0" y="2"/>
                  </a:cubicBezTo>
                  <a:cubicBezTo>
                    <a:pt x="0" y="2"/>
                    <a:pt x="0" y="1"/>
                    <a:pt x="0" y="1"/>
                  </a:cubicBezTo>
                  <a:cubicBezTo>
                    <a:pt x="0" y="1"/>
                    <a:pt x="0" y="1"/>
                    <a:pt x="0" y="0"/>
                  </a:cubicBezTo>
                  <a:cubicBezTo>
                    <a:pt x="1" y="0"/>
                    <a:pt x="1" y="0"/>
                    <a:pt x="1" y="0"/>
                  </a:cubicBezTo>
                  <a:cubicBezTo>
                    <a:pt x="1" y="0"/>
                    <a:pt x="2" y="0"/>
                    <a:pt x="2" y="0"/>
                  </a:cubicBezTo>
                  <a:cubicBezTo>
                    <a:pt x="2" y="0"/>
                    <a:pt x="2" y="0"/>
                    <a:pt x="2" y="0"/>
                  </a:cubicBezTo>
                  <a:cubicBezTo>
                    <a:pt x="93" y="0"/>
                    <a:pt x="93" y="0"/>
                    <a:pt x="93" y="0"/>
                  </a:cubicBezTo>
                  <a:cubicBezTo>
                    <a:pt x="93" y="0"/>
                    <a:pt x="93" y="0"/>
                    <a:pt x="93" y="0"/>
                  </a:cubicBezTo>
                  <a:cubicBezTo>
                    <a:pt x="93" y="0"/>
                    <a:pt x="94" y="0"/>
                    <a:pt x="94" y="0"/>
                  </a:cubicBezTo>
                  <a:cubicBezTo>
                    <a:pt x="94" y="0"/>
                    <a:pt x="94" y="0"/>
                    <a:pt x="94" y="0"/>
                  </a:cubicBezTo>
                  <a:cubicBezTo>
                    <a:pt x="95" y="1"/>
                    <a:pt x="95" y="1"/>
                    <a:pt x="95" y="1"/>
                  </a:cubicBezTo>
                  <a:cubicBezTo>
                    <a:pt x="95" y="1"/>
                    <a:pt x="95" y="1"/>
                    <a:pt x="95" y="1"/>
                  </a:cubicBezTo>
                  <a:cubicBezTo>
                    <a:pt x="95" y="1"/>
                    <a:pt x="95" y="1"/>
                    <a:pt x="95" y="1"/>
                  </a:cubicBezTo>
                  <a:cubicBezTo>
                    <a:pt x="95" y="1"/>
                    <a:pt x="95" y="2"/>
                    <a:pt x="95" y="2"/>
                  </a:cubicBezTo>
                  <a:cubicBezTo>
                    <a:pt x="95" y="67"/>
                    <a:pt x="95" y="67"/>
                    <a:pt x="95" y="67"/>
                  </a:cubicBezTo>
                  <a:cubicBezTo>
                    <a:pt x="95" y="68"/>
                    <a:pt x="95" y="69"/>
                    <a:pt x="94" y="69"/>
                  </a:cubicBezTo>
                  <a:cubicBezTo>
                    <a:pt x="94" y="69"/>
                    <a:pt x="93" y="69"/>
                    <a:pt x="93" y="69"/>
                  </a:cubicBezTo>
                  <a:close/>
                  <a:moveTo>
                    <a:pt x="51" y="34"/>
                  </a:moveTo>
                  <a:cubicBezTo>
                    <a:pt x="91" y="63"/>
                    <a:pt x="91" y="63"/>
                    <a:pt x="91" y="63"/>
                  </a:cubicBezTo>
                  <a:cubicBezTo>
                    <a:pt x="91" y="6"/>
                    <a:pt x="91" y="6"/>
                    <a:pt x="91" y="6"/>
                  </a:cubicBezTo>
                  <a:lnTo>
                    <a:pt x="51" y="34"/>
                  </a:lnTo>
                  <a:close/>
                  <a:moveTo>
                    <a:pt x="4" y="6"/>
                  </a:moveTo>
                  <a:cubicBezTo>
                    <a:pt x="4" y="63"/>
                    <a:pt x="4" y="63"/>
                    <a:pt x="4" y="63"/>
                  </a:cubicBezTo>
                  <a:cubicBezTo>
                    <a:pt x="44" y="34"/>
                    <a:pt x="44" y="34"/>
                    <a:pt x="44" y="34"/>
                  </a:cubicBezTo>
                  <a:lnTo>
                    <a:pt x="4" y="6"/>
                  </a:lnTo>
                  <a:close/>
                  <a:moveTo>
                    <a:pt x="8" y="4"/>
                  </a:moveTo>
                  <a:cubicBezTo>
                    <a:pt x="47" y="32"/>
                    <a:pt x="47" y="32"/>
                    <a:pt x="47" y="32"/>
                  </a:cubicBezTo>
                  <a:cubicBezTo>
                    <a:pt x="87" y="4"/>
                    <a:pt x="87" y="4"/>
                    <a:pt x="87" y="4"/>
                  </a:cubicBezTo>
                  <a:lnTo>
                    <a:pt x="8" y="4"/>
                  </a:ln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p:nvSpPr>
          <p:spPr bwMode="auto">
            <a:xfrm>
              <a:off x="3095625" y="4202113"/>
              <a:ext cx="292100" cy="393700"/>
            </a:xfrm>
            <a:custGeom>
              <a:avLst/>
              <a:gdLst>
                <a:gd name="T0" fmla="*/ 30 w 32"/>
                <a:gd name="T1" fmla="*/ 43 h 43"/>
                <a:gd name="T2" fmla="*/ 28 w 32"/>
                <a:gd name="T3" fmla="*/ 41 h 43"/>
                <a:gd name="T4" fmla="*/ 28 w 32"/>
                <a:gd name="T5" fmla="*/ 14 h 43"/>
                <a:gd name="T6" fmla="*/ 18 w 32"/>
                <a:gd name="T7" fmla="*/ 4 h 43"/>
                <a:gd name="T8" fmla="*/ 2 w 32"/>
                <a:gd name="T9" fmla="*/ 4 h 43"/>
                <a:gd name="T10" fmla="*/ 0 w 32"/>
                <a:gd name="T11" fmla="*/ 2 h 43"/>
                <a:gd name="T12" fmla="*/ 2 w 32"/>
                <a:gd name="T13" fmla="*/ 0 h 43"/>
                <a:gd name="T14" fmla="*/ 18 w 32"/>
                <a:gd name="T15" fmla="*/ 0 h 43"/>
                <a:gd name="T16" fmla="*/ 32 w 32"/>
                <a:gd name="T17" fmla="*/ 14 h 43"/>
                <a:gd name="T18" fmla="*/ 32 w 32"/>
                <a:gd name="T19" fmla="*/ 41 h 43"/>
                <a:gd name="T20" fmla="*/ 30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30" y="43"/>
                  </a:moveTo>
                  <a:cubicBezTo>
                    <a:pt x="29" y="43"/>
                    <a:pt x="28" y="42"/>
                    <a:pt x="28" y="41"/>
                  </a:cubicBezTo>
                  <a:cubicBezTo>
                    <a:pt x="28" y="14"/>
                    <a:pt x="28" y="14"/>
                    <a:pt x="28" y="14"/>
                  </a:cubicBezTo>
                  <a:cubicBezTo>
                    <a:pt x="28" y="9"/>
                    <a:pt x="24" y="4"/>
                    <a:pt x="18" y="4"/>
                  </a:cubicBezTo>
                  <a:cubicBezTo>
                    <a:pt x="2" y="4"/>
                    <a:pt x="2" y="4"/>
                    <a:pt x="2" y="4"/>
                  </a:cubicBezTo>
                  <a:cubicBezTo>
                    <a:pt x="0" y="4"/>
                    <a:pt x="0" y="3"/>
                    <a:pt x="0" y="2"/>
                  </a:cubicBezTo>
                  <a:cubicBezTo>
                    <a:pt x="0" y="1"/>
                    <a:pt x="0" y="0"/>
                    <a:pt x="2" y="0"/>
                  </a:cubicBezTo>
                  <a:cubicBezTo>
                    <a:pt x="18" y="0"/>
                    <a:pt x="18" y="0"/>
                    <a:pt x="18" y="0"/>
                  </a:cubicBezTo>
                  <a:cubicBezTo>
                    <a:pt x="26" y="0"/>
                    <a:pt x="32" y="6"/>
                    <a:pt x="32" y="14"/>
                  </a:cubicBezTo>
                  <a:cubicBezTo>
                    <a:pt x="32" y="41"/>
                    <a:pt x="32" y="41"/>
                    <a:pt x="32" y="41"/>
                  </a:cubicBezTo>
                  <a:cubicBezTo>
                    <a:pt x="32" y="42"/>
                    <a:pt x="31" y="43"/>
                    <a:pt x="30"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p:cNvSpPr>
              <a:spLocks/>
            </p:cNvSpPr>
            <p:nvPr/>
          </p:nvSpPr>
          <p:spPr bwMode="auto">
            <a:xfrm>
              <a:off x="4211638" y="4221163"/>
              <a:ext cx="246063" cy="80962"/>
            </a:xfrm>
            <a:custGeom>
              <a:avLst/>
              <a:gdLst>
                <a:gd name="T0" fmla="*/ 20 w 27"/>
                <a:gd name="T1" fmla="*/ 9 h 9"/>
                <a:gd name="T2" fmla="*/ 0 w 27"/>
                <a:gd name="T3" fmla="*/ 9 h 9"/>
                <a:gd name="T4" fmla="*/ 4 w 27"/>
                <a:gd name="T5" fmla="*/ 2 h 9"/>
                <a:gd name="T6" fmla="*/ 9 w 27"/>
                <a:gd name="T7" fmla="*/ 0 h 9"/>
                <a:gd name="T8" fmla="*/ 27 w 27"/>
                <a:gd name="T9" fmla="*/ 0 h 9"/>
                <a:gd name="T10" fmla="*/ 27 w 27"/>
                <a:gd name="T11" fmla="*/ 2 h 9"/>
                <a:gd name="T12" fmla="*/ 20 w 2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0" y="9"/>
                  </a:moveTo>
                  <a:cubicBezTo>
                    <a:pt x="0" y="9"/>
                    <a:pt x="0" y="9"/>
                    <a:pt x="0" y="9"/>
                  </a:cubicBezTo>
                  <a:cubicBezTo>
                    <a:pt x="4" y="2"/>
                    <a:pt x="4" y="2"/>
                    <a:pt x="4" y="2"/>
                  </a:cubicBezTo>
                  <a:cubicBezTo>
                    <a:pt x="9" y="0"/>
                    <a:pt x="9" y="0"/>
                    <a:pt x="9" y="0"/>
                  </a:cubicBezTo>
                  <a:cubicBezTo>
                    <a:pt x="27" y="0"/>
                    <a:pt x="27" y="0"/>
                    <a:pt x="27" y="0"/>
                  </a:cubicBezTo>
                  <a:cubicBezTo>
                    <a:pt x="27" y="2"/>
                    <a:pt x="27" y="2"/>
                    <a:pt x="27" y="2"/>
                  </a:cubicBezTo>
                  <a:cubicBezTo>
                    <a:pt x="27" y="6"/>
                    <a:pt x="24" y="9"/>
                    <a:pt x="20" y="9"/>
                  </a:cubicBez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
            <p:cNvSpPr>
              <a:spLocks/>
            </p:cNvSpPr>
            <p:nvPr/>
          </p:nvSpPr>
          <p:spPr bwMode="auto">
            <a:xfrm>
              <a:off x="4184650" y="4202113"/>
              <a:ext cx="292100" cy="393700"/>
            </a:xfrm>
            <a:custGeom>
              <a:avLst/>
              <a:gdLst>
                <a:gd name="T0" fmla="*/ 2 w 32"/>
                <a:gd name="T1" fmla="*/ 43 h 43"/>
                <a:gd name="T2" fmla="*/ 0 w 32"/>
                <a:gd name="T3" fmla="*/ 41 h 43"/>
                <a:gd name="T4" fmla="*/ 0 w 32"/>
                <a:gd name="T5" fmla="*/ 14 h 43"/>
                <a:gd name="T6" fmla="*/ 14 w 32"/>
                <a:gd name="T7" fmla="*/ 0 h 43"/>
                <a:gd name="T8" fmla="*/ 30 w 32"/>
                <a:gd name="T9" fmla="*/ 0 h 43"/>
                <a:gd name="T10" fmla="*/ 32 w 32"/>
                <a:gd name="T11" fmla="*/ 2 h 43"/>
                <a:gd name="T12" fmla="*/ 30 w 32"/>
                <a:gd name="T13" fmla="*/ 4 h 43"/>
                <a:gd name="T14" fmla="*/ 14 w 32"/>
                <a:gd name="T15" fmla="*/ 4 h 43"/>
                <a:gd name="T16" fmla="*/ 4 w 32"/>
                <a:gd name="T17" fmla="*/ 14 h 43"/>
                <a:gd name="T18" fmla="*/ 4 w 32"/>
                <a:gd name="T19" fmla="*/ 41 h 43"/>
                <a:gd name="T20" fmla="*/ 2 w 32"/>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43">
                  <a:moveTo>
                    <a:pt x="2" y="43"/>
                  </a:moveTo>
                  <a:cubicBezTo>
                    <a:pt x="1" y="43"/>
                    <a:pt x="0" y="42"/>
                    <a:pt x="0" y="41"/>
                  </a:cubicBezTo>
                  <a:cubicBezTo>
                    <a:pt x="0" y="14"/>
                    <a:pt x="0" y="14"/>
                    <a:pt x="0" y="14"/>
                  </a:cubicBezTo>
                  <a:cubicBezTo>
                    <a:pt x="0" y="6"/>
                    <a:pt x="6" y="0"/>
                    <a:pt x="14" y="0"/>
                  </a:cubicBezTo>
                  <a:cubicBezTo>
                    <a:pt x="30" y="0"/>
                    <a:pt x="30" y="0"/>
                    <a:pt x="30" y="0"/>
                  </a:cubicBezTo>
                  <a:cubicBezTo>
                    <a:pt x="31" y="0"/>
                    <a:pt x="32" y="1"/>
                    <a:pt x="32" y="2"/>
                  </a:cubicBezTo>
                  <a:cubicBezTo>
                    <a:pt x="32" y="3"/>
                    <a:pt x="31" y="4"/>
                    <a:pt x="30" y="4"/>
                  </a:cubicBezTo>
                  <a:cubicBezTo>
                    <a:pt x="14" y="4"/>
                    <a:pt x="14" y="4"/>
                    <a:pt x="14" y="4"/>
                  </a:cubicBezTo>
                  <a:cubicBezTo>
                    <a:pt x="8" y="4"/>
                    <a:pt x="4" y="9"/>
                    <a:pt x="4" y="14"/>
                  </a:cubicBezTo>
                  <a:cubicBezTo>
                    <a:pt x="4" y="41"/>
                    <a:pt x="4" y="41"/>
                    <a:pt x="4" y="41"/>
                  </a:cubicBezTo>
                  <a:cubicBezTo>
                    <a:pt x="4" y="42"/>
                    <a:pt x="3" y="43"/>
                    <a:pt x="2" y="4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2"/>
            <p:cNvSpPr>
              <a:spLocks/>
            </p:cNvSpPr>
            <p:nvPr/>
          </p:nvSpPr>
          <p:spPr bwMode="auto">
            <a:xfrm>
              <a:off x="4284663" y="4238625"/>
              <a:ext cx="128588" cy="211137"/>
            </a:xfrm>
            <a:custGeom>
              <a:avLst/>
              <a:gdLst>
                <a:gd name="T0" fmla="*/ 14 w 14"/>
                <a:gd name="T1" fmla="*/ 19 h 23"/>
                <a:gd name="T2" fmla="*/ 10 w 14"/>
                <a:gd name="T3" fmla="*/ 23 h 23"/>
                <a:gd name="T4" fmla="*/ 5 w 14"/>
                <a:gd name="T5" fmla="*/ 23 h 23"/>
                <a:gd name="T6" fmla="*/ 0 w 14"/>
                <a:gd name="T7" fmla="*/ 19 h 23"/>
                <a:gd name="T8" fmla="*/ 0 w 14"/>
                <a:gd name="T9" fmla="*/ 4 h 23"/>
                <a:gd name="T10" fmla="*/ 5 w 14"/>
                <a:gd name="T11" fmla="*/ 0 h 23"/>
                <a:gd name="T12" fmla="*/ 10 w 14"/>
                <a:gd name="T13" fmla="*/ 0 h 23"/>
                <a:gd name="T14" fmla="*/ 14 w 14"/>
                <a:gd name="T15" fmla="*/ 4 h 23"/>
                <a:gd name="T16" fmla="*/ 14 w 14"/>
                <a:gd name="T1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3">
                  <a:moveTo>
                    <a:pt x="14" y="19"/>
                  </a:moveTo>
                  <a:cubicBezTo>
                    <a:pt x="14" y="21"/>
                    <a:pt x="12" y="23"/>
                    <a:pt x="10" y="23"/>
                  </a:cubicBezTo>
                  <a:cubicBezTo>
                    <a:pt x="5" y="23"/>
                    <a:pt x="5" y="23"/>
                    <a:pt x="5" y="23"/>
                  </a:cubicBezTo>
                  <a:cubicBezTo>
                    <a:pt x="2" y="23"/>
                    <a:pt x="0" y="21"/>
                    <a:pt x="0" y="19"/>
                  </a:cubicBezTo>
                  <a:cubicBezTo>
                    <a:pt x="0" y="4"/>
                    <a:pt x="0" y="4"/>
                    <a:pt x="0" y="4"/>
                  </a:cubicBezTo>
                  <a:cubicBezTo>
                    <a:pt x="0" y="2"/>
                    <a:pt x="2" y="0"/>
                    <a:pt x="5" y="0"/>
                  </a:cubicBezTo>
                  <a:cubicBezTo>
                    <a:pt x="10" y="0"/>
                    <a:pt x="10" y="0"/>
                    <a:pt x="10" y="0"/>
                  </a:cubicBezTo>
                  <a:cubicBezTo>
                    <a:pt x="12" y="0"/>
                    <a:pt x="14" y="2"/>
                    <a:pt x="14" y="4"/>
                  </a:cubicBezTo>
                  <a:lnTo>
                    <a:pt x="14" y="19"/>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6"/>
            <p:cNvSpPr/>
            <p:nvPr/>
          </p:nvSpPr>
          <p:spPr>
            <a:xfrm>
              <a:off x="3387726" y="4536282"/>
              <a:ext cx="768672" cy="572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3460954"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75470" y="4476750"/>
              <a:ext cx="0" cy="537702"/>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2999835" y="4782287"/>
            <a:ext cx="831850" cy="1293523"/>
            <a:chOff x="4498975" y="3759200"/>
            <a:chExt cx="831850" cy="1293523"/>
          </a:xfrm>
        </p:grpSpPr>
        <p:sp>
          <p:nvSpPr>
            <p:cNvPr id="31" name="Rectangle 18"/>
            <p:cNvSpPr>
              <a:spLocks noChangeArrowheads="1"/>
            </p:cNvSpPr>
            <p:nvPr/>
          </p:nvSpPr>
          <p:spPr bwMode="auto">
            <a:xfrm>
              <a:off x="5021265" y="4172410"/>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
            <p:cNvSpPr>
              <a:spLocks/>
            </p:cNvSpPr>
            <p:nvPr/>
          </p:nvSpPr>
          <p:spPr bwMode="auto">
            <a:xfrm>
              <a:off x="4751388" y="4514850"/>
              <a:ext cx="330200" cy="57150"/>
            </a:xfrm>
            <a:custGeom>
              <a:avLst/>
              <a:gdLst>
                <a:gd name="T0" fmla="*/ 116 w 116"/>
                <a:gd name="T1" fmla="*/ 10 h 20"/>
                <a:gd name="T2" fmla="*/ 105 w 116"/>
                <a:gd name="T3" fmla="*/ 20 h 20"/>
                <a:gd name="T4" fmla="*/ 10 w 116"/>
                <a:gd name="T5" fmla="*/ 20 h 20"/>
                <a:gd name="T6" fmla="*/ 0 w 116"/>
                <a:gd name="T7" fmla="*/ 10 h 20"/>
                <a:gd name="T8" fmla="*/ 0 w 116"/>
                <a:gd name="T9" fmla="*/ 10 h 20"/>
                <a:gd name="T10" fmla="*/ 10 w 116"/>
                <a:gd name="T11" fmla="*/ 0 h 20"/>
                <a:gd name="T12" fmla="*/ 105 w 116"/>
                <a:gd name="T13" fmla="*/ 0 h 20"/>
                <a:gd name="T14" fmla="*/ 116 w 116"/>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0">
                  <a:moveTo>
                    <a:pt x="116" y="10"/>
                  </a:moveTo>
                  <a:cubicBezTo>
                    <a:pt x="116" y="15"/>
                    <a:pt x="111" y="20"/>
                    <a:pt x="105" y="20"/>
                  </a:cubicBezTo>
                  <a:cubicBezTo>
                    <a:pt x="10" y="20"/>
                    <a:pt x="10" y="20"/>
                    <a:pt x="10" y="20"/>
                  </a:cubicBezTo>
                  <a:cubicBezTo>
                    <a:pt x="4" y="20"/>
                    <a:pt x="0" y="15"/>
                    <a:pt x="0" y="10"/>
                  </a:cubicBezTo>
                  <a:cubicBezTo>
                    <a:pt x="0" y="10"/>
                    <a:pt x="0" y="10"/>
                    <a:pt x="0" y="10"/>
                  </a:cubicBezTo>
                  <a:cubicBezTo>
                    <a:pt x="0" y="4"/>
                    <a:pt x="4" y="0"/>
                    <a:pt x="10" y="0"/>
                  </a:cubicBezTo>
                  <a:cubicBezTo>
                    <a:pt x="105" y="0"/>
                    <a:pt x="105" y="0"/>
                    <a:pt x="105" y="0"/>
                  </a:cubicBezTo>
                  <a:cubicBezTo>
                    <a:pt x="111" y="0"/>
                    <a:pt x="116" y="4"/>
                    <a:pt x="11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p:cNvSpPr>
            <p:nvPr/>
          </p:nvSpPr>
          <p:spPr bwMode="auto">
            <a:xfrm>
              <a:off x="4498975" y="4424363"/>
              <a:ext cx="831850" cy="119063"/>
            </a:xfrm>
            <a:custGeom>
              <a:avLst/>
              <a:gdLst>
                <a:gd name="T0" fmla="*/ 293 w 293"/>
                <a:gd name="T1" fmla="*/ 21 h 42"/>
                <a:gd name="T2" fmla="*/ 272 w 293"/>
                <a:gd name="T3" fmla="*/ 42 h 42"/>
                <a:gd name="T4" fmla="*/ 21 w 293"/>
                <a:gd name="T5" fmla="*/ 42 h 42"/>
                <a:gd name="T6" fmla="*/ 0 w 293"/>
                <a:gd name="T7" fmla="*/ 21 h 42"/>
                <a:gd name="T8" fmla="*/ 0 w 293"/>
                <a:gd name="T9" fmla="*/ 21 h 42"/>
                <a:gd name="T10" fmla="*/ 21 w 293"/>
                <a:gd name="T11" fmla="*/ 0 h 42"/>
                <a:gd name="T12" fmla="*/ 272 w 293"/>
                <a:gd name="T13" fmla="*/ 0 h 42"/>
                <a:gd name="T14" fmla="*/ 293 w 293"/>
                <a:gd name="T15" fmla="*/ 21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42">
                  <a:moveTo>
                    <a:pt x="293" y="21"/>
                  </a:moveTo>
                  <a:cubicBezTo>
                    <a:pt x="293" y="32"/>
                    <a:pt x="284" y="42"/>
                    <a:pt x="272" y="42"/>
                  </a:cubicBezTo>
                  <a:cubicBezTo>
                    <a:pt x="21" y="42"/>
                    <a:pt x="21" y="42"/>
                    <a:pt x="21" y="42"/>
                  </a:cubicBezTo>
                  <a:cubicBezTo>
                    <a:pt x="10" y="42"/>
                    <a:pt x="0" y="32"/>
                    <a:pt x="0" y="21"/>
                  </a:cubicBezTo>
                  <a:cubicBezTo>
                    <a:pt x="0" y="21"/>
                    <a:pt x="0" y="21"/>
                    <a:pt x="0" y="21"/>
                  </a:cubicBezTo>
                  <a:cubicBezTo>
                    <a:pt x="0" y="9"/>
                    <a:pt x="10" y="0"/>
                    <a:pt x="21" y="0"/>
                  </a:cubicBezTo>
                  <a:cubicBezTo>
                    <a:pt x="272" y="0"/>
                    <a:pt x="272" y="0"/>
                    <a:pt x="272" y="0"/>
                  </a:cubicBezTo>
                  <a:cubicBezTo>
                    <a:pt x="284" y="0"/>
                    <a:pt x="293" y="9"/>
                    <a:pt x="293" y="21"/>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18"/>
            <p:cNvSpPr>
              <a:spLocks noChangeArrowheads="1"/>
            </p:cNvSpPr>
            <p:nvPr/>
          </p:nvSpPr>
          <p:spPr bwMode="auto">
            <a:xfrm>
              <a:off x="4731215" y="4157663"/>
              <a:ext cx="95250" cy="266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p:cNvSpPr>
              <a:spLocks/>
            </p:cNvSpPr>
            <p:nvPr/>
          </p:nvSpPr>
          <p:spPr bwMode="auto">
            <a:xfrm>
              <a:off x="4570413" y="3759200"/>
              <a:ext cx="692150" cy="422275"/>
            </a:xfrm>
            <a:custGeom>
              <a:avLst/>
              <a:gdLst>
                <a:gd name="T0" fmla="*/ 244 w 244"/>
                <a:gd name="T1" fmla="*/ 114 h 149"/>
                <a:gd name="T2" fmla="*/ 208 w 244"/>
                <a:gd name="T3" fmla="*/ 149 h 149"/>
                <a:gd name="T4" fmla="*/ 35 w 244"/>
                <a:gd name="T5" fmla="*/ 149 h 149"/>
                <a:gd name="T6" fmla="*/ 0 w 244"/>
                <a:gd name="T7" fmla="*/ 114 h 149"/>
                <a:gd name="T8" fmla="*/ 0 w 244"/>
                <a:gd name="T9" fmla="*/ 35 h 149"/>
                <a:gd name="T10" fmla="*/ 35 w 244"/>
                <a:gd name="T11" fmla="*/ 0 h 149"/>
                <a:gd name="T12" fmla="*/ 208 w 244"/>
                <a:gd name="T13" fmla="*/ 0 h 149"/>
                <a:gd name="T14" fmla="*/ 244 w 244"/>
                <a:gd name="T15" fmla="*/ 35 h 149"/>
                <a:gd name="T16" fmla="*/ 244 w 244"/>
                <a:gd name="T17" fmla="*/ 1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149">
                  <a:moveTo>
                    <a:pt x="244" y="114"/>
                  </a:moveTo>
                  <a:cubicBezTo>
                    <a:pt x="244" y="133"/>
                    <a:pt x="228" y="149"/>
                    <a:pt x="208" y="149"/>
                  </a:cubicBezTo>
                  <a:cubicBezTo>
                    <a:pt x="35" y="149"/>
                    <a:pt x="35" y="149"/>
                    <a:pt x="35" y="149"/>
                  </a:cubicBezTo>
                  <a:cubicBezTo>
                    <a:pt x="16" y="149"/>
                    <a:pt x="0" y="133"/>
                    <a:pt x="0" y="114"/>
                  </a:cubicBezTo>
                  <a:cubicBezTo>
                    <a:pt x="0" y="35"/>
                    <a:pt x="0" y="35"/>
                    <a:pt x="0" y="35"/>
                  </a:cubicBezTo>
                  <a:cubicBezTo>
                    <a:pt x="0" y="16"/>
                    <a:pt x="16" y="0"/>
                    <a:pt x="35" y="0"/>
                  </a:cubicBezTo>
                  <a:cubicBezTo>
                    <a:pt x="208" y="0"/>
                    <a:pt x="208" y="0"/>
                    <a:pt x="208" y="0"/>
                  </a:cubicBezTo>
                  <a:cubicBezTo>
                    <a:pt x="228" y="0"/>
                    <a:pt x="244" y="16"/>
                    <a:pt x="244" y="35"/>
                  </a:cubicBezTo>
                  <a:lnTo>
                    <a:pt x="244" y="114"/>
                  </a:ln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36" name="Straight Connector 35"/>
            <p:cNvCxnSpPr/>
            <p:nvPr/>
          </p:nvCxnSpPr>
          <p:spPr>
            <a:xfrm flipH="1">
              <a:off x="456793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173117" y="45399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4710119" y="4539962"/>
              <a:ext cx="410797" cy="302167"/>
              <a:chOff x="4720337" y="4692361"/>
              <a:chExt cx="697102" cy="512762"/>
            </a:xfrm>
          </p:grpSpPr>
          <p:cxnSp>
            <p:nvCxnSpPr>
              <p:cNvPr id="39" name="Straight Connector 38"/>
              <p:cNvCxnSpPr/>
              <p:nvPr/>
            </p:nvCxnSpPr>
            <p:spPr>
              <a:xfrm flipH="1">
                <a:off x="472033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325517" y="4692361"/>
                <a:ext cx="91922" cy="512762"/>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1" name="Group 40"/>
          <p:cNvGrpSpPr/>
          <p:nvPr/>
        </p:nvGrpSpPr>
        <p:grpSpPr>
          <a:xfrm>
            <a:off x="3143006" y="3322009"/>
            <a:ext cx="942590" cy="1208087"/>
            <a:chOff x="1019368" y="4056063"/>
            <a:chExt cx="942590" cy="1208087"/>
          </a:xfrm>
        </p:grpSpPr>
        <p:sp>
          <p:nvSpPr>
            <p:cNvPr id="42" name="Rectangle 35"/>
            <p:cNvSpPr>
              <a:spLocks noChangeArrowheads="1"/>
            </p:cNvSpPr>
            <p:nvPr/>
          </p:nvSpPr>
          <p:spPr bwMode="auto">
            <a:xfrm>
              <a:off x="1062038"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36"/>
            <p:cNvSpPr>
              <a:spLocks noChangeArrowheads="1"/>
            </p:cNvSpPr>
            <p:nvPr/>
          </p:nvSpPr>
          <p:spPr bwMode="auto">
            <a:xfrm>
              <a:off x="1122363"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37"/>
            <p:cNvSpPr>
              <a:spLocks noChangeArrowheads="1"/>
            </p:cNvSpPr>
            <p:nvPr/>
          </p:nvSpPr>
          <p:spPr bwMode="auto">
            <a:xfrm>
              <a:off x="1822451" y="4056063"/>
              <a:ext cx="36513" cy="10541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38"/>
            <p:cNvSpPr>
              <a:spLocks noChangeArrowheads="1"/>
            </p:cNvSpPr>
            <p:nvPr/>
          </p:nvSpPr>
          <p:spPr bwMode="auto">
            <a:xfrm>
              <a:off x="1882776" y="4724400"/>
              <a:ext cx="36513" cy="539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39"/>
            <p:cNvSpPr>
              <a:spLocks noChangeArrowheads="1"/>
            </p:cNvSpPr>
            <p:nvPr/>
          </p:nvSpPr>
          <p:spPr bwMode="auto">
            <a:xfrm>
              <a:off x="1019368" y="4619275"/>
              <a:ext cx="942590" cy="338838"/>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1"/>
            <p:cNvSpPr>
              <a:spLocks noChangeArrowheads="1"/>
            </p:cNvSpPr>
            <p:nvPr/>
          </p:nvSpPr>
          <p:spPr bwMode="auto">
            <a:xfrm>
              <a:off x="1062038" y="4056063"/>
              <a:ext cx="857250" cy="420687"/>
            </a:xfrm>
            <a:prstGeom prst="rect">
              <a:avLst/>
            </a:prstGeom>
            <a:solidFill>
              <a:srgbClr val="543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48" name="Picture 47"/>
          <p:cNvPicPr>
            <a:picLocks noChangeAspect="1"/>
          </p:cNvPicPr>
          <p:nvPr/>
        </p:nvPicPr>
        <p:blipFill>
          <a:blip r:embed="rId2"/>
          <a:stretch>
            <a:fillRect/>
          </a:stretch>
        </p:blipFill>
        <p:spPr>
          <a:xfrm>
            <a:off x="6208568" y="2285709"/>
            <a:ext cx="737316" cy="2459736"/>
          </a:xfrm>
          <a:prstGeom prst="rect">
            <a:avLst/>
          </a:prstGeom>
        </p:spPr>
      </p:pic>
      <p:grpSp>
        <p:nvGrpSpPr>
          <p:cNvPr id="51" name="Group 50"/>
          <p:cNvGrpSpPr/>
          <p:nvPr/>
        </p:nvGrpSpPr>
        <p:grpSpPr>
          <a:xfrm>
            <a:off x="6764452" y="3346327"/>
            <a:ext cx="1359119" cy="913894"/>
            <a:chOff x="1576196" y="1992221"/>
            <a:chExt cx="1732500" cy="1164962"/>
          </a:xfrm>
        </p:grpSpPr>
        <p:pic>
          <p:nvPicPr>
            <p:cNvPr id="52" name="Picture 51"/>
            <p:cNvPicPr>
              <a:picLocks noChangeAspect="1"/>
            </p:cNvPicPr>
            <p:nvPr/>
          </p:nvPicPr>
          <p:blipFill>
            <a:blip r:embed="rId3"/>
            <a:stretch>
              <a:fillRect/>
            </a:stretch>
          </p:blipFill>
          <p:spPr>
            <a:xfrm>
              <a:off x="1576196" y="1992221"/>
              <a:ext cx="1732500" cy="1147500"/>
            </a:xfrm>
            <a:prstGeom prst="rect">
              <a:avLst/>
            </a:prstGeom>
          </p:spPr>
        </p:pic>
        <p:sp>
          <p:nvSpPr>
            <p:cNvPr id="53" name="Freeform 20"/>
            <p:cNvSpPr>
              <a:spLocks/>
            </p:cNvSpPr>
            <p:nvPr/>
          </p:nvSpPr>
          <p:spPr bwMode="auto">
            <a:xfrm>
              <a:off x="2560584" y="2801583"/>
              <a:ext cx="284163" cy="355600"/>
            </a:xfrm>
            <a:custGeom>
              <a:avLst/>
              <a:gdLst>
                <a:gd name="T0" fmla="*/ 0 w 75"/>
                <a:gd name="T1" fmla="*/ 38 h 94"/>
                <a:gd name="T2" fmla="*/ 19 w 75"/>
                <a:gd name="T3" fmla="*/ 94 h 94"/>
                <a:gd name="T4" fmla="*/ 75 w 75"/>
                <a:gd name="T5" fmla="*/ 94 h 94"/>
                <a:gd name="T6" fmla="*/ 61 w 75"/>
                <a:gd name="T7" fmla="*/ 86 h 94"/>
                <a:gd name="T8" fmla="*/ 37 w 75"/>
                <a:gd name="T9" fmla="*/ 86 h 94"/>
                <a:gd name="T10" fmla="*/ 25 w 75"/>
                <a:gd name="T11" fmla="*/ 71 h 94"/>
                <a:gd name="T12" fmla="*/ 12 w 75"/>
                <a:gd name="T13" fmla="*/ 34 h 94"/>
                <a:gd name="T14" fmla="*/ 12 w 75"/>
                <a:gd name="T15" fmla="*/ 6 h 94"/>
                <a:gd name="T16" fmla="*/ 0 w 75"/>
                <a:gd name="T17" fmla="*/ 0 h 94"/>
                <a:gd name="T18" fmla="*/ 0 w 75"/>
                <a:gd name="T19" fmla="*/ 3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94">
                  <a:moveTo>
                    <a:pt x="0" y="38"/>
                  </a:moveTo>
                  <a:cubicBezTo>
                    <a:pt x="19" y="94"/>
                    <a:pt x="19" y="94"/>
                    <a:pt x="19" y="94"/>
                  </a:cubicBezTo>
                  <a:cubicBezTo>
                    <a:pt x="75" y="94"/>
                    <a:pt x="75" y="94"/>
                    <a:pt x="75" y="94"/>
                  </a:cubicBezTo>
                  <a:cubicBezTo>
                    <a:pt x="75" y="94"/>
                    <a:pt x="73" y="86"/>
                    <a:pt x="61" y="86"/>
                  </a:cubicBezTo>
                  <a:cubicBezTo>
                    <a:pt x="49" y="86"/>
                    <a:pt x="41" y="86"/>
                    <a:pt x="37" y="86"/>
                  </a:cubicBezTo>
                  <a:cubicBezTo>
                    <a:pt x="34" y="86"/>
                    <a:pt x="28" y="82"/>
                    <a:pt x="25" y="71"/>
                  </a:cubicBezTo>
                  <a:cubicBezTo>
                    <a:pt x="21" y="61"/>
                    <a:pt x="12" y="34"/>
                    <a:pt x="12" y="34"/>
                  </a:cubicBezTo>
                  <a:cubicBezTo>
                    <a:pt x="12" y="6"/>
                    <a:pt x="12" y="6"/>
                    <a:pt x="12" y="6"/>
                  </a:cubicBezTo>
                  <a:cubicBezTo>
                    <a:pt x="0" y="0"/>
                    <a:pt x="0" y="0"/>
                    <a:pt x="0" y="0"/>
                  </a:cubicBezTo>
                  <a:lnTo>
                    <a:pt x="0" y="38"/>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54" name="Picture 53"/>
          <p:cNvPicPr>
            <a:picLocks noChangeAspect="1"/>
          </p:cNvPicPr>
          <p:nvPr/>
        </p:nvPicPr>
        <p:blipFill>
          <a:blip r:embed="rId4"/>
          <a:stretch>
            <a:fillRect/>
          </a:stretch>
        </p:blipFill>
        <p:spPr>
          <a:xfrm>
            <a:off x="7026356" y="4996654"/>
            <a:ext cx="835313" cy="1341563"/>
          </a:xfrm>
          <a:prstGeom prst="rect">
            <a:avLst/>
          </a:prstGeom>
        </p:spPr>
      </p:pic>
      <p:sp>
        <p:nvSpPr>
          <p:cNvPr id="55" name="Oval 54"/>
          <p:cNvSpPr/>
          <p:nvPr/>
        </p:nvSpPr>
        <p:spPr>
          <a:xfrm rot="1172292">
            <a:off x="5340131" y="2263347"/>
            <a:ext cx="2980361" cy="2600042"/>
          </a:xfrm>
          <a:prstGeom prst="ellipse">
            <a:avLst/>
          </a:prstGeom>
          <a:noFill/>
          <a:ln w="3492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5"/>
          <a:stretch>
            <a:fillRect/>
          </a:stretch>
        </p:blipFill>
        <p:spPr>
          <a:xfrm>
            <a:off x="4050399" y="4320250"/>
            <a:ext cx="1171911" cy="851178"/>
          </a:xfrm>
          <a:prstGeom prst="rect">
            <a:avLst/>
          </a:prstGeom>
        </p:spPr>
      </p:pic>
      <p:sp>
        <p:nvSpPr>
          <p:cNvPr id="56" name="Oval 55"/>
          <p:cNvSpPr/>
          <p:nvPr/>
        </p:nvSpPr>
        <p:spPr>
          <a:xfrm rot="21353877">
            <a:off x="4998401" y="4895669"/>
            <a:ext cx="3635600" cy="1834648"/>
          </a:xfrm>
          <a:prstGeom prst="ellipse">
            <a:avLst/>
          </a:prstGeom>
          <a:noFill/>
          <a:ln w="3492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rot="21353877">
            <a:off x="2160006" y="3084039"/>
            <a:ext cx="3120324" cy="3420710"/>
          </a:xfrm>
          <a:prstGeom prst="ellipse">
            <a:avLst/>
          </a:prstGeom>
          <a:noFill/>
          <a:ln w="3492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053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09600" y="99458"/>
            <a:ext cx="109728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953735"/>
                </a:solidFill>
                <a:effectLst/>
                <a:uLnTx/>
                <a:uFillTx/>
                <a:latin typeface="Segoe"/>
                <a:ea typeface="+mj-ea"/>
                <a:cs typeface="+mj-cs"/>
              </a:rPr>
              <a:t>K-Means in action</a:t>
            </a:r>
            <a:endParaRPr kumimoji="0" lang="en-US" sz="4400" b="0" i="0" u="none" strike="noStrike" kern="1200" cap="none" spc="0" normalizeH="0" baseline="0" noProof="0" dirty="0">
              <a:ln>
                <a:noFill/>
              </a:ln>
              <a:solidFill>
                <a:srgbClr val="953735"/>
              </a:solidFill>
              <a:effectLst/>
              <a:uLnTx/>
              <a:uFillTx/>
              <a:latin typeface="Segoe"/>
              <a:ea typeface="+mj-ea"/>
              <a:cs typeface="+mj-cs"/>
            </a:endParaRPr>
          </a:p>
        </p:txBody>
      </p:sp>
      <p:pic>
        <p:nvPicPr>
          <p:cNvPr id="5" name="Picture 4" descr="Screen Shot 2015-06-26 at 1.41.11 PM.png"/>
          <p:cNvPicPr>
            <a:picLocks noChangeAspect="1"/>
          </p:cNvPicPr>
          <p:nvPr/>
        </p:nvPicPr>
        <p:blipFill>
          <a:blip r:embed="rId2"/>
          <a:stretch>
            <a:fillRect/>
          </a:stretch>
        </p:blipFill>
        <p:spPr>
          <a:xfrm>
            <a:off x="313796" y="1066270"/>
            <a:ext cx="7052205" cy="5570648"/>
          </a:xfrm>
          <a:prstGeom prst="rect">
            <a:avLst/>
          </a:prstGeom>
        </p:spPr>
      </p:pic>
      <p:sp>
        <p:nvSpPr>
          <p:cNvPr id="8" name="Oval 7"/>
          <p:cNvSpPr/>
          <p:nvPr/>
        </p:nvSpPr>
        <p:spPr>
          <a:xfrm>
            <a:off x="3014133" y="263736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680883" y="40915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3153833" y="49805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3896783" y="53361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709583" y="4713816"/>
            <a:ext cx="118534" cy="105835"/>
          </a:xfrm>
          <a:prstGeom prst="ellipse">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rot="10800000">
            <a:off x="977900" y="4025900"/>
            <a:ext cx="2806700" cy="711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10800000">
            <a:off x="1130300" y="3314700"/>
            <a:ext cx="2844800" cy="1143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3975100" y="1625600"/>
            <a:ext cx="2844800" cy="17907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16200000" flipV="1">
            <a:off x="3429000" y="4000500"/>
            <a:ext cx="1371600" cy="2286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16200000" flipV="1">
            <a:off x="4146550" y="4895850"/>
            <a:ext cx="1028700" cy="8382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rot="5400000" flipH="1" flipV="1">
            <a:off x="2901950" y="5073650"/>
            <a:ext cx="1219200" cy="5715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3733800" y="4762500"/>
            <a:ext cx="4826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0664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Segoe"/>
              </a:rPr>
              <a:t>Start with each point in its own cluster</a:t>
            </a:r>
          </a:p>
          <a:p>
            <a:r>
              <a:rPr lang="en-US" dirty="0" smtClean="0">
                <a:latin typeface="Segoe"/>
              </a:rPr>
              <a:t>Repeatedly merge the clusters of the closest two points</a:t>
            </a:r>
            <a:endParaRPr lang="en-US" dirty="0">
              <a:latin typeface="Segoe"/>
            </a:endParaRPr>
          </a:p>
        </p:txBody>
      </p:sp>
    </p:spTree>
    <p:extLst>
      <p:ext uri="{BB962C8B-B14F-4D97-AF65-F5344CB8AC3E}">
        <p14:creationId xmlns:p14="http://schemas.microsoft.com/office/powerpoint/2010/main" val="3902340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Segoe"/>
              </a:rPr>
              <a:t>Start with each point in its own cluster</a:t>
            </a:r>
          </a:p>
          <a:p>
            <a:r>
              <a:rPr lang="en-US" dirty="0" smtClean="0">
                <a:latin typeface="Segoe"/>
              </a:rPr>
              <a:t>Repeatedly merge the clusters of the closest two points</a:t>
            </a:r>
            <a:endParaRPr lang="en-US" dirty="0">
              <a:latin typeface="Segoe"/>
            </a:endParaRPr>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13932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Hierarchical Agglomerative Clustering</a:t>
            </a:r>
          </a:p>
        </p:txBody>
      </p:sp>
      <p:grpSp>
        <p:nvGrpSpPr>
          <p:cNvPr id="5" name="Group 4"/>
          <p:cNvGrpSpPr/>
          <p:nvPr/>
        </p:nvGrpSpPr>
        <p:grpSpPr>
          <a:xfrm>
            <a:off x="4343678" y="2980267"/>
            <a:ext cx="1633788" cy="1931967"/>
            <a:chOff x="4733145" y="2825742"/>
            <a:chExt cx="969263" cy="1222892"/>
          </a:xfrm>
        </p:grpSpPr>
        <p:sp>
          <p:nvSpPr>
            <p:cNvPr id="13" name="Oval 12"/>
            <p:cNvSpPr/>
            <p:nvPr/>
          </p:nvSpPr>
          <p:spPr>
            <a:xfrm>
              <a:off x="5425295" y="30098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39595" y="33210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520545" y="358139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406245" y="38036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5082395" y="39052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745845" y="32194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733145" y="34353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923645" y="33718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09395" y="2825742"/>
              <a:ext cx="162813" cy="1433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Content Placeholder 2"/>
          <p:cNvSpPr txBox="1">
            <a:spLocks/>
          </p:cNvSpPr>
          <p:nvPr/>
        </p:nvSpPr>
        <p:spPr>
          <a:xfrm>
            <a:off x="379413" y="1388226"/>
            <a:ext cx="11525250"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Segoe"/>
              </a:rPr>
              <a:t>Start with each point in its own cluster</a:t>
            </a:r>
          </a:p>
          <a:p>
            <a:r>
              <a:rPr lang="en-US" dirty="0" smtClean="0">
                <a:latin typeface="Segoe"/>
              </a:rPr>
              <a:t>Repeatedly merge the clusters of the closest two points</a:t>
            </a:r>
            <a:endParaRPr lang="en-US" dirty="0">
              <a:latin typeface="Segoe"/>
            </a:endParaRPr>
          </a:p>
        </p:txBody>
      </p:sp>
      <p:cxnSp>
        <p:nvCxnSpPr>
          <p:cNvPr id="4" name="Straight Connector 3"/>
          <p:cNvCxnSpPr/>
          <p:nvPr/>
        </p:nvCxnSpPr>
        <p:spPr>
          <a:xfrm flipV="1">
            <a:off x="5657805" y="4367430"/>
            <a:ext cx="95635" cy="157757"/>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flipV="1">
            <a:off x="4584655" y="3998276"/>
            <a:ext cx="120319" cy="18912"/>
          </a:xfrm>
          <a:prstGeom prst="line">
            <a:avLst/>
          </a:prstGeom>
          <a:ln w="57150" cmpd="sng"/>
        </p:spPr>
        <p:style>
          <a:lnRef idx="2">
            <a:schemeClr val="accent2"/>
          </a:lnRef>
          <a:fillRef idx="0">
            <a:schemeClr val="accent2"/>
          </a:fillRef>
          <a:effectRef idx="1">
            <a:schemeClr val="accent2"/>
          </a:effectRef>
          <a:fontRef idx="minor">
            <a:schemeClr val="tx1"/>
          </a:fontRef>
        </p:style>
      </p:cxnSp>
      <p:cxnSp>
        <p:nvCxnSpPr>
          <p:cNvPr id="26" name="Straight Connector 25"/>
          <p:cNvCxnSpPr>
            <a:endCxn id="19" idx="5"/>
          </p:cNvCxnSpPr>
          <p:nvPr/>
        </p:nvCxnSpPr>
        <p:spPr>
          <a:xfrm flipH="1" flipV="1">
            <a:off x="4599332" y="3795609"/>
            <a:ext cx="118343" cy="86931"/>
          </a:xfrm>
          <a:prstGeom prst="line">
            <a:avLst/>
          </a:prstGeom>
          <a:ln w="57150" cmpd="sng"/>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580089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636b0322-90fb-440c-9cbc-22749e7231e9"/>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9777</TotalTime>
  <Words>355</Words>
  <Application>Microsoft Office PowerPoint</Application>
  <PresentationFormat>Widescreen</PresentationFormat>
  <Paragraphs>94</Paragraphs>
  <Slides>21</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Segoe</vt:lpstr>
      <vt:lpstr>Segoe UI</vt:lpstr>
      <vt:lpstr>Segoe UI Light</vt:lpstr>
      <vt:lpstr>Times New Roman</vt:lpstr>
      <vt:lpstr>1_Office Theme</vt:lpstr>
      <vt:lpstr>18 | Clustering models</vt:lpstr>
      <vt:lpstr>Overview</vt:lpstr>
      <vt:lpstr>Unsupervised learning</vt:lpstr>
      <vt:lpstr>Unsupervised Learning</vt:lpstr>
      <vt:lpstr>Unsupervised Learning</vt:lpstr>
      <vt:lpstr>PowerPoint Presentation</vt:lpstr>
      <vt:lpstr>Hierarchical Agglomerative Clustering</vt:lpstr>
      <vt:lpstr>Hierarchical Agglomerative Clustering</vt:lpstr>
      <vt:lpstr>Hierarchical Agglomerative Clustering</vt:lpstr>
      <vt:lpstr>Hierarchical Agglomerative Clustering</vt:lpstr>
      <vt:lpstr>Hierarchical Agglomerative Clustering</vt:lpstr>
      <vt:lpstr>Hierarchical Agglomerative Clustering</vt:lpstr>
      <vt:lpstr>Hierarchical Agglomerative Clustering</vt:lpstr>
      <vt:lpstr>Hierarchical Agglomerative Clustering</vt:lpstr>
      <vt:lpstr>Hierarchical Agglomerative Clustering</vt:lpstr>
      <vt:lpstr>Hierarchical Agglomerative Clustering</vt:lpstr>
      <vt:lpstr>Evaluation</vt:lpstr>
      <vt:lpstr>Principal Component Analysis</vt:lpstr>
      <vt:lpstr>Summary</vt:lpstr>
      <vt:lpstr>Overview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194</cp:revision>
  <dcterms:created xsi:type="dcterms:W3CDTF">2013-02-15T23:12:42Z</dcterms:created>
  <dcterms:modified xsi:type="dcterms:W3CDTF">2015-09-24T16:25:08Z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