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1" r:id="rId5"/>
    <p:sldId id="278" r:id="rId6"/>
    <p:sldId id="314" r:id="rId7"/>
    <p:sldId id="315" r:id="rId8"/>
    <p:sldId id="279" r:id="rId9"/>
    <p:sldId id="311" r:id="rId10"/>
    <p:sldId id="313" r:id="rId11"/>
    <p:sldId id="302" r:id="rId12"/>
    <p:sldId id="312" r:id="rId13"/>
    <p:sldId id="283" r:id="rId14"/>
    <p:sldId id="316"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19</a:t>
            </a:r>
            <a:r>
              <a:rPr lang="en-US" sz="4000" dirty="0" smtClean="0"/>
              <a:t> </a:t>
            </a:r>
            <a:r>
              <a:rPr lang="en-US" sz="4000" dirty="0" smtClean="0"/>
              <a:t>| Recommender 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Tree>
    <p:extLst>
      <p:ext uri="{BB962C8B-B14F-4D97-AF65-F5344CB8AC3E}">
        <p14:creationId xmlns:p14="http://schemas.microsoft.com/office/powerpoint/2010/main" val="348319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Algorithms for recommendation</a:t>
            </a:r>
          </a:p>
          <a:p>
            <a:r>
              <a:rPr lang="en-GB" dirty="0">
                <a:latin typeface="Segoe"/>
              </a:rPr>
              <a:t>Recommender process</a:t>
            </a:r>
          </a:p>
          <a:p>
            <a:r>
              <a:rPr lang="en-GB" dirty="0">
                <a:latin typeface="Segoe"/>
              </a:rPr>
              <a:t>Metrics for recommendations</a:t>
            </a:r>
          </a:p>
          <a:p>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652968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Algorithms for recommendation</a:t>
            </a:r>
          </a:p>
          <a:p>
            <a:r>
              <a:rPr lang="en-GB" dirty="0" smtClean="0">
                <a:latin typeface="Segoe"/>
              </a:rPr>
              <a:t>Recommender process</a:t>
            </a:r>
          </a:p>
          <a:p>
            <a:r>
              <a:rPr lang="en-GB" dirty="0" smtClean="0">
                <a:latin typeface="Segoe"/>
              </a:rPr>
              <a:t>Metrics for recommendations</a:t>
            </a:r>
          </a:p>
          <a:p>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Filter-based recommender</a:t>
            </a:r>
          </a:p>
          <a:p>
            <a:r>
              <a:rPr lang="en-GB" dirty="0" smtClean="0">
                <a:latin typeface="Segoe"/>
              </a:rPr>
              <a:t>Classifiers</a:t>
            </a:r>
          </a:p>
          <a:p>
            <a:r>
              <a:rPr lang="en-GB" dirty="0" smtClean="0">
                <a:latin typeface="Segoe"/>
              </a:rPr>
              <a:t>Clustering</a:t>
            </a:r>
          </a:p>
          <a:p>
            <a:r>
              <a:rPr lang="en-GB" dirty="0" smtClean="0">
                <a:latin typeface="Segoe"/>
              </a:rPr>
              <a:t>Forecasting</a:t>
            </a:r>
          </a:p>
          <a:p>
            <a:endParaRPr lang="en-GB" dirty="0" smtClean="0">
              <a:latin typeface="Segoe"/>
            </a:endParaRPr>
          </a:p>
          <a:p>
            <a:endParaRPr lang="en-GB" dirty="0" smtClean="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Alternative Recommendation Algorithms</a:t>
            </a:r>
            <a:endParaRPr lang="en-US" dirty="0">
              <a:latin typeface="Segoe"/>
            </a:endParaRPr>
          </a:p>
        </p:txBody>
      </p:sp>
    </p:spTree>
    <p:extLst>
      <p:ext uri="{BB962C8B-B14F-4D97-AF65-F5344CB8AC3E}">
        <p14:creationId xmlns:p14="http://schemas.microsoft.com/office/powerpoint/2010/main" val="3589576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7" y="182215"/>
            <a:ext cx="9753599" cy="1063487"/>
          </a:xfrm>
        </p:spPr>
        <p:txBody>
          <a:bodyPr>
            <a:normAutofit/>
          </a:bodyPr>
          <a:lstStyle/>
          <a:p>
            <a:r>
              <a:rPr lang="en-US" sz="3400" dirty="0"/>
              <a:t>Recommender Systems and Matrix Factorization</a:t>
            </a:r>
          </a:p>
        </p:txBody>
      </p:sp>
      <p:graphicFrame>
        <p:nvGraphicFramePr>
          <p:cNvPr id="4" name="Object 3"/>
          <p:cNvGraphicFramePr>
            <a:graphicFrameLocks noChangeAspect="1"/>
          </p:cNvGraphicFramePr>
          <p:nvPr>
            <p:extLst>
              <p:ext uri="{D42A27DB-BD31-4B8C-83A1-F6EECF244321}">
                <p14:modId xmlns:p14="http://schemas.microsoft.com/office/powerpoint/2010/main" val="986787849"/>
              </p:ext>
            </p:extLst>
          </p:nvPr>
        </p:nvGraphicFramePr>
        <p:xfrm>
          <a:off x="4414921" y="2206206"/>
          <a:ext cx="4398962" cy="3422650"/>
        </p:xfrm>
        <a:graphic>
          <a:graphicData uri="http://schemas.openxmlformats.org/presentationml/2006/ole">
            <mc:AlternateContent xmlns:mc="http://schemas.openxmlformats.org/markup-compatibility/2006">
              <mc:Choice xmlns:v="urn:schemas-microsoft-com:vml" Requires="v">
                <p:oleObj spid="_x0000_s1035" name="Equation" r:id="rId3" imgW="1143000" imgH="889000" progId="Equation.DSMT4">
                  <p:embed/>
                </p:oleObj>
              </mc:Choice>
              <mc:Fallback>
                <p:oleObj name="Equation" r:id="rId3" imgW="1143000" imgH="889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921" y="2206206"/>
                        <a:ext cx="4398962" cy="342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008800" y="2543283"/>
            <a:ext cx="2531487" cy="2739211"/>
          </a:xfrm>
          <a:prstGeom prst="rect">
            <a:avLst/>
          </a:prstGeom>
          <a:noFill/>
        </p:spPr>
        <p:txBody>
          <a:bodyPr wrap="none" rtlCol="0">
            <a:spAutoFit/>
          </a:bodyPr>
          <a:lstStyle/>
          <a:p>
            <a:r>
              <a:rPr lang="en-US" sz="4300"/>
              <a:t>Carmen</a:t>
            </a:r>
          </a:p>
          <a:p>
            <a:r>
              <a:rPr lang="en-US" sz="4300"/>
              <a:t>Joseph</a:t>
            </a:r>
          </a:p>
          <a:p>
            <a:r>
              <a:rPr lang="en-US" sz="4300"/>
              <a:t>Leonore</a:t>
            </a:r>
          </a:p>
          <a:p>
            <a:r>
              <a:rPr lang="en-US" sz="4300"/>
              <a:t>Esmerelda</a:t>
            </a:r>
          </a:p>
        </p:txBody>
      </p:sp>
      <p:sp>
        <p:nvSpPr>
          <p:cNvPr id="11" name="TextBox 10"/>
          <p:cNvSpPr txBox="1"/>
          <p:nvPr/>
        </p:nvSpPr>
        <p:spPr>
          <a:xfrm rot="17967503">
            <a:off x="4793849" y="1618813"/>
            <a:ext cx="1583570" cy="461665"/>
          </a:xfrm>
          <a:prstGeom prst="rect">
            <a:avLst/>
          </a:prstGeom>
          <a:noFill/>
        </p:spPr>
        <p:txBody>
          <a:bodyPr wrap="square" rtlCol="0">
            <a:spAutoFit/>
          </a:bodyPr>
          <a:lstStyle/>
          <a:p>
            <a:r>
              <a:rPr lang="en-US" sz="2400" dirty="0" smtClean="0"/>
              <a:t>Aliens</a:t>
            </a:r>
            <a:endParaRPr lang="en-US" sz="2400" dirty="0"/>
          </a:p>
        </p:txBody>
      </p:sp>
      <p:sp>
        <p:nvSpPr>
          <p:cNvPr id="12" name="TextBox 11"/>
          <p:cNvSpPr txBox="1"/>
          <p:nvPr/>
        </p:nvSpPr>
        <p:spPr>
          <a:xfrm rot="17967503">
            <a:off x="5691317" y="1568016"/>
            <a:ext cx="1583570" cy="461665"/>
          </a:xfrm>
          <a:prstGeom prst="rect">
            <a:avLst/>
          </a:prstGeom>
          <a:noFill/>
        </p:spPr>
        <p:txBody>
          <a:bodyPr wrap="square" rtlCol="0">
            <a:spAutoFit/>
          </a:bodyPr>
          <a:lstStyle/>
          <a:p>
            <a:r>
              <a:rPr lang="en-US" sz="2400" dirty="0" smtClean="0"/>
              <a:t>Bug’s Life</a:t>
            </a:r>
            <a:endParaRPr lang="en-US" sz="2400" dirty="0"/>
          </a:p>
        </p:txBody>
      </p:sp>
      <p:sp>
        <p:nvSpPr>
          <p:cNvPr id="13" name="TextBox 12"/>
          <p:cNvSpPr txBox="1"/>
          <p:nvPr/>
        </p:nvSpPr>
        <p:spPr>
          <a:xfrm rot="17967503">
            <a:off x="6554920" y="1551087"/>
            <a:ext cx="1583570" cy="461665"/>
          </a:xfrm>
          <a:prstGeom prst="rect">
            <a:avLst/>
          </a:prstGeom>
          <a:noFill/>
        </p:spPr>
        <p:txBody>
          <a:bodyPr wrap="square" rtlCol="0">
            <a:spAutoFit/>
          </a:bodyPr>
          <a:lstStyle/>
          <a:p>
            <a:r>
              <a:rPr lang="en-US" sz="2400" dirty="0" smtClean="0"/>
              <a:t>Cars</a:t>
            </a:r>
            <a:endParaRPr lang="en-US" sz="2400" dirty="0"/>
          </a:p>
        </p:txBody>
      </p:sp>
      <p:sp>
        <p:nvSpPr>
          <p:cNvPr id="14" name="TextBox 13"/>
          <p:cNvSpPr txBox="1"/>
          <p:nvPr/>
        </p:nvSpPr>
        <p:spPr>
          <a:xfrm rot="17967503">
            <a:off x="7238895" y="1497221"/>
            <a:ext cx="1823983" cy="461665"/>
          </a:xfrm>
          <a:prstGeom prst="rect">
            <a:avLst/>
          </a:prstGeom>
          <a:noFill/>
        </p:spPr>
        <p:txBody>
          <a:bodyPr wrap="square" rtlCol="0">
            <a:spAutoFit/>
          </a:bodyPr>
          <a:lstStyle/>
          <a:p>
            <a:r>
              <a:rPr lang="en-US" sz="2400" dirty="0" smtClean="0"/>
              <a:t>Dark Knight</a:t>
            </a:r>
            <a:endParaRPr lang="en-US" sz="2400" dirty="0"/>
          </a:p>
        </p:txBody>
      </p:sp>
    </p:spTree>
    <p:extLst>
      <p:ext uri="{BB962C8B-B14F-4D97-AF65-F5344CB8AC3E}">
        <p14:creationId xmlns:p14="http://schemas.microsoft.com/office/powerpoint/2010/main" val="2988758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Define recommendation objective</a:t>
            </a:r>
          </a:p>
          <a:p>
            <a:r>
              <a:rPr lang="en-GB" dirty="0" smtClean="0">
                <a:latin typeface="Segoe"/>
              </a:rPr>
              <a:t>Determine which method to use</a:t>
            </a:r>
          </a:p>
          <a:p>
            <a:r>
              <a:rPr lang="en-GB" dirty="0" smtClean="0">
                <a:latin typeface="Segoe"/>
              </a:rPr>
              <a:t>Determine type of recommendation</a:t>
            </a:r>
          </a:p>
          <a:p>
            <a:r>
              <a:rPr lang="en-GB" dirty="0" smtClean="0">
                <a:latin typeface="Segoe"/>
              </a:rPr>
              <a:t>Create model</a:t>
            </a:r>
          </a:p>
          <a:p>
            <a:r>
              <a:rPr lang="en-GB" dirty="0" smtClean="0">
                <a:latin typeface="Segoe"/>
              </a:rPr>
              <a:t>Evaluate model</a:t>
            </a:r>
          </a:p>
          <a:p>
            <a:r>
              <a:rPr lang="en-GB" dirty="0" smtClean="0">
                <a:latin typeface="Segoe"/>
              </a:rPr>
              <a:t>Improve model</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Recommender process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All use matrix factorization </a:t>
            </a:r>
            <a:r>
              <a:rPr lang="en-GB" smtClean="0">
                <a:latin typeface="Segoe"/>
              </a:rPr>
              <a:t>/ collaborative </a:t>
            </a:r>
            <a:r>
              <a:rPr lang="en-GB" dirty="0" smtClean="0">
                <a:latin typeface="Segoe"/>
              </a:rPr>
              <a:t>filtering</a:t>
            </a:r>
          </a:p>
          <a:p>
            <a:r>
              <a:rPr lang="en-GB" dirty="0" smtClean="0">
                <a:latin typeface="Segoe"/>
              </a:rPr>
              <a:t>Item recommendation</a:t>
            </a:r>
          </a:p>
          <a:p>
            <a:r>
              <a:rPr lang="en-GB" dirty="0" smtClean="0">
                <a:latin typeface="Segoe"/>
              </a:rPr>
              <a:t>Related users</a:t>
            </a:r>
          </a:p>
          <a:p>
            <a:r>
              <a:rPr lang="en-GB" dirty="0" smtClean="0">
                <a:latin typeface="Segoe"/>
              </a:rPr>
              <a:t>Related items</a:t>
            </a:r>
          </a:p>
          <a:p>
            <a:r>
              <a:rPr lang="en-GB" dirty="0" smtClean="0">
                <a:latin typeface="Segoe"/>
              </a:rPr>
              <a:t>Predicted rating</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Which Recommendation method?</a:t>
            </a:r>
            <a:endParaRPr lang="en-US" dirty="0">
              <a:latin typeface="Segoe"/>
            </a:endParaRPr>
          </a:p>
        </p:txBody>
      </p:sp>
    </p:spTree>
    <p:extLst>
      <p:ext uri="{BB962C8B-B14F-4D97-AF65-F5344CB8AC3E}">
        <p14:creationId xmlns:p14="http://schemas.microsoft.com/office/powerpoint/2010/main" val="2138982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New customer or new product category</a:t>
            </a:r>
          </a:p>
          <a:p>
            <a:r>
              <a:rPr lang="en-GB" dirty="0" smtClean="0">
                <a:latin typeface="Segoe"/>
              </a:rPr>
              <a:t>Related users</a:t>
            </a:r>
          </a:p>
          <a:p>
            <a:r>
              <a:rPr lang="en-GB" dirty="0" smtClean="0">
                <a:latin typeface="Segoe"/>
              </a:rPr>
              <a:t>Related items</a:t>
            </a:r>
          </a:p>
          <a:p>
            <a:pPr marL="0" indent="0">
              <a:buNone/>
            </a:pPr>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Cold Start Problem</a:t>
            </a:r>
            <a:endParaRPr lang="en-US" dirty="0">
              <a:latin typeface="Segoe"/>
            </a:endParaRPr>
          </a:p>
        </p:txBody>
      </p:sp>
    </p:spTree>
    <p:extLst>
      <p:ext uri="{BB962C8B-B14F-4D97-AF65-F5344CB8AC3E}">
        <p14:creationId xmlns:p14="http://schemas.microsoft.com/office/powerpoint/2010/main" val="616802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Metrics for Evaluation of Recommenders</a:t>
            </a:r>
            <a:endParaRPr lang="en-US" dirty="0">
              <a:latin typeface="Segoe"/>
            </a:endParaRPr>
          </a:p>
        </p:txBody>
      </p:sp>
      <p:sp>
        <p:nvSpPr>
          <p:cNvPr id="3" name="Content Placeholder 2"/>
          <p:cNvSpPr>
            <a:spLocks noGrp="1"/>
          </p:cNvSpPr>
          <p:nvPr>
            <p:ph sz="quarter" idx="10"/>
          </p:nvPr>
        </p:nvSpPr>
        <p:spPr>
          <a:xfrm>
            <a:off x="379413" y="1039091"/>
            <a:ext cx="11525250" cy="5290388"/>
          </a:xfrm>
        </p:spPr>
        <p:txBody>
          <a:bodyPr/>
          <a:lstStyle/>
          <a:p>
            <a:r>
              <a:rPr lang="en-US" dirty="0" smtClean="0">
                <a:latin typeface="Segoe"/>
              </a:rPr>
              <a:t>Cumulative Gain: </a:t>
            </a:r>
            <a:r>
              <a:rPr lang="en-US" dirty="0" err="1" smtClean="0">
                <a:latin typeface="Segoe"/>
              </a:rPr>
              <a:t>CG</a:t>
            </a:r>
            <a:r>
              <a:rPr lang="en-US" i="1" baseline="-25000" dirty="0" err="1" smtClean="0">
                <a:latin typeface="Segoe"/>
              </a:rPr>
              <a:t>p</a:t>
            </a:r>
            <a:r>
              <a:rPr lang="en-US" dirty="0" smtClean="0">
                <a:latin typeface="Segoe"/>
              </a:rPr>
              <a:t> = </a:t>
            </a:r>
            <a:r>
              <a:rPr lang="el-GR" sz="4000" dirty="0" smtClean="0">
                <a:latin typeface="Times New Roman"/>
                <a:cs typeface="Times New Roman"/>
              </a:rPr>
              <a:t>Σ</a:t>
            </a:r>
            <a:r>
              <a:rPr lang="en-US" i="1" baseline="-25000" dirty="0" err="1" smtClean="0">
                <a:latin typeface="Times New Roman"/>
                <a:cs typeface="Times New Roman"/>
              </a:rPr>
              <a:t>i</a:t>
            </a:r>
            <a:r>
              <a:rPr lang="en-US" i="1" baseline="30000" dirty="0" err="1" smtClean="0">
                <a:latin typeface="Times New Roman"/>
                <a:cs typeface="Times New Roman"/>
              </a:rPr>
              <a:t>p</a:t>
            </a:r>
            <a:r>
              <a:rPr lang="en-US" dirty="0" smtClean="0">
                <a:latin typeface="Times New Roman"/>
                <a:cs typeface="Times New Roman"/>
              </a:rPr>
              <a:t> </a:t>
            </a:r>
            <a:r>
              <a:rPr lang="en-US" dirty="0" err="1" smtClean="0">
                <a:latin typeface="Times New Roman"/>
                <a:cs typeface="Times New Roman"/>
              </a:rPr>
              <a:t>Rel</a:t>
            </a:r>
            <a:r>
              <a:rPr lang="en-US" i="1" baseline="-25000" dirty="0" err="1" smtClean="0">
                <a:latin typeface="Times New Roman"/>
                <a:cs typeface="Times New Roman"/>
              </a:rPr>
              <a:t>i</a:t>
            </a:r>
            <a:endParaRPr lang="en-US" i="1" dirty="0">
              <a:latin typeface="Times New Roman"/>
              <a:cs typeface="Times New Roman"/>
            </a:endParaRPr>
          </a:p>
          <a:p>
            <a:pPr marL="0" indent="0">
              <a:buNone/>
            </a:pPr>
            <a:r>
              <a:rPr lang="en-US" baseline="-25000" dirty="0" smtClean="0">
                <a:latin typeface="Times New Roman"/>
                <a:cs typeface="Times New Roman"/>
              </a:rPr>
              <a:t>	</a:t>
            </a:r>
            <a:r>
              <a:rPr lang="en-US" dirty="0" smtClean="0">
                <a:latin typeface="Segoe"/>
                <a:cs typeface="Times New Roman"/>
              </a:rPr>
              <a:t>= sum of relevance; </a:t>
            </a:r>
            <a:br>
              <a:rPr lang="en-US" dirty="0" smtClean="0">
                <a:latin typeface="Segoe"/>
                <a:cs typeface="Times New Roman"/>
              </a:rPr>
            </a:br>
            <a:r>
              <a:rPr lang="en-US" dirty="0" smtClean="0">
                <a:latin typeface="Segoe"/>
                <a:cs typeface="Times New Roman"/>
              </a:rPr>
              <a:t>	relevance measure can be binary</a:t>
            </a:r>
            <a:r>
              <a:rPr lang="en-US" dirty="0" smtClean="0">
                <a:latin typeface="Times New Roman"/>
                <a:cs typeface="Times New Roman"/>
              </a:rPr>
              <a:t> {0,1}</a:t>
            </a:r>
            <a:r>
              <a:rPr lang="en-US" dirty="0" smtClean="0">
                <a:latin typeface="Segoe"/>
                <a:cs typeface="Times New Roman"/>
              </a:rPr>
              <a:t> or numeric</a:t>
            </a:r>
          </a:p>
          <a:p>
            <a:pPr marL="0" indent="0">
              <a:buNone/>
            </a:pPr>
            <a:r>
              <a:rPr lang="en-US" baseline="-25000" dirty="0">
                <a:latin typeface="Segoe"/>
                <a:cs typeface="Times New Roman"/>
              </a:rPr>
              <a:t>	</a:t>
            </a:r>
            <a:r>
              <a:rPr lang="en-US" dirty="0" smtClean="0">
                <a:latin typeface="Segoe"/>
                <a:cs typeface="Times New Roman"/>
              </a:rPr>
              <a:t>Use L1 (Manhattan) or L2 (Euclidian) distances</a:t>
            </a:r>
            <a:endParaRPr lang="en-US" baseline="-25000" dirty="0" smtClean="0">
              <a:latin typeface="Segoe"/>
            </a:endParaRPr>
          </a:p>
          <a:p>
            <a:r>
              <a:rPr lang="en-US" dirty="0" smtClean="0">
                <a:latin typeface="Segoe"/>
              </a:rPr>
              <a:t>Discounted CG: </a:t>
            </a:r>
            <a:r>
              <a:rPr lang="en-US" dirty="0" err="1" smtClean="0">
                <a:latin typeface="Segoe"/>
              </a:rPr>
              <a:t>DCG</a:t>
            </a:r>
            <a:r>
              <a:rPr lang="en-US" i="1" baseline="-25000" dirty="0" err="1" smtClean="0">
                <a:latin typeface="Segoe"/>
              </a:rPr>
              <a:t>p</a:t>
            </a:r>
            <a:r>
              <a:rPr lang="en-US" dirty="0" smtClean="0">
                <a:latin typeface="Segoe"/>
              </a:rPr>
              <a:t> = rel</a:t>
            </a:r>
            <a:r>
              <a:rPr lang="en-US" baseline="-25000" dirty="0" smtClean="0">
                <a:latin typeface="Segoe"/>
              </a:rPr>
              <a:t>1</a:t>
            </a:r>
            <a:r>
              <a:rPr lang="en-US" dirty="0" smtClean="0">
                <a:latin typeface="Segoe"/>
              </a:rPr>
              <a:t> + </a:t>
            </a:r>
            <a:r>
              <a:rPr lang="el-GR" sz="4000" dirty="0">
                <a:latin typeface="Times New Roman"/>
                <a:cs typeface="Times New Roman"/>
              </a:rPr>
              <a:t>Σ</a:t>
            </a:r>
            <a:r>
              <a:rPr lang="en-US" i="1" baseline="-25000" dirty="0" err="1">
                <a:latin typeface="Times New Roman"/>
                <a:cs typeface="Times New Roman"/>
              </a:rPr>
              <a:t>i</a:t>
            </a:r>
            <a:r>
              <a:rPr lang="en-US" i="1" baseline="30000" dirty="0" err="1">
                <a:latin typeface="Times New Roman"/>
                <a:cs typeface="Times New Roman"/>
              </a:rPr>
              <a:t>p</a:t>
            </a:r>
            <a:r>
              <a:rPr lang="en-US" dirty="0">
                <a:latin typeface="Times New Roman"/>
                <a:cs typeface="Times New Roman"/>
              </a:rPr>
              <a:t> </a:t>
            </a:r>
            <a:r>
              <a:rPr lang="en-US" dirty="0" err="1" smtClean="0">
                <a:latin typeface="Times New Roman"/>
                <a:cs typeface="Times New Roman"/>
              </a:rPr>
              <a:t>Rel</a:t>
            </a:r>
            <a:r>
              <a:rPr lang="en-US" i="1" baseline="-25000" dirty="0" err="1" smtClean="0">
                <a:latin typeface="Times New Roman"/>
                <a:cs typeface="Times New Roman"/>
              </a:rPr>
              <a:t>i</a:t>
            </a:r>
            <a:r>
              <a:rPr lang="en-US" dirty="0">
                <a:latin typeface="Times New Roman"/>
                <a:cs typeface="Times New Roman"/>
              </a:rPr>
              <a:t> </a:t>
            </a:r>
            <a:r>
              <a:rPr lang="en-US" dirty="0" smtClean="0">
                <a:latin typeface="Times New Roman"/>
                <a:cs typeface="Times New Roman"/>
              </a:rPr>
              <a:t>/ log</a:t>
            </a:r>
            <a:r>
              <a:rPr lang="en-US" baseline="-25000" dirty="0" smtClean="0">
                <a:latin typeface="Times New Roman"/>
                <a:cs typeface="Times New Roman"/>
              </a:rPr>
              <a:t>2</a:t>
            </a:r>
            <a:r>
              <a:rPr lang="en-US" dirty="0" smtClean="0">
                <a:latin typeface="Times New Roman"/>
                <a:cs typeface="Times New Roman"/>
              </a:rPr>
              <a:t>(</a:t>
            </a:r>
            <a:r>
              <a:rPr lang="en-US" i="1" dirty="0" err="1" smtClean="0">
                <a:latin typeface="Times New Roman"/>
                <a:cs typeface="Times New Roman"/>
              </a:rPr>
              <a:t>i</a:t>
            </a:r>
            <a:r>
              <a:rPr lang="en-US" dirty="0" smtClean="0">
                <a:latin typeface="Times New Roman"/>
                <a:cs typeface="Times New Roman"/>
              </a:rPr>
              <a:t>)</a:t>
            </a:r>
          </a:p>
          <a:p>
            <a:pPr marL="0" indent="0">
              <a:buNone/>
            </a:pPr>
            <a:r>
              <a:rPr lang="en-US" dirty="0">
                <a:latin typeface="Times New Roman"/>
                <a:cs typeface="Times New Roman"/>
              </a:rPr>
              <a:t>	</a:t>
            </a:r>
            <a:r>
              <a:rPr lang="en-US" dirty="0" smtClean="0">
                <a:latin typeface="Times New Roman"/>
                <a:cs typeface="Times New Roman"/>
              </a:rPr>
              <a:t>= </a:t>
            </a:r>
            <a:r>
              <a:rPr lang="en-US" dirty="0" err="1" smtClean="0">
                <a:latin typeface="Times New Roman"/>
                <a:cs typeface="Times New Roman"/>
              </a:rPr>
              <a:t>CG</a:t>
            </a:r>
            <a:r>
              <a:rPr lang="en-US" i="1" baseline="-25000" dirty="0" err="1" smtClean="0">
                <a:latin typeface="Times New Roman"/>
                <a:cs typeface="Times New Roman"/>
              </a:rPr>
              <a:t>p</a:t>
            </a:r>
            <a:r>
              <a:rPr lang="en-US" dirty="0" smtClean="0">
                <a:latin typeface="Times New Roman"/>
                <a:cs typeface="Times New Roman"/>
              </a:rPr>
              <a:t> </a:t>
            </a:r>
            <a:r>
              <a:rPr lang="en-US" dirty="0" smtClean="0">
                <a:latin typeface="Segoe"/>
                <a:cs typeface="Times New Roman"/>
              </a:rPr>
              <a:t>discounted (weighted) by position </a:t>
            </a:r>
            <a:r>
              <a:rPr lang="en-US" i="1" dirty="0" err="1" smtClean="0">
                <a:latin typeface="Times New Roman"/>
                <a:cs typeface="Times New Roman"/>
              </a:rPr>
              <a:t>i</a:t>
            </a:r>
            <a:endParaRPr lang="en-US" i="1" dirty="0" smtClean="0">
              <a:latin typeface="Segoe"/>
            </a:endParaRPr>
          </a:p>
        </p:txBody>
      </p:sp>
    </p:spTree>
    <p:extLst>
      <p:ext uri="{BB962C8B-B14F-4D97-AF65-F5344CB8AC3E}">
        <p14:creationId xmlns:p14="http://schemas.microsoft.com/office/powerpoint/2010/main" val="2822269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Metrics for Evaluation of Recommenders</a:t>
            </a:r>
            <a:endParaRPr lang="en-US" dirty="0">
              <a:latin typeface="Segoe"/>
            </a:endParaRPr>
          </a:p>
        </p:txBody>
      </p:sp>
      <p:sp>
        <p:nvSpPr>
          <p:cNvPr id="3" name="Content Placeholder 2"/>
          <p:cNvSpPr>
            <a:spLocks noGrp="1"/>
          </p:cNvSpPr>
          <p:nvPr>
            <p:ph sz="quarter" idx="10"/>
          </p:nvPr>
        </p:nvSpPr>
        <p:spPr>
          <a:xfrm>
            <a:off x="379413" y="1039091"/>
            <a:ext cx="11525250" cy="5290388"/>
          </a:xfrm>
        </p:spPr>
        <p:txBody>
          <a:bodyPr/>
          <a:lstStyle/>
          <a:p>
            <a:r>
              <a:rPr lang="en-US" dirty="0">
                <a:latin typeface="Segoe"/>
              </a:rPr>
              <a:t>Normalized DGC: </a:t>
            </a:r>
            <a:r>
              <a:rPr lang="en-US" dirty="0" err="1">
                <a:latin typeface="Segoe"/>
              </a:rPr>
              <a:t>nDCG</a:t>
            </a:r>
            <a:r>
              <a:rPr lang="en-US" i="1" baseline="-25000" dirty="0" err="1">
                <a:latin typeface="Segoe"/>
              </a:rPr>
              <a:t>p</a:t>
            </a:r>
            <a:r>
              <a:rPr lang="en-US" i="1" dirty="0">
                <a:latin typeface="Segoe"/>
              </a:rPr>
              <a:t> = </a:t>
            </a:r>
            <a:r>
              <a:rPr lang="en-US" dirty="0" err="1">
                <a:latin typeface="Segoe"/>
              </a:rPr>
              <a:t>DCG</a:t>
            </a:r>
            <a:r>
              <a:rPr lang="en-US" i="1" baseline="-25000" dirty="0" err="1">
                <a:latin typeface="Segoe"/>
              </a:rPr>
              <a:t>p</a:t>
            </a:r>
            <a:r>
              <a:rPr lang="en-US" i="1" dirty="0">
                <a:latin typeface="Segoe"/>
              </a:rPr>
              <a:t> </a:t>
            </a:r>
            <a:r>
              <a:rPr lang="en-US" dirty="0">
                <a:latin typeface="Segoe"/>
              </a:rPr>
              <a:t>/</a:t>
            </a:r>
            <a:r>
              <a:rPr lang="en-US" i="1" dirty="0">
                <a:latin typeface="Segoe"/>
              </a:rPr>
              <a:t> </a:t>
            </a:r>
            <a:r>
              <a:rPr lang="en-US" dirty="0" err="1">
                <a:latin typeface="Segoe"/>
              </a:rPr>
              <a:t>IDCG</a:t>
            </a:r>
            <a:r>
              <a:rPr lang="en-US" i="1" baseline="-25000" dirty="0" err="1">
                <a:latin typeface="Segoe"/>
              </a:rPr>
              <a:t>p</a:t>
            </a:r>
            <a:endParaRPr lang="en-US" dirty="0">
              <a:latin typeface="Segoe"/>
            </a:endParaRPr>
          </a:p>
          <a:p>
            <a:pPr marL="0" indent="0">
              <a:buNone/>
            </a:pPr>
            <a:r>
              <a:rPr lang="en-US" dirty="0"/>
              <a:t>	</a:t>
            </a:r>
            <a:r>
              <a:rPr lang="en-US" dirty="0">
                <a:latin typeface="Segoe"/>
              </a:rPr>
              <a:t>where</a:t>
            </a:r>
            <a:r>
              <a:rPr lang="en-US" dirty="0"/>
              <a:t> </a:t>
            </a:r>
            <a:r>
              <a:rPr lang="en-US" dirty="0" err="1">
                <a:latin typeface="Segoe"/>
              </a:rPr>
              <a:t>IDCG</a:t>
            </a:r>
            <a:r>
              <a:rPr lang="en-US" i="1" baseline="-25000" dirty="0" err="1">
                <a:latin typeface="Segoe"/>
              </a:rPr>
              <a:t>p</a:t>
            </a:r>
            <a:r>
              <a:rPr lang="en-US" dirty="0"/>
              <a:t> </a:t>
            </a:r>
            <a:r>
              <a:rPr lang="en-US" dirty="0">
                <a:latin typeface="Segoe"/>
              </a:rPr>
              <a:t>ideal </a:t>
            </a:r>
            <a:r>
              <a:rPr lang="en-US" dirty="0" err="1">
                <a:latin typeface="Segoe"/>
              </a:rPr>
              <a:t>DCG</a:t>
            </a:r>
            <a:r>
              <a:rPr lang="en-US" i="1" baseline="-25000" dirty="0" err="1">
                <a:latin typeface="Segoe"/>
              </a:rPr>
              <a:t>p</a:t>
            </a:r>
            <a:endParaRPr lang="en-US" dirty="0">
              <a:latin typeface="Segoe"/>
            </a:endParaRPr>
          </a:p>
          <a:p>
            <a:pPr marL="0" indent="0">
              <a:buNone/>
            </a:pPr>
            <a:r>
              <a:rPr lang="en-US" dirty="0"/>
              <a:t>	 </a:t>
            </a:r>
            <a:r>
              <a:rPr lang="en-US" dirty="0" err="1">
                <a:latin typeface="Segoe"/>
              </a:rPr>
              <a:t>nDCG</a:t>
            </a:r>
            <a:r>
              <a:rPr lang="en-US" i="1" baseline="-25000" dirty="0" err="1">
                <a:latin typeface="Segoe"/>
              </a:rPr>
              <a:t>p</a:t>
            </a:r>
            <a:r>
              <a:rPr lang="en-US" i="1" dirty="0">
                <a:latin typeface="Segoe"/>
              </a:rPr>
              <a:t> = </a:t>
            </a:r>
            <a:r>
              <a:rPr lang="en-US" dirty="0">
                <a:latin typeface="Segoe"/>
              </a:rPr>
              <a:t>1 is perfect</a:t>
            </a:r>
          </a:p>
          <a:p>
            <a:pPr>
              <a:spcAft>
                <a:spcPts val="1200"/>
              </a:spcAft>
            </a:pPr>
            <a:r>
              <a:rPr lang="en-US" dirty="0" smtClean="0">
                <a:latin typeface="Segoe"/>
              </a:rPr>
              <a:t>For numerical ratings:</a:t>
            </a:r>
          </a:p>
          <a:p>
            <a:pPr marL="0" indent="0">
              <a:spcAft>
                <a:spcPts val="1200"/>
              </a:spcAft>
              <a:buNone/>
            </a:pPr>
            <a:r>
              <a:rPr lang="en-US" dirty="0" smtClean="0">
                <a:latin typeface="Segoe"/>
              </a:rPr>
              <a:t>	RMSE = root mean squared error</a:t>
            </a:r>
          </a:p>
          <a:p>
            <a:pPr marL="0" indent="0">
              <a:spcAft>
                <a:spcPts val="1200"/>
              </a:spcAft>
              <a:buNone/>
            </a:pPr>
            <a:r>
              <a:rPr lang="en-US" dirty="0" smtClean="0">
                <a:latin typeface="Segoe"/>
              </a:rPr>
              <a:t>	MAE = mean absolute error</a:t>
            </a:r>
            <a:br>
              <a:rPr lang="en-US" dirty="0" smtClean="0">
                <a:latin typeface="Segoe"/>
              </a:rPr>
            </a:br>
            <a:endParaRPr lang="en-US" dirty="0" smtClean="0">
              <a:latin typeface="Segoe"/>
            </a:endParaRPr>
          </a:p>
          <a:p>
            <a:pPr marL="0" indent="0">
              <a:buNone/>
            </a:pPr>
            <a:endParaRPr lang="en-US" dirty="0">
              <a:latin typeface="Segoe"/>
            </a:endParaRPr>
          </a:p>
        </p:txBody>
      </p:sp>
    </p:spTree>
    <p:extLst>
      <p:ext uri="{BB962C8B-B14F-4D97-AF65-F5344CB8AC3E}">
        <p14:creationId xmlns:p14="http://schemas.microsoft.com/office/powerpoint/2010/main" val="3275496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10099</TotalTime>
  <Words>143</Words>
  <Application>Microsoft Office PowerPoint</Application>
  <PresentationFormat>Widescreen</PresentationFormat>
  <Paragraphs>64</Paragraphs>
  <Slides>12</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Segoe</vt:lpstr>
      <vt:lpstr>Segoe UI</vt:lpstr>
      <vt:lpstr>Segoe UI Light</vt:lpstr>
      <vt:lpstr>Times New Roman</vt:lpstr>
      <vt:lpstr>1_Office Theme</vt:lpstr>
      <vt:lpstr>Equation</vt:lpstr>
      <vt:lpstr>19 | Recommender models</vt:lpstr>
      <vt:lpstr>Overview</vt:lpstr>
      <vt:lpstr>Alternative Recommendation Algorithms</vt:lpstr>
      <vt:lpstr>Recommender Systems and Matrix Factorization</vt:lpstr>
      <vt:lpstr>Recommender process</vt:lpstr>
      <vt:lpstr>Which Recommendation method?</vt:lpstr>
      <vt:lpstr>Cold Start Problem</vt:lpstr>
      <vt:lpstr>Metrics for Evaluation of Recommenders</vt:lpstr>
      <vt:lpstr>Metrics for Evaluation of Recommenders</vt:lpstr>
      <vt:lpstr>Summary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195</cp:revision>
  <dcterms:created xsi:type="dcterms:W3CDTF">2013-02-15T23:12:42Z</dcterms:created>
  <dcterms:modified xsi:type="dcterms:W3CDTF">2015-09-24T16:30:30Z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