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1" r:id="rId5"/>
    <p:sldId id="278" r:id="rId6"/>
    <p:sldId id="322" r:id="rId7"/>
    <p:sldId id="315" r:id="rId8"/>
    <p:sldId id="316" r:id="rId9"/>
    <p:sldId id="324" r:id="rId10"/>
    <p:sldId id="321" r:id="rId11"/>
    <p:sldId id="323" r:id="rId12"/>
    <p:sldId id="314" r:id="rId13"/>
    <p:sldId id="318" r:id="rId14"/>
    <p:sldId id="320" r:id="rId15"/>
    <p:sldId id="31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88" autoAdjust="0"/>
    <p:restoredTop sz="94660"/>
  </p:normalViewPr>
  <p:slideViewPr>
    <p:cSldViewPr snapToGrid="0">
      <p:cViewPr varScale="1">
        <p:scale>
          <a:sx n="59" d="100"/>
          <a:sy n="59" d="100"/>
        </p:scale>
        <p:origin x="76" y="4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791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91420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21 | Publishing Web Services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87821"/>
            <a:ext cx="11525250" cy="5590793"/>
          </a:xfrm>
        </p:spPr>
        <p:txBody>
          <a:bodyPr>
            <a:normAutofit/>
          </a:bodyPr>
          <a:lstStyle/>
          <a:p>
            <a:r>
              <a:rPr lang="en-GB" dirty="0" smtClean="0">
                <a:latin typeface="Segoe"/>
              </a:rPr>
              <a:t>Data must flow straight though</a:t>
            </a:r>
          </a:p>
          <a:p>
            <a:pPr lvl="1"/>
            <a:r>
              <a:rPr lang="en-GB" sz="3200" dirty="0" smtClean="0">
                <a:latin typeface="Segoe"/>
              </a:rPr>
              <a:t>Process single row at a time</a:t>
            </a:r>
          </a:p>
          <a:p>
            <a:pPr lvl="1"/>
            <a:r>
              <a:rPr lang="en-GB" sz="3200" dirty="0" smtClean="0">
                <a:latin typeface="Segoe"/>
              </a:rPr>
              <a:t>No aggregations!</a:t>
            </a:r>
          </a:p>
          <a:p>
            <a:r>
              <a:rPr lang="en-GB" dirty="0" smtClean="0">
                <a:latin typeface="Segoe"/>
              </a:rPr>
              <a:t>Most modules create a transform</a:t>
            </a:r>
          </a:p>
          <a:p>
            <a:r>
              <a:rPr lang="en-GB" dirty="0" smtClean="0">
                <a:latin typeface="Segoe"/>
              </a:rPr>
              <a:t>Remove any modules requiring multiple data values - no transform</a:t>
            </a:r>
          </a:p>
          <a:p>
            <a:r>
              <a:rPr lang="en-GB" dirty="0" smtClean="0">
                <a:latin typeface="Segoe"/>
              </a:rPr>
              <a:t>May need to edit R or Python code</a:t>
            </a:r>
          </a:p>
          <a:p>
            <a:r>
              <a:rPr lang="en-GB" dirty="0" smtClean="0">
                <a:latin typeface="Segoe"/>
              </a:rPr>
              <a:t>Add Project Columns module to end of flow</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Preparing experiment to publish</a:t>
            </a:r>
            <a:endParaRPr lang="en-US" dirty="0">
              <a:latin typeface="Segoe"/>
            </a:endParaRPr>
          </a:p>
        </p:txBody>
      </p:sp>
    </p:spTree>
    <p:extLst>
      <p:ext uri="{BB962C8B-B14F-4D97-AF65-F5344CB8AC3E}">
        <p14:creationId xmlns:p14="http://schemas.microsoft.com/office/powerpoint/2010/main" val="3261040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87821"/>
            <a:ext cx="11525250" cy="5590793"/>
          </a:xfrm>
        </p:spPr>
        <p:txBody>
          <a:bodyPr>
            <a:normAutofit/>
          </a:bodyPr>
          <a:lstStyle/>
          <a:p>
            <a:r>
              <a:rPr lang="en-GB" dirty="0" smtClean="0">
                <a:latin typeface="Segoe"/>
              </a:rPr>
              <a:t>Why retrain?</a:t>
            </a:r>
          </a:p>
          <a:p>
            <a:pPr lvl="1"/>
            <a:r>
              <a:rPr lang="en-GB" sz="3200" dirty="0" smtClean="0">
                <a:latin typeface="Segoe"/>
              </a:rPr>
              <a:t>More data</a:t>
            </a:r>
          </a:p>
          <a:p>
            <a:pPr lvl="1"/>
            <a:r>
              <a:rPr lang="en-GB" sz="3200" dirty="0" smtClean="0">
                <a:latin typeface="Segoe"/>
              </a:rPr>
              <a:t>Better model</a:t>
            </a:r>
          </a:p>
          <a:p>
            <a:r>
              <a:rPr lang="en-GB" dirty="0" smtClean="0">
                <a:latin typeface="Segoe"/>
              </a:rPr>
              <a:t>Simple update</a:t>
            </a:r>
          </a:p>
          <a:p>
            <a:pPr lvl="1"/>
            <a:r>
              <a:rPr lang="en-GB" sz="3200" dirty="0" smtClean="0">
                <a:latin typeface="Segoe"/>
              </a:rPr>
              <a:t>Run Training Experiment</a:t>
            </a:r>
          </a:p>
          <a:p>
            <a:pPr lvl="1"/>
            <a:r>
              <a:rPr lang="en-GB" sz="3200" dirty="0" smtClean="0">
                <a:latin typeface="Segoe"/>
              </a:rPr>
              <a:t>Update Scoring Experiment</a:t>
            </a:r>
          </a:p>
          <a:p>
            <a:r>
              <a:rPr lang="en-GB" dirty="0" smtClean="0">
                <a:latin typeface="Segoe"/>
              </a:rPr>
              <a:t>URL and key unchanged</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Retraining published web services</a:t>
            </a:r>
            <a:endParaRPr lang="en-US" dirty="0">
              <a:latin typeface="Segoe"/>
            </a:endParaRPr>
          </a:p>
        </p:txBody>
      </p:sp>
    </p:spTree>
    <p:extLst>
      <p:ext uri="{BB962C8B-B14F-4D97-AF65-F5344CB8AC3E}">
        <p14:creationId xmlns:p14="http://schemas.microsoft.com/office/powerpoint/2010/main" val="277537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Downloadable Excel file</a:t>
            </a:r>
          </a:p>
          <a:p>
            <a:r>
              <a:rPr lang="en-GB" dirty="0" smtClean="0">
                <a:latin typeface="Segoe"/>
              </a:rPr>
              <a:t>Excel Azure ML plug-in</a:t>
            </a:r>
            <a:endParaRPr lang="en-GB" dirty="0">
              <a:latin typeface="Segoe"/>
            </a:endParaRPr>
          </a:p>
          <a:p>
            <a:pPr lvl="1"/>
            <a:r>
              <a:rPr lang="en-GB" sz="3200" dirty="0" smtClean="0">
                <a:latin typeface="Segoe"/>
              </a:rPr>
              <a:t>API </a:t>
            </a:r>
            <a:r>
              <a:rPr lang="en-GB" sz="3200" dirty="0">
                <a:latin typeface="Segoe"/>
              </a:rPr>
              <a:t>key is secret </a:t>
            </a:r>
            <a:endParaRPr lang="en-GB" dirty="0">
              <a:latin typeface="Segoe"/>
            </a:endParaRPr>
          </a:p>
          <a:p>
            <a:r>
              <a:rPr lang="en-GB" dirty="0">
                <a:latin typeface="Segoe"/>
              </a:rPr>
              <a:t>Excel Online from </a:t>
            </a:r>
            <a:r>
              <a:rPr lang="en-GB" dirty="0" smtClean="0">
                <a:latin typeface="Segoe"/>
              </a:rPr>
              <a:t>OneDrive</a:t>
            </a:r>
          </a:p>
          <a:p>
            <a:pPr lvl="1"/>
            <a:r>
              <a:rPr lang="en-GB" sz="3200" dirty="0" smtClean="0">
                <a:latin typeface="Segoe"/>
              </a:rPr>
              <a:t>Shareable</a:t>
            </a:r>
          </a:p>
          <a:p>
            <a:pPr lvl="1"/>
            <a:r>
              <a:rPr lang="en-GB" sz="3200" dirty="0" smtClean="0">
                <a:latin typeface="Segoe"/>
              </a:rPr>
              <a:t>Batch or row at a time (RSS)</a:t>
            </a:r>
            <a:endParaRPr lang="en-GB" sz="3200"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Azure ML Excel Web Services</a:t>
            </a:r>
            <a:endParaRPr lang="en-US" dirty="0">
              <a:latin typeface="Segoe"/>
            </a:endParaRPr>
          </a:p>
        </p:txBody>
      </p:sp>
    </p:spTree>
    <p:extLst>
      <p:ext uri="{BB962C8B-B14F-4D97-AF65-F5344CB8AC3E}">
        <p14:creationId xmlns:p14="http://schemas.microsoft.com/office/powerpoint/2010/main" val="901715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Overview of web services</a:t>
            </a:r>
          </a:p>
          <a:p>
            <a:r>
              <a:rPr lang="en-GB" dirty="0" smtClean="0">
                <a:latin typeface="Segoe"/>
              </a:rPr>
              <a:t>Publishing models as a web service</a:t>
            </a:r>
          </a:p>
          <a:p>
            <a:r>
              <a:rPr lang="en-GB" dirty="0" smtClean="0">
                <a:latin typeface="Segoe"/>
              </a:rPr>
              <a:t>Using web services from Excel</a:t>
            </a:r>
          </a:p>
          <a:p>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Publish machine learning solutions</a:t>
            </a:r>
          </a:p>
          <a:p>
            <a:pPr lvl="1"/>
            <a:r>
              <a:rPr lang="en-GB" sz="3200" dirty="0" smtClean="0">
                <a:latin typeface="Segoe"/>
              </a:rPr>
              <a:t>Enable users to take action!</a:t>
            </a:r>
          </a:p>
          <a:p>
            <a:r>
              <a:rPr lang="en-GB" dirty="0" smtClean="0">
                <a:latin typeface="Segoe"/>
              </a:rPr>
              <a:t>Numerical and graphical results</a:t>
            </a:r>
          </a:p>
          <a:p>
            <a:r>
              <a:rPr lang="en-GB" dirty="0" smtClean="0">
                <a:latin typeface="Segoe"/>
              </a:rPr>
              <a:t>Integrate with desktop tools</a:t>
            </a:r>
          </a:p>
          <a:p>
            <a:pPr lvl="1"/>
            <a:r>
              <a:rPr lang="en-GB" sz="3200" dirty="0" smtClean="0">
                <a:latin typeface="Segoe"/>
              </a:rPr>
              <a:t>BI tools</a:t>
            </a:r>
          </a:p>
          <a:p>
            <a:pPr lvl="1"/>
            <a:r>
              <a:rPr lang="en-GB" sz="3200" dirty="0" smtClean="0">
                <a:latin typeface="Segoe"/>
              </a:rPr>
              <a:t>Excel</a:t>
            </a:r>
          </a:p>
          <a:p>
            <a:r>
              <a:rPr lang="en-GB" dirty="0" smtClean="0">
                <a:latin typeface="Segoe"/>
              </a:rPr>
              <a:t>Interactive and batch operations</a:t>
            </a:r>
          </a:p>
          <a:p>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Why Web Services?</a:t>
            </a:r>
            <a:endParaRPr lang="en-US" dirty="0">
              <a:latin typeface="Segoe"/>
            </a:endParaRPr>
          </a:p>
        </p:txBody>
      </p:sp>
    </p:spTree>
    <p:extLst>
      <p:ext uri="{BB962C8B-B14F-4D97-AF65-F5344CB8AC3E}">
        <p14:creationId xmlns:p14="http://schemas.microsoft.com/office/powerpoint/2010/main" val="1320761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1076" y="1166648"/>
            <a:ext cx="3547241" cy="5234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6267" y="182215"/>
            <a:ext cx="9753599" cy="1063487"/>
          </a:xfrm>
        </p:spPr>
        <p:txBody>
          <a:bodyPr>
            <a:normAutofit/>
          </a:bodyPr>
          <a:lstStyle/>
          <a:p>
            <a:r>
              <a:rPr lang="en-US" sz="3400" dirty="0" smtClean="0">
                <a:latin typeface="Segoe"/>
              </a:rPr>
              <a:t>What is a web service?</a:t>
            </a:r>
            <a:endParaRPr lang="en-US" sz="3400" dirty="0">
              <a:latin typeface="Segoe"/>
            </a:endParaRPr>
          </a:p>
        </p:txBody>
      </p:sp>
      <p:sp>
        <p:nvSpPr>
          <p:cNvPr id="3" name="Cloud 2"/>
          <p:cNvSpPr/>
          <p:nvPr/>
        </p:nvSpPr>
        <p:spPr>
          <a:xfrm>
            <a:off x="4099035" y="772510"/>
            <a:ext cx="4508938" cy="4729656"/>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8837815"/>
              </p:ext>
            </p:extLst>
          </p:nvPr>
        </p:nvGraphicFramePr>
        <p:xfrm>
          <a:off x="680529" y="1734961"/>
          <a:ext cx="2855310" cy="1554480"/>
        </p:xfrm>
        <a:graphic>
          <a:graphicData uri="http://schemas.openxmlformats.org/drawingml/2006/table">
            <a:tbl>
              <a:tblPr firstRow="1" bandRow="1">
                <a:tableStyleId>{5C22544A-7EE6-4342-B048-85BDC9FD1C3A}</a:tableStyleId>
              </a:tblPr>
              <a:tblGrid>
                <a:gridCol w="1427655">
                  <a:extLst>
                    <a:ext uri="{9D8B030D-6E8A-4147-A177-3AD203B41FA5}">
                      <a16:colId xmlns:a16="http://schemas.microsoft.com/office/drawing/2014/main" val="20000"/>
                    </a:ext>
                  </a:extLst>
                </a:gridCol>
                <a:gridCol w="1427655">
                  <a:extLst>
                    <a:ext uri="{9D8B030D-6E8A-4147-A177-3AD203B41FA5}">
                      <a16:colId xmlns:a16="http://schemas.microsoft.com/office/drawing/2014/main" val="20001"/>
                    </a:ext>
                  </a:extLst>
                </a:gridCol>
              </a:tblGrid>
              <a:tr h="0">
                <a:tc>
                  <a:txBody>
                    <a:bodyPr/>
                    <a:lstStyle/>
                    <a:p>
                      <a:r>
                        <a:rPr lang="en-US" sz="2800" dirty="0" smtClean="0"/>
                        <a:t>Col1</a:t>
                      </a:r>
                      <a:endParaRPr lang="en-US" sz="2800" dirty="0"/>
                    </a:p>
                  </a:txBody>
                  <a:tcPr/>
                </a:tc>
                <a:tc>
                  <a:txBody>
                    <a:bodyPr/>
                    <a:lstStyle/>
                    <a:p>
                      <a:r>
                        <a:rPr lang="en-US" sz="2800" dirty="0" smtClean="0"/>
                        <a:t>Col2</a:t>
                      </a:r>
                      <a:endParaRPr lang="en-US" sz="2800" dirty="0"/>
                    </a:p>
                  </a:txBody>
                  <a:tcPr/>
                </a:tc>
                <a:extLst>
                  <a:ext uri="{0D108BD9-81ED-4DB2-BD59-A6C34878D82A}">
                    <a16:rowId xmlns:a16="http://schemas.microsoft.com/office/drawing/2014/main" val="10000"/>
                  </a:ext>
                </a:extLst>
              </a:tr>
              <a:tr h="370840">
                <a:tc>
                  <a:txBody>
                    <a:bodyPr/>
                    <a:lstStyle/>
                    <a:p>
                      <a:r>
                        <a:rPr lang="en-US" sz="2800" dirty="0" smtClean="0"/>
                        <a:t>Val11</a:t>
                      </a:r>
                      <a:endParaRPr lang="en-US" sz="2800" dirty="0"/>
                    </a:p>
                  </a:txBody>
                  <a:tcPr/>
                </a:tc>
                <a:tc>
                  <a:txBody>
                    <a:bodyPr/>
                    <a:lstStyle/>
                    <a:p>
                      <a:r>
                        <a:rPr lang="en-US" sz="2800" dirty="0" smtClean="0"/>
                        <a:t>Val12</a:t>
                      </a:r>
                      <a:endParaRPr lang="en-US" sz="2800" dirty="0"/>
                    </a:p>
                  </a:txBody>
                  <a:tcPr/>
                </a:tc>
                <a:extLst>
                  <a:ext uri="{0D108BD9-81ED-4DB2-BD59-A6C34878D82A}">
                    <a16:rowId xmlns:a16="http://schemas.microsoft.com/office/drawing/2014/main" val="10001"/>
                  </a:ext>
                </a:extLst>
              </a:tr>
              <a:tr h="370840">
                <a:tc>
                  <a:txBody>
                    <a:bodyPr/>
                    <a:lstStyle/>
                    <a:p>
                      <a:r>
                        <a:rPr lang="en-US" sz="2800" dirty="0" smtClean="0"/>
                        <a:t>Val21</a:t>
                      </a:r>
                      <a:endParaRPr lang="en-US" sz="2800" dirty="0"/>
                    </a:p>
                  </a:txBody>
                  <a:tcPr/>
                </a:tc>
                <a:tc>
                  <a:txBody>
                    <a:bodyPr/>
                    <a:lstStyle/>
                    <a:p>
                      <a:r>
                        <a:rPr lang="en-US" sz="2800" dirty="0" smtClean="0"/>
                        <a:t>Val22</a:t>
                      </a:r>
                      <a:endParaRPr lang="en-US" sz="2800" dirty="0"/>
                    </a:p>
                  </a:txBody>
                  <a:tcPr/>
                </a:tc>
                <a:extLst>
                  <a:ext uri="{0D108BD9-81ED-4DB2-BD59-A6C34878D82A}">
                    <a16:rowId xmlns:a16="http://schemas.microsoft.com/office/drawing/2014/main" val="10002"/>
                  </a:ext>
                </a:extLst>
              </a:tr>
            </a:tbl>
          </a:graphicData>
        </a:graphic>
      </p:graphicFrame>
      <p:sp>
        <p:nvSpPr>
          <p:cNvPr id="8" name="Oval 7"/>
          <p:cNvSpPr/>
          <p:nvPr/>
        </p:nvSpPr>
        <p:spPr>
          <a:xfrm>
            <a:off x="9080939" y="2191408"/>
            <a:ext cx="2349062" cy="2199288"/>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Azure ML Service</a:t>
            </a:r>
            <a:endParaRPr lang="en-US" sz="2800" b="1" dirty="0">
              <a:solidFill>
                <a:schemeClr val="tx1"/>
              </a:solidFill>
            </a:endParaRPr>
          </a:p>
        </p:txBody>
      </p:sp>
      <p:sp>
        <p:nvSpPr>
          <p:cNvPr id="9" name="Arc 8"/>
          <p:cNvSpPr/>
          <p:nvPr/>
        </p:nvSpPr>
        <p:spPr>
          <a:xfrm rot="287680">
            <a:off x="3562974" y="1974575"/>
            <a:ext cx="5770709" cy="890863"/>
          </a:xfrm>
          <a:prstGeom prst="arc">
            <a:avLst>
              <a:gd name="adj1" fmla="val 10781907"/>
              <a:gd name="adj2" fmla="val 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3279270899"/>
              </p:ext>
            </p:extLst>
          </p:nvPr>
        </p:nvGraphicFramePr>
        <p:xfrm>
          <a:off x="1825926" y="4045372"/>
          <a:ext cx="1427655" cy="1554480"/>
        </p:xfrm>
        <a:graphic>
          <a:graphicData uri="http://schemas.openxmlformats.org/drawingml/2006/table">
            <a:tbl>
              <a:tblPr firstRow="1" bandRow="1">
                <a:tableStyleId>{5C22544A-7EE6-4342-B048-85BDC9FD1C3A}</a:tableStyleId>
              </a:tblPr>
              <a:tblGrid>
                <a:gridCol w="1427655">
                  <a:extLst>
                    <a:ext uri="{9D8B030D-6E8A-4147-A177-3AD203B41FA5}">
                      <a16:colId xmlns:a16="http://schemas.microsoft.com/office/drawing/2014/main" val="20000"/>
                    </a:ext>
                  </a:extLst>
                </a:gridCol>
              </a:tblGrid>
              <a:tr h="0">
                <a:tc>
                  <a:txBody>
                    <a:bodyPr/>
                    <a:lstStyle/>
                    <a:p>
                      <a:r>
                        <a:rPr lang="en-US" sz="2800" dirty="0" smtClean="0"/>
                        <a:t>Score</a:t>
                      </a:r>
                      <a:endParaRPr lang="en-US" sz="2800" dirty="0"/>
                    </a:p>
                  </a:txBody>
                  <a:tcPr/>
                </a:tc>
                <a:extLst>
                  <a:ext uri="{0D108BD9-81ED-4DB2-BD59-A6C34878D82A}">
                    <a16:rowId xmlns:a16="http://schemas.microsoft.com/office/drawing/2014/main" val="10000"/>
                  </a:ext>
                </a:extLst>
              </a:tr>
              <a:tr h="370840">
                <a:tc>
                  <a:txBody>
                    <a:bodyPr/>
                    <a:lstStyle/>
                    <a:p>
                      <a:r>
                        <a:rPr lang="en-US" sz="2800" dirty="0" smtClean="0"/>
                        <a:t>Out1</a:t>
                      </a:r>
                      <a:endParaRPr lang="en-US" sz="2800" dirty="0"/>
                    </a:p>
                  </a:txBody>
                  <a:tcPr/>
                </a:tc>
                <a:extLst>
                  <a:ext uri="{0D108BD9-81ED-4DB2-BD59-A6C34878D82A}">
                    <a16:rowId xmlns:a16="http://schemas.microsoft.com/office/drawing/2014/main" val="10001"/>
                  </a:ext>
                </a:extLst>
              </a:tr>
              <a:tr h="370840">
                <a:tc>
                  <a:txBody>
                    <a:bodyPr/>
                    <a:lstStyle/>
                    <a:p>
                      <a:r>
                        <a:rPr lang="en-US" sz="2800" dirty="0" smtClean="0"/>
                        <a:t>Out2</a:t>
                      </a:r>
                      <a:endParaRPr lang="en-US" sz="2800" dirty="0"/>
                    </a:p>
                  </a:txBody>
                  <a:tcPr/>
                </a:tc>
                <a:extLst>
                  <a:ext uri="{0D108BD9-81ED-4DB2-BD59-A6C34878D82A}">
                    <a16:rowId xmlns:a16="http://schemas.microsoft.com/office/drawing/2014/main" val="10002"/>
                  </a:ext>
                </a:extLst>
              </a:tr>
            </a:tbl>
          </a:graphicData>
        </a:graphic>
      </p:graphicFrame>
      <p:sp>
        <p:nvSpPr>
          <p:cNvPr id="16" name="Arc 15"/>
          <p:cNvSpPr/>
          <p:nvPr/>
        </p:nvSpPr>
        <p:spPr>
          <a:xfrm rot="20980791" flipH="1" flipV="1">
            <a:off x="3199854" y="3668426"/>
            <a:ext cx="5985313" cy="623097"/>
          </a:xfrm>
          <a:prstGeom prst="arc">
            <a:avLst>
              <a:gd name="adj1" fmla="val 10781907"/>
              <a:gd name="adj2" fmla="val 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31076" y="5877580"/>
            <a:ext cx="3547241" cy="523220"/>
          </a:xfrm>
          <a:prstGeom prst="rect">
            <a:avLst/>
          </a:prstGeom>
          <a:noFill/>
        </p:spPr>
        <p:txBody>
          <a:bodyPr wrap="square" rtlCol="0">
            <a:spAutoFit/>
          </a:bodyPr>
          <a:lstStyle/>
          <a:p>
            <a:pPr algn="ctr"/>
            <a:r>
              <a:rPr lang="en-US" sz="2800" b="1" dirty="0" smtClean="0"/>
              <a:t>User Application</a:t>
            </a:r>
            <a:endParaRPr lang="en-US" sz="2800" b="1" dirty="0"/>
          </a:p>
        </p:txBody>
      </p:sp>
      <p:sp>
        <p:nvSpPr>
          <p:cNvPr id="19" name="TextBox 18"/>
          <p:cNvSpPr txBox="1"/>
          <p:nvPr/>
        </p:nvSpPr>
        <p:spPr>
          <a:xfrm>
            <a:off x="331075" y="3528123"/>
            <a:ext cx="3547241" cy="523220"/>
          </a:xfrm>
          <a:prstGeom prst="rect">
            <a:avLst/>
          </a:prstGeom>
          <a:noFill/>
        </p:spPr>
        <p:txBody>
          <a:bodyPr wrap="square" rtlCol="0">
            <a:spAutoFit/>
          </a:bodyPr>
          <a:lstStyle/>
          <a:p>
            <a:pPr algn="ctr"/>
            <a:r>
              <a:rPr lang="en-US" sz="2800" b="1" dirty="0" smtClean="0"/>
              <a:t>Output</a:t>
            </a:r>
            <a:endParaRPr lang="en-US" sz="2800" b="1" dirty="0"/>
          </a:p>
        </p:txBody>
      </p:sp>
      <p:sp>
        <p:nvSpPr>
          <p:cNvPr id="20" name="TextBox 19"/>
          <p:cNvSpPr txBox="1"/>
          <p:nvPr/>
        </p:nvSpPr>
        <p:spPr>
          <a:xfrm>
            <a:off x="483475" y="1214721"/>
            <a:ext cx="3547241" cy="523220"/>
          </a:xfrm>
          <a:prstGeom prst="rect">
            <a:avLst/>
          </a:prstGeom>
          <a:noFill/>
        </p:spPr>
        <p:txBody>
          <a:bodyPr wrap="square" rtlCol="0">
            <a:spAutoFit/>
          </a:bodyPr>
          <a:lstStyle/>
          <a:p>
            <a:pPr algn="ctr"/>
            <a:r>
              <a:rPr lang="en-US" sz="2800" b="1" dirty="0" smtClean="0"/>
              <a:t>Input</a:t>
            </a:r>
            <a:endParaRPr lang="en-US" sz="2800" b="1" dirty="0"/>
          </a:p>
        </p:txBody>
      </p:sp>
      <p:sp>
        <p:nvSpPr>
          <p:cNvPr id="21" name="TextBox 20"/>
          <p:cNvSpPr txBox="1"/>
          <p:nvPr/>
        </p:nvSpPr>
        <p:spPr>
          <a:xfrm>
            <a:off x="4674707" y="1403224"/>
            <a:ext cx="3547241" cy="523220"/>
          </a:xfrm>
          <a:prstGeom prst="rect">
            <a:avLst/>
          </a:prstGeom>
          <a:noFill/>
        </p:spPr>
        <p:txBody>
          <a:bodyPr wrap="square" rtlCol="0">
            <a:spAutoFit/>
          </a:bodyPr>
          <a:lstStyle/>
          <a:p>
            <a:pPr algn="ctr"/>
            <a:r>
              <a:rPr lang="en-US" sz="2800" b="1" dirty="0" smtClean="0"/>
              <a:t>Request</a:t>
            </a:r>
            <a:endParaRPr lang="en-US" sz="2800" b="1" dirty="0"/>
          </a:p>
        </p:txBody>
      </p:sp>
      <p:sp>
        <p:nvSpPr>
          <p:cNvPr id="22" name="TextBox 21"/>
          <p:cNvSpPr txBox="1"/>
          <p:nvPr/>
        </p:nvSpPr>
        <p:spPr>
          <a:xfrm>
            <a:off x="4579883" y="3541683"/>
            <a:ext cx="3547241" cy="523220"/>
          </a:xfrm>
          <a:prstGeom prst="rect">
            <a:avLst/>
          </a:prstGeom>
          <a:noFill/>
        </p:spPr>
        <p:txBody>
          <a:bodyPr wrap="square" rtlCol="0">
            <a:spAutoFit/>
          </a:bodyPr>
          <a:lstStyle/>
          <a:p>
            <a:pPr algn="ctr"/>
            <a:r>
              <a:rPr lang="en-US" sz="2800" b="1" dirty="0" smtClean="0"/>
              <a:t>Response</a:t>
            </a:r>
            <a:endParaRPr lang="en-US" sz="2800" b="1" dirty="0"/>
          </a:p>
        </p:txBody>
      </p:sp>
      <p:sp>
        <p:nvSpPr>
          <p:cNvPr id="23" name="Oval 22"/>
          <p:cNvSpPr/>
          <p:nvPr/>
        </p:nvSpPr>
        <p:spPr>
          <a:xfrm>
            <a:off x="8726215" y="1734961"/>
            <a:ext cx="236483" cy="3529573"/>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070835" y="5264534"/>
            <a:ext cx="3547241" cy="954107"/>
          </a:xfrm>
          <a:prstGeom prst="rect">
            <a:avLst/>
          </a:prstGeom>
          <a:noFill/>
        </p:spPr>
        <p:txBody>
          <a:bodyPr wrap="square" rtlCol="0">
            <a:spAutoFit/>
          </a:bodyPr>
          <a:lstStyle/>
          <a:p>
            <a:pPr algn="ctr"/>
            <a:r>
              <a:rPr lang="en-US" sz="2800" b="1" dirty="0" smtClean="0"/>
              <a:t>Secure</a:t>
            </a:r>
          </a:p>
          <a:p>
            <a:pPr algn="ctr"/>
            <a:r>
              <a:rPr lang="en-US" sz="2800" b="1" dirty="0" smtClean="0"/>
              <a:t>end point</a:t>
            </a:r>
            <a:endParaRPr lang="en-US" sz="2800" b="1" dirty="0"/>
          </a:p>
        </p:txBody>
      </p:sp>
    </p:spTree>
    <p:extLst>
      <p:ext uri="{BB962C8B-B14F-4D97-AF65-F5344CB8AC3E}">
        <p14:creationId xmlns:p14="http://schemas.microsoft.com/office/powerpoint/2010/main" val="298875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Web Services Data Flow</a:t>
            </a:r>
            <a:endParaRPr lang="en-US" dirty="0">
              <a:latin typeface="Segoe"/>
            </a:endParaRPr>
          </a:p>
        </p:txBody>
      </p:sp>
      <p:sp>
        <p:nvSpPr>
          <p:cNvPr id="4" name="Rectangle 3"/>
          <p:cNvSpPr/>
          <p:nvPr/>
        </p:nvSpPr>
        <p:spPr bwMode="auto">
          <a:xfrm>
            <a:off x="2511707" y="3285061"/>
            <a:ext cx="6099858"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lang="en-US" sz="2800" b="1" dirty="0" smtClean="0">
                <a:latin typeface="Verdana" panose="020B0604030504040204" pitchFamily="34" charset="0"/>
                <a:ea typeface="Verdana" panose="020B0604030504040204" pitchFamily="34" charset="0"/>
                <a:cs typeface="Verdana" panose="020B0604030504040204" pitchFamily="34" charset="0"/>
              </a:rPr>
              <a:t>Score Trained Model</a:t>
            </a:r>
            <a:endParaRPr kumimoji="0" lang="en-US" sz="2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bwMode="auto">
          <a:xfrm>
            <a:off x="2511707" y="4079327"/>
            <a:ext cx="6099857"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Verdana" pitchFamily="34" charset="0"/>
              </a:rPr>
              <a:t>Output Transformation</a:t>
            </a:r>
          </a:p>
        </p:txBody>
      </p:sp>
      <p:cxnSp>
        <p:nvCxnSpPr>
          <p:cNvPr id="6" name="Straight Arrow Connector 5"/>
          <p:cNvCxnSpPr/>
          <p:nvPr/>
        </p:nvCxnSpPr>
        <p:spPr bwMode="auto">
          <a:xfrm>
            <a:off x="5527101" y="3808281"/>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7" name="Rectangle 6"/>
          <p:cNvSpPr/>
          <p:nvPr/>
        </p:nvSpPr>
        <p:spPr bwMode="auto">
          <a:xfrm>
            <a:off x="2511707" y="2490795"/>
            <a:ext cx="6099858"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Verdana" pitchFamily="34" charset="0"/>
              </a:rPr>
              <a:t>Input</a:t>
            </a:r>
            <a:r>
              <a:rPr kumimoji="0" lang="en-US" sz="2800" b="1" i="0" u="none" strike="noStrike" cap="none" normalizeH="0" dirty="0" smtClean="0">
                <a:ln>
                  <a:noFill/>
                </a:ln>
                <a:solidFill>
                  <a:schemeClr val="tx1"/>
                </a:solidFill>
                <a:effectLst/>
                <a:latin typeface="Verdana" pitchFamily="34" charset="0"/>
              </a:rPr>
              <a:t> Transformations</a:t>
            </a:r>
            <a:endParaRPr kumimoji="0" lang="en-US" sz="2800" b="1"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p:nvPr/>
        </p:nvCxnSpPr>
        <p:spPr bwMode="auto">
          <a:xfrm>
            <a:off x="5546105" y="2210224"/>
            <a:ext cx="9525" cy="28057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5572993" y="3014015"/>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5561636" y="4602547"/>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1" name="TextBox 10"/>
          <p:cNvSpPr txBox="1"/>
          <p:nvPr/>
        </p:nvSpPr>
        <p:spPr>
          <a:xfrm>
            <a:off x="3536255" y="1686580"/>
            <a:ext cx="3981691" cy="523220"/>
          </a:xfrm>
          <a:prstGeom prst="rect">
            <a:avLst/>
          </a:prstGeom>
          <a:noFill/>
        </p:spPr>
        <p:txBody>
          <a:bodyPr wrap="square" rtlCol="0">
            <a:spAutoFit/>
          </a:bodyPr>
          <a:lstStyle/>
          <a:p>
            <a:pPr algn="ctr"/>
            <a:r>
              <a:rPr lang="en-US" sz="2800" b="1" dirty="0" smtClean="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rPr>
              <a:t>Published Input</a:t>
            </a:r>
            <a:endParaRPr lang="en-US" sz="2800" b="1" dirty="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2511708" y="4886982"/>
            <a:ext cx="6099856" cy="523220"/>
          </a:xfrm>
          <a:prstGeom prst="rect">
            <a:avLst/>
          </a:prstGeom>
          <a:noFill/>
        </p:spPr>
        <p:txBody>
          <a:bodyPr wrap="square" rtlCol="0">
            <a:spAutoFit/>
          </a:bodyPr>
          <a:lstStyle/>
          <a:p>
            <a:pPr algn="ctr"/>
            <a:r>
              <a:rPr lang="en-US" sz="2800" b="1" dirty="0" smtClean="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rPr>
              <a:t>Published Output</a:t>
            </a:r>
            <a:endParaRPr lang="en-US" sz="2800" b="1" dirty="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75844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87821"/>
            <a:ext cx="11525250" cy="5590793"/>
          </a:xfrm>
        </p:spPr>
        <p:txBody>
          <a:bodyPr>
            <a:normAutofit/>
          </a:bodyPr>
          <a:lstStyle/>
          <a:p>
            <a:r>
              <a:rPr lang="en-GB" dirty="0" smtClean="0">
                <a:latin typeface="Segoe"/>
              </a:rPr>
              <a:t>Automated process</a:t>
            </a:r>
          </a:p>
          <a:p>
            <a:r>
              <a:rPr lang="en-GB" dirty="0" smtClean="0">
                <a:latin typeface="Segoe"/>
              </a:rPr>
              <a:t>Creates end point</a:t>
            </a:r>
          </a:p>
          <a:p>
            <a:pPr lvl="1"/>
            <a:r>
              <a:rPr lang="en-GB" sz="3200" dirty="0" smtClean="0">
                <a:latin typeface="Segoe"/>
              </a:rPr>
              <a:t>Unique URL</a:t>
            </a:r>
          </a:p>
          <a:p>
            <a:pPr lvl="1"/>
            <a:r>
              <a:rPr lang="en-GB" sz="3200" dirty="0" smtClean="0">
                <a:latin typeface="Segoe"/>
              </a:rPr>
              <a:t>Keep API key secret!</a:t>
            </a:r>
          </a:p>
          <a:p>
            <a:pPr lvl="1"/>
            <a:r>
              <a:rPr lang="en-GB" sz="3200" dirty="0" smtClean="0">
                <a:latin typeface="Segoe"/>
              </a:rPr>
              <a:t>RESTful API</a:t>
            </a:r>
          </a:p>
          <a:p>
            <a:pPr lvl="1"/>
            <a:r>
              <a:rPr lang="en-GB" sz="3200" dirty="0" smtClean="0">
                <a:latin typeface="Segoe"/>
              </a:rPr>
              <a:t>Auto-generated code in C#, Python and R</a:t>
            </a:r>
          </a:p>
          <a:p>
            <a:r>
              <a:rPr lang="en-GB" dirty="0" smtClean="0">
                <a:latin typeface="Segoe"/>
              </a:rPr>
              <a:t>Secure HTTPS connection</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Publishing Azure ML web services </a:t>
            </a:r>
            <a:endParaRPr lang="en-US" dirty="0">
              <a:latin typeface="Segoe"/>
            </a:endParaRPr>
          </a:p>
        </p:txBody>
      </p:sp>
    </p:spTree>
    <p:extLst>
      <p:ext uri="{BB962C8B-B14F-4D97-AF65-F5344CB8AC3E}">
        <p14:creationId xmlns:p14="http://schemas.microsoft.com/office/powerpoint/2010/main" val="3520963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Reduce number of output columns</a:t>
            </a:r>
            <a:endParaRPr lang="en-GB" dirty="0">
              <a:latin typeface="Segoe"/>
            </a:endParaRPr>
          </a:p>
          <a:p>
            <a:r>
              <a:rPr lang="en-GB" dirty="0" smtClean="0">
                <a:latin typeface="Segoe"/>
              </a:rPr>
              <a:t>Most modules create transforms</a:t>
            </a:r>
          </a:p>
          <a:p>
            <a:pPr lvl="1"/>
            <a:r>
              <a:rPr lang="en-GB" dirty="0" smtClean="0">
                <a:latin typeface="Segoe"/>
              </a:rPr>
              <a:t>For example, scaling or model</a:t>
            </a:r>
          </a:p>
          <a:p>
            <a:r>
              <a:rPr lang="en-GB" dirty="0" smtClean="0">
                <a:latin typeface="Segoe"/>
              </a:rPr>
              <a:t>If no transform manual edit operations requiring multiple rows</a:t>
            </a:r>
          </a:p>
          <a:p>
            <a:pPr lvl="1"/>
            <a:r>
              <a:rPr lang="en-GB" sz="3200" dirty="0" smtClean="0">
                <a:latin typeface="Segoe"/>
              </a:rPr>
              <a:t>Modules with no transform</a:t>
            </a:r>
          </a:p>
          <a:p>
            <a:pPr lvl="1"/>
            <a:r>
              <a:rPr lang="en-GB" sz="3200" dirty="0" smtClean="0">
                <a:latin typeface="Segoe"/>
              </a:rPr>
              <a:t>Certain custom code</a:t>
            </a:r>
          </a:p>
        </p:txBody>
      </p:sp>
      <p:sp>
        <p:nvSpPr>
          <p:cNvPr id="2" name="Title 1"/>
          <p:cNvSpPr>
            <a:spLocks noGrp="1"/>
          </p:cNvSpPr>
          <p:nvPr>
            <p:ph type="title"/>
          </p:nvPr>
        </p:nvSpPr>
        <p:spPr/>
        <p:txBody>
          <a:bodyPr/>
          <a:lstStyle/>
          <a:p>
            <a:r>
              <a:rPr lang="en-US" dirty="0" smtClean="0">
                <a:latin typeface="Segoe"/>
              </a:rPr>
              <a:t>Web Services Tips</a:t>
            </a:r>
            <a:endParaRPr lang="en-US" dirty="0">
              <a:latin typeface="Segoe"/>
            </a:endParaRPr>
          </a:p>
        </p:txBody>
      </p:sp>
    </p:spTree>
    <p:extLst>
      <p:ext uri="{BB962C8B-B14F-4D97-AF65-F5344CB8AC3E}">
        <p14:creationId xmlns:p14="http://schemas.microsoft.com/office/powerpoint/2010/main" val="3996772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87821"/>
            <a:ext cx="11525250" cy="5590793"/>
          </a:xfrm>
        </p:spPr>
        <p:txBody>
          <a:bodyPr>
            <a:normAutofit/>
          </a:bodyPr>
          <a:lstStyle/>
          <a:p>
            <a:r>
              <a:rPr lang="en-GB" dirty="0" smtClean="0">
                <a:latin typeface="Segoe"/>
              </a:rPr>
              <a:t>Why retrain?</a:t>
            </a:r>
          </a:p>
          <a:p>
            <a:pPr lvl="1"/>
            <a:r>
              <a:rPr lang="en-GB" sz="3200" dirty="0" smtClean="0">
                <a:latin typeface="Segoe"/>
              </a:rPr>
              <a:t>More data</a:t>
            </a:r>
          </a:p>
          <a:p>
            <a:pPr lvl="1"/>
            <a:r>
              <a:rPr lang="en-GB" sz="3200" dirty="0" smtClean="0">
                <a:latin typeface="Segoe"/>
              </a:rPr>
              <a:t>Better model</a:t>
            </a:r>
          </a:p>
          <a:p>
            <a:r>
              <a:rPr lang="en-GB" dirty="0" smtClean="0">
                <a:latin typeface="Segoe"/>
              </a:rPr>
              <a:t>Simple update</a:t>
            </a:r>
          </a:p>
          <a:p>
            <a:pPr lvl="1"/>
            <a:r>
              <a:rPr lang="en-GB" sz="3200" dirty="0" smtClean="0">
                <a:latin typeface="Segoe"/>
              </a:rPr>
              <a:t>Run Training Experiment</a:t>
            </a:r>
          </a:p>
          <a:p>
            <a:pPr lvl="1"/>
            <a:r>
              <a:rPr lang="en-GB" sz="3200" dirty="0" smtClean="0">
                <a:latin typeface="Segoe"/>
              </a:rPr>
              <a:t>Update </a:t>
            </a:r>
            <a:r>
              <a:rPr lang="en-GB" sz="3200" smtClean="0">
                <a:latin typeface="Segoe"/>
              </a:rPr>
              <a:t>Scoring Experiment</a:t>
            </a:r>
          </a:p>
          <a:p>
            <a:pPr lvl="1"/>
            <a:r>
              <a:rPr lang="en-GB" sz="3200" smtClean="0">
                <a:latin typeface="Segoe"/>
              </a:rPr>
              <a:t>Keep the schema the same!</a:t>
            </a:r>
            <a:endParaRPr lang="en-GB" sz="3200" dirty="0" smtClean="0">
              <a:latin typeface="Segoe"/>
            </a:endParaRPr>
          </a:p>
          <a:p>
            <a:r>
              <a:rPr lang="en-GB" dirty="0" smtClean="0">
                <a:latin typeface="Segoe"/>
              </a:rPr>
              <a:t>URL and key unchanged</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Retraining published web services</a:t>
            </a:r>
            <a:endParaRPr lang="en-US" dirty="0">
              <a:latin typeface="Segoe"/>
            </a:endParaRPr>
          </a:p>
        </p:txBody>
      </p:sp>
    </p:spTree>
    <p:extLst>
      <p:ext uri="{BB962C8B-B14F-4D97-AF65-F5344CB8AC3E}">
        <p14:creationId xmlns:p14="http://schemas.microsoft.com/office/powerpoint/2010/main" val="3951221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87821"/>
            <a:ext cx="11525250" cy="5590793"/>
          </a:xfrm>
        </p:spPr>
        <p:txBody>
          <a:bodyPr>
            <a:normAutofit/>
          </a:bodyPr>
          <a:lstStyle/>
          <a:p>
            <a:r>
              <a:rPr lang="en-GB" dirty="0" smtClean="0">
                <a:latin typeface="Segoe"/>
              </a:rPr>
              <a:t>Automated process</a:t>
            </a:r>
          </a:p>
          <a:p>
            <a:r>
              <a:rPr lang="en-GB" dirty="0" smtClean="0">
                <a:latin typeface="Segoe"/>
              </a:rPr>
              <a:t>Creates end point</a:t>
            </a:r>
          </a:p>
          <a:p>
            <a:pPr lvl="1"/>
            <a:r>
              <a:rPr lang="en-GB" sz="3200" dirty="0" smtClean="0">
                <a:latin typeface="Segoe"/>
              </a:rPr>
              <a:t>Unique URL</a:t>
            </a:r>
          </a:p>
          <a:p>
            <a:pPr lvl="1"/>
            <a:r>
              <a:rPr lang="en-GB" sz="3200" dirty="0" smtClean="0">
                <a:latin typeface="Segoe"/>
              </a:rPr>
              <a:t>Keep API key secret!</a:t>
            </a:r>
          </a:p>
          <a:p>
            <a:pPr lvl="1"/>
            <a:r>
              <a:rPr lang="en-GB" sz="3200" dirty="0" smtClean="0">
                <a:latin typeface="Segoe"/>
              </a:rPr>
              <a:t>RESTful API</a:t>
            </a:r>
          </a:p>
          <a:p>
            <a:pPr lvl="1"/>
            <a:r>
              <a:rPr lang="en-GB" sz="3200" dirty="0" smtClean="0">
                <a:latin typeface="Segoe"/>
              </a:rPr>
              <a:t>Auto-generated code in C#, Python and R</a:t>
            </a:r>
          </a:p>
          <a:p>
            <a:r>
              <a:rPr lang="en-GB" dirty="0" smtClean="0">
                <a:latin typeface="Segoe"/>
              </a:rPr>
              <a:t>Secure HTTPS connection</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Publishing Azure ML web services </a:t>
            </a:r>
            <a:endParaRPr lang="en-US" dirty="0">
              <a:latin typeface="Segoe"/>
            </a:endParaRPr>
          </a:p>
        </p:txBody>
      </p:sp>
    </p:spTree>
    <p:extLst>
      <p:ext uri="{BB962C8B-B14F-4D97-AF65-F5344CB8AC3E}">
        <p14:creationId xmlns:p14="http://schemas.microsoft.com/office/powerpoint/2010/main" val="3589576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636b0322-90fb-440c-9cbc-22749e7231e9"/>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10388</TotalTime>
  <Words>340</Words>
  <Application>Microsoft Office PowerPoint</Application>
  <PresentationFormat>Widescreen</PresentationFormat>
  <Paragraphs>103</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vt:lpstr>
      <vt:lpstr>Segoe UI</vt:lpstr>
      <vt:lpstr>Segoe UI Light</vt:lpstr>
      <vt:lpstr>Verdana</vt:lpstr>
      <vt:lpstr>1_Office Theme</vt:lpstr>
      <vt:lpstr>21 | Publishing Web Services</vt:lpstr>
      <vt:lpstr>Overview</vt:lpstr>
      <vt:lpstr>Why Web Services?</vt:lpstr>
      <vt:lpstr>What is a web service?</vt:lpstr>
      <vt:lpstr>Azure ML Web Services Data Flow</vt:lpstr>
      <vt:lpstr>Publishing Azure ML web services </vt:lpstr>
      <vt:lpstr>Web Services Tips</vt:lpstr>
      <vt:lpstr>Retraining published web services</vt:lpstr>
      <vt:lpstr>Publishing Azure ML web services </vt:lpstr>
      <vt:lpstr>Preparing experiment to publish</vt:lpstr>
      <vt:lpstr>Retraining published web services</vt:lpstr>
      <vt:lpstr>Azure ML Excel Web Services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243</cp:revision>
  <dcterms:created xsi:type="dcterms:W3CDTF">2013-02-15T23:12:42Z</dcterms:created>
  <dcterms:modified xsi:type="dcterms:W3CDTF">2015-09-24T16:31:25Z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