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74" r:id="rId3"/>
    <p:sldId id="257" r:id="rId4"/>
    <p:sldId id="275" r:id="rId5"/>
    <p:sldId id="276" r:id="rId6"/>
    <p:sldId id="278" r:id="rId7"/>
    <p:sldId id="283" r:id="rId8"/>
    <p:sldId id="259" r:id="rId9"/>
    <p:sldId id="258" r:id="rId10"/>
    <p:sldId id="260" r:id="rId11"/>
    <p:sldId id="262" r:id="rId12"/>
    <p:sldId id="271" r:id="rId13"/>
    <p:sldId id="282" r:id="rId14"/>
    <p:sldId id="263" r:id="rId15"/>
    <p:sldId id="279" r:id="rId16"/>
    <p:sldId id="284" r:id="rId17"/>
    <p:sldId id="28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77F96EB-D0C5-4B44-816D-D153422948F0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E20A1A8-BC3F-4D43-9175-517B8A08788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79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96EB-D0C5-4B44-816D-D153422948F0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A1A8-BC3F-4D43-9175-517B8A087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99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96EB-D0C5-4B44-816D-D153422948F0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A1A8-BC3F-4D43-9175-517B8A08788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899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96EB-D0C5-4B44-816D-D153422948F0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A1A8-BC3F-4D43-9175-517B8A08788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995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96EB-D0C5-4B44-816D-D153422948F0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A1A8-BC3F-4D43-9175-517B8A087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46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96EB-D0C5-4B44-816D-D153422948F0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A1A8-BC3F-4D43-9175-517B8A08788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008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96EB-D0C5-4B44-816D-D153422948F0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A1A8-BC3F-4D43-9175-517B8A08788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382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96EB-D0C5-4B44-816D-D153422948F0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A1A8-BC3F-4D43-9175-517B8A08788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330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96EB-D0C5-4B44-816D-D153422948F0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A1A8-BC3F-4D43-9175-517B8A08788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97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96EB-D0C5-4B44-816D-D153422948F0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A1A8-BC3F-4D43-9175-517B8A087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72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96EB-D0C5-4B44-816D-D153422948F0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A1A8-BC3F-4D43-9175-517B8A08788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86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96EB-D0C5-4B44-816D-D153422948F0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A1A8-BC3F-4D43-9175-517B8A087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08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96EB-D0C5-4B44-816D-D153422948F0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A1A8-BC3F-4D43-9175-517B8A08788D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24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96EB-D0C5-4B44-816D-D153422948F0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A1A8-BC3F-4D43-9175-517B8A08788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03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96EB-D0C5-4B44-816D-D153422948F0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A1A8-BC3F-4D43-9175-517B8A087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58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96EB-D0C5-4B44-816D-D153422948F0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A1A8-BC3F-4D43-9175-517B8A08788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4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96EB-D0C5-4B44-816D-D153422948F0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A1A8-BC3F-4D43-9175-517B8A087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67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7F96EB-D0C5-4B44-816D-D153422948F0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20A1A8-BC3F-4D43-9175-517B8A087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04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5AF6E-49B9-B698-32AA-2A5A65C60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5454" y="1007706"/>
            <a:ext cx="8360228" cy="336835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5">
                    <a:lumMod val="50000"/>
                  </a:schemeClr>
                </a:solidFill>
                <a:latin typeface="Snap ITC" panose="04040A07060A02020202" pitchFamily="82" charset="0"/>
              </a:rPr>
              <a:t>Automated Insurance Claims with Smart Contracts</a:t>
            </a:r>
            <a:endParaRPr lang="en-IN" sz="4800" dirty="0">
              <a:solidFill>
                <a:schemeClr val="accent5">
                  <a:lumMod val="50000"/>
                </a:schemeClr>
              </a:solidFill>
              <a:latin typeface="Snap ITC" panose="04040A07060A020202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6D49D-BFF1-E4B1-1E96-C7E8B6E4F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3535" y="5943600"/>
            <a:ext cx="4068146" cy="1287623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TORAN V ATHANI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(21BCE2405)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2666042-C10F-B1B1-BD35-FA81DC70F71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8508"/>
            <a:ext cx="12192000" cy="1447800"/>
          </a:xfrm>
          <a:prstGeom prst="rect">
            <a:avLst/>
          </a:prstGeom>
          <a:solidFill>
            <a:srgbClr val="3333CC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3200" b="1" dirty="0">
                <a:solidFill>
                  <a:schemeClr val="bg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School of Computer Science and Engineering</a:t>
            </a:r>
          </a:p>
          <a:p>
            <a:pPr algn="l"/>
            <a:r>
              <a:rPr lang="en-IN" sz="3200" b="1" dirty="0">
                <a:solidFill>
                  <a:schemeClr val="bg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          </a:t>
            </a:r>
            <a:endParaRPr lang="en-US" sz="3600" b="1" dirty="0">
              <a:solidFill>
                <a:prstClr val="white"/>
              </a:solidFill>
              <a:latin typeface="Book Antiqua" panose="0204060205030503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944470-372D-C68C-EA00-5D829D4AB5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43" y="68342"/>
            <a:ext cx="3693357" cy="12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08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4AEA-8E7F-73D1-B806-04507DF15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6142347" cy="2022325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empus Sans ITC" panose="04020404030D07020202" pitchFamily="82" charset="0"/>
              </a:rPr>
              <a:t>PROBLEMS IDENTIFIED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51D81-063D-0F4B-449F-65B955F5B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Manual Processing Issues:</a:t>
            </a:r>
            <a:r>
              <a:rPr lang="en-US" dirty="0"/>
              <a:t> High error rates, long processing times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Fraud:</a:t>
            </a:r>
            <a:r>
              <a:rPr lang="en-US" dirty="0"/>
              <a:t> Difficulty in verifying the authenticity of claims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Transparency:</a:t>
            </a:r>
            <a:r>
              <a:rPr lang="en-US" dirty="0"/>
              <a:t> Lack of visibility into the claim status and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Cost:</a:t>
            </a:r>
            <a:r>
              <a:rPr lang="en-US" dirty="0"/>
              <a:t> High administrative costs associated with claim handling</a:t>
            </a:r>
          </a:p>
        </p:txBody>
      </p:sp>
    </p:spTree>
    <p:extLst>
      <p:ext uri="{BB962C8B-B14F-4D97-AF65-F5344CB8AC3E}">
        <p14:creationId xmlns:p14="http://schemas.microsoft.com/office/powerpoint/2010/main" val="1201407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88DE-5544-FE3D-C331-1E501CC1B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517142" cy="165843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empus Sans ITC" panose="04020404030D07020202" pitchFamily="82" charset="0"/>
              </a:rPr>
              <a:t>Proposed Architecture/Workflow/Methodology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FE606-3415-DB85-96F5-00290B1B0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i="0" dirty="0">
              <a:solidFill>
                <a:schemeClr val="accent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Architecture Overview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Smart Contracts: Self-executing contracts with the terms directly written into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Blockchain: Decentralized ledger to record all transactions and claims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Oracles: Third-party services to provide external data to the smart contract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Workflow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Claim Submission, Data Validation via Oracles, Smart Contract Execution, Automated Approval/</a:t>
            </a:r>
            <a:r>
              <a:rPr lang="en-US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RejectionPayment</a:t>
            </a:r>
            <a:r>
              <a:rPr lang="en-US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Disbursement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r>
              <a:rPr lang="en-US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Agile development with iterative testing and feedback</a:t>
            </a:r>
            <a:endParaRPr lang="en-IN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680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35535F-C29B-3E5C-B2C0-822D989F6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027" y="788958"/>
            <a:ext cx="5143946" cy="528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45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2CFA18-2C56-C74F-1034-96DCF5D57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703" y="812827"/>
            <a:ext cx="8691513" cy="538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26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BDAA8-49BF-44D4-D541-309598345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401"/>
            <a:ext cx="9601196" cy="33189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Hardware: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Servers: </a:t>
            </a:r>
            <a:r>
              <a:rPr 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hosting the blockchain nodes and smart contracts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Workstations: </a:t>
            </a:r>
            <a:r>
              <a:rPr 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development and testing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 Platform: </a:t>
            </a:r>
            <a:r>
              <a:rPr 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Ethereum, Hyperledger, or other suitable platforms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Smart Contract Development Tools: </a:t>
            </a:r>
            <a:r>
              <a:rPr 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Solidity (for Ethereum), Truffle Suite, Remix IDE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Database: </a:t>
            </a:r>
            <a:r>
              <a:rPr 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storing claim data, if needed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Development Environment: </a:t>
            </a:r>
            <a:r>
              <a:rPr 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Node.js, JavaScript, Python,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APIs: </a:t>
            </a:r>
            <a:r>
              <a:rPr 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integration with external data sources (oracles)</a:t>
            </a:r>
            <a:endParaRPr lang="en-IN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8000E9-8F3D-F018-7A2A-A3B72EF94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82663"/>
            <a:ext cx="9507718" cy="175120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empus Sans ITC" panose="04020404030D07020202" pitchFamily="82" charset="0"/>
              </a:rPr>
              <a:t>Hardware and Software Required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494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C57512-55E1-1A08-D74C-A17FF0AA8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320" y="754148"/>
            <a:ext cx="5075360" cy="53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08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lockchain-powered vehicle insurance sector | Download Scientific Diagram">
            <a:extLst>
              <a:ext uri="{FF2B5EF4-FFF2-40B4-BE49-F238E27FC236}">
                <a16:creationId xmlns:a16="http://schemas.microsoft.com/office/drawing/2014/main" id="{C076E384-787B-9EFE-5B16-44D8384E4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295400"/>
            <a:ext cx="809625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54AF32-A4DE-B10C-CF3D-706F89E5AECD}"/>
              </a:ext>
            </a:extLst>
          </p:cNvPr>
          <p:cNvSpPr txBox="1"/>
          <p:nvPr/>
        </p:nvSpPr>
        <p:spPr>
          <a:xfrm>
            <a:off x="1107648" y="663745"/>
            <a:ext cx="61179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chemeClr val="accent5"/>
                </a:solidFill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756263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BDAA8-49BF-44D4-D541-309598345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401"/>
            <a:ext cx="9601196" cy="3318936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Transformation Through Automation: </a:t>
            </a:r>
            <a:r>
              <a:rPr lang="en-US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Automated insurance claims using smart contracts can significantly enhance efficiency by reducing manual processes and processing times.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 Benefits: </a:t>
            </a:r>
            <a:r>
              <a:rPr lang="en-US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use of blockchain technology ensures data integrity, security, and transparency, addressing common issues such as fraud and lack of visibility.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Smart Contracts: </a:t>
            </a:r>
            <a:r>
              <a:rPr lang="en-US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These enable automatic execution and enforcement of claims, improving consistency and reducing administrative overhead.</a:t>
            </a:r>
            <a:endParaRPr lang="en-IN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8000E9-8F3D-F018-7A2A-A3B72EF94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82663"/>
            <a:ext cx="9507718" cy="175120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empus Sans ITC" panose="04020404030D07020202" pitchFamily="82" charset="0"/>
              </a:rPr>
              <a:t>Summary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58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Template 1 Ppt PowerPoint Presentation File Layout">
            <a:extLst>
              <a:ext uri="{FF2B5EF4-FFF2-40B4-BE49-F238E27FC236}">
                <a16:creationId xmlns:a16="http://schemas.microsoft.com/office/drawing/2014/main" id="{AD0EAA95-7658-FB14-3A03-98BBA60CB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383" y="791936"/>
            <a:ext cx="7032171" cy="527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540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5C058-0FD2-72EA-E71B-BF75C6996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7F51D-B835-C1B1-8BD8-817308FBB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Domain Details 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Details 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Identified 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Architecture/Workflow/Methodology 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Requirements</a:t>
            </a:r>
          </a:p>
        </p:txBody>
      </p:sp>
    </p:spTree>
    <p:extLst>
      <p:ext uri="{BB962C8B-B14F-4D97-AF65-F5344CB8AC3E}">
        <p14:creationId xmlns:p14="http://schemas.microsoft.com/office/powerpoint/2010/main" val="4561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847C05-7B9C-8B1B-7BE7-0CC92068B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32" y="761214"/>
            <a:ext cx="9191135" cy="533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9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AA3F-9270-FB67-C881-1247E9851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empus Sans ITC" panose="04020404030D07020202" pitchFamily="82" charset="0"/>
              </a:rPr>
              <a:t>INTRODUCTION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C04122-382B-9EDD-D524-87F22E163C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2" y="2363705"/>
            <a:ext cx="1033727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Objective: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j-lt"/>
              </a:rPr>
              <a:t>Enhance insurance claim processing by leveraging smart contracts on a blockchain.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 Benefits: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j-lt"/>
              </a:rPr>
              <a:t>Automation: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j-lt"/>
              </a:rPr>
              <a:t>Reduces manual intervention by automating the claim process.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j-lt"/>
              </a:rPr>
              <a:t>Efficiency: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j-lt"/>
              </a:rPr>
              <a:t>Speeds up claim processing and reduces administrative overhead.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j-lt"/>
              </a:rPr>
              <a:t>Fraud Reduction: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j-lt"/>
              </a:rPr>
              <a:t>Minimizes opportunities for fraudulent claims through transparent and immutable records.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j-lt"/>
              </a:rPr>
              <a:t>Transparency: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j-lt"/>
              </a:rPr>
              <a:t>Provides clear visibility into the claim status and process, ensuring trust between parties.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15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A0FE-D713-0683-7D86-0EDA4E5B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empus Sans ITC" panose="04020404030D07020202" pitchFamily="82" charset="0"/>
              </a:rPr>
              <a:t>Application Domain Details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236CC-6042-A0A7-E2D7-979FDEC71DC1}"/>
              </a:ext>
            </a:extLst>
          </p:cNvPr>
          <p:cNvSpPr txBox="1"/>
          <p:nvPr/>
        </p:nvSpPr>
        <p:spPr>
          <a:xfrm>
            <a:off x="1498860" y="2465888"/>
            <a:ext cx="878735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b="1" dirty="0">
                <a:solidFill>
                  <a:srgbClr val="FF0000"/>
                </a:solidFill>
                <a:latin typeface="+mj-lt"/>
              </a:rPr>
              <a:t>Domain: Insurance Industry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solidFill>
                  <a:srgbClr val="7030A0"/>
                </a:solidFill>
                <a:latin typeface="+mj-lt"/>
              </a:rPr>
              <a:t>Overview: </a:t>
            </a:r>
            <a:r>
              <a:rPr lang="en-US" altLang="en-US" sz="2400" dirty="0">
                <a:solidFill>
                  <a:schemeClr val="accent1"/>
                </a:solidFill>
                <a:latin typeface="+mj-lt"/>
              </a:rPr>
              <a:t>The insurance industry encompasses various types of insurance including health, life, auto, and property insurance. It involves the assessment, processing, and settlement of insurance claims.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solidFill>
                  <a:srgbClr val="7030A0"/>
                </a:solidFill>
                <a:latin typeface="+mj-lt"/>
              </a:rPr>
              <a:t>Relevance: </a:t>
            </a:r>
            <a:r>
              <a:rPr lang="en-US" altLang="en-US" sz="2400" b="1" dirty="0">
                <a:solidFill>
                  <a:schemeClr val="accent1"/>
                </a:solidFill>
                <a:latin typeface="+mj-lt"/>
              </a:rPr>
              <a:t>Automation in Insurance Claims: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solidFill>
                  <a:schemeClr val="accent1"/>
                </a:solidFill>
                <a:latin typeface="+mj-lt"/>
              </a:rPr>
              <a:t>Streamlining Processes: Automation reduces manual intervention in the claims process, speeding up claim processing and reducing errors.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solidFill>
                  <a:schemeClr val="accent1"/>
                </a:solidFill>
                <a:latin typeface="+mj-lt"/>
              </a:rPr>
              <a:t>Consistency: Automated systems ensure that claims are processed according to predefined rules and regulations. </a:t>
            </a:r>
          </a:p>
        </p:txBody>
      </p:sp>
    </p:spTree>
    <p:extLst>
      <p:ext uri="{BB962C8B-B14F-4D97-AF65-F5344CB8AC3E}">
        <p14:creationId xmlns:p14="http://schemas.microsoft.com/office/powerpoint/2010/main" val="4208405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C951B8-A05D-2885-692B-7EEE394D8DEA}"/>
              </a:ext>
            </a:extLst>
          </p:cNvPr>
          <p:cNvSpPr txBox="1"/>
          <p:nvPr/>
        </p:nvSpPr>
        <p:spPr>
          <a:xfrm>
            <a:off x="1453299" y="1225484"/>
            <a:ext cx="928540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7030A0"/>
                </a:solidFill>
                <a:latin typeface="+mj-lt"/>
              </a:rPr>
              <a:t>Blockchain Technology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accent1"/>
                </a:solidFill>
                <a:latin typeface="+mj-lt"/>
              </a:rPr>
              <a:t>Decentralization: Blockchain provides a decentralized ledger that enhances data integrity and security.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accent1"/>
                </a:solidFill>
                <a:latin typeface="+mj-lt"/>
              </a:rPr>
              <a:t>Immutability: Once data is recorded on the blockchain, it cannot be altered, which helps in preventing fraud.</a:t>
            </a:r>
          </a:p>
          <a:p>
            <a:endParaRPr lang="en-US" altLang="en-US" sz="2400" dirty="0">
              <a:solidFill>
                <a:schemeClr val="accent1"/>
              </a:solidFill>
              <a:latin typeface="+mj-lt"/>
            </a:endParaRPr>
          </a:p>
          <a:p>
            <a:r>
              <a:rPr lang="en-US" altLang="en-US" sz="2400" b="1" dirty="0">
                <a:solidFill>
                  <a:srgbClr val="7030A0"/>
                </a:solidFill>
                <a:latin typeface="+mj-lt"/>
              </a:rPr>
              <a:t>Smart Contracts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accent1"/>
                </a:solidFill>
                <a:latin typeface="+mj-lt"/>
              </a:rPr>
              <a:t>Self-Execution: Smart contracts automatically execute and enforce the terms of an agreement without the need for intermediaries.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accent1"/>
                </a:solidFill>
                <a:latin typeface="+mj-lt"/>
              </a:rPr>
              <a:t>Transparency: All transactions are recorded on the blockchain, providing clear and accessible records.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3526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D07323-E10C-7EE9-126F-CE2F16549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481" y="919984"/>
            <a:ext cx="7814821" cy="47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03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027D-C29B-6DBD-CB1E-DAEDDF2D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802" y="1240971"/>
            <a:ext cx="6153203" cy="145557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empus Sans ITC" panose="04020404030D07020202" pitchFamily="82" charset="0"/>
              </a:rPr>
              <a:t>USE CASE DETAILS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  <a:latin typeface="Tempus Sans ITC" panose="04020404030D07020202" pitchFamily="8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BF9993-3835-BFC7-35E5-1AA7AB4DC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081" y="2696547"/>
            <a:ext cx="9601196" cy="3318936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Scenario: </a:t>
            </a:r>
            <a:r>
              <a:rPr lang="en-US" dirty="0">
                <a:solidFill>
                  <a:schemeClr val="accent1"/>
                </a:solidFill>
              </a:rPr>
              <a:t>Automated processing of insurance claims</a:t>
            </a:r>
          </a:p>
          <a:p>
            <a:r>
              <a:rPr lang="en-US" b="1" dirty="0">
                <a:solidFill>
                  <a:srgbClr val="7030A0"/>
                </a:solidFill>
              </a:rPr>
              <a:t>Actors: </a:t>
            </a:r>
            <a:r>
              <a:rPr lang="en-US" dirty="0">
                <a:solidFill>
                  <a:schemeClr val="accent1"/>
                </a:solidFill>
              </a:rPr>
              <a:t>Insurance companies, claimants, and third-party verifiers</a:t>
            </a:r>
          </a:p>
          <a:p>
            <a:r>
              <a:rPr lang="en-US" b="1" dirty="0">
                <a:solidFill>
                  <a:srgbClr val="7030A0"/>
                </a:solidFill>
              </a:rPr>
              <a:t>Process: </a:t>
            </a:r>
            <a:r>
              <a:rPr lang="en-US" dirty="0">
                <a:solidFill>
                  <a:schemeClr val="accent1"/>
                </a:solidFill>
              </a:rPr>
              <a:t>Claim submission by the user, Verification of claim details using smart contracts, Automated approval/rejection based on pre-defined conditions disbursement of claim amount.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36F6230-2F4B-2A86-3A90-54C105C7E1C5}"/>
              </a:ext>
            </a:extLst>
          </p:cNvPr>
          <p:cNvSpPr txBox="1">
            <a:spLocks/>
          </p:cNvSpPr>
          <p:nvPr/>
        </p:nvSpPr>
        <p:spPr>
          <a:xfrm>
            <a:off x="1623526" y="2529198"/>
            <a:ext cx="8709844" cy="13908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pPr marL="0" indent="0" algn="just">
              <a:buFont typeface="Arial"/>
              <a:buNone/>
            </a:pP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63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FD73-2B7D-B209-120B-75788CDE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410" y="963471"/>
            <a:ext cx="9341496" cy="1826382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empus Sans ITC" panose="04020404030D07020202" pitchFamily="82" charset="0"/>
              </a:rPr>
              <a:t>PROBLEMS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 descr="Head with gears">
            <a:extLst>
              <a:ext uri="{FF2B5EF4-FFF2-40B4-BE49-F238E27FC236}">
                <a16:creationId xmlns:a16="http://schemas.microsoft.com/office/drawing/2014/main" id="{56EF99DA-155D-5283-11D8-C77E50E0F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993" y="2971799"/>
            <a:ext cx="2993570" cy="299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3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231</TotalTime>
  <Words>595</Words>
  <Application>Microsoft Office PowerPoint</Application>
  <PresentationFormat>Widescreen</PresentationFormat>
  <Paragraphs>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Book Antiqua</vt:lpstr>
      <vt:lpstr>Garamond</vt:lpstr>
      <vt:lpstr>Snap ITC</vt:lpstr>
      <vt:lpstr>Tempus Sans ITC</vt:lpstr>
      <vt:lpstr>Times New Roman</vt:lpstr>
      <vt:lpstr>Wingdings</vt:lpstr>
      <vt:lpstr>Organic</vt:lpstr>
      <vt:lpstr>Automated Insurance Claims with Smart Contracts</vt:lpstr>
      <vt:lpstr>Contents</vt:lpstr>
      <vt:lpstr>PowerPoint Presentation</vt:lpstr>
      <vt:lpstr>INTRODUCTION</vt:lpstr>
      <vt:lpstr>Application Domain Details</vt:lpstr>
      <vt:lpstr>PowerPoint Presentation</vt:lpstr>
      <vt:lpstr>PowerPoint Presentation</vt:lpstr>
      <vt:lpstr>USE CASE DETAILS</vt:lpstr>
      <vt:lpstr>PROBLEMS</vt:lpstr>
      <vt:lpstr>PROBLEMS IDENTIFIED</vt:lpstr>
      <vt:lpstr>Proposed Architecture/Workflow/Methodology</vt:lpstr>
      <vt:lpstr>PowerPoint Presentation</vt:lpstr>
      <vt:lpstr>PowerPoint Presentation</vt:lpstr>
      <vt:lpstr>Hardware and Software Required</vt:lpstr>
      <vt:lpstr>PowerPoint Presentation</vt:lpstr>
      <vt:lpstr>PowerPoint Presentation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INDUSTRY, INNOVAION AND INFRASTRUCTURE</dc:title>
  <dc:creator>DARSHANIK</dc:creator>
  <cp:lastModifiedBy>Toran V Athani</cp:lastModifiedBy>
  <cp:revision>6</cp:revision>
  <dcterms:created xsi:type="dcterms:W3CDTF">2023-02-11T15:58:48Z</dcterms:created>
  <dcterms:modified xsi:type="dcterms:W3CDTF">2024-09-15T18:24:41Z</dcterms:modified>
</cp:coreProperties>
</file>