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71" r:id="rId4"/>
    <p:sldId id="261" r:id="rId5"/>
    <p:sldId id="272" r:id="rId6"/>
    <p:sldId id="273" r:id="rId7"/>
    <p:sldId id="262" r:id="rId8"/>
    <p:sldId id="267" r:id="rId9"/>
    <p:sldId id="263" r:id="rId10"/>
    <p:sldId id="264" r:id="rId11"/>
    <p:sldId id="266" r:id="rId12"/>
    <p:sldId id="277" r:id="rId13"/>
    <p:sldId id="278" r:id="rId14"/>
    <p:sldId id="279" r:id="rId15"/>
    <p:sldId id="280" r:id="rId16"/>
    <p:sldId id="281" r:id="rId17"/>
    <p:sldId id="276" r:id="rId18"/>
    <p:sldId id="270"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34"/>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12/15/2024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12/15/2024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12/15/2024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12/15/2024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epchecks.com/glossary/segmentation-in-machine-learning/" TargetMode="External"/><Relationship Id="rId2" Type="http://schemas.openxmlformats.org/officeDocument/2006/relationships/hyperlink" Target="https://neptune.ai/blog/customer-segmentation-using-machine-learning/" TargetMode="External"/><Relationship Id="rId1" Type="http://schemas.openxmlformats.org/officeDocument/2006/relationships/slideLayout" Target="../slideLayouts/slideLayout2.xml"/><Relationship Id="rId4" Type="http://schemas.openxmlformats.org/officeDocument/2006/relationships/hyperlink" Target="https://idiomatic.com/blog/customer-segmentation-machine-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4EE3-5D9D-FC8F-AC3D-551A7940BC01}"/>
              </a:ext>
            </a:extLst>
          </p:cNvPr>
          <p:cNvSpPr>
            <a:spLocks noGrp="1"/>
          </p:cNvSpPr>
          <p:nvPr>
            <p:ph type="ctrTitle"/>
          </p:nvPr>
        </p:nvSpPr>
        <p:spPr>
          <a:xfrm>
            <a:off x="1404331" y="486505"/>
            <a:ext cx="5518066" cy="2268559"/>
          </a:xfrm>
        </p:spPr>
        <p:txBody>
          <a:bodyPr>
            <a:normAutofit/>
          </a:bodyPr>
          <a:lstStyle/>
          <a:p>
            <a:r>
              <a:rPr lang="en-US" sz="4000" dirty="0">
                <a:latin typeface="Times New Roman" panose="02020603050405020304" pitchFamily="18" charset="0"/>
                <a:cs typeface="Times New Roman" panose="02020603050405020304" pitchFamily="18" charset="0"/>
              </a:rPr>
              <a:t>Market Segmentation and Analysis</a:t>
            </a:r>
          </a:p>
        </p:txBody>
      </p:sp>
      <p:sp>
        <p:nvSpPr>
          <p:cNvPr id="7" name="TextBox 6">
            <a:extLst>
              <a:ext uri="{FF2B5EF4-FFF2-40B4-BE49-F238E27FC236}">
                <a16:creationId xmlns:a16="http://schemas.microsoft.com/office/drawing/2014/main" id="{7CD3CF13-E793-9FF7-68F2-DC5080B7B2EF}"/>
              </a:ext>
            </a:extLst>
          </p:cNvPr>
          <p:cNvSpPr txBox="1"/>
          <p:nvPr/>
        </p:nvSpPr>
        <p:spPr>
          <a:xfrm>
            <a:off x="2543908" y="3399692"/>
            <a:ext cx="1609415"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Toran V Athani</a:t>
            </a:r>
          </a:p>
          <a:p>
            <a:r>
              <a:rPr lang="en-US" dirty="0">
                <a:latin typeface="Times New Roman" panose="02020603050405020304" pitchFamily="18" charset="0"/>
                <a:cs typeface="Times New Roman" panose="02020603050405020304" pitchFamily="18" charset="0"/>
              </a:rPr>
              <a:t> 21BCE2405</a:t>
            </a:r>
          </a:p>
        </p:txBody>
      </p:sp>
      <p:sp>
        <p:nvSpPr>
          <p:cNvPr id="4" name="TextBox 3">
            <a:extLst>
              <a:ext uri="{FF2B5EF4-FFF2-40B4-BE49-F238E27FC236}">
                <a16:creationId xmlns:a16="http://schemas.microsoft.com/office/drawing/2014/main" id="{F37D62FB-4314-A489-426F-F4558E39E4D2}"/>
              </a:ext>
            </a:extLst>
          </p:cNvPr>
          <p:cNvSpPr txBox="1"/>
          <p:nvPr/>
        </p:nvSpPr>
        <p:spPr>
          <a:xfrm>
            <a:off x="5948855" y="3676690"/>
            <a:ext cx="2428870" cy="646331"/>
          </a:xfrm>
          <a:prstGeom prst="rect">
            <a:avLst/>
          </a:prstGeom>
          <a:noFill/>
        </p:spPr>
        <p:txBody>
          <a:bodyPr wrap="none" rtlCol="0">
            <a:spAutoFit/>
          </a:bodyPr>
          <a:lstStyle/>
          <a:p>
            <a:r>
              <a:rPr lang="en-US" dirty="0"/>
              <a:t>Guide Name:</a:t>
            </a:r>
          </a:p>
          <a:p>
            <a:r>
              <a:rPr lang="en-US" dirty="0"/>
              <a:t>Prof. Pushpa Gothwal</a:t>
            </a:r>
          </a:p>
        </p:txBody>
      </p:sp>
    </p:spTree>
    <p:extLst>
      <p:ext uri="{BB962C8B-B14F-4D97-AF65-F5344CB8AC3E}">
        <p14:creationId xmlns:p14="http://schemas.microsoft.com/office/powerpoint/2010/main" val="267758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E083-673E-E914-1424-808E0A2785F7}"/>
              </a:ext>
            </a:extLst>
          </p:cNvPr>
          <p:cNvSpPr>
            <a:spLocks noGrp="1"/>
          </p:cNvSpPr>
          <p:nvPr>
            <p:ph type="title"/>
          </p:nvPr>
        </p:nvSpPr>
        <p:spPr/>
        <p:txBody>
          <a:bodyPr/>
          <a:lstStyle/>
          <a:p>
            <a:r>
              <a:rPr lang="en-US" dirty="0"/>
              <a:t>Use case Diagram</a:t>
            </a:r>
          </a:p>
        </p:txBody>
      </p:sp>
      <p:pic>
        <p:nvPicPr>
          <p:cNvPr id="9" name="Content Placeholder 8">
            <a:extLst>
              <a:ext uri="{FF2B5EF4-FFF2-40B4-BE49-F238E27FC236}">
                <a16:creationId xmlns:a16="http://schemas.microsoft.com/office/drawing/2014/main" id="{FF118102-A34D-FC57-1AC8-83DD3A71755A}"/>
              </a:ext>
            </a:extLst>
          </p:cNvPr>
          <p:cNvPicPr>
            <a:picLocks noGrp="1" noChangeAspect="1"/>
          </p:cNvPicPr>
          <p:nvPr>
            <p:ph idx="1"/>
          </p:nvPr>
        </p:nvPicPr>
        <p:blipFill>
          <a:blip r:embed="rId2"/>
          <a:stretch>
            <a:fillRect/>
          </a:stretch>
        </p:blipFill>
        <p:spPr>
          <a:xfrm>
            <a:off x="2373684" y="1885285"/>
            <a:ext cx="8388909" cy="3772565"/>
          </a:xfrm>
        </p:spPr>
      </p:pic>
    </p:spTree>
    <p:extLst>
      <p:ext uri="{BB962C8B-B14F-4D97-AF65-F5344CB8AC3E}">
        <p14:creationId xmlns:p14="http://schemas.microsoft.com/office/powerpoint/2010/main" val="1706943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2DE9-B5C0-773E-9044-8D3994546E20}"/>
              </a:ext>
            </a:extLst>
          </p:cNvPr>
          <p:cNvSpPr>
            <a:spLocks noGrp="1"/>
          </p:cNvSpPr>
          <p:nvPr>
            <p:ph type="title"/>
          </p:nvPr>
        </p:nvSpPr>
        <p:spPr/>
        <p:txBody>
          <a:bodyPr/>
          <a:lstStyle/>
          <a:p>
            <a:r>
              <a:rPr lang="en-US" dirty="0"/>
              <a:t>Activity diagram</a:t>
            </a:r>
          </a:p>
        </p:txBody>
      </p:sp>
      <p:pic>
        <p:nvPicPr>
          <p:cNvPr id="5" name="Content Placeholder 4">
            <a:extLst>
              <a:ext uri="{FF2B5EF4-FFF2-40B4-BE49-F238E27FC236}">
                <a16:creationId xmlns:a16="http://schemas.microsoft.com/office/drawing/2014/main" id="{6E4D438A-974B-03BF-5F05-29CA75807234}"/>
              </a:ext>
            </a:extLst>
          </p:cNvPr>
          <p:cNvPicPr>
            <a:picLocks noGrp="1" noChangeAspect="1"/>
          </p:cNvPicPr>
          <p:nvPr>
            <p:ph idx="1"/>
          </p:nvPr>
        </p:nvPicPr>
        <p:blipFill>
          <a:blip r:embed="rId2"/>
          <a:stretch>
            <a:fillRect/>
          </a:stretch>
        </p:blipFill>
        <p:spPr>
          <a:xfrm>
            <a:off x="3342290" y="2052638"/>
            <a:ext cx="5696607" cy="3997325"/>
          </a:xfrm>
        </p:spPr>
      </p:pic>
    </p:spTree>
    <p:extLst>
      <p:ext uri="{BB962C8B-B14F-4D97-AF65-F5344CB8AC3E}">
        <p14:creationId xmlns:p14="http://schemas.microsoft.com/office/powerpoint/2010/main" val="371347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A6013-A7AF-9301-C3A2-F54FB58EF0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57347-7C35-EBBE-3AD5-D750AC91D043}"/>
              </a:ext>
            </a:extLst>
          </p:cNvPr>
          <p:cNvSpPr>
            <a:spLocks noGrp="1"/>
          </p:cNvSpPr>
          <p:nvPr>
            <p:ph type="title"/>
          </p:nvPr>
        </p:nvSpPr>
        <p:spPr/>
        <p:txBody>
          <a:bodyPr/>
          <a:lstStyle/>
          <a:p>
            <a:r>
              <a:rPr lang="en-US" dirty="0"/>
              <a:t>Experimental Result and Analysis</a:t>
            </a:r>
          </a:p>
        </p:txBody>
      </p:sp>
      <p:pic>
        <p:nvPicPr>
          <p:cNvPr id="7" name="Content Placeholder 6">
            <a:extLst>
              <a:ext uri="{FF2B5EF4-FFF2-40B4-BE49-F238E27FC236}">
                <a16:creationId xmlns:a16="http://schemas.microsoft.com/office/drawing/2014/main" id="{58A04810-9333-03B7-92C0-33505C1452AA}"/>
              </a:ext>
            </a:extLst>
          </p:cNvPr>
          <p:cNvPicPr>
            <a:picLocks noGrp="1" noChangeAspect="1"/>
          </p:cNvPicPr>
          <p:nvPr>
            <p:ph idx="1"/>
          </p:nvPr>
        </p:nvPicPr>
        <p:blipFill>
          <a:blip r:embed="rId2"/>
          <a:stretch>
            <a:fillRect/>
          </a:stretch>
        </p:blipFill>
        <p:spPr>
          <a:xfrm>
            <a:off x="2061881" y="1346670"/>
            <a:ext cx="8794378" cy="5496487"/>
          </a:xfrm>
        </p:spPr>
      </p:pic>
    </p:spTree>
    <p:extLst>
      <p:ext uri="{BB962C8B-B14F-4D97-AF65-F5344CB8AC3E}">
        <p14:creationId xmlns:p14="http://schemas.microsoft.com/office/powerpoint/2010/main" val="36499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40331-1911-E218-9A51-AF99565D3D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1957B6-2E1F-C3C0-3700-D8C17ADD8C3E}"/>
              </a:ext>
            </a:extLst>
          </p:cNvPr>
          <p:cNvSpPr>
            <a:spLocks noGrp="1"/>
          </p:cNvSpPr>
          <p:nvPr>
            <p:ph type="title"/>
          </p:nvPr>
        </p:nvSpPr>
        <p:spPr/>
        <p:txBody>
          <a:bodyPr/>
          <a:lstStyle/>
          <a:p>
            <a:r>
              <a:rPr lang="en-US" dirty="0"/>
              <a:t>Experimental Result and Analysis</a:t>
            </a:r>
          </a:p>
        </p:txBody>
      </p:sp>
      <p:pic>
        <p:nvPicPr>
          <p:cNvPr id="6" name="Content Placeholder 5">
            <a:extLst>
              <a:ext uri="{FF2B5EF4-FFF2-40B4-BE49-F238E27FC236}">
                <a16:creationId xmlns:a16="http://schemas.microsoft.com/office/drawing/2014/main" id="{4768CB07-FC26-2185-D007-404C48455678}"/>
              </a:ext>
            </a:extLst>
          </p:cNvPr>
          <p:cNvPicPr>
            <a:picLocks noGrp="1" noChangeAspect="1"/>
          </p:cNvPicPr>
          <p:nvPr>
            <p:ph idx="1"/>
          </p:nvPr>
        </p:nvPicPr>
        <p:blipFill>
          <a:blip r:embed="rId2"/>
          <a:stretch>
            <a:fillRect/>
          </a:stretch>
        </p:blipFill>
        <p:spPr>
          <a:xfrm>
            <a:off x="2611808" y="1346670"/>
            <a:ext cx="8245201" cy="5153251"/>
          </a:xfrm>
        </p:spPr>
      </p:pic>
    </p:spTree>
    <p:extLst>
      <p:ext uri="{BB962C8B-B14F-4D97-AF65-F5344CB8AC3E}">
        <p14:creationId xmlns:p14="http://schemas.microsoft.com/office/powerpoint/2010/main" val="398576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ED333-AA36-39E9-3EA5-F43B17D5FD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79EE8-96C1-79D2-03AE-83C6AEBCA010}"/>
              </a:ext>
            </a:extLst>
          </p:cNvPr>
          <p:cNvSpPr>
            <a:spLocks noGrp="1"/>
          </p:cNvSpPr>
          <p:nvPr>
            <p:ph type="title"/>
          </p:nvPr>
        </p:nvSpPr>
        <p:spPr/>
        <p:txBody>
          <a:bodyPr/>
          <a:lstStyle/>
          <a:p>
            <a:r>
              <a:rPr lang="en-US" dirty="0"/>
              <a:t>Experimental Result and Analysis</a:t>
            </a:r>
          </a:p>
        </p:txBody>
      </p:sp>
      <p:pic>
        <p:nvPicPr>
          <p:cNvPr id="7" name="Content Placeholder 6">
            <a:extLst>
              <a:ext uri="{FF2B5EF4-FFF2-40B4-BE49-F238E27FC236}">
                <a16:creationId xmlns:a16="http://schemas.microsoft.com/office/drawing/2014/main" id="{EDCDF3FB-1922-0EA9-F646-E13B667DE107}"/>
              </a:ext>
            </a:extLst>
          </p:cNvPr>
          <p:cNvPicPr>
            <a:picLocks noGrp="1" noChangeAspect="1"/>
          </p:cNvPicPr>
          <p:nvPr>
            <p:ph idx="1"/>
          </p:nvPr>
        </p:nvPicPr>
        <p:blipFill>
          <a:blip r:embed="rId2"/>
          <a:stretch>
            <a:fillRect/>
          </a:stretch>
        </p:blipFill>
        <p:spPr>
          <a:xfrm>
            <a:off x="2348753" y="1349604"/>
            <a:ext cx="8440502" cy="5275314"/>
          </a:xfrm>
        </p:spPr>
      </p:pic>
    </p:spTree>
    <p:extLst>
      <p:ext uri="{BB962C8B-B14F-4D97-AF65-F5344CB8AC3E}">
        <p14:creationId xmlns:p14="http://schemas.microsoft.com/office/powerpoint/2010/main" val="3722514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73567-DBE6-41B0-3308-B0807ECD8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0657BF-CC3C-53D9-7A60-08D8FC88E097}"/>
              </a:ext>
            </a:extLst>
          </p:cNvPr>
          <p:cNvSpPr>
            <a:spLocks noGrp="1"/>
          </p:cNvSpPr>
          <p:nvPr>
            <p:ph type="title"/>
          </p:nvPr>
        </p:nvSpPr>
        <p:spPr/>
        <p:txBody>
          <a:bodyPr/>
          <a:lstStyle/>
          <a:p>
            <a:r>
              <a:rPr lang="en-US" dirty="0"/>
              <a:t>Experimental Result and Analysis</a:t>
            </a:r>
          </a:p>
        </p:txBody>
      </p:sp>
      <p:pic>
        <p:nvPicPr>
          <p:cNvPr id="6" name="Content Placeholder 5">
            <a:extLst>
              <a:ext uri="{FF2B5EF4-FFF2-40B4-BE49-F238E27FC236}">
                <a16:creationId xmlns:a16="http://schemas.microsoft.com/office/drawing/2014/main" id="{DC5E7A3D-0F20-CD26-6B02-8C1D03913489}"/>
              </a:ext>
            </a:extLst>
          </p:cNvPr>
          <p:cNvPicPr>
            <a:picLocks noGrp="1" noChangeAspect="1"/>
          </p:cNvPicPr>
          <p:nvPr>
            <p:ph idx="1"/>
          </p:nvPr>
        </p:nvPicPr>
        <p:blipFill>
          <a:blip r:embed="rId2"/>
          <a:stretch>
            <a:fillRect/>
          </a:stretch>
        </p:blipFill>
        <p:spPr>
          <a:xfrm>
            <a:off x="2214282" y="1265560"/>
            <a:ext cx="8531943" cy="5332464"/>
          </a:xfrm>
        </p:spPr>
      </p:pic>
    </p:spTree>
    <p:extLst>
      <p:ext uri="{BB962C8B-B14F-4D97-AF65-F5344CB8AC3E}">
        <p14:creationId xmlns:p14="http://schemas.microsoft.com/office/powerpoint/2010/main" val="151551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474EA-F29B-3C35-0B0A-761817003C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6472C8-13C3-76A9-3F81-F3F8A59DE365}"/>
              </a:ext>
            </a:extLst>
          </p:cNvPr>
          <p:cNvSpPr>
            <a:spLocks noGrp="1"/>
          </p:cNvSpPr>
          <p:nvPr>
            <p:ph type="title"/>
          </p:nvPr>
        </p:nvSpPr>
        <p:spPr/>
        <p:txBody>
          <a:bodyPr/>
          <a:lstStyle/>
          <a:p>
            <a:r>
              <a:rPr lang="en-US" dirty="0"/>
              <a:t>Experimental Result and Analysis</a:t>
            </a:r>
          </a:p>
        </p:txBody>
      </p:sp>
      <p:pic>
        <p:nvPicPr>
          <p:cNvPr id="7" name="Content Placeholder 6">
            <a:extLst>
              <a:ext uri="{FF2B5EF4-FFF2-40B4-BE49-F238E27FC236}">
                <a16:creationId xmlns:a16="http://schemas.microsoft.com/office/drawing/2014/main" id="{85604F99-3DD4-FDA8-FAF6-CD27267E4AA5}"/>
              </a:ext>
            </a:extLst>
          </p:cNvPr>
          <p:cNvPicPr>
            <a:picLocks noGrp="1" noChangeAspect="1"/>
          </p:cNvPicPr>
          <p:nvPr>
            <p:ph idx="1"/>
          </p:nvPr>
        </p:nvPicPr>
        <p:blipFill>
          <a:blip r:embed="rId2"/>
          <a:stretch>
            <a:fillRect/>
          </a:stretch>
        </p:blipFill>
        <p:spPr>
          <a:xfrm>
            <a:off x="2196354" y="1346670"/>
            <a:ext cx="8579224" cy="5362015"/>
          </a:xfrm>
        </p:spPr>
      </p:pic>
    </p:spTree>
    <p:extLst>
      <p:ext uri="{BB962C8B-B14F-4D97-AF65-F5344CB8AC3E}">
        <p14:creationId xmlns:p14="http://schemas.microsoft.com/office/powerpoint/2010/main" val="4024890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60AD-8314-0F19-9C3E-5DC58A451DFC}"/>
              </a:ext>
            </a:extLst>
          </p:cNvPr>
          <p:cNvSpPr>
            <a:spLocks noGrp="1"/>
          </p:cNvSpPr>
          <p:nvPr>
            <p:ph type="title"/>
          </p:nvPr>
        </p:nvSpPr>
        <p:spPr/>
        <p:txBody>
          <a:bodyPr/>
          <a:lstStyle/>
          <a:p>
            <a:r>
              <a:rPr lang="en-IN" b="0" i="0" dirty="0">
                <a:effectLst/>
              </a:rPr>
              <a:t>Conclusion and Future development </a:t>
            </a:r>
            <a:endParaRPr lang="en-IN" dirty="0"/>
          </a:p>
        </p:txBody>
      </p:sp>
      <p:graphicFrame>
        <p:nvGraphicFramePr>
          <p:cNvPr id="36" name="Content Placeholder 35">
            <a:extLst>
              <a:ext uri="{FF2B5EF4-FFF2-40B4-BE49-F238E27FC236}">
                <a16:creationId xmlns:a16="http://schemas.microsoft.com/office/drawing/2014/main" id="{D50E1294-339B-1033-E4F4-89A82CA9AD6B}"/>
              </a:ext>
            </a:extLst>
          </p:cNvPr>
          <p:cNvGraphicFramePr>
            <a:graphicFrameLocks noGrp="1"/>
          </p:cNvGraphicFramePr>
          <p:nvPr>
            <p:ph idx="1"/>
            <p:extLst>
              <p:ext uri="{D42A27DB-BD31-4B8C-83A1-F6EECF244321}">
                <p14:modId xmlns:p14="http://schemas.microsoft.com/office/powerpoint/2010/main" val="2152980491"/>
              </p:ext>
            </p:extLst>
          </p:nvPr>
        </p:nvGraphicFramePr>
        <p:xfrm>
          <a:off x="1389529" y="1426779"/>
          <a:ext cx="9610165" cy="5156837"/>
        </p:xfrm>
        <a:graphic>
          <a:graphicData uri="http://schemas.openxmlformats.org/drawingml/2006/table">
            <a:tbl>
              <a:tblPr firstRow="1" firstCol="1" bandRow="1">
                <a:tableStyleId>{5C22544A-7EE6-4342-B048-85BDC9FD1C3A}</a:tableStyleId>
              </a:tblPr>
              <a:tblGrid>
                <a:gridCol w="3128547">
                  <a:extLst>
                    <a:ext uri="{9D8B030D-6E8A-4147-A177-3AD203B41FA5}">
                      <a16:colId xmlns:a16="http://schemas.microsoft.com/office/drawing/2014/main" val="592446783"/>
                    </a:ext>
                  </a:extLst>
                </a:gridCol>
                <a:gridCol w="3637342">
                  <a:extLst>
                    <a:ext uri="{9D8B030D-6E8A-4147-A177-3AD203B41FA5}">
                      <a16:colId xmlns:a16="http://schemas.microsoft.com/office/drawing/2014/main" val="954944327"/>
                    </a:ext>
                  </a:extLst>
                </a:gridCol>
                <a:gridCol w="2844276">
                  <a:extLst>
                    <a:ext uri="{9D8B030D-6E8A-4147-A177-3AD203B41FA5}">
                      <a16:colId xmlns:a16="http://schemas.microsoft.com/office/drawing/2014/main" val="1968788945"/>
                    </a:ext>
                  </a:extLst>
                </a:gridCol>
              </a:tblGrid>
              <a:tr h="124194">
                <a:tc>
                  <a:txBody>
                    <a:bodyPr/>
                    <a:lstStyle/>
                    <a:p>
                      <a:endParaRPr lang="en-IN" sz="600"/>
                    </a:p>
                  </a:txBody>
                  <a:tcPr marL="22882" marR="22882" marT="0" marB="0"/>
                </a:tc>
                <a:tc>
                  <a:txBody>
                    <a:bodyPr/>
                    <a:lstStyle/>
                    <a:p>
                      <a:endParaRPr lang="en-IN" sz="600"/>
                    </a:p>
                  </a:txBody>
                  <a:tcPr marL="30509" marR="30509" marT="15255" marB="15255"/>
                </a:tc>
                <a:tc>
                  <a:txBody>
                    <a:bodyPr/>
                    <a:lstStyle/>
                    <a:p>
                      <a:endParaRPr lang="en-IN" sz="600"/>
                    </a:p>
                  </a:txBody>
                  <a:tcPr marL="30509" marR="30509" marT="15255" marB="15255"/>
                </a:tc>
                <a:extLst>
                  <a:ext uri="{0D108BD9-81ED-4DB2-BD59-A6C34878D82A}">
                    <a16:rowId xmlns:a16="http://schemas.microsoft.com/office/drawing/2014/main" val="2182731544"/>
                  </a:ext>
                </a:extLst>
              </a:tr>
              <a:tr h="163289">
                <a:tc>
                  <a:txBody>
                    <a:bodyPr/>
                    <a:lstStyle/>
                    <a:p>
                      <a:pPr>
                        <a:lnSpc>
                          <a:spcPct val="115000"/>
                        </a:lnSpc>
                        <a:spcAft>
                          <a:spcPts val="1000"/>
                        </a:spcAft>
                      </a:pPr>
                      <a:r>
                        <a:rPr lang="en-US" sz="1200">
                          <a:effectLst/>
                        </a:rPr>
                        <a:t>Summary</a:t>
                      </a:r>
                      <a:endParaRPr lang="en-IN" sz="120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tc>
                  <a:txBody>
                    <a:bodyPr/>
                    <a:lstStyle/>
                    <a:p>
                      <a:pPr>
                        <a:lnSpc>
                          <a:spcPct val="115000"/>
                        </a:lnSpc>
                        <a:spcAft>
                          <a:spcPts val="1000"/>
                        </a:spcAft>
                      </a:pPr>
                      <a:r>
                        <a:rPr lang="en-US" sz="1200">
                          <a:effectLst/>
                        </a:rPr>
                        <a:t>Business Implications</a:t>
                      </a:r>
                      <a:endParaRPr lang="en-IN" sz="120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tc>
                  <a:txBody>
                    <a:bodyPr/>
                    <a:lstStyle/>
                    <a:p>
                      <a:pPr>
                        <a:lnSpc>
                          <a:spcPct val="115000"/>
                        </a:lnSpc>
                        <a:spcAft>
                          <a:spcPts val="1000"/>
                        </a:spcAft>
                      </a:pPr>
                      <a:r>
                        <a:rPr lang="en-US" sz="1200">
                          <a:effectLst/>
                        </a:rPr>
                        <a:t>Future Work</a:t>
                      </a:r>
                      <a:endParaRPr lang="en-IN" sz="120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extLst>
                  <a:ext uri="{0D108BD9-81ED-4DB2-BD59-A6C34878D82A}">
                    <a16:rowId xmlns:a16="http://schemas.microsoft.com/office/drawing/2014/main" val="2173115331"/>
                  </a:ext>
                </a:extLst>
              </a:tr>
              <a:tr h="744516">
                <a:tc>
                  <a:txBody>
                    <a:bodyPr/>
                    <a:lstStyle/>
                    <a:p>
                      <a:pPr>
                        <a:lnSpc>
                          <a:spcPct val="115000"/>
                        </a:lnSpc>
                        <a:spcAft>
                          <a:spcPts val="1000"/>
                        </a:spcAft>
                      </a:pPr>
                      <a:r>
                        <a:rPr lang="en-US" sz="1200">
                          <a:effectLst/>
                        </a:rPr>
                        <a:t>1. Machine learning techniques (e.g., k-means, DBSCAN, hierarchical clustering) identified distinct market segments.</a:t>
                      </a:r>
                      <a:endParaRPr lang="en-IN" sz="120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tc>
                  <a:txBody>
                    <a:bodyPr/>
                    <a:lstStyle/>
                    <a:p>
                      <a:pPr>
                        <a:lnSpc>
                          <a:spcPct val="115000"/>
                        </a:lnSpc>
                        <a:spcAft>
                          <a:spcPts val="1000"/>
                        </a:spcAft>
                      </a:pPr>
                      <a:r>
                        <a:rPr lang="en-US" sz="1200">
                          <a:effectLst/>
                        </a:rPr>
                        <a:t>1. Marketing strategies can be optimized by targeting specific consumer segments with tailored offers.</a:t>
                      </a:r>
                      <a:endParaRPr lang="en-IN" sz="120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tc>
                  <a:txBody>
                    <a:bodyPr/>
                    <a:lstStyle/>
                    <a:p>
                      <a:pPr>
                        <a:lnSpc>
                          <a:spcPct val="115000"/>
                        </a:lnSpc>
                        <a:spcAft>
                          <a:spcPts val="1000"/>
                        </a:spcAft>
                      </a:pPr>
                      <a:r>
                        <a:rPr lang="en-US" sz="1200">
                          <a:effectLst/>
                        </a:rPr>
                        <a:t>1. Explore advanced clustering algorithms (e.g., deep learning-based) to uncover more complex consumer patterns.</a:t>
                      </a:r>
                      <a:endParaRPr lang="en-IN" sz="120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extLst>
                  <a:ext uri="{0D108BD9-81ED-4DB2-BD59-A6C34878D82A}">
                    <a16:rowId xmlns:a16="http://schemas.microsoft.com/office/drawing/2014/main" val="485322652"/>
                  </a:ext>
                </a:extLst>
              </a:tr>
              <a:tr h="880927">
                <a:tc>
                  <a:txBody>
                    <a:bodyPr/>
                    <a:lstStyle/>
                    <a:p>
                      <a:pPr>
                        <a:lnSpc>
                          <a:spcPct val="115000"/>
                        </a:lnSpc>
                        <a:spcAft>
                          <a:spcPts val="1000"/>
                        </a:spcAft>
                      </a:pPr>
                      <a:r>
                        <a:rPr lang="en-US" sz="1200" dirty="0">
                          <a:effectLst/>
                        </a:rPr>
                        <a:t>2. Segments with unique characteristics were discovered, providing valuable insights into consumer behavior.</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tc>
                  <a:txBody>
                    <a:bodyPr/>
                    <a:lstStyle/>
                    <a:p>
                      <a:pPr>
                        <a:lnSpc>
                          <a:spcPct val="115000"/>
                        </a:lnSpc>
                        <a:spcAft>
                          <a:spcPts val="1000"/>
                        </a:spcAft>
                      </a:pPr>
                      <a:r>
                        <a:rPr lang="en-US" sz="1200" dirty="0">
                          <a:effectLst/>
                        </a:rPr>
                        <a:t>2. Understanding segments aids in resource allocation, focusing efforts on the most profitable or strategically important groups.</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tc>
                  <a:txBody>
                    <a:bodyPr/>
                    <a:lstStyle/>
                    <a:p>
                      <a:pPr>
                        <a:lnSpc>
                          <a:spcPct val="115000"/>
                        </a:lnSpc>
                        <a:spcAft>
                          <a:spcPts val="1000"/>
                        </a:spcAft>
                      </a:pPr>
                      <a:r>
                        <a:rPr lang="en-US" sz="1200" dirty="0">
                          <a:effectLst/>
                        </a:rPr>
                        <a:t>2. Incorporate external data (e.g., social media sentiment, market trends) to enrich segmentation analysis and improve decision-making.</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extLst>
                  <a:ext uri="{0D108BD9-81ED-4DB2-BD59-A6C34878D82A}">
                    <a16:rowId xmlns:a16="http://schemas.microsoft.com/office/drawing/2014/main" val="642988723"/>
                  </a:ext>
                </a:extLst>
              </a:tr>
              <a:tr h="812720">
                <a:tc>
                  <a:txBody>
                    <a:bodyPr/>
                    <a:lstStyle/>
                    <a:p>
                      <a:pPr>
                        <a:lnSpc>
                          <a:spcPct val="115000"/>
                        </a:lnSpc>
                        <a:spcAft>
                          <a:spcPts val="1000"/>
                        </a:spcAft>
                      </a:pPr>
                      <a:r>
                        <a:rPr lang="en-US" sz="1200" dirty="0">
                          <a:effectLst/>
                        </a:rPr>
                        <a:t>3. Marketing campaigns can be developed to align with consumer preferences, increasing engagement and conversion rates.</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tc>
                  <a:txBody>
                    <a:bodyPr/>
                    <a:lstStyle/>
                    <a:p>
                      <a:pPr>
                        <a:lnSpc>
                          <a:spcPct val="115000"/>
                        </a:lnSpc>
                        <a:spcAft>
                          <a:spcPts val="1000"/>
                        </a:spcAft>
                      </a:pPr>
                      <a:r>
                        <a:rPr lang="en-US" sz="1200" dirty="0">
                          <a:effectLst/>
                        </a:rPr>
                        <a:t>3. High-value segments can be targeted with personalized offers, while price-sensitive segments benefit from discounts and promotions.</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tc>
                  <a:txBody>
                    <a:bodyPr/>
                    <a:lstStyle/>
                    <a:p>
                      <a:pPr>
                        <a:lnSpc>
                          <a:spcPct val="115000"/>
                        </a:lnSpc>
                        <a:spcAft>
                          <a:spcPts val="1000"/>
                        </a:spcAft>
                      </a:pPr>
                      <a:r>
                        <a:rPr lang="en-US" sz="1200" dirty="0">
                          <a:effectLst/>
                        </a:rPr>
                        <a:t>3. Longitudinal studies can track segment stability over time, offering insights into how consumer preferences evolve.</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extLst>
                  <a:ext uri="{0D108BD9-81ED-4DB2-BD59-A6C34878D82A}">
                    <a16:rowId xmlns:a16="http://schemas.microsoft.com/office/drawing/2014/main" val="3693291086"/>
                  </a:ext>
                </a:extLst>
              </a:tr>
              <a:tr h="744516">
                <a:tc>
                  <a:txBody>
                    <a:bodyPr/>
                    <a:lstStyle/>
                    <a:p>
                      <a:pPr>
                        <a:lnSpc>
                          <a:spcPct val="115000"/>
                        </a:lnSpc>
                        <a:spcAft>
                          <a:spcPts val="1000"/>
                        </a:spcAft>
                      </a:pPr>
                      <a:r>
                        <a:rPr lang="en-US" sz="1200" dirty="0">
                          <a:effectLst/>
                        </a:rPr>
                        <a:t>4. Product development can be guided by segment-specific needs, improving product-market fit.</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tc>
                  <a:txBody>
                    <a:bodyPr/>
                    <a:lstStyle/>
                    <a:p>
                      <a:pPr>
                        <a:lnSpc>
                          <a:spcPct val="115000"/>
                        </a:lnSpc>
                        <a:spcAft>
                          <a:spcPts val="1000"/>
                        </a:spcAft>
                      </a:pPr>
                      <a:r>
                        <a:rPr lang="en-US" sz="1200" dirty="0">
                          <a:effectLst/>
                        </a:rPr>
                        <a:t>4. Customer retention strategies can be optimized by offering products or services that meet the distinct needs of each segment.</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tc>
                  <a:txBody>
                    <a:bodyPr/>
                    <a:lstStyle/>
                    <a:p>
                      <a:pPr>
                        <a:lnSpc>
                          <a:spcPct val="115000"/>
                        </a:lnSpc>
                        <a:spcAft>
                          <a:spcPts val="1000"/>
                        </a:spcAft>
                      </a:pPr>
                      <a:r>
                        <a:rPr lang="en-US" sz="1200" dirty="0">
                          <a:effectLst/>
                        </a:rPr>
                        <a:t>4. Dynamic segmentation strategies should be developed to adapt to changing consumer behaviors.</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extLst>
                  <a:ext uri="{0D108BD9-81ED-4DB2-BD59-A6C34878D82A}">
                    <a16:rowId xmlns:a16="http://schemas.microsoft.com/office/drawing/2014/main" val="3616657817"/>
                  </a:ext>
                </a:extLst>
              </a:tr>
              <a:tr h="696590">
                <a:tc>
                  <a:txBody>
                    <a:bodyPr/>
                    <a:lstStyle/>
                    <a:p>
                      <a:pPr>
                        <a:lnSpc>
                          <a:spcPct val="115000"/>
                        </a:lnSpc>
                        <a:spcAft>
                          <a:spcPts val="1000"/>
                        </a:spcAft>
                      </a:pPr>
                      <a:r>
                        <a:rPr lang="en-US" sz="1200" dirty="0">
                          <a:effectLst/>
                        </a:rPr>
                        <a:t>5. Future research could explore deeper machine learning techniques to detect more granular patterns within consumer data.</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tc>
                  <a:txBody>
                    <a:bodyPr/>
                    <a:lstStyle/>
                    <a:p>
                      <a:pPr>
                        <a:lnSpc>
                          <a:spcPct val="115000"/>
                        </a:lnSpc>
                        <a:spcAft>
                          <a:spcPts val="1000"/>
                        </a:spcAft>
                      </a:pPr>
                      <a:r>
                        <a:rPr lang="en-US" sz="1200" dirty="0">
                          <a:effectLst/>
                        </a:rPr>
                        <a:t>5. Resource allocation decisions can be improved by focusing on the most profitable or high-potential segments.</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tc>
                  <a:txBody>
                    <a:bodyPr/>
                    <a:lstStyle/>
                    <a:p>
                      <a:pPr>
                        <a:lnSpc>
                          <a:spcPct val="115000"/>
                        </a:lnSpc>
                        <a:spcAft>
                          <a:spcPts val="1000"/>
                        </a:spcAft>
                      </a:pPr>
                      <a:r>
                        <a:rPr lang="en-US" sz="1200" dirty="0">
                          <a:effectLst/>
                        </a:rPr>
                        <a:t>5. Investigate the impact of changing market trends on customer segments to refine marketing strategies over time.</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extLst>
                  <a:ext uri="{0D108BD9-81ED-4DB2-BD59-A6C34878D82A}">
                    <a16:rowId xmlns:a16="http://schemas.microsoft.com/office/drawing/2014/main" val="2653400870"/>
                  </a:ext>
                </a:extLst>
              </a:tr>
              <a:tr h="744516">
                <a:tc>
                  <a:txBody>
                    <a:bodyPr/>
                    <a:lstStyle/>
                    <a:p>
                      <a:pPr>
                        <a:lnSpc>
                          <a:spcPct val="115000"/>
                        </a:lnSpc>
                        <a:spcAft>
                          <a:spcPts val="1000"/>
                        </a:spcAft>
                      </a:pPr>
                      <a:r>
                        <a:rPr lang="en-US" sz="1200" dirty="0">
                          <a:effectLst/>
                        </a:rPr>
                        <a:t>6. Consider integrating external data (e.g., social media sentiment) for a more holistic view of consumer behavior.</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tc>
                  <a:txBody>
                    <a:bodyPr/>
                    <a:lstStyle/>
                    <a:p>
                      <a:pPr>
                        <a:lnSpc>
                          <a:spcPct val="115000"/>
                        </a:lnSpc>
                        <a:spcAft>
                          <a:spcPts val="1000"/>
                        </a:spcAft>
                      </a:pPr>
                      <a:r>
                        <a:rPr lang="en-US" sz="1200" dirty="0">
                          <a:effectLst/>
                        </a:rPr>
                        <a:t>6. Businesses can leverage segment-based insights for more precise targeting, reducing wasted marketing efforts.</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tc>
                  <a:txBody>
                    <a:bodyPr/>
                    <a:lstStyle/>
                    <a:p>
                      <a:pPr>
                        <a:lnSpc>
                          <a:spcPct val="115000"/>
                        </a:lnSpc>
                        <a:spcAft>
                          <a:spcPts val="1000"/>
                        </a:spcAft>
                      </a:pPr>
                      <a:r>
                        <a:rPr lang="en-US" sz="1200" dirty="0">
                          <a:effectLst/>
                        </a:rPr>
                        <a:t>6. Enhance the segmentation model's flexibility by incorporating real-time data for adaptive strategy formulation.</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22882" marR="22882" marT="0" marB="0"/>
                </a:tc>
                <a:extLst>
                  <a:ext uri="{0D108BD9-81ED-4DB2-BD59-A6C34878D82A}">
                    <a16:rowId xmlns:a16="http://schemas.microsoft.com/office/drawing/2014/main" val="565578815"/>
                  </a:ext>
                </a:extLst>
              </a:tr>
            </a:tbl>
          </a:graphicData>
        </a:graphic>
      </p:graphicFrame>
    </p:spTree>
    <p:extLst>
      <p:ext uri="{BB962C8B-B14F-4D97-AF65-F5344CB8AC3E}">
        <p14:creationId xmlns:p14="http://schemas.microsoft.com/office/powerpoint/2010/main" val="3284108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CDFC-E68F-8DCF-58E2-CC892B83DD4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3F444C4-F88F-BC26-9909-27CD651B15FA}"/>
              </a:ext>
            </a:extLst>
          </p:cNvPr>
          <p:cNvSpPr>
            <a:spLocks noGrp="1"/>
          </p:cNvSpPr>
          <p:nvPr>
            <p:ph idx="1"/>
          </p:nvPr>
        </p:nvSpPr>
        <p:spPr>
          <a:xfrm>
            <a:off x="1335741" y="1434353"/>
            <a:ext cx="10210800" cy="5136776"/>
          </a:xfrm>
        </p:spPr>
        <p:txBody>
          <a:bodyPr>
            <a:normAutofit fontScale="62500" lnSpcReduction="20000"/>
          </a:bodyPr>
          <a:lstStyle/>
          <a:p>
            <a:pPr marR="554355">
              <a:lnSpc>
                <a:spcPct val="115000"/>
              </a:lnSpc>
              <a:buSzPts val="1200"/>
              <a:tabLst>
                <a:tab pos="978535" algn="l"/>
              </a:tabLst>
            </a:pPr>
            <a:r>
              <a:rPr lang="en-US" sz="1900" dirty="0">
                <a:effectLst/>
                <a:latin typeface="Times New Roman" panose="02020603050405020304" pitchFamily="18" charset="0"/>
                <a:ea typeface="Times New Roman" panose="02020603050405020304" pitchFamily="18" charset="0"/>
              </a:rPr>
              <a:t>Sotomayor Vidal, A., Mini-</a:t>
            </a:r>
            <a:r>
              <a:rPr lang="en-US" sz="1900" dirty="0" err="1">
                <a:effectLst/>
                <a:latin typeface="Times New Roman" panose="02020603050405020304" pitchFamily="18" charset="0"/>
                <a:ea typeface="Times New Roman" panose="02020603050405020304" pitchFamily="18" charset="0"/>
              </a:rPr>
              <a:t>Cuadros</a:t>
            </a:r>
            <a:r>
              <a:rPr lang="en-US" sz="1900" dirty="0">
                <a:effectLst/>
                <a:latin typeface="Times New Roman" panose="02020603050405020304" pitchFamily="18" charset="0"/>
                <a:ea typeface="Times New Roman" panose="02020603050405020304" pitchFamily="18" charset="0"/>
              </a:rPr>
              <a:t>, D. A., Quiroz-Flores, J. C. (n.d.). The Influence</a:t>
            </a:r>
            <a:r>
              <a:rPr lang="en-US" sz="1900" spc="-28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of Digital Marketing on the Student Recruitment Process in the Private Higher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Education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Sector in Peru'.</a:t>
            </a:r>
            <a:endParaRPr lang="en-IN" sz="1900" dirty="0">
              <a:effectLst/>
              <a:latin typeface="Times New Roman" panose="02020603050405020304" pitchFamily="18" charset="0"/>
              <a:ea typeface="Times New Roman" panose="02020603050405020304" pitchFamily="18" charset="0"/>
            </a:endParaRPr>
          </a:p>
          <a:p>
            <a:pPr marR="549275">
              <a:lnSpc>
                <a:spcPct val="115000"/>
              </a:lnSpc>
              <a:spcBef>
                <a:spcPts val="10"/>
              </a:spcBef>
              <a:buSzPts val="1200"/>
              <a:tabLst>
                <a:tab pos="978535" algn="l"/>
              </a:tabLst>
            </a:pPr>
            <a:r>
              <a:rPr lang="en-US" sz="1900" dirty="0">
                <a:effectLst/>
                <a:latin typeface="Times New Roman" panose="02020603050405020304" pitchFamily="18" charset="0"/>
                <a:ea typeface="Times New Roman" panose="02020603050405020304" pitchFamily="18" charset="0"/>
              </a:rPr>
              <a:t>Hemsley-Brown,</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J.</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(2020).</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Higher</a:t>
            </a:r>
            <a:r>
              <a:rPr lang="en-US" sz="1900" spc="-2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education</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market</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segmentation.</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The</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International</a:t>
            </a:r>
            <a:r>
              <a:rPr lang="en-US" sz="1900" spc="-28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Encyclopedia</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of Higher Education Systems and</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Institutions, 711-713.</a:t>
            </a:r>
            <a:endParaRPr lang="en-IN" sz="1900" dirty="0">
              <a:effectLst/>
              <a:latin typeface="Times New Roman" panose="02020603050405020304" pitchFamily="18" charset="0"/>
              <a:ea typeface="Times New Roman" panose="02020603050405020304" pitchFamily="18" charset="0"/>
            </a:endParaRPr>
          </a:p>
          <a:p>
            <a:pPr marR="469900" algn="just">
              <a:lnSpc>
                <a:spcPct val="115000"/>
              </a:lnSpc>
              <a:buSzPts val="1200"/>
              <a:tabLst>
                <a:tab pos="978535" algn="l"/>
              </a:tabLst>
            </a:pPr>
            <a:r>
              <a:rPr lang="en-US" sz="1900" dirty="0" err="1">
                <a:effectLst/>
                <a:latin typeface="Times New Roman" panose="02020603050405020304" pitchFamily="18" charset="0"/>
                <a:ea typeface="Times New Roman" panose="02020603050405020304" pitchFamily="18" charset="0"/>
              </a:rPr>
              <a:t>Davari</a:t>
            </a:r>
            <a:r>
              <a:rPr lang="en-US" sz="1900" dirty="0">
                <a:effectLst/>
                <a:latin typeface="Times New Roman" panose="02020603050405020304" pitchFamily="18" charset="0"/>
                <a:ea typeface="Times New Roman" panose="02020603050405020304" pitchFamily="18" charset="0"/>
              </a:rPr>
              <a:t>,</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a:t>
            </a:r>
            <a:r>
              <a:rPr lang="en-US" sz="1900" spc="5" dirty="0">
                <a:effectLst/>
                <a:latin typeface="Times New Roman" panose="02020603050405020304" pitchFamily="18" charset="0"/>
                <a:ea typeface="Times New Roman" panose="02020603050405020304" pitchFamily="18" charset="0"/>
              </a:rPr>
              <a:t> </a:t>
            </a:r>
            <a:r>
              <a:rPr lang="en-US" sz="1900" dirty="0" err="1">
                <a:effectLst/>
                <a:latin typeface="Times New Roman" panose="02020603050405020304" pitchFamily="18" charset="0"/>
                <a:ea typeface="Times New Roman" panose="02020603050405020304" pitchFamily="18" charset="0"/>
              </a:rPr>
              <a:t>Noursalehi</a:t>
            </a:r>
            <a:r>
              <a:rPr lang="en-US" sz="1900" dirty="0">
                <a:effectLst/>
                <a:latin typeface="Times New Roman" panose="02020603050405020304" pitchFamily="18" charset="0"/>
                <a:ea typeface="Times New Roman" panose="02020603050405020304" pitchFamily="18" charset="0"/>
              </a:rPr>
              <a:t>,</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P.,</a:t>
            </a:r>
            <a:r>
              <a:rPr lang="en-US" sz="1900" spc="5" dirty="0">
                <a:effectLst/>
                <a:latin typeface="Times New Roman" panose="02020603050405020304" pitchFamily="18" charset="0"/>
                <a:ea typeface="Times New Roman" panose="02020603050405020304" pitchFamily="18" charset="0"/>
              </a:rPr>
              <a:t> </a:t>
            </a:r>
            <a:r>
              <a:rPr lang="en-US" sz="1900" dirty="0" err="1">
                <a:effectLst/>
                <a:latin typeface="Times New Roman" panose="02020603050405020304" pitchFamily="18" charset="0"/>
                <a:ea typeface="Times New Roman" panose="02020603050405020304" pitchFamily="18" charset="0"/>
              </a:rPr>
              <a:t>Keramati</a:t>
            </a:r>
            <a:r>
              <a:rPr lang="en-US" sz="1900" dirty="0">
                <a:effectLst/>
                <a:latin typeface="Times New Roman" panose="02020603050405020304" pitchFamily="18" charset="0"/>
                <a:ea typeface="Times New Roman" panose="02020603050405020304" pitchFamily="18" charset="0"/>
              </a:rPr>
              <a:t>,</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(2019).</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Data</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mining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approach</a:t>
            </a:r>
            <a:r>
              <a:rPr lang="en-US" sz="1900" spc="30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to</a:t>
            </a:r>
            <a:r>
              <a:rPr lang="en-US" sz="1900" spc="-28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professional education market segmentation: a case study. Journal of Marketing for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Higher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Education, 29(1),</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45-66.</a:t>
            </a:r>
            <a:endParaRPr lang="en-IN" sz="1900" dirty="0">
              <a:effectLst/>
              <a:latin typeface="Times New Roman" panose="02020603050405020304" pitchFamily="18" charset="0"/>
              <a:ea typeface="Times New Roman" panose="02020603050405020304" pitchFamily="18" charset="0"/>
            </a:endParaRPr>
          </a:p>
          <a:p>
            <a:pPr marR="469900" algn="just">
              <a:lnSpc>
                <a:spcPct val="115000"/>
              </a:lnSpc>
              <a:buSzPts val="1200"/>
              <a:tabLst>
                <a:tab pos="978535" algn="l"/>
              </a:tabLst>
            </a:pPr>
            <a:r>
              <a:rPr lang="en-US" sz="1900" dirty="0">
                <a:effectLst/>
                <a:latin typeface="Times New Roman" panose="02020603050405020304" pitchFamily="18" charset="0"/>
                <a:ea typeface="Times New Roman" panose="02020603050405020304" pitchFamily="18" charset="0"/>
              </a:rPr>
              <a:t>Lozano, F. A. M., Cruz Pulido, J. M., Garcia Rodriguez, J. F. (2021). The market</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segmentation of higher education in Colombia reveals</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social inequalities. Cogent</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Education,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8(1), 1877885.</a:t>
            </a:r>
            <a:endParaRPr lang="en-IN" sz="1900" dirty="0">
              <a:effectLst/>
              <a:latin typeface="Times New Roman" panose="02020603050405020304" pitchFamily="18" charset="0"/>
              <a:ea typeface="Times New Roman" panose="02020603050405020304" pitchFamily="18" charset="0"/>
            </a:endParaRPr>
          </a:p>
          <a:p>
            <a:pPr marR="466725" algn="just">
              <a:lnSpc>
                <a:spcPct val="115000"/>
              </a:lnSpc>
              <a:buSzPts val="1200"/>
              <a:tabLst>
                <a:tab pos="978535" algn="l"/>
              </a:tabLst>
            </a:pPr>
            <a:r>
              <a:rPr lang="en-US" sz="1900" dirty="0">
                <a:effectLst/>
                <a:latin typeface="Times New Roman" panose="02020603050405020304" pitchFamily="18" charset="0"/>
                <a:ea typeface="Times New Roman" panose="02020603050405020304" pitchFamily="18" charset="0"/>
              </a:rPr>
              <a:t>Chen, Y.-F., Hsiao, C.-H. (2009). Applying market segmentation theory to student</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behavior in selecting a school or department. New Horizons in Education, 57(2), 32-</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43.</a:t>
            </a:r>
            <a:endParaRPr lang="en-IN" sz="1900" dirty="0">
              <a:effectLst/>
              <a:latin typeface="Times New Roman" panose="02020603050405020304" pitchFamily="18" charset="0"/>
              <a:ea typeface="Times New Roman" panose="02020603050405020304" pitchFamily="18" charset="0"/>
            </a:endParaRPr>
          </a:p>
          <a:p>
            <a:pPr marR="471170" algn="just">
              <a:lnSpc>
                <a:spcPct val="115000"/>
              </a:lnSpc>
              <a:buSzPts val="1200"/>
              <a:tabLst>
                <a:tab pos="978535" algn="l"/>
              </a:tabLst>
            </a:pPr>
            <a:r>
              <a:rPr lang="en-US" sz="1900" dirty="0">
                <a:effectLst/>
                <a:latin typeface="Times New Roman" panose="02020603050405020304" pitchFamily="18" charset="0"/>
                <a:ea typeface="Times New Roman" panose="02020603050405020304" pitchFamily="18" charset="0"/>
              </a:rPr>
              <a:t>Casas-Rosal, J. C., Segura, M., Maroto, C. (2023). Food market segmentation based</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on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consumer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preferences</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using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outranking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multicriteria</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approaches.</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International</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Transactions</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in Operational Research, 30(3), 1537-1566.</a:t>
            </a:r>
            <a:endParaRPr lang="en-IN" sz="1900" dirty="0">
              <a:effectLst/>
              <a:latin typeface="Times New Roman" panose="02020603050405020304" pitchFamily="18" charset="0"/>
              <a:ea typeface="Times New Roman" panose="02020603050405020304" pitchFamily="18" charset="0"/>
            </a:endParaRPr>
          </a:p>
          <a:p>
            <a:pPr marR="472440" algn="just">
              <a:lnSpc>
                <a:spcPct val="115000"/>
              </a:lnSpc>
              <a:buSzPts val="1200"/>
              <a:tabLst>
                <a:tab pos="978535" algn="l"/>
              </a:tabLst>
            </a:pPr>
            <a:r>
              <a:rPr lang="en-US" sz="1900" dirty="0">
                <a:effectLst/>
                <a:latin typeface="Times New Roman" panose="02020603050405020304" pitchFamily="18" charset="0"/>
                <a:ea typeface="Times New Roman" panose="02020603050405020304" pitchFamily="18" charset="0"/>
              </a:rPr>
              <a:t>Canterbury,</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(2000).</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Higher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education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marketing: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challenge.</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Journal</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of</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Marketing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for Higher Education, 9(3), 15-24.</a:t>
            </a:r>
            <a:endParaRPr lang="en-IN" sz="1900" dirty="0">
              <a:effectLst/>
              <a:latin typeface="Times New Roman" panose="02020603050405020304" pitchFamily="18" charset="0"/>
              <a:ea typeface="Times New Roman" panose="02020603050405020304" pitchFamily="18" charset="0"/>
            </a:endParaRPr>
          </a:p>
          <a:p>
            <a:pPr marR="472440" algn="just">
              <a:lnSpc>
                <a:spcPct val="115000"/>
              </a:lnSpc>
              <a:buSzPts val="1200"/>
              <a:tabLst>
                <a:tab pos="978535" algn="l"/>
              </a:tabLst>
            </a:pPr>
            <a:r>
              <a:rPr lang="en-US" sz="1900" dirty="0">
                <a:effectLst/>
                <a:latin typeface="Times New Roman" panose="02020603050405020304" pitchFamily="18" charset="0"/>
                <a:ea typeface="Times New Roman" panose="02020603050405020304" pitchFamily="18" charset="0"/>
              </a:rPr>
              <a:t>Zhao, J., Shen, J., Yan, J., Yang, X., Hao, Y., Ran, Q. (2023). Corruption, market</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segmentation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and</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haze</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pollution: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empirical</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evidence</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from</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China,</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Journal</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of</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Environmental</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Planning and Management, 66(3),</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642-664.</a:t>
            </a:r>
            <a:endParaRPr lang="en-IN" sz="1900" dirty="0">
              <a:effectLst/>
              <a:latin typeface="Times New Roman" panose="02020603050405020304" pitchFamily="18" charset="0"/>
              <a:ea typeface="Times New Roman" panose="02020603050405020304" pitchFamily="18" charset="0"/>
            </a:endParaRPr>
          </a:p>
          <a:p>
            <a:pPr marR="473075" algn="just">
              <a:lnSpc>
                <a:spcPct val="115000"/>
              </a:lnSpc>
              <a:buSzPts val="1200"/>
              <a:tabLst>
                <a:tab pos="978535" algn="l"/>
              </a:tabLst>
            </a:pPr>
            <a:r>
              <a:rPr lang="en-US" sz="1900" dirty="0">
                <a:effectLst/>
                <a:latin typeface="Times New Roman" panose="02020603050405020304" pitchFamily="18" charset="0"/>
                <a:ea typeface="Times New Roman" panose="02020603050405020304" pitchFamily="18" charset="0"/>
              </a:rPr>
              <a:t>Lambert, T. E. (2023). The Great Resignation in the United States: A Study of Labor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Market</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Segmentation, Forum for Social Economics, 1-</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14.</a:t>
            </a:r>
            <a:endParaRPr lang="en-IN" sz="1900" dirty="0">
              <a:effectLst/>
              <a:latin typeface="Times New Roman" panose="02020603050405020304" pitchFamily="18" charset="0"/>
              <a:ea typeface="Times New Roman" panose="02020603050405020304" pitchFamily="18" charset="0"/>
            </a:endParaRPr>
          </a:p>
          <a:p>
            <a:pPr marR="472440" algn="just">
              <a:lnSpc>
                <a:spcPct val="115000"/>
              </a:lnSpc>
              <a:buSzPts val="1200"/>
              <a:tabLst>
                <a:tab pos="978535" algn="l"/>
              </a:tabLst>
            </a:pPr>
            <a:r>
              <a:rPr lang="en-US" sz="1900" dirty="0">
                <a:effectLst/>
                <a:latin typeface="Times New Roman" panose="02020603050405020304" pitchFamily="18" charset="0"/>
                <a:ea typeface="Times New Roman" panose="02020603050405020304" pitchFamily="18" charset="0"/>
              </a:rPr>
              <a:t>Rizvi,</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F.</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(2023).</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Internationalization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of</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Higher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Education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and</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the</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Advantage</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of</a:t>
            </a:r>
            <a:r>
              <a:rPr lang="en-US" sz="1900" spc="-28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Diaspora.</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International Higher</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Education, 113, 16-17.</a:t>
            </a:r>
            <a:endParaRPr lang="en-IN" sz="19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521809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B822D-CE7D-9A56-FAE1-163ECA8C89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297932-3CE6-A555-44F9-32FEDA24002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17D2C1C-D72E-E0AB-9C56-590F58503D37}"/>
              </a:ext>
            </a:extLst>
          </p:cNvPr>
          <p:cNvSpPr>
            <a:spLocks noGrp="1"/>
          </p:cNvSpPr>
          <p:nvPr>
            <p:ph idx="1"/>
          </p:nvPr>
        </p:nvSpPr>
        <p:spPr>
          <a:xfrm>
            <a:off x="1165411" y="1434353"/>
            <a:ext cx="10381129" cy="5271248"/>
          </a:xfrm>
        </p:spPr>
        <p:txBody>
          <a:bodyPr>
            <a:normAutofit fontScale="70000" lnSpcReduction="20000"/>
          </a:bodyPr>
          <a:lstStyle/>
          <a:p>
            <a:pPr marR="467360" lvl="0" algn="just">
              <a:lnSpc>
                <a:spcPct val="115000"/>
              </a:lnSpc>
              <a:buSzPts val="1200"/>
              <a:tabLst>
                <a:tab pos="978535" algn="l"/>
              </a:tabLst>
            </a:pPr>
            <a:r>
              <a:rPr lang="en-US" sz="1900" dirty="0" err="1">
                <a:effectLst/>
                <a:latin typeface="Times New Roman" panose="02020603050405020304" pitchFamily="18" charset="0"/>
                <a:ea typeface="Times New Roman" panose="02020603050405020304" pitchFamily="18" charset="0"/>
              </a:rPr>
              <a:t>Aktan</a:t>
            </a:r>
            <a:r>
              <a:rPr lang="en-US" sz="1900" dirty="0">
                <a:effectLst/>
                <a:latin typeface="Times New Roman" panose="02020603050405020304" pitchFamily="18" charset="0"/>
                <a:ea typeface="Times New Roman" panose="02020603050405020304" pitchFamily="18" charset="0"/>
              </a:rPr>
              <a:t>,</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D.,</a:t>
            </a:r>
            <a:r>
              <a:rPr lang="en-US" sz="1900" spc="5" dirty="0">
                <a:effectLst/>
                <a:latin typeface="Times New Roman" panose="02020603050405020304" pitchFamily="18" charset="0"/>
                <a:ea typeface="Times New Roman" panose="02020603050405020304" pitchFamily="18" charset="0"/>
              </a:rPr>
              <a:t> </a:t>
            </a:r>
            <a:r>
              <a:rPr lang="en-US" sz="1900" dirty="0" err="1">
                <a:effectLst/>
                <a:latin typeface="Times New Roman" panose="02020603050405020304" pitchFamily="18" charset="0"/>
                <a:ea typeface="Times New Roman" panose="02020603050405020304" pitchFamily="18" charset="0"/>
              </a:rPr>
              <a:t>Demirbag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Kaplan,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(2023).</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Re-designing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Higher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Education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for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Mindfulness:</a:t>
            </a:r>
            <a:r>
              <a:rPr lang="en-US" sz="1900" spc="15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Conceptualization</a:t>
            </a:r>
            <a:r>
              <a:rPr lang="en-US" sz="1900" spc="15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and</a:t>
            </a:r>
            <a:r>
              <a:rPr lang="en-US" sz="1900" spc="15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Communication,</a:t>
            </a:r>
            <a:r>
              <a:rPr lang="en-US" sz="1900" spc="15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In</a:t>
            </a:r>
            <a:r>
              <a:rPr lang="en-US" sz="1900" spc="15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The</a:t>
            </a:r>
            <a:r>
              <a:rPr lang="en-US" sz="1900" spc="14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Sustainable</a:t>
            </a:r>
            <a:r>
              <a:rPr lang="en-US" sz="1900" spc="15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University</a:t>
            </a:r>
            <a:r>
              <a:rPr lang="en-US" sz="1900" spc="-29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of</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the</a:t>
            </a:r>
            <a:r>
              <a:rPr lang="en-US" sz="1900" spc="-1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Future: Reimagining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Higher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Education and</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Research</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(pp. 63-82).</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Springer.</a:t>
            </a:r>
            <a:endParaRPr lang="en-IN" sz="1900" dirty="0">
              <a:effectLst/>
              <a:latin typeface="Times New Roman" panose="02020603050405020304" pitchFamily="18" charset="0"/>
              <a:ea typeface="Times New Roman" panose="02020603050405020304" pitchFamily="18" charset="0"/>
            </a:endParaRPr>
          </a:p>
          <a:p>
            <a:pPr marR="466725" lvl="0" algn="just">
              <a:lnSpc>
                <a:spcPct val="115000"/>
              </a:lnSpc>
              <a:buSzPts val="1200"/>
              <a:tabLst>
                <a:tab pos="978535" algn="l"/>
              </a:tabLst>
            </a:pPr>
            <a:r>
              <a:rPr lang="en-US" sz="1900" dirty="0">
                <a:effectLst/>
                <a:latin typeface="Times New Roman" panose="02020603050405020304" pitchFamily="18" charset="0"/>
                <a:ea typeface="Times New Roman" panose="02020603050405020304" pitchFamily="18" charset="0"/>
              </a:rPr>
              <a:t>Rajput, L., Singh, S. N. (2023). Customer Segmentation of E- commerce data using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K-means</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Clustering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Algorithm.</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2023</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13th</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International</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Conference</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on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Cloud</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Computing.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Data Science</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Engineering (Confluence), 658-664,</a:t>
            </a:r>
            <a:endParaRPr lang="en-IN" sz="1900" dirty="0">
              <a:effectLst/>
              <a:latin typeface="Times New Roman" panose="02020603050405020304" pitchFamily="18" charset="0"/>
              <a:ea typeface="Times New Roman" panose="02020603050405020304" pitchFamily="18" charset="0"/>
            </a:endParaRPr>
          </a:p>
          <a:p>
            <a:pPr marR="467360" lvl="0" algn="just">
              <a:lnSpc>
                <a:spcPct val="115000"/>
              </a:lnSpc>
              <a:buSzPts val="1200"/>
              <a:tabLst>
                <a:tab pos="978535" algn="l"/>
              </a:tabLst>
            </a:pPr>
            <a:r>
              <a:rPr lang="en-US" sz="1900" dirty="0">
                <a:effectLst/>
                <a:latin typeface="Times New Roman" panose="02020603050405020304" pitchFamily="18" charset="0"/>
                <a:ea typeface="Times New Roman" panose="02020603050405020304" pitchFamily="18" charset="0"/>
              </a:rPr>
              <a:t>Huang,</a:t>
            </a:r>
            <a:r>
              <a:rPr lang="en-US" sz="1900" spc="4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T.-Y.</a:t>
            </a:r>
            <a:r>
              <a:rPr lang="en-US" sz="1900" spc="6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a:t>
            </a:r>
            <a:r>
              <a:rPr lang="en-US" sz="1900" spc="5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(2023).</a:t>
            </a:r>
            <a:r>
              <a:rPr lang="en-US" sz="1900" spc="5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Market</a:t>
            </a:r>
            <a:r>
              <a:rPr lang="en-US" sz="1900" spc="5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Segmentation</a:t>
            </a:r>
            <a:r>
              <a:rPr lang="en-US" sz="1900" spc="5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Analysis</a:t>
            </a:r>
            <a:r>
              <a:rPr lang="en-US" sz="1900" spc="5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of</a:t>
            </a:r>
            <a:r>
              <a:rPr lang="en-US" sz="1900" spc="4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Slow</a:t>
            </a:r>
            <a:r>
              <a:rPr lang="en-US" sz="1900" spc="5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Food</a:t>
            </a:r>
            <a:r>
              <a:rPr lang="en-US" sz="1900" spc="5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Experiences</a:t>
            </a:r>
            <a:r>
              <a:rPr lang="en-US" sz="1900" spc="5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at</a:t>
            </a:r>
            <a:r>
              <a:rPr lang="en-US" sz="1900" spc="-29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 Winery. In Advances in Hospitality and Leisure (Vol. 18, pp. 57-69). Emerald</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Publishing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Limited.</a:t>
            </a:r>
            <a:endParaRPr lang="en-IN" sz="1900" dirty="0">
              <a:effectLst/>
              <a:latin typeface="Times New Roman" panose="02020603050405020304" pitchFamily="18" charset="0"/>
              <a:ea typeface="Times New Roman" panose="02020603050405020304" pitchFamily="18" charset="0"/>
            </a:endParaRPr>
          </a:p>
          <a:p>
            <a:pPr marR="469900" lvl="0" algn="just">
              <a:lnSpc>
                <a:spcPct val="115000"/>
              </a:lnSpc>
              <a:spcBef>
                <a:spcPts val="300"/>
              </a:spcBef>
              <a:buSzPts val="1200"/>
              <a:tabLst>
                <a:tab pos="978535" algn="l"/>
              </a:tabLst>
            </a:pPr>
            <a:br>
              <a:rPr lang="en-US" sz="1900" dirty="0">
                <a:effectLst/>
                <a:latin typeface="Times New Roman" panose="02020603050405020304" pitchFamily="18" charset="0"/>
                <a:ea typeface="Times New Roman" panose="02020603050405020304" pitchFamily="18" charset="0"/>
              </a:rPr>
            </a:br>
            <a:r>
              <a:rPr lang="en-US" sz="1900" dirty="0" err="1">
                <a:effectLst/>
                <a:latin typeface="Times New Roman" panose="02020603050405020304" pitchFamily="18" charset="0"/>
                <a:ea typeface="Times New Roman" panose="02020603050405020304" pitchFamily="18" charset="0"/>
              </a:rPr>
              <a:t>Vieri</a:t>
            </a:r>
            <a:r>
              <a:rPr lang="en-US" sz="1900" dirty="0">
                <a:effectLst/>
                <a:latin typeface="Times New Roman" panose="02020603050405020304" pitchFamily="18" charset="0"/>
                <a:ea typeface="Times New Roman" panose="02020603050405020304" pitchFamily="18" charset="0"/>
              </a:rPr>
              <a:t>, J. K., </a:t>
            </a:r>
            <a:r>
              <a:rPr lang="en-US" sz="1900" dirty="0" err="1">
                <a:effectLst/>
                <a:latin typeface="Times New Roman" panose="02020603050405020304" pitchFamily="18" charset="0"/>
                <a:ea typeface="Times New Roman" panose="02020603050405020304" pitchFamily="18" charset="0"/>
              </a:rPr>
              <a:t>Munandar</a:t>
            </a:r>
            <a:r>
              <a:rPr lang="en-US" sz="1900" dirty="0">
                <a:effectLst/>
                <a:latin typeface="Times New Roman" panose="02020603050405020304" pitchFamily="18" charset="0"/>
                <a:ea typeface="Times New Roman" panose="02020603050405020304" pitchFamily="18" charset="0"/>
              </a:rPr>
              <a:t>, T. A., </a:t>
            </a:r>
            <a:r>
              <a:rPr lang="en-US" sz="1900" dirty="0" err="1">
                <a:effectLst/>
                <a:latin typeface="Times New Roman" panose="02020603050405020304" pitchFamily="18" charset="0"/>
                <a:ea typeface="Times New Roman" panose="02020603050405020304" pitchFamily="18" charset="0"/>
              </a:rPr>
              <a:t>Srisulistiowati</a:t>
            </a:r>
            <a:r>
              <a:rPr lang="en-US" sz="1900" dirty="0">
                <a:effectLst/>
                <a:latin typeface="Times New Roman" panose="02020603050405020304" pitchFamily="18" charset="0"/>
                <a:ea typeface="Times New Roman" panose="02020603050405020304" pitchFamily="18" charset="0"/>
              </a:rPr>
              <a:t>, D. B. (2023). Exclusive Clustering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Technique for Customer Segmentation in National Telecommunications Companies.</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International Journal of Information Technology and Computer Science Applications,</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1(1),</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51-57.</a:t>
            </a:r>
            <a:endParaRPr lang="en-IN" sz="1900" dirty="0">
              <a:effectLst/>
              <a:latin typeface="Times New Roman" panose="02020603050405020304" pitchFamily="18" charset="0"/>
              <a:ea typeface="Times New Roman" panose="02020603050405020304" pitchFamily="18" charset="0"/>
            </a:endParaRPr>
          </a:p>
          <a:p>
            <a:pPr marR="468630" lvl="0" algn="just">
              <a:lnSpc>
                <a:spcPct val="115000"/>
              </a:lnSpc>
              <a:spcBef>
                <a:spcPts val="5"/>
              </a:spcBef>
              <a:buSzPts val="1200"/>
              <a:tabLst>
                <a:tab pos="978535" algn="l"/>
              </a:tabLst>
            </a:pPr>
            <a:r>
              <a:rPr lang="en-US" sz="1900" dirty="0">
                <a:effectLst/>
                <a:latin typeface="Times New Roman" panose="02020603050405020304" pitchFamily="18" charset="0"/>
                <a:ea typeface="Times New Roman" panose="02020603050405020304" pitchFamily="18" charset="0"/>
              </a:rPr>
              <a:t>Kumar, A. (2023). Customer Segmentation of Shopping Mall Users Using K-Means</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Clustering. In Advancing SMEs Toward E-Commerce Policies for Sustainability (pp.</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248-270). IGI</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Global.</a:t>
            </a:r>
            <a:endParaRPr lang="en-IN" sz="1900" dirty="0">
              <a:effectLst/>
              <a:latin typeface="Times New Roman" panose="02020603050405020304" pitchFamily="18" charset="0"/>
              <a:ea typeface="Times New Roman" panose="02020603050405020304" pitchFamily="18" charset="0"/>
            </a:endParaRPr>
          </a:p>
          <a:p>
            <a:pPr marR="471170" lvl="0" algn="just">
              <a:lnSpc>
                <a:spcPct val="115000"/>
              </a:lnSpc>
              <a:spcBef>
                <a:spcPts val="5"/>
              </a:spcBef>
              <a:buSzPts val="1200"/>
              <a:tabLst>
                <a:tab pos="978535" algn="l"/>
              </a:tabLst>
            </a:pPr>
            <a:r>
              <a:rPr lang="en-US" sz="1900" dirty="0">
                <a:effectLst/>
                <a:latin typeface="Times New Roman" panose="02020603050405020304" pitchFamily="18" charset="0"/>
                <a:ea typeface="Times New Roman" panose="02020603050405020304" pitchFamily="18" charset="0"/>
              </a:rPr>
              <a:t>Kim, D. H., </a:t>
            </a:r>
            <a:r>
              <a:rPr lang="en-US" sz="1900" dirty="0" err="1">
                <a:effectLst/>
                <a:latin typeface="Times New Roman" panose="02020603050405020304" pitchFamily="18" charset="0"/>
                <a:ea typeface="Times New Roman" panose="02020603050405020304" pitchFamily="18" charset="0"/>
              </a:rPr>
              <a:t>Irakoze</a:t>
            </a:r>
            <a:r>
              <a:rPr lang="en-US" sz="1900" dirty="0">
                <a:effectLst/>
                <a:latin typeface="Times New Roman" panose="02020603050405020304" pitchFamily="18" charset="0"/>
                <a:ea typeface="Times New Roman" panose="02020603050405020304" pitchFamily="18" charset="0"/>
              </a:rPr>
              <a:t>, A. (2023) Identifying Market Segment for the Assessment of a</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Price</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Premium</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for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Green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Certified</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Housing: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Cluster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Analysis</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Approach.</a:t>
            </a:r>
            <a:r>
              <a:rPr lang="en-US" sz="1900" spc="-29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Sustainability,</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15(1), 507.</a:t>
            </a:r>
            <a:endParaRPr lang="en-IN" sz="1900" dirty="0">
              <a:effectLst/>
              <a:latin typeface="Times New Roman" panose="02020603050405020304" pitchFamily="18" charset="0"/>
              <a:ea typeface="Times New Roman" panose="02020603050405020304" pitchFamily="18" charset="0"/>
            </a:endParaRPr>
          </a:p>
          <a:p>
            <a:pPr marR="469900" lvl="0" algn="just">
              <a:lnSpc>
                <a:spcPct val="115000"/>
              </a:lnSpc>
              <a:buSzPts val="1200"/>
              <a:tabLst>
                <a:tab pos="978535" algn="l"/>
              </a:tabLst>
            </a:pPr>
            <a:r>
              <a:rPr lang="en-US" sz="1900" dirty="0">
                <a:effectLst/>
                <a:latin typeface="Times New Roman" panose="02020603050405020304" pitchFamily="18" charset="0"/>
                <a:ea typeface="Times New Roman" panose="02020603050405020304" pitchFamily="18" charset="0"/>
              </a:rPr>
              <a:t>Zhu, T., Liu, Y. (2023). Learning personalized preference. A segmentation strategy</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under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consumer sparse</a:t>
            </a:r>
            <a:r>
              <a:rPr lang="en-US" sz="1900" spc="-1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data.</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Expert Systems with</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Applications, 215, 119333.</a:t>
            </a:r>
            <a:endParaRPr lang="en-IN" sz="1900" dirty="0">
              <a:effectLst/>
              <a:latin typeface="Times New Roman" panose="02020603050405020304" pitchFamily="18" charset="0"/>
              <a:ea typeface="Times New Roman" panose="02020603050405020304" pitchFamily="18" charset="0"/>
            </a:endParaRPr>
          </a:p>
          <a:p>
            <a:pPr marR="473075" lvl="0" algn="just">
              <a:lnSpc>
                <a:spcPct val="115000"/>
              </a:lnSpc>
              <a:buSzPts val="1200"/>
              <a:tabLst>
                <a:tab pos="978535" algn="l"/>
              </a:tabLst>
            </a:pPr>
            <a:r>
              <a:rPr lang="en-US" sz="1900" dirty="0">
                <a:effectLst/>
                <a:latin typeface="Times New Roman" panose="02020603050405020304" pitchFamily="18" charset="0"/>
                <a:ea typeface="Times New Roman" panose="02020603050405020304" pitchFamily="18" charset="0"/>
              </a:rPr>
              <a:t>Singhal,</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Jena,</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t>
            </a:r>
            <a:r>
              <a:rPr lang="en-US" sz="1900" dirty="0" err="1">
                <a:effectLst/>
                <a:latin typeface="Times New Roman" panose="02020603050405020304" pitchFamily="18" charset="0"/>
                <a:ea typeface="Times New Roman" panose="02020603050405020304" pitchFamily="18" charset="0"/>
              </a:rPr>
              <a:t>nd</a:t>
            </a:r>
            <a:r>
              <a:rPr lang="en-US" sz="1900" dirty="0">
                <a:effectLst/>
                <a:latin typeface="Times New Roman" panose="02020603050405020304" pitchFamily="18" charset="0"/>
                <a:ea typeface="Times New Roman" panose="02020603050405020304" pitchFamily="18" charset="0"/>
              </a:rPr>
              <a:t>).</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study</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on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WEKA</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tool</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for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data</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preprocessing,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classification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and clustering.</a:t>
            </a:r>
            <a:endParaRPr lang="en-IN" sz="1900" dirty="0">
              <a:effectLst/>
              <a:latin typeface="Times New Roman" panose="02020603050405020304" pitchFamily="18" charset="0"/>
              <a:ea typeface="Times New Roman" panose="02020603050405020304" pitchFamily="18" charset="0"/>
            </a:endParaRPr>
          </a:p>
          <a:p>
            <a:pPr marR="468630" lvl="0" algn="just">
              <a:lnSpc>
                <a:spcPct val="115000"/>
              </a:lnSpc>
              <a:buSzPts val="1200"/>
              <a:tabLst>
                <a:tab pos="978535" algn="l"/>
              </a:tabLst>
            </a:pPr>
            <a:r>
              <a:rPr lang="en-US" sz="1900" dirty="0">
                <a:effectLst/>
                <a:latin typeface="Times New Roman" panose="02020603050405020304" pitchFamily="18" charset="0"/>
                <a:ea typeface="Times New Roman" panose="02020603050405020304" pitchFamily="18" charset="0"/>
              </a:rPr>
              <a:t>Singhal, S., Ahuja, L, Monga, H. (2020). State of The Art of Machine Learning for</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Product</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Sustainability.</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2020</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2nd</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International</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Conference</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on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Advances</a:t>
            </a:r>
            <a:r>
              <a:rPr lang="en-US" sz="1900" spc="30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Computing,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Communication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Control</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and</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Networking</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(ICACCCN),</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197-202</a:t>
            </a:r>
            <a:r>
              <a:rPr lang="en-US" sz="1900" spc="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https://doi.org/10.1109/ICACCCNS1052.2020.9362746</a:t>
            </a:r>
            <a:endParaRPr lang="en-IN" sz="1900" dirty="0">
              <a:effectLst/>
              <a:latin typeface="Times New Roman" panose="02020603050405020304" pitchFamily="18" charset="0"/>
              <a:ea typeface="Times New Roman" panose="02020603050405020304" pitchFamily="18" charset="0"/>
            </a:endParaRPr>
          </a:p>
          <a:p>
            <a:pPr marL="633412" indent="0">
              <a:spcBef>
                <a:spcPts val="10"/>
              </a:spcBef>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3231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7B4DA-F818-80E2-ACCF-905376E337DF}"/>
              </a:ext>
            </a:extLst>
          </p:cNvPr>
          <p:cNvSpPr>
            <a:spLocks noGrp="1"/>
          </p:cNvSpPr>
          <p:nvPr>
            <p:ph type="title"/>
          </p:nvPr>
        </p:nvSpPr>
        <p:spPr/>
        <p:txBody>
          <a:bodyPr/>
          <a:lstStyle/>
          <a:p>
            <a:r>
              <a:rPr lang="en-US" dirty="0"/>
              <a:t>Aim/Objective</a:t>
            </a:r>
          </a:p>
        </p:txBody>
      </p:sp>
      <p:sp>
        <p:nvSpPr>
          <p:cNvPr id="3" name="Content Placeholder 2">
            <a:extLst>
              <a:ext uri="{FF2B5EF4-FFF2-40B4-BE49-F238E27FC236}">
                <a16:creationId xmlns:a16="http://schemas.microsoft.com/office/drawing/2014/main" id="{4B02B1C2-F6DD-13DE-59DD-7B16B7595C30}"/>
              </a:ext>
            </a:extLst>
          </p:cNvPr>
          <p:cNvSpPr>
            <a:spLocks noGrp="1"/>
          </p:cNvSpPr>
          <p:nvPr>
            <p:ph idx="1"/>
          </p:nvPr>
        </p:nvSpPr>
        <p:spPr>
          <a:xfrm>
            <a:off x="2357718" y="340659"/>
            <a:ext cx="8848164" cy="7422776"/>
          </a:xfrm>
        </p:spPr>
        <p:txBody>
          <a:bodyPr>
            <a:normAutofit/>
          </a:bodyPr>
          <a:lstStyle/>
          <a:p>
            <a:r>
              <a:rPr lang="en-IN" sz="1400" dirty="0">
                <a:effectLst/>
                <a:latin typeface="+mj-lt"/>
              </a:rPr>
              <a:t>The primary aim of such a project is to identify distinct customer segments based on their behaviours, preferences, and demographics. By understanding these segments, businesses can tailor their marketing strategies, product offerings, and customer experiences to better meet the specific needs of each group.   </a:t>
            </a:r>
          </a:p>
          <a:p>
            <a:pPr marL="0" indent="0">
              <a:buNone/>
            </a:pPr>
            <a:r>
              <a:rPr lang="en-IN" sz="1400" dirty="0">
                <a:latin typeface="+mj-lt"/>
              </a:rPr>
              <a:t>S</a:t>
            </a:r>
            <a:r>
              <a:rPr lang="en-IN" sz="1400" dirty="0">
                <a:effectLst/>
                <a:latin typeface="+mj-lt"/>
              </a:rPr>
              <a:t>pecific objectives include:</a:t>
            </a:r>
          </a:p>
          <a:p>
            <a:pPr marL="0" indent="0">
              <a:buNone/>
            </a:pPr>
            <a:r>
              <a:rPr lang="en-IN" sz="1400" dirty="0">
                <a:latin typeface="+mj-lt"/>
              </a:rPr>
              <a:t>   1)</a:t>
            </a:r>
            <a:r>
              <a:rPr lang="en-IN" sz="1400" dirty="0">
                <a:effectLst/>
                <a:latin typeface="+mj-lt"/>
              </a:rPr>
              <a:t>Customer Segmentation			4)Product Development</a:t>
            </a:r>
          </a:p>
          <a:p>
            <a:pPr marL="0" indent="0">
              <a:buNone/>
            </a:pPr>
            <a:r>
              <a:rPr lang="en-IN" sz="1400" dirty="0">
                <a:latin typeface="+mj-lt"/>
              </a:rPr>
              <a:t>   2)</a:t>
            </a:r>
            <a:r>
              <a:rPr lang="en-IN" sz="1400" dirty="0">
                <a:effectLst/>
                <a:latin typeface="+mj-lt"/>
              </a:rPr>
              <a:t>Customer Profiling				5)Customer Retention</a:t>
            </a:r>
          </a:p>
          <a:p>
            <a:pPr marL="0" indent="0">
              <a:buNone/>
            </a:pPr>
            <a:r>
              <a:rPr lang="en-IN" sz="1400" dirty="0">
                <a:effectLst/>
                <a:latin typeface="+mj-lt"/>
              </a:rPr>
              <a:t>   3)Targeted Marketing				6)Predictive Analytics</a:t>
            </a:r>
          </a:p>
        </p:txBody>
      </p:sp>
    </p:spTree>
    <p:extLst>
      <p:ext uri="{BB962C8B-B14F-4D97-AF65-F5344CB8AC3E}">
        <p14:creationId xmlns:p14="http://schemas.microsoft.com/office/powerpoint/2010/main" val="2660665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155F4-4673-C329-A3F9-B6A7266DF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35FB9D-34AB-CA0D-0D69-6A0D579D7A1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F4E7EA9-BDFB-5D37-0316-0D349F49CDA2}"/>
              </a:ext>
            </a:extLst>
          </p:cNvPr>
          <p:cNvSpPr>
            <a:spLocks noGrp="1"/>
          </p:cNvSpPr>
          <p:nvPr>
            <p:ph idx="1"/>
          </p:nvPr>
        </p:nvSpPr>
        <p:spPr>
          <a:xfrm>
            <a:off x="1165411" y="1434353"/>
            <a:ext cx="10381129" cy="5271248"/>
          </a:xfrm>
        </p:spPr>
        <p:txBody>
          <a:bodyPr>
            <a:normAutofit/>
          </a:bodyPr>
          <a:lstStyle/>
          <a:p>
            <a:pPr marL="520700"/>
            <a:r>
              <a:rPr lang="en-US" sz="1800" b="1" dirty="0">
                <a:effectLst/>
                <a:latin typeface="Times New Roman" panose="02020603050405020304" pitchFamily="18" charset="0"/>
                <a:ea typeface="Times New Roman" panose="02020603050405020304" pitchFamily="18" charset="0"/>
              </a:rPr>
              <a:t>Weblinks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215"/>
              </a:spcBef>
              <a:buSzPts val="1200"/>
              <a:buFont typeface="Times New Roman" panose="02020603050405020304" pitchFamily="18" charset="0"/>
              <a:buAutoNum type="arabicPeriod"/>
              <a:tabLst>
                <a:tab pos="978535" algn="l"/>
              </a:tabLst>
            </a:pPr>
            <a:r>
              <a:rPr lang="en-US" sz="1800" u="sng" dirty="0">
                <a:solidFill>
                  <a:srgbClr val="0462C1"/>
                </a:solidFill>
                <a:effectLst/>
                <a:latin typeface="Times New Roman" panose="02020603050405020304" pitchFamily="18" charset="0"/>
                <a:ea typeface="Times New Roman" panose="02020603050405020304" pitchFamily="18" charset="0"/>
                <a:hlinkClick r:id="rId2"/>
              </a:rPr>
              <a:t>https://neptune.ai/blog/customer-segmentation-using-machine-learning/</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205"/>
              </a:spcBef>
              <a:buSzPts val="1200"/>
              <a:buFont typeface="Times New Roman" panose="02020603050405020304" pitchFamily="18" charset="0"/>
              <a:buAutoNum type="arabicPeriod"/>
              <a:tabLst>
                <a:tab pos="978535" algn="l"/>
              </a:tabLst>
            </a:pPr>
            <a:r>
              <a:rPr lang="en-US" sz="1800" u="sng" dirty="0">
                <a:solidFill>
                  <a:srgbClr val="0462C1"/>
                </a:solidFill>
                <a:effectLst/>
                <a:latin typeface="Times New Roman" panose="02020603050405020304" pitchFamily="18" charset="0"/>
                <a:ea typeface="Times New Roman" panose="02020603050405020304" pitchFamily="18" charset="0"/>
                <a:hlinkClick r:id="rId3"/>
              </a:rPr>
              <a:t>https://deepchecks.com/glossary/segmentation-in-machine-learning/</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205"/>
              </a:spcBef>
              <a:buSzPts val="1200"/>
              <a:buFont typeface="Times New Roman" panose="02020603050405020304" pitchFamily="18" charset="0"/>
              <a:buAutoNum type="arabicPeriod"/>
              <a:tabLst>
                <a:tab pos="978535" algn="l"/>
              </a:tabLst>
            </a:pPr>
            <a:r>
              <a:rPr lang="en-US" sz="1800" u="sng" dirty="0">
                <a:solidFill>
                  <a:srgbClr val="0462C1"/>
                </a:solidFill>
                <a:effectLst/>
                <a:latin typeface="Times New Roman" panose="02020603050405020304" pitchFamily="18" charset="0"/>
                <a:ea typeface="Times New Roman" panose="02020603050405020304" pitchFamily="18" charset="0"/>
                <a:hlinkClick r:id="rId4"/>
              </a:rPr>
              <a:t>https://idiomatic.com/blog/customer-segmentation-machine-learning/</a:t>
            </a:r>
            <a:endParaRPr lang="en-US" sz="1800" u="sng" dirty="0">
              <a:solidFill>
                <a:srgbClr val="0462C1"/>
              </a:solidFill>
              <a:effectLst/>
              <a:latin typeface="Times New Roman" panose="02020603050405020304" pitchFamily="18" charset="0"/>
              <a:ea typeface="Times New Roman" panose="02020603050405020304" pitchFamily="18" charset="0"/>
            </a:endParaRPr>
          </a:p>
          <a:p>
            <a:pPr marL="342900" lvl="0" indent="-342900">
              <a:spcBef>
                <a:spcPts val="205"/>
              </a:spcBef>
              <a:buSzPts val="1200"/>
              <a:buFont typeface="Times New Roman" panose="02020603050405020304" pitchFamily="18" charset="0"/>
              <a:buAutoNum type="arabicPeriod"/>
              <a:tabLst>
                <a:tab pos="978535" algn="l"/>
              </a:tabLst>
            </a:pPr>
            <a:endParaRPr lang="en-US" sz="1800" u="sng" dirty="0">
              <a:solidFill>
                <a:srgbClr val="0462C1"/>
              </a:solidFill>
              <a:latin typeface="Times New Roman" panose="02020603050405020304" pitchFamily="18" charset="0"/>
              <a:ea typeface="Times New Roman" panose="02020603050405020304" pitchFamily="18" charset="0"/>
            </a:endParaRPr>
          </a:p>
          <a:p>
            <a:pPr marL="520700"/>
            <a:r>
              <a:rPr lang="en-US" sz="1800" b="1" dirty="0">
                <a:effectLst/>
                <a:latin typeface="Times New Roman" panose="02020603050405020304" pitchFamily="18" charset="0"/>
                <a:ea typeface="Times New Roman" panose="02020603050405020304" pitchFamily="18" charset="0"/>
              </a:rPr>
              <a:t>Book</a:t>
            </a:r>
            <a:r>
              <a:rPr lang="en-US" sz="1800" b="0" dirty="0">
                <a:effectLst/>
                <a:latin typeface="Times New Roman" panose="02020603050405020304" pitchFamily="18" charset="0"/>
                <a:ea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endParaRPr>
          </a:p>
          <a:p>
            <a:pPr marL="342900" marR="1035685" lvl="0" indent="-342900">
              <a:lnSpc>
                <a:spcPct val="107000"/>
              </a:lnSpc>
              <a:spcBef>
                <a:spcPts val="205"/>
              </a:spcBef>
              <a:buSzPts val="1200"/>
              <a:buFont typeface="Times New Roman" panose="02020603050405020304" pitchFamily="18" charset="0"/>
              <a:buAutoNum type="arabicPeriod"/>
              <a:tabLst>
                <a:tab pos="978535" algn="l"/>
              </a:tabLst>
            </a:pPr>
            <a:r>
              <a:rPr lang="en-US" sz="1800" dirty="0">
                <a:effectLst/>
                <a:latin typeface="Times New Roman" panose="02020603050405020304" pitchFamily="18" charset="0"/>
                <a:ea typeface="Times New Roman" panose="02020603050405020304" pitchFamily="18" charset="0"/>
              </a:rPr>
              <a:t>"Market Segmentation: How to Do It and How to Profit from It" by Malcolm</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McDonald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Ian Dunbar.</a:t>
            </a:r>
            <a:endParaRPr lang="en-IN" sz="1800" dirty="0">
              <a:effectLst/>
              <a:latin typeface="Times New Roman" panose="02020603050405020304" pitchFamily="18" charset="0"/>
              <a:ea typeface="Times New Roman" panose="02020603050405020304" pitchFamily="18" charset="0"/>
            </a:endParaRPr>
          </a:p>
          <a:p>
            <a:pPr marL="342900" marR="534035" lvl="0" indent="-342900">
              <a:lnSpc>
                <a:spcPct val="107000"/>
              </a:lnSpc>
              <a:buSzPts val="1200"/>
              <a:buFont typeface="Times New Roman" panose="02020603050405020304" pitchFamily="18" charset="0"/>
              <a:buAutoNum type="arabicPeriod"/>
              <a:tabLst>
                <a:tab pos="978535" algn="l"/>
              </a:tabLst>
            </a:pPr>
            <a:r>
              <a:rPr lang="en-US" sz="1800" dirty="0">
                <a:effectLst/>
                <a:latin typeface="Times New Roman" panose="02020603050405020304" pitchFamily="18" charset="0"/>
                <a:ea typeface="Times New Roman" panose="02020603050405020304" pitchFamily="18" charset="0"/>
              </a:rPr>
              <a:t>"Data Science for Marketing Analytics" by Tommy Blanchard, Debasish Behera, and</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Pranshu</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 Choudhary.</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375"/>
              </a:lnSpc>
              <a:buSzPts val="1200"/>
              <a:buFont typeface="Times New Roman" panose="02020603050405020304" pitchFamily="18" charset="0"/>
              <a:buAutoNum type="arabicPeriod"/>
              <a:tabLst>
                <a:tab pos="978535" algn="l"/>
              </a:tabLst>
            </a:pPr>
            <a:r>
              <a:rPr lang="en-US" sz="1800" dirty="0">
                <a:effectLst/>
                <a:latin typeface="Times New Roman" panose="02020603050405020304" pitchFamily="18" charset="0"/>
                <a:ea typeface="Times New Roman" panose="02020603050405020304" pitchFamily="18" charset="0"/>
              </a:rPr>
              <a:t>"Segmentation,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Revenue Management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Pricing Analytics"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 Tudor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 Stone.</a:t>
            </a:r>
            <a:endParaRPr lang="en-IN" sz="1800" dirty="0">
              <a:effectLst/>
              <a:latin typeface="Times New Roman" panose="02020603050405020304" pitchFamily="18" charset="0"/>
              <a:ea typeface="Times New Roman" panose="02020603050405020304" pitchFamily="18" charset="0"/>
            </a:endParaRPr>
          </a:p>
          <a:p>
            <a:pPr marL="0" lvl="0" indent="0">
              <a:spcBef>
                <a:spcPts val="205"/>
              </a:spcBef>
              <a:buSzPts val="1200"/>
              <a:buNone/>
              <a:tabLst>
                <a:tab pos="978535" algn="l"/>
              </a:tabLst>
            </a:pPr>
            <a:endParaRPr lang="en-IN" sz="1800" dirty="0">
              <a:effectLst/>
              <a:latin typeface="Times New Roman" panose="02020603050405020304" pitchFamily="18" charset="0"/>
              <a:ea typeface="Times New Roman" panose="02020603050405020304" pitchFamily="18" charset="0"/>
            </a:endParaRPr>
          </a:p>
          <a:p>
            <a:pPr marL="633412" indent="0">
              <a:spcBef>
                <a:spcPts val="10"/>
              </a:spcBef>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9594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1D77-261E-EA21-B2E4-2A2A60DE101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5E722B8-99BA-8FF1-6CB3-03728A4673CA}"/>
              </a:ext>
            </a:extLst>
          </p:cNvPr>
          <p:cNvSpPr>
            <a:spLocks noGrp="1"/>
          </p:cNvSpPr>
          <p:nvPr>
            <p:ph idx="1"/>
          </p:nvPr>
        </p:nvSpPr>
        <p:spPr/>
        <p:txBody>
          <a:bodyPr>
            <a:normAutofit fontScale="70000" lnSpcReduction="20000"/>
          </a:bodyPr>
          <a:lstStyle/>
          <a:p>
            <a:r>
              <a:rPr lang="en-IN" i="0" u="none" strike="noStrike" dirty="0">
                <a:effectLst/>
                <a:latin typeface="+mj-lt"/>
              </a:rPr>
              <a:t>Businesses are increasingly recognizing the value of data-driven insights to improve their operations and customer relationships. Market segmentation, powered by machine learning, offers several key motivations:</a:t>
            </a:r>
          </a:p>
          <a:p>
            <a:r>
              <a:rPr lang="en-IN" i="0" u="none" strike="noStrike" dirty="0">
                <a:effectLst/>
                <a:latin typeface="+mj-lt"/>
              </a:rPr>
              <a:t>Enhanced Customer Understanding:</a:t>
            </a:r>
          </a:p>
          <a:p>
            <a:pPr lvl="1"/>
            <a:r>
              <a:rPr lang="en-IN" i="0" u="none" strike="noStrike" dirty="0">
                <a:effectLst/>
                <a:latin typeface="+mj-lt"/>
              </a:rPr>
              <a:t>Deeper Insights: Uncover hidden patterns and trends in customer behaviour that traditional methods might miss.</a:t>
            </a:r>
          </a:p>
          <a:p>
            <a:pPr lvl="1"/>
            <a:r>
              <a:rPr lang="en-IN" i="0" u="none" strike="noStrike" dirty="0">
                <a:effectLst/>
                <a:latin typeface="+mj-lt"/>
              </a:rPr>
              <a:t>Personalized Experiences: Tailor products, services, and marketing messages to individual preferences.</a:t>
            </a:r>
          </a:p>
          <a:p>
            <a:r>
              <a:rPr lang="en-IN" i="0" u="none" strike="noStrike" dirty="0">
                <a:effectLst/>
                <a:latin typeface="+mj-lt"/>
              </a:rPr>
              <a:t>Optimized Marketing Strategies:</a:t>
            </a:r>
          </a:p>
          <a:p>
            <a:pPr lvl="1"/>
            <a:r>
              <a:rPr lang="en-IN" i="0" u="none" strike="noStrike" dirty="0">
                <a:effectLst/>
                <a:latin typeface="+mj-lt"/>
              </a:rPr>
              <a:t>Targeted Campaigns: Allocate marketing resources effectively by focusing on high-value segments.</a:t>
            </a:r>
          </a:p>
          <a:p>
            <a:pPr lvl="1"/>
            <a:r>
              <a:rPr lang="en-IN" i="0" u="none" strike="noStrike" dirty="0">
                <a:effectLst/>
                <a:latin typeface="+mj-lt"/>
              </a:rPr>
              <a:t>Increased ROI: Improve campaign performance by reducing wasted effort and maximizing conversions.</a:t>
            </a:r>
          </a:p>
          <a:p>
            <a:endParaRPr lang="en-US" dirty="0">
              <a:latin typeface="+mj-lt"/>
            </a:endParaRPr>
          </a:p>
        </p:txBody>
      </p:sp>
    </p:spTree>
    <p:extLst>
      <p:ext uri="{BB962C8B-B14F-4D97-AF65-F5344CB8AC3E}">
        <p14:creationId xmlns:p14="http://schemas.microsoft.com/office/powerpoint/2010/main" val="363382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367F-648A-9E22-B82B-E4BA70B5468A}"/>
              </a:ext>
            </a:extLst>
          </p:cNvPr>
          <p:cNvSpPr>
            <a:spLocks noGrp="1"/>
          </p:cNvSpPr>
          <p:nvPr>
            <p:ph type="title"/>
          </p:nvPr>
        </p:nvSpPr>
        <p:spPr/>
        <p:txBody>
          <a:bodyPr/>
          <a:lstStyle/>
          <a:p>
            <a:r>
              <a:rPr lang="en-US" dirty="0"/>
              <a:t>Literature Review</a:t>
            </a:r>
          </a:p>
        </p:txBody>
      </p:sp>
      <p:graphicFrame>
        <p:nvGraphicFramePr>
          <p:cNvPr id="6" name="Content Placeholder 5">
            <a:extLst>
              <a:ext uri="{FF2B5EF4-FFF2-40B4-BE49-F238E27FC236}">
                <a16:creationId xmlns:a16="http://schemas.microsoft.com/office/drawing/2014/main" id="{328C2C24-F1B0-DDA5-731B-EB960187E8AA}"/>
              </a:ext>
            </a:extLst>
          </p:cNvPr>
          <p:cNvGraphicFramePr>
            <a:graphicFrameLocks noGrp="1"/>
          </p:cNvGraphicFramePr>
          <p:nvPr>
            <p:ph idx="1"/>
            <p:extLst>
              <p:ext uri="{D42A27DB-BD31-4B8C-83A1-F6EECF244321}">
                <p14:modId xmlns:p14="http://schemas.microsoft.com/office/powerpoint/2010/main" val="65589122"/>
              </p:ext>
            </p:extLst>
          </p:nvPr>
        </p:nvGraphicFramePr>
        <p:xfrm>
          <a:off x="1308847" y="1443317"/>
          <a:ext cx="9681883" cy="4787154"/>
        </p:xfrm>
        <a:graphic>
          <a:graphicData uri="http://schemas.openxmlformats.org/drawingml/2006/table">
            <a:tbl>
              <a:tblPr firstRow="1" firstCol="1" bandRow="1">
                <a:tableStyleId>{5C22544A-7EE6-4342-B048-85BDC9FD1C3A}</a:tableStyleId>
              </a:tblPr>
              <a:tblGrid>
                <a:gridCol w="2350645">
                  <a:extLst>
                    <a:ext uri="{9D8B030D-6E8A-4147-A177-3AD203B41FA5}">
                      <a16:colId xmlns:a16="http://schemas.microsoft.com/office/drawing/2014/main" val="2710524056"/>
                    </a:ext>
                  </a:extLst>
                </a:gridCol>
                <a:gridCol w="2350645">
                  <a:extLst>
                    <a:ext uri="{9D8B030D-6E8A-4147-A177-3AD203B41FA5}">
                      <a16:colId xmlns:a16="http://schemas.microsoft.com/office/drawing/2014/main" val="2450827912"/>
                    </a:ext>
                  </a:extLst>
                </a:gridCol>
                <a:gridCol w="2350645">
                  <a:extLst>
                    <a:ext uri="{9D8B030D-6E8A-4147-A177-3AD203B41FA5}">
                      <a16:colId xmlns:a16="http://schemas.microsoft.com/office/drawing/2014/main" val="3187909467"/>
                    </a:ext>
                  </a:extLst>
                </a:gridCol>
                <a:gridCol w="2629948">
                  <a:extLst>
                    <a:ext uri="{9D8B030D-6E8A-4147-A177-3AD203B41FA5}">
                      <a16:colId xmlns:a16="http://schemas.microsoft.com/office/drawing/2014/main" val="1283214167"/>
                    </a:ext>
                  </a:extLst>
                </a:gridCol>
              </a:tblGrid>
              <a:tr h="172298">
                <a:tc>
                  <a:txBody>
                    <a:bodyPr/>
                    <a:lstStyle/>
                    <a:p>
                      <a:r>
                        <a:rPr lang="en-US" sz="1100">
                          <a:effectLst/>
                        </a:rPr>
                        <a:t>Author(s) and Year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Focus Area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Methodology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Key Findings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extLst>
                  <a:ext uri="{0D108BD9-81ED-4DB2-BD59-A6C34878D82A}">
                    <a16:rowId xmlns:a16="http://schemas.microsoft.com/office/drawing/2014/main" val="187058563"/>
                  </a:ext>
                </a:extLst>
              </a:tr>
              <a:tr h="516894">
                <a:tc>
                  <a:txBody>
                    <a:bodyPr/>
                    <a:lstStyle/>
                    <a:p>
                      <a:r>
                        <a:rPr lang="en-US" sz="1100" dirty="0">
                          <a:solidFill>
                            <a:schemeClr val="bg1"/>
                          </a:solidFill>
                          <a:effectLst/>
                        </a:rPr>
                        <a:t>Sotomayor Vidal et al.</a:t>
                      </a:r>
                      <a:endPar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Digital marketing in higher education student recruitment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Case study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Demonstrated the impact of digital marketing strategies on attracting students in the private sector.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extLst>
                  <a:ext uri="{0D108BD9-81ED-4DB2-BD59-A6C34878D82A}">
                    <a16:rowId xmlns:a16="http://schemas.microsoft.com/office/drawing/2014/main" val="87668156"/>
                  </a:ext>
                </a:extLst>
              </a:tr>
              <a:tr h="516894">
                <a:tc>
                  <a:txBody>
                    <a:bodyPr/>
                    <a:lstStyle/>
                    <a:p>
                      <a:r>
                        <a:rPr lang="en-US" sz="1100">
                          <a:solidFill>
                            <a:schemeClr val="bg1"/>
                          </a:solidFill>
                          <a:effectLst/>
                        </a:rPr>
                        <a:t>Hemsley-Brown (2020)</a:t>
                      </a:r>
                      <a:endParaRPr lang="en-IN"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Higher education market segmentation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Conceptual overview</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Highlighted the need for nuanced segmentation in higher education to address diverse student needs.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extLst>
                  <a:ext uri="{0D108BD9-81ED-4DB2-BD59-A6C34878D82A}">
                    <a16:rowId xmlns:a16="http://schemas.microsoft.com/office/drawing/2014/main" val="3901211205"/>
                  </a:ext>
                </a:extLst>
              </a:tr>
              <a:tr h="550361">
                <a:tc>
                  <a:txBody>
                    <a:bodyPr/>
                    <a:lstStyle/>
                    <a:p>
                      <a:r>
                        <a:rPr lang="en-US" sz="1100" dirty="0" err="1">
                          <a:solidFill>
                            <a:schemeClr val="bg1"/>
                          </a:solidFill>
                          <a:effectLst/>
                        </a:rPr>
                        <a:t>Davari</a:t>
                      </a:r>
                      <a:r>
                        <a:rPr lang="en-US" sz="1100" dirty="0">
                          <a:solidFill>
                            <a:schemeClr val="bg1"/>
                          </a:solidFill>
                          <a:effectLst/>
                        </a:rPr>
                        <a:t> et al. (2019)</a:t>
                      </a:r>
                      <a:endPar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Professional education market segmentation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Data mining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Applied data mining to identify distinct segments and their preferences in professional education.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extLst>
                  <a:ext uri="{0D108BD9-81ED-4DB2-BD59-A6C34878D82A}">
                    <a16:rowId xmlns:a16="http://schemas.microsoft.com/office/drawing/2014/main" val="2050009465"/>
                  </a:ext>
                </a:extLst>
              </a:tr>
              <a:tr h="550361">
                <a:tc>
                  <a:txBody>
                    <a:bodyPr/>
                    <a:lstStyle/>
                    <a:p>
                      <a:r>
                        <a:rPr lang="en-US" sz="1100">
                          <a:solidFill>
                            <a:schemeClr val="bg1"/>
                          </a:solidFill>
                          <a:effectLst/>
                        </a:rPr>
                        <a:t>Lozano et al. (2021)</a:t>
                      </a:r>
                      <a:endParaRPr lang="en-IN"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Social inequalities in higher education segmentation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Empirical study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Revealed how market segmentation reflects social inequalities in Colombia’s education system.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extLst>
                  <a:ext uri="{0D108BD9-81ED-4DB2-BD59-A6C34878D82A}">
                    <a16:rowId xmlns:a16="http://schemas.microsoft.com/office/drawing/2014/main" val="385181562"/>
                  </a:ext>
                </a:extLst>
              </a:tr>
              <a:tr h="516894">
                <a:tc>
                  <a:txBody>
                    <a:bodyPr/>
                    <a:lstStyle/>
                    <a:p>
                      <a:r>
                        <a:rPr lang="en-US" sz="1100" dirty="0">
                          <a:solidFill>
                            <a:schemeClr val="bg1"/>
                          </a:solidFill>
                          <a:effectLst/>
                        </a:rPr>
                        <a:t>Chen &amp; Hsiao (2009)</a:t>
                      </a:r>
                      <a:endPar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Student behavior in school selection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Market segmentation theory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Explored factors influencing students' decisions when selecting schools and departments.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extLst>
                  <a:ext uri="{0D108BD9-81ED-4DB2-BD59-A6C34878D82A}">
                    <a16:rowId xmlns:a16="http://schemas.microsoft.com/office/drawing/2014/main" val="2812777793"/>
                  </a:ext>
                </a:extLst>
              </a:tr>
              <a:tr h="516894">
                <a:tc>
                  <a:txBody>
                    <a:bodyPr/>
                    <a:lstStyle/>
                    <a:p>
                      <a:r>
                        <a:rPr lang="en-US" sz="1100">
                          <a:solidFill>
                            <a:schemeClr val="bg1"/>
                          </a:solidFill>
                          <a:effectLst/>
                        </a:rPr>
                        <a:t>Casas-Rosal et al. (2023)</a:t>
                      </a:r>
                      <a:endParaRPr lang="en-IN"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Food market segmentation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Multicriteria decision-making approach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dirty="0">
                          <a:effectLst/>
                        </a:rPr>
                        <a:t>Developed a segmentation model based on consumer preferences in the food market.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extLst>
                  <a:ext uri="{0D108BD9-81ED-4DB2-BD59-A6C34878D82A}">
                    <a16:rowId xmlns:a16="http://schemas.microsoft.com/office/drawing/2014/main" val="395945325"/>
                  </a:ext>
                </a:extLst>
              </a:tr>
              <a:tr h="412770">
                <a:tc>
                  <a:txBody>
                    <a:bodyPr/>
                    <a:lstStyle/>
                    <a:p>
                      <a:r>
                        <a:rPr lang="en-US" sz="1100">
                          <a:solidFill>
                            <a:schemeClr val="bg1"/>
                          </a:solidFill>
                          <a:effectLst/>
                        </a:rPr>
                        <a:t>Canterbury (2000)</a:t>
                      </a:r>
                      <a:endParaRPr lang="en-IN"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Challenges in higher education marketing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Conceptual analysis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Identified challenges and strategies for effective higher education marketing.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extLst>
                  <a:ext uri="{0D108BD9-81ED-4DB2-BD59-A6C34878D82A}">
                    <a16:rowId xmlns:a16="http://schemas.microsoft.com/office/drawing/2014/main" val="1438817334"/>
                  </a:ext>
                </a:extLst>
              </a:tr>
              <a:tr h="516894">
                <a:tc>
                  <a:txBody>
                    <a:bodyPr/>
                    <a:lstStyle/>
                    <a:p>
                      <a:r>
                        <a:rPr lang="en-US" sz="1100">
                          <a:solidFill>
                            <a:schemeClr val="bg1"/>
                          </a:solidFill>
                          <a:effectLst/>
                        </a:rPr>
                        <a:t>Zhao et al. (2023)</a:t>
                      </a:r>
                      <a:endParaRPr lang="en-IN" sz="1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Corruption and market segmentation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Empirical analysis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Analyzed the impact of corruption on market segmentation and environmental outcomes in China.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extLst>
                  <a:ext uri="{0D108BD9-81ED-4DB2-BD59-A6C34878D82A}">
                    <a16:rowId xmlns:a16="http://schemas.microsoft.com/office/drawing/2014/main" val="3178803104"/>
                  </a:ext>
                </a:extLst>
              </a:tr>
              <a:tr h="516894">
                <a:tc>
                  <a:txBody>
                    <a:bodyPr/>
                    <a:lstStyle/>
                    <a:p>
                      <a:r>
                        <a:rPr lang="en-US" sz="1100" dirty="0">
                          <a:solidFill>
                            <a:schemeClr val="bg1"/>
                          </a:solidFill>
                          <a:effectLst/>
                        </a:rPr>
                        <a:t>Lambert (2023)</a:t>
                      </a:r>
                      <a:endPar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Labor market segmentation in the context of the Great Resignation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Case study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dirty="0">
                          <a:effectLst/>
                        </a:rPr>
                        <a:t>Studied labor market dynamics during the Great Resignation, identifying key segmented groups.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extLst>
                  <a:ext uri="{0D108BD9-81ED-4DB2-BD59-A6C34878D82A}">
                    <a16:rowId xmlns:a16="http://schemas.microsoft.com/office/drawing/2014/main" val="1314265294"/>
                  </a:ext>
                </a:extLst>
              </a:tr>
            </a:tbl>
          </a:graphicData>
        </a:graphic>
      </p:graphicFrame>
    </p:spTree>
    <p:extLst>
      <p:ext uri="{BB962C8B-B14F-4D97-AF65-F5344CB8AC3E}">
        <p14:creationId xmlns:p14="http://schemas.microsoft.com/office/powerpoint/2010/main" val="327029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27E09-8376-FD74-31A0-3956671EC3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6CC191-A170-5977-2ADE-DCAF04C18710}"/>
              </a:ext>
            </a:extLst>
          </p:cNvPr>
          <p:cNvSpPr>
            <a:spLocks noGrp="1"/>
          </p:cNvSpPr>
          <p:nvPr>
            <p:ph type="title"/>
          </p:nvPr>
        </p:nvSpPr>
        <p:spPr/>
        <p:txBody>
          <a:bodyPr/>
          <a:lstStyle/>
          <a:p>
            <a:r>
              <a:rPr lang="en-US" dirty="0"/>
              <a:t>Literature Review</a:t>
            </a:r>
          </a:p>
        </p:txBody>
      </p:sp>
      <p:graphicFrame>
        <p:nvGraphicFramePr>
          <p:cNvPr id="6" name="Content Placeholder 5">
            <a:extLst>
              <a:ext uri="{FF2B5EF4-FFF2-40B4-BE49-F238E27FC236}">
                <a16:creationId xmlns:a16="http://schemas.microsoft.com/office/drawing/2014/main" id="{E727055C-FC00-67D9-3532-554A170DD2EE}"/>
              </a:ext>
            </a:extLst>
          </p:cNvPr>
          <p:cNvGraphicFramePr>
            <a:graphicFrameLocks noGrp="1"/>
          </p:cNvGraphicFramePr>
          <p:nvPr>
            <p:ph idx="1"/>
            <p:extLst>
              <p:ext uri="{D42A27DB-BD31-4B8C-83A1-F6EECF244321}">
                <p14:modId xmlns:p14="http://schemas.microsoft.com/office/powerpoint/2010/main" val="3990604431"/>
              </p:ext>
            </p:extLst>
          </p:nvPr>
        </p:nvGraphicFramePr>
        <p:xfrm>
          <a:off x="1873625" y="1346670"/>
          <a:ext cx="8696515" cy="5098954"/>
        </p:xfrm>
        <a:graphic>
          <a:graphicData uri="http://schemas.openxmlformats.org/drawingml/2006/table">
            <a:tbl>
              <a:tblPr firstRow="1" firstCol="1" bandRow="1">
                <a:tableStyleId>{5C22544A-7EE6-4342-B048-85BDC9FD1C3A}</a:tableStyleId>
              </a:tblPr>
              <a:tblGrid>
                <a:gridCol w="2118614">
                  <a:extLst>
                    <a:ext uri="{9D8B030D-6E8A-4147-A177-3AD203B41FA5}">
                      <a16:colId xmlns:a16="http://schemas.microsoft.com/office/drawing/2014/main" val="2710524056"/>
                    </a:ext>
                  </a:extLst>
                </a:gridCol>
                <a:gridCol w="2109099">
                  <a:extLst>
                    <a:ext uri="{9D8B030D-6E8A-4147-A177-3AD203B41FA5}">
                      <a16:colId xmlns:a16="http://schemas.microsoft.com/office/drawing/2014/main" val="2450827912"/>
                    </a:ext>
                  </a:extLst>
                </a:gridCol>
                <a:gridCol w="2109099">
                  <a:extLst>
                    <a:ext uri="{9D8B030D-6E8A-4147-A177-3AD203B41FA5}">
                      <a16:colId xmlns:a16="http://schemas.microsoft.com/office/drawing/2014/main" val="3187909467"/>
                    </a:ext>
                  </a:extLst>
                </a:gridCol>
                <a:gridCol w="2359703">
                  <a:extLst>
                    <a:ext uri="{9D8B030D-6E8A-4147-A177-3AD203B41FA5}">
                      <a16:colId xmlns:a16="http://schemas.microsoft.com/office/drawing/2014/main" val="1283214167"/>
                    </a:ext>
                  </a:extLst>
                </a:gridCol>
              </a:tblGrid>
              <a:tr h="271114">
                <a:tc>
                  <a:txBody>
                    <a:bodyPr/>
                    <a:lstStyle/>
                    <a:p>
                      <a:r>
                        <a:rPr lang="en-US" sz="1100">
                          <a:effectLst/>
                        </a:rPr>
                        <a:t>Author(s) and Year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Focus Area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Methodology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tc>
                  <a:txBody>
                    <a:bodyPr/>
                    <a:lstStyle/>
                    <a:p>
                      <a:r>
                        <a:rPr lang="en-US" sz="1100">
                          <a:effectLst/>
                        </a:rPr>
                        <a:t>Key Findings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311" marR="33311" marT="0" marB="0"/>
                </a:tc>
                <a:extLst>
                  <a:ext uri="{0D108BD9-81ED-4DB2-BD59-A6C34878D82A}">
                    <a16:rowId xmlns:a16="http://schemas.microsoft.com/office/drawing/2014/main" val="187058563"/>
                  </a:ext>
                </a:extLst>
              </a:tr>
              <a:tr h="603480">
                <a:tc>
                  <a:txBody>
                    <a:bodyPr/>
                    <a:lstStyle/>
                    <a:p>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Rizvi (2023)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Internationalization of higher education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Conceptual discussion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Discussed the role of diaspora in higher education internationalization strategies.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1211205"/>
                  </a:ext>
                </a:extLst>
              </a:tr>
              <a:tr h="603480">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Aktan &amp; Kaplan (2023)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Mindfulness in higher education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Theoretical framework</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Proposed redesigning higher education with mindfulness as a focus.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0009465"/>
                  </a:ext>
                </a:extLst>
              </a:tr>
              <a:tr h="603480">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Rajput &amp; Singh (2023)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E-commerce customer segmentation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K-means clustering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Demonstrated effective segmentation using clustering algorithms for online retail.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5181562"/>
                  </a:ext>
                </a:extLst>
              </a:tr>
              <a:tr h="603480">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Huang (2023)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Slow food market segmentation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Cluster analysis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Identified market segments for slow food experiences in hospitality.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12777793"/>
                  </a:ext>
                </a:extLst>
              </a:tr>
              <a:tr h="603480">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Vieri et al. (2023)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Telecommunications customer segmentation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Exclusive clustering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Highlighted distinct customer groups for targeted marketing in telecom.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945325"/>
                  </a:ext>
                </a:extLst>
              </a:tr>
              <a:tr h="603480">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Kumar (2023)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Shopping mall user segmentation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K-means clustering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Explored customer segmentation for better service personalization in malls.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38817334"/>
                  </a:ext>
                </a:extLst>
              </a:tr>
              <a:tr h="603480">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Kim &amp; Irakoze (2023)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Green housing market segmentation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Cluster analysis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Identified segments willing to pay a premium for green-certified housing.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8803104"/>
                  </a:ext>
                </a:extLst>
              </a:tr>
              <a:tr h="603480">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Zhu &amp; Liu (2023)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Personalized preference learning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Segmentation strategy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Proposed a segmentation approach for sparse consumer data in personalized services.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4265294"/>
                  </a:ext>
                </a:extLst>
              </a:tr>
            </a:tbl>
          </a:graphicData>
        </a:graphic>
      </p:graphicFrame>
    </p:spTree>
    <p:extLst>
      <p:ext uri="{BB962C8B-B14F-4D97-AF65-F5344CB8AC3E}">
        <p14:creationId xmlns:p14="http://schemas.microsoft.com/office/powerpoint/2010/main" val="291707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C169F-9557-4346-5BCB-BF63F427FC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35235-7F62-AF7E-8A99-28D511A8874C}"/>
              </a:ext>
            </a:extLst>
          </p:cNvPr>
          <p:cNvSpPr>
            <a:spLocks noGrp="1"/>
          </p:cNvSpPr>
          <p:nvPr>
            <p:ph type="title"/>
          </p:nvPr>
        </p:nvSpPr>
        <p:spPr/>
        <p:txBody>
          <a:bodyPr/>
          <a:lstStyle/>
          <a:p>
            <a:r>
              <a:rPr lang="en-US" dirty="0"/>
              <a:t>Gaps Identified</a:t>
            </a:r>
          </a:p>
        </p:txBody>
      </p:sp>
      <p:graphicFrame>
        <p:nvGraphicFramePr>
          <p:cNvPr id="6" name="Content Placeholder 5">
            <a:extLst>
              <a:ext uri="{FF2B5EF4-FFF2-40B4-BE49-F238E27FC236}">
                <a16:creationId xmlns:a16="http://schemas.microsoft.com/office/drawing/2014/main" id="{09576F21-8888-FE62-C383-68E51BD9987E}"/>
              </a:ext>
            </a:extLst>
          </p:cNvPr>
          <p:cNvGraphicFramePr>
            <a:graphicFrameLocks noGrp="1"/>
          </p:cNvGraphicFramePr>
          <p:nvPr>
            <p:ph idx="1"/>
            <p:extLst>
              <p:ext uri="{D42A27DB-BD31-4B8C-83A1-F6EECF244321}">
                <p14:modId xmlns:p14="http://schemas.microsoft.com/office/powerpoint/2010/main" val="1237973639"/>
              </p:ext>
            </p:extLst>
          </p:nvPr>
        </p:nvGraphicFramePr>
        <p:xfrm>
          <a:off x="1284790" y="1562583"/>
          <a:ext cx="9745884" cy="4663440"/>
        </p:xfrm>
        <a:graphic>
          <a:graphicData uri="http://schemas.openxmlformats.org/drawingml/2006/table">
            <a:tbl>
              <a:tblPr firstRow="1" firstCol="1" bandRow="1">
                <a:tableStyleId>{5C22544A-7EE6-4342-B048-85BDC9FD1C3A}</a:tableStyleId>
              </a:tblPr>
              <a:tblGrid>
                <a:gridCol w="2595389">
                  <a:extLst>
                    <a:ext uri="{9D8B030D-6E8A-4147-A177-3AD203B41FA5}">
                      <a16:colId xmlns:a16="http://schemas.microsoft.com/office/drawing/2014/main" val="2710524056"/>
                    </a:ext>
                  </a:extLst>
                </a:gridCol>
                <a:gridCol w="2247909">
                  <a:extLst>
                    <a:ext uri="{9D8B030D-6E8A-4147-A177-3AD203B41FA5}">
                      <a16:colId xmlns:a16="http://schemas.microsoft.com/office/drawing/2014/main" val="2450827912"/>
                    </a:ext>
                  </a:extLst>
                </a:gridCol>
                <a:gridCol w="2337476">
                  <a:extLst>
                    <a:ext uri="{9D8B030D-6E8A-4147-A177-3AD203B41FA5}">
                      <a16:colId xmlns:a16="http://schemas.microsoft.com/office/drawing/2014/main" val="3187909467"/>
                    </a:ext>
                  </a:extLst>
                </a:gridCol>
                <a:gridCol w="2565110">
                  <a:extLst>
                    <a:ext uri="{9D8B030D-6E8A-4147-A177-3AD203B41FA5}">
                      <a16:colId xmlns:a16="http://schemas.microsoft.com/office/drawing/2014/main" val="1283214167"/>
                    </a:ext>
                  </a:extLst>
                </a:gridCol>
              </a:tblGrid>
              <a:tr h="240496">
                <a:tc>
                  <a:txBody>
                    <a:bodyPr/>
                    <a:lstStyle/>
                    <a:p>
                      <a:r>
                        <a:rPr lang="en-IN" sz="1100" b="1" dirty="0"/>
                        <a:t>Category</a:t>
                      </a:r>
                      <a:endParaRPr lang="en-IN" sz="1100" dirty="0"/>
                    </a:p>
                  </a:txBody>
                  <a:tcPr anchor="ctr"/>
                </a:tc>
                <a:tc>
                  <a:txBody>
                    <a:bodyPr/>
                    <a:lstStyle/>
                    <a:p>
                      <a:r>
                        <a:rPr lang="en-IN" sz="1100" b="1"/>
                        <a:t>Identified Gaps</a:t>
                      </a:r>
                      <a:endParaRPr lang="en-IN" sz="1100"/>
                    </a:p>
                  </a:txBody>
                  <a:tcPr anchor="ctr"/>
                </a:tc>
                <a:tc>
                  <a:txBody>
                    <a:bodyPr/>
                    <a:lstStyle/>
                    <a:p>
                      <a:r>
                        <a:rPr lang="en-IN" sz="1100" b="1"/>
                        <a:t>Impact</a:t>
                      </a:r>
                      <a:endParaRPr lang="en-IN" sz="1100"/>
                    </a:p>
                  </a:txBody>
                  <a:tcPr anchor="ctr"/>
                </a:tc>
                <a:tc>
                  <a:txBody>
                    <a:bodyPr/>
                    <a:lstStyle/>
                    <a:p>
                      <a:r>
                        <a:rPr lang="en-IN" sz="1100" b="1" dirty="0"/>
                        <a:t>Recommendations</a:t>
                      </a:r>
                      <a:endParaRPr lang="en-IN" sz="1100" dirty="0"/>
                    </a:p>
                  </a:txBody>
                  <a:tcPr anchor="ctr"/>
                </a:tc>
                <a:extLst>
                  <a:ext uri="{0D108BD9-81ED-4DB2-BD59-A6C34878D82A}">
                    <a16:rowId xmlns:a16="http://schemas.microsoft.com/office/drawing/2014/main" val="2050009465"/>
                  </a:ext>
                </a:extLst>
              </a:tr>
              <a:tr h="551727">
                <a:tc>
                  <a:txBody>
                    <a:bodyPr/>
                    <a:lstStyle/>
                    <a:p>
                      <a:r>
                        <a:rPr lang="en-IN" sz="1100" b="1"/>
                        <a:t>Diverse Dataset Handling</a:t>
                      </a:r>
                      <a:endParaRPr lang="en-IN" sz="1100"/>
                    </a:p>
                  </a:txBody>
                  <a:tcPr anchor="ctr"/>
                </a:tc>
                <a:tc>
                  <a:txBody>
                    <a:bodyPr/>
                    <a:lstStyle/>
                    <a:p>
                      <a:r>
                        <a:rPr lang="en-US" sz="1100"/>
                        <a:t>Inability to generalize across datasets with varying characteristics.</a:t>
                      </a:r>
                    </a:p>
                  </a:txBody>
                  <a:tcPr anchor="ctr"/>
                </a:tc>
                <a:tc>
                  <a:txBody>
                    <a:bodyPr/>
                    <a:lstStyle/>
                    <a:p>
                      <a:r>
                        <a:rPr lang="en-US" sz="1100"/>
                        <a:t>Skewed results, inaccurate segmentation, reduced model reliability.</a:t>
                      </a:r>
                    </a:p>
                  </a:txBody>
                  <a:tcPr anchor="ctr"/>
                </a:tc>
                <a:tc>
                  <a:txBody>
                    <a:bodyPr/>
                    <a:lstStyle/>
                    <a:p>
                      <a:r>
                        <a:rPr lang="en-US" sz="1100" dirty="0"/>
                        <a:t>Develop robust algorithms capable of handling diverse, high-dimensional data without over/underfitting.</a:t>
                      </a:r>
                    </a:p>
                  </a:txBody>
                  <a:tcPr anchor="ctr"/>
                </a:tc>
                <a:extLst>
                  <a:ext uri="{0D108BD9-81ED-4DB2-BD59-A6C34878D82A}">
                    <a16:rowId xmlns:a16="http://schemas.microsoft.com/office/drawing/2014/main" val="385181562"/>
                  </a:ext>
                </a:extLst>
              </a:tr>
              <a:tr h="551727">
                <a:tc>
                  <a:txBody>
                    <a:bodyPr/>
                    <a:lstStyle/>
                    <a:p>
                      <a:r>
                        <a:rPr lang="en-IN" sz="1100" b="1" dirty="0"/>
                        <a:t>Real-Time Data Integration</a:t>
                      </a:r>
                      <a:endParaRPr lang="en-IN" sz="1100" dirty="0"/>
                    </a:p>
                  </a:txBody>
                  <a:tcPr anchor="ctr"/>
                </a:tc>
                <a:tc>
                  <a:txBody>
                    <a:bodyPr/>
                    <a:lstStyle/>
                    <a:p>
                      <a:r>
                        <a:rPr lang="en-US" sz="1100"/>
                        <a:t>Lack of incorporation of dynamic data streams into segmentation models.</a:t>
                      </a:r>
                    </a:p>
                  </a:txBody>
                  <a:tcPr anchor="ctr"/>
                </a:tc>
                <a:tc>
                  <a:txBody>
                    <a:bodyPr/>
                    <a:lstStyle/>
                    <a:p>
                      <a:r>
                        <a:rPr lang="en-US" sz="1100"/>
                        <a:t>Missed opportunities to adapt to real-time changes in customer behavior or external factors.</a:t>
                      </a:r>
                    </a:p>
                  </a:txBody>
                  <a:tcPr anchor="ctr"/>
                </a:tc>
                <a:tc>
                  <a:txBody>
                    <a:bodyPr/>
                    <a:lstStyle/>
                    <a:p>
                      <a:r>
                        <a:rPr lang="en-US" sz="1100"/>
                        <a:t>Integrate machine learning models with real-time data pipelines for dynamic segmentation.</a:t>
                      </a:r>
                    </a:p>
                  </a:txBody>
                  <a:tcPr anchor="ctr"/>
                </a:tc>
                <a:extLst>
                  <a:ext uri="{0D108BD9-81ED-4DB2-BD59-A6C34878D82A}">
                    <a16:rowId xmlns:a16="http://schemas.microsoft.com/office/drawing/2014/main" val="2812777793"/>
                  </a:ext>
                </a:extLst>
              </a:tr>
              <a:tr h="707342">
                <a:tc>
                  <a:txBody>
                    <a:bodyPr/>
                    <a:lstStyle/>
                    <a:p>
                      <a:r>
                        <a:rPr lang="en-IN" sz="1100" b="1"/>
                        <a:t>Model Interpretability</a:t>
                      </a:r>
                      <a:endParaRPr lang="en-IN" sz="1100"/>
                    </a:p>
                  </a:txBody>
                  <a:tcPr anchor="ctr"/>
                </a:tc>
                <a:tc>
                  <a:txBody>
                    <a:bodyPr/>
                    <a:lstStyle/>
                    <a:p>
                      <a:r>
                        <a:rPr lang="en-US" sz="1100"/>
                        <a:t>Machine learning models operate as "black boxes," limiting trust and understanding of segmentation decisions.</a:t>
                      </a:r>
                    </a:p>
                  </a:txBody>
                  <a:tcPr anchor="ctr"/>
                </a:tc>
                <a:tc>
                  <a:txBody>
                    <a:bodyPr/>
                    <a:lstStyle/>
                    <a:p>
                      <a:r>
                        <a:rPr lang="en-US" sz="1100"/>
                        <a:t>Reduced business trust and adoption of segmentation strategies.</a:t>
                      </a:r>
                    </a:p>
                  </a:txBody>
                  <a:tcPr anchor="ctr"/>
                </a:tc>
                <a:tc>
                  <a:txBody>
                    <a:bodyPr/>
                    <a:lstStyle/>
                    <a:p>
                      <a:r>
                        <a:rPr lang="en-US" sz="1100"/>
                        <a:t>Develop interpretable models that explain how and why customer groups are identified.</a:t>
                      </a:r>
                    </a:p>
                  </a:txBody>
                  <a:tcPr anchor="ctr"/>
                </a:tc>
                <a:extLst>
                  <a:ext uri="{0D108BD9-81ED-4DB2-BD59-A6C34878D82A}">
                    <a16:rowId xmlns:a16="http://schemas.microsoft.com/office/drawing/2014/main" val="395945325"/>
                  </a:ext>
                </a:extLst>
              </a:tr>
              <a:tr h="707342">
                <a:tc>
                  <a:txBody>
                    <a:bodyPr/>
                    <a:lstStyle/>
                    <a:p>
                      <a:r>
                        <a:rPr lang="en-IN" sz="1100" b="1"/>
                        <a:t>Niche Market Applications</a:t>
                      </a:r>
                      <a:endParaRPr lang="en-IN" sz="1100"/>
                    </a:p>
                  </a:txBody>
                  <a:tcPr anchor="ctr"/>
                </a:tc>
                <a:tc>
                  <a:txBody>
                    <a:bodyPr/>
                    <a:lstStyle/>
                    <a:p>
                      <a:r>
                        <a:rPr lang="en-US" sz="1100"/>
                        <a:t>Limited application of segmentation techniques to specialized industries (e.g., luxury, medical, high-tech).</a:t>
                      </a:r>
                    </a:p>
                  </a:txBody>
                  <a:tcPr anchor="ctr"/>
                </a:tc>
                <a:tc>
                  <a:txBody>
                    <a:bodyPr/>
                    <a:lstStyle/>
                    <a:p>
                      <a:r>
                        <a:rPr lang="en-US" sz="1100"/>
                        <a:t>Missed opportunities to tailor strategies to niche market dynamics.</a:t>
                      </a:r>
                    </a:p>
                  </a:txBody>
                  <a:tcPr anchor="ctr"/>
                </a:tc>
                <a:tc>
                  <a:txBody>
                    <a:bodyPr/>
                    <a:lstStyle/>
                    <a:p>
                      <a:r>
                        <a:rPr lang="en-US" sz="1100"/>
                        <a:t>Conduct research on segmentation strategies specific to niche markets.</a:t>
                      </a:r>
                    </a:p>
                  </a:txBody>
                  <a:tcPr anchor="ctr"/>
                </a:tc>
                <a:extLst>
                  <a:ext uri="{0D108BD9-81ED-4DB2-BD59-A6C34878D82A}">
                    <a16:rowId xmlns:a16="http://schemas.microsoft.com/office/drawing/2014/main" val="1438817334"/>
                  </a:ext>
                </a:extLst>
              </a:tr>
              <a:tr h="862957">
                <a:tc>
                  <a:txBody>
                    <a:bodyPr/>
                    <a:lstStyle/>
                    <a:p>
                      <a:r>
                        <a:rPr lang="en-IN" sz="1100" b="1"/>
                        <a:t>Integration of External Factors</a:t>
                      </a:r>
                      <a:endParaRPr lang="en-IN" sz="1100"/>
                    </a:p>
                  </a:txBody>
                  <a:tcPr anchor="ctr"/>
                </a:tc>
                <a:tc>
                  <a:txBody>
                    <a:bodyPr/>
                    <a:lstStyle/>
                    <a:p>
                      <a:r>
                        <a:rPr lang="en-US" sz="1100"/>
                        <a:t>Failure to incorporate external influences (e.g., economic shifts, cultural trends, unforeseen events) into segmentation models.</a:t>
                      </a:r>
                    </a:p>
                  </a:txBody>
                  <a:tcPr anchor="ctr"/>
                </a:tc>
                <a:tc>
                  <a:txBody>
                    <a:bodyPr/>
                    <a:lstStyle/>
                    <a:p>
                      <a:r>
                        <a:rPr lang="en-US" sz="1100"/>
                        <a:t>Incomplete understanding of consumer behavior shifts.</a:t>
                      </a:r>
                    </a:p>
                  </a:txBody>
                  <a:tcPr anchor="ctr"/>
                </a:tc>
                <a:tc>
                  <a:txBody>
                    <a:bodyPr/>
                    <a:lstStyle/>
                    <a:p>
                      <a:r>
                        <a:rPr lang="en-US" sz="1100"/>
                        <a:t>Enhance models to process and integrate dynamic, multi-source data to capture external factors.</a:t>
                      </a:r>
                    </a:p>
                  </a:txBody>
                  <a:tcPr anchor="ctr"/>
                </a:tc>
                <a:extLst>
                  <a:ext uri="{0D108BD9-81ED-4DB2-BD59-A6C34878D82A}">
                    <a16:rowId xmlns:a16="http://schemas.microsoft.com/office/drawing/2014/main" val="3178803104"/>
                  </a:ext>
                </a:extLst>
              </a:tr>
              <a:tr h="707342">
                <a:tc>
                  <a:txBody>
                    <a:bodyPr/>
                    <a:lstStyle/>
                    <a:p>
                      <a:r>
                        <a:rPr lang="en-IN" sz="1100" b="1"/>
                        <a:t>Ethical Concerns</a:t>
                      </a:r>
                      <a:endParaRPr lang="en-IN" sz="1100"/>
                    </a:p>
                  </a:txBody>
                  <a:tcPr anchor="ctr"/>
                </a:tc>
                <a:tc>
                  <a:txBody>
                    <a:bodyPr/>
                    <a:lstStyle/>
                    <a:p>
                      <a:r>
                        <a:rPr lang="en-US" sz="1100"/>
                        <a:t>Insufficient focus on data privacy, consent, and fairness in automated segmentation processes.</a:t>
                      </a:r>
                    </a:p>
                  </a:txBody>
                  <a:tcPr anchor="ctr"/>
                </a:tc>
                <a:tc>
                  <a:txBody>
                    <a:bodyPr/>
                    <a:lstStyle/>
                    <a:p>
                      <a:r>
                        <a:rPr lang="en-US" sz="1100"/>
                        <a:t>Risk of non-compliance with regulations, loss of consumer trust, and ethical controversies.</a:t>
                      </a:r>
                    </a:p>
                  </a:txBody>
                  <a:tcPr anchor="ctr"/>
                </a:tc>
                <a:tc>
                  <a:txBody>
                    <a:bodyPr/>
                    <a:lstStyle/>
                    <a:p>
                      <a:r>
                        <a:rPr lang="en-US" sz="1100" dirty="0"/>
                        <a:t>Establish ethical guidelines ensuring fairness, transparency, and regulatory compliance.</a:t>
                      </a:r>
                    </a:p>
                  </a:txBody>
                  <a:tcPr anchor="ctr"/>
                </a:tc>
                <a:extLst>
                  <a:ext uri="{0D108BD9-81ED-4DB2-BD59-A6C34878D82A}">
                    <a16:rowId xmlns:a16="http://schemas.microsoft.com/office/drawing/2014/main" val="1314265294"/>
                  </a:ext>
                </a:extLst>
              </a:tr>
            </a:tbl>
          </a:graphicData>
        </a:graphic>
      </p:graphicFrame>
    </p:spTree>
    <p:extLst>
      <p:ext uri="{BB962C8B-B14F-4D97-AF65-F5344CB8AC3E}">
        <p14:creationId xmlns:p14="http://schemas.microsoft.com/office/powerpoint/2010/main" val="397943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FD7C-2BB7-0485-BCF9-143BD25FFAAE}"/>
              </a:ext>
            </a:extLst>
          </p:cNvPr>
          <p:cNvSpPr>
            <a:spLocks noGrp="1"/>
          </p:cNvSpPr>
          <p:nvPr>
            <p:ph type="title"/>
          </p:nvPr>
        </p:nvSpPr>
        <p:spPr/>
        <p:txBody>
          <a:bodyPr/>
          <a:lstStyle/>
          <a:p>
            <a:r>
              <a:rPr lang="en-IN" b="0" i="0" u="none" strike="noStrike" dirty="0">
                <a:effectLst/>
                <a:latin typeface="+mn-lt"/>
              </a:rPr>
              <a:t>Problem Formulation:</a:t>
            </a:r>
            <a:endParaRPr lang="en-US" dirty="0">
              <a:latin typeface="+mn-lt"/>
            </a:endParaRPr>
          </a:p>
        </p:txBody>
      </p:sp>
      <p:sp>
        <p:nvSpPr>
          <p:cNvPr id="3" name="Content Placeholder 2">
            <a:extLst>
              <a:ext uri="{FF2B5EF4-FFF2-40B4-BE49-F238E27FC236}">
                <a16:creationId xmlns:a16="http://schemas.microsoft.com/office/drawing/2014/main" id="{FEE0BD94-26D1-D273-BD9A-E880A64F01D2}"/>
              </a:ext>
            </a:extLst>
          </p:cNvPr>
          <p:cNvSpPr>
            <a:spLocks noGrp="1"/>
          </p:cNvSpPr>
          <p:nvPr>
            <p:ph idx="1"/>
          </p:nvPr>
        </p:nvSpPr>
        <p:spPr>
          <a:xfrm>
            <a:off x="1249680" y="502920"/>
            <a:ext cx="9974580" cy="6629400"/>
          </a:xfrm>
        </p:spPr>
        <p:txBody>
          <a:bodyPr>
            <a:normAutofit/>
          </a:bodyPr>
          <a:lstStyle/>
          <a:p>
            <a:r>
              <a:rPr lang="en-US" sz="1400" b="1" dirty="0"/>
              <a:t>Background:</a:t>
            </a:r>
            <a:br>
              <a:rPr lang="en-US" sz="1400" dirty="0"/>
            </a:br>
            <a:r>
              <a:rPr lang="en-US" sz="1400" dirty="0"/>
              <a:t>Market segmentation is crucial for targeted marketing strategies but faces limitations in leveraging machine learning to address dynamic and diverse consumer needs.</a:t>
            </a:r>
          </a:p>
          <a:p>
            <a:r>
              <a:rPr lang="en-IN" sz="1200" b="1" dirty="0"/>
              <a:t>Key Challenges:</a:t>
            </a:r>
            <a:endParaRPr lang="en-IN" sz="1200" dirty="0"/>
          </a:p>
          <a:p>
            <a:pPr>
              <a:buFont typeface="+mj-lt"/>
              <a:buAutoNum type="arabicPeriod"/>
            </a:pPr>
            <a:r>
              <a:rPr lang="en-IN" sz="1200" b="1" dirty="0"/>
              <a:t>Diverse Dataset Handling:</a:t>
            </a:r>
            <a:r>
              <a:rPr lang="en-IN" sz="1200" dirty="0"/>
              <a:t> Models struggle to generalize across varied data distributions.</a:t>
            </a:r>
          </a:p>
          <a:p>
            <a:pPr>
              <a:buFont typeface="+mj-lt"/>
              <a:buAutoNum type="arabicPeriod"/>
            </a:pPr>
            <a:r>
              <a:rPr lang="en-IN" sz="1200" b="1" dirty="0"/>
              <a:t>Real-Time Data Integration:</a:t>
            </a:r>
            <a:r>
              <a:rPr lang="en-IN" sz="1200" dirty="0"/>
              <a:t> Lack of dynamic adaptation to evolving consumer </a:t>
            </a:r>
            <a:r>
              <a:rPr lang="en-IN" sz="1200" dirty="0" err="1"/>
              <a:t>behavior</a:t>
            </a:r>
            <a:r>
              <a:rPr lang="en-IN" sz="1200" dirty="0"/>
              <a:t>.</a:t>
            </a:r>
          </a:p>
          <a:p>
            <a:pPr>
              <a:buFont typeface="+mj-lt"/>
              <a:buAutoNum type="arabicPeriod"/>
            </a:pPr>
            <a:r>
              <a:rPr lang="en-IN" sz="1200" b="1" dirty="0"/>
              <a:t>Niche Market Gaps:</a:t>
            </a:r>
            <a:r>
              <a:rPr lang="en-IN" sz="1200" dirty="0"/>
              <a:t> Insufficient focus on specialized industries.</a:t>
            </a:r>
          </a:p>
          <a:p>
            <a:pPr>
              <a:buFont typeface="+mj-lt"/>
              <a:buAutoNum type="arabicPeriod"/>
            </a:pPr>
            <a:r>
              <a:rPr lang="en-IN" sz="1200" b="1" dirty="0"/>
              <a:t>Evaluation Metrics:</a:t>
            </a:r>
            <a:r>
              <a:rPr lang="en-IN" sz="1200" dirty="0"/>
              <a:t> Limited frameworks for assessing long-term impacts.</a:t>
            </a:r>
            <a:endParaRPr lang="en-US" sz="1400" dirty="0"/>
          </a:p>
          <a:p>
            <a:r>
              <a:rPr lang="en-US" sz="1200" b="1" dirty="0"/>
              <a:t>Problem Statement:</a:t>
            </a:r>
            <a:br>
              <a:rPr lang="en-US" sz="1200" dirty="0"/>
            </a:br>
            <a:r>
              <a:rPr lang="en-US" sz="1200" dirty="0"/>
              <a:t>"Current machine learning methods for market segmentation are insufficiently equipped to handle diverse datasets, adapt to real-time data, provide transparency, and address ethical concerns, limiting their effectiveness and trustworthiness in dynamic business environments."</a:t>
            </a:r>
            <a:endParaRPr lang="en-US" sz="1400" dirty="0"/>
          </a:p>
        </p:txBody>
      </p:sp>
    </p:spTree>
    <p:extLst>
      <p:ext uri="{BB962C8B-B14F-4D97-AF65-F5344CB8AC3E}">
        <p14:creationId xmlns:p14="http://schemas.microsoft.com/office/powerpoint/2010/main" val="429216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7FAC-91D8-2CFB-2474-0B536B24B0D5}"/>
              </a:ext>
            </a:extLst>
          </p:cNvPr>
          <p:cNvSpPr>
            <a:spLocks noGrp="1"/>
          </p:cNvSpPr>
          <p:nvPr>
            <p:ph type="title"/>
          </p:nvPr>
        </p:nvSpPr>
        <p:spPr/>
        <p:txBody>
          <a:bodyPr/>
          <a:lstStyle/>
          <a:p>
            <a:r>
              <a:rPr lang="en-US" dirty="0"/>
              <a:t>System Architecture</a:t>
            </a:r>
          </a:p>
        </p:txBody>
      </p:sp>
      <p:pic>
        <p:nvPicPr>
          <p:cNvPr id="5" name="Content Placeholder 4">
            <a:extLst>
              <a:ext uri="{FF2B5EF4-FFF2-40B4-BE49-F238E27FC236}">
                <a16:creationId xmlns:a16="http://schemas.microsoft.com/office/drawing/2014/main" id="{627BD6E1-2AEC-FBC0-6FA2-F7FEB0585B3C}"/>
              </a:ext>
            </a:extLst>
          </p:cNvPr>
          <p:cNvPicPr>
            <a:picLocks noGrp="1" noChangeAspect="1"/>
          </p:cNvPicPr>
          <p:nvPr>
            <p:ph idx="1"/>
          </p:nvPr>
        </p:nvPicPr>
        <p:blipFill>
          <a:blip r:embed="rId2"/>
          <a:stretch>
            <a:fillRect/>
          </a:stretch>
        </p:blipFill>
        <p:spPr>
          <a:xfrm>
            <a:off x="2869323" y="2052638"/>
            <a:ext cx="7700815" cy="3997325"/>
          </a:xfrm>
        </p:spPr>
      </p:pic>
    </p:spTree>
    <p:extLst>
      <p:ext uri="{BB962C8B-B14F-4D97-AF65-F5344CB8AC3E}">
        <p14:creationId xmlns:p14="http://schemas.microsoft.com/office/powerpoint/2010/main" val="412696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FFCF-C6C7-1A4C-9305-0EC213120011}"/>
              </a:ext>
            </a:extLst>
          </p:cNvPr>
          <p:cNvSpPr>
            <a:spLocks noGrp="1"/>
          </p:cNvSpPr>
          <p:nvPr>
            <p:ph type="title"/>
          </p:nvPr>
        </p:nvSpPr>
        <p:spPr/>
        <p:txBody>
          <a:bodyPr/>
          <a:lstStyle/>
          <a:p>
            <a:r>
              <a:rPr lang="en-US" dirty="0"/>
              <a:t>Data flow diagram</a:t>
            </a:r>
          </a:p>
        </p:txBody>
      </p:sp>
      <p:pic>
        <p:nvPicPr>
          <p:cNvPr id="9" name="Content Placeholder 8">
            <a:extLst>
              <a:ext uri="{FF2B5EF4-FFF2-40B4-BE49-F238E27FC236}">
                <a16:creationId xmlns:a16="http://schemas.microsoft.com/office/drawing/2014/main" id="{C1ACB008-5192-7391-68BA-4A64153A94A9}"/>
              </a:ext>
            </a:extLst>
          </p:cNvPr>
          <p:cNvPicPr>
            <a:picLocks noGrp="1" noChangeAspect="1"/>
          </p:cNvPicPr>
          <p:nvPr>
            <p:ph idx="1"/>
          </p:nvPr>
        </p:nvPicPr>
        <p:blipFill>
          <a:blip r:embed="rId2"/>
          <a:stretch>
            <a:fillRect/>
          </a:stretch>
        </p:blipFill>
        <p:spPr>
          <a:xfrm>
            <a:off x="2890345" y="1526942"/>
            <a:ext cx="7679793" cy="4523022"/>
          </a:xfrm>
        </p:spPr>
      </p:pic>
    </p:spTree>
    <p:extLst>
      <p:ext uri="{BB962C8B-B14F-4D97-AF65-F5344CB8AC3E}">
        <p14:creationId xmlns:p14="http://schemas.microsoft.com/office/powerpoint/2010/main" val="3539673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1725</TotalTime>
  <Words>2214</Words>
  <Application>Microsoft Office PowerPoint</Application>
  <PresentationFormat>Widescreen</PresentationFormat>
  <Paragraphs>196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Cambria</vt:lpstr>
      <vt:lpstr>MS Shell Dlg 2</vt:lpstr>
      <vt:lpstr>Times New Roman</vt:lpstr>
      <vt:lpstr>Wingdings</vt:lpstr>
      <vt:lpstr>Wingdings 3</vt:lpstr>
      <vt:lpstr>Madison</vt:lpstr>
      <vt:lpstr>Market Segmentation and Analysis</vt:lpstr>
      <vt:lpstr>Aim/Objective</vt:lpstr>
      <vt:lpstr>Motivation</vt:lpstr>
      <vt:lpstr>Literature Review</vt:lpstr>
      <vt:lpstr>Literature Review</vt:lpstr>
      <vt:lpstr>Gaps Identified</vt:lpstr>
      <vt:lpstr>Problem Formulation:</vt:lpstr>
      <vt:lpstr>System Architecture</vt:lpstr>
      <vt:lpstr>Data flow diagram</vt:lpstr>
      <vt:lpstr>Use case Diagram</vt:lpstr>
      <vt:lpstr>Activity diagram</vt:lpstr>
      <vt:lpstr>Experimental Result and Analysis</vt:lpstr>
      <vt:lpstr>Experimental Result and Analysis</vt:lpstr>
      <vt:lpstr>Experimental Result and Analysis</vt:lpstr>
      <vt:lpstr>Experimental Result and Analysis</vt:lpstr>
      <vt:lpstr>Experimental Result and Analysis</vt:lpstr>
      <vt:lpstr>Conclusion and Future development </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Segmentation and Analysis</dc:title>
  <dc:creator>Toran V Athani</dc:creator>
  <cp:lastModifiedBy>Toran V Athani</cp:lastModifiedBy>
  <cp:revision>1</cp:revision>
  <dcterms:created xsi:type="dcterms:W3CDTF">2024-09-23T17:31:12Z</dcterms:created>
  <dcterms:modified xsi:type="dcterms:W3CDTF">2024-12-15T09:11:30Z</dcterms:modified>
</cp:coreProperties>
</file>