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0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7" r:id="rId6"/>
    <p:sldId id="306" r:id="rId7"/>
    <p:sldId id="311" r:id="rId8"/>
    <p:sldId id="312" r:id="rId9"/>
    <p:sldId id="313" r:id="rId10"/>
    <p:sldId id="305" r:id="rId11"/>
    <p:sldId id="289" r:id="rId12"/>
    <p:sldId id="293" r:id="rId13"/>
    <p:sldId id="290" r:id="rId14"/>
    <p:sldId id="291" r:id="rId15"/>
    <p:sldId id="294" r:id="rId16"/>
    <p:sldId id="274" r:id="rId17"/>
    <p:sldId id="296" r:id="rId18"/>
    <p:sldId id="295" r:id="rId19"/>
    <p:sldId id="277" r:id="rId20"/>
    <p:sldId id="308" r:id="rId21"/>
    <p:sldId id="298" r:id="rId22"/>
    <p:sldId id="279" r:id="rId23"/>
    <p:sldId id="309" r:id="rId24"/>
    <p:sldId id="281" r:id="rId25"/>
    <p:sldId id="310" r:id="rId26"/>
    <p:sldId id="303" r:id="rId27"/>
    <p:sldId id="283" r:id="rId28"/>
    <p:sldId id="301" r:id="rId29"/>
    <p:sldId id="304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 autoAdjust="0"/>
    <p:restoredTop sz="81929" autoAdjust="0"/>
  </p:normalViewPr>
  <p:slideViewPr>
    <p:cSldViewPr snapToGrid="0" snapToObjects="1">
      <p:cViewPr>
        <p:scale>
          <a:sx n="100" d="100"/>
          <a:sy n="100" d="100"/>
        </p:scale>
        <p:origin x="-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23/05/2016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23/05/2016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/>
              <a:t>Student might have attributes such as “name, age, address, course(s) enrolled on”.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493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83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Advantages of Statically</a:t>
            </a:r>
            <a:r>
              <a:rPr lang="en-US" baseline="0" dirty="0" smtClean="0">
                <a:solidFill>
                  <a:srgbClr val="FF0000"/>
                </a:solidFill>
              </a:rPr>
              <a:t> typed languages: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Stability - means many errors are caught at compile time instead of run time. 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Readability – you are providing information regarding how the program is supposed to run.</a:t>
            </a:r>
          </a:p>
          <a:p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baseline="0" dirty="0" smtClean="0">
                <a:solidFill>
                  <a:srgbClr val="FF0000"/>
                </a:solidFill>
              </a:rPr>
              <a:t>Leads to: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Better Development Tools because the IDE can tell you what this variable is supposed to do. 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Examples: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Bash is weakly typed.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Java is strongly/manifestly typed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PHP is weakly/dynamically</a:t>
            </a:r>
            <a:r>
              <a:rPr lang="en-US" baseline="0" dirty="0" smtClean="0">
                <a:solidFill>
                  <a:srgbClr val="FF0000"/>
                </a:solidFill>
              </a:rPr>
              <a:t> typed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For example, in PHP you can write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$count = "5"; // defines a string variable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$count = $count * 2; // this is legal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44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Advantages of Statically</a:t>
            </a:r>
            <a:r>
              <a:rPr lang="en-US" baseline="0" dirty="0" smtClean="0">
                <a:solidFill>
                  <a:srgbClr val="FF0000"/>
                </a:solidFill>
              </a:rPr>
              <a:t> typed languages: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Stability - means many errors are caught at compile time instead of run time. 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Readability – you are providing information regarding how the program is supposed to run.</a:t>
            </a:r>
          </a:p>
          <a:p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baseline="0" dirty="0" smtClean="0">
                <a:solidFill>
                  <a:srgbClr val="FF0000"/>
                </a:solidFill>
              </a:rPr>
              <a:t>Leads to: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Better Development Tools because the IDE can tell you what this variable is supposed to do. 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Examples: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Bash is weakly typed.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Java is strongly/manifestly typed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PHP is weakly/dynamically</a:t>
            </a:r>
            <a:r>
              <a:rPr lang="en-US" baseline="0" dirty="0" smtClean="0">
                <a:solidFill>
                  <a:srgbClr val="FF0000"/>
                </a:solidFill>
              </a:rPr>
              <a:t> typed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For example, in PHP you can write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$count = "5"; // defines a string variable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$count = $count * 2; // this is legal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44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Some form of example about these, of what can and cannot be done because of these rules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12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0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0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834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83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83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70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10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5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9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7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9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267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6842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1895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19726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510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654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4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Introduction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Language Type Systems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/>
              <a:t>must be declared to be of a specific data </a:t>
            </a:r>
            <a:r>
              <a:rPr lang="en-US" dirty="0" smtClean="0"/>
              <a:t>type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Variables cannot mutate between different data types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Cannot </a:t>
            </a:r>
            <a:r>
              <a:rPr lang="en-US" dirty="0"/>
              <a:t>treat a String as an </a:t>
            </a:r>
            <a:r>
              <a:rPr lang="en-US" dirty="0" smtClean="0"/>
              <a:t>Array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5967" y="1534126"/>
            <a:ext cx="7374583" cy="492919"/>
          </a:xfrm>
        </p:spPr>
        <p:txBody>
          <a:bodyPr/>
          <a:lstStyle/>
          <a:p>
            <a:pPr algn="ctr"/>
            <a:r>
              <a:rPr lang="en-GB" sz="2400" dirty="0"/>
              <a:t>Java is </a:t>
            </a:r>
            <a:r>
              <a:rPr lang="en-GB" sz="2400" dirty="0" smtClean="0"/>
              <a:t>strongly 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manifestly</a:t>
            </a:r>
            <a:r>
              <a:rPr lang="en-GB" sz="2400" dirty="0"/>
              <a:t> </a:t>
            </a:r>
            <a:r>
              <a:rPr lang="en-GB" sz="2400" dirty="0" smtClean="0"/>
              <a:t>typed.</a:t>
            </a:r>
            <a:endParaRPr lang="en-GB" sz="24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835967" y="4207084"/>
            <a:ext cx="7460307" cy="75580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</a:rPr>
              <a:t>String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</a:rPr>
              <a:t>str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ヒラギノ角ゴ Pro W3" pitchFamily="-112" charset="-128"/>
              </a:rPr>
              <a:t> = new String(“hello”);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sz="2000" b="1" dirty="0" err="1" smtClean="0">
                <a:solidFill>
                  <a:srgbClr val="C00000"/>
                </a:solidFill>
                <a:latin typeface="Consolas" pitchFamily="49" charset="0"/>
                <a:ea typeface="ヒラギノ角ゴ Pro W3" pitchFamily="-112" charset="-128"/>
              </a:rPr>
              <a:t>str</a:t>
            </a:r>
            <a:r>
              <a:rPr lang="en-GB" sz="2000" b="1" dirty="0" smtClean="0">
                <a:solidFill>
                  <a:srgbClr val="C00000"/>
                </a:solidFill>
                <a:latin typeface="Consolas" pitchFamily="49" charset="0"/>
                <a:ea typeface="ヒラギノ角ゴ Pro W3" pitchFamily="-112" charset="-128"/>
              </a:rPr>
              <a:t>[2]; 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9575" y="380394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C00000"/>
                </a:solidFill>
                <a:latin typeface="+mj-lt"/>
              </a:rPr>
              <a:t>Illegal</a:t>
            </a:r>
            <a:endParaRPr lang="en-GB" sz="24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72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2807423"/>
            <a:ext cx="7772677" cy="578882"/>
          </a:xfrm>
        </p:spPr>
        <p:txBody>
          <a:bodyPr/>
          <a:lstStyle/>
          <a:p>
            <a:r>
              <a:rPr lang="en-US" dirty="0" smtClean="0"/>
              <a:t>Compiled and Interpreted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523" y="2047780"/>
            <a:ext cx="7772677" cy="578882"/>
          </a:xfrm>
        </p:spPr>
        <p:txBody>
          <a:bodyPr/>
          <a:lstStyle/>
          <a:p>
            <a:r>
              <a:rPr lang="en-US" dirty="0" smtClean="0"/>
              <a:t>Language Type Systems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567066"/>
            <a:ext cx="7772677" cy="578882"/>
          </a:xfrm>
        </p:spPr>
        <p:txBody>
          <a:bodyPr/>
          <a:lstStyle/>
          <a:p>
            <a:r>
              <a:rPr lang="en-US" dirty="0" smtClean="0"/>
              <a:t>JVM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326709"/>
            <a:ext cx="7772677" cy="578882"/>
          </a:xfrm>
        </p:spPr>
        <p:txBody>
          <a:bodyPr/>
          <a:lstStyle/>
          <a:p>
            <a:r>
              <a:rPr lang="en-US" dirty="0" smtClean="0"/>
              <a:t>Delivery Process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Compiling and Running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004998A-1A1F-4D52-A630-ECA8CA4A56BD}" type="slidenum">
              <a:rPr lang="en-US" altLang="en-US" b="1" smtClean="0"/>
              <a:pPr>
                <a:defRPr/>
              </a:pPr>
              <a:t>11</a:t>
            </a:fld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Introduction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685523" y="1288137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Programming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5174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Source</a:t>
            </a:r>
            <a:r>
              <a:rPr lang="en-US" b="1" dirty="0" smtClean="0"/>
              <a:t> </a:t>
            </a:r>
            <a:r>
              <a:rPr lang="en-US" dirty="0" smtClean="0"/>
              <a:t>code is </a:t>
            </a:r>
            <a:r>
              <a:rPr lang="en-US" dirty="0"/>
              <a:t>written in languages such as C and C</a:t>
            </a:r>
            <a:r>
              <a:rPr lang="en-US" dirty="0" smtClean="0"/>
              <a:t>++.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Compilers</a:t>
            </a:r>
            <a:r>
              <a:rPr lang="en-US" dirty="0"/>
              <a:t> convert source code to binary machine</a:t>
            </a:r>
            <a:r>
              <a:rPr lang="en-US" b="1" dirty="0"/>
              <a:t> </a:t>
            </a:r>
            <a:r>
              <a:rPr lang="en-US" dirty="0" smtClean="0"/>
              <a:t>code.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machine </a:t>
            </a:r>
            <a:r>
              <a:rPr lang="en-US" dirty="0"/>
              <a:t>code is</a:t>
            </a:r>
            <a:r>
              <a:rPr lang="en-US" i="1" dirty="0"/>
              <a:t> platform </a:t>
            </a:r>
            <a:r>
              <a:rPr lang="en-US" i="1" dirty="0" smtClean="0"/>
              <a:t>dependent </a:t>
            </a:r>
            <a:r>
              <a:rPr lang="en-US" dirty="0" smtClean="0"/>
              <a:t>– it cannot </a:t>
            </a:r>
            <a:r>
              <a:rPr lang="en-US" dirty="0"/>
              <a:t>be transferred from one platform to </a:t>
            </a:r>
            <a:r>
              <a:rPr lang="en-US" dirty="0" smtClean="0"/>
              <a:t>another.</a:t>
            </a:r>
            <a:endParaRPr lang="en-US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Compiled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4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p Arrow 10"/>
          <p:cNvSpPr/>
          <p:nvPr/>
        </p:nvSpPr>
        <p:spPr bwMode="auto">
          <a:xfrm rot="14093883">
            <a:off x="4197956" y="4250443"/>
            <a:ext cx="792088" cy="1288103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Up Arrow 9"/>
          <p:cNvSpPr/>
          <p:nvPr/>
        </p:nvSpPr>
        <p:spPr bwMode="auto">
          <a:xfrm rot="6977448">
            <a:off x="4242793" y="2388959"/>
            <a:ext cx="792088" cy="1288103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fld id="{07708ACF-4ECA-4DAC-99A3-8D695768CA17}" type="slidenum">
              <a:rPr lang="en-US" altLang="en-US" smtClean="0"/>
              <a:pPr/>
              <a:t>13</a:t>
            </a:fld>
            <a:endParaRPr lang="en-US" altLang="en-US" dirty="0" smtClean="0"/>
          </a:p>
        </p:txBody>
      </p:sp>
      <p:sp>
        <p:nvSpPr>
          <p:cNvPr id="112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Compiled Languages</a:t>
            </a:r>
            <a:endParaRPr lang="en-GB" altLang="en-US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1841" y="1906953"/>
            <a:ext cx="2969467" cy="1340757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err="1" smtClean="0">
                <a:latin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</a:rPr>
              <a:t> main(){</a:t>
            </a:r>
          </a:p>
          <a:p>
            <a:r>
              <a:rPr lang="en-GB" sz="2000" b="1" dirty="0" smtClean="0">
                <a:latin typeface="Consolas" pitchFamily="49" charset="0"/>
              </a:rPr>
              <a:t>	</a:t>
            </a:r>
            <a:r>
              <a:rPr lang="en-GB" sz="2000" b="1" dirty="0" err="1" smtClean="0">
                <a:latin typeface="Consolas" pitchFamily="49" charset="0"/>
              </a:rPr>
              <a:t>printf</a:t>
            </a:r>
            <a:r>
              <a:rPr lang="en-GB" sz="2000" b="1" dirty="0" smtClean="0">
                <a:latin typeface="Consolas" pitchFamily="49" charset="0"/>
              </a:rPr>
              <a:t>(“Hello”);</a:t>
            </a:r>
          </a:p>
          <a:p>
            <a:r>
              <a:rPr lang="en-GB" sz="2000" b="1" dirty="0" smtClean="0">
                <a:latin typeface="Consolas" pitchFamily="49" charset="0"/>
              </a:rPr>
              <a:t>}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451114" y="2602884"/>
            <a:ext cx="3076936" cy="272748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b="1" dirty="0" smtClean="0">
                <a:solidFill>
                  <a:srgbClr val="000000"/>
                </a:solidFill>
                <a:latin typeface="Consolas" pitchFamily="49" charset="0"/>
                <a:ea typeface="ヒラギノ角ゴ ProN W3" charset="0"/>
                <a:cs typeface="ヒラギノ角ゴ ProN W3" charset="0"/>
                <a:sym typeface="Gill Sans" charset="0"/>
              </a:rPr>
              <a:t>01010101001001010100101010101001010111</a:t>
            </a:r>
            <a:r>
              <a:rPr lang="en-GB" sz="2000" b="1" dirty="0" smtClean="0">
                <a:latin typeface="Consolas" pitchFamily="49" charset="0"/>
              </a:rPr>
              <a:t>1010100101001010100</a:t>
            </a:r>
            <a:r>
              <a:rPr lang="en-GB" sz="2000" b="1" dirty="0" smtClean="0">
                <a:solidFill>
                  <a:srgbClr val="000000"/>
                </a:solidFill>
                <a:latin typeface="Consolas" pitchFamily="49" charset="0"/>
                <a:ea typeface="ヒラギノ角ゴ ProN W3" charset="0"/>
                <a:cs typeface="ヒラギノ角ゴ ProN W3" charset="0"/>
                <a:sym typeface="Gill Sans" charset="0"/>
              </a:rPr>
              <a:t>1010100101010101010</a:t>
            </a:r>
            <a:r>
              <a:rPr lang="en-GB" sz="2000" b="1" dirty="0" smtClean="0">
                <a:latin typeface="Consolas" pitchFamily="49" charset="0"/>
              </a:rPr>
              <a:t>1001010101010101001</a:t>
            </a:r>
            <a:r>
              <a:rPr lang="en-GB" sz="2000" b="1" dirty="0" smtClean="0">
                <a:solidFill>
                  <a:srgbClr val="000000"/>
                </a:solidFill>
                <a:latin typeface="Consolas" pitchFamily="49" charset="0"/>
                <a:ea typeface="ヒラギノ角ゴ ProN W3" charset="0"/>
                <a:cs typeface="ヒラギノ角ゴ ProN W3" charset="0"/>
                <a:sym typeface="Gill Sans" charset="0"/>
              </a:rPr>
              <a:t>010101001010101010100101010101010100001011110101010010001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21841" y="5066829"/>
            <a:ext cx="3064334" cy="492919"/>
          </a:xfrm>
          <a:prstGeom prst="roundRect">
            <a:avLst>
              <a:gd name="adj" fmla="val 10982"/>
            </a:avLst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sz="2400" b="1" dirty="0" smtClean="0">
                <a:solidFill>
                  <a:srgbClr val="66FF33"/>
                </a:solidFill>
                <a:latin typeface="Consolas" pitchFamily="49" charset="0"/>
                <a:ea typeface="ヒラギノ角ゴ Pro W3" pitchFamily="-112" charset="-128"/>
              </a:rPr>
              <a:t>Hello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1559374">
            <a:off x="4017937" y="281968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+mj-lt"/>
              </a:rPr>
              <a:t>Compiles</a:t>
            </a:r>
            <a:endParaRPr lang="en-GB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rot="19489540">
            <a:off x="4081823" y="467379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+mj-lt"/>
              </a:rPr>
              <a:t>Executes</a:t>
            </a:r>
            <a:endParaRPr lang="en-GB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851" y="1518571"/>
            <a:ext cx="21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Source Code:</a:t>
            </a:r>
            <a:endParaRPr lang="en-GB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8417" y="2208000"/>
            <a:ext cx="17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Machine Code: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2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 code is written in languages such as Bash and </a:t>
            </a:r>
            <a:r>
              <a:rPr lang="en-US" dirty="0" smtClean="0"/>
              <a:t>SQL.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interpreter</a:t>
            </a:r>
            <a:r>
              <a:rPr lang="en-US" dirty="0"/>
              <a:t> will read this code and perform the </a:t>
            </a:r>
            <a:r>
              <a:rPr lang="en-US" dirty="0" smtClean="0"/>
              <a:t>instructions.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scripts can be run on any platform where the interpreter </a:t>
            </a:r>
            <a:r>
              <a:rPr lang="en-US" dirty="0" smtClean="0"/>
              <a:t>exists.</a:t>
            </a:r>
            <a:endParaRPr lang="en-US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Interpreted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p Arrow 10"/>
          <p:cNvSpPr/>
          <p:nvPr/>
        </p:nvSpPr>
        <p:spPr bwMode="auto">
          <a:xfrm rot="14093883">
            <a:off x="4483706" y="4240918"/>
            <a:ext cx="792088" cy="1288103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Up Arrow 9"/>
          <p:cNvSpPr/>
          <p:nvPr/>
        </p:nvSpPr>
        <p:spPr bwMode="auto">
          <a:xfrm rot="6977448">
            <a:off x="4528543" y="2379434"/>
            <a:ext cx="792088" cy="1288103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fld id="{07708ACF-4ECA-4DAC-99A3-8D695768CA17}" type="slidenum">
              <a:rPr lang="en-US" altLang="en-US" smtClean="0"/>
              <a:pPr/>
              <a:t>15</a:t>
            </a:fld>
            <a:endParaRPr lang="en-US" altLang="en-US" dirty="0" smtClean="0"/>
          </a:p>
        </p:txBody>
      </p:sp>
      <p:sp>
        <p:nvSpPr>
          <p:cNvPr id="112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Interpreted </a:t>
            </a:r>
            <a:r>
              <a:rPr lang="en-GB" altLang="en-US" dirty="0" smtClean="0"/>
              <a:t>Languages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07591" y="2240328"/>
            <a:ext cx="2969467" cy="485713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smtClean="0">
                <a:latin typeface="Consolas" pitchFamily="49" charset="0"/>
              </a:rPr>
              <a:t>echo Hello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804168" y="3910114"/>
            <a:ext cx="2092058" cy="42719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b="1" dirty="0" smtClean="0">
                <a:solidFill>
                  <a:srgbClr val="000000"/>
                </a:solidFill>
                <a:latin typeface="Consolas" pitchFamily="49" charset="0"/>
                <a:ea typeface="ヒラギノ角ゴ ProN W3" charset="0"/>
                <a:cs typeface="ヒラギノ角ゴ ProN W3" charset="0"/>
                <a:sym typeface="Gill Sans" charset="0"/>
              </a:rPr>
              <a:t>Reads script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907591" y="5057304"/>
            <a:ext cx="3064334" cy="492919"/>
          </a:xfrm>
          <a:prstGeom prst="roundRect">
            <a:avLst>
              <a:gd name="adj" fmla="val 10982"/>
            </a:avLst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sz="2400" b="1" dirty="0" smtClean="0">
                <a:solidFill>
                  <a:srgbClr val="66FF33"/>
                </a:solidFill>
                <a:latin typeface="Consolas" pitchFamily="49" charset="0"/>
                <a:ea typeface="ヒラギノ角ゴ Pro W3" pitchFamily="-112" charset="-128"/>
              </a:rPr>
              <a:t>Hello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1559374">
            <a:off x="4303687" y="281015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+mj-lt"/>
              </a:rPr>
              <a:t>Reads</a:t>
            </a:r>
            <a:endParaRPr lang="en-GB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rot="19489540">
            <a:off x="4367573" y="46642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+mj-lt"/>
              </a:rPr>
              <a:t>Executes</a:t>
            </a:r>
            <a:endParaRPr lang="en-GB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5601" y="1851946"/>
            <a:ext cx="211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Source Code:</a:t>
            </a:r>
            <a:endParaRPr lang="en-GB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4167" y="3540782"/>
            <a:ext cx="17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Interpreter: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28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2400" kern="0" dirty="0" smtClean="0"/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2400" kern="0" dirty="0"/>
          </a:p>
          <a:p>
            <a:pPr marL="0" indent="0"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sz="2400" kern="0" dirty="0" smtClean="0"/>
          </a:p>
          <a:p>
            <a:pPr marL="0" indent="0"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kern="0" dirty="0" smtClean="0"/>
              <a:t>Java source </a:t>
            </a:r>
            <a:r>
              <a:rPr lang="en-GB" kern="0" dirty="0"/>
              <a:t>code is compiled to </a:t>
            </a:r>
            <a:r>
              <a:rPr lang="en-GB" b="1" kern="0" dirty="0"/>
              <a:t>Java Byte </a:t>
            </a:r>
            <a:r>
              <a:rPr lang="en-GB" b="1" kern="0" dirty="0" smtClean="0"/>
              <a:t>Code.</a:t>
            </a:r>
            <a:endParaRPr lang="en-GB" b="1" kern="0" dirty="0"/>
          </a:p>
          <a:p>
            <a:pPr marL="0" indent="0"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b="1" kern="0" dirty="0"/>
              <a:t/>
            </a:r>
            <a:br>
              <a:rPr lang="en-GB" b="1" kern="0" dirty="0"/>
            </a:br>
            <a:r>
              <a:rPr lang="en-GB" kern="0" dirty="0" smtClean="0"/>
              <a:t>Java </a:t>
            </a:r>
            <a:r>
              <a:rPr lang="en-GB" kern="0" dirty="0"/>
              <a:t>Byte Code is </a:t>
            </a:r>
            <a:r>
              <a:rPr lang="en-GB" kern="0" dirty="0" smtClean="0"/>
              <a:t>then </a:t>
            </a:r>
            <a:r>
              <a:rPr lang="en-GB" kern="0" dirty="0"/>
              <a:t>interpreted by the </a:t>
            </a:r>
            <a:r>
              <a:rPr lang="en-GB" i="1" kern="0" dirty="0"/>
              <a:t>Java Virtual Machine (JVM</a:t>
            </a:r>
            <a:r>
              <a:rPr lang="en-GB" i="1" kern="0" dirty="0" smtClean="0"/>
              <a:t>)</a:t>
            </a:r>
            <a:r>
              <a:rPr lang="en-GB" kern="0" dirty="0" smtClean="0"/>
              <a:t>.</a:t>
            </a:r>
            <a:endParaRPr lang="en-GB" kern="0" dirty="0"/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CB271-C84A-445B-87CD-E95411E18183}" type="slidenum">
              <a:rPr lang="en-US" altLang="en-US" b="1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b="1" dirty="0" smtClean="0"/>
          </a:p>
        </p:txBody>
      </p:sp>
      <p:sp>
        <p:nvSpPr>
          <p:cNvPr id="133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Compiled and Interpreted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75969" y="1698241"/>
            <a:ext cx="7772677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Java is </a:t>
            </a:r>
            <a:r>
              <a:rPr lang="en-GB" i="1" dirty="0" smtClean="0">
                <a:solidFill>
                  <a:schemeClr val="tx1"/>
                </a:solidFill>
              </a:rPr>
              <a:t>both</a:t>
            </a:r>
            <a:r>
              <a:rPr lang="en-GB" dirty="0" smtClean="0">
                <a:solidFill>
                  <a:schemeClr val="tx1"/>
                </a:solidFill>
              </a:rPr>
              <a:t> compiled and interpreted!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2807423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Compiled and Interpreted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523" y="2047780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Language Type Systems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567066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99"/>
                </a:solidFill>
              </a:rPr>
              <a:t>JVM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326709"/>
            <a:ext cx="7772677" cy="578882"/>
          </a:xfrm>
        </p:spPr>
        <p:txBody>
          <a:bodyPr/>
          <a:lstStyle/>
          <a:p>
            <a:r>
              <a:rPr lang="en-US" dirty="0" smtClean="0"/>
              <a:t>Delivery Process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Compiling and Running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004998A-1A1F-4D52-A630-ECA8CA4A56BD}" type="slidenum">
              <a:rPr lang="en-US" altLang="en-US" b="1" smtClean="0"/>
              <a:pPr>
                <a:defRPr/>
              </a:pPr>
              <a:t>17</a:t>
            </a:fld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Introduction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685523" y="1288137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Programming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164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The Java Virtual Machine </a:t>
            </a:r>
            <a:r>
              <a:rPr lang="en-GB" dirty="0" smtClean="0"/>
              <a:t>(JVM)</a:t>
            </a:r>
          </a:p>
          <a:p>
            <a:pPr lvl="1"/>
            <a:r>
              <a:rPr lang="en-GB" dirty="0" smtClean="0"/>
              <a:t>An </a:t>
            </a:r>
            <a:r>
              <a:rPr lang="en-GB" dirty="0"/>
              <a:t>abstract machine that interprets and executes Java Byte </a:t>
            </a:r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There are many languages for the </a:t>
            </a:r>
            <a:r>
              <a:rPr lang="en-GB" dirty="0" smtClean="0"/>
              <a:t>JVM, including:</a:t>
            </a:r>
            <a:endParaRPr lang="en-GB" dirty="0"/>
          </a:p>
          <a:p>
            <a:pPr lvl="1"/>
            <a:r>
              <a:rPr lang="en-GB" dirty="0"/>
              <a:t>Java</a:t>
            </a:r>
          </a:p>
          <a:p>
            <a:pPr lvl="1"/>
            <a:r>
              <a:rPr lang="en-GB" dirty="0"/>
              <a:t>Scala</a:t>
            </a:r>
          </a:p>
          <a:p>
            <a:pPr lvl="1"/>
            <a:r>
              <a:rPr lang="en-GB" dirty="0" err="1"/>
              <a:t>Clojure</a:t>
            </a:r>
            <a:endParaRPr lang="en-GB" dirty="0"/>
          </a:p>
          <a:p>
            <a:pPr lvl="1"/>
            <a:r>
              <a:rPr lang="en-GB" dirty="0"/>
              <a:t>Groovy</a:t>
            </a:r>
          </a:p>
          <a:p>
            <a:pPr lvl="1"/>
            <a:r>
              <a:rPr lang="en-GB" dirty="0" err="1"/>
              <a:t>Jython</a:t>
            </a:r>
            <a:endParaRPr lang="en-GB" dirty="0"/>
          </a:p>
          <a:p>
            <a:pPr lvl="1"/>
            <a:r>
              <a:rPr lang="en-GB" dirty="0" err="1" smtClean="0"/>
              <a:t>JRuby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JVM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95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CB271-C84A-445B-87CD-E95411E18183}" type="slidenum">
              <a:rPr lang="en-US" altLang="en-US" b="1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b="1" dirty="0" smtClean="0"/>
          </a:p>
        </p:txBody>
      </p:sp>
      <p:sp>
        <p:nvSpPr>
          <p:cNvPr id="133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JVM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94592" y="3356992"/>
            <a:ext cx="1789175" cy="802030"/>
          </a:xfrm>
          <a:prstGeom prst="roundRect">
            <a:avLst>
              <a:gd name="adj" fmla="val 10982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 smtClean="0"/>
              <a:t>Java Byte</a:t>
            </a:r>
          </a:p>
          <a:p>
            <a:pPr algn="ctr"/>
            <a:r>
              <a:rPr lang="en-GB" sz="2000" b="1" dirty="0" smtClean="0"/>
              <a:t>Code</a:t>
            </a:r>
            <a:endParaRPr lang="en-GB" sz="2000" b="1" dirty="0"/>
          </a:p>
        </p:txBody>
      </p:sp>
      <p:sp>
        <p:nvSpPr>
          <p:cNvPr id="7" name="computr3"/>
          <p:cNvSpPr>
            <a:spLocks noEditPoints="1" noChangeArrowheads="1"/>
          </p:cNvSpPr>
          <p:nvPr/>
        </p:nvSpPr>
        <p:spPr bwMode="auto">
          <a:xfrm>
            <a:off x="6291278" y="4049135"/>
            <a:ext cx="1133475" cy="704849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8EBD3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" name="Straight Arrow Connector 7"/>
          <p:cNvCxnSpPr>
            <a:stCxn id="5" idx="3"/>
            <a:endCxn id="13" idx="1"/>
          </p:cNvCxnSpPr>
          <p:nvPr/>
        </p:nvCxnSpPr>
        <p:spPr bwMode="auto">
          <a:xfrm flipV="1">
            <a:off x="2483767" y="2051794"/>
            <a:ext cx="3409049" cy="17062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 bwMode="auto">
          <a:xfrm flipV="1">
            <a:off x="2483767" y="3322161"/>
            <a:ext cx="3678917" cy="4358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0"/>
          </p:cNvCxnSpPr>
          <p:nvPr/>
        </p:nvCxnSpPr>
        <p:spPr bwMode="auto">
          <a:xfrm>
            <a:off x="2483767" y="3758007"/>
            <a:ext cx="3807511" cy="64355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Documents and Settings\edward.ellis\Local Settings\Temporary Internet Files\Content.IE5\C9IFOX2V\MCj04397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130402"/>
            <a:ext cx="857256" cy="857256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 bwMode="auto">
          <a:xfrm>
            <a:off x="2483767" y="3758007"/>
            <a:ext cx="3516993" cy="180102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3" descr="C:\Documents and Settings\edward.ellis\Local Settings\Temporary Internet Files\Content.IE5\KXEF8DA7\MCj042477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816" y="1583482"/>
            <a:ext cx="725487" cy="936624"/>
          </a:xfrm>
          <a:prstGeom prst="rect">
            <a:avLst/>
          </a:prstGeom>
          <a:noFill/>
        </p:spPr>
      </p:pic>
      <p:pic>
        <p:nvPicPr>
          <p:cNvPr id="14" name="Picture 4" descr="C:\Documents and Settings\edward.ellis\Local Settings\Temporary Internet Files\Content.IE5\H1M3G1QZ\MCj044133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2684" y="2850675"/>
            <a:ext cx="942972" cy="942972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762770" y="1766044"/>
            <a:ext cx="1323965" cy="28575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000" dirty="0" smtClean="0">
                <a:latin typeface="+mj-lt"/>
              </a:rPr>
              <a:t>UNIX</a:t>
            </a:r>
            <a:endParaRPr lang="en-GB" sz="2400" dirty="0" smtClean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86635" y="2958684"/>
            <a:ext cx="1470015" cy="28575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000" dirty="0" smtClean="0">
                <a:latin typeface="+mj-lt"/>
              </a:rPr>
              <a:t>Windows</a:t>
            </a:r>
            <a:endParaRPr lang="en-GB" sz="2400" dirty="0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9367" y="4159022"/>
            <a:ext cx="1304918" cy="67015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2000" kern="0" dirty="0">
                <a:latin typeface="+mj-lt"/>
              </a:rPr>
              <a:t>AS400</a:t>
            </a:r>
            <a:endParaRPr lang="en-GB" sz="2000" dirty="0" smtClean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92945" y="5466958"/>
            <a:ext cx="1304918" cy="10572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2000" kern="0" dirty="0" smtClean="0">
                <a:latin typeface="+mj-lt"/>
              </a:rPr>
              <a:t>Mobile Phone</a:t>
            </a:r>
            <a:endParaRPr lang="en-GB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48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Explain </a:t>
            </a:r>
            <a:r>
              <a:rPr lang="en-GB" dirty="0" smtClean="0"/>
              <a:t>some of the different programming paradigms</a:t>
            </a:r>
            <a:endParaRPr lang="en-GB" dirty="0"/>
          </a:p>
          <a:p>
            <a:r>
              <a:rPr lang="en-GB" dirty="0" smtClean="0"/>
              <a:t>Explain different type systems</a:t>
            </a:r>
            <a:endParaRPr lang="en-GB" dirty="0"/>
          </a:p>
          <a:p>
            <a:r>
              <a:rPr lang="en-GB" dirty="0"/>
              <a:t>Explain the difference between a compiled and interpreted language</a:t>
            </a:r>
          </a:p>
          <a:p>
            <a:r>
              <a:rPr lang="en-GB" dirty="0" smtClean="0"/>
              <a:t>Explain the </a:t>
            </a:r>
            <a:r>
              <a:rPr lang="en-GB" dirty="0"/>
              <a:t>purpose of the </a:t>
            </a:r>
            <a:r>
              <a:rPr lang="en-GB" dirty="0" smtClean="0"/>
              <a:t>JVM</a:t>
            </a:r>
            <a:endParaRPr lang="en-GB" dirty="0"/>
          </a:p>
          <a:p>
            <a:r>
              <a:rPr lang="en-GB" dirty="0" smtClean="0"/>
              <a:t>Explain </a:t>
            </a:r>
            <a:r>
              <a:rPr lang="en-GB" dirty="0"/>
              <a:t>how Java is platform independent</a:t>
            </a:r>
          </a:p>
          <a:p>
            <a:r>
              <a:rPr lang="en-GB" dirty="0"/>
              <a:t>Illustrate the Java delivery process</a:t>
            </a:r>
          </a:p>
          <a:p>
            <a:r>
              <a:rPr lang="en-GB" dirty="0" smtClean="0"/>
              <a:t>Compile </a:t>
            </a:r>
            <a:r>
              <a:rPr lang="en-GB" dirty="0"/>
              <a:t>and execute Java programs in the command line</a:t>
            </a:r>
          </a:p>
          <a:p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568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2807423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Compiled and Interpreted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523" y="2047780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Language Type Systems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567066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JVM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326709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99"/>
                </a:solidFill>
              </a:rPr>
              <a:t>Delivery Process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Compiling and Running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004998A-1A1F-4D52-A630-ECA8CA4A56BD}" type="slidenum">
              <a:rPr lang="en-US" altLang="en-US" b="1" smtClean="0"/>
              <a:pPr>
                <a:defRPr/>
              </a:pPr>
              <a:t>20</a:t>
            </a:fld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Introduction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685523" y="1288137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Programming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1445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4057649" y="2432220"/>
            <a:ext cx="1028700" cy="3109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wn Arrow 26"/>
          <p:cNvSpPr/>
          <p:nvPr/>
        </p:nvSpPr>
        <p:spPr>
          <a:xfrm>
            <a:off x="4057649" y="3541765"/>
            <a:ext cx="1028700" cy="3109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>
            <a:off x="4057649" y="4838719"/>
            <a:ext cx="1028700" cy="3109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17</a:t>
            </a:r>
            <a:endParaRPr lang="en-US" altLang="en-US" b="1" dirty="0" smtClean="0"/>
          </a:p>
        </p:txBody>
      </p:sp>
      <p:sp>
        <p:nvSpPr>
          <p:cNvPr id="133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Delivery Process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87630" y="1611892"/>
            <a:ext cx="6768739" cy="806239"/>
            <a:chOff x="501830" y="2167"/>
            <a:chExt cx="6768739" cy="806239"/>
          </a:xfrm>
        </p:grpSpPr>
        <p:sp>
          <p:nvSpPr>
            <p:cNvPr id="25" name="Rounded Rectangle 24"/>
            <p:cNvSpPr/>
            <p:nvPr/>
          </p:nvSpPr>
          <p:spPr>
            <a:xfrm>
              <a:off x="501830" y="2167"/>
              <a:ext cx="6768739" cy="8062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525444" y="25781"/>
              <a:ext cx="6721511" cy="75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800" b="1" kern="1200" dirty="0" smtClean="0">
                  <a:solidFill>
                    <a:schemeClr val="tx1"/>
                  </a:solidFill>
                </a:rPr>
                <a:t>Developer writes source code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87630" y="2821251"/>
            <a:ext cx="6768739" cy="806239"/>
            <a:chOff x="501830" y="1211526"/>
            <a:chExt cx="6768739" cy="806239"/>
          </a:xfrm>
        </p:grpSpPr>
        <p:sp>
          <p:nvSpPr>
            <p:cNvPr id="21" name="Rounded Rectangle 20"/>
            <p:cNvSpPr/>
            <p:nvPr/>
          </p:nvSpPr>
          <p:spPr>
            <a:xfrm>
              <a:off x="501830" y="1211526"/>
              <a:ext cx="6768739" cy="8062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22" name="Rounded Rectangle 8"/>
            <p:cNvSpPr/>
            <p:nvPr/>
          </p:nvSpPr>
          <p:spPr>
            <a:xfrm>
              <a:off x="525444" y="1235140"/>
              <a:ext cx="6721511" cy="75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800" b="1" kern="1200" dirty="0" smtClean="0">
                  <a:solidFill>
                    <a:schemeClr val="tx1"/>
                  </a:solidFill>
                </a:rPr>
                <a:t>Compiler converts source code to Java Byte Code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87630" y="4030609"/>
            <a:ext cx="6768739" cy="806239"/>
            <a:chOff x="501830" y="2420884"/>
            <a:chExt cx="6768739" cy="806239"/>
          </a:xfrm>
        </p:grpSpPr>
        <p:sp>
          <p:nvSpPr>
            <p:cNvPr id="17" name="Rounded Rectangle 16"/>
            <p:cNvSpPr/>
            <p:nvPr/>
          </p:nvSpPr>
          <p:spPr>
            <a:xfrm>
              <a:off x="501830" y="2420884"/>
              <a:ext cx="6768739" cy="8062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525444" y="2444498"/>
              <a:ext cx="6721511" cy="75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800" b="1" kern="1200" dirty="0" smtClean="0">
                  <a:solidFill>
                    <a:schemeClr val="tx1"/>
                  </a:solidFill>
                </a:rPr>
                <a:t>Java Byte Code is distributed to different clients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7630" y="5239968"/>
            <a:ext cx="6768739" cy="806239"/>
            <a:chOff x="501830" y="3630243"/>
            <a:chExt cx="6768739" cy="806239"/>
          </a:xfrm>
        </p:grpSpPr>
        <p:sp>
          <p:nvSpPr>
            <p:cNvPr id="13" name="Rounded Rectangle 12"/>
            <p:cNvSpPr/>
            <p:nvPr/>
          </p:nvSpPr>
          <p:spPr>
            <a:xfrm>
              <a:off x="501830" y="3630243"/>
              <a:ext cx="6768739" cy="8062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4" name="Rounded Rectangle 16"/>
            <p:cNvSpPr/>
            <p:nvPr/>
          </p:nvSpPr>
          <p:spPr>
            <a:xfrm>
              <a:off x="525444" y="3653857"/>
              <a:ext cx="6721511" cy="75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800" b="1" kern="1200" dirty="0" smtClean="0">
                  <a:solidFill>
                    <a:schemeClr val="tx1"/>
                  </a:solidFill>
                </a:rPr>
                <a:t>JVM </a:t>
              </a:r>
              <a:r>
                <a:rPr lang="en-GB" b="1" dirty="0" smtClean="0">
                  <a:solidFill>
                    <a:schemeClr val="tx1"/>
                  </a:solidFill>
                </a:rPr>
                <a:t>interpret</a:t>
              </a:r>
              <a:r>
                <a:rPr lang="en-GB" sz="1800" b="1" kern="1200" dirty="0" smtClean="0">
                  <a:solidFill>
                    <a:schemeClr val="tx1"/>
                  </a:solidFill>
                </a:rPr>
                <a:t>s the Java Byte Code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2807423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Compiled and Interpreted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523" y="2047780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Language Type Systems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567066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JVM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32670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Delivery Process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99"/>
                </a:solidFill>
              </a:rPr>
              <a:t>Compiling and Running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004998A-1A1F-4D52-A630-ECA8CA4A56BD}" type="slidenum">
              <a:rPr lang="en-US" altLang="en-US" b="1" smtClean="0"/>
              <a:pPr>
                <a:defRPr/>
              </a:pPr>
              <a:t>22</a:t>
            </a:fld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Introduction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685523" y="1288137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Programming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9091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Command line tools </a:t>
            </a:r>
            <a:r>
              <a:rPr lang="en-US" dirty="0"/>
              <a:t>are: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javac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5D100-46C3-449D-9F0B-1DE0EEFD5605}" type="slidenum">
              <a:rPr lang="en-US" altLang="en-US" b="1" smtClean="0"/>
              <a:pPr>
                <a:defRPr/>
              </a:pPr>
              <a:t>23</a:t>
            </a:fld>
            <a:endParaRPr lang="en-US" alt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Compiling and Running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323975" y="5209759"/>
            <a:ext cx="6229350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Java command line example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What </a:t>
            </a:r>
            <a:r>
              <a:rPr lang="en-GB" sz="1800" dirty="0" smtClean="0"/>
              <a:t>are some of the different types of languages?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r>
              <a:rPr lang="en-GB" sz="1800" dirty="0"/>
              <a:t>What is the difference between compiled and interpreted?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What </a:t>
            </a:r>
            <a:r>
              <a:rPr lang="en-GB" sz="1800" dirty="0"/>
              <a:t>type of language is Java</a:t>
            </a:r>
            <a:r>
              <a:rPr lang="en-GB" sz="1800" dirty="0" smtClean="0"/>
              <a:t>?</a:t>
            </a:r>
          </a:p>
          <a:p>
            <a:pPr marL="0" indent="0">
              <a:buNone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What </a:t>
            </a:r>
            <a:r>
              <a:rPr lang="en-GB" sz="1800" dirty="0"/>
              <a:t>is the purpose of the JVM</a:t>
            </a:r>
            <a:r>
              <a:rPr lang="en-GB" sz="18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What </a:t>
            </a:r>
            <a:r>
              <a:rPr lang="en-GB" sz="1800" dirty="0"/>
              <a:t>is the core Java delivery process</a:t>
            </a:r>
            <a:r>
              <a:rPr lang="en-GB" sz="18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What </a:t>
            </a:r>
            <a:r>
              <a:rPr lang="en-GB" sz="1800" dirty="0"/>
              <a:t>commands </a:t>
            </a:r>
            <a:r>
              <a:rPr lang="en-GB" sz="1800" dirty="0" smtClean="0"/>
              <a:t>would you </a:t>
            </a:r>
            <a:r>
              <a:rPr lang="en-GB" sz="1800" dirty="0"/>
              <a:t>need </a:t>
            </a:r>
            <a:r>
              <a:rPr lang="en-GB" sz="1800" dirty="0" smtClean="0"/>
              <a:t>to </a:t>
            </a:r>
            <a:r>
              <a:rPr lang="en-GB" sz="1800" dirty="0"/>
              <a:t>take </a:t>
            </a:r>
            <a:r>
              <a:rPr lang="en-GB" sz="1800" dirty="0" smtClean="0"/>
              <a:t>Java </a:t>
            </a:r>
            <a:r>
              <a:rPr lang="en-GB" sz="1800" dirty="0"/>
              <a:t>source code and execute it?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CB271-C84A-445B-87CD-E95411E18183}" type="slidenum">
              <a:rPr lang="en-US" altLang="en-US" b="1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b="1" dirty="0" smtClean="0"/>
          </a:p>
        </p:txBody>
      </p:sp>
      <p:sp>
        <p:nvSpPr>
          <p:cNvPr id="133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Module Review</a:t>
            </a:r>
          </a:p>
        </p:txBody>
      </p:sp>
    </p:spTree>
    <p:extLst>
      <p:ext uri="{BB962C8B-B14F-4D97-AF65-F5344CB8AC3E}">
        <p14:creationId xmlns:p14="http://schemas.microsoft.com/office/powerpoint/2010/main" val="30203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5D100-46C3-449D-9F0B-1DE0EEFD5605}" type="slidenum">
              <a:rPr lang="en-US" altLang="en-US" b="1" smtClean="0"/>
              <a:pPr>
                <a:defRPr/>
              </a:pPr>
              <a:t>25</a:t>
            </a:fld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224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Explain </a:t>
            </a:r>
            <a:r>
              <a:rPr lang="en-GB" dirty="0" smtClean="0"/>
              <a:t>some of the different </a:t>
            </a:r>
            <a:r>
              <a:rPr lang="en-GB" dirty="0"/>
              <a:t>language types</a:t>
            </a:r>
          </a:p>
          <a:p>
            <a:r>
              <a:rPr lang="en-GB" dirty="0"/>
              <a:t>State what type of language Java is</a:t>
            </a:r>
          </a:p>
          <a:p>
            <a:r>
              <a:rPr lang="en-GB" dirty="0"/>
              <a:t>Explain the difference between a compiled and interpreted language</a:t>
            </a:r>
          </a:p>
          <a:p>
            <a:r>
              <a:rPr lang="en-GB" dirty="0" smtClean="0"/>
              <a:t>Explain the </a:t>
            </a:r>
            <a:r>
              <a:rPr lang="en-GB" dirty="0"/>
              <a:t>purpose of the </a:t>
            </a:r>
            <a:r>
              <a:rPr lang="en-GB" dirty="0" smtClean="0"/>
              <a:t>JVM</a:t>
            </a:r>
            <a:endParaRPr lang="en-GB" dirty="0"/>
          </a:p>
          <a:p>
            <a:r>
              <a:rPr lang="en-GB" dirty="0" smtClean="0"/>
              <a:t>Explain </a:t>
            </a:r>
            <a:r>
              <a:rPr lang="en-GB" dirty="0"/>
              <a:t>how Java is platform independent</a:t>
            </a:r>
          </a:p>
          <a:p>
            <a:r>
              <a:rPr lang="en-GB" dirty="0"/>
              <a:t>Illustrate the Java delivery process</a:t>
            </a:r>
          </a:p>
          <a:p>
            <a:r>
              <a:rPr lang="en-GB" dirty="0" smtClean="0"/>
              <a:t>Compile </a:t>
            </a:r>
            <a:r>
              <a:rPr lang="en-GB" dirty="0"/>
              <a:t>and execute Java programs in the command line</a:t>
            </a:r>
          </a:p>
          <a:p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46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2807423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Compiled and Interpreted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523" y="2047780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Language Type Systems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567066"/>
            <a:ext cx="7772677" cy="578882"/>
          </a:xfrm>
        </p:spPr>
        <p:txBody>
          <a:bodyPr/>
          <a:lstStyle/>
          <a:p>
            <a:r>
              <a:rPr lang="en-US" dirty="0" smtClean="0"/>
              <a:t>JVM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326709"/>
            <a:ext cx="7772677" cy="578882"/>
          </a:xfrm>
        </p:spPr>
        <p:txBody>
          <a:bodyPr/>
          <a:lstStyle/>
          <a:p>
            <a:r>
              <a:rPr lang="en-US" dirty="0" smtClean="0"/>
              <a:t>Delivery Process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Compiling and Running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004998A-1A1F-4D52-A630-ECA8CA4A56BD}" type="slidenum">
              <a:rPr lang="en-US" altLang="en-US" b="1" smtClean="0"/>
              <a:pPr>
                <a:defRPr/>
              </a:pPr>
              <a:t>3</a:t>
            </a:fld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Introduction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685523" y="1288137"/>
            <a:ext cx="7772677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ctr" eaLnBrk="0" hangingPunct="0">
              <a:buFont typeface="Arial" pitchFamily="34" charset="0"/>
              <a:buNone/>
              <a:defRPr lang="en-GB" sz="2800" b="1" dirty="0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defRPr>
            </a:lvl1pPr>
            <a:lvl2pPr marL="712788" indent="-355600" defTabSz="539750" eaLnBrk="0" hangingPunct="0">
              <a:spcBef>
                <a:spcPts val="12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2pPr>
            <a:lvl3pPr marL="1079500" indent="-358775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latin typeface="Arial"/>
                <a:ea typeface="Arial" charset="0"/>
                <a:cs typeface="Arial"/>
              </a:defRPr>
            </a:lvl3pPr>
            <a:lvl4pPr marL="1527175" indent="-274638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latin typeface="+mn-lt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latin typeface="+mn-lt"/>
                <a:ea typeface="Arial" charset="0"/>
                <a:cs typeface="Arial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dirty="0"/>
              <a:t>Programming Paradigms</a:t>
            </a:r>
          </a:p>
        </p:txBody>
      </p:sp>
    </p:spTree>
    <p:extLst>
      <p:ext uri="{BB962C8B-B14F-4D97-AF65-F5344CB8AC3E}">
        <p14:creationId xmlns:p14="http://schemas.microsoft.com/office/powerpoint/2010/main" val="12431329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altLang="en-US" b="1" dirty="0" smtClean="0">
                <a:latin typeface="Arial" pitchFamily="34" charset="0"/>
              </a:rPr>
              <a:t>Programming paradigms </a:t>
            </a:r>
            <a:r>
              <a:rPr lang="en-GB" altLang="en-US" dirty="0" smtClean="0">
                <a:latin typeface="Arial" pitchFamily="34" charset="0"/>
              </a:rPr>
              <a:t>are </a:t>
            </a:r>
            <a:r>
              <a:rPr lang="en-GB" altLang="en-US" dirty="0">
                <a:latin typeface="Arial" pitchFamily="34" charset="0"/>
              </a:rPr>
              <a:t>f</a:t>
            </a:r>
            <a:r>
              <a:rPr lang="en-GB" altLang="en-US" dirty="0" smtClean="0">
                <a:latin typeface="Arial" pitchFamily="34" charset="0"/>
              </a:rPr>
              <a:t>undamental styles of programming, or the way a program achieves its goal.</a:t>
            </a:r>
            <a:br>
              <a:rPr lang="en-GB" altLang="en-US" dirty="0" smtClean="0">
                <a:latin typeface="Arial" pitchFamily="34" charset="0"/>
              </a:rPr>
            </a:br>
            <a:endParaRPr lang="en-GB" altLang="en-US" dirty="0">
              <a:latin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 smtClean="0">
                <a:latin typeface="Arial" pitchFamily="34" charset="0"/>
              </a:rPr>
              <a:t>Some key paradigms are:</a:t>
            </a:r>
            <a:endParaRPr lang="en-GB" altLang="en-US" dirty="0" smtClean="0">
              <a:latin typeface="Arial" pitchFamily="34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GB" dirty="0"/>
              <a:t>Declarative</a:t>
            </a:r>
          </a:p>
          <a:p>
            <a:pPr lvl="1">
              <a:spcBef>
                <a:spcPts val="1200"/>
              </a:spcBef>
              <a:defRPr/>
            </a:pPr>
            <a:r>
              <a:rPr lang="en-GB" dirty="0"/>
              <a:t>Functional</a:t>
            </a:r>
          </a:p>
          <a:p>
            <a:pPr lvl="1">
              <a:spcBef>
                <a:spcPts val="1200"/>
              </a:spcBef>
              <a:defRPr/>
            </a:pPr>
            <a:r>
              <a:rPr lang="en-GB" dirty="0"/>
              <a:t>Imperative</a:t>
            </a:r>
          </a:p>
          <a:p>
            <a:pPr lvl="1">
              <a:spcBef>
                <a:spcPts val="1200"/>
              </a:spcBef>
              <a:defRPr/>
            </a:pPr>
            <a:r>
              <a:rPr lang="en-GB" dirty="0"/>
              <a:t>Logic</a:t>
            </a:r>
          </a:p>
          <a:p>
            <a:pPr lvl="1">
              <a:spcBef>
                <a:spcPts val="1200"/>
              </a:spcBef>
              <a:defRPr/>
            </a:pPr>
            <a:r>
              <a:rPr lang="en-GB" dirty="0"/>
              <a:t>Object-Oriented</a:t>
            </a:r>
          </a:p>
          <a:p>
            <a:pPr lvl="1">
              <a:spcBef>
                <a:spcPts val="1200"/>
              </a:spcBef>
              <a:defRPr/>
            </a:pPr>
            <a:r>
              <a:rPr lang="en-GB" dirty="0" smtClean="0"/>
              <a:t>Symbolic</a:t>
            </a:r>
            <a:br>
              <a:rPr lang="en-GB" dirty="0" smtClean="0"/>
            </a:b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 language may be designed to support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one paradigm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or multiple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.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22C4735-A96E-47A3-AF88-6C871E9646A1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 alt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Programming Paradigms</a:t>
            </a:r>
          </a:p>
        </p:txBody>
      </p:sp>
    </p:spTree>
    <p:extLst>
      <p:ext uri="{BB962C8B-B14F-4D97-AF65-F5344CB8AC3E}">
        <p14:creationId xmlns:p14="http://schemas.microsoft.com/office/powerpoint/2010/main" val="35265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n-GB" altLang="en-US" dirty="0" smtClean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endParaRPr lang="en-GB" altLang="en-US" dirty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endParaRPr lang="en-GB" altLang="en-US" dirty="0" smtClean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</a:rPr>
              <a:t>A type of Structured Programming</a:t>
            </a:r>
          </a:p>
          <a:p>
            <a:pPr>
              <a:spcBef>
                <a:spcPts val="1200"/>
              </a:spcBef>
            </a:pPr>
            <a:endParaRPr lang="en-US" altLang="en-US" dirty="0" smtClean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</a:rPr>
              <a:t>The </a:t>
            </a:r>
            <a:r>
              <a:rPr lang="en-US" altLang="en-US" dirty="0">
                <a:latin typeface="Arial" pitchFamily="34" charset="0"/>
              </a:rPr>
              <a:t>code base is made up of ‘objects’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Arial" pitchFamily="34" charset="0"/>
              </a:rPr>
              <a:t>Attributes</a:t>
            </a:r>
          </a:p>
          <a:p>
            <a:pPr lvl="1">
              <a:spcBef>
                <a:spcPts val="1200"/>
              </a:spcBef>
            </a:pPr>
            <a:r>
              <a:rPr lang="en-US" altLang="en-US" dirty="0" err="1" smtClean="0">
                <a:latin typeface="Arial" pitchFamily="34" charset="0"/>
              </a:rPr>
              <a:t>Behaviours</a:t>
            </a:r>
            <a:endParaRPr lang="en-US" altLang="en-US" dirty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endParaRPr lang="en-GB" altLang="en-US" dirty="0" smtClean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Modularity and the ability to reuse these objects is a fundamental tenet of OOP</a:t>
            </a:r>
          </a:p>
          <a:p>
            <a:endParaRPr lang="en-US" altLang="en-US" dirty="0" smtClean="0">
              <a:latin typeface="Arial" pitchFamily="34" charset="0"/>
            </a:endParaRPr>
          </a:p>
          <a:p>
            <a:endParaRPr lang="en-US" altLang="en-US" dirty="0">
              <a:latin typeface="Arial" pitchFamily="34" charset="0"/>
            </a:endParaRPr>
          </a:p>
          <a:p>
            <a:pPr marL="0" indent="0">
              <a:buNone/>
            </a:pP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E9D28E1-0FF6-4F88-81AA-E95625ED3B4C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Object Oriented Programming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18978" y="1528135"/>
            <a:ext cx="7906044" cy="7701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b="1" i="1" dirty="0"/>
              <a:t>“Sending messages between objects to simulate </a:t>
            </a:r>
            <a:endParaRPr lang="en-GB" b="1" i="1" dirty="0" smtClean="0"/>
          </a:p>
          <a:p>
            <a:pPr marL="0" indent="0" algn="ctr">
              <a:buNone/>
            </a:pPr>
            <a:r>
              <a:rPr lang="en-GB" b="1" i="1" dirty="0" smtClean="0"/>
              <a:t>the </a:t>
            </a:r>
            <a:r>
              <a:rPr lang="en-GB" b="1" i="1" dirty="0"/>
              <a:t>evolution of a set of real world </a:t>
            </a:r>
            <a:r>
              <a:rPr lang="en-GB" b="1" i="1" dirty="0" smtClean="0"/>
              <a:t>events.”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4573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94592" y="2513432"/>
            <a:ext cx="7772677" cy="1281589"/>
          </a:xfrm>
        </p:spPr>
        <p:txBody>
          <a:bodyPr/>
          <a:lstStyle/>
          <a:p>
            <a:r>
              <a:rPr lang="en-US" dirty="0" smtClean="0"/>
              <a:t>Think about a Student object.</a:t>
            </a:r>
          </a:p>
          <a:p>
            <a:endParaRPr lang="en-US" dirty="0"/>
          </a:p>
          <a:p>
            <a:r>
              <a:rPr lang="en-US" dirty="0" smtClean="0"/>
              <a:t>What attributes and </a:t>
            </a:r>
            <a:r>
              <a:rPr lang="en-US" dirty="0" err="1" smtClean="0"/>
              <a:t>behaviours</a:t>
            </a:r>
            <a:r>
              <a:rPr lang="en-US" dirty="0" smtClean="0"/>
              <a:t> might it have?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53336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2807423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Compiled and Interpreted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523" y="2047780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99"/>
                </a:solidFill>
              </a:rPr>
              <a:t>Language Type Systems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567066"/>
            <a:ext cx="7772677" cy="578882"/>
          </a:xfrm>
        </p:spPr>
        <p:txBody>
          <a:bodyPr/>
          <a:lstStyle/>
          <a:p>
            <a:r>
              <a:rPr lang="en-US" dirty="0" smtClean="0"/>
              <a:t>JVM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326709"/>
            <a:ext cx="7772677" cy="578882"/>
          </a:xfrm>
        </p:spPr>
        <p:txBody>
          <a:bodyPr/>
          <a:lstStyle/>
          <a:p>
            <a:r>
              <a:rPr lang="en-US" dirty="0" smtClean="0"/>
              <a:t>Delivery Process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Compiling and Running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004998A-1A1F-4D52-A630-ECA8CA4A56BD}" type="slidenum">
              <a:rPr lang="en-US" altLang="en-US" b="1" smtClean="0"/>
              <a:pPr>
                <a:defRPr/>
              </a:pPr>
              <a:t>7</a:t>
            </a:fld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Introduction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685523" y="1288137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Programming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6875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Statically Typed </a:t>
            </a:r>
          </a:p>
          <a:p>
            <a:pPr lvl="1"/>
            <a:r>
              <a:rPr lang="en-US" dirty="0" smtClean="0"/>
              <a:t>Data types are </a:t>
            </a:r>
            <a:r>
              <a:rPr lang="en-US" dirty="0"/>
              <a:t>checked at compile </a:t>
            </a:r>
            <a:r>
              <a:rPr lang="en-US" dirty="0" smtClean="0"/>
              <a:t>time</a:t>
            </a:r>
          </a:p>
          <a:p>
            <a:pPr lvl="1"/>
            <a:endParaRPr lang="en-US" dirty="0"/>
          </a:p>
          <a:p>
            <a:r>
              <a:rPr lang="en-US" b="1" dirty="0"/>
              <a:t>Dynamically </a:t>
            </a:r>
            <a:r>
              <a:rPr lang="en-US" b="1" dirty="0" smtClean="0"/>
              <a:t>Typed</a:t>
            </a:r>
          </a:p>
          <a:p>
            <a:pPr lvl="1"/>
            <a:r>
              <a:rPr lang="en-US" dirty="0" smtClean="0"/>
              <a:t>Types are checked at runtime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target may hold a binding to any kind of </a:t>
            </a:r>
            <a:r>
              <a:rPr lang="en-US" dirty="0" smtClean="0"/>
              <a:t>object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Manifestly Typed </a:t>
            </a:r>
            <a:endParaRPr lang="en-US" b="1" dirty="0"/>
          </a:p>
          <a:p>
            <a:pPr lvl="1"/>
            <a:r>
              <a:rPr lang="en-US" dirty="0"/>
              <a:t>Variable types must be </a:t>
            </a:r>
            <a:r>
              <a:rPr lang="en-US" dirty="0" smtClean="0"/>
              <a:t>declared</a:t>
            </a:r>
            <a:br>
              <a:rPr lang="en-US" dirty="0" smtClean="0"/>
            </a:br>
            <a:endParaRPr lang="en-US" dirty="0"/>
          </a:p>
          <a:p>
            <a:r>
              <a:rPr lang="en-US" b="1" dirty="0"/>
              <a:t>Type </a:t>
            </a:r>
            <a:r>
              <a:rPr lang="en-US" b="1" dirty="0" smtClean="0"/>
              <a:t>Inferred</a:t>
            </a:r>
            <a:endParaRPr lang="en-US" b="1" dirty="0"/>
          </a:p>
          <a:p>
            <a:pPr lvl="1"/>
            <a:r>
              <a:rPr lang="en-US" dirty="0"/>
              <a:t>Variable types are deduced by context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Language Type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6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Strongly Typed</a:t>
            </a:r>
          </a:p>
          <a:p>
            <a:pPr lvl="1"/>
            <a:r>
              <a:rPr lang="en-US" dirty="0"/>
              <a:t>Types are restricted within their own bounds</a:t>
            </a:r>
          </a:p>
          <a:p>
            <a:pPr lvl="1"/>
            <a:r>
              <a:rPr lang="en-US" dirty="0"/>
              <a:t>Once assigned a value of a particular kind, the object must obey rules about how it can interact with other </a:t>
            </a:r>
            <a:r>
              <a:rPr lang="en-US" dirty="0" smtClean="0"/>
              <a:t>objects</a:t>
            </a:r>
            <a:br>
              <a:rPr lang="en-US" dirty="0" smtClean="0"/>
            </a:br>
            <a:endParaRPr lang="en-US" dirty="0"/>
          </a:p>
          <a:p>
            <a:r>
              <a:rPr lang="en-US" b="1" dirty="0"/>
              <a:t>Weakly Typed</a:t>
            </a:r>
          </a:p>
          <a:p>
            <a:pPr lvl="1"/>
            <a:r>
              <a:rPr lang="en-US" dirty="0"/>
              <a:t>A value of one type can be treated as another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Language Type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 xsi:nil="true"></Languag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56F96B94-BF24-4CC1-8F92-B724AC97B2E2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B7D1E994-F46B-4665-921F-F06B7531F22A}"/>
</file>

<file path=customXml/itemProps4.xml><?xml version="1.0" encoding="utf-8"?>
<ds:datastoreItem xmlns:ds="http://schemas.openxmlformats.org/officeDocument/2006/customXml" ds:itemID="{871E304E-2F6F-4100-B8BE-05B9464752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902</Words>
  <Application>Microsoft Office PowerPoint</Application>
  <PresentationFormat>On-screen Show (4:3)</PresentationFormat>
  <Paragraphs>254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Introduction</vt:lpstr>
      <vt:lpstr>Programming Paradigms</vt:lpstr>
      <vt:lpstr>Object Oriented Programming</vt:lpstr>
      <vt:lpstr>Exercise</vt:lpstr>
      <vt:lpstr>Introduction</vt:lpstr>
      <vt:lpstr>Language Type Systems</vt:lpstr>
      <vt:lpstr>Language Type Systems</vt:lpstr>
      <vt:lpstr>Language Type Systems</vt:lpstr>
      <vt:lpstr>Introduction</vt:lpstr>
      <vt:lpstr>Compiled Languages</vt:lpstr>
      <vt:lpstr>Compiled Languages</vt:lpstr>
      <vt:lpstr>Interpreted Languages</vt:lpstr>
      <vt:lpstr>Interpreted Languages</vt:lpstr>
      <vt:lpstr>Compiled and Interpreted</vt:lpstr>
      <vt:lpstr>Introduction</vt:lpstr>
      <vt:lpstr>JVM</vt:lpstr>
      <vt:lpstr>JVM</vt:lpstr>
      <vt:lpstr>Introduction</vt:lpstr>
      <vt:lpstr>Delivery Process</vt:lpstr>
      <vt:lpstr>Introduction</vt:lpstr>
      <vt:lpstr>Compiling and Running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Yvonne Dickson</cp:lastModifiedBy>
  <cp:revision>57</cp:revision>
  <dcterms:created xsi:type="dcterms:W3CDTF">2014-07-24T16:00:45Z</dcterms:created>
  <dcterms:modified xsi:type="dcterms:W3CDTF">2016-05-23T14:34:44Z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