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8" r:id="rId6"/>
    <p:sldId id="292" r:id="rId7"/>
    <p:sldId id="279" r:id="rId8"/>
    <p:sldId id="294" r:id="rId9"/>
    <p:sldId id="301" r:id="rId10"/>
    <p:sldId id="303" r:id="rId11"/>
    <p:sldId id="304" r:id="rId12"/>
    <p:sldId id="305" r:id="rId13"/>
    <p:sldId id="307" r:id="rId14"/>
    <p:sldId id="308" r:id="rId15"/>
    <p:sldId id="309" r:id="rId16"/>
    <p:sldId id="306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FFFFCC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 autoAdjust="0"/>
    <p:restoredTop sz="86741" autoAdjust="0"/>
  </p:normalViewPr>
  <p:slideViewPr>
    <p:cSldViewPr snapToGrid="0" snapToObjects="1">
      <p:cViewPr varScale="1">
        <p:scale>
          <a:sx n="94" d="100"/>
          <a:sy n="94" d="100"/>
        </p:scale>
        <p:origin x="-3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01/03/2016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01/03/2016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8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1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28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28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28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28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2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70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10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5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9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7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9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267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6842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1895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19726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510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654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4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34812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Fundamentals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Consider the following: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Notice how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can take in any number of arguments.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How would you write a method like that?</a:t>
            </a:r>
            <a:endParaRPr lang="en-US" dirty="0"/>
          </a:p>
          <a:p>
            <a:pPr lvl="1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7954" y="2100050"/>
            <a:ext cx="7691710" cy="1525652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err="1">
                <a:latin typeface="Consolas" pitchFamily="49" charset="0"/>
              </a:rPr>
              <a:t>int</a:t>
            </a:r>
            <a:r>
              <a:rPr lang="en-GB" b="1" dirty="0">
                <a:latin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</a:rPr>
              <a:t>x = 12;</a:t>
            </a:r>
          </a:p>
          <a:p>
            <a:pPr>
              <a:buNone/>
            </a:pPr>
            <a:r>
              <a:rPr lang="en-GB" b="1" dirty="0" err="1" smtClean="0">
                <a:latin typeface="Consolas" pitchFamily="49" charset="0"/>
              </a:rPr>
              <a:t>int</a:t>
            </a:r>
            <a:r>
              <a:rPr lang="en-GB" b="1" dirty="0" smtClean="0">
                <a:latin typeface="Consolas" pitchFamily="49" charset="0"/>
              </a:rPr>
              <a:t> y </a:t>
            </a:r>
            <a:r>
              <a:rPr lang="en-GB" b="1" dirty="0">
                <a:latin typeface="Consolas" pitchFamily="49" charset="0"/>
              </a:rPr>
              <a:t>= 13</a:t>
            </a:r>
            <a:r>
              <a:rPr lang="en-GB" b="1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GB" b="1" dirty="0">
              <a:latin typeface="Consolas" pitchFamily="49" charset="0"/>
            </a:endParaRPr>
          </a:p>
          <a:p>
            <a:pPr>
              <a:buNone/>
            </a:pPr>
            <a:r>
              <a:rPr lang="en-GB" b="1" dirty="0" err="1">
                <a:latin typeface="Consolas" pitchFamily="49" charset="0"/>
              </a:rPr>
              <a:t>System.out.printf</a:t>
            </a:r>
            <a:r>
              <a:rPr lang="en-GB" b="1" dirty="0" smtClean="0">
                <a:latin typeface="Consolas" pitchFamily="49" charset="0"/>
              </a:rPr>
              <a:t>("%</a:t>
            </a:r>
            <a:r>
              <a:rPr lang="en-GB" b="1" dirty="0">
                <a:latin typeface="Consolas" pitchFamily="49" charset="0"/>
              </a:rPr>
              <a:t>s %d %n %s %d", </a:t>
            </a:r>
            <a:r>
              <a:rPr lang="en-GB" b="1" dirty="0" smtClean="0">
                <a:latin typeface="Consolas" pitchFamily="49" charset="0"/>
              </a:rPr>
              <a:t>"</a:t>
            </a:r>
            <a:r>
              <a:rPr lang="en-GB" b="1" dirty="0">
                <a:latin typeface="Consolas" pitchFamily="49" charset="0"/>
              </a:rPr>
              <a:t>the variable x contains", </a:t>
            </a:r>
            <a:r>
              <a:rPr lang="es-ES" b="1" dirty="0">
                <a:latin typeface="Consolas" pitchFamily="49" charset="0"/>
              </a:rPr>
              <a:t>x, "</a:t>
            </a:r>
            <a:r>
              <a:rPr lang="es-ES" b="1" dirty="0" err="1" smtClean="0">
                <a:latin typeface="Consolas" pitchFamily="49" charset="0"/>
              </a:rPr>
              <a:t>the</a:t>
            </a:r>
            <a:r>
              <a:rPr lang="es-ES" b="1" dirty="0" smtClean="0">
                <a:latin typeface="Consolas" pitchFamily="49" charset="0"/>
              </a:rPr>
              <a:t> variable </a:t>
            </a:r>
            <a:r>
              <a:rPr lang="es-ES" b="1" dirty="0">
                <a:latin typeface="Consolas" pitchFamily="49" charset="0"/>
              </a:rPr>
              <a:t>y </a:t>
            </a:r>
            <a:r>
              <a:rPr lang="es-ES" b="1" dirty="0" err="1">
                <a:latin typeface="Consolas" pitchFamily="49" charset="0"/>
              </a:rPr>
              <a:t>contains</a:t>
            </a:r>
            <a:r>
              <a:rPr lang="es-ES" b="1" dirty="0">
                <a:latin typeface="Consolas" pitchFamily="49" charset="0"/>
              </a:rPr>
              <a:t> ", </a:t>
            </a:r>
            <a:r>
              <a:rPr lang="es-ES" b="1" dirty="0" smtClean="0">
                <a:latin typeface="Consolas" pitchFamily="49" charset="0"/>
              </a:rPr>
              <a:t>y);</a:t>
            </a:r>
            <a:endParaRPr lang="es-ES" b="1" dirty="0">
              <a:latin typeface="Consolas" pitchFamily="49" charset="0"/>
            </a:endParaRPr>
          </a:p>
          <a:p>
            <a:pPr marL="360000" lvl="0" indent="-360000"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endParaRPr lang="en-GB" sz="2000" b="1" kern="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4776" y="4009072"/>
            <a:ext cx="28648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variable x contains 12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variable y contains 13 </a:t>
            </a:r>
          </a:p>
        </p:txBody>
      </p:sp>
    </p:spTree>
    <p:extLst>
      <p:ext uri="{BB962C8B-B14F-4D97-AF65-F5344CB8AC3E}">
        <p14:creationId xmlns:p14="http://schemas.microsoft.com/office/powerpoint/2010/main" val="35848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5935" y="1325944"/>
            <a:ext cx="8229600" cy="48371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In Java, variable argument methods use the following syntax: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Gets passed in as an array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Can mix with other parameters, but only one </a:t>
            </a:r>
            <a:r>
              <a:rPr lang="en-US" dirty="0" err="1" smtClean="0"/>
              <a:t>var-arg</a:t>
            </a:r>
            <a:r>
              <a:rPr lang="en-US" dirty="0" smtClean="0"/>
              <a:t> is allowed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Must always appear last in the argument list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50603" y="1967263"/>
            <a:ext cx="7347097" cy="152021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>
                <a:latin typeface="Consolas" pitchFamily="49" charset="0"/>
              </a:rPr>
              <a:t>public </a:t>
            </a:r>
            <a:r>
              <a:rPr lang="en-GB" b="1" dirty="0" smtClean="0">
                <a:latin typeface="Consolas" pitchFamily="49" charset="0"/>
              </a:rPr>
              <a:t>void </a:t>
            </a:r>
            <a:r>
              <a:rPr lang="en-GB" b="1" dirty="0" err="1" smtClean="0">
                <a:latin typeface="Consolas" pitchFamily="49" charset="0"/>
              </a:rPr>
              <a:t>printManyArgs</a:t>
            </a:r>
            <a:r>
              <a:rPr lang="en-GB" b="1" dirty="0" smtClean="0">
                <a:latin typeface="Consolas" pitchFamily="49" charset="0"/>
              </a:rPr>
              <a:t>(String</a:t>
            </a:r>
            <a:r>
              <a:rPr lang="en-GB" b="1" dirty="0">
                <a:latin typeface="Consolas" pitchFamily="49" charset="0"/>
              </a:rPr>
              <a:t>... </a:t>
            </a:r>
            <a:r>
              <a:rPr lang="en-GB" b="1" dirty="0" err="1" smtClean="0">
                <a:latin typeface="Consolas" pitchFamily="49" charset="0"/>
              </a:rPr>
              <a:t>str</a:t>
            </a:r>
            <a:r>
              <a:rPr lang="en-GB" b="1" dirty="0" smtClean="0">
                <a:latin typeface="Consolas" pitchFamily="49" charset="0"/>
              </a:rPr>
              <a:t>){</a:t>
            </a:r>
            <a:r>
              <a:rPr lang="en-GB" b="1" dirty="0">
                <a:latin typeface="Consolas" pitchFamily="49" charset="0"/>
              </a:rPr>
              <a:t/>
            </a:r>
            <a:br>
              <a:rPr lang="en-GB" b="1" dirty="0">
                <a:latin typeface="Consolas" pitchFamily="49" charset="0"/>
              </a:rPr>
            </a:br>
            <a:r>
              <a:rPr lang="en-GB" b="1" dirty="0">
                <a:latin typeface="Consolas" pitchFamily="49" charset="0"/>
              </a:rPr>
              <a:t>	for(String </a:t>
            </a:r>
            <a:r>
              <a:rPr lang="en-GB" b="1" dirty="0" smtClean="0">
                <a:latin typeface="Consolas" pitchFamily="49" charset="0"/>
              </a:rPr>
              <a:t>s : </a:t>
            </a:r>
            <a:r>
              <a:rPr lang="en-GB" b="1" dirty="0" err="1" smtClean="0">
                <a:latin typeface="Consolas" pitchFamily="49" charset="0"/>
              </a:rPr>
              <a:t>str</a:t>
            </a:r>
            <a:r>
              <a:rPr lang="en-GB" b="1" dirty="0" smtClean="0">
                <a:latin typeface="Consolas" pitchFamily="49" charset="0"/>
              </a:rPr>
              <a:t>){</a:t>
            </a:r>
            <a:endParaRPr lang="en-GB" b="1" dirty="0">
              <a:latin typeface="Consolas" pitchFamily="49" charset="0"/>
            </a:endParaRPr>
          </a:p>
          <a:p>
            <a:pPr>
              <a:buNone/>
            </a:pPr>
            <a:r>
              <a:rPr lang="en-GB" b="1" dirty="0">
                <a:latin typeface="Consolas" pitchFamily="49" charset="0"/>
              </a:rPr>
              <a:t>    	</a:t>
            </a:r>
            <a:r>
              <a:rPr lang="en-GB" b="1" dirty="0" err="1" smtClean="0">
                <a:latin typeface="Consolas" pitchFamily="49" charset="0"/>
              </a:rPr>
              <a:t>System.out.print</a:t>
            </a:r>
            <a:r>
              <a:rPr lang="en-GB" b="1" dirty="0" smtClean="0">
                <a:latin typeface="Consolas" pitchFamily="49" charset="0"/>
              </a:rPr>
              <a:t>(s </a:t>
            </a:r>
            <a:r>
              <a:rPr lang="en-GB" b="1" dirty="0">
                <a:latin typeface="Consolas" pitchFamily="49" charset="0"/>
              </a:rPr>
              <a:t>+ " </a:t>
            </a:r>
            <a:r>
              <a:rPr lang="en-GB" b="1" dirty="0" smtClean="0">
                <a:latin typeface="Consolas" pitchFamily="49" charset="0"/>
              </a:rPr>
              <a:t>");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	}</a:t>
            </a:r>
            <a:endParaRPr lang="en-GB" b="1" dirty="0">
              <a:latin typeface="Consolas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nsolas" pitchFamily="49" charset="0"/>
              </a:rPr>
              <a:t>}</a:t>
            </a:r>
            <a:endParaRPr lang="en-GB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 smtClean="0"/>
              <a:t>Casting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 err="1" smtClean="0"/>
              <a:t>Var-args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US" dirty="0" err="1"/>
              <a:t>Autoboxing</a:t>
            </a:r>
            <a:r>
              <a:rPr lang="en-US" dirty="0"/>
              <a:t> and </a:t>
            </a:r>
            <a:r>
              <a:rPr lang="en-US" dirty="0" smtClean="0"/>
              <a:t>Widening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467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Casting </a:t>
            </a:r>
            <a:r>
              <a:rPr lang="en-US" dirty="0"/>
              <a:t>allows us to treat objects as different, but compatible </a:t>
            </a:r>
            <a:r>
              <a:rPr lang="en-US" dirty="0" smtClean="0"/>
              <a:t>types: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Two types: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Upcasting</a:t>
            </a:r>
            <a:r>
              <a:rPr lang="en-US" dirty="0" smtClean="0"/>
              <a:t> (implicit casting)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Downcasting</a:t>
            </a:r>
            <a:r>
              <a:rPr lang="en-US" dirty="0" smtClean="0"/>
              <a:t> (explicit casting)</a:t>
            </a:r>
            <a:endParaRPr lang="en-US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3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5935" y="1325944"/>
            <a:ext cx="8229600" cy="48371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Objects can be treated as instances of their super types:</a:t>
            </a:r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OptionTrade</a:t>
            </a:r>
            <a:r>
              <a:rPr lang="en-US" dirty="0" smtClean="0"/>
              <a:t> extends Trade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We can assign any </a:t>
            </a:r>
            <a:r>
              <a:rPr lang="en-US" dirty="0" err="1" smtClean="0"/>
              <a:t>OptionTrade</a:t>
            </a:r>
            <a:r>
              <a:rPr lang="en-US" dirty="0" smtClean="0"/>
              <a:t> object to a reference of type Trade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Only methods and fields defined in the Trade data type will be visible!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Abstraction</a:t>
            </a:r>
          </a:p>
          <a:p>
            <a:pPr lvl="2">
              <a:spcBef>
                <a:spcPts val="1200"/>
              </a:spcBef>
            </a:pPr>
            <a:endParaRPr lang="en-US" dirty="0"/>
          </a:p>
          <a:p>
            <a:pPr lvl="2"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 smtClean="0"/>
              <a:t>Upcasting</a:t>
            </a:r>
            <a:r>
              <a:rPr lang="en-US" dirty="0" smtClean="0"/>
              <a:t> is implicit, and always safe (compiler checked).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37954" y="2236555"/>
            <a:ext cx="7814930" cy="446328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360000" lvl="0" indent="-360000" algn="ctr"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US" b="1" kern="0" dirty="0" smtClean="0">
                <a:latin typeface="Consolas" pitchFamily="49" charset="0"/>
              </a:rPr>
              <a:t>Trade </a:t>
            </a:r>
            <a:r>
              <a:rPr lang="en-US" b="1" kern="0" dirty="0" err="1" smtClean="0">
                <a:latin typeface="Consolas" pitchFamily="49" charset="0"/>
              </a:rPr>
              <a:t>trade</a:t>
            </a:r>
            <a:r>
              <a:rPr lang="en-US" b="1" kern="0" dirty="0" smtClean="0">
                <a:latin typeface="Consolas" pitchFamily="49" charset="0"/>
              </a:rPr>
              <a:t> = </a:t>
            </a:r>
            <a:r>
              <a:rPr lang="en-US" b="1" kern="0" dirty="0">
                <a:latin typeface="Consolas" pitchFamily="49" charset="0"/>
              </a:rPr>
              <a:t>new </a:t>
            </a:r>
            <a:r>
              <a:rPr lang="en-US" b="1" kern="0" dirty="0" err="1" smtClean="0">
                <a:latin typeface="Consolas" pitchFamily="49" charset="0"/>
              </a:rPr>
              <a:t>OptionTrade</a:t>
            </a:r>
            <a:r>
              <a:rPr lang="en-US" b="1" kern="0" dirty="0" smtClean="0">
                <a:latin typeface="Consolas" pitchFamily="49" charset="0"/>
              </a:rPr>
              <a:t>();</a:t>
            </a:r>
            <a:endParaRPr lang="en-GB" b="1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5935" y="1325944"/>
            <a:ext cx="8229600" cy="48371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Doing the reverse requires an explicit cast:</a:t>
            </a:r>
            <a:endParaRPr lang="en-US" dirty="0"/>
          </a:p>
          <a:p>
            <a:pPr lvl="1">
              <a:spcBef>
                <a:spcPts val="120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restores compile-time access to </a:t>
            </a:r>
            <a:r>
              <a:rPr lang="en-US" dirty="0" err="1" smtClean="0"/>
              <a:t>OptionTrade</a:t>
            </a:r>
            <a:r>
              <a:rPr lang="en-US" dirty="0" smtClean="0"/>
              <a:t>-specific methods and fields…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…but </a:t>
            </a:r>
            <a:r>
              <a:rPr lang="en-US" b="1" dirty="0" smtClean="0"/>
              <a:t>t </a:t>
            </a:r>
            <a:r>
              <a:rPr lang="en-US" i="1" dirty="0" smtClean="0"/>
              <a:t>must</a:t>
            </a:r>
            <a:r>
              <a:rPr lang="en-US" b="1" dirty="0" smtClean="0"/>
              <a:t> </a:t>
            </a:r>
            <a:r>
              <a:rPr lang="en-US" dirty="0" smtClean="0"/>
              <a:t>reference an </a:t>
            </a:r>
            <a:r>
              <a:rPr lang="en-US" dirty="0" err="1" smtClean="0"/>
              <a:t>OptionTrade</a:t>
            </a:r>
            <a:r>
              <a:rPr lang="en-US" dirty="0" smtClean="0"/>
              <a:t> object.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Otherwise, a </a:t>
            </a:r>
            <a:r>
              <a:rPr lang="en-US" dirty="0" err="1" smtClean="0"/>
              <a:t>ClassCastException</a:t>
            </a:r>
            <a:r>
              <a:rPr lang="en-US" dirty="0" smtClean="0"/>
              <a:t> will be thrown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compiler alone cannot verify this, but there is a way to perform this check at runtime...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Downcasting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50602" y="1967252"/>
            <a:ext cx="7347097" cy="74403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Trade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OptionTrade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OptionTrade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OptionTrade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5935" y="1325944"/>
            <a:ext cx="8229600" cy="4837112"/>
          </a:xfrm>
        </p:spPr>
        <p:txBody>
          <a:bodyPr/>
          <a:lstStyle/>
          <a:p>
            <a:pPr>
              <a:spcBef>
                <a:spcPts val="1200"/>
              </a:spcBef>
            </a:pPr>
            <a:endParaRPr lang="en-GB" dirty="0" smtClean="0"/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 smtClean="0"/>
          </a:p>
          <a:p>
            <a:pPr>
              <a:spcBef>
                <a:spcPts val="1200"/>
              </a:spcBef>
            </a:pPr>
            <a:endParaRPr lang="en-GB" dirty="0" smtClean="0"/>
          </a:p>
          <a:p>
            <a:pPr>
              <a:spcBef>
                <a:spcPts val="1200"/>
              </a:spcBef>
            </a:pPr>
            <a:r>
              <a:rPr lang="en-GB" dirty="0" smtClean="0"/>
              <a:t>Checks </a:t>
            </a:r>
            <a:r>
              <a:rPr lang="en-GB" dirty="0"/>
              <a:t>whether the object referenced by </a:t>
            </a:r>
            <a:r>
              <a:rPr lang="en-GB" b="1" dirty="0" smtClean="0">
                <a:latin typeface="Consolas" pitchFamily="49" charset="0"/>
              </a:rPr>
              <a:t>t</a:t>
            </a:r>
            <a:r>
              <a:rPr lang="en-GB" dirty="0" smtClean="0"/>
              <a:t> is an </a:t>
            </a:r>
            <a:r>
              <a:rPr lang="en-GB" dirty="0" err="1" smtClean="0"/>
              <a:t>OptionTrade</a:t>
            </a:r>
            <a:r>
              <a:rPr lang="en-GB" i="1" dirty="0" smtClean="0"/>
              <a:t> </a:t>
            </a:r>
            <a:r>
              <a:rPr lang="en-GB" b="1" i="1" dirty="0"/>
              <a:t>or</a:t>
            </a:r>
            <a:r>
              <a:rPr lang="en-GB" i="1" dirty="0"/>
              <a:t> </a:t>
            </a:r>
            <a:r>
              <a:rPr lang="en-GB" dirty="0"/>
              <a:t>subtype of </a:t>
            </a:r>
            <a:r>
              <a:rPr lang="en-GB" dirty="0" err="1" smtClean="0"/>
              <a:t>OptionTrade</a:t>
            </a:r>
            <a:r>
              <a:rPr lang="en-GB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N</a:t>
            </a:r>
            <a:r>
              <a:rPr lang="en-GB" dirty="0" smtClean="0"/>
              <a:t>otice </a:t>
            </a:r>
            <a:r>
              <a:rPr lang="en-GB" dirty="0"/>
              <a:t>the lack of </a:t>
            </a:r>
            <a:r>
              <a:rPr lang="en-GB" dirty="0" smtClean="0"/>
              <a:t>precision</a:t>
            </a:r>
          </a:p>
          <a:p>
            <a:pPr marL="357188" lvl="1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GB" dirty="0"/>
              <a:t>If </a:t>
            </a:r>
            <a:r>
              <a:rPr lang="en-GB" b="1" dirty="0" smtClean="0">
                <a:latin typeface="Consolas" pitchFamily="49" charset="0"/>
              </a:rPr>
              <a:t>t</a:t>
            </a:r>
            <a:r>
              <a:rPr lang="en-GB" dirty="0" smtClean="0"/>
              <a:t> is null</a:t>
            </a:r>
            <a:r>
              <a:rPr lang="en-GB" dirty="0"/>
              <a:t>, </a:t>
            </a:r>
            <a:r>
              <a:rPr lang="en-GB" dirty="0" err="1"/>
              <a:t>instanceof</a:t>
            </a:r>
            <a:r>
              <a:rPr lang="en-GB" dirty="0"/>
              <a:t> returns </a:t>
            </a:r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Operator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8705" y="1414610"/>
            <a:ext cx="7347097" cy="1349855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GB" b="1" dirty="0">
                <a:latin typeface="Consolas" pitchFamily="49" charset="0"/>
              </a:rPr>
              <a:t>if( </a:t>
            </a:r>
            <a:r>
              <a:rPr lang="en-GB" b="1" dirty="0" smtClean="0">
                <a:latin typeface="Consolas" pitchFamily="49" charset="0"/>
              </a:rPr>
              <a:t>t </a:t>
            </a:r>
            <a:r>
              <a:rPr lang="en-GB" b="1" dirty="0" err="1">
                <a:solidFill>
                  <a:srgbClr val="3099D9"/>
                </a:solidFill>
                <a:latin typeface="Consolas" pitchFamily="49" charset="0"/>
              </a:rPr>
              <a:t>instanceof</a:t>
            </a:r>
            <a:r>
              <a:rPr lang="en-GB" b="1" dirty="0">
                <a:solidFill>
                  <a:srgbClr val="3099D9"/>
                </a:solidFill>
                <a:latin typeface="Consolas" pitchFamily="49" charset="0"/>
              </a:rPr>
              <a:t> </a:t>
            </a:r>
            <a:r>
              <a:rPr lang="en-GB" b="1" dirty="0" err="1" smtClean="0">
                <a:latin typeface="Consolas" pitchFamily="49" charset="0"/>
              </a:rPr>
              <a:t>OptionTrade</a:t>
            </a:r>
            <a:r>
              <a:rPr lang="en-GB" b="1" dirty="0" smtClean="0">
                <a:latin typeface="Consolas" pitchFamily="49" charset="0"/>
              </a:rPr>
              <a:t> ){</a:t>
            </a:r>
            <a:br>
              <a:rPr lang="en-GB" b="1" dirty="0" smtClean="0">
                <a:latin typeface="Consolas" pitchFamily="49" charset="0"/>
              </a:rPr>
            </a:br>
            <a:endParaRPr lang="en-GB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//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Downcasting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to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OptionTrade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can be done safely</a:t>
            </a:r>
          </a:p>
          <a:p>
            <a:r>
              <a:rPr lang="en-GB" b="1" dirty="0" smtClean="0">
                <a:latin typeface="Consolas" pitchFamily="49" charset="0"/>
              </a:rPr>
              <a:t>}</a:t>
            </a:r>
            <a:endParaRPr lang="en-GB" b="1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Casting </a:t>
            </a:r>
            <a:r>
              <a:rPr lang="en-GB" dirty="0" smtClean="0"/>
              <a:t>references does not affect the </a:t>
            </a:r>
            <a:r>
              <a:rPr lang="en-GB" dirty="0"/>
              <a:t>original </a:t>
            </a:r>
            <a:r>
              <a:rPr lang="en-GB" dirty="0" smtClean="0"/>
              <a:t>object and simply provides a different perspective on it.</a:t>
            </a:r>
            <a:br>
              <a:rPr lang="en-GB" dirty="0" smtClean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Casting a primitive changes the </a:t>
            </a:r>
            <a:r>
              <a:rPr lang="en-GB" dirty="0" smtClean="0"/>
              <a:t>data: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Casting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GB" dirty="0"/>
              <a:t> 23.45 to an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/>
              <a:t> will result in 23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Casting the same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/>
              <a:t> </a:t>
            </a:r>
            <a:r>
              <a:rPr lang="en-GB" dirty="0" smtClean="0"/>
              <a:t>back </a:t>
            </a:r>
            <a:r>
              <a:rPr lang="en-GB" dirty="0"/>
              <a:t>to a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GB" dirty="0"/>
              <a:t> will result in 23.00</a:t>
            </a:r>
          </a:p>
          <a:p>
            <a:pPr lvl="2">
              <a:spcBef>
                <a:spcPts val="1200"/>
              </a:spcBef>
            </a:pPr>
            <a:r>
              <a:rPr lang="en-GB" b="1" dirty="0"/>
              <a:t>Loss of Data!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Casting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2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Is </a:t>
            </a:r>
            <a:r>
              <a:rPr lang="en-GB" dirty="0" err="1"/>
              <a:t>upcasting</a:t>
            </a:r>
            <a:r>
              <a:rPr lang="en-GB" dirty="0"/>
              <a:t> safe?</a:t>
            </a:r>
          </a:p>
          <a:p>
            <a:pPr>
              <a:spcBef>
                <a:spcPts val="1200"/>
              </a:spcBef>
            </a:pPr>
            <a:r>
              <a:rPr lang="en-GB" dirty="0"/>
              <a:t>What about </a:t>
            </a:r>
            <a:r>
              <a:rPr lang="en-GB" dirty="0" err="1"/>
              <a:t>downcasting</a:t>
            </a:r>
            <a:r>
              <a:rPr lang="en-GB" dirty="0"/>
              <a:t>?</a:t>
            </a:r>
          </a:p>
          <a:p>
            <a:pPr>
              <a:spcBef>
                <a:spcPts val="1200"/>
              </a:spcBef>
            </a:pPr>
            <a:r>
              <a:rPr lang="en-GB" dirty="0"/>
              <a:t>Why have </a:t>
            </a:r>
            <a:r>
              <a:rPr lang="en-GB" dirty="0" err="1"/>
              <a:t>autoboxing</a:t>
            </a:r>
            <a:r>
              <a:rPr lang="en-GB" dirty="0"/>
              <a:t>?</a:t>
            </a:r>
          </a:p>
          <a:p>
            <a:pPr>
              <a:spcBef>
                <a:spcPts val="1200"/>
              </a:spcBef>
            </a:pPr>
            <a:r>
              <a:rPr lang="en-GB" dirty="0"/>
              <a:t>How can you pass an unknown number of arguments</a:t>
            </a:r>
            <a:r>
              <a:rPr lang="en-GB" dirty="0" smtClean="0"/>
              <a:t>?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2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 smtClean="0"/>
              <a:t>assertions</a:t>
            </a:r>
            <a:endParaRPr lang="en-GB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Convert between primitive types and object types through </a:t>
            </a:r>
            <a:r>
              <a:rPr lang="en-GB" dirty="0" err="1"/>
              <a:t>autoboxing</a:t>
            </a:r>
            <a:r>
              <a:rPr lang="en-GB" dirty="0"/>
              <a:t>/unboxing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Use </a:t>
            </a:r>
            <a:r>
              <a:rPr lang="en-GB" dirty="0" err="1" smtClean="0"/>
              <a:t>var-args</a:t>
            </a:r>
            <a:r>
              <a:rPr lang="en-GB" dirty="0" smtClean="0"/>
              <a:t> </a:t>
            </a:r>
            <a:r>
              <a:rPr lang="en-GB" dirty="0"/>
              <a:t>to accept an unknown sized parameter set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Change reference types through </a:t>
            </a:r>
            <a:r>
              <a:rPr lang="en-GB" dirty="0" smtClean="0"/>
              <a:t>casting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98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 smtClean="0"/>
              <a:t>assertions</a:t>
            </a:r>
            <a:endParaRPr lang="en-GB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Convert between primitive types and object types through </a:t>
            </a:r>
            <a:r>
              <a:rPr lang="en-GB" dirty="0" err="1"/>
              <a:t>autoboxing</a:t>
            </a:r>
            <a:r>
              <a:rPr lang="en-GB" dirty="0"/>
              <a:t>/unboxing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Use </a:t>
            </a:r>
            <a:r>
              <a:rPr lang="en-GB" dirty="0" err="1" smtClean="0"/>
              <a:t>var-args</a:t>
            </a:r>
            <a:r>
              <a:rPr lang="en-GB" dirty="0" smtClean="0"/>
              <a:t> </a:t>
            </a:r>
            <a:r>
              <a:rPr lang="en-GB" dirty="0"/>
              <a:t>to accept an unknown sized parameter set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Change reference types through </a:t>
            </a:r>
            <a:r>
              <a:rPr lang="en-GB" dirty="0" smtClean="0"/>
              <a:t>casting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87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b="1" dirty="0" smtClean="0"/>
              <a:t> </a:t>
            </a:r>
            <a:r>
              <a:rPr lang="en-US" dirty="0" smtClean="0"/>
              <a:t>keyword is a </a:t>
            </a:r>
            <a:r>
              <a:rPr lang="en-US" dirty="0"/>
              <a:t>way to test assumptions </a:t>
            </a:r>
            <a:r>
              <a:rPr lang="en-US" dirty="0" smtClean="0"/>
              <a:t>when </a:t>
            </a:r>
            <a:r>
              <a:rPr lang="en-US" dirty="0"/>
              <a:t>debugging / </a:t>
            </a:r>
            <a:r>
              <a:rPr lang="en-US" dirty="0" smtClean="0"/>
              <a:t>testing: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Added in Java </a:t>
            </a:r>
            <a:r>
              <a:rPr lang="en-US" dirty="0" smtClean="0"/>
              <a:t>1.4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Inactive </a:t>
            </a:r>
            <a:r>
              <a:rPr lang="en-US" dirty="0"/>
              <a:t>by </a:t>
            </a:r>
            <a:r>
              <a:rPr lang="en-US" dirty="0" smtClean="0"/>
              <a:t>default and ignored by the JVM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Enabled when debugging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Left </a:t>
            </a:r>
            <a:r>
              <a:rPr lang="en-US" dirty="0"/>
              <a:t>disabled </a:t>
            </a:r>
            <a:r>
              <a:rPr lang="en-US" dirty="0" smtClean="0"/>
              <a:t>when program is deployed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Do </a:t>
            </a:r>
            <a:r>
              <a:rPr lang="en-US" dirty="0"/>
              <a:t>not use to implement </a:t>
            </a:r>
            <a:r>
              <a:rPr lang="en-US" dirty="0" smtClean="0"/>
              <a:t>logic!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23618" y="2096161"/>
            <a:ext cx="4474894" cy="762000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GB" b="1" dirty="0" smtClean="0">
                <a:latin typeface="Consolas" pitchFamily="49" charset="0"/>
              </a:rPr>
              <a:t>assert(</a:t>
            </a:r>
            <a:r>
              <a:rPr lang="en-GB" b="1" dirty="0" err="1" smtClean="0">
                <a:latin typeface="Consolas" pitchFamily="49" charset="0"/>
              </a:rPr>
              <a:t>boolean</a:t>
            </a:r>
            <a:r>
              <a:rPr lang="en-GB" b="1" dirty="0" smtClean="0">
                <a:latin typeface="Consolas" pitchFamily="49" charset="0"/>
              </a:rPr>
              <a:t> expr);</a:t>
            </a:r>
          </a:p>
          <a:p>
            <a:r>
              <a:rPr lang="en-US" b="1" dirty="0" smtClean="0">
                <a:latin typeface="Consolas" pitchFamily="49" charset="0"/>
              </a:rPr>
              <a:t>assert(</a:t>
            </a:r>
            <a:r>
              <a:rPr lang="en-US" b="1" dirty="0" err="1" smtClean="0">
                <a:latin typeface="Consolas" pitchFamily="49" charset="0"/>
              </a:rPr>
              <a:t>boolean</a:t>
            </a:r>
            <a:r>
              <a:rPr lang="en-US" b="1" dirty="0" smtClean="0">
                <a:latin typeface="Consolas" pitchFamily="49" charset="0"/>
              </a:rPr>
              <a:t> expr) : </a:t>
            </a:r>
            <a:r>
              <a:rPr lang="en-US" b="1" smtClean="0">
                <a:latin typeface="Consolas" pitchFamily="49" charset="0"/>
              </a:rPr>
              <a:t>errorMsg</a:t>
            </a:r>
            <a:r>
              <a:rPr lang="en-US" b="1" dirty="0" smtClean="0">
                <a:latin typeface="Consolas" pitchFamily="49" charset="0"/>
              </a:rPr>
              <a:t>;</a:t>
            </a:r>
            <a:endParaRPr lang="en-GB" b="1" dirty="0" smtClean="0">
              <a:latin typeface="Consolas" pitchFamily="49" charset="0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16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 err="1" smtClean="0"/>
              <a:t>Autoboxing</a:t>
            </a:r>
            <a:r>
              <a:rPr lang="en-US" dirty="0"/>
              <a:t> </a:t>
            </a:r>
            <a:r>
              <a:rPr lang="en-US" dirty="0" smtClean="0"/>
              <a:t>and Widening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err="1"/>
              <a:t>Var-args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Casting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497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Prior to Java 1.5, the following </a:t>
            </a:r>
            <a:r>
              <a:rPr lang="en-GB" dirty="0" smtClean="0"/>
              <a:t>would </a:t>
            </a:r>
            <a:r>
              <a:rPr lang="en-GB" dirty="0"/>
              <a:t>not compile: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barrier </a:t>
            </a:r>
            <a:r>
              <a:rPr lang="en-GB" dirty="0" smtClean="0"/>
              <a:t>existed between </a:t>
            </a:r>
            <a:r>
              <a:rPr lang="en-GB" dirty="0"/>
              <a:t>objects and </a:t>
            </a:r>
            <a:r>
              <a:rPr lang="en-GB" dirty="0" smtClean="0"/>
              <a:t>primitives: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Primitives could not be added to </a:t>
            </a:r>
            <a:r>
              <a:rPr lang="en-US" sz="1800" dirty="0" smtClean="0"/>
              <a:t>collections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Primitives could not be passed into methods that take an Object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Since Java 1.5, this distinction has been blurred due to </a:t>
            </a:r>
            <a:r>
              <a:rPr lang="en-US" b="1" dirty="0" err="1" smtClean="0"/>
              <a:t>autoboxing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383064" y="1993389"/>
            <a:ext cx="4239986" cy="426430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sz="2000" b="1" dirty="0">
                <a:latin typeface="Consolas" pitchFamily="49" charset="0"/>
              </a:rPr>
              <a:t>Object o = 34;</a:t>
            </a:r>
          </a:p>
        </p:txBody>
      </p:sp>
    </p:spTree>
    <p:extLst>
      <p:ext uri="{BB962C8B-B14F-4D97-AF65-F5344CB8AC3E}">
        <p14:creationId xmlns:p14="http://schemas.microsoft.com/office/powerpoint/2010/main" val="118158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 smtClean="0"/>
              <a:t>Autoboxing</a:t>
            </a:r>
            <a:r>
              <a:rPr lang="en-GB" dirty="0" smtClean="0"/>
              <a:t>:</a:t>
            </a:r>
          </a:p>
          <a:p>
            <a:r>
              <a:rPr lang="en-GB" dirty="0" smtClean="0"/>
              <a:t>Implicitly </a:t>
            </a:r>
            <a:r>
              <a:rPr lang="en-GB" dirty="0"/>
              <a:t>wrapping a primitive type in its associated class wrapper type during </a:t>
            </a:r>
            <a:r>
              <a:rPr lang="en-GB" dirty="0" smtClean="0"/>
              <a:t>assignment.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 marL="357188" lvl="1" indent="0">
              <a:buNone/>
            </a:pPr>
            <a:r>
              <a:rPr lang="en-GB" dirty="0" smtClean="0"/>
              <a:t>			The </a:t>
            </a:r>
            <a:r>
              <a:rPr lang="en-GB" dirty="0"/>
              <a:t>class of Object o is </a:t>
            </a:r>
            <a:r>
              <a:rPr lang="en-GB" b="1" dirty="0" err="1" smtClean="0">
                <a:latin typeface="Consolas" pitchFamily="49" charset="0"/>
              </a:rPr>
              <a:t>java.lang.Integer</a:t>
            </a:r>
            <a:endParaRPr lang="en-GB" b="1" dirty="0" smtClean="0">
              <a:latin typeface="Consolas" pitchFamily="49" charset="0"/>
            </a:endParaRPr>
          </a:p>
          <a:p>
            <a:pPr marL="357188" lvl="1" indent="0">
              <a:buNone/>
            </a:pPr>
            <a:r>
              <a:rPr lang="en-US" b="1" dirty="0" smtClean="0">
                <a:latin typeface="Consolas" pitchFamily="49" charset="0"/>
              </a:rPr>
              <a:t/>
            </a:r>
            <a:br>
              <a:rPr lang="en-US" b="1" dirty="0" smtClean="0">
                <a:latin typeface="Consolas" pitchFamily="49" charset="0"/>
              </a:rPr>
            </a:br>
            <a:endParaRPr lang="en-US" b="1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GB" b="1" dirty="0" smtClean="0"/>
              <a:t>Unboxing</a:t>
            </a:r>
            <a:r>
              <a:rPr lang="en-GB" dirty="0"/>
              <a:t>:</a:t>
            </a:r>
          </a:p>
          <a:p>
            <a:r>
              <a:rPr lang="en-GB" dirty="0" smtClean="0"/>
              <a:t>Implicitly </a:t>
            </a:r>
            <a:r>
              <a:rPr lang="en-GB" dirty="0"/>
              <a:t>extracting a primitive type from a wrapper </a:t>
            </a:r>
            <a:r>
              <a:rPr lang="en-GB" dirty="0" smtClean="0"/>
              <a:t>type</a:t>
            </a:r>
          </a:p>
          <a:p>
            <a:endParaRPr lang="en-US" b="1" dirty="0">
              <a:latin typeface="Consolas" pitchFamily="49" charset="0"/>
            </a:endParaRPr>
          </a:p>
          <a:p>
            <a:endParaRPr lang="en-US" b="1" dirty="0" smtClean="0">
              <a:latin typeface="Consolas" pitchFamily="49" charset="0"/>
            </a:endParaRPr>
          </a:p>
          <a:p>
            <a:pPr marL="0" lvl="1" indent="0" defTabSz="457200">
              <a:buNone/>
            </a:pPr>
            <a:r>
              <a:rPr lang="en-GB" dirty="0" smtClean="0"/>
              <a:t>						</a:t>
            </a:r>
            <a:br>
              <a:rPr lang="en-GB" dirty="0" smtClean="0"/>
            </a:br>
            <a:r>
              <a:rPr lang="en-GB" dirty="0" smtClean="0"/>
              <a:t>						</a:t>
            </a:r>
            <a:r>
              <a:rPr lang="en-GB" dirty="0" err="1" smtClean="0"/>
              <a:t>i</a:t>
            </a:r>
            <a:r>
              <a:rPr lang="en-GB" dirty="0" smtClean="0"/>
              <a:t> == 23 returns true.</a:t>
            </a:r>
            <a:endParaRPr lang="en-GB" b="1" dirty="0">
              <a:latin typeface="Consolas" pitchFamily="49" charset="0"/>
            </a:endParaRPr>
          </a:p>
          <a:p>
            <a:endParaRPr lang="en-GB" b="1" dirty="0" smtClean="0">
              <a:latin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Autoboxing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61029" y="5374786"/>
            <a:ext cx="4920341" cy="426430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r>
              <a:rPr lang="en-GB" sz="2000" b="1" dirty="0" err="1">
                <a:latin typeface="Consolas" pitchFamily="49" charset="0"/>
              </a:rPr>
              <a:t>int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>
                <a:latin typeface="Consolas" pitchFamily="49" charset="0"/>
              </a:rPr>
              <a:t>i</a:t>
            </a:r>
            <a:r>
              <a:rPr lang="en-GB" sz="2000" b="1" dirty="0">
                <a:latin typeface="Consolas" pitchFamily="49" charset="0"/>
              </a:rPr>
              <a:t> = new Integer(23);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061030" y="2662861"/>
            <a:ext cx="4920340" cy="426430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r>
              <a:rPr lang="en-GB" sz="2000" b="1" dirty="0" smtClean="0">
                <a:latin typeface="Consolas" pitchFamily="49" charset="0"/>
              </a:rPr>
              <a:t>Object o = 1;</a:t>
            </a:r>
            <a:endParaRPr lang="en-GB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smtClean="0"/>
              <a:t>Watch out for unnecessary </a:t>
            </a:r>
            <a:r>
              <a:rPr lang="en-GB" dirty="0" err="1"/>
              <a:t>autoboxing</a:t>
            </a:r>
            <a:r>
              <a:rPr lang="en-GB" dirty="0"/>
              <a:t> </a:t>
            </a:r>
            <a:r>
              <a:rPr lang="en-GB" dirty="0" smtClean="0"/>
              <a:t>and unboxing!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US" dirty="0"/>
              <a:t>Conversion is implicit, but still takes place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Good practice is to use </a:t>
            </a:r>
            <a:r>
              <a:rPr lang="en-US" dirty="0"/>
              <a:t>primitives whenever possible</a:t>
            </a:r>
          </a:p>
          <a:p>
            <a:pPr lvl="1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r>
              <a:rPr lang="en-US" dirty="0" smtClean="0"/>
              <a:t>/Unboxing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383064" y="3161053"/>
            <a:ext cx="4239986" cy="1123117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GB" sz="2000" b="1" dirty="0">
                <a:latin typeface="Consolas" pitchFamily="49" charset="0"/>
              </a:rPr>
              <a:t>Integer ix = 34;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</a:rPr>
              <a:t>ix *= 10;</a:t>
            </a:r>
          </a:p>
          <a:p>
            <a:pPr>
              <a:buNone/>
            </a:pPr>
            <a:r>
              <a:rPr lang="en-GB" sz="2000" b="1" dirty="0" err="1">
                <a:latin typeface="Consolas" pitchFamily="49" charset="0"/>
              </a:rPr>
              <a:t>System.out.println</a:t>
            </a:r>
            <a:r>
              <a:rPr lang="en-GB" sz="2000" b="1" dirty="0">
                <a:latin typeface="Consolas" pitchFamily="49" charset="0"/>
              </a:rPr>
              <a:t>(ix);</a:t>
            </a:r>
          </a:p>
          <a:p>
            <a:pPr marL="360000" lvl="0" indent="-360000"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endParaRPr lang="en-GB" sz="2000" b="1" kern="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1630" y="451472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prints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340.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8068" y="4915385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conversions take place?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Widening</a:t>
            </a:r>
            <a:r>
              <a:rPr lang="en-US" dirty="0"/>
              <a:t> </a:t>
            </a:r>
            <a:r>
              <a:rPr lang="en-US" dirty="0" smtClean="0"/>
              <a:t>is the way </a:t>
            </a:r>
            <a:r>
              <a:rPr lang="en-US" dirty="0"/>
              <a:t>the compiler resolves overloading </a:t>
            </a:r>
            <a:r>
              <a:rPr lang="en-US" dirty="0" smtClean="0"/>
              <a:t>ambiguity.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/>
              <a:t>call: </a:t>
            </a:r>
          </a:p>
          <a:p>
            <a:endParaRPr lang="en-US" dirty="0"/>
          </a:p>
          <a:p>
            <a:r>
              <a:rPr lang="en-US" dirty="0" smtClean="0"/>
              <a:t>Which will compile?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compiler picks the </a:t>
            </a:r>
            <a:r>
              <a:rPr lang="en-US" dirty="0"/>
              <a:t>method with the smallest </a:t>
            </a:r>
            <a:r>
              <a:rPr lang="en-US" dirty="0" smtClean="0"/>
              <a:t>parameter </a:t>
            </a:r>
            <a:br>
              <a:rPr lang="en-US" dirty="0" smtClean="0"/>
            </a:br>
            <a:r>
              <a:rPr lang="en-US" dirty="0" smtClean="0"/>
              <a:t>that can hold </a:t>
            </a:r>
            <a:r>
              <a:rPr lang="en-US" dirty="0"/>
              <a:t>the </a:t>
            </a:r>
            <a:r>
              <a:rPr lang="en-US" dirty="0" smtClean="0"/>
              <a:t>passed-in </a:t>
            </a:r>
            <a:r>
              <a:rPr lang="en-US" dirty="0" smtClean="0"/>
              <a:t>data type.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77607" y="1982941"/>
            <a:ext cx="4239986" cy="561558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360000" lvl="0" indent="-360000"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US" sz="2000" b="1" kern="0" dirty="0">
                <a:latin typeface="Consolas" pitchFamily="49" charset="0"/>
              </a:rPr>
              <a:t>go(5);</a:t>
            </a:r>
            <a:endParaRPr lang="en-GB" sz="2000" b="1" kern="0" dirty="0">
              <a:latin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077607" y="2819534"/>
            <a:ext cx="4239986" cy="100062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360000" lvl="0" indent="-360000"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US" sz="2000" b="1" kern="0" dirty="0" smtClean="0">
                <a:latin typeface="Consolas" pitchFamily="49" charset="0"/>
              </a:rPr>
              <a:t>void </a:t>
            </a:r>
            <a:r>
              <a:rPr lang="en-US" sz="2000" b="1" kern="0" dirty="0">
                <a:latin typeface="Consolas" pitchFamily="49" charset="0"/>
              </a:rPr>
              <a:t>go(long x);</a:t>
            </a:r>
            <a:endParaRPr lang="en-GB" sz="2000" b="1" kern="0" dirty="0">
              <a:latin typeface="Consolas" pitchFamily="49" charset="0"/>
            </a:endParaRPr>
          </a:p>
          <a:p>
            <a:pPr marL="360000" lvl="0" indent="-360000" defTabSz="9144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US" sz="2000" b="1" kern="0" dirty="0">
                <a:latin typeface="Consolas" pitchFamily="49" charset="0"/>
              </a:rPr>
              <a:t>void go(short x);</a:t>
            </a:r>
            <a:endParaRPr lang="en-GB" sz="2000" b="1" kern="0" dirty="0">
              <a:latin typeface="Consolas" pitchFamily="49" charset="0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776882" y="3345959"/>
            <a:ext cx="403412" cy="376517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673787" y="2897689"/>
            <a:ext cx="699247" cy="2229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OK</a:t>
            </a:r>
            <a:endParaRPr lang="en-GB" sz="2000" b="1" dirty="0" smtClean="0">
              <a:solidFill>
                <a:srgbClr val="00B05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 err="1" smtClean="0"/>
              <a:t>Var-args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 err="1"/>
              <a:t>Autoboxing</a:t>
            </a:r>
            <a:r>
              <a:rPr lang="en-US" dirty="0"/>
              <a:t> and </a:t>
            </a:r>
            <a:r>
              <a:rPr lang="en-US" dirty="0" smtClean="0"/>
              <a:t>Widening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644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03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08CF3F08-69DC-4509-83A3-CAFCD074275C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B7D1E994-F46B-4665-921F-F06B7531F22A}"/>
</file>

<file path=customXml/itemProps4.xml><?xml version="1.0" encoding="utf-8"?>
<ds:datastoreItem xmlns:ds="http://schemas.openxmlformats.org/officeDocument/2006/customXml" ds:itemID="{2867766C-9E21-4848-A262-9CC0B698B3A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</TotalTime>
  <Words>567</Words>
  <Application>Microsoft Office PowerPoint</Application>
  <PresentationFormat>On-screen Show (4:3)</PresentationFormat>
  <Paragraphs>194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Assertions</vt:lpstr>
      <vt:lpstr>Fundamentals</vt:lpstr>
      <vt:lpstr>Autoboxing</vt:lpstr>
      <vt:lpstr>Autoboxing</vt:lpstr>
      <vt:lpstr>Autoboxing/Unboxing</vt:lpstr>
      <vt:lpstr>Widening</vt:lpstr>
      <vt:lpstr>Fundamentals</vt:lpstr>
      <vt:lpstr>Var Args</vt:lpstr>
      <vt:lpstr>Var Args</vt:lpstr>
      <vt:lpstr>Fundamentals</vt:lpstr>
      <vt:lpstr>Casting Overview</vt:lpstr>
      <vt:lpstr>Upcasting</vt:lpstr>
      <vt:lpstr>Downcasting</vt:lpstr>
      <vt:lpstr>Instanceof Operator</vt:lpstr>
      <vt:lpstr>Primitive Casting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181</cp:revision>
  <dcterms:created xsi:type="dcterms:W3CDTF">2014-07-24T16:00:45Z</dcterms:created>
  <dcterms:modified xsi:type="dcterms:W3CDTF">2016-03-01T20:27:56Z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