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94259" autoAdjust="0"/>
  </p:normalViewPr>
  <p:slideViewPr>
    <p:cSldViewPr snapToGrid="0" snapToObjects="1">
      <p:cViewPr varScale="1">
        <p:scale>
          <a:sx n="87" d="100"/>
          <a:sy n="87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16/03/2016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16/03/2016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237244-63E7-4929-A2F6-DE6469FBD8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2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6A2A-3A41-4234-83BD-C679078498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3299-633C-400F-BBBE-20FA9BCC6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9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77118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77287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99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8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92338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536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905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48761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7E86-F252-4E7D-A137-5A134F030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5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516435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59622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44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116D-714C-4DB0-92EB-752E0A7772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0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7878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9160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1192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99842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26703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8528848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1" lang="zh-TW" altLang="en-US" sz="180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D5393B3-DC96-4B95-8E85-BE0F5A3F6E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3849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42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104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400">
                <a:cs typeface="Arial" pitchFamily="34" charset="0"/>
              </a:rPr>
              <a:t>Java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12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 smtClean="0">
                <a:cs typeface="Arial" pitchFamily="34" charset="0"/>
              </a:rPr>
              <a:t>Memory Handling</a:t>
            </a:r>
          </a:p>
        </p:txBody>
      </p:sp>
    </p:spTree>
    <p:extLst>
      <p:ext uri="{BB962C8B-B14F-4D97-AF65-F5344CB8AC3E}">
        <p14:creationId xmlns:p14="http://schemas.microsoft.com/office/powerpoint/2010/main" val="32018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There is one Stack per Thread, but only one Heap per JVM.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Threading will be covered later.</a:t>
            </a:r>
            <a:endParaRPr lang="en-GB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 and Heap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85786" y="3963266"/>
            <a:ext cx="2214578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14678" y="3963266"/>
            <a:ext cx="2286016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15008" y="3963266"/>
            <a:ext cx="2286016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2866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2866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8662" y="4466182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85786" y="2178456"/>
            <a:ext cx="7215238" cy="15687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Heap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71538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14612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2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357686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3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72198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42899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42899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92932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2932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929322" y="4466182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929322" y="4323306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9" idx="7"/>
            <a:endCxn id="12" idx="2"/>
          </p:cNvCxnSpPr>
          <p:nvPr/>
        </p:nvCxnSpPr>
        <p:spPr bwMode="auto">
          <a:xfrm flipV="1">
            <a:off x="2514042" y="3461490"/>
            <a:ext cx="879231" cy="10779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6" idx="7"/>
            <a:endCxn id="13" idx="2"/>
          </p:cNvCxnSpPr>
          <p:nvPr/>
        </p:nvCxnSpPr>
        <p:spPr bwMode="auto">
          <a:xfrm flipV="1">
            <a:off x="5014372" y="3461490"/>
            <a:ext cx="21975" cy="1220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0" idx="1"/>
          </p:cNvCxnSpPr>
          <p:nvPr/>
        </p:nvCxnSpPr>
        <p:spPr bwMode="auto">
          <a:xfrm flipH="1" flipV="1">
            <a:off x="5486400" y="3461490"/>
            <a:ext cx="714930" cy="935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 bwMode="auto">
          <a:xfrm>
            <a:off x="5715008" y="3144009"/>
            <a:ext cx="35719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962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Pass by Value, Pass by Reference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Stack and Heap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Garbage Collector</a:t>
            </a:r>
            <a:endParaRPr lang="en-GB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371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kern="0" dirty="0" smtClean="0"/>
              <a:t>Pieces of </a:t>
            </a:r>
            <a:r>
              <a:rPr lang="en-GB" kern="0" dirty="0"/>
              <a:t>memory holding a raw </a:t>
            </a:r>
            <a:r>
              <a:rPr lang="en-GB" kern="0" dirty="0" smtClean="0"/>
              <a:t>value.</a:t>
            </a: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In Java, primitive variables are value </a:t>
            </a:r>
            <a:r>
              <a:rPr lang="en-GB" kern="0" dirty="0" smtClean="0"/>
              <a:t>types.</a:t>
            </a: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The variable </a:t>
            </a:r>
            <a:r>
              <a:rPr lang="en-GB" b="1" kern="0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GB" kern="0" dirty="0"/>
              <a:t> is of type </a:t>
            </a:r>
            <a:r>
              <a:rPr lang="en-GB" b="1" kern="0" dirty="0" err="1"/>
              <a:t>int</a:t>
            </a:r>
            <a:r>
              <a:rPr lang="en-GB" kern="0" dirty="0"/>
              <a:t> (32 bits)</a:t>
            </a:r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The bits hold the value 6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647825" y="2668054"/>
            <a:ext cx="5619750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</a:rPr>
              <a:t>nt</a:t>
            </a:r>
            <a:r>
              <a:rPr lang="en-US" dirty="0" smtClean="0">
                <a:latin typeface="Consolas" pitchFamily="49" charset="0"/>
              </a:rPr>
              <a:t> number = 6; </a:t>
            </a:r>
            <a:endParaRPr lang="en-GB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 defTabSz="91440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kern="0" dirty="0" smtClean="0"/>
              <a:t>Aliases </a:t>
            </a:r>
            <a:r>
              <a:rPr lang="en-GB" kern="0" dirty="0"/>
              <a:t>to location in memory where the actual value </a:t>
            </a:r>
            <a:r>
              <a:rPr lang="en-GB" kern="0" dirty="0" smtClean="0"/>
              <a:t>is.</a:t>
            </a: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In Java, object variables are reference types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Object variables </a:t>
            </a:r>
            <a:r>
              <a:rPr lang="en-GB" b="1" u="sng" kern="0" dirty="0"/>
              <a:t>do not</a:t>
            </a:r>
            <a:r>
              <a:rPr lang="en-GB" b="1" kern="0" dirty="0"/>
              <a:t> </a:t>
            </a:r>
            <a:r>
              <a:rPr lang="en-GB" kern="0" dirty="0"/>
              <a:t>contain object data!</a:t>
            </a:r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Object variables contain a value that represents the location of the actual </a:t>
            </a:r>
            <a:r>
              <a:rPr lang="en-GB" kern="0" dirty="0" smtClean="0"/>
              <a:t>object</a:t>
            </a:r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/>
              <a:t>The value of variable </a:t>
            </a:r>
            <a:r>
              <a:rPr lang="en-GB" b="1" kern="0" dirty="0"/>
              <a:t>user</a:t>
            </a:r>
            <a:r>
              <a:rPr lang="en-GB" kern="0" dirty="0"/>
              <a:t> is a memory </a:t>
            </a:r>
            <a:r>
              <a:rPr lang="en-GB" kern="0" dirty="0" smtClean="0"/>
              <a:t>address</a:t>
            </a:r>
            <a:endParaRPr lang="en-GB" sz="2800" kern="0" dirty="0" smtClean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/>
              <a:t>There </a:t>
            </a:r>
            <a:r>
              <a:rPr lang="en-GB" kern="0" dirty="0"/>
              <a:t>is no way for us to see what the memory address 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724025" y="4094699"/>
            <a:ext cx="5619750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new User();</a:t>
            </a:r>
          </a:p>
        </p:txBody>
      </p:sp>
    </p:spTree>
    <p:extLst>
      <p:ext uri="{BB962C8B-B14F-4D97-AF65-F5344CB8AC3E}">
        <p14:creationId xmlns:p14="http://schemas.microsoft.com/office/powerpoint/2010/main" val="29673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defTabSz="91440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kern="0" dirty="0"/>
              <a:t>Refers to how a programming language </a:t>
            </a:r>
            <a:r>
              <a:rPr lang="en-US" sz="2400" kern="0" dirty="0" smtClean="0"/>
              <a:t>handles:</a:t>
            </a:r>
            <a:br>
              <a:rPr lang="en-US" sz="2400" kern="0" dirty="0" smtClean="0"/>
            </a:br>
            <a:endParaRPr lang="en-US" sz="2400" kern="0" dirty="0" smtClean="0"/>
          </a:p>
          <a:p>
            <a:pPr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kern="0" dirty="0" smtClean="0"/>
              <a:t>Passing </a:t>
            </a:r>
            <a:r>
              <a:rPr lang="en-US" sz="2200" kern="0" dirty="0"/>
              <a:t>variables into </a:t>
            </a:r>
            <a:r>
              <a:rPr lang="en-US" sz="2200" kern="0" dirty="0" smtClean="0"/>
              <a:t>methods:</a:t>
            </a:r>
          </a:p>
          <a:p>
            <a:pPr lvl="1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000" kern="0" dirty="0"/>
          </a:p>
          <a:p>
            <a:pPr lvl="1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000" kern="0" dirty="0" smtClean="0"/>
          </a:p>
          <a:p>
            <a:pPr lvl="1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000" kern="0" dirty="0"/>
          </a:p>
          <a:p>
            <a:pPr lvl="1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000" kern="0" dirty="0"/>
          </a:p>
          <a:p>
            <a:pPr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kern="0" dirty="0" smtClean="0"/>
              <a:t>Assigning </a:t>
            </a:r>
            <a:r>
              <a:rPr lang="en-US" sz="2200" kern="0" dirty="0"/>
              <a:t>variables to other variables:</a:t>
            </a:r>
          </a:p>
          <a:p>
            <a:pPr marL="817200" lvl="1" indent="-3600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200" kern="0" dirty="0"/>
          </a:p>
          <a:p>
            <a:pPr marL="817200" lvl="1" indent="-3600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2400" kern="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 by Value vs. Pass by Reference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615370" y="2797369"/>
            <a:ext cx="5619750" cy="108442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x = 1;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</a:rPr>
              <a:t>nt</a:t>
            </a:r>
            <a:r>
              <a:rPr lang="en-US" sz="2000" dirty="0" smtClean="0">
                <a:latin typeface="Consolas" pitchFamily="49" charset="0"/>
              </a:rPr>
              <a:t> y = 2;</a:t>
            </a:r>
          </a:p>
          <a:p>
            <a:r>
              <a:rPr lang="en-US" sz="2000" dirty="0" smtClean="0">
                <a:solidFill>
                  <a:srgbClr val="3099D9"/>
                </a:solidFill>
                <a:latin typeface="Consolas" pitchFamily="49" charset="0"/>
              </a:rPr>
              <a:t>add(</a:t>
            </a:r>
            <a:r>
              <a:rPr lang="en-US" sz="2000" dirty="0" err="1" smtClean="0">
                <a:solidFill>
                  <a:srgbClr val="3099D9"/>
                </a:solidFill>
                <a:latin typeface="Consolas" pitchFamily="49" charset="0"/>
              </a:rPr>
              <a:t>x,y</a:t>
            </a:r>
            <a:r>
              <a:rPr lang="en-US" sz="2000" dirty="0" smtClean="0">
                <a:solidFill>
                  <a:srgbClr val="3099D9"/>
                </a:solidFill>
                <a:latin typeface="Consolas" pitchFamily="49" charset="0"/>
              </a:rPr>
              <a:t>);</a:t>
            </a:r>
            <a:endParaRPr lang="en-GB" sz="2000" dirty="0" smtClean="0">
              <a:solidFill>
                <a:srgbClr val="3099D9"/>
              </a:solidFill>
              <a:latin typeface="Consolas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615370" y="5119818"/>
            <a:ext cx="5619750" cy="75580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</a:rPr>
              <a:t>nt</a:t>
            </a:r>
            <a:r>
              <a:rPr lang="en-US" sz="2000" dirty="0" smtClean="0">
                <a:latin typeface="Consolas" pitchFamily="49" charset="0"/>
              </a:rPr>
              <a:t> x = 1;</a:t>
            </a:r>
          </a:p>
          <a:p>
            <a:r>
              <a:rPr lang="en-US" sz="2000" dirty="0" err="1">
                <a:solidFill>
                  <a:srgbClr val="3099D9"/>
                </a:solidFill>
                <a:latin typeface="Consolas" pitchFamily="49" charset="0"/>
              </a:rPr>
              <a:t>i</a:t>
            </a:r>
            <a:r>
              <a:rPr lang="en-US" sz="2000" dirty="0" err="1" smtClean="0">
                <a:solidFill>
                  <a:srgbClr val="3099D9"/>
                </a:solidFill>
                <a:latin typeface="Consolas" pitchFamily="49" charset="0"/>
              </a:rPr>
              <a:t>nt</a:t>
            </a:r>
            <a:r>
              <a:rPr lang="en-US" sz="2000" dirty="0" smtClean="0">
                <a:solidFill>
                  <a:srgbClr val="3099D9"/>
                </a:solidFill>
                <a:latin typeface="Consolas" pitchFamily="49" charset="0"/>
              </a:rPr>
              <a:t> y = x;</a:t>
            </a:r>
            <a:r>
              <a:rPr lang="en-US" sz="2000" dirty="0" smtClean="0">
                <a:latin typeface="Consolas" pitchFamily="49" charset="0"/>
              </a:rPr>
              <a:t> </a:t>
            </a:r>
            <a:endParaRPr lang="en-GB" sz="2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20000" lvl="1" indent="-288000" defTabSz="914400" eaLnBrk="1" hangingPunct="1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87312" indent="0" defTabSz="914400">
              <a:spcAft>
                <a:spcPts val="600"/>
              </a:spcAft>
              <a:buNone/>
              <a:defRPr/>
            </a:pP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Pass by Value:</a:t>
            </a:r>
          </a:p>
          <a:p>
            <a:pPr marL="817200" lvl="1" indent="-360000" defTabSz="914400">
              <a:spcAft>
                <a:spcPts val="600"/>
              </a:spcAft>
              <a:defRPr/>
            </a:pPr>
            <a:r>
              <a:rPr lang="en-US" kern="0" dirty="0" smtClean="0"/>
              <a:t>The </a:t>
            </a:r>
            <a:r>
              <a:rPr lang="en-US" kern="0" dirty="0"/>
              <a:t>variable’s value is evaluated</a:t>
            </a:r>
          </a:p>
          <a:p>
            <a:pPr marL="817200" lvl="1" indent="-360000" defTabSz="914400">
              <a:spcAft>
                <a:spcPts val="600"/>
              </a:spcAft>
              <a:defRPr/>
            </a:pPr>
            <a:r>
              <a:rPr lang="en-US" kern="0" dirty="0" smtClean="0"/>
              <a:t>A </a:t>
            </a:r>
            <a:r>
              <a:rPr lang="en-US" kern="0" dirty="0"/>
              <a:t>copy is created</a:t>
            </a:r>
          </a:p>
          <a:p>
            <a:pPr marL="817200" lvl="1" indent="-360000" defTabSz="914400">
              <a:spcAft>
                <a:spcPts val="600"/>
              </a:spcAft>
              <a:defRPr/>
            </a:pPr>
            <a:r>
              <a:rPr lang="en-US" kern="0" dirty="0" smtClean="0"/>
              <a:t>The </a:t>
            </a:r>
            <a:r>
              <a:rPr lang="en-US" kern="0" dirty="0"/>
              <a:t>copy is assigned to the new </a:t>
            </a:r>
            <a:r>
              <a:rPr lang="en-US" kern="0" dirty="0" smtClean="0"/>
              <a:t>variable</a:t>
            </a:r>
            <a:br>
              <a:rPr lang="en-US" kern="0" dirty="0" smtClean="0"/>
            </a:br>
            <a:endParaRPr lang="en-GB" kern="0" dirty="0"/>
          </a:p>
          <a:p>
            <a:pPr marL="87312" indent="0" defTabSz="914400">
              <a:spcAft>
                <a:spcPts val="600"/>
              </a:spcAft>
              <a:buNone/>
              <a:defRPr/>
            </a:pPr>
            <a:r>
              <a:rPr lang="en-US" kern="0" dirty="0" smtClean="0"/>
              <a:t>Pass by Reference: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New variable receives a reference to the original variable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Any change to new variable modifies original variable</a:t>
            </a:r>
          </a:p>
          <a:p>
            <a:pPr marL="87312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kern="0" dirty="0" smtClean="0"/>
          </a:p>
          <a:p>
            <a:pPr marL="87312" indent="0" defTabSz="91440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kern="0" dirty="0" smtClean="0"/>
          </a:p>
          <a:p>
            <a:pPr marL="360000" lvl="0" indent="-360000" defTabSz="9144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 by </a:t>
            </a:r>
            <a:r>
              <a:rPr lang="en-GB" dirty="0" smtClean="0"/>
              <a:t>Value vs. Pass by Reference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522" y="1783426"/>
            <a:ext cx="7772677" cy="492919"/>
          </a:xfrm>
          <a:prstGeom prst="roundRect">
            <a:avLst>
              <a:gd name="adj" fmla="val 109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 smtClean="0">
                <a:latin typeface="+mj-lt"/>
              </a:rPr>
              <a:t>Java </a:t>
            </a:r>
            <a:r>
              <a:rPr lang="en-GB" sz="2400" b="1" smtClean="0">
                <a:latin typeface="+mj-lt"/>
              </a:rPr>
              <a:t>is </a:t>
            </a:r>
            <a:r>
              <a:rPr lang="en-GB" sz="2400" b="1" u="sng" smtClean="0">
                <a:solidFill>
                  <a:srgbClr val="C00000"/>
                </a:solidFill>
                <a:latin typeface="+mj-lt"/>
              </a:rPr>
              <a:t>strictly </a:t>
            </a:r>
            <a:r>
              <a:rPr lang="en-GB" sz="2400" b="1" u="sng" dirty="0" smtClean="0">
                <a:solidFill>
                  <a:srgbClr val="C00000"/>
                </a:solidFill>
                <a:latin typeface="+mj-lt"/>
              </a:rPr>
              <a:t>only</a:t>
            </a:r>
            <a:r>
              <a:rPr lang="en-GB" sz="2400" b="1" dirty="0" smtClean="0">
                <a:latin typeface="+mj-lt"/>
              </a:rPr>
              <a:t> Pass by Value!</a:t>
            </a: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Litmus Test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894745" y="4260397"/>
            <a:ext cx="5134708" cy="108442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latin typeface="Consolas" pitchFamily="49" charset="0"/>
              </a:rPr>
              <a:t>Type arg1 = ...;</a:t>
            </a:r>
          </a:p>
          <a:p>
            <a:r>
              <a:rPr lang="en-GB" sz="2000" dirty="0" smtClean="0">
                <a:latin typeface="Consolas" pitchFamily="49" charset="0"/>
              </a:rPr>
              <a:t>Type arg2 = ...;</a:t>
            </a:r>
          </a:p>
          <a:p>
            <a:r>
              <a:rPr lang="en-GB" sz="2000" dirty="0" smtClean="0">
                <a:latin typeface="Consolas" pitchFamily="49" charset="0"/>
              </a:rPr>
              <a:t>swap(arg1, arg2);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894745" y="1692174"/>
            <a:ext cx="5134708" cy="180736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swap(Type var1, Type var2){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temp = var1;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var1 = var2;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var2 = temp;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014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Standard test to verify Pass by Reference behaviour:</a:t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If after calling swap, arg1 and </a:t>
            </a:r>
            <a:r>
              <a:rPr lang="en-GB" smtClean="0"/>
              <a:t>arg2 </a:t>
            </a:r>
            <a:r>
              <a:rPr lang="en-GB" smtClean="0"/>
              <a:t>are </a:t>
            </a:r>
            <a:r>
              <a:rPr lang="en-GB" dirty="0" smtClean="0"/>
              <a:t>different, then the language supports Pass by Reference</a:t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In Java, calling swap() does not alter arg1 or arg2 – </a:t>
            </a:r>
            <a:r>
              <a:rPr lang="en-GB" dirty="0" smtClean="0">
                <a:sym typeface="Wingdings" panose="05000000000000000000" pitchFamily="2" charset="2"/>
              </a:rPr>
              <a:t>Pass </a:t>
            </a:r>
            <a:r>
              <a:rPr lang="en-GB" dirty="0">
                <a:sym typeface="Wingdings" panose="05000000000000000000" pitchFamily="2" charset="2"/>
              </a:rPr>
              <a:t>by Value</a:t>
            </a:r>
            <a:r>
              <a:rPr lang="en-GB" dirty="0" smtClean="0">
                <a:sym typeface="Wingdings" panose="05000000000000000000" pitchFamily="2" charset="2"/>
              </a:rPr>
              <a:t>!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Litmus Test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Garbage Collector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Pass by Value, Pass by Reference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Stack and Heap</a:t>
            </a:r>
            <a:endParaRPr lang="en-GB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264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Part of the JVM that </a:t>
            </a:r>
            <a:r>
              <a:rPr lang="en-GB" dirty="0"/>
              <a:t>r</a:t>
            </a:r>
            <a:r>
              <a:rPr lang="en-GB" dirty="0" smtClean="0"/>
              <a:t>eclaims and maintains memory on the Heap.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Runs </a:t>
            </a:r>
            <a:r>
              <a:rPr lang="en-GB" smtClean="0"/>
              <a:t>in its </a:t>
            </a:r>
            <a:r>
              <a:rPr lang="en-GB" dirty="0" smtClean="0"/>
              <a:t>own Thread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Cannot be pre-empted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Stops the application completely while it runs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Main reason why Java cannot be used in real time situations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Garbage Collector</a:t>
            </a:r>
            <a:endParaRPr lang="en-GB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List the differences between a reference and value type</a:t>
            </a:r>
          </a:p>
          <a:p>
            <a:r>
              <a:rPr lang="en-GB" dirty="0" smtClean="0"/>
              <a:t>Describe what happens when we pass variables as method arguments</a:t>
            </a:r>
          </a:p>
          <a:p>
            <a:r>
              <a:rPr lang="en-GB" dirty="0" smtClean="0"/>
              <a:t>Describe the JVM’s 2 memory types and their use</a:t>
            </a:r>
          </a:p>
          <a:p>
            <a:r>
              <a:rPr lang="en-GB" dirty="0" smtClean="0"/>
              <a:t>Describe how the Garbage Collector works</a:t>
            </a:r>
          </a:p>
          <a:p>
            <a:r>
              <a:rPr lang="en-GB" dirty="0" smtClean="0"/>
              <a:t>Describe the stack trace execution</a:t>
            </a:r>
          </a:p>
        </p:txBody>
      </p:sp>
    </p:spTree>
    <p:extLst>
      <p:ext uri="{BB962C8B-B14F-4D97-AF65-F5344CB8AC3E}">
        <p14:creationId xmlns:p14="http://schemas.microsoft.com/office/powerpoint/2010/main" val="20461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Stack?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the Heap?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a Value type?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a Reference type?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Pass by Value?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Pass by Reference?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of the above is Java?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does the Garbage Collector do?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List the differences between a reference and value type</a:t>
            </a:r>
          </a:p>
          <a:p>
            <a:r>
              <a:rPr lang="en-GB" dirty="0" smtClean="0"/>
              <a:t>Describe the difference in terms of passing these types to method parameters</a:t>
            </a:r>
          </a:p>
          <a:p>
            <a:r>
              <a:rPr lang="en-GB" dirty="0" smtClean="0"/>
              <a:t>Describe the JVM’s 2 memory types and their use</a:t>
            </a:r>
          </a:p>
          <a:p>
            <a:r>
              <a:rPr lang="en-GB" dirty="0" smtClean="0"/>
              <a:t>Describe why and how the Garbage Collector works</a:t>
            </a:r>
          </a:p>
          <a:p>
            <a:r>
              <a:rPr lang="en-GB" dirty="0" smtClean="0"/>
              <a:t>Describe the stack trace execution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508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Stack and Heap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Pass by Value, Pass by Reference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Garbage Collector</a:t>
            </a:r>
            <a:endParaRPr lang="en-GB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445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Every action or variable requires RAM memory.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Two areas:</a:t>
            </a:r>
          </a:p>
          <a:p>
            <a:pPr lvl="1"/>
            <a:r>
              <a:rPr lang="en-GB" dirty="0" smtClean="0"/>
              <a:t>Stack</a:t>
            </a:r>
          </a:p>
          <a:p>
            <a:pPr lvl="1"/>
            <a:r>
              <a:rPr lang="en-GB" dirty="0" smtClean="0"/>
              <a:t>Heap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has different behaviour.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 and Heap</a:t>
            </a:r>
            <a:endParaRPr lang="en-GB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Stores method calls and local variables: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Primitives – actual value is stored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Objects – reference to </a:t>
            </a:r>
            <a:r>
              <a:rPr lang="en-US" dirty="0"/>
              <a:t>an </a:t>
            </a:r>
            <a:r>
              <a:rPr lang="en-US" dirty="0" smtClean="0"/>
              <a:t>object (its location on heap) is stored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</a:t>
            </a:r>
            <a:br>
              <a:rPr lang="en-US" dirty="0" smtClean="0"/>
            </a:br>
            <a:endParaRPr lang="en-GB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Memory is not reclaimed unless it goes out </a:t>
            </a:r>
            <a:r>
              <a:rPr lang="en-GB" smtClean="0"/>
              <a:t>of scope</a:t>
            </a:r>
            <a:endParaRPr lang="en-GB" dirty="0" smtClean="0"/>
          </a:p>
          <a:p>
            <a:pPr lvl="1">
              <a:spcBef>
                <a:spcPts val="600"/>
              </a:spcBef>
            </a:pPr>
            <a:r>
              <a:rPr lang="en-GB" dirty="0" smtClean="0"/>
              <a:t>i.e. A method finishes executing and returns</a:t>
            </a:r>
            <a:br>
              <a:rPr lang="en-GB" dirty="0" smtClean="0"/>
            </a:br>
            <a:endParaRPr lang="en-GB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Be careful of stack overflow! 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Usually due to recursive calls</a:t>
            </a:r>
            <a:br>
              <a:rPr lang="en-GB" dirty="0" smtClean="0"/>
            </a:br>
            <a:endParaRPr lang="en-GB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GB" dirty="0" smtClean="0"/>
              <a:t>One stack exists </a:t>
            </a:r>
            <a:r>
              <a:rPr lang="en-GB" i="1" dirty="0" smtClean="0"/>
              <a:t>per thread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348092" y="1257304"/>
            <a:ext cx="4392793" cy="2135981"/>
          </a:xfrm>
          <a:solidFill>
            <a:srgbClr val="FFFFCC"/>
          </a:solidFill>
        </p:spPr>
        <p:txBody>
          <a:bodyPr/>
          <a:lstStyle/>
          <a:p>
            <a:r>
              <a:rPr lang="en-GB" sz="2000" dirty="0" smtClean="0"/>
              <a:t>class Demo {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int</a:t>
            </a:r>
            <a:r>
              <a:rPr lang="en-GB" sz="2000" dirty="0" smtClean="0"/>
              <a:t> add(</a:t>
            </a:r>
            <a:r>
              <a:rPr lang="en-GB" sz="2000" dirty="0" err="1" smtClean="0"/>
              <a:t>int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b)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int</a:t>
            </a:r>
            <a:r>
              <a:rPr lang="en-GB" sz="2000" dirty="0" smtClean="0"/>
              <a:t> result = a + b;</a:t>
            </a:r>
          </a:p>
          <a:p>
            <a:r>
              <a:rPr lang="en-GB" sz="2000" dirty="0" smtClean="0"/>
              <a:t>    return result;</a:t>
            </a:r>
          </a:p>
          <a:p>
            <a:r>
              <a:rPr lang="en-GB" sz="2000" dirty="0" smtClean="0"/>
              <a:t>  }</a:t>
            </a:r>
          </a:p>
          <a:p>
            <a:r>
              <a:rPr lang="en-GB" sz="2000" dirty="0" smtClean="0"/>
              <a:t>}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 bwMode="auto">
          <a:xfrm>
            <a:off x="1496290" y="5385770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96290" y="5242894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496290" y="5100018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96290" y="4957142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65036" y="5431950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365036" y="5289074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65036" y="5146198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365036" y="5003322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65036" y="4860446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65036" y="4574694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365036" y="4288942"/>
            <a:ext cx="1149060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 smtClean="0">
                <a:latin typeface="+mn-lt"/>
              </a:rPr>
              <a:t>result</a:t>
            </a: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78897" y="3779640"/>
            <a:ext cx="2142273" cy="22145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Stack before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add()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16265" y="3779640"/>
            <a:ext cx="2456449" cy="22145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Stack during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add()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974706" y="3779640"/>
            <a:ext cx="2252585" cy="22145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Stack after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/>
            </a:r>
            <a:b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add()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839526" y="5385770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839526" y="5242894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839526" y="5100018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39526" y="4957142"/>
            <a:ext cx="1107489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10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7293" y="1273587"/>
            <a:ext cx="4115757" cy="1741646"/>
          </a:xfrm>
          <a:solidFill>
            <a:srgbClr val="FFFFCC"/>
          </a:solidFill>
        </p:spPr>
        <p:txBody>
          <a:bodyPr/>
          <a:lstStyle/>
          <a:p>
            <a:r>
              <a:rPr lang="en-GB" sz="2000" dirty="0" smtClean="0"/>
              <a:t>class Demo {</a:t>
            </a:r>
          </a:p>
          <a:p>
            <a:r>
              <a:rPr lang="en-GB" sz="2000" dirty="0" smtClean="0"/>
              <a:t>  </a:t>
            </a:r>
            <a:r>
              <a:rPr lang="en-GB" sz="2000" dirty="0" err="1" smtClean="0"/>
              <a:t>int</a:t>
            </a:r>
            <a:r>
              <a:rPr lang="en-GB" sz="2000" dirty="0" smtClean="0"/>
              <a:t> sum(</a:t>
            </a:r>
            <a:r>
              <a:rPr lang="en-GB" sz="2000" dirty="0" err="1" smtClean="0"/>
              <a:t>int</a:t>
            </a:r>
            <a:r>
              <a:rPr lang="en-GB" sz="2000" dirty="0" smtClean="0"/>
              <a:t> a) {</a:t>
            </a:r>
          </a:p>
          <a:p>
            <a:r>
              <a:rPr lang="en-GB" sz="2000" dirty="0" smtClean="0"/>
              <a:t>    return a + sum(++a);</a:t>
            </a:r>
          </a:p>
          <a:p>
            <a:r>
              <a:rPr lang="en-GB" sz="2000" dirty="0" smtClean="0"/>
              <a:t>  }</a:t>
            </a:r>
          </a:p>
          <a:p>
            <a:r>
              <a:rPr lang="en-GB" sz="2000" dirty="0" smtClean="0"/>
              <a:t>}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 Overflow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 bwMode="auto">
          <a:xfrm>
            <a:off x="714348" y="5014927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14348" y="4872051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14348" y="4729175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14348" y="4586299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4348" y="444342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</a:rPr>
              <a:t>a = 0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85984" y="5014927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5984" y="4872051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5984" y="4729175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85984" y="4586299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85984" y="444342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</a:rPr>
              <a:t>a = 0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285984" y="409535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  <a:cs typeface="Courier New" pitchFamily="49" charset="0"/>
              </a:rPr>
              <a:t>a = 1</a:t>
            </a:r>
            <a:endParaRPr kumimoji="0" lang="en-GB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929058" y="5014927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29058" y="4872051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29058" y="4729175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9058" y="4586299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929058" y="444342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= 0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29058" y="409535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  <a:cs typeface="Courier New" pitchFamily="49" charset="0"/>
              </a:rPr>
              <a:t>a = 1</a:t>
            </a:r>
            <a:endParaRPr kumimoji="0" lang="en-GB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929058" y="373531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</a:rPr>
              <a:t>a = 2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500694" y="5014927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500694" y="4872051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500694" y="4729175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500694" y="4586299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500694" y="444342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= 0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500694" y="409535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  <a:cs typeface="Courier New" pitchFamily="49" charset="0"/>
              </a:rPr>
              <a:t>a = 1</a:t>
            </a:r>
            <a:endParaRPr kumimoji="0" lang="en-GB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500694" y="373531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</a:rPr>
              <a:t>a = 2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072330" y="5014927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072330" y="4872051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072330" y="4729175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072330" y="4586299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072330" y="444342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a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= 0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72330" y="409535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  <a:cs typeface="Courier New" pitchFamily="49" charset="0"/>
              </a:rPr>
              <a:t>a = 1</a:t>
            </a:r>
            <a:endParaRPr kumimoji="0" lang="en-GB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072330" y="373531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latin typeface="+mn-lt"/>
              </a:rPr>
              <a:t>a = 2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500694" y="337527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a = 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072330" y="337527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a = 3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072330" y="3015233"/>
            <a:ext cx="1428760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a = 4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57187" y="5894564"/>
            <a:ext cx="3372502" cy="4426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  <a:latin typeface="+mn-lt"/>
              </a:rPr>
              <a:t>This is infinite recursion!</a:t>
            </a:r>
            <a:endParaRPr lang="en-GB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44901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Stores all objects.</a:t>
            </a:r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dirty="0" smtClean="0"/>
              <a:t>References to objects could be stored on the stack, or inside other objects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Maintained by the garbage collector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Only</a:t>
            </a:r>
            <a:r>
              <a:rPr lang="en-GB" b="1" dirty="0" smtClean="0"/>
              <a:t> one </a:t>
            </a:r>
            <a:r>
              <a:rPr lang="en-GB" dirty="0" smtClean="0"/>
              <a:t>heap per JVM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4592" y="1529479"/>
            <a:ext cx="7772677" cy="1741646"/>
          </a:xfrm>
          <a:solidFill>
            <a:srgbClr val="FFFFCC"/>
          </a:solidFill>
        </p:spPr>
        <p:txBody>
          <a:bodyPr/>
          <a:lstStyle/>
          <a:p>
            <a:r>
              <a:rPr lang="en-GB" sz="2000" dirty="0" smtClean="0"/>
              <a:t>class Demo {</a:t>
            </a:r>
          </a:p>
          <a:p>
            <a:r>
              <a:rPr lang="en-GB" sz="2000" dirty="0" smtClean="0"/>
              <a:t>  public static void main(String[] </a:t>
            </a:r>
            <a:r>
              <a:rPr lang="en-GB" sz="2000" dirty="0" err="1" smtClean="0"/>
              <a:t>args</a:t>
            </a:r>
            <a:r>
              <a:rPr lang="en-GB" sz="2000" dirty="0" smtClean="0"/>
              <a:t>) {</a:t>
            </a:r>
          </a:p>
          <a:p>
            <a:r>
              <a:rPr lang="en-GB" sz="2000" dirty="0" smtClean="0"/>
              <a:t>    User </a:t>
            </a:r>
            <a:r>
              <a:rPr lang="en-GB" sz="2000" dirty="0" err="1" smtClean="0"/>
              <a:t>usr</a:t>
            </a:r>
            <a:r>
              <a:rPr lang="en-GB" sz="2000" dirty="0" smtClean="0"/>
              <a:t> = new User();</a:t>
            </a:r>
          </a:p>
          <a:p>
            <a:r>
              <a:rPr lang="en-GB" sz="2000" dirty="0" smtClean="0"/>
              <a:t>  }</a:t>
            </a:r>
          </a:p>
          <a:p>
            <a:r>
              <a:rPr lang="en-GB" sz="2000" dirty="0" smtClean="0">
                <a:sym typeface="Gill Sans" charset="0"/>
              </a:rPr>
              <a:t>}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Heap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14349" y="3757340"/>
            <a:ext cx="2407542" cy="22860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Stack 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(local variables):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19055" y="3757340"/>
            <a:ext cx="4939145" cy="22860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Heap: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52913" y="4199740"/>
            <a:ext cx="1302941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User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52914" y="5328976"/>
            <a:ext cx="1302941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Array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738192" y="5328976"/>
            <a:ext cx="1313712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String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38192" y="4199740"/>
            <a:ext cx="1313713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String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1"/>
          </p:cNvCxnSpPr>
          <p:nvPr/>
        </p:nvCxnSpPr>
        <p:spPr bwMode="auto">
          <a:xfrm flipV="1">
            <a:off x="2576945" y="4485492"/>
            <a:ext cx="1975968" cy="7191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4" idx="6"/>
            <a:endCxn id="9" idx="1"/>
          </p:cNvCxnSpPr>
          <p:nvPr/>
        </p:nvCxnSpPr>
        <p:spPr bwMode="auto">
          <a:xfrm flipV="1">
            <a:off x="2576944" y="5614728"/>
            <a:ext cx="1975970" cy="25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0"/>
            <a:endCxn id="11" idx="2"/>
          </p:cNvCxnSpPr>
          <p:nvPr/>
        </p:nvCxnSpPr>
        <p:spPr bwMode="auto">
          <a:xfrm flipV="1">
            <a:off x="5204385" y="4771244"/>
            <a:ext cx="2190664" cy="557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5855855" y="5614728"/>
            <a:ext cx="88233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Oval 3"/>
          <p:cNvSpPr/>
          <p:nvPr/>
        </p:nvSpPr>
        <p:spPr bwMode="auto">
          <a:xfrm>
            <a:off x="785786" y="5379776"/>
            <a:ext cx="1791158" cy="5207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args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85786" y="4951148"/>
            <a:ext cx="1791159" cy="5069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itchFamily="49" charset="0"/>
                <a:sym typeface="Gill Sans" charset="0"/>
              </a:rPr>
              <a:t>usr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04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A80DC4A-F74A-42D0-B1FF-5B5DCB63D3A8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49A62894-503F-4831-A47E-CE91E1B067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697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Memory Handling</vt:lpstr>
      <vt:lpstr>Stack and Heap</vt:lpstr>
      <vt:lpstr>Stack</vt:lpstr>
      <vt:lpstr>Stack</vt:lpstr>
      <vt:lpstr>Stack Overflow</vt:lpstr>
      <vt:lpstr>Heap</vt:lpstr>
      <vt:lpstr>Heap</vt:lpstr>
      <vt:lpstr>Stack and Heap</vt:lpstr>
      <vt:lpstr>Memory Handling</vt:lpstr>
      <vt:lpstr>Value Types</vt:lpstr>
      <vt:lpstr>Reference Types</vt:lpstr>
      <vt:lpstr>Pass by Value vs. Pass by Reference</vt:lpstr>
      <vt:lpstr>Pass by Value vs. Pass by Reference</vt:lpstr>
      <vt:lpstr>The Litmus Test</vt:lpstr>
      <vt:lpstr>The Litmus Test</vt:lpstr>
      <vt:lpstr>Memory Handling</vt:lpstr>
      <vt:lpstr>Garbage Collector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Shahab Rahimi</cp:lastModifiedBy>
  <cp:revision>22</cp:revision>
  <dcterms:created xsi:type="dcterms:W3CDTF">2014-07-24T16:00:45Z</dcterms:created>
  <dcterms:modified xsi:type="dcterms:W3CDTF">2016-03-16T18:00:15Z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