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88" r:id="rId8"/>
    <p:sldId id="289" r:id="rId9"/>
    <p:sldId id="291" r:id="rId10"/>
    <p:sldId id="314" r:id="rId11"/>
    <p:sldId id="293" r:id="rId12"/>
    <p:sldId id="264" r:id="rId13"/>
    <p:sldId id="295" r:id="rId14"/>
    <p:sldId id="310" r:id="rId15"/>
    <p:sldId id="311" r:id="rId16"/>
    <p:sldId id="315" r:id="rId17"/>
    <p:sldId id="316" r:id="rId18"/>
    <p:sldId id="317" r:id="rId19"/>
    <p:sldId id="266" r:id="rId20"/>
    <p:sldId id="318" r:id="rId21"/>
    <p:sldId id="319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FFFFCC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9" autoAdjust="0"/>
    <p:restoredTop sz="95360" autoAdjust="0"/>
  </p:normalViewPr>
  <p:slideViewPr>
    <p:cSldViewPr snapToGrid="0" snapToObjects="1">
      <p:cViewPr varScale="1">
        <p:scale>
          <a:sx n="103" d="100"/>
          <a:sy n="103" d="100"/>
        </p:scale>
        <p:origin x="-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23/12/2015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23/12/2015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99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8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70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10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7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26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842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1895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972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510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err="1" smtClean="0">
                <a:cs typeface="Arial" pitchFamily="34" charset="0"/>
              </a:rPr>
              <a:t>Mockito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 smtClean="0"/>
              <a:t>Mockito</a:t>
            </a:r>
            <a:r>
              <a:rPr lang="en-US" dirty="0" smtClean="0"/>
              <a:t> is a mocking framework. To use it: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Retrieve the .jar file containing </a:t>
            </a:r>
            <a:r>
              <a:rPr lang="en-US" dirty="0" err="1" smtClean="0"/>
              <a:t>Mockito</a:t>
            </a:r>
            <a:r>
              <a:rPr lang="en-US" dirty="0"/>
              <a:t> </a:t>
            </a:r>
            <a:r>
              <a:rPr lang="en-US" dirty="0" smtClean="0"/>
              <a:t>(using Maven or manually)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a JUnit test case, include a </a:t>
            </a:r>
            <a:r>
              <a:rPr lang="en-US" b="1" dirty="0"/>
              <a:t>static import </a:t>
            </a:r>
            <a:r>
              <a:rPr lang="en-US" dirty="0"/>
              <a:t>for the </a:t>
            </a:r>
            <a:r>
              <a:rPr lang="en-US" dirty="0" err="1"/>
              <a:t>Mockito</a:t>
            </a:r>
            <a:r>
              <a:rPr lang="en-US" dirty="0"/>
              <a:t> methods you plan to use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357188" lvl="1" indent="0">
              <a:spcBef>
                <a:spcPts val="1200"/>
              </a:spcBef>
              <a:buNone/>
            </a:pPr>
            <a:r>
              <a:rPr lang="en-US" b="1" dirty="0" smtClean="0"/>
              <a:t>			import </a:t>
            </a:r>
            <a:r>
              <a:rPr lang="en-US" b="1" dirty="0"/>
              <a:t>static </a:t>
            </a:r>
            <a:r>
              <a:rPr lang="en-US" b="1" dirty="0" err="1"/>
              <a:t>org.mockito.Mockito</a:t>
            </a:r>
            <a:r>
              <a:rPr lang="en-US" b="1" dirty="0"/>
              <a:t>.*;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5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Under Test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53308" y="1325944"/>
            <a:ext cx="6744679" cy="3645493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private View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(View view){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this.view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view;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public void handle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view.getUserInput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49313" y="5400675"/>
            <a:ext cx="7380287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+mj-lt"/>
              </a:rPr>
              <a:t>How can we be sure that 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handle()</a:t>
            </a:r>
            <a:r>
              <a:rPr lang="en-US" altLang="en-US" sz="2000" b="1" dirty="0" smtClean="0">
                <a:latin typeface="+mj-lt"/>
              </a:rPr>
              <a:t> </a:t>
            </a:r>
            <a:r>
              <a:rPr lang="en-US" altLang="en-US" sz="2000" b="1" dirty="0">
                <a:latin typeface="+mj-lt"/>
              </a:rPr>
              <a:t>has called the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US" sz="2000" b="1" dirty="0">
                <a:latin typeface="+mj-lt"/>
              </a:rPr>
              <a:t>method?</a:t>
            </a:r>
          </a:p>
        </p:txBody>
      </p:sp>
    </p:spTree>
    <p:extLst>
      <p:ext uri="{BB962C8B-B14F-4D97-AF65-F5344CB8AC3E}">
        <p14:creationId xmlns:p14="http://schemas.microsoft.com/office/powerpoint/2010/main" val="218507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first step is to create a mock object.   There are two ways: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to mock? All objects that the Class Under Test uses.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Mock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33692" y="3164570"/>
            <a:ext cx="6744679" cy="1015543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indent="0" defTabSz="914400"/>
            <a:r>
              <a:rPr lang="en-GB" b="1" dirty="0">
                <a:solidFill>
                  <a:srgbClr val="3099D9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@Mock 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View </a:t>
            </a:r>
            <a:r>
              <a:rPr lang="en-GB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mockView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  <a:b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indent="0" defTabSz="914400"/>
            <a:r>
              <a:rPr lang="en-GB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MockitoAnnotation.initMocks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(this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  <a:endParaRPr lang="en-GB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33692" y="2252177"/>
            <a:ext cx="6744679" cy="442346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indent="0" defTabSz="914400"/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View </a:t>
            </a:r>
            <a:r>
              <a:rPr lang="en-GB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mockView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= </a:t>
            </a:r>
            <a:r>
              <a:rPr lang="en-GB" b="1" i="1" dirty="0" smtClean="0">
                <a:solidFill>
                  <a:srgbClr val="3099D9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View.class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87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Next, we must use the mock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LoginController’s</a:t>
            </a:r>
            <a:r>
              <a:rPr lang="en-US" dirty="0" smtClean="0"/>
              <a:t> handle() method will interact with our mock.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Mock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00361" y="2119326"/>
            <a:ext cx="7767781" cy="1039509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 = new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controller.handle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570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Finally, we verify that the correct </a:t>
            </a:r>
            <a:r>
              <a:rPr lang="en-US" dirty="0" err="1" smtClean="0"/>
              <a:t>behaviour</a:t>
            </a:r>
            <a:r>
              <a:rPr lang="en-US" dirty="0" smtClean="0"/>
              <a:t> has occurred: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This line of code will: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Pass the test if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/>
              <a:t> </a:t>
            </a:r>
            <a:r>
              <a:rPr lang="en-US" dirty="0" smtClean="0"/>
              <a:t>was called on the mock exactly once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Fail the test if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 smtClean="0"/>
              <a:t>was not invoked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</a:t>
            </a:r>
            <a:r>
              <a:rPr lang="en-US" dirty="0" err="1" smtClean="0"/>
              <a:t>Behaviour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052824" y="2236455"/>
            <a:ext cx="6975809" cy="473149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52824" y="3277847"/>
            <a:ext cx="6975809" cy="473149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(1)).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90286" y="1887707"/>
            <a:ext cx="7522441" cy="3266184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testHandleMethodCallsGetUserInput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View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i="1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View.class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controller.handle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i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7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smtClean="0"/>
              <a:t>Stubbing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Mockito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GB" dirty="0"/>
              <a:t>Mocking Overview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796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about the following scenario?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GB" dirty="0"/>
              <a:t>How can we verify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validate(input)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when </a:t>
            </a:r>
            <a:r>
              <a:rPr lang="en-GB" dirty="0"/>
              <a:t>we don’t know what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/>
              <a:t>will return?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11961" y="2034958"/>
            <a:ext cx="7305151" cy="3125913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private View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private Validator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public void handle(){</a:t>
            </a:r>
          </a:p>
          <a:p>
            <a:pPr lvl="2" defTabSz="914400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view.getUserInput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2" defTabSz="914400">
              <a:spcBef>
                <a:spcPts val="0"/>
              </a:spcBef>
              <a:spcAft>
                <a:spcPts val="0"/>
              </a:spcAf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val.validate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(input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33493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59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291766"/>
            <a:ext cx="8151091" cy="4915070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testHandleMethodCallsValidate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i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View.class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Validator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mockVal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i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Validator.class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controller =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new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LoginController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mockView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mockVal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Stubbing</a:t>
            </a: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i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mockView.getUserInput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thenReturn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stubbedData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controller.handle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i="1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mockVal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).validate(“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stubbedData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1216">
              <a:buClrTx/>
              <a:tabLst>
                <a:tab pos="342803" algn="l"/>
                <a:tab pos="455484" algn="l"/>
                <a:tab pos="912554" algn="l"/>
                <a:tab pos="1369625" algn="l"/>
                <a:tab pos="1826697" algn="l"/>
                <a:tab pos="2283766" algn="l"/>
                <a:tab pos="2740838" algn="l"/>
                <a:tab pos="3197907" algn="l"/>
                <a:tab pos="3654978" algn="l"/>
                <a:tab pos="4112049" algn="l"/>
                <a:tab pos="4569119" algn="l"/>
                <a:tab pos="5026191" algn="l"/>
                <a:tab pos="5483260" algn="l"/>
                <a:tab pos="5940332" algn="l"/>
                <a:tab pos="6397401" algn="l"/>
                <a:tab pos="6854473" algn="l"/>
                <a:tab pos="7311543" algn="l"/>
                <a:tab pos="7768614" algn="l"/>
                <a:tab pos="8225685" algn="l"/>
                <a:tab pos="8682755" algn="l"/>
                <a:tab pos="9139826" algn="l"/>
              </a:tabLst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27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is the difference between testing state and behaviour?</a:t>
            </a:r>
          </a:p>
          <a:p>
            <a:pPr>
              <a:lnSpc>
                <a:spcPct val="150000"/>
              </a:lnSpc>
            </a:pPr>
            <a:r>
              <a:rPr lang="en-GB" dirty="0"/>
              <a:t>What is the purpose of mocking?</a:t>
            </a:r>
          </a:p>
          <a:p>
            <a:pPr>
              <a:lnSpc>
                <a:spcPct val="150000"/>
              </a:lnSpc>
            </a:pPr>
            <a:r>
              <a:rPr lang="en-GB" dirty="0"/>
              <a:t>What problems does mocking solve?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</a:t>
            </a:r>
            <a:r>
              <a:rPr lang="en-GB" dirty="0"/>
              <a:t>is </a:t>
            </a:r>
            <a:r>
              <a:rPr lang="en-GB" dirty="0" err="1"/>
              <a:t>Mockito</a:t>
            </a:r>
            <a:r>
              <a:rPr lang="en-GB" dirty="0"/>
              <a:t>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</a:t>
            </a:r>
            <a:r>
              <a:rPr lang="en-GB" dirty="0"/>
              <a:t>are the key features of </a:t>
            </a:r>
            <a:r>
              <a:rPr lang="en-GB" dirty="0" err="1"/>
              <a:t>Mockito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Module Review</a:t>
            </a:r>
          </a:p>
        </p:txBody>
      </p:sp>
    </p:spTree>
    <p:extLst>
      <p:ext uri="{BB962C8B-B14F-4D97-AF65-F5344CB8AC3E}">
        <p14:creationId xmlns:p14="http://schemas.microsoft.com/office/powerpoint/2010/main" val="5442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Explain the rationale </a:t>
            </a:r>
            <a:r>
              <a:rPr lang="en-US" altLang="en-US" dirty="0" smtClean="0">
                <a:latin typeface="Arial" pitchFamily="34" charset="0"/>
              </a:rPr>
              <a:t>behind mocking 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List and describe </a:t>
            </a:r>
            <a:r>
              <a:rPr lang="en-US" altLang="en-US" dirty="0" smtClean="0">
                <a:latin typeface="Arial" pitchFamily="34" charset="0"/>
              </a:rPr>
              <a:t>terms associated with mocking</a:t>
            </a:r>
            <a:endParaRPr lang="en-GB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Set </a:t>
            </a:r>
            <a:r>
              <a:rPr lang="en-US" altLang="en-US" dirty="0" smtClean="0">
                <a:latin typeface="Arial" pitchFamily="34" charset="0"/>
              </a:rPr>
              <a:t>up JUnit tests to </a:t>
            </a:r>
            <a:r>
              <a:rPr lang="en-US" altLang="en-US" dirty="0" err="1" smtClean="0">
                <a:latin typeface="Arial" pitchFamily="34" charset="0"/>
              </a:rPr>
              <a:t>utilise</a:t>
            </a:r>
            <a:r>
              <a:rPr lang="en-US" altLang="en-US" dirty="0" smtClean="0">
                <a:latin typeface="Arial" pitchFamily="34" charset="0"/>
              </a:rPr>
              <a:t> </a:t>
            </a:r>
            <a:r>
              <a:rPr lang="en-US" altLang="en-US" dirty="0" err="1" smtClean="0">
                <a:latin typeface="Arial" pitchFamily="34" charset="0"/>
              </a:rPr>
              <a:t>Mockito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Explain the characteristics of a </a:t>
            </a:r>
            <a:r>
              <a:rPr lang="en-US" altLang="en-US" dirty="0" smtClean="0">
                <a:latin typeface="Arial" pitchFamily="34" charset="0"/>
              </a:rPr>
              <a:t>mock object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 smtClean="0">
                <a:latin typeface="Arial" pitchFamily="34" charset="0"/>
              </a:rPr>
              <a:t>Use </a:t>
            </a:r>
            <a:r>
              <a:rPr lang="en-US" altLang="en-US" dirty="0" err="1" smtClean="0">
                <a:latin typeface="Arial" pitchFamily="34" charset="0"/>
              </a:rPr>
              <a:t>Mockito</a:t>
            </a:r>
            <a:r>
              <a:rPr lang="en-US" altLang="en-US" dirty="0" smtClean="0">
                <a:latin typeface="Arial" pitchFamily="34" charset="0"/>
              </a:rPr>
              <a:t> to test code units in isolation</a:t>
            </a:r>
            <a:r>
              <a:rPr lang="en-US" altLang="en-US" dirty="0"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59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90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Explain the rationale behind mocking </a:t>
            </a:r>
          </a:p>
          <a:p>
            <a:r>
              <a:rPr lang="en-US" altLang="en-US" dirty="0">
                <a:latin typeface="Arial" pitchFamily="34" charset="0"/>
              </a:rPr>
              <a:t>List and describe terms associated with mocking</a:t>
            </a:r>
            <a:endParaRPr lang="en-GB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Set up JUnit tests to </a:t>
            </a:r>
            <a:r>
              <a:rPr lang="en-US" altLang="en-US" dirty="0" err="1">
                <a:latin typeface="Arial" pitchFamily="34" charset="0"/>
              </a:rPr>
              <a:t>utilise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dirty="0" err="1">
                <a:latin typeface="Arial" pitchFamily="34" charset="0"/>
              </a:rPr>
              <a:t>Mockito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Explain the characteristics of a mock object</a:t>
            </a:r>
          </a:p>
          <a:p>
            <a:r>
              <a:rPr lang="en-US" altLang="en-US" dirty="0">
                <a:latin typeface="Arial" pitchFamily="34" charset="0"/>
              </a:rPr>
              <a:t>Use </a:t>
            </a:r>
            <a:r>
              <a:rPr lang="en-US" altLang="en-US" dirty="0" err="1">
                <a:latin typeface="Arial" pitchFamily="34" charset="0"/>
              </a:rPr>
              <a:t>Mockito</a:t>
            </a:r>
            <a:r>
              <a:rPr lang="en-US" altLang="en-US" dirty="0">
                <a:latin typeface="Arial" pitchFamily="34" charset="0"/>
              </a:rPr>
              <a:t> to test code units in isolation	</a:t>
            </a:r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Mocking Overview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Mockito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GB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9837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you test something dependent on four other things; you are testing all five things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Difficult to find source of </a:t>
            </a:r>
            <a:r>
              <a:rPr lang="en-US" dirty="0" smtClean="0"/>
              <a:t>error</a:t>
            </a:r>
          </a:p>
          <a:p>
            <a:pPr marL="357188" lvl="1" indent="0">
              <a:spcBef>
                <a:spcPts val="1200"/>
              </a:spcBef>
              <a:buNone/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Most OO software works through communication and passing messages; not modifying state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Standard tests only test data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GB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81076" y="3893848"/>
            <a:ext cx="6662737" cy="458787"/>
          </a:xfrm>
          <a:prstGeom prst="roundRect">
            <a:avLst>
              <a:gd name="adj" fmla="val 1098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45" tIns="41473" rIns="82945" bIns="41473"/>
          <a:lstStyle>
            <a:lvl1pPr marL="396715" indent="-396715" algn="l" rtl="0" eaLnBrk="1" fontAlgn="base" hangingPunct="1">
              <a:spcBef>
                <a:spcPts val="0"/>
              </a:spcBef>
              <a:spcAft>
                <a:spcPts val="1323"/>
              </a:spcAft>
              <a:buClr>
                <a:srgbClr val="333399"/>
              </a:buClr>
              <a:buFont typeface="Wingdings 3" pitchFamily="18" charset="2"/>
              <a:buChar char="}"/>
              <a:defRPr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3431" indent="-317372" algn="l" rtl="0" eaLnBrk="1" fontAlgn="base" hangingPunct="1">
              <a:spcBef>
                <a:spcPts val="0"/>
              </a:spcBef>
              <a:spcAft>
                <a:spcPts val="992"/>
              </a:spcAft>
              <a:buClr>
                <a:srgbClr val="333399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90969" indent="-238031" algn="l" rtl="0" eaLnBrk="1" fontAlgn="base" hangingPunct="1">
              <a:spcBef>
                <a:spcPts val="0"/>
              </a:spcBef>
              <a:spcAft>
                <a:spcPts val="661"/>
              </a:spcAft>
              <a:buClr>
                <a:srgbClr val="333399"/>
              </a:buClr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763400" indent="-251915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2267230" indent="-251915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771058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6pPr>
            <a:lvl7pPr marL="3274888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7pPr>
            <a:lvl8pPr marL="3778717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8pPr>
            <a:lvl9pPr marL="4282546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829452">
              <a:spcAft>
                <a:spcPts val="544"/>
              </a:spcAft>
              <a:buFont typeface="Wingdings 3" pitchFamily="18" charset="2"/>
              <a:buNone/>
              <a:defRPr/>
            </a:pPr>
            <a:r>
              <a:rPr lang="en-GB" sz="2000" b="1" kern="0" dirty="0"/>
              <a:t>Behaviour should be tested as well as data</a:t>
            </a:r>
            <a:endParaRPr lang="en-GB" sz="2000" b="1" u="sng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979488" y="1470025"/>
            <a:ext cx="6664325" cy="457200"/>
          </a:xfrm>
          <a:prstGeom prst="roundRect">
            <a:avLst>
              <a:gd name="adj" fmla="val 1098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45" tIns="41473" rIns="82945" bIns="41473"/>
          <a:lstStyle>
            <a:lvl1pPr marL="396715" indent="-396715" algn="l" rtl="0" eaLnBrk="1" fontAlgn="base" hangingPunct="1">
              <a:spcBef>
                <a:spcPts val="0"/>
              </a:spcBef>
              <a:spcAft>
                <a:spcPts val="1323"/>
              </a:spcAft>
              <a:buClr>
                <a:srgbClr val="333399"/>
              </a:buClr>
              <a:buFont typeface="Wingdings 3" pitchFamily="18" charset="2"/>
              <a:buChar char="}"/>
              <a:defRPr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3431" indent="-317372" algn="l" rtl="0" eaLnBrk="1" fontAlgn="base" hangingPunct="1">
              <a:spcBef>
                <a:spcPts val="0"/>
              </a:spcBef>
              <a:spcAft>
                <a:spcPts val="992"/>
              </a:spcAft>
              <a:buClr>
                <a:srgbClr val="333399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90969" indent="-238031" algn="l" rtl="0" eaLnBrk="1" fontAlgn="base" hangingPunct="1">
              <a:spcBef>
                <a:spcPts val="0"/>
              </a:spcBef>
              <a:spcAft>
                <a:spcPts val="661"/>
              </a:spcAft>
              <a:buClr>
                <a:srgbClr val="333399"/>
              </a:buClr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763400" indent="-251915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2267230" indent="-251915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771058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6pPr>
            <a:lvl7pPr marL="3274888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7pPr>
            <a:lvl8pPr marL="3778717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8pPr>
            <a:lvl9pPr marL="4282546" indent="-2519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829452">
              <a:spcAft>
                <a:spcPts val="544"/>
              </a:spcAft>
              <a:buFont typeface="Wingdings 3" pitchFamily="18" charset="2"/>
              <a:buNone/>
              <a:defRPr/>
            </a:pPr>
            <a:r>
              <a:rPr lang="en-GB" sz="2000" b="1" kern="0" dirty="0"/>
              <a:t>Units should be tested in </a:t>
            </a:r>
            <a:r>
              <a:rPr lang="en-GB" sz="2000" b="1" u="sng" kern="0" dirty="0"/>
              <a:t>isolation</a:t>
            </a:r>
          </a:p>
        </p:txBody>
      </p:sp>
    </p:spTree>
    <p:extLst>
      <p:ext uri="{BB962C8B-B14F-4D97-AF65-F5344CB8AC3E}">
        <p14:creationId xmlns:p14="http://schemas.microsoft.com/office/powerpoint/2010/main" val="6363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Testing data: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</a:t>
            </a:r>
            <a:r>
              <a:rPr lang="en-US" dirty="0" smtClean="0"/>
              <a:t>verifies the state of the program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Will not tell </a:t>
            </a:r>
            <a:r>
              <a:rPr lang="en-US" dirty="0" smtClean="0"/>
              <a:t>us that the </a:t>
            </a:r>
            <a:r>
              <a:rPr lang="en-US" dirty="0"/>
              <a:t>system behaves </a:t>
            </a:r>
            <a:r>
              <a:rPr lang="en-US" dirty="0" smtClean="0"/>
              <a:t>correctly</a:t>
            </a:r>
          </a:p>
          <a:p>
            <a:pPr lvl="1">
              <a:spcBef>
                <a:spcPts val="1800"/>
              </a:spcBef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Testing </a:t>
            </a:r>
            <a:r>
              <a:rPr lang="en-US" dirty="0" err="1" smtClean="0"/>
              <a:t>behaviour</a:t>
            </a:r>
            <a:r>
              <a:rPr lang="en-US" dirty="0"/>
              <a:t>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Gives </a:t>
            </a:r>
            <a:r>
              <a:rPr lang="en-US" dirty="0" smtClean="0"/>
              <a:t>us the </a:t>
            </a:r>
            <a:r>
              <a:rPr lang="en-US" dirty="0"/>
              <a:t>full picture of what is happening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test without dealing with actual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Data vs. </a:t>
            </a:r>
            <a:r>
              <a:rPr lang="en-US" dirty="0" err="1" smtClean="0"/>
              <a:t>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1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smtClean="0"/>
              <a:t>Mocking</a:t>
            </a:r>
            <a:r>
              <a:rPr lang="en-US" dirty="0" smtClean="0"/>
              <a:t> – using </a:t>
            </a:r>
            <a:r>
              <a:rPr lang="en-US" dirty="0"/>
              <a:t>simulated (mock) </a:t>
            </a:r>
            <a:r>
              <a:rPr lang="en-US" dirty="0" smtClean="0"/>
              <a:t>objects </a:t>
            </a:r>
            <a:r>
              <a:rPr lang="en-US" dirty="0"/>
              <a:t>that mimic the </a:t>
            </a:r>
            <a:r>
              <a:rPr lang="en-US" dirty="0" err="1"/>
              <a:t>behaviour</a:t>
            </a:r>
            <a:r>
              <a:rPr lang="en-US" dirty="0"/>
              <a:t> of real objects in controlled </a:t>
            </a:r>
            <a:r>
              <a:rPr lang="en-US" dirty="0" smtClean="0"/>
              <a:t>ways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Why mock?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Allows us to test </a:t>
            </a:r>
            <a:r>
              <a:rPr lang="en-US" dirty="0" err="1"/>
              <a:t>behaviour</a:t>
            </a:r>
            <a:r>
              <a:rPr lang="en-US" dirty="0"/>
              <a:t> as well as data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Allows us to test </a:t>
            </a:r>
            <a:r>
              <a:rPr lang="en-US" dirty="0"/>
              <a:t>code units fully </a:t>
            </a:r>
            <a:r>
              <a:rPr lang="en-US" b="1" dirty="0"/>
              <a:t>in isolation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Allows us to test void methods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Allows us to verify that the object being tested interacts with other objects correctly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3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en-US" dirty="0" smtClean="0">
                <a:latin typeface="Arial" pitchFamily="34" charset="0"/>
              </a:rPr>
              <a:t>A </a:t>
            </a:r>
            <a:r>
              <a:rPr lang="en-US" altLang="en-US" b="1" dirty="0" smtClean="0">
                <a:latin typeface="Arial" pitchFamily="34" charset="0"/>
              </a:rPr>
              <a:t>mock object</a:t>
            </a:r>
            <a:r>
              <a:rPr lang="en-US" altLang="en-US" dirty="0" smtClean="0">
                <a:latin typeface="Arial" pitchFamily="34" charset="0"/>
              </a:rPr>
              <a:t> simulates </a:t>
            </a:r>
            <a:r>
              <a:rPr lang="en-US" altLang="en-US" dirty="0">
                <a:latin typeface="Arial" pitchFamily="34" charset="0"/>
              </a:rPr>
              <a:t>an object of a particular </a:t>
            </a:r>
            <a:r>
              <a:rPr lang="en-US" altLang="en-US" dirty="0" smtClean="0">
                <a:latin typeface="Arial" pitchFamily="34" charset="0"/>
              </a:rPr>
              <a:t>class:</a:t>
            </a:r>
            <a:endParaRPr lang="en-US" altLang="en-US" dirty="0">
              <a:latin typeface="Arial" pitchFamily="34" charset="0"/>
            </a:endParaRPr>
          </a:p>
          <a:p>
            <a:pPr lvl="1">
              <a:spcBef>
                <a:spcPts val="1800"/>
              </a:spcBef>
            </a:pPr>
            <a:r>
              <a:rPr lang="en-US" altLang="en-US" dirty="0" smtClean="0">
                <a:latin typeface="Arial" pitchFamily="34" charset="0"/>
              </a:rPr>
              <a:t>Has </a:t>
            </a:r>
            <a:r>
              <a:rPr lang="en-US" altLang="en-US" dirty="0">
                <a:latin typeface="Arial" pitchFamily="34" charset="0"/>
              </a:rPr>
              <a:t>all the methods of the 'real' object</a:t>
            </a:r>
          </a:p>
          <a:p>
            <a:pPr lvl="1">
              <a:spcBef>
                <a:spcPts val="1800"/>
              </a:spcBef>
            </a:pPr>
            <a:r>
              <a:rPr lang="en-US" altLang="en-US" dirty="0">
                <a:latin typeface="Arial" pitchFamily="34" charset="0"/>
              </a:rPr>
              <a:t>Has state (instance variables), set to Java default values</a:t>
            </a:r>
          </a:p>
          <a:p>
            <a:pPr lvl="1">
              <a:spcBef>
                <a:spcPts val="1800"/>
              </a:spcBef>
            </a:pPr>
            <a:r>
              <a:rPr lang="en-US" altLang="en-US" dirty="0">
                <a:latin typeface="Arial" pitchFamily="34" charset="0"/>
              </a:rPr>
              <a:t>Static methods and data are the same as the 'real' object</a:t>
            </a:r>
          </a:p>
          <a:p>
            <a:pPr lvl="1">
              <a:spcBef>
                <a:spcPts val="1800"/>
              </a:spcBef>
            </a:pPr>
            <a:r>
              <a:rPr lang="en-US" altLang="en-US" dirty="0">
                <a:latin typeface="Arial" pitchFamily="34" charset="0"/>
              </a:rPr>
              <a:t>Invoking instance methods will return Java default </a:t>
            </a:r>
            <a:r>
              <a:rPr lang="en-US" altLang="en-US" dirty="0" smtClean="0">
                <a:latin typeface="Arial" pitchFamily="34" charset="0"/>
              </a:rPr>
              <a:t>values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>
                <a:latin typeface="Arial" pitchFamily="34" charset="0"/>
              </a:rPr>
              <a:t>No code is invoked in the class when we call methods on the mock!</a:t>
            </a:r>
            <a:br>
              <a:rPr lang="en-US" altLang="en-US" dirty="0" smtClean="0">
                <a:latin typeface="Arial" pitchFamily="34" charset="0"/>
              </a:rPr>
            </a:br>
            <a:endParaRPr lang="en-US" dirty="0" smtClean="0">
              <a:latin typeface="Arial" pitchFamily="34" charset="0"/>
            </a:endParaRP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3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en-US" b="1" dirty="0" smtClean="0">
                <a:latin typeface="Arial" pitchFamily="34" charset="0"/>
              </a:rPr>
              <a:t>Stubbing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Forcing the mock to return a value of our choice instead of the Java default when one of its methods is called.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en-US" b="1" dirty="0">
                <a:latin typeface="Arial" pitchFamily="34" charset="0"/>
              </a:rPr>
              <a:t>Verify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Checking that interactions with the mock occurred as expected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(E.g. That a certain method was called exactly 5 times.)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This is done after we use the mock in some way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Mock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91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Mockito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mtClean="0"/>
              <a:t>Mocking Overview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GB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815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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46E69E62-85F8-4EF9-96B4-049A7C7BE168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A2743B70-CE59-4AF1-AE45-25FA453BB86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558</Words>
  <Application>Microsoft Office PowerPoint</Application>
  <PresentationFormat>On-screen Show (4:3)</PresentationFormat>
  <Paragraphs>198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Mockito</vt:lpstr>
      <vt:lpstr>Testing</vt:lpstr>
      <vt:lpstr>Testing Data vs. Behaviour</vt:lpstr>
      <vt:lpstr>Mocking</vt:lpstr>
      <vt:lpstr>Mock Objects</vt:lpstr>
      <vt:lpstr>Working with Mock Objects</vt:lpstr>
      <vt:lpstr>Mockito</vt:lpstr>
      <vt:lpstr>Setting Up Mockito</vt:lpstr>
      <vt:lpstr>The Class Under Test</vt:lpstr>
      <vt:lpstr>Creating a Mock</vt:lpstr>
      <vt:lpstr>Using the Mock</vt:lpstr>
      <vt:lpstr>Verifying Behaviour</vt:lpstr>
      <vt:lpstr>Putting It All Together</vt:lpstr>
      <vt:lpstr>Mockito</vt:lpstr>
      <vt:lpstr>Stubbing</vt:lpstr>
      <vt:lpstr>Stubbing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Week1-Mockito</dc:title>
  <dc:creator>Hernan Rizzuti</dc:creator>
  <cp:lastModifiedBy>Tatyana Tsymbalenko</cp:lastModifiedBy>
  <cp:revision>194</cp:revision>
  <dcterms:created xsi:type="dcterms:W3CDTF">2014-07-24T16:00:45Z</dcterms:created>
  <dcterms:modified xsi:type="dcterms:W3CDTF">2015-12-23T15:32:25Z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