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34"/>
  </p:notesMasterIdLst>
  <p:handoutMasterIdLst>
    <p:handoutMasterId r:id="rId35"/>
  </p:handoutMasterIdLst>
  <p:sldIdLst>
    <p:sldId id="256" r:id="rId5"/>
    <p:sldId id="300" r:id="rId6"/>
    <p:sldId id="301" r:id="rId7"/>
    <p:sldId id="307" r:id="rId8"/>
    <p:sldId id="308" r:id="rId9"/>
    <p:sldId id="302" r:id="rId10"/>
    <p:sldId id="309" r:id="rId11"/>
    <p:sldId id="310" r:id="rId12"/>
    <p:sldId id="317" r:id="rId13"/>
    <p:sldId id="318" r:id="rId14"/>
    <p:sldId id="316" r:id="rId15"/>
    <p:sldId id="319" r:id="rId16"/>
    <p:sldId id="320" r:id="rId17"/>
    <p:sldId id="322" r:id="rId18"/>
    <p:sldId id="303" r:id="rId19"/>
    <p:sldId id="323" r:id="rId20"/>
    <p:sldId id="324" r:id="rId21"/>
    <p:sldId id="325" r:id="rId22"/>
    <p:sldId id="326" r:id="rId23"/>
    <p:sldId id="327" r:id="rId24"/>
    <p:sldId id="329" r:id="rId25"/>
    <p:sldId id="328" r:id="rId26"/>
    <p:sldId id="304" r:id="rId27"/>
    <p:sldId id="330" r:id="rId28"/>
    <p:sldId id="305" r:id="rId29"/>
    <p:sldId id="294" r:id="rId30"/>
    <p:sldId id="292" r:id="rId31"/>
    <p:sldId id="291" r:id="rId32"/>
    <p:sldId id="290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099D9"/>
    <a:srgbClr val="333300"/>
    <a:srgbClr val="FFFF99"/>
    <a:srgbClr val="FFFF66"/>
    <a:srgbClr val="FFFF00"/>
    <a:srgbClr val="FFCC66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61" autoAdjust="0"/>
    <p:restoredTop sz="80830" autoAdjust="0"/>
  </p:normalViewPr>
  <p:slideViewPr>
    <p:cSldViewPr snapToGrid="0" snapToObjects="1">
      <p:cViewPr varScale="1">
        <p:scale>
          <a:sx n="56" d="100"/>
          <a:sy n="56" d="100"/>
        </p:scale>
        <p:origin x="-2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01/07/2015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01/07/2015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2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Protected only works through inheritance.</a:t>
            </a:r>
          </a:p>
          <a:p>
            <a:endParaRPr lang="en-US" dirty="0" smtClean="0"/>
          </a:p>
          <a:p>
            <a:r>
              <a:rPr lang="en-US" dirty="0" smtClean="0"/>
              <a:t>Ex.</a:t>
            </a:r>
          </a:p>
          <a:p>
            <a:endParaRPr lang="en-US" dirty="0" smtClean="0"/>
          </a:p>
          <a:p>
            <a:r>
              <a:rPr lang="en-US" dirty="0" smtClean="0"/>
              <a:t>package one;</a:t>
            </a:r>
          </a:p>
          <a:p>
            <a:endParaRPr lang="en-US" dirty="0" smtClean="0"/>
          </a:p>
          <a:p>
            <a:r>
              <a:rPr lang="en-US" dirty="0" smtClean="0"/>
              <a:t>public class A</a:t>
            </a:r>
            <a:r>
              <a:rPr lang="en-US" baseline="0" dirty="0" smtClean="0"/>
              <a:t> {</a:t>
            </a:r>
          </a:p>
          <a:p>
            <a:r>
              <a:rPr lang="en-US" baseline="0" dirty="0" smtClean="0"/>
              <a:t>	protected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x;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---------------------</a:t>
            </a:r>
          </a:p>
          <a:p>
            <a:r>
              <a:rPr lang="en-US" baseline="0" dirty="0" smtClean="0"/>
              <a:t>package two;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class B extends A {</a:t>
            </a:r>
          </a:p>
          <a:p>
            <a:endParaRPr lang="en-US" baseline="0" dirty="0" smtClean="0"/>
          </a:p>
          <a:p>
            <a:r>
              <a:rPr lang="en-US" baseline="0" dirty="0" smtClean="0"/>
              <a:t>	void method(){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this.x</a:t>
            </a:r>
            <a:r>
              <a:rPr lang="en-US" baseline="0" dirty="0" smtClean="0"/>
              <a:t> = 3; 	// OK, visible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= new A(); 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a.x</a:t>
            </a:r>
            <a:r>
              <a:rPr lang="en-US" baseline="0" dirty="0" smtClean="0"/>
              <a:t> = 3;   	// Will not compile, not visible.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	}	</a:t>
            </a:r>
          </a:p>
          <a:p>
            <a:r>
              <a:rPr lang="en-US" baseline="0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5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5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78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smtClean="0">
                <a:latin typeface="Arial" charset="0"/>
                <a:ea typeface="ヒラギノ角ゴ Pro W3" pitchFamily="-112" charset="-128"/>
              </a:rPr>
              <a:t>String</a:t>
            </a:r>
            <a:r>
              <a:rPr lang="en-GB" sz="1200" dirty="0" smtClean="0">
                <a:latin typeface="Arial" charset="0"/>
                <a:ea typeface="ヒラギノ角ゴ Pro W3" pitchFamily="-112" charset="-128"/>
              </a:rPr>
              <a:t>: The elements in the array MUST be compatible with the declared variable type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latin typeface="Arial" charset="0"/>
                <a:ea typeface="ヒラギノ角ゴ Pro W3" pitchFamily="-112" charset="-128"/>
              </a:rPr>
              <a:t>book</a:t>
            </a:r>
            <a:r>
              <a:rPr lang="en-GB" sz="1200" dirty="0" smtClean="0">
                <a:latin typeface="Arial" charset="0"/>
                <a:ea typeface="ヒラギノ角ゴ Pro W3" pitchFamily="-112" charset="-128"/>
              </a:rPr>
              <a:t>: Declare an iteration variable  that will hold a single element  in the array.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latin typeface="Arial" charset="0"/>
                <a:ea typeface="ヒラギノ角ゴ Pro W3" pitchFamily="-112" charset="-128"/>
              </a:rPr>
              <a:t>With each iteration, a different element in the array will be assigned to the variable “book”.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 smtClean="0">
                <a:latin typeface="Arial" charset="0"/>
                <a:ea typeface="ヒラギノ角ゴ Pro W3" pitchFamily="-112" charset="-128"/>
              </a:rPr>
              <a:t>bookList</a:t>
            </a:r>
            <a:r>
              <a:rPr lang="en-GB" sz="1200" dirty="0" smtClean="0">
                <a:latin typeface="Arial" charset="0"/>
                <a:ea typeface="ヒラギノ角ゴ Pro W3" pitchFamily="-112" charset="-128"/>
              </a:rPr>
              <a:t>: The collection of elements that you want to iterate over.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3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that each . Represents a new sub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what we mean by “fully-qualified class name”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3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76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74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698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2078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02068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4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55579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2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62158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50844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6099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641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581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74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1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Syntax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b="1" dirty="0" smtClean="0"/>
              <a:t> default</a:t>
            </a:r>
            <a:r>
              <a:rPr lang="en-US" dirty="0" smtClean="0"/>
              <a:t> or </a:t>
            </a:r>
            <a:r>
              <a:rPr lang="en-US" b="1" dirty="0" smtClean="0"/>
              <a:t>package-private</a:t>
            </a:r>
            <a:r>
              <a:rPr lang="en-US" dirty="0" smtClean="0"/>
              <a:t> access level:</a:t>
            </a:r>
          </a:p>
          <a:p>
            <a:r>
              <a:rPr lang="en-US" sz="1800" dirty="0" smtClean="0"/>
              <a:t>Any member of class A </a:t>
            </a:r>
            <a:r>
              <a:rPr lang="en-US" sz="1800" b="1" dirty="0" smtClean="0"/>
              <a:t>without a modifier </a:t>
            </a:r>
            <a:r>
              <a:rPr lang="en-US" sz="1800" dirty="0" smtClean="0"/>
              <a:t>can </a:t>
            </a:r>
            <a:r>
              <a:rPr lang="en-US" sz="1800" dirty="0"/>
              <a:t>be seen from all classes in the same package as </a:t>
            </a:r>
            <a:r>
              <a:rPr lang="en-US" sz="1800" dirty="0" smtClean="0"/>
              <a:t>A.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Access Modifiers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2697480"/>
            <a:ext cx="2788920" cy="347267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020" y="2697828"/>
            <a:ext cx="2769980" cy="3477631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9270" y="3026470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9270" y="4611629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6920" y="3011748"/>
            <a:ext cx="1737359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6920" y="4647881"/>
            <a:ext cx="1737359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300750" y="3445835"/>
            <a:ext cx="2536170" cy="388824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1380" y="3327444"/>
            <a:ext cx="985390" cy="3884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400" b="1" dirty="0" smtClean="0">
                <a:latin typeface="+mj-lt"/>
              </a:rPr>
              <a:t>subclass</a:t>
            </a:r>
            <a:endParaRPr lang="en-GB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2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dirty="0" smtClean="0"/>
              <a:t>members of class A can </a:t>
            </a:r>
            <a:r>
              <a:rPr lang="en-US" dirty="0"/>
              <a:t>not be seen from </a:t>
            </a:r>
            <a:r>
              <a:rPr lang="en-US" i="1" dirty="0"/>
              <a:t>any</a:t>
            </a:r>
            <a:r>
              <a:rPr lang="en-US" dirty="0"/>
              <a:t> other class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Access Modifiers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2697480"/>
            <a:ext cx="2788920" cy="347267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020" y="2697828"/>
            <a:ext cx="2769980" cy="3477631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9270" y="3026470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9270" y="4611629"/>
            <a:ext cx="1751480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6920" y="3011748"/>
            <a:ext cx="1737359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6920" y="4647881"/>
            <a:ext cx="1737359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300750" y="3445835"/>
            <a:ext cx="2536170" cy="388824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91380" y="3327444"/>
            <a:ext cx="985390" cy="3884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400" b="1" dirty="0" smtClean="0">
                <a:latin typeface="+mj-lt"/>
              </a:rPr>
              <a:t>subclass</a:t>
            </a:r>
            <a:endParaRPr lang="en-GB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4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17075"/>
              </p:ext>
            </p:extLst>
          </p:nvPr>
        </p:nvGraphicFramePr>
        <p:xfrm>
          <a:off x="925286" y="1600198"/>
          <a:ext cx="7195457" cy="41497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4335"/>
                <a:gridCol w="2612636"/>
                <a:gridCol w="2398486"/>
              </a:tblGrid>
              <a:tr h="46108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Field Modifiers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 Modifiers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Modifiers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static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static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static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final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final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final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abstract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abstract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synchronized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volatile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transient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strictfp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strictfp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1085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native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final </a:t>
            </a:r>
            <a:r>
              <a:rPr lang="en-US" dirty="0" smtClean="0"/>
              <a:t>modifier prevents extension:</a:t>
            </a:r>
            <a:br>
              <a:rPr lang="en-US" dirty="0" smtClean="0"/>
            </a:br>
            <a:endParaRPr lang="en-US" dirty="0" smtClean="0"/>
          </a:p>
          <a:p>
            <a:r>
              <a:rPr lang="en-GB" dirty="0"/>
              <a:t>Applied to variables</a:t>
            </a:r>
          </a:p>
          <a:p>
            <a:pPr lvl="1"/>
            <a:r>
              <a:rPr lang="en-GB" dirty="0"/>
              <a:t>The variable may not be assigned a new value</a:t>
            </a:r>
          </a:p>
          <a:p>
            <a:pPr lvl="1"/>
            <a:endParaRPr lang="en-GB" dirty="0"/>
          </a:p>
          <a:p>
            <a:r>
              <a:rPr lang="en-GB" dirty="0"/>
              <a:t>Applied to methods</a:t>
            </a:r>
          </a:p>
          <a:p>
            <a:pPr lvl="1"/>
            <a:r>
              <a:rPr lang="en-GB" dirty="0"/>
              <a:t>The method may not be overridden</a:t>
            </a:r>
          </a:p>
          <a:p>
            <a:pPr lvl="1"/>
            <a:endParaRPr lang="en-GB" dirty="0"/>
          </a:p>
          <a:p>
            <a:r>
              <a:rPr lang="en-GB" dirty="0"/>
              <a:t>Applied to classes</a:t>
            </a:r>
          </a:p>
          <a:p>
            <a:pPr lvl="1"/>
            <a:r>
              <a:rPr lang="en-GB" dirty="0"/>
              <a:t>The class may not be extended</a:t>
            </a: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175657"/>
            <a:ext cx="8229600" cy="4987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 smtClean="0"/>
              <a:t> modifier denotes that a method or variable belongs to the class, rather than an instance of a class.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GB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57200" y="2038249"/>
            <a:ext cx="5018314" cy="3563159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</a:t>
            </a:r>
            <a:r>
              <a:rPr lang="en-US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String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this.phoneNumber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GB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getCountryCode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“+44”;</a:t>
            </a: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GB" sz="1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GB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839517" y="3663155"/>
            <a:ext cx="3819622" cy="260042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BritishTelephone.getCountryCode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BritishTelephone.getNumber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myTelephone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BritishTelephone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(“021367896654”);</a:t>
            </a:r>
          </a:p>
          <a:p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myTelephone.getCountryCode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myTelephone.getNumber</a:t>
            </a:r>
            <a:r>
              <a:rPr lang="en-GB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77474">
            <a:off x="8205265" y="3759347"/>
            <a:ext cx="744093" cy="3405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33300"/>
                </a:solidFill>
              </a:rPr>
              <a:t>valid</a:t>
            </a:r>
            <a:endParaRPr lang="en-US" sz="1400" b="1" dirty="0">
              <a:solidFill>
                <a:srgbClr val="333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333939">
            <a:off x="7811175" y="5222556"/>
            <a:ext cx="762903" cy="3405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33300"/>
                </a:solidFill>
              </a:rPr>
              <a:t>valid</a:t>
            </a:r>
            <a:endParaRPr lang="en-US" sz="1400" b="1" dirty="0">
              <a:solidFill>
                <a:srgbClr val="33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356394">
            <a:off x="7287284" y="5658204"/>
            <a:ext cx="760033" cy="3405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33300"/>
                </a:solidFill>
              </a:rPr>
              <a:t>valid</a:t>
            </a:r>
            <a:endParaRPr lang="en-US" sz="1400" b="1" dirty="0">
              <a:solidFill>
                <a:srgbClr val="33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06554">
            <a:off x="7830681" y="4311113"/>
            <a:ext cx="933713" cy="340519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invalid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/>
              <a:t>Language </a:t>
            </a:r>
            <a:r>
              <a:rPr lang="en-US" dirty="0" smtClean="0"/>
              <a:t>Syntax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64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200" b="1" dirty="0"/>
              <a:t>If</a:t>
            </a:r>
            <a:r>
              <a:rPr lang="en-GB" sz="2200" dirty="0"/>
              <a:t> statement</a:t>
            </a:r>
          </a:p>
          <a:p>
            <a:pPr>
              <a:spcBef>
                <a:spcPts val="1200"/>
              </a:spcBef>
            </a:pPr>
            <a:r>
              <a:rPr lang="en-GB" sz="2200" b="1" dirty="0"/>
              <a:t>Switch</a:t>
            </a:r>
            <a:r>
              <a:rPr lang="en-GB" sz="2200" dirty="0"/>
              <a:t> statement</a:t>
            </a:r>
          </a:p>
          <a:p>
            <a:pPr>
              <a:spcBef>
                <a:spcPts val="1200"/>
              </a:spcBef>
            </a:pPr>
            <a:r>
              <a:rPr lang="en-GB" sz="2200" b="1" dirty="0"/>
              <a:t>Ternary operator</a:t>
            </a:r>
          </a:p>
          <a:p>
            <a:pPr>
              <a:spcBef>
                <a:spcPts val="1200"/>
              </a:spcBef>
            </a:pPr>
            <a:r>
              <a:rPr lang="en-GB" sz="2200" b="1" dirty="0"/>
              <a:t>While</a:t>
            </a:r>
            <a:r>
              <a:rPr lang="en-GB" sz="2200" dirty="0"/>
              <a:t> loop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Do while</a:t>
            </a:r>
            <a:r>
              <a:rPr lang="en-US" sz="2200" dirty="0"/>
              <a:t> loop</a:t>
            </a:r>
            <a:endParaRPr lang="en-GB" sz="2200" dirty="0"/>
          </a:p>
          <a:p>
            <a:pPr>
              <a:spcBef>
                <a:spcPts val="1200"/>
              </a:spcBef>
            </a:pPr>
            <a:r>
              <a:rPr lang="en-GB" sz="2200" b="1" dirty="0"/>
              <a:t>For </a:t>
            </a:r>
            <a:r>
              <a:rPr lang="en-GB" sz="2200" dirty="0"/>
              <a:t>loop</a:t>
            </a:r>
          </a:p>
          <a:p>
            <a:pPr>
              <a:spcBef>
                <a:spcPts val="1200"/>
              </a:spcBef>
            </a:pPr>
            <a:r>
              <a:rPr lang="en-GB" sz="2200" b="1" dirty="0"/>
              <a:t>For each </a:t>
            </a:r>
            <a:r>
              <a:rPr lang="en-GB" sz="2200" dirty="0"/>
              <a:t>(enhanced for)</a:t>
            </a:r>
            <a:endParaRPr lang="en-GB" sz="2200" b="1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915886" y="1942898"/>
            <a:ext cx="5018314" cy="318689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0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number%3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0 )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(“Fizz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20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GB" sz="2000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number%5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(“Buzz”);</a:t>
            </a:r>
          </a:p>
          <a:p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2000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(number);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rved Right Arrow 6"/>
          <p:cNvSpPr>
            <a:spLocks noChangeArrowheads="1"/>
          </p:cNvSpPr>
          <p:nvPr/>
        </p:nvSpPr>
        <p:spPr bwMode="auto">
          <a:xfrm rot="18391644" flipV="1">
            <a:off x="2976716" y="3350242"/>
            <a:ext cx="893396" cy="1839943"/>
          </a:xfrm>
          <a:prstGeom prst="curvedRightArrow">
            <a:avLst>
              <a:gd name="adj1" fmla="val 14336"/>
              <a:gd name="adj2" fmla="val 50603"/>
              <a:gd name="adj3" fmla="val 3147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Switch Statements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57200" y="1262339"/>
            <a:ext cx="4005942" cy="224810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(guess == 1 || guess == 2){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("too low");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400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(guess == 3) {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("correct");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("too high");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337050" y="3450340"/>
            <a:ext cx="4088493" cy="27379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(guess){</a:t>
            </a:r>
          </a:p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1: </a:t>
            </a:r>
          </a:p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("too low");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("correct");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r>
              <a:rPr lang="en-US" sz="1400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("too high");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974772" y="2625021"/>
            <a:ext cx="298268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* Only accepts byte, short, char, 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primitive data </a:t>
            </a:r>
            <a:r>
              <a:rPr lang="en-US" sz="1400" dirty="0" smtClean="0">
                <a:latin typeface="+mj-lt"/>
              </a:rPr>
              <a:t>types and </a:t>
            </a:r>
            <a:r>
              <a:rPr lang="en-US" sz="1400" dirty="0" err="1" smtClean="0">
                <a:latin typeface="+mj-lt"/>
              </a:rPr>
              <a:t>enums</a:t>
            </a:r>
            <a:r>
              <a:rPr lang="en-US" sz="1400" dirty="0" smtClean="0">
                <a:latin typeface="+mj-lt"/>
              </a:rPr>
              <a:t>. (Java SE 6)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-Right Arrow 10"/>
          <p:cNvSpPr>
            <a:spLocks noChangeArrowheads="1"/>
          </p:cNvSpPr>
          <p:nvPr/>
        </p:nvSpPr>
        <p:spPr bwMode="auto">
          <a:xfrm>
            <a:off x="3074307" y="3331029"/>
            <a:ext cx="1447800" cy="304800"/>
          </a:xfrm>
          <a:prstGeom prst="leftRightArrow">
            <a:avLst>
              <a:gd name="adj1" fmla="val 50000"/>
              <a:gd name="adj2" fmla="val 4995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22993" y="2536169"/>
            <a:ext cx="2351314" cy="193806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(a &gt; b)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result = a;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result = b;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532993" y="3297940"/>
            <a:ext cx="3457121" cy="38143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 = a &gt; b ? a : b;</a:t>
            </a:r>
          </a:p>
        </p:txBody>
      </p:sp>
    </p:spTree>
    <p:extLst>
      <p:ext uri="{BB962C8B-B14F-4D97-AF65-F5344CB8AC3E}">
        <p14:creationId xmlns:p14="http://schemas.microsoft.com/office/powerpoint/2010/main" val="40681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and apply the correct structure and syntax of Java applications</a:t>
            </a:r>
          </a:p>
          <a:p>
            <a:r>
              <a:rPr lang="en-GB" dirty="0"/>
              <a:t>Explain the role of access modifiers and apply them to code</a:t>
            </a:r>
          </a:p>
          <a:p>
            <a:r>
              <a:rPr lang="en-GB" dirty="0"/>
              <a:t>Use all the Java flow control loops and statements</a:t>
            </a:r>
          </a:p>
          <a:p>
            <a:r>
              <a:rPr lang="en-GB" dirty="0"/>
              <a:t>Create Java programs and components in packages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769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-Right Arrow 10"/>
          <p:cNvSpPr>
            <a:spLocks noChangeArrowheads="1"/>
          </p:cNvSpPr>
          <p:nvPr/>
        </p:nvSpPr>
        <p:spPr bwMode="auto">
          <a:xfrm rot="5400000">
            <a:off x="3938913" y="3816247"/>
            <a:ext cx="944588" cy="304800"/>
          </a:xfrm>
          <a:prstGeom prst="leftRightArrow">
            <a:avLst>
              <a:gd name="adj1" fmla="val 50000"/>
              <a:gd name="adj2" fmla="val 4995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While and For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03489" y="1556455"/>
            <a:ext cx="7706858" cy="193806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counter = 0;</a:t>
            </a:r>
          </a:p>
          <a:p>
            <a:r>
              <a:rPr lang="en-US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(counter &lt;= 10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counter++;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("Counter value is: "+ counter);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33865" y="4440941"/>
            <a:ext cx="7776482" cy="1056129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counter = 0 ; counter &lt;= 10 ; counter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(“Counter value is: “ + counter);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Do While</a:t>
            </a:r>
            <a:endParaRPr lang="en-GB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910318" y="2589593"/>
            <a:ext cx="7101568" cy="1611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counter = 0;</a:t>
            </a:r>
          </a:p>
          <a:p>
            <a:r>
              <a:rPr lang="en-US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counter++;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("Counter value is: "+ 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(counter &lt;= 10)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5216" y="4386943"/>
            <a:ext cx="383177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600" dirty="0" smtClean="0">
                <a:latin typeface="+mj-lt"/>
              </a:rPr>
              <a:t>Note the semicolon after the condition!</a:t>
            </a:r>
            <a:endParaRPr lang="en-GB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For Each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22992" y="1828597"/>
            <a:ext cx="7626351" cy="193806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bookList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Head First Java", "Java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How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Program", "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Effective Java"};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book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bookList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(book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813050" y="4320768"/>
            <a:ext cx="3043464" cy="14155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u="sng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 First Java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Java, How to Program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Effective 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US" dirty="0" smtClean="0"/>
              <a:t>Package Structure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US" dirty="0"/>
              <a:t>Language </a:t>
            </a:r>
            <a:r>
              <a:rPr lang="en-US" dirty="0" smtClean="0"/>
              <a:t>Syntax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499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Packages and Import Statements</a:t>
            </a:r>
            <a:endParaRPr lang="en-GB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22992" y="1752194"/>
            <a:ext cx="7626351" cy="310263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package</a:t>
            </a:r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nsolas" pitchFamily="49" charset="0"/>
              </a:rPr>
              <a:t>com.fdm.project</a:t>
            </a:r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import</a:t>
            </a:r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nsolas" pitchFamily="49" charset="0"/>
              </a:rPr>
              <a:t>com.fdm.userSystem</a:t>
            </a:r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.*;</a:t>
            </a:r>
          </a:p>
          <a:p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TradingPlatform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endParaRPr lang="en-GB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306" y="5236028"/>
            <a:ext cx="7626351" cy="892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package</a:t>
            </a:r>
            <a:r>
              <a:rPr lang="en-US" dirty="0" smtClean="0">
                <a:latin typeface="+mj-lt"/>
              </a:rPr>
              <a:t> declaration must be the first line of the file.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Any </a:t>
            </a:r>
            <a:r>
              <a:rPr lang="en-US" b="1" dirty="0" smtClean="0">
                <a:latin typeface="+mj-lt"/>
              </a:rPr>
              <a:t>import</a:t>
            </a:r>
            <a:r>
              <a:rPr lang="en-US" dirty="0" smtClean="0">
                <a:latin typeface="+mj-lt"/>
              </a:rPr>
              <a:t> statements must go directly after it.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73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</p:spPr>
        <p:txBody>
          <a:bodyPr/>
          <a:lstStyle/>
          <a:p>
            <a:r>
              <a:rPr lang="en-US" dirty="0"/>
              <a:t>Language </a:t>
            </a:r>
            <a:r>
              <a:rPr lang="en-US" dirty="0" smtClean="0"/>
              <a:t>Syntax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065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Do use each of the following: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CamelCase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Good naming of variables and methods, be descriptive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theory from OOP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Comment only where applicable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Indent your code correctly as per previous examples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Best practices save you and others time and frustration!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type of language is Java?</a:t>
            </a:r>
          </a:p>
          <a:p>
            <a:pPr>
              <a:lnSpc>
                <a:spcPct val="150000"/>
              </a:lnSpc>
            </a:pPr>
            <a:r>
              <a:rPr lang="en-GB" dirty="0"/>
              <a:t>What does weakly typed mean?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the syntax for creating a class?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the syntax for creating a method?</a:t>
            </a:r>
          </a:p>
          <a:p>
            <a:pPr>
              <a:lnSpc>
                <a:spcPct val="150000"/>
              </a:lnSpc>
            </a:pPr>
            <a:r>
              <a:rPr lang="en-GB" dirty="0"/>
              <a:t>What forms of flow control are available?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a package?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some key best practices?</a:t>
            </a:r>
          </a:p>
          <a:p>
            <a:pPr>
              <a:lnSpc>
                <a:spcPct val="150000"/>
              </a:lnSpc>
            </a:pPr>
            <a:r>
              <a:rPr lang="en-GB" dirty="0"/>
              <a:t>Why are best practices important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3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28</a:t>
            </a:fld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77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and apply the correct structure and syntax of Java applications</a:t>
            </a:r>
          </a:p>
          <a:p>
            <a:r>
              <a:rPr lang="en-GB" dirty="0"/>
              <a:t>Explain the role of access modifiers and apply them to code</a:t>
            </a:r>
          </a:p>
          <a:p>
            <a:r>
              <a:rPr lang="en-GB" dirty="0"/>
              <a:t>Use all the Java flow control loops and statements</a:t>
            </a:r>
          </a:p>
          <a:p>
            <a:r>
              <a:rPr lang="en-GB" dirty="0"/>
              <a:t>Create Java programs and components in packages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Language Syntax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2913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261536" y="1288938"/>
            <a:ext cx="5517907" cy="174164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ClassName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/>
            </a:r>
            <a:b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</a:b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	// variables and methods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261536" y="3567831"/>
            <a:ext cx="5531975" cy="207025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public class User {</a:t>
            </a:r>
            <a:b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</a:b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  <a:p>
            <a:pPr lvl="1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String username = “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myUsername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”;</a:t>
            </a:r>
          </a:p>
          <a:p>
            <a:pPr lvl="1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P</a:t>
            </a:r>
            <a:r>
              <a:rPr lang="en-GB" sz="2000" b="1" noProof="0" dirty="0" err="1" smtClean="0">
                <a:latin typeface="Consolas" pitchFamily="49" charset="0"/>
                <a:ea typeface="ヒラギノ角ゴ Pro W3" pitchFamily="-112" charset="-128"/>
              </a:rPr>
              <a:t>assword</a:t>
            </a:r>
            <a:r>
              <a:rPr lang="en-GB" sz="2000" b="1" noProof="0" dirty="0" smtClean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GB" sz="2000" b="1" noProof="0" dirty="0" err="1" smtClean="0">
                <a:latin typeface="Consolas" pitchFamily="49" charset="0"/>
                <a:ea typeface="ヒラギノ角ゴ Pro W3" pitchFamily="-112" charset="-128"/>
              </a:rPr>
              <a:t>passwd</a:t>
            </a:r>
            <a:r>
              <a:rPr lang="en-GB" sz="2000" b="1" noProof="0" dirty="0" smtClean="0">
                <a:latin typeface="Consolas" pitchFamily="49" charset="0"/>
                <a:ea typeface="ヒラギノ角ゴ Pro W3" pitchFamily="-112" charset="-128"/>
              </a:rPr>
              <a:t> = new Password();</a:t>
            </a:r>
            <a:br>
              <a:rPr lang="en-GB" sz="2000" b="1" noProof="0" dirty="0" smtClean="0">
                <a:latin typeface="Consolas" pitchFamily="49" charset="0"/>
                <a:ea typeface="ヒラギノ角ゴ Pro W3" pitchFamily="-112" charset="-128"/>
              </a:rPr>
            </a:b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}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1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885075" y="1306586"/>
            <a:ext cx="6471137" cy="174164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err="1">
                <a:solidFill>
                  <a:schemeClr val="tx1"/>
                </a:solidFill>
                <a:latin typeface="Consolas" pitchFamily="49" charset="0"/>
              </a:rPr>
              <a:t>ReturnType</a:t>
            </a:r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methodName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(Parameters </a:t>
            </a:r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parameters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endParaRPr lang="en-GB" sz="2000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	// logic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</a:t>
            </a:r>
            <a:r>
              <a:rPr lang="en-GB" sz="2000" dirty="0" err="1">
                <a:solidFill>
                  <a:schemeClr val="tx1"/>
                </a:solidFill>
                <a:latin typeface="Consolas" pitchFamily="49" charset="0"/>
              </a:rPr>
              <a:t>ReturnType</a:t>
            </a:r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885075" y="3477776"/>
            <a:ext cx="6471137" cy="272748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String </a:t>
            </a:r>
            <a:r>
              <a:rPr lang="en-GB" sz="2000" b="1" dirty="0" err="1">
                <a:latin typeface="Consolas" pitchFamily="49" charset="0"/>
                <a:ea typeface="ヒラギノ角ゴ Pro W3" pitchFamily="-112" charset="-128"/>
              </a:rPr>
              <a:t>getUsername</a:t>
            </a:r>
            <a: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  <a:t>()</a:t>
            </a:r>
            <a:b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  <a:t>{</a:t>
            </a:r>
            <a:endParaRPr lang="en-GB" sz="2000" b="1" dirty="0">
              <a:latin typeface="Consolas" pitchFamily="49" charset="0"/>
              <a:ea typeface="ヒラギノ角ゴ Pro W3" pitchFamily="-112" charset="-128"/>
            </a:endParaRPr>
          </a:p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	return username;</a:t>
            </a:r>
          </a:p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}</a:t>
            </a:r>
          </a:p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void </a:t>
            </a:r>
            <a:r>
              <a:rPr lang="en-GB" sz="2000" b="1" dirty="0" err="1">
                <a:latin typeface="Consolas" pitchFamily="49" charset="0"/>
                <a:ea typeface="ヒラギノ角ゴ Pro W3" pitchFamily="-112" charset="-128"/>
              </a:rPr>
              <a:t>setUsername</a:t>
            </a: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(String username</a:t>
            </a:r>
            <a: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  <a:t>)</a:t>
            </a:r>
            <a:b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GB" sz="2000" b="1" dirty="0" smtClean="0">
                <a:latin typeface="Consolas" pitchFamily="49" charset="0"/>
                <a:ea typeface="ヒラギノ角ゴ Pro W3" pitchFamily="-112" charset="-128"/>
              </a:rPr>
              <a:t>{</a:t>
            </a:r>
            <a:endParaRPr lang="en-GB" sz="2000" b="1" dirty="0">
              <a:latin typeface="Consolas" pitchFamily="49" charset="0"/>
              <a:ea typeface="ヒラギノ角ゴ Pro W3" pitchFamily="-112" charset="-128"/>
            </a:endParaRPr>
          </a:p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GB" sz="2000" b="1" dirty="0" err="1">
                <a:latin typeface="Consolas" pitchFamily="49" charset="0"/>
                <a:ea typeface="ヒラギノ角ゴ Pro W3" pitchFamily="-112" charset="-128"/>
              </a:rPr>
              <a:t>this.username</a:t>
            </a: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 = username;</a:t>
            </a:r>
          </a:p>
          <a:p>
            <a:pPr lvl="0" defTabSz="914400" eaLnBrk="0" hangingPunct="0">
              <a:buClr>
                <a:srgbClr val="333399"/>
              </a:buClr>
              <a:defRPr/>
            </a:pPr>
            <a:r>
              <a:rPr lang="en-GB" sz="2000" b="1" dirty="0"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Modifiers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Language Syntax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133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of a </a:t>
            </a:r>
            <a:r>
              <a:rPr lang="en-GB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method/variable 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Class </a:t>
            </a:r>
            <a:r>
              <a:rPr lang="en-GB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from other classes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Access Modifiers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2299072" y="4236178"/>
            <a:ext cx="4495800" cy="1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" y="4228594"/>
            <a:ext cx="8183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04043" y="4473393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04043" y="5473525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2302" y="4473393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42302" y="5473525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flipH="1">
            <a:off x="2777954" y="4687707"/>
            <a:ext cx="431180" cy="185621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087519" y="1973062"/>
            <a:ext cx="1006085" cy="2000264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49260" y="1973062"/>
            <a:ext cx="1006085" cy="2000264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04043" y="2187377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04043" y="3187509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42302" y="2187377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42302" y="3187509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2777954" y="2401691"/>
            <a:ext cx="431180" cy="185621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83166" y="1973062"/>
            <a:ext cx="1006085" cy="2000264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44907" y="1973062"/>
            <a:ext cx="1006085" cy="2000264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99690" y="2187377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99690" y="3187509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37949" y="2187377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37949" y="3187509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flipH="1">
            <a:off x="5852159" y="2401691"/>
            <a:ext cx="485789" cy="185621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9690" y="4473393"/>
            <a:ext cx="718632" cy="60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9690" y="5473525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37949" y="4473393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37949" y="5473525"/>
            <a:ext cx="718632" cy="600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flipH="1">
            <a:off x="5852158" y="4687707"/>
            <a:ext cx="485790" cy="185621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3175" y="1973062"/>
            <a:ext cx="513410" cy="165699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spc="-530" dirty="0" smtClean="0"/>
              <a:t>PUBLIC</a:t>
            </a:r>
            <a:endParaRPr lang="en-US" b="1" spc="-530" dirty="0"/>
          </a:p>
        </p:txBody>
      </p:sp>
      <p:sp>
        <p:nvSpPr>
          <p:cNvPr id="68" name="TextBox 67"/>
          <p:cNvSpPr txBox="1"/>
          <p:nvPr/>
        </p:nvSpPr>
        <p:spPr>
          <a:xfrm>
            <a:off x="843175" y="4259079"/>
            <a:ext cx="513410" cy="209025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spc="-300" dirty="0" smtClean="0"/>
              <a:t>DEFAULT</a:t>
            </a:r>
            <a:endParaRPr lang="en-US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7730989" y="1756552"/>
            <a:ext cx="476862" cy="236737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600" b="1" spc="-300" dirty="0" smtClean="0"/>
              <a:t>PROTECTED</a:t>
            </a:r>
            <a:endParaRPr lang="en-US" sz="1600" b="1" spc="-3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0989" y="4259078"/>
            <a:ext cx="513410" cy="209390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b="1" spc="-300" dirty="0" smtClean="0"/>
              <a:t>PRIVATE</a:t>
            </a:r>
            <a:endParaRPr lang="en-US" b="1" spc="-300" dirty="0"/>
          </a:p>
        </p:txBody>
      </p:sp>
    </p:spTree>
    <p:extLst>
      <p:ext uri="{BB962C8B-B14F-4D97-AF65-F5344CB8AC3E}">
        <p14:creationId xmlns:p14="http://schemas.microsoft.com/office/powerpoint/2010/main" val="3394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members of class A are visible from all other classes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Access Modifiers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2697480"/>
            <a:ext cx="2788920" cy="347267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020" y="2697828"/>
            <a:ext cx="2769980" cy="3477631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9270" y="3026470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9270" y="4611629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6920" y="3011748"/>
            <a:ext cx="1737359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6920" y="4647881"/>
            <a:ext cx="1737359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300750" y="3445835"/>
            <a:ext cx="2536170" cy="388824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1380" y="3327444"/>
            <a:ext cx="985390" cy="3884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400" b="1" dirty="0" smtClean="0">
                <a:latin typeface="+mj-lt"/>
              </a:rPr>
              <a:t>subclass</a:t>
            </a:r>
            <a:endParaRPr lang="en-GB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7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Protected </a:t>
            </a:r>
            <a:r>
              <a:rPr lang="en-US" dirty="0" smtClean="0"/>
              <a:t>members of class A can </a:t>
            </a:r>
            <a:r>
              <a:rPr lang="en-US" dirty="0"/>
              <a:t>be seen </a:t>
            </a:r>
            <a:r>
              <a:rPr lang="en-US" dirty="0" smtClean="0"/>
              <a:t>from: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classes in the same package as </a:t>
            </a:r>
            <a:r>
              <a:rPr lang="en-US" sz="1800" dirty="0" smtClean="0"/>
              <a:t>A</a:t>
            </a:r>
          </a:p>
          <a:p>
            <a:r>
              <a:rPr lang="en-US" sz="1800" dirty="0" smtClean="0"/>
              <a:t>subclasses </a:t>
            </a:r>
            <a:r>
              <a:rPr lang="en-US" sz="1800" dirty="0"/>
              <a:t>of A in other packages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Access Modifiers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2697480"/>
            <a:ext cx="2788920" cy="347267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020" y="2697828"/>
            <a:ext cx="2769980" cy="3477631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9270" y="3026470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9270" y="4611629"/>
            <a:ext cx="1751480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6920" y="3011748"/>
            <a:ext cx="1737359" cy="1256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6920" y="4647881"/>
            <a:ext cx="1737359" cy="1256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300750" y="3445835"/>
            <a:ext cx="2536170" cy="388824"/>
          </a:xfrm>
          <a:prstGeom prst="rightArrow">
            <a:avLst>
              <a:gd name="adj1" fmla="val 12579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1380" y="3327444"/>
            <a:ext cx="985390" cy="3884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400" b="1" dirty="0" smtClean="0">
                <a:latin typeface="+mj-lt"/>
              </a:rPr>
              <a:t>subclass</a:t>
            </a:r>
            <a:endParaRPr lang="en-GB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0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B7D1E994-F46B-4665-921F-F06B7531F22A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30C6DAEC-A086-4859-8B41-7D3D71CBD134}"/>
</file>

<file path=customXml/itemProps4.xml><?xml version="1.0" encoding="utf-8"?>
<ds:datastoreItem xmlns:ds="http://schemas.openxmlformats.org/officeDocument/2006/customXml" ds:itemID="{1FB9F241-4F0A-476E-AAA0-3952301AA1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788</Words>
  <Application>Microsoft Office PowerPoint</Application>
  <PresentationFormat>On-screen Show (4:3)</PresentationFormat>
  <Paragraphs>353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Syntax</vt:lpstr>
      <vt:lpstr>Classes</vt:lpstr>
      <vt:lpstr>Methods</vt:lpstr>
      <vt:lpstr>Syntax</vt:lpstr>
      <vt:lpstr>Access Modifiers</vt:lpstr>
      <vt:lpstr>Access Modifiers</vt:lpstr>
      <vt:lpstr>Access Modifiers</vt:lpstr>
      <vt:lpstr>Access Modifiers</vt:lpstr>
      <vt:lpstr>Access Modifiers</vt:lpstr>
      <vt:lpstr>Modifiers</vt:lpstr>
      <vt:lpstr>Final</vt:lpstr>
      <vt:lpstr>Static</vt:lpstr>
      <vt:lpstr>Syntax</vt:lpstr>
      <vt:lpstr>Flow Control</vt:lpstr>
      <vt:lpstr>If Statement</vt:lpstr>
      <vt:lpstr>If and Switch Statements</vt:lpstr>
      <vt:lpstr>Ternary Operator</vt:lpstr>
      <vt:lpstr>Loops: While and For</vt:lpstr>
      <vt:lpstr>Loops: Do While</vt:lpstr>
      <vt:lpstr>Loops: For Each</vt:lpstr>
      <vt:lpstr>Syntax</vt:lpstr>
      <vt:lpstr>Packages and Import Statements</vt:lpstr>
      <vt:lpstr>Syntax</vt:lpstr>
      <vt:lpstr>Best Practices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77</cp:revision>
  <dcterms:created xsi:type="dcterms:W3CDTF">2014-07-25T10:20:49Z</dcterms:created>
  <dcterms:modified xsi:type="dcterms:W3CDTF">2015-07-01T20:29:30Z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