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4" r:id="rId6"/>
    <p:sldId id="295" r:id="rId7"/>
    <p:sldId id="305" r:id="rId8"/>
    <p:sldId id="306" r:id="rId9"/>
    <p:sldId id="296" r:id="rId10"/>
    <p:sldId id="316" r:id="rId11"/>
    <p:sldId id="317" r:id="rId12"/>
    <p:sldId id="297" r:id="rId13"/>
    <p:sldId id="318" r:id="rId14"/>
    <p:sldId id="298" r:id="rId15"/>
    <p:sldId id="319" r:id="rId16"/>
    <p:sldId id="322" r:id="rId17"/>
    <p:sldId id="323" r:id="rId18"/>
    <p:sldId id="299" r:id="rId19"/>
    <p:sldId id="311" r:id="rId20"/>
    <p:sldId id="312" r:id="rId21"/>
    <p:sldId id="313" r:id="rId22"/>
    <p:sldId id="314" r:id="rId23"/>
    <p:sldId id="315" r:id="rId24"/>
    <p:sldId id="304" r:id="rId25"/>
    <p:sldId id="303" r:id="rId26"/>
    <p:sldId id="302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9D9"/>
    <a:srgbClr val="8EBD38"/>
    <a:srgbClr val="E7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95356" autoAdjust="0"/>
  </p:normalViewPr>
  <p:slideViewPr>
    <p:cSldViewPr snapToGrid="0" snapToObjects="1">
      <p:cViewPr varScale="1">
        <p:scale>
          <a:sx n="67" d="100"/>
          <a:sy n="67" d="100"/>
        </p:scale>
        <p:origin x="-4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ustomXml" Target="../customXml/item4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06/07/2015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06/07/2015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63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846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1064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780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013310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39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99918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7" name="Oval 6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9765"/>
            <a:ext cx="4038600" cy="4525963"/>
          </a:xfrm>
        </p:spPr>
        <p:txBody>
          <a:bodyPr/>
          <a:lstStyle>
            <a:lvl1pPr>
              <a:defRPr sz="1200" b="1"/>
            </a:lvl1pPr>
            <a:lvl2pPr>
              <a:defRPr sz="12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9765"/>
            <a:ext cx="4038600" cy="4525963"/>
          </a:xfrm>
        </p:spPr>
        <p:txBody>
          <a:bodyPr/>
          <a:lstStyle>
            <a:lvl1pPr>
              <a:defRPr sz="1200" b="1"/>
            </a:lvl1pPr>
            <a:lvl2pPr>
              <a:defRPr sz="12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D9B5CFC-02E0-4955-8B85-ECBC5C18E5CD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807449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9" name="Oval 8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391"/>
            <a:ext cx="4040188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672"/>
            <a:ext cx="4040188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29391"/>
            <a:ext cx="4041775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92672"/>
            <a:ext cx="4041775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9DE0ADC-E5B6-4868-AC3B-F1B573C8C045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3375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9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36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8497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55511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79358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50293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76845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6069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41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44" r:id="rId16"/>
    <p:sldLayoutId id="214748384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4830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r>
              <a:rPr lang="en-GB" sz="3600" dirty="0" smtClean="0"/>
              <a:t>Data Types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Primitive </a:t>
            </a:r>
            <a:r>
              <a:rPr lang="en-US" b="1" dirty="0" smtClean="0"/>
              <a:t>wrapper classes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Classes that wrap a primitive value and provide additional functionality.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Numeric </a:t>
            </a:r>
            <a:r>
              <a:rPr lang="en-US" dirty="0"/>
              <a:t>primitive types </a:t>
            </a:r>
            <a:r>
              <a:rPr lang="en-US" dirty="0" smtClean="0"/>
              <a:t>extend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Number </a:t>
            </a:r>
            <a:r>
              <a:rPr lang="en-US" dirty="0"/>
              <a:t>class.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They have:</a:t>
            </a:r>
            <a:endParaRPr lang="en-US" dirty="0"/>
          </a:p>
          <a:p>
            <a:pPr lvl="1"/>
            <a:r>
              <a:rPr lang="en-US" dirty="0"/>
              <a:t>Converter methods</a:t>
            </a:r>
          </a:p>
          <a:p>
            <a:pPr lvl="1"/>
            <a:r>
              <a:rPr lang="en-US" dirty="0"/>
              <a:t>Parser methods</a:t>
            </a:r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Wrappers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89995"/>
              </p:ext>
            </p:extLst>
          </p:nvPr>
        </p:nvGraphicFramePr>
        <p:xfrm>
          <a:off x="5643174" y="2648379"/>
          <a:ext cx="2448744" cy="3220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4784"/>
                <a:gridCol w="1203960"/>
              </a:tblGrid>
              <a:tr h="35318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Wrapper</a:t>
                      </a:r>
                      <a:endParaRPr lang="en-US" sz="1600" dirty="0"/>
                    </a:p>
                  </a:txBody>
                  <a:tcPr/>
                </a:tc>
              </a:tr>
              <a:tr h="35843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byte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Byte</a:t>
                      </a:r>
                      <a:endParaRPr lang="en-US" sz="1600" dirty="0"/>
                    </a:p>
                  </a:txBody>
                  <a:tcPr/>
                </a:tc>
              </a:tr>
              <a:tr h="35843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short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Short</a:t>
                      </a:r>
                      <a:endParaRPr lang="en-US" sz="1600" dirty="0"/>
                    </a:p>
                  </a:txBody>
                  <a:tcPr/>
                </a:tc>
              </a:tr>
              <a:tr h="358433">
                <a:tc>
                  <a:txBody>
                    <a:bodyPr/>
                    <a:lstStyle/>
                    <a:p>
                      <a:r>
                        <a:rPr lang="en-GB" sz="1600" b="1" dirty="0" err="1" smtClean="0"/>
                        <a:t>int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Integer</a:t>
                      </a:r>
                      <a:endParaRPr lang="en-US" sz="1600" dirty="0"/>
                    </a:p>
                  </a:txBody>
                  <a:tcPr/>
                </a:tc>
              </a:tr>
              <a:tr h="35843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long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Long</a:t>
                      </a:r>
                      <a:endParaRPr lang="en-US" sz="1600" dirty="0"/>
                    </a:p>
                  </a:txBody>
                  <a:tcPr/>
                </a:tc>
              </a:tr>
              <a:tr h="35843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float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Float</a:t>
                      </a:r>
                      <a:endParaRPr lang="en-US" sz="1600" dirty="0"/>
                    </a:p>
                  </a:txBody>
                  <a:tcPr/>
                </a:tc>
              </a:tr>
              <a:tr h="35843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double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Double</a:t>
                      </a:r>
                      <a:endParaRPr lang="en-US" sz="1600" dirty="0"/>
                    </a:p>
                  </a:txBody>
                  <a:tcPr/>
                </a:tc>
              </a:tr>
              <a:tr h="358433">
                <a:tc>
                  <a:txBody>
                    <a:bodyPr/>
                    <a:lstStyle/>
                    <a:p>
                      <a:r>
                        <a:rPr lang="en-GB" sz="1600" b="1" dirty="0" err="1" smtClean="0"/>
                        <a:t>boolean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Boolean</a:t>
                      </a:r>
                      <a:endParaRPr lang="en-US" sz="1600" dirty="0"/>
                    </a:p>
                  </a:txBody>
                  <a:tcPr/>
                </a:tc>
              </a:tr>
              <a:tr h="35843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char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Character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9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578882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Primitives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Wrappers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Utilities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568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Strings </a:t>
            </a:r>
            <a:r>
              <a:rPr lang="en-US" dirty="0"/>
              <a:t>are </a:t>
            </a:r>
            <a:r>
              <a:rPr lang="en-US" b="1" dirty="0" smtClean="0"/>
              <a:t>immutable</a:t>
            </a:r>
            <a:r>
              <a:rPr lang="en-US" dirty="0" smtClean="0"/>
              <a:t>.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i.e. Do not </a:t>
            </a:r>
            <a:r>
              <a:rPr lang="en-US" dirty="0" smtClean="0"/>
              <a:t>change</a:t>
            </a:r>
            <a:br>
              <a:rPr lang="en-US" dirty="0" smtClean="0"/>
            </a:b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Strings are objects, not </a:t>
            </a:r>
            <a:r>
              <a:rPr lang="en-US" dirty="0" smtClean="0"/>
              <a:t>primitives.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Content is compared </a:t>
            </a:r>
            <a:r>
              <a:rPr lang="en-US" dirty="0"/>
              <a:t>using .equals() method, not </a:t>
            </a:r>
            <a:r>
              <a:rPr lang="en-US" dirty="0" smtClean="0"/>
              <a:t>==</a:t>
            </a:r>
            <a:br>
              <a:rPr lang="en-US" dirty="0" smtClean="0"/>
            </a:b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String </a:t>
            </a:r>
            <a:r>
              <a:rPr lang="en-US" i="1" dirty="0" smtClean="0"/>
              <a:t>literals </a:t>
            </a:r>
            <a:r>
              <a:rPr lang="en-US" dirty="0" smtClean="0"/>
              <a:t>are stored in their own area </a:t>
            </a:r>
            <a:r>
              <a:rPr lang="en-US" dirty="0"/>
              <a:t>in </a:t>
            </a:r>
            <a:r>
              <a:rPr lang="en-US" dirty="0" smtClean="0"/>
              <a:t>memory – the</a:t>
            </a:r>
            <a:r>
              <a:rPr lang="en-US" b="1" dirty="0" smtClean="0"/>
              <a:t> String pool</a:t>
            </a:r>
            <a:r>
              <a:rPr lang="en-US" dirty="0" smtClean="0"/>
              <a:t>.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Will be re-used wherever possible</a:t>
            </a:r>
            <a:br>
              <a:rPr lang="en-US" dirty="0" smtClean="0"/>
            </a:b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Concatenation </a:t>
            </a:r>
            <a:r>
              <a:rPr lang="en-US" dirty="0"/>
              <a:t>is </a:t>
            </a:r>
            <a:r>
              <a:rPr lang="en-US" dirty="0" smtClean="0"/>
              <a:t>expensive – a new String is always created.</a:t>
            </a:r>
            <a:endParaRPr lang="en-US" dirty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95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1751013" y="4994364"/>
            <a:ext cx="5528287" cy="394335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dirty="0" err="1">
                <a:solidFill>
                  <a:schemeClr val="tx1"/>
                </a:solidFill>
                <a:latin typeface="Consolas" pitchFamily="49" charset="0"/>
              </a:rPr>
              <a:t>firstString</a:t>
            </a:r>
            <a:r>
              <a:rPr lang="en-GB" sz="1800" dirty="0">
                <a:solidFill>
                  <a:schemeClr val="tx1"/>
                </a:solidFill>
                <a:latin typeface="Consolas" pitchFamily="49" charset="0"/>
              </a:rPr>
              <a:t> == </a:t>
            </a:r>
            <a:r>
              <a:rPr lang="en-GB" sz="1800" dirty="0" err="1">
                <a:solidFill>
                  <a:schemeClr val="tx1"/>
                </a:solidFill>
                <a:latin typeface="Consolas" pitchFamily="49" charset="0"/>
              </a:rPr>
              <a:t>secondString</a:t>
            </a:r>
            <a:endParaRPr lang="en-GB" sz="1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13</a:t>
            </a:r>
            <a:endParaRPr lang="en-US" alt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GB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751014" y="1543309"/>
            <a:ext cx="5528286" cy="690086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String </a:t>
            </a:r>
            <a:r>
              <a:rPr lang="en-GB" sz="1800" dirty="0" err="1" smtClean="0">
                <a:solidFill>
                  <a:schemeClr val="tx1"/>
                </a:solidFill>
                <a:latin typeface="Consolas" pitchFamily="49" charset="0"/>
              </a:rPr>
              <a:t>firstString</a:t>
            </a:r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 = “Hello”;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String </a:t>
            </a:r>
            <a:r>
              <a:rPr lang="en-GB" sz="1800" dirty="0" err="1" smtClean="0">
                <a:solidFill>
                  <a:schemeClr val="tx1"/>
                </a:solidFill>
                <a:latin typeface="Consolas" pitchFamily="49" charset="0"/>
              </a:rPr>
              <a:t>secondString</a:t>
            </a:r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 = “Hello”;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751014" y="4108931"/>
            <a:ext cx="5517231" cy="690086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String </a:t>
            </a:r>
            <a:r>
              <a:rPr kumimoji="0" lang="en-GB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firstString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 = new String(“Hello”);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String </a:t>
            </a:r>
            <a:r>
              <a:rPr kumimoji="0" lang="en-GB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secondString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  <a:cs typeface="+mn-cs"/>
              </a:rPr>
              <a:t> = new String(“Hello”);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9179" y="5019367"/>
            <a:ext cx="186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defTabSz="914400" eaLnBrk="0" hangingPunct="0">
              <a:buClr>
                <a:srgbClr val="333399"/>
              </a:buClr>
              <a:defRPr/>
            </a:pPr>
            <a:r>
              <a:rPr lang="en-GB" b="1" dirty="0" smtClean="0">
                <a:solidFill>
                  <a:srgbClr val="C00000"/>
                </a:solidFill>
                <a:latin typeface="+mj-lt"/>
                <a:ea typeface="ヒラギノ角ゴ Pro W3" pitchFamily="-112" charset="-128"/>
              </a:rPr>
              <a:t>False</a:t>
            </a:r>
            <a:endParaRPr lang="en-GB" b="1" dirty="0">
              <a:solidFill>
                <a:srgbClr val="008000"/>
              </a:solidFill>
              <a:latin typeface="+mj-lt"/>
              <a:ea typeface="ヒラギノ角ゴ Pro W3" pitchFamily="-112" charset="-128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1751012" y="5571544"/>
            <a:ext cx="5528287" cy="394335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dirty="0" err="1">
                <a:solidFill>
                  <a:schemeClr val="tx1"/>
                </a:solidFill>
                <a:latin typeface="Consolas" pitchFamily="49" charset="0"/>
              </a:rPr>
              <a:t>firstString.equals</a:t>
            </a:r>
            <a:r>
              <a:rPr lang="en-GB" sz="1800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1800" dirty="0" err="1">
                <a:solidFill>
                  <a:schemeClr val="tx1"/>
                </a:solidFill>
                <a:latin typeface="Consolas" pitchFamily="49" charset="0"/>
              </a:rPr>
              <a:t>secondString</a:t>
            </a:r>
            <a:r>
              <a:rPr lang="en-GB" sz="1800" dirty="0">
                <a:solidFill>
                  <a:schemeClr val="tx1"/>
                </a:solidFill>
                <a:latin typeface="Consolas" pitchFamily="49" charset="0"/>
              </a:rPr>
              <a:t>)</a:t>
            </a:r>
            <a:endParaRPr lang="en-GB" sz="1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1751013" y="2420610"/>
            <a:ext cx="5517232" cy="394335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dirty="0" err="1">
                <a:solidFill>
                  <a:schemeClr val="tx1"/>
                </a:solidFill>
                <a:latin typeface="Consolas" pitchFamily="49" charset="0"/>
              </a:rPr>
              <a:t>firstString</a:t>
            </a:r>
            <a:r>
              <a:rPr lang="en-GB" sz="1800" dirty="0">
                <a:solidFill>
                  <a:schemeClr val="tx1"/>
                </a:solidFill>
                <a:latin typeface="Consolas" pitchFamily="49" charset="0"/>
              </a:rPr>
              <a:t> == </a:t>
            </a:r>
            <a:r>
              <a:rPr lang="en-GB" sz="1800" dirty="0" err="1">
                <a:solidFill>
                  <a:schemeClr val="tx1"/>
                </a:solidFill>
                <a:latin typeface="Consolas" pitchFamily="49" charset="0"/>
              </a:rPr>
              <a:t>secondString</a:t>
            </a:r>
            <a:endParaRPr lang="en-GB" sz="1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1751013" y="3002861"/>
            <a:ext cx="5517231" cy="394335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dirty="0" err="1">
                <a:solidFill>
                  <a:schemeClr val="tx1"/>
                </a:solidFill>
                <a:latin typeface="Consolas" pitchFamily="49" charset="0"/>
              </a:rPr>
              <a:t>firstString.equals</a:t>
            </a:r>
            <a:r>
              <a:rPr lang="en-GB" sz="1800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1800" dirty="0" err="1">
                <a:solidFill>
                  <a:schemeClr val="tx1"/>
                </a:solidFill>
                <a:latin typeface="Consolas" pitchFamily="49" charset="0"/>
              </a:rPr>
              <a:t>secondString</a:t>
            </a:r>
            <a:r>
              <a:rPr lang="en-GB" sz="1800" dirty="0">
                <a:solidFill>
                  <a:schemeClr val="tx1"/>
                </a:solidFill>
                <a:latin typeface="Consolas" pitchFamily="49" charset="0"/>
              </a:rPr>
              <a:t>)</a:t>
            </a:r>
            <a:endParaRPr lang="en-GB" sz="1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19179" y="2439497"/>
            <a:ext cx="186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defTabSz="914400" eaLnBrk="0" hangingPunct="0">
              <a:buClr>
                <a:srgbClr val="333399"/>
              </a:buClr>
              <a:defRPr/>
            </a:pPr>
            <a:r>
              <a:rPr lang="en-GB" b="1" dirty="0" smtClean="0">
                <a:solidFill>
                  <a:srgbClr val="008000"/>
                </a:solidFill>
                <a:latin typeface="+mj-lt"/>
                <a:ea typeface="ヒラギノ角ゴ Pro W3" pitchFamily="-112" charset="-128"/>
              </a:rPr>
              <a:t>True</a:t>
            </a:r>
            <a:endParaRPr lang="en-GB" b="1" dirty="0">
              <a:solidFill>
                <a:srgbClr val="008000"/>
              </a:solidFill>
              <a:latin typeface="+mj-lt"/>
              <a:ea typeface="ヒラギノ角ゴ Pro W3" pitchFamily="-112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19178" y="3027864"/>
            <a:ext cx="1860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defTabSz="914400" eaLnBrk="0" hangingPunct="0">
              <a:buClr>
                <a:srgbClr val="333399"/>
              </a:buClr>
              <a:defRPr/>
            </a:pPr>
            <a:r>
              <a:rPr lang="en-GB" b="1" dirty="0" smtClean="0">
                <a:solidFill>
                  <a:srgbClr val="008000"/>
                </a:solidFill>
                <a:latin typeface="+mj-lt"/>
                <a:ea typeface="ヒラギノ角ゴ Pro W3" pitchFamily="-112" charset="-128"/>
              </a:rPr>
              <a:t>True</a:t>
            </a:r>
            <a:endParaRPr lang="en-GB" b="1" dirty="0">
              <a:solidFill>
                <a:srgbClr val="008000"/>
              </a:solidFill>
              <a:latin typeface="+mj-lt"/>
              <a:ea typeface="ヒラギノ角ゴ Pro W3" pitchFamily="-112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19179" y="5584045"/>
            <a:ext cx="186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defTabSz="914400" eaLnBrk="0" hangingPunct="0">
              <a:buClr>
                <a:srgbClr val="333399"/>
              </a:buClr>
              <a:defRPr/>
            </a:pPr>
            <a:r>
              <a:rPr lang="en-GB" b="1" dirty="0" smtClean="0">
                <a:solidFill>
                  <a:srgbClr val="008000"/>
                </a:solidFill>
                <a:latin typeface="+mj-lt"/>
                <a:ea typeface="ヒラギノ角ゴ Pro W3" pitchFamily="-112" charset="-128"/>
              </a:rPr>
              <a:t>True</a:t>
            </a:r>
            <a:endParaRPr lang="en-GB" b="1" dirty="0">
              <a:solidFill>
                <a:srgbClr val="008000"/>
              </a:solidFill>
              <a:latin typeface="+mj-lt"/>
              <a:ea typeface="ヒラギノ角ゴ Pro W3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006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StringBuffer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Thread safe </a:t>
            </a:r>
            <a:r>
              <a:rPr lang="en-US" dirty="0"/>
              <a:t>but slower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StringBuilder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Not Thread safe but </a:t>
            </a:r>
            <a:r>
              <a:rPr lang="en-US" dirty="0" smtClean="0"/>
              <a:t>faster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Both allocate </a:t>
            </a:r>
            <a:r>
              <a:rPr lang="en-US" dirty="0"/>
              <a:t>an initial size or </a:t>
            </a:r>
            <a:r>
              <a:rPr lang="en-US" dirty="0" smtClean="0"/>
              <a:t>capacity.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Size changes as additional strings are appended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5D100-46C3-449D-9F0B-1DE0EEFD5605}" type="slidenum">
              <a:rPr lang="en-US" altLang="en-US" b="1" smtClean="0"/>
              <a:pPr>
                <a:defRPr/>
              </a:pPr>
              <a:t>14</a:t>
            </a:fld>
            <a:endParaRPr lang="en-US" alt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Strings</a:t>
            </a:r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1280160" y="4983480"/>
            <a:ext cx="649224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/>
              <a:t>String manipulation results in a lot of garbage collection.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err="1"/>
              <a:t>StringBuilder</a:t>
            </a:r>
            <a:r>
              <a:rPr lang="en-US" b="1" dirty="0"/>
              <a:t> and </a:t>
            </a:r>
            <a:r>
              <a:rPr lang="en-US" b="1" dirty="0" err="1"/>
              <a:t>StringBuffer</a:t>
            </a:r>
            <a:r>
              <a:rPr lang="en-US" b="1" dirty="0"/>
              <a:t> manipulation does not.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5625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578882"/>
          </a:xfrm>
        </p:spPr>
        <p:txBody>
          <a:bodyPr/>
          <a:lstStyle/>
          <a:p>
            <a:r>
              <a:rPr lang="en-US" dirty="0"/>
              <a:t>Utilities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Wrappers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Primitives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8648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Math </a:t>
            </a:r>
            <a:r>
              <a:rPr lang="en-US" dirty="0"/>
              <a:t>class contains several static methods for different mathematical </a:t>
            </a:r>
            <a:r>
              <a:rPr lang="en-US" dirty="0" smtClean="0"/>
              <a:t>operations: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Square root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Power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Log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Natural log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Pi</a:t>
            </a:r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9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err="1"/>
              <a:t>BigDecimal</a:t>
            </a:r>
            <a:r>
              <a:rPr lang="en-US" dirty="0"/>
              <a:t> fixes many issues with floats and </a:t>
            </a:r>
            <a:r>
              <a:rPr lang="en-US" dirty="0" smtClean="0"/>
              <a:t>doubles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Has custom </a:t>
            </a:r>
            <a:r>
              <a:rPr lang="en-US" dirty="0"/>
              <a:t>defined rounding modes to suit the situation</a:t>
            </a:r>
          </a:p>
          <a:p>
            <a:pPr>
              <a:spcBef>
                <a:spcPts val="1200"/>
              </a:spcBef>
            </a:pPr>
            <a:r>
              <a:rPr lang="en-US" dirty="0"/>
              <a:t>Has various operations which involve </a:t>
            </a:r>
            <a:r>
              <a:rPr lang="en-US" dirty="0" smtClean="0"/>
              <a:t>decimals: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Add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Subtract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Multiply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Divide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Power</a:t>
            </a:r>
            <a:endParaRPr lang="en-US" dirty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latin typeface="Arial" pitchFamily="34" charset="0"/>
              </a:rPr>
              <a:t>BigDecimal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8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Date and time are handled </a:t>
            </a:r>
            <a:r>
              <a:rPr lang="en-US" dirty="0" smtClean="0"/>
              <a:t>by the </a:t>
            </a:r>
            <a:r>
              <a:rPr lang="en-US" dirty="0"/>
              <a:t>Calendar </a:t>
            </a:r>
            <a:r>
              <a:rPr lang="en-US" dirty="0" smtClean="0"/>
              <a:t>class.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Calendar provides </a:t>
            </a:r>
            <a:r>
              <a:rPr lang="en-US" dirty="0"/>
              <a:t>methods to get the value of a specific </a:t>
            </a:r>
            <a:r>
              <a:rPr lang="en-US" dirty="0" smtClean="0"/>
              <a:t>field: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Day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Month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Year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Hour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Minute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Calendar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0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Arrays are a </a:t>
            </a:r>
            <a:r>
              <a:rPr lang="en-US" dirty="0"/>
              <a:t>way of containing multiple </a:t>
            </a:r>
            <a:r>
              <a:rPr lang="en-US" dirty="0" smtClean="0"/>
              <a:t>variables.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Syntax </a:t>
            </a:r>
            <a:r>
              <a:rPr lang="en-US" dirty="0"/>
              <a:t>uses square </a:t>
            </a:r>
            <a:r>
              <a:rPr lang="en-US" dirty="0" smtClean="0"/>
              <a:t>brackets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Indexed – indices start from zero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Immutable </a:t>
            </a:r>
            <a:r>
              <a:rPr lang="en-US" dirty="0"/>
              <a:t>in </a:t>
            </a:r>
            <a:r>
              <a:rPr lang="en-US" dirty="0" smtClean="0"/>
              <a:t>size</a:t>
            </a:r>
            <a:endParaRPr lang="en-US" dirty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Arrays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60109" y="3446907"/>
            <a:ext cx="7582711" cy="2398871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String [] words = new String[2];</a:t>
            </a:r>
            <a:b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</a:br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words[1] = “Hello”;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words[0] = “Goodbye”;</a:t>
            </a:r>
            <a:b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</a:br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System.out.println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(words[1]);</a:t>
            </a:r>
          </a:p>
          <a:p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System.out.println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(words[0]);</a:t>
            </a:r>
            <a:endParaRPr lang="en-GB" sz="2000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1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Use the String class and it’s methods</a:t>
            </a:r>
          </a:p>
          <a:p>
            <a:r>
              <a:rPr lang="en-GB" dirty="0"/>
              <a:t>Show the differences between </a:t>
            </a:r>
            <a:r>
              <a:rPr lang="en-GB" dirty="0" err="1"/>
              <a:t>StringBuilder</a:t>
            </a:r>
            <a:r>
              <a:rPr lang="en-GB" dirty="0"/>
              <a:t> and </a:t>
            </a:r>
            <a:r>
              <a:rPr lang="en-GB" dirty="0" err="1"/>
              <a:t>StringBuffer</a:t>
            </a:r>
            <a:endParaRPr lang="en-GB" dirty="0"/>
          </a:p>
          <a:p>
            <a:r>
              <a:rPr lang="en-GB" dirty="0"/>
              <a:t>Describe how Strings are </a:t>
            </a:r>
            <a:r>
              <a:rPr lang="en-GB" dirty="0" smtClean="0"/>
              <a:t>handled </a:t>
            </a:r>
            <a:r>
              <a:rPr lang="en-GB" dirty="0"/>
              <a:t>in memory</a:t>
            </a:r>
          </a:p>
          <a:p>
            <a:r>
              <a:rPr lang="en-GB" dirty="0"/>
              <a:t>List the different primitives and their </a:t>
            </a:r>
            <a:r>
              <a:rPr lang="en-GB" dirty="0" smtClean="0"/>
              <a:t>sizes</a:t>
            </a:r>
            <a:endParaRPr lang="en-GB" dirty="0"/>
          </a:p>
          <a:p>
            <a:r>
              <a:rPr lang="en-GB" dirty="0"/>
              <a:t>Explain and use primitive wrappers and their methods</a:t>
            </a:r>
          </a:p>
          <a:p>
            <a:r>
              <a:rPr lang="en-GB" dirty="0"/>
              <a:t>Create and understand how to create custom data types</a:t>
            </a:r>
          </a:p>
          <a:p>
            <a:endParaRPr lang="en-GB" altLang="en-US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7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 defTabSz="91440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kern="0" dirty="0" err="1" smtClean="0"/>
              <a:t>Enum</a:t>
            </a:r>
            <a:r>
              <a:rPr lang="en-GB" kern="0" dirty="0" smtClean="0"/>
              <a:t> types are a way </a:t>
            </a:r>
            <a:r>
              <a:rPr lang="en-GB" kern="0" dirty="0"/>
              <a:t>to represent a set of predefined </a:t>
            </a:r>
            <a:r>
              <a:rPr lang="en-GB" kern="0" dirty="0" smtClean="0"/>
              <a:t>values.</a:t>
            </a:r>
            <a:endParaRPr lang="en-GB" kern="0" dirty="0"/>
          </a:p>
          <a:p>
            <a:pPr marL="360000" indent="-360000" defTabSz="914400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/>
              <a:t>Essentially integers, </a:t>
            </a:r>
            <a:r>
              <a:rPr lang="en-GB" kern="0" dirty="0"/>
              <a:t>represented in a readable and meaningful </a:t>
            </a:r>
            <a:r>
              <a:rPr lang="en-GB" kern="0" dirty="0" smtClean="0"/>
              <a:t>way</a:t>
            </a:r>
          </a:p>
          <a:p>
            <a:pPr marL="360000" indent="-360000" defTabSz="91440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kern="0" dirty="0" smtClean="0"/>
              <a:t>Act </a:t>
            </a:r>
            <a:r>
              <a:rPr lang="en-US" kern="0" dirty="0"/>
              <a:t>as a flag which can be read and </a:t>
            </a:r>
            <a:r>
              <a:rPr lang="en-US" kern="0" dirty="0" err="1" smtClean="0"/>
              <a:t>utilised</a:t>
            </a:r>
            <a:endParaRPr lang="en-US" kern="0" dirty="0" smtClean="0"/>
          </a:p>
          <a:p>
            <a:pPr marL="360000" indent="-360000" defTabSz="914400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/>
              <a:t>More </a:t>
            </a:r>
            <a:r>
              <a:rPr lang="en-GB" kern="0" dirty="0"/>
              <a:t>efficient than using text </a:t>
            </a:r>
          </a:p>
          <a:p>
            <a:pPr marL="360000" lvl="0" indent="-360000" defTabSz="914400">
              <a:spcBef>
                <a:spcPts val="0"/>
              </a:spcBef>
              <a:spcAft>
                <a:spcPts val="1200"/>
              </a:spcAft>
              <a:defRPr/>
            </a:pPr>
            <a:endParaRPr lang="en-US" kern="0" dirty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>
                <a:latin typeface="Arial" pitchFamily="34" charset="0"/>
              </a:rPr>
              <a:t>Enums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53893" y="4536423"/>
            <a:ext cx="7572983" cy="1084421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  <a:latin typeface="Consolas" pitchFamily="49" charset="0"/>
              </a:rPr>
              <a:t>public </a:t>
            </a:r>
            <a:r>
              <a:rPr lang="en-GB" sz="2000" dirty="0" err="1">
                <a:solidFill>
                  <a:srgbClr val="3099D9"/>
                </a:solidFill>
                <a:latin typeface="Consolas" pitchFamily="49" charset="0"/>
              </a:rPr>
              <a:t>enum</a:t>
            </a:r>
            <a:r>
              <a:rPr lang="en-GB" sz="20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States {</a:t>
            </a:r>
            <a:endParaRPr lang="en-GB" sz="2000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>
                <a:solidFill>
                  <a:schemeClr val="tx1"/>
                </a:solidFill>
                <a:latin typeface="Consolas" pitchFamily="49" charset="0"/>
              </a:rPr>
              <a:t>	OPEN, CLOSED, PAUSED</a:t>
            </a:r>
          </a:p>
          <a:p>
            <a:r>
              <a:rPr lang="en-GB" sz="2000" dirty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38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What are primitives?</a:t>
            </a:r>
          </a:p>
          <a:p>
            <a:pPr>
              <a:spcBef>
                <a:spcPts val="1200"/>
              </a:spcBef>
            </a:pPr>
            <a:r>
              <a:rPr lang="en-US" dirty="0"/>
              <a:t>What </a:t>
            </a:r>
            <a:r>
              <a:rPr lang="en-US" dirty="0" smtClean="0"/>
              <a:t>is the size </a:t>
            </a:r>
            <a:r>
              <a:rPr lang="en-US" dirty="0"/>
              <a:t>of </a:t>
            </a:r>
            <a:r>
              <a:rPr lang="en-US" dirty="0" smtClean="0"/>
              <a:t>each primitive?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What is the purpose of wrappers?</a:t>
            </a:r>
          </a:p>
          <a:p>
            <a:pPr>
              <a:spcBef>
                <a:spcPts val="1200"/>
              </a:spcBef>
            </a:pPr>
            <a:r>
              <a:rPr lang="en-US" dirty="0"/>
              <a:t>What are Strings?</a:t>
            </a:r>
          </a:p>
          <a:p>
            <a:pPr>
              <a:spcBef>
                <a:spcPts val="1200"/>
              </a:spcBef>
            </a:pPr>
            <a:r>
              <a:rPr lang="en-US" dirty="0"/>
              <a:t>How are Strings </a:t>
            </a:r>
            <a:r>
              <a:rPr lang="en-US" smtClean="0"/>
              <a:t>handled </a:t>
            </a:r>
            <a:r>
              <a:rPr lang="en-US" smtClean="0"/>
              <a:t>in memory</a:t>
            </a:r>
            <a:r>
              <a:rPr lang="en-US" dirty="0"/>
              <a:t>?</a:t>
            </a:r>
          </a:p>
          <a:p>
            <a:pPr>
              <a:spcBef>
                <a:spcPts val="1200"/>
              </a:spcBef>
            </a:pPr>
            <a:r>
              <a:rPr lang="en-US" dirty="0"/>
              <a:t>What alternatives are there </a:t>
            </a:r>
            <a:r>
              <a:rPr lang="en-US" dirty="0" smtClean="0"/>
              <a:t>to use in place of </a:t>
            </a:r>
            <a:r>
              <a:rPr lang="en-US" dirty="0"/>
              <a:t>Strings?</a:t>
            </a:r>
          </a:p>
          <a:p>
            <a:pPr>
              <a:spcBef>
                <a:spcPts val="1200"/>
              </a:spcBef>
            </a:pPr>
            <a:r>
              <a:rPr lang="en-US" dirty="0"/>
              <a:t>What are classes?</a:t>
            </a:r>
          </a:p>
          <a:p>
            <a:pPr>
              <a:spcBef>
                <a:spcPts val="1200"/>
              </a:spcBef>
            </a:pPr>
            <a:r>
              <a:rPr lang="en-US" dirty="0"/>
              <a:t>What are objects?</a:t>
            </a:r>
          </a:p>
          <a:p>
            <a:pPr>
              <a:spcBef>
                <a:spcPts val="1200"/>
              </a:spcBef>
            </a:pPr>
            <a:r>
              <a:rPr lang="en-US" dirty="0"/>
              <a:t>What are some key </a:t>
            </a:r>
            <a:r>
              <a:rPr lang="en-US" dirty="0" smtClean="0"/>
              <a:t>utility classes </a:t>
            </a:r>
            <a:r>
              <a:rPr lang="en-US" dirty="0"/>
              <a:t>and their benefits?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Module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2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17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Use the String class and it’s methods</a:t>
            </a:r>
          </a:p>
          <a:p>
            <a:r>
              <a:rPr lang="en-GB" dirty="0"/>
              <a:t>Show the differences between </a:t>
            </a:r>
            <a:r>
              <a:rPr lang="en-GB" dirty="0" err="1"/>
              <a:t>StringBuilder</a:t>
            </a:r>
            <a:r>
              <a:rPr lang="en-GB" dirty="0"/>
              <a:t> and </a:t>
            </a:r>
            <a:r>
              <a:rPr lang="en-GB" dirty="0" err="1"/>
              <a:t>StringBuffer</a:t>
            </a:r>
            <a:endParaRPr lang="en-GB" dirty="0"/>
          </a:p>
          <a:p>
            <a:r>
              <a:rPr lang="en-GB" dirty="0"/>
              <a:t>Describe how Strings are </a:t>
            </a:r>
            <a:r>
              <a:rPr lang="en-GB" dirty="0" smtClean="0"/>
              <a:t>handled </a:t>
            </a:r>
            <a:r>
              <a:rPr lang="en-GB" dirty="0"/>
              <a:t>in memory</a:t>
            </a:r>
          </a:p>
          <a:p>
            <a:r>
              <a:rPr lang="en-GB" dirty="0"/>
              <a:t>List the different primitives and their </a:t>
            </a:r>
            <a:r>
              <a:rPr lang="en-GB" dirty="0" smtClean="0"/>
              <a:t>sizes</a:t>
            </a:r>
            <a:endParaRPr lang="en-GB" dirty="0"/>
          </a:p>
          <a:p>
            <a:r>
              <a:rPr lang="en-GB" dirty="0"/>
              <a:t>Explain and use primitive wrappers and their methods</a:t>
            </a:r>
          </a:p>
          <a:p>
            <a:r>
              <a:rPr lang="en-GB" dirty="0"/>
              <a:t>Create and understand how to create custom data types</a:t>
            </a:r>
          </a:p>
          <a:p>
            <a:endParaRPr lang="en-GB" altLang="en-US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29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578882"/>
          </a:xfrm>
        </p:spPr>
        <p:txBody>
          <a:bodyPr/>
          <a:lstStyle/>
          <a:p>
            <a:r>
              <a:rPr lang="en-US" dirty="0" smtClean="0"/>
              <a:t>Primitives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Wrappers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60642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Very low level data </a:t>
            </a:r>
            <a:r>
              <a:rPr lang="en-US" sz="2400" dirty="0" smtClean="0"/>
              <a:t>types: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Just a raw </a:t>
            </a:r>
            <a:r>
              <a:rPr lang="en-US" sz="2400" dirty="0" smtClean="0"/>
              <a:t>value</a:t>
            </a:r>
            <a:endParaRPr lang="en-US" sz="2400" dirty="0"/>
          </a:p>
          <a:p>
            <a:r>
              <a:rPr lang="en-US" sz="2400" dirty="0"/>
              <a:t>No </a:t>
            </a:r>
            <a:r>
              <a:rPr lang="en-US" sz="2400" dirty="0" smtClean="0"/>
              <a:t>functionality </a:t>
            </a:r>
            <a:endParaRPr lang="en-US" sz="2400" dirty="0"/>
          </a:p>
          <a:p>
            <a:r>
              <a:rPr lang="en-US" sz="2400" dirty="0"/>
              <a:t>Default to </a:t>
            </a:r>
            <a:r>
              <a:rPr lang="en-US" sz="2400" dirty="0" smtClean="0"/>
              <a:t>0 </a:t>
            </a:r>
            <a:r>
              <a:rPr lang="en-US" sz="2400" dirty="0"/>
              <a:t>rather than </a:t>
            </a:r>
            <a:r>
              <a:rPr lang="en-US" sz="2400" dirty="0" smtClean="0"/>
              <a:t>null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Primitives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580112" y="4221088"/>
            <a:ext cx="2016224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rPr>
              <a:t>6078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899593" y="4437112"/>
            <a:ext cx="3312368" cy="936104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r>
              <a:rPr lang="en-US" sz="2000" b="1" kern="0" dirty="0" err="1" smtClean="0">
                <a:latin typeface="Consolas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lang="en-US" sz="2000" b="1" kern="0" dirty="0" err="1" smtClean="0">
                <a:latin typeface="Consolas" pitchFamily="49" charset="0"/>
              </a:rPr>
              <a:t>firstI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= 6078;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r>
              <a:rPr lang="en-US" sz="2000" b="1" kern="0" dirty="0" err="1" smtClean="0">
                <a:latin typeface="Consolas" pitchFamily="49" charset="0"/>
              </a:rPr>
              <a:t>int</a:t>
            </a:r>
            <a:r>
              <a:rPr lang="en-US" sz="2000" b="1" kern="0" dirty="0" smtClean="0">
                <a:latin typeface="Consolas" pitchFamily="49" charset="0"/>
              </a:rPr>
              <a:t> </a:t>
            </a:r>
            <a:r>
              <a:rPr lang="en-US" sz="2000" b="1" kern="0" dirty="0" err="1" smtClean="0">
                <a:latin typeface="Consolas" pitchFamily="49" charset="0"/>
              </a:rPr>
              <a:t>secondInt</a:t>
            </a:r>
            <a:r>
              <a:rPr lang="en-US" sz="2000" b="1" kern="0" dirty="0" smtClean="0">
                <a:latin typeface="Consolas" pitchFamily="49" charset="0"/>
              </a:rPr>
              <a:t> = 5;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8104" y="386104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firstInt</a:t>
            </a:r>
            <a:endParaRPr lang="en-GB" i="1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580112" y="5301208"/>
            <a:ext cx="2016224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" charset="0"/>
                <a:ea typeface="ヒラギノ角ゴ Pro W3" pitchFamily="-112" charset="-128"/>
              </a:rPr>
              <a:t>5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8104" y="4941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secondInt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69991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Primitives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5969"/>
              </p:ext>
            </p:extLst>
          </p:nvPr>
        </p:nvGraphicFramePr>
        <p:xfrm>
          <a:off x="739304" y="1449413"/>
          <a:ext cx="7665394" cy="45530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0585"/>
                <a:gridCol w="1342417"/>
                <a:gridCol w="1653703"/>
                <a:gridCol w="3618689"/>
              </a:tblGrid>
              <a:tr h="40856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Type</a:t>
                      </a:r>
                      <a:endParaRPr lang="en-GB" sz="16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Size</a:t>
                      </a:r>
                      <a:endParaRPr lang="en-GB" sz="16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Default Value</a:t>
                      </a:r>
                      <a:endParaRPr lang="en-GB" sz="16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Range</a:t>
                      </a:r>
                      <a:endParaRPr lang="en-GB" sz="1600" b="1" dirty="0"/>
                    </a:p>
                  </a:txBody>
                  <a:tcPr marL="45720" marR="45720"/>
                </a:tc>
              </a:tr>
              <a:tr h="396494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byte</a:t>
                      </a:r>
                      <a:endParaRPr lang="en-GB" sz="1600" b="1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8 bit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-128 to 127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</a:tr>
              <a:tr h="396494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short</a:t>
                      </a:r>
                      <a:endParaRPr lang="en-GB" sz="1600" b="1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16 bit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-32,768 to 32,767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</a:tr>
              <a:tr h="446106">
                <a:tc>
                  <a:txBody>
                    <a:bodyPr/>
                    <a:lstStyle/>
                    <a:p>
                      <a:r>
                        <a:rPr lang="en-GB" sz="1600" b="1" dirty="0" err="1" smtClean="0"/>
                        <a:t>int</a:t>
                      </a:r>
                      <a:endParaRPr lang="en-GB" sz="1600" b="1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32 bit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-2,147,483,648 to 2,147,483,647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</a:tr>
              <a:tr h="624601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long</a:t>
                      </a:r>
                      <a:endParaRPr lang="en-GB" sz="1600" b="1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64 bit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/>
                        <a:t>0L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-9,223,372,036,854,775,808 to 9,223,372,036,854,775,807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</a:tr>
              <a:tr h="624601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float</a:t>
                      </a:r>
                      <a:endParaRPr lang="en-GB" sz="1600" b="1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32 bit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/>
                        <a:t>0.0f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(+-) 1.40129846432481707e-45 to </a:t>
                      </a:r>
                    </a:p>
                    <a:p>
                      <a:r>
                        <a:rPr lang="en-GB" sz="1600" dirty="0" smtClean="0"/>
                        <a:t>(+-) 3.40282346638528860e+38 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</a:tr>
              <a:tr h="624601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double</a:t>
                      </a:r>
                      <a:endParaRPr lang="en-GB" sz="1600" b="1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64 bit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/>
                        <a:t>0.0d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(+-) 4.94065645841246544e-324d to </a:t>
                      </a:r>
                      <a:br>
                        <a:rPr lang="en-GB" sz="1600" dirty="0" smtClean="0"/>
                      </a:br>
                      <a:r>
                        <a:rPr lang="en-GB" sz="1600" dirty="0" smtClean="0"/>
                        <a:t>(+-) 1.79769313486231570e+308d 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</a:tr>
              <a:tr h="396494">
                <a:tc>
                  <a:txBody>
                    <a:bodyPr/>
                    <a:lstStyle/>
                    <a:p>
                      <a:r>
                        <a:rPr lang="en-GB" sz="1600" b="1" dirty="0" err="1" smtClean="0"/>
                        <a:t>boolean</a:t>
                      </a:r>
                      <a:endParaRPr lang="en-GB" sz="1600" b="1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undefined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/>
                        <a:t>false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false</a:t>
                      </a:r>
                      <a:r>
                        <a:rPr lang="en-GB" sz="1600" baseline="0" dirty="0" smtClean="0"/>
                        <a:t> to true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</a:tr>
              <a:tr h="396494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char</a:t>
                      </a:r>
                      <a:endParaRPr lang="en-GB" sz="1600" b="1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16 bit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/>
                        <a:t>\u0000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\u0000 to \</a:t>
                      </a:r>
                      <a:r>
                        <a:rPr lang="en-GB" sz="1600" dirty="0" err="1" smtClean="0"/>
                        <a:t>uffff</a:t>
                      </a:r>
                      <a:endParaRPr lang="en-GB" sz="1600" dirty="0"/>
                    </a:p>
                  </a:txBody>
                  <a:tcPr marL="108000" marR="46800" marT="90000" marB="9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578882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578882"/>
          </a:xfrm>
        </p:spPr>
        <p:txBody>
          <a:bodyPr/>
          <a:lstStyle/>
          <a:p>
            <a:r>
              <a:rPr lang="en-US" dirty="0"/>
              <a:t>Primitives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Wrappers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</p:spPr>
        <p:txBody>
          <a:bodyPr/>
          <a:lstStyle/>
          <a:p>
            <a:r>
              <a:rPr lang="en-US" dirty="0"/>
              <a:t>Strings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Utilities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498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Classes are thought of as custom data types.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Contain </a:t>
            </a:r>
            <a:r>
              <a:rPr lang="en-US" dirty="0" err="1" smtClean="0"/>
              <a:t>behaviours</a:t>
            </a:r>
            <a:r>
              <a:rPr lang="en-US" dirty="0" smtClean="0"/>
              <a:t> </a:t>
            </a:r>
            <a:r>
              <a:rPr lang="en-US" dirty="0"/>
              <a:t>and attributes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 blue prints which can be instantiated later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7</a:t>
            </a:r>
            <a:endParaRPr lang="en-US" alt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GB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588626" y="3547992"/>
            <a:ext cx="5796024" cy="2464594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 </a:t>
            </a:r>
            <a:r>
              <a:rPr lang="en-GB" sz="1800" dirty="0" smtClean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Book 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String title;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price;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String </a:t>
            </a:r>
            <a:r>
              <a:rPr lang="en-GB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getDetails</a:t>
            </a:r>
            <a:r>
              <a:rPr lang="en-GB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title + ” “ + price;</a:t>
            </a:r>
            <a:endParaRPr lang="en-GB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Objects are instances of </a:t>
            </a:r>
            <a:r>
              <a:rPr lang="en-US" dirty="0" smtClean="0"/>
              <a:t>classes.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Created using the ‘new’ keyword</a:t>
            </a:r>
          </a:p>
          <a:p>
            <a:pPr>
              <a:lnSpc>
                <a:spcPct val="150000"/>
              </a:lnSpc>
            </a:pPr>
            <a:r>
              <a:rPr lang="en-US" dirty="0"/>
              <a:t>Everything extends </a:t>
            </a:r>
            <a:r>
              <a:rPr lang="en-US" dirty="0" smtClean="0"/>
              <a:t>the </a:t>
            </a:r>
            <a:r>
              <a:rPr lang="en-US" dirty="0"/>
              <a:t>Object class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5D100-46C3-449D-9F0B-1DE0EEFD5605}" type="slidenum">
              <a:rPr lang="en-US" altLang="en-US" b="1" smtClean="0"/>
              <a:pPr>
                <a:defRPr/>
              </a:pPr>
              <a:t>8</a:t>
            </a:fld>
            <a:endParaRPr lang="en-US" alt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GB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669650" y="4282048"/>
            <a:ext cx="5622403" cy="128158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 myBook = </a:t>
            </a:r>
            <a:r>
              <a:rPr lang="en-GB" sz="1800" dirty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Book()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myObject = </a:t>
            </a:r>
            <a:r>
              <a:rPr lang="en-GB" sz="1800" dirty="0">
                <a:solidFill>
                  <a:srgbClr val="3099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Object()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myBook.getDetails();</a:t>
            </a:r>
          </a:p>
        </p:txBody>
      </p:sp>
    </p:spTree>
    <p:extLst>
      <p:ext uri="{BB962C8B-B14F-4D97-AF65-F5344CB8AC3E}">
        <p14:creationId xmlns:p14="http://schemas.microsoft.com/office/powerpoint/2010/main" val="24954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</p:spPr>
        <p:txBody>
          <a:bodyPr/>
          <a:lstStyle/>
          <a:p>
            <a:r>
              <a:rPr lang="en-US" dirty="0" smtClean="0"/>
              <a:t>Wrappers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Primitives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Utilities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7031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01</Week><RestrictedToTheseUsers xmlns="$ListId:Shared Documents;"><UserInfo><DisplayName></DisplayName><AccountId xsi:nil="true"></AccountId><AccountType/></UserInfo></RestrictedToTheseUsers><Module xmlns="$ListId:Shared Documents;">01 - OOD Week 1</Module><Language xmlns="f7c81f6c-9744-46f1-8649-1f77e3ad5d93">  </Languag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CFB6FC34-5442-46F1-BDB7-CE41C6C546FE}"/>
</file>

<file path=customXml/itemProps2.xml><?xml version="1.0" encoding="utf-8"?>
<ds:datastoreItem xmlns:ds="http://schemas.openxmlformats.org/officeDocument/2006/customXml" ds:itemID="{4D8B4E37-5EE3-476F-B0F9-0B805D75F9A8}"/>
</file>

<file path=customXml/itemProps3.xml><?xml version="1.0" encoding="utf-8"?>
<ds:datastoreItem xmlns:ds="http://schemas.openxmlformats.org/officeDocument/2006/customXml" ds:itemID="{B7D1E994-F46B-4665-921F-F06B7531F22A}"/>
</file>

<file path=customXml/itemProps4.xml><?xml version="1.0" encoding="utf-8"?>
<ds:datastoreItem xmlns:ds="http://schemas.openxmlformats.org/officeDocument/2006/customXml" ds:itemID="{8169DD0D-87E5-4916-9421-C33ECCDB8EC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648</Words>
  <Application>Microsoft Office PowerPoint</Application>
  <PresentationFormat>On-screen Show (4:3)</PresentationFormat>
  <Paragraphs>245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Data Types</vt:lpstr>
      <vt:lpstr>Primitives</vt:lpstr>
      <vt:lpstr>Primitives</vt:lpstr>
      <vt:lpstr>Data Types</vt:lpstr>
      <vt:lpstr>Classes</vt:lpstr>
      <vt:lpstr>Objects</vt:lpstr>
      <vt:lpstr>Data Types</vt:lpstr>
      <vt:lpstr>Wrappers</vt:lpstr>
      <vt:lpstr>Data Types</vt:lpstr>
      <vt:lpstr>Strings</vt:lpstr>
      <vt:lpstr>Strings</vt:lpstr>
      <vt:lpstr>Strings</vt:lpstr>
      <vt:lpstr>Data Types</vt:lpstr>
      <vt:lpstr>Math Class</vt:lpstr>
      <vt:lpstr>BigDecimal</vt:lpstr>
      <vt:lpstr>Calendar</vt:lpstr>
      <vt:lpstr>Arrays</vt:lpstr>
      <vt:lpstr>Enums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Rizzuti</dc:creator>
  <cp:lastModifiedBy>Tatyana Tsymbalenko</cp:lastModifiedBy>
  <cp:revision>82</cp:revision>
  <dcterms:created xsi:type="dcterms:W3CDTF">2014-07-25T09:08:22Z</dcterms:created>
  <dcterms:modified xsi:type="dcterms:W3CDTF">2015-07-06T15:49:53Z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