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8" r:id="rId6"/>
    <p:sldId id="279" r:id="rId7"/>
    <p:sldId id="285" r:id="rId8"/>
    <p:sldId id="286" r:id="rId9"/>
    <p:sldId id="288" r:id="rId10"/>
    <p:sldId id="280" r:id="rId11"/>
    <p:sldId id="289" r:id="rId12"/>
    <p:sldId id="290" r:id="rId13"/>
    <p:sldId id="281" r:id="rId14"/>
    <p:sldId id="291" r:id="rId15"/>
    <p:sldId id="292" r:id="rId16"/>
    <p:sldId id="293" r:id="rId17"/>
    <p:sldId id="294" r:id="rId18"/>
    <p:sldId id="284" r:id="rId19"/>
    <p:sldId id="283" r:id="rId20"/>
    <p:sldId id="282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8EBD38"/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9" autoAdjust="0"/>
    <p:restoredTop sz="87546" autoAdjust="0"/>
  </p:normalViewPr>
  <p:slideViewPr>
    <p:cSldViewPr snapToGrid="0" snapToObjects="1">
      <p:cViewPr varScale="1">
        <p:scale>
          <a:sx n="95" d="100"/>
          <a:sy n="95" d="100"/>
        </p:scale>
        <p:origin x="-3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19/11/2015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19/11/2015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Will the code below compile?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String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String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this( “Fake”, “Name” );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	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String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this();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	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42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Will the code below compile?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String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String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this( “Fake”, “Name” );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	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String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this();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	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42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5708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3101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50962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9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87515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72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394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12267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68426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18958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19726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2510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9654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42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11047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Java</a:t>
            </a:r>
            <a:endParaRPr lang="en-US" altLang="en-US" sz="3400" dirty="0"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94250"/>
            <a:ext cx="2989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Constructors</a:t>
            </a:r>
            <a:endParaRPr lang="en-US" altLang="en-US" sz="34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578882"/>
          </a:xfrm>
        </p:spPr>
        <p:txBody>
          <a:bodyPr/>
          <a:lstStyle/>
          <a:p>
            <a:r>
              <a:rPr lang="en-US" dirty="0"/>
              <a:t>this() and super</a:t>
            </a:r>
            <a:r>
              <a:rPr lang="en-US" dirty="0" smtClean="0"/>
              <a:t>()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578882"/>
          </a:xfrm>
        </p:spPr>
        <p:txBody>
          <a:bodyPr/>
          <a:lstStyle/>
          <a:p>
            <a:r>
              <a:rPr lang="en-US" dirty="0"/>
              <a:t>The Default </a:t>
            </a:r>
            <a:r>
              <a:rPr lang="en-US" dirty="0" smtClean="0"/>
              <a:t>Constructor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</p:spPr>
        <p:txBody>
          <a:bodyPr/>
          <a:lstStyle/>
          <a:p>
            <a:r>
              <a:rPr lang="en-US" dirty="0"/>
              <a:t>What is a Constructor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92216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Every constructor </a:t>
            </a:r>
            <a:r>
              <a:rPr lang="en-US" u="sng" dirty="0"/>
              <a:t>must</a:t>
            </a:r>
            <a:r>
              <a:rPr lang="en-US" dirty="0"/>
              <a:t> </a:t>
            </a:r>
            <a:r>
              <a:rPr lang="en-US" dirty="0" smtClean="0"/>
              <a:t>begin with </a:t>
            </a:r>
            <a:r>
              <a:rPr lang="en-US" dirty="0"/>
              <a:t>a call to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this() </a:t>
            </a:r>
            <a:r>
              <a:rPr lang="en-US" dirty="0"/>
              <a:t>or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These calls can </a:t>
            </a:r>
            <a:r>
              <a:rPr lang="en-US" dirty="0"/>
              <a:t>have </a:t>
            </a:r>
            <a:r>
              <a:rPr lang="en-US" dirty="0" smtClean="0"/>
              <a:t>arguments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If </a:t>
            </a:r>
            <a:r>
              <a:rPr lang="en-US" dirty="0" smtClean="0"/>
              <a:t>neither is called, </a:t>
            </a:r>
            <a:r>
              <a:rPr lang="en-US" dirty="0" smtClean="0"/>
              <a:t>the compiler inserts a call to super()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calls a constructor in the </a:t>
            </a:r>
            <a:r>
              <a:rPr lang="en-US" dirty="0" smtClean="0"/>
              <a:t>parent </a:t>
            </a:r>
            <a:r>
              <a:rPr lang="en-US" dirty="0" smtClean="0"/>
              <a:t>class</a:t>
            </a:r>
            <a:br>
              <a:rPr lang="en-US" dirty="0" smtClean="0"/>
            </a:b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this() </a:t>
            </a:r>
            <a:r>
              <a:rPr lang="en-US" dirty="0"/>
              <a:t>calls another constructor in the same </a:t>
            </a:r>
            <a:r>
              <a:rPr lang="en-US" dirty="0" smtClean="0"/>
              <a:t>class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Often </a:t>
            </a:r>
            <a:r>
              <a:rPr lang="en-US" dirty="0"/>
              <a:t>done to avoid </a:t>
            </a:r>
            <a:r>
              <a:rPr lang="en-US" dirty="0" smtClean="0"/>
              <a:t>duplicating code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Not to be confused with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 (Java keyword)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this() and super()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56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94592" y="1400177"/>
            <a:ext cx="7772677" cy="4567714"/>
          </a:xfrm>
        </p:spPr>
        <p:txBody>
          <a:bodyPr/>
          <a:lstStyle/>
          <a:p>
            <a:r>
              <a:rPr lang="en-US" sz="1600" dirty="0"/>
              <a:t>public class </a:t>
            </a:r>
            <a:r>
              <a:rPr lang="en-US" sz="1600" dirty="0" smtClean="0"/>
              <a:t>User {</a:t>
            </a:r>
            <a:endParaRPr lang="en-US" sz="1600" dirty="0"/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public String </a:t>
            </a:r>
            <a:r>
              <a:rPr lang="en-US" sz="1600" dirty="0" err="1"/>
              <a:t>firstName</a:t>
            </a:r>
            <a:r>
              <a:rPr lang="en-US" sz="1600" dirty="0"/>
              <a:t>;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public String </a:t>
            </a:r>
            <a:r>
              <a:rPr lang="en-US" sz="1600" dirty="0" err="1"/>
              <a:t>lastName</a:t>
            </a:r>
            <a:r>
              <a:rPr lang="en-US" sz="1600" dirty="0"/>
              <a:t>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	public </a:t>
            </a:r>
            <a:r>
              <a:rPr lang="en-US" sz="1600" dirty="0" smtClean="0"/>
              <a:t>User() </a:t>
            </a:r>
            <a:r>
              <a:rPr lang="en-US" sz="1600" dirty="0"/>
              <a:t>{</a:t>
            </a:r>
          </a:p>
          <a:p>
            <a:endParaRPr lang="en-US" sz="1600" dirty="0"/>
          </a:p>
          <a:p>
            <a:r>
              <a:rPr lang="en-US" sz="1600" dirty="0"/>
              <a:t>		this( </a:t>
            </a:r>
            <a:r>
              <a:rPr lang="en-US" sz="1600" dirty="0" smtClean="0"/>
              <a:t>“</a:t>
            </a:r>
            <a:r>
              <a:rPr lang="en-US" sz="1600" dirty="0" err="1" smtClean="0"/>
              <a:t>default_first</a:t>
            </a:r>
            <a:r>
              <a:rPr lang="en-US" sz="1600" dirty="0" smtClean="0"/>
              <a:t>”, “</a:t>
            </a:r>
            <a:r>
              <a:rPr lang="en-US" sz="1600" dirty="0" err="1" smtClean="0"/>
              <a:t>default_last</a:t>
            </a:r>
            <a:r>
              <a:rPr lang="en-US" sz="1600" dirty="0" smtClean="0"/>
              <a:t>” </a:t>
            </a:r>
            <a:r>
              <a:rPr lang="en-US" sz="1600" dirty="0"/>
              <a:t>);</a:t>
            </a:r>
          </a:p>
          <a:p>
            <a:r>
              <a:rPr lang="en-US" sz="1600" dirty="0"/>
              <a:t>	}	</a:t>
            </a:r>
          </a:p>
          <a:p>
            <a:endParaRPr lang="en-US" sz="1600" dirty="0"/>
          </a:p>
          <a:p>
            <a:r>
              <a:rPr lang="en-US" sz="1600" dirty="0"/>
              <a:t>	public </a:t>
            </a:r>
            <a:r>
              <a:rPr lang="en-US" sz="1600" dirty="0" smtClean="0"/>
              <a:t>User(String </a:t>
            </a:r>
            <a:r>
              <a:rPr lang="en-US" sz="1600" dirty="0" err="1" smtClean="0"/>
              <a:t>firstName</a:t>
            </a:r>
            <a:r>
              <a:rPr lang="en-US" sz="1600" dirty="0"/>
              <a:t>, String </a:t>
            </a:r>
            <a:r>
              <a:rPr lang="en-US" sz="1600" dirty="0" err="1" smtClean="0"/>
              <a:t>lastName</a:t>
            </a:r>
            <a:r>
              <a:rPr lang="en-US" sz="1600" dirty="0" smtClean="0"/>
              <a:t>) </a:t>
            </a:r>
            <a:r>
              <a:rPr lang="en-US" sz="1600" dirty="0"/>
              <a:t>{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this.firstName</a:t>
            </a:r>
            <a:r>
              <a:rPr lang="en-US" sz="1600" dirty="0"/>
              <a:t> = </a:t>
            </a:r>
            <a:r>
              <a:rPr lang="en-US" sz="1600" dirty="0" err="1"/>
              <a:t>firstName</a:t>
            </a:r>
            <a:r>
              <a:rPr lang="en-US" sz="1600" dirty="0"/>
              <a:t>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this.lastName</a:t>
            </a:r>
            <a:r>
              <a:rPr lang="en-US" sz="1600" dirty="0"/>
              <a:t> = </a:t>
            </a:r>
            <a:r>
              <a:rPr lang="en-US" sz="1600" dirty="0" err="1"/>
              <a:t>lastName</a:t>
            </a:r>
            <a:r>
              <a:rPr lang="en-US" sz="1600" dirty="0"/>
              <a:t>;</a:t>
            </a:r>
          </a:p>
          <a:p>
            <a:r>
              <a:rPr lang="en-US" sz="1600" dirty="0"/>
              <a:t>	}	</a:t>
            </a:r>
          </a:p>
          <a:p>
            <a:r>
              <a:rPr lang="en-US" sz="1600" dirty="0"/>
              <a:t>}</a:t>
            </a:r>
            <a:endParaRPr lang="en-GB" sz="1600" dirty="0"/>
          </a:p>
          <a:p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97035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pPr marL="0" indent="0">
              <a:spcBef>
                <a:spcPts val="1800"/>
              </a:spcBef>
              <a:buNone/>
            </a:pPr>
            <a:r>
              <a:rPr lang="en-US" b="1" dirty="0" smtClean="0"/>
              <a:t>Constructor </a:t>
            </a:r>
            <a:r>
              <a:rPr lang="en-US" b="1" dirty="0" smtClean="0"/>
              <a:t>chaining </a:t>
            </a:r>
            <a:r>
              <a:rPr lang="en-US" dirty="0" smtClean="0"/>
              <a:t>– the </a:t>
            </a:r>
            <a:r>
              <a:rPr lang="en-US" dirty="0"/>
              <a:t>sequence of </a:t>
            </a:r>
            <a:r>
              <a:rPr lang="en-US" dirty="0" smtClean="0"/>
              <a:t>constructors invoked </a:t>
            </a:r>
            <a:r>
              <a:rPr lang="en-US" dirty="0"/>
              <a:t>through </a:t>
            </a:r>
            <a:r>
              <a:rPr lang="en-US" dirty="0" smtClean="0"/>
              <a:t>calls to this() and super()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Chain </a:t>
            </a:r>
            <a:r>
              <a:rPr lang="en-US" dirty="0"/>
              <a:t>must be able to complete in order to compile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Inheritance</a:t>
            </a:r>
            <a:endParaRPr lang="en-GB" dirty="0"/>
          </a:p>
        </p:txBody>
      </p:sp>
      <p:sp>
        <p:nvSpPr>
          <p:cNvPr id="2" name="Rounded Rectangle 1"/>
          <p:cNvSpPr/>
          <p:nvPr/>
        </p:nvSpPr>
        <p:spPr>
          <a:xfrm>
            <a:off x="1487156" y="1617785"/>
            <a:ext cx="6059156" cy="5225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spcBef>
                <a:spcPts val="1200"/>
              </a:spcBef>
              <a:buNone/>
            </a:pPr>
            <a:r>
              <a:rPr lang="en-US" sz="2000" b="1" dirty="0"/>
              <a:t>Constructors are not inherited!</a:t>
            </a:r>
          </a:p>
        </p:txBody>
      </p:sp>
    </p:spTree>
    <p:extLst>
      <p:ext uri="{BB962C8B-B14F-4D97-AF65-F5344CB8AC3E}">
        <p14:creationId xmlns:p14="http://schemas.microsoft.com/office/powerpoint/2010/main" val="216912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4544" y="1181313"/>
            <a:ext cx="7772677" cy="5093494"/>
          </a:xfrm>
        </p:spPr>
        <p:txBody>
          <a:bodyPr/>
          <a:lstStyle/>
          <a:p>
            <a:r>
              <a:rPr lang="en-US" sz="1600" dirty="0"/>
              <a:t>public class </a:t>
            </a:r>
            <a:r>
              <a:rPr lang="en-US" sz="1600" dirty="0" smtClean="0"/>
              <a:t>User {</a:t>
            </a:r>
            <a:endParaRPr lang="en-US" sz="1600" dirty="0"/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public String name</a:t>
            </a:r>
            <a:r>
              <a:rPr lang="en-US" sz="1600" dirty="0"/>
              <a:t>;	</a:t>
            </a:r>
          </a:p>
          <a:p>
            <a:endParaRPr lang="en-US" sz="1600" dirty="0"/>
          </a:p>
          <a:p>
            <a:r>
              <a:rPr lang="en-US" sz="1600" dirty="0"/>
              <a:t>	public </a:t>
            </a:r>
            <a:r>
              <a:rPr lang="en-US" sz="1600" dirty="0" smtClean="0"/>
              <a:t>User(String name</a:t>
            </a:r>
            <a:r>
              <a:rPr lang="en-US" sz="1600" dirty="0" smtClean="0"/>
              <a:t>) </a:t>
            </a:r>
            <a:r>
              <a:rPr lang="en-US" sz="1600" dirty="0"/>
              <a:t>{</a:t>
            </a:r>
          </a:p>
          <a:p>
            <a:r>
              <a:rPr lang="en-US" sz="1600" dirty="0"/>
              <a:t>	</a:t>
            </a:r>
            <a:r>
              <a:rPr lang="en-US" sz="1600" dirty="0"/>
              <a:t>	</a:t>
            </a:r>
            <a:r>
              <a:rPr lang="en-US" sz="1600" dirty="0" smtClean="0"/>
              <a:t>this.name </a:t>
            </a:r>
            <a:r>
              <a:rPr lang="en-US" sz="1600" dirty="0"/>
              <a:t>= </a:t>
            </a:r>
            <a:r>
              <a:rPr lang="en-US" sz="1600" dirty="0" smtClean="0"/>
              <a:t>name; </a:t>
            </a:r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  <a:r>
              <a:rPr lang="en-US" sz="1600" dirty="0"/>
              <a:t>	</a:t>
            </a:r>
          </a:p>
          <a:p>
            <a:r>
              <a:rPr lang="en-US" sz="1600" dirty="0" smtClean="0"/>
              <a:t>}</a:t>
            </a:r>
          </a:p>
          <a:p>
            <a:endParaRPr lang="en-GB" sz="1600" dirty="0"/>
          </a:p>
          <a:p>
            <a:r>
              <a:rPr lang="en-US" sz="1600" dirty="0"/>
              <a:t>p</a:t>
            </a:r>
            <a:r>
              <a:rPr lang="en-US" sz="1600" dirty="0" smtClean="0"/>
              <a:t>ublic class Admin extends User {</a:t>
            </a:r>
          </a:p>
          <a:p>
            <a:endParaRPr lang="en-US" sz="1600" dirty="0" smtClean="0"/>
          </a:p>
          <a:p>
            <a:r>
              <a:rPr lang="en-US" sz="1600" dirty="0" smtClean="0"/>
              <a:t>	public Admin(){</a:t>
            </a:r>
          </a:p>
          <a:p>
            <a:r>
              <a:rPr lang="en-US" sz="1600" dirty="0" smtClean="0"/>
              <a:t>		this(“</a:t>
            </a:r>
            <a:r>
              <a:rPr lang="en-US" sz="1600" dirty="0" err="1" smtClean="0"/>
              <a:t>default_name</a:t>
            </a:r>
            <a:r>
              <a:rPr lang="en-US" sz="1600" dirty="0" smtClean="0"/>
              <a:t>”);</a:t>
            </a:r>
          </a:p>
          <a:p>
            <a:r>
              <a:rPr lang="en-US" sz="1600" dirty="0" smtClean="0"/>
              <a:t>	}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public Admin(String name){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super(name);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Chaining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256814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a constructor?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does a constructor differ from a method?</a:t>
            </a:r>
          </a:p>
          <a:p>
            <a:pPr>
              <a:lnSpc>
                <a:spcPct val="150000"/>
              </a:lnSpc>
            </a:pPr>
            <a:r>
              <a:rPr lang="en-US" dirty="0"/>
              <a:t>What is the default constructor?</a:t>
            </a:r>
          </a:p>
          <a:p>
            <a:pPr>
              <a:lnSpc>
                <a:spcPct val="150000"/>
              </a:lnSpc>
            </a:pPr>
            <a:r>
              <a:rPr lang="en-US" dirty="0"/>
              <a:t>What must the first statement of a constructor be?</a:t>
            </a:r>
          </a:p>
          <a:p>
            <a:pPr>
              <a:lnSpc>
                <a:spcPct val="150000"/>
              </a:lnSpc>
            </a:pPr>
            <a:r>
              <a:rPr lang="en-US" dirty="0"/>
              <a:t>What does constructor chaining refer to?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Review</a:t>
            </a:r>
          </a:p>
        </p:txBody>
      </p:sp>
    </p:spTree>
    <p:extLst>
      <p:ext uri="{BB962C8B-B14F-4D97-AF65-F5344CB8AC3E}">
        <p14:creationId xmlns:p14="http://schemas.microsoft.com/office/powerpoint/2010/main" val="2818761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28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Identify a constructor in a class</a:t>
            </a:r>
            <a:endParaRPr lang="en-GB" dirty="0"/>
          </a:p>
          <a:p>
            <a:r>
              <a:rPr lang="en-GB" dirty="0"/>
              <a:t>Write constructors for your classes</a:t>
            </a:r>
          </a:p>
          <a:p>
            <a:r>
              <a:rPr lang="en-US" dirty="0"/>
              <a:t>Identify when the default constructor is generated</a:t>
            </a:r>
          </a:p>
          <a:p>
            <a:r>
              <a:rPr lang="en-US" dirty="0"/>
              <a:t>Create valid constructor call chains with this() and super() </a:t>
            </a:r>
          </a:p>
          <a:p>
            <a:r>
              <a:rPr lang="en-US" dirty="0"/>
              <a:t>Identify when a super() call is implicitly inserted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40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Identify a constructor in a class</a:t>
            </a:r>
            <a:endParaRPr lang="en-GB" dirty="0"/>
          </a:p>
          <a:p>
            <a:r>
              <a:rPr lang="en-GB" dirty="0"/>
              <a:t>Write constructors for your classes</a:t>
            </a:r>
          </a:p>
          <a:p>
            <a:r>
              <a:rPr lang="en-US" dirty="0"/>
              <a:t>Identify when the default constructor is generated</a:t>
            </a:r>
          </a:p>
          <a:p>
            <a:r>
              <a:rPr lang="en-US" dirty="0"/>
              <a:t>Create valid constructor call chains with this() and super() </a:t>
            </a:r>
          </a:p>
          <a:p>
            <a:r>
              <a:rPr lang="en-US" dirty="0"/>
              <a:t>Identify when a super() call is implicitly inserted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98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578882"/>
          </a:xfrm>
        </p:spPr>
        <p:txBody>
          <a:bodyPr/>
          <a:lstStyle/>
          <a:p>
            <a:r>
              <a:rPr lang="en-US" dirty="0"/>
              <a:t>What is a Constructor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/>
              <a:t>The Default </a:t>
            </a:r>
            <a:r>
              <a:rPr lang="en-US" dirty="0" smtClean="0"/>
              <a:t>Constructor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this() and super()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96890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spcBef>
                <a:spcPts val="120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Used to initialize </a:t>
            </a:r>
            <a:r>
              <a:rPr lang="en-US" dirty="0"/>
              <a:t>the object’s </a:t>
            </a:r>
            <a:r>
              <a:rPr lang="en-US" dirty="0" smtClean="0"/>
              <a:t>state and prepare it </a:t>
            </a:r>
            <a:r>
              <a:rPr lang="en-US" dirty="0"/>
              <a:t>for </a:t>
            </a:r>
            <a:r>
              <a:rPr lang="en-US" dirty="0" smtClean="0"/>
              <a:t>use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Runs before </a:t>
            </a:r>
            <a:r>
              <a:rPr lang="en-US" dirty="0"/>
              <a:t>any methods are invoked or any fields are </a:t>
            </a:r>
            <a:r>
              <a:rPr lang="en-US" dirty="0" smtClean="0"/>
              <a:t>accessed</a:t>
            </a:r>
            <a:endParaRPr lang="en-US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/>
              <a:t>process is invoked with the keyword </a:t>
            </a:r>
            <a:r>
              <a:rPr lang="en-US" dirty="0" smtClean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GB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Constructor?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1114425" y="1571626"/>
            <a:ext cx="6648450" cy="8191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/>
              <a:t>A constructor is a block of code that runs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when </a:t>
            </a:r>
            <a:r>
              <a:rPr lang="en-US" sz="2000" b="1" dirty="0"/>
              <a:t>an object is </a:t>
            </a:r>
            <a:r>
              <a:rPr lang="en-US" sz="2000" b="1" dirty="0" smtClean="0"/>
              <a:t>created.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96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Constructors resemble methods, but there are key </a:t>
            </a:r>
            <a:r>
              <a:rPr lang="en-US" dirty="0" smtClean="0"/>
              <a:t>differences: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No return type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Must </a:t>
            </a:r>
            <a:r>
              <a:rPr lang="en-US" dirty="0"/>
              <a:t>have same name as class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Just like methods, constructors can </a:t>
            </a:r>
            <a:r>
              <a:rPr lang="en-US" dirty="0"/>
              <a:t>be overloaded as </a:t>
            </a:r>
            <a:r>
              <a:rPr lang="en-US" dirty="0" smtClean="0"/>
              <a:t>needed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Different versions with different parameters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03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94592" y="1381127"/>
            <a:ext cx="7772677" cy="4699159"/>
          </a:xfrm>
        </p:spPr>
        <p:txBody>
          <a:bodyPr/>
          <a:lstStyle/>
          <a:p>
            <a:r>
              <a:rPr lang="en-US" sz="1600" dirty="0"/>
              <a:t>public class </a:t>
            </a:r>
            <a:r>
              <a:rPr lang="en-US" sz="1600" dirty="0" smtClean="0"/>
              <a:t>User {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	</a:t>
            </a:r>
            <a:br>
              <a:rPr lang="en-US" sz="1600" dirty="0"/>
            </a:br>
            <a:r>
              <a:rPr lang="en-US" sz="1600" dirty="0"/>
              <a:t>	public </a:t>
            </a:r>
            <a:r>
              <a:rPr lang="en-US" sz="1600" dirty="0" smtClean="0"/>
              <a:t>User() </a:t>
            </a:r>
            <a:r>
              <a:rPr lang="en-US" sz="1600" dirty="0"/>
              <a:t>{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 This is a constructor */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	}	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	public </a:t>
            </a:r>
            <a:r>
              <a:rPr lang="en-US" sz="1600" dirty="0" smtClean="0"/>
              <a:t>User(String data</a:t>
            </a:r>
            <a:r>
              <a:rPr lang="en-US" sz="1600" dirty="0"/>
              <a:t>) {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/*  This is a constructor with an argument */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	} 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	public void </a:t>
            </a:r>
            <a:r>
              <a:rPr lang="en-US" sz="1600" dirty="0" smtClean="0"/>
              <a:t>User() </a:t>
            </a:r>
            <a:r>
              <a:rPr lang="en-US" sz="1600" dirty="0"/>
              <a:t>{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 This is a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poorly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named, yet legal method */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  <a:endParaRPr lang="en-GB" sz="1600" dirty="0"/>
          </a:p>
          <a:p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74910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578882"/>
          </a:xfrm>
        </p:spPr>
        <p:txBody>
          <a:bodyPr/>
          <a:lstStyle/>
          <a:p>
            <a:r>
              <a:rPr lang="en-US" dirty="0"/>
              <a:t>The Default </a:t>
            </a:r>
            <a:r>
              <a:rPr lang="en-US" dirty="0" smtClean="0"/>
              <a:t>Constructor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578882"/>
          </a:xfrm>
        </p:spPr>
        <p:txBody>
          <a:bodyPr/>
          <a:lstStyle/>
          <a:p>
            <a:r>
              <a:rPr lang="en-US" dirty="0"/>
              <a:t>What is a Constructor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this() and super()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90896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All classes must have a </a:t>
            </a:r>
            <a:r>
              <a:rPr lang="en-US" dirty="0" smtClean="0"/>
              <a:t>constructor.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If we do </a:t>
            </a:r>
            <a:r>
              <a:rPr lang="en-US" dirty="0" smtClean="0"/>
              <a:t>not </a:t>
            </a:r>
            <a:r>
              <a:rPr lang="en-US" dirty="0"/>
              <a:t>write any, </a:t>
            </a:r>
            <a:r>
              <a:rPr lang="en-US" dirty="0" smtClean="0"/>
              <a:t>the compiler inserts a </a:t>
            </a:r>
            <a:r>
              <a:rPr lang="en-US" b="1" dirty="0" smtClean="0"/>
              <a:t>default constructor </a:t>
            </a:r>
            <a:r>
              <a:rPr lang="en-US" dirty="0" smtClean="0"/>
              <a:t>into our class: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No arguments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Empty body</a:t>
            </a:r>
            <a:br>
              <a:rPr lang="en-US" dirty="0" smtClean="0"/>
            </a:b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  <a:buNone/>
            </a:pPr>
            <a:endParaRPr lang="en-GB" dirty="0"/>
          </a:p>
          <a:p>
            <a:pPr>
              <a:spcBef>
                <a:spcPts val="1200"/>
              </a:spcBef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Default Constructor</a:t>
            </a:r>
            <a:endParaRPr lang="en-GB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 bwMode="auto">
          <a:xfrm>
            <a:off x="685522" y="4343399"/>
            <a:ext cx="7772677" cy="75580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dirty="0" smtClean="0">
                <a:solidFill>
                  <a:schemeClr val="tx1"/>
                </a:solidFill>
              </a:rPr>
              <a:t>any user-defined </a:t>
            </a:r>
            <a:r>
              <a:rPr lang="en-US" sz="2000" dirty="0">
                <a:solidFill>
                  <a:schemeClr val="tx1"/>
                </a:solidFill>
              </a:rPr>
              <a:t>constructors are </a:t>
            </a:r>
            <a:r>
              <a:rPr lang="en-US" sz="2000" dirty="0" smtClean="0">
                <a:solidFill>
                  <a:schemeClr val="tx1"/>
                </a:solidFill>
              </a:rPr>
              <a:t>present in the class,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the default constructor is </a:t>
            </a:r>
            <a:r>
              <a:rPr lang="en-US" sz="2000" u="sng" dirty="0" smtClean="0">
                <a:solidFill>
                  <a:schemeClr val="tx1"/>
                </a:solidFill>
              </a:rPr>
              <a:t>not</a:t>
            </a:r>
            <a:r>
              <a:rPr lang="en-US" sz="2000" dirty="0" smtClean="0">
                <a:solidFill>
                  <a:schemeClr val="tx1"/>
                </a:solidFill>
              </a:rPr>
              <a:t> generated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6852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Default Constructor</a:t>
            </a:r>
            <a:endParaRPr lang="en-GB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685800" y="1571625"/>
            <a:ext cx="7772677" cy="2464594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public class User {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 smtClean="0"/>
              <a:t>	public String </a:t>
            </a:r>
            <a:r>
              <a:rPr lang="en-US" sz="1600" dirty="0" err="1" smtClean="0"/>
              <a:t>firstName</a:t>
            </a:r>
            <a:r>
              <a:rPr lang="en-US" sz="1600" dirty="0" smtClean="0"/>
              <a:t>;	</a:t>
            </a:r>
          </a:p>
          <a:p>
            <a:r>
              <a:rPr lang="en-US" sz="1600" dirty="0" smtClean="0"/>
              <a:t>	public String </a:t>
            </a:r>
            <a:r>
              <a:rPr lang="en-US" sz="1600" dirty="0" err="1" smtClean="0"/>
              <a:t>lastName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	public void </a:t>
            </a:r>
            <a:r>
              <a:rPr lang="en-US" sz="1600" dirty="0" err="1" smtClean="0"/>
              <a:t>validateDetails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		</a:t>
            </a:r>
            <a:r>
              <a:rPr lang="en-US" sz="1600" dirty="0" smtClean="0"/>
              <a:t>...</a:t>
            </a:r>
            <a:endParaRPr lang="en-US" sz="1600" dirty="0" smtClean="0"/>
          </a:p>
          <a:p>
            <a:r>
              <a:rPr lang="en-US" sz="1600" dirty="0" smtClean="0"/>
              <a:t>	}</a:t>
            </a:r>
            <a:br>
              <a:rPr lang="en-US" sz="1600" dirty="0" smtClean="0"/>
            </a:br>
            <a:r>
              <a:rPr lang="en-US" sz="1600" dirty="0" smtClean="0"/>
              <a:t>}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 bwMode="auto">
          <a:xfrm>
            <a:off x="685800" y="4425791"/>
            <a:ext cx="7772677" cy="1413034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User();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sym typeface="Wingdings" pitchFamily="2" charset="2"/>
              </a:rPr>
              <a:t> </a:t>
            </a:r>
            <a:r>
              <a:rPr lang="en-US" sz="1600" dirty="0" smtClean="0">
                <a:solidFill>
                  <a:srgbClr val="C00000"/>
                </a:solidFill>
              </a:rPr>
              <a:t>default constructor in action!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9497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02</Week><RestrictedToTheseUsers xmlns="$ListId:Shared Documents;"><UserInfo><DisplayName></DisplayName><AccountId xsi:nil="true"></AccountId><AccountType/></UserInfo></RestrictedToTheseUsers><Module xmlns="$ListId:Shared Documents;">01 - OOD Week 1</Module><Language xmlns="f7c81f6c-9744-46f1-8649-1f77e3ad5d93">  </Language></documentManagement></p:properties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773A1687-F4D2-438C-A537-946200AFFF84}"/>
</file>

<file path=customXml/itemProps2.xml><?xml version="1.0" encoding="utf-8"?>
<ds:datastoreItem xmlns:ds="http://schemas.openxmlformats.org/officeDocument/2006/customXml" ds:itemID="{B7D1E994-F46B-4665-921F-F06B7531F22A}"/>
</file>

<file path=customXml/itemProps3.xml><?xml version="1.0" encoding="utf-8"?>
<ds:datastoreItem xmlns:ds="http://schemas.openxmlformats.org/officeDocument/2006/customXml" ds:itemID="{4D8B4E37-5EE3-476F-B0F9-0B805D75F9A8}"/>
</file>

<file path=customXml/itemProps4.xml><?xml version="1.0" encoding="utf-8"?>
<ds:datastoreItem xmlns:ds="http://schemas.openxmlformats.org/officeDocument/2006/customXml" ds:itemID="{45A0B628-AF37-401B-BEF3-2455CE61EDF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402</Words>
  <Application>Microsoft Office PowerPoint</Application>
  <PresentationFormat>On-screen Show (4:3)</PresentationFormat>
  <Paragraphs>185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Constructors</vt:lpstr>
      <vt:lpstr>What is a Constructor?</vt:lpstr>
      <vt:lpstr>Syntax</vt:lpstr>
      <vt:lpstr>Syntax</vt:lpstr>
      <vt:lpstr>Constructors</vt:lpstr>
      <vt:lpstr>The Default Constructor</vt:lpstr>
      <vt:lpstr>The Default Constructor</vt:lpstr>
      <vt:lpstr>Constructors</vt:lpstr>
      <vt:lpstr>this() and super()</vt:lpstr>
      <vt:lpstr>this()</vt:lpstr>
      <vt:lpstr>Constructors and Inheritance</vt:lpstr>
      <vt:lpstr>Constructor Chaining</vt:lpstr>
      <vt:lpstr>Module Review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 Rizzuti</dc:creator>
  <cp:lastModifiedBy>Tatyana Tsymbalenko</cp:lastModifiedBy>
  <cp:revision>121</cp:revision>
  <dcterms:created xsi:type="dcterms:W3CDTF">2014-07-24T16:00:45Z</dcterms:created>
  <dcterms:modified xsi:type="dcterms:W3CDTF">2015-11-19T22:17:24Z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0x0101000B60AC2B8594D94098D971BC50F68257</vt:lpwstr>
  </property>
  <property fmtid="{D5CDD505-2E9C-101B-9397-08002B2CF9AE}" pid="4" name="ItemRetentionFormula">
    <vt:lpwstr/>
  </property>
</Properties>
</file>