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8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9D9"/>
    <a:srgbClr val="FFFFCC"/>
    <a:srgbClr val="8EBD38"/>
    <a:srgbClr val="E7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9" autoAdjust="0"/>
    <p:restoredTop sz="87546" autoAdjust="0"/>
  </p:normalViewPr>
  <p:slideViewPr>
    <p:cSldViewPr snapToGrid="0" snapToObjects="1">
      <p:cViewPr varScale="1">
        <p:scale>
          <a:sx n="61" d="100"/>
          <a:sy n="61" d="100"/>
        </p:scale>
        <p:origin x="-47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19/11/2015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19/11/2015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* As of Java 8,</a:t>
            </a:r>
            <a:r>
              <a:rPr lang="en-US" altLang="en-US" baseline="0" dirty="0" smtClean="0"/>
              <a:t> this is no longer the case.</a:t>
            </a:r>
            <a:endParaRPr lang="en-GB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34F335C-8F09-46CF-93A2-822862DFFF4F}" type="slidenum">
              <a:rPr lang="en-GB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7BCB6C-A413-40BD-9650-63B3F0ED871F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840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570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3101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5096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9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7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39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12267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68426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18958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19726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2510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654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4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Diamond_inheritance.sv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348125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Abstract Classes and Interfaces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Interfaces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2121122"/>
            <a:ext cx="3213100" cy="2727484"/>
          </a:xfrm>
          <a:solidFill>
            <a:srgbClr val="FFFFCC"/>
          </a:solidFill>
        </p:spPr>
        <p:txBody>
          <a:bodyPr/>
          <a:lstStyle/>
          <a:p>
            <a:r>
              <a:rPr lang="en-US" sz="1600" dirty="0" smtClean="0">
                <a:solidFill>
                  <a:srgbClr val="3099D9"/>
                </a:solidFill>
              </a:rPr>
              <a:t>interface </a:t>
            </a:r>
            <a:r>
              <a:rPr lang="en-US" sz="1600" dirty="0" smtClean="0"/>
              <a:t>Flyer </a:t>
            </a:r>
            <a:br>
              <a:rPr lang="en-US" sz="1600" dirty="0" smtClean="0"/>
            </a:br>
            <a:r>
              <a:rPr lang="en-US" sz="1600" dirty="0" smtClean="0"/>
              <a:t>{</a:t>
            </a:r>
          </a:p>
          <a:p>
            <a:r>
              <a:rPr lang="en-US" sz="1600" dirty="0" smtClean="0"/>
              <a:t>	void fly();</a:t>
            </a:r>
            <a:endParaRPr lang="en-US" sz="1600" dirty="0"/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3099D9"/>
                </a:solidFill>
              </a:rPr>
              <a:t>interface </a:t>
            </a:r>
            <a:r>
              <a:rPr lang="en-US" sz="1600" dirty="0" err="1" smtClean="0"/>
              <a:t>MechanicalFlyer</a:t>
            </a:r>
            <a:r>
              <a:rPr lang="en-US" sz="1600" dirty="0" smtClean="0"/>
              <a:t> 		 </a:t>
            </a:r>
            <a:r>
              <a:rPr lang="en-US" sz="1600" dirty="0"/>
              <a:t> </a:t>
            </a:r>
            <a:r>
              <a:rPr lang="en-US" sz="1600" dirty="0" smtClean="0"/>
              <a:t>extends Flyer </a:t>
            </a:r>
            <a:br>
              <a:rPr lang="en-US" sz="1600" dirty="0" smtClean="0"/>
            </a:br>
            <a:r>
              <a:rPr lang="en-US" sz="1600" dirty="0" smtClean="0"/>
              <a:t>{</a:t>
            </a:r>
          </a:p>
          <a:p>
            <a:r>
              <a:rPr lang="en-US" sz="1600" dirty="0" smtClean="0"/>
              <a:t>	void refuel();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25944"/>
            <a:ext cx="8229600" cy="48371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Interfaces can extend other interfaces, even multiple at a time: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 bwMode="auto">
          <a:xfrm>
            <a:off x="3829626" y="2108644"/>
            <a:ext cx="4857174" cy="4041934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3099D9"/>
                </a:solidFill>
              </a:rPr>
              <a:t>abstract </a:t>
            </a:r>
            <a:r>
              <a:rPr lang="en-US" sz="1600" dirty="0" smtClean="0"/>
              <a:t>class </a:t>
            </a:r>
            <a:r>
              <a:rPr lang="en-US" sz="1600" dirty="0"/>
              <a:t>Airplane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	 implements </a:t>
            </a:r>
            <a:r>
              <a:rPr lang="en-US" sz="1600" dirty="0" err="1" smtClean="0"/>
              <a:t>MechanicalFlyer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{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/* No need to implement methods */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class </a:t>
            </a:r>
            <a:r>
              <a:rPr lang="en-US" sz="1600" dirty="0" err="1" smtClean="0"/>
              <a:t>CommercialPlane</a:t>
            </a:r>
            <a:r>
              <a:rPr lang="en-US" sz="1600" dirty="0" smtClean="0"/>
              <a:t> extends Airplane</a:t>
            </a:r>
            <a:br>
              <a:rPr lang="en-US" sz="1600" dirty="0" smtClean="0"/>
            </a:br>
            <a:r>
              <a:rPr lang="en-US" sz="1600" dirty="0" smtClean="0"/>
              <a:t>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public void fly() {</a:t>
            </a:r>
          </a:p>
          <a:p>
            <a:r>
              <a:rPr lang="en-US" sz="1600" dirty="0" smtClean="0"/>
              <a:t>		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/*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MUST implement */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	public </a:t>
            </a:r>
            <a:r>
              <a:rPr lang="en-US" sz="1600" dirty="0"/>
              <a:t>void </a:t>
            </a:r>
            <a:r>
              <a:rPr lang="en-US" sz="1600" dirty="0" smtClean="0"/>
              <a:t>refuel() {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/* MUST implement */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/>
              <a:t>	}</a:t>
            </a:r>
          </a:p>
          <a:p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6502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dirty="0" smtClean="0"/>
              <a:t>Java does not allow </a:t>
            </a:r>
            <a:r>
              <a:rPr lang="en-US" altLang="en-US" b="1" dirty="0" smtClean="0"/>
              <a:t>multiple </a:t>
            </a:r>
            <a:r>
              <a:rPr lang="en-US" altLang="en-US" b="1" dirty="0" smtClean="0"/>
              <a:t>inheritance</a:t>
            </a:r>
            <a:r>
              <a:rPr lang="en-US" altLang="en-US" dirty="0"/>
              <a:t>:</a:t>
            </a:r>
            <a:endParaRPr lang="en-US" altLang="en-US" dirty="0" smtClean="0"/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A class </a:t>
            </a:r>
            <a:r>
              <a:rPr lang="en-US" altLang="en-US" dirty="0" smtClean="0"/>
              <a:t>can only extend one class</a:t>
            </a:r>
            <a:endParaRPr lang="en-US" altLang="en-US" dirty="0" smtClean="0"/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No </a:t>
            </a:r>
            <a:r>
              <a:rPr lang="en-US" altLang="en-US" dirty="0" smtClean="0"/>
              <a:t>diamond problem</a:t>
            </a:r>
            <a:r>
              <a:rPr lang="en-US" altLang="en-US" dirty="0" smtClean="0"/>
              <a:t>:</a:t>
            </a:r>
            <a:endParaRPr lang="en-US" altLang="en-US" dirty="0" smtClean="0"/>
          </a:p>
          <a:p>
            <a:pPr marL="720725" lvl="2" indent="0">
              <a:spcBef>
                <a:spcPts val="1200"/>
              </a:spcBef>
              <a:buNone/>
            </a:pPr>
            <a:r>
              <a:rPr lang="en-US" altLang="en-US" i="1" dirty="0" smtClean="0"/>
              <a:t>If classes B and C override a method from class A</a:t>
            </a:r>
            <a:br>
              <a:rPr lang="en-US" altLang="en-US" i="1" dirty="0" smtClean="0"/>
            </a:br>
            <a:r>
              <a:rPr lang="en-US" altLang="en-US" i="1" dirty="0" smtClean="0"/>
              <a:t>in two different ways, which version does class D</a:t>
            </a:r>
            <a:br>
              <a:rPr lang="en-US" altLang="en-US" i="1" dirty="0" smtClean="0"/>
            </a:br>
            <a:r>
              <a:rPr lang="en-US" altLang="en-US" i="1" dirty="0" smtClean="0"/>
              <a:t>inherit?</a:t>
            </a:r>
          </a:p>
          <a:p>
            <a:pPr marL="720725" lvl="2" indent="0">
              <a:spcBef>
                <a:spcPts val="1200"/>
              </a:spcBef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dirty="0" smtClean="0"/>
              <a:t>However, a class can </a:t>
            </a:r>
            <a:r>
              <a:rPr lang="en-US" altLang="en-US" dirty="0" smtClean="0"/>
              <a:t>implement multiple </a:t>
            </a:r>
            <a:r>
              <a:rPr lang="en-US" altLang="en-US" dirty="0" smtClean="0"/>
              <a:t>interfaces:</a:t>
            </a:r>
            <a:endParaRPr lang="en-US" altLang="en-US" dirty="0" smtClean="0"/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Closest thing to “multiple inheritance” in Java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Still no diamond problem – no </a:t>
            </a:r>
            <a:r>
              <a:rPr lang="en-US" altLang="en-US" dirty="0" smtClean="0"/>
              <a:t>implementations are inherited!</a:t>
            </a:r>
            <a:endParaRPr lang="en-GB" alt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A76E5CA1-F8A2-48BD-A2B8-0911C857861B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Multiple Inheritance</a:t>
            </a:r>
            <a:endParaRPr lang="en-GB" altLang="en-US" dirty="0" smtClean="0"/>
          </a:p>
        </p:txBody>
      </p:sp>
      <p:pic>
        <p:nvPicPr>
          <p:cNvPr id="18436" name="Picture 3" descr="http://upload.wikimedia.org/wikipedia/commons/thumb/8/8e/Diamond_inheritance.svg/220px-Diamond_inheritance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53035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1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dirty="0" smtClean="0"/>
              <a:t>Abstract classes are part of the class hierarchy.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Meant to be </a:t>
            </a:r>
            <a:r>
              <a:rPr lang="en-US" altLang="en-US" dirty="0" smtClean="0"/>
              <a:t>extended by concrete classes</a:t>
            </a:r>
            <a:endParaRPr lang="en-US" altLang="en-US" dirty="0" smtClean="0"/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Can define </a:t>
            </a:r>
            <a:r>
              <a:rPr lang="en-US" altLang="en-US" dirty="0" smtClean="0"/>
              <a:t>base behavior </a:t>
            </a:r>
            <a:r>
              <a:rPr lang="en-US" altLang="en-US" dirty="0" smtClean="0"/>
              <a:t>with concrete </a:t>
            </a:r>
            <a:r>
              <a:rPr lang="en-US" altLang="en-US" dirty="0" smtClean="0"/>
              <a:t>methods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A class can only have one parent </a:t>
            </a:r>
            <a:r>
              <a:rPr lang="en-US" altLang="en-US" dirty="0" smtClean="0"/>
              <a:t>class, abstract or not</a:t>
            </a:r>
            <a:br>
              <a:rPr lang="en-US" altLang="en-US" dirty="0" smtClean="0"/>
            </a:br>
            <a:endParaRPr lang="en-US" alt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dirty="0" smtClean="0"/>
              <a:t>Interfaces describe what an </a:t>
            </a:r>
            <a:r>
              <a:rPr lang="en-US" altLang="en-US" dirty="0" smtClean="0"/>
              <a:t>object </a:t>
            </a:r>
            <a:r>
              <a:rPr lang="en-US" altLang="en-US" dirty="0" smtClean="0"/>
              <a:t>can do.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A contract listing guaranteed behavior 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Implementations will differ </a:t>
            </a:r>
            <a:r>
              <a:rPr lang="en-US" altLang="en-US" dirty="0" smtClean="0"/>
              <a:t>class to class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Multiple interfaces can be implemented at once</a:t>
            </a:r>
            <a:endParaRPr lang="en-US" altLang="en-US" dirty="0" smtClean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A76E5CA1-F8A2-48BD-A2B8-0911C857861B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When to </a:t>
            </a:r>
            <a:r>
              <a:rPr lang="en-US" altLang="en-US" dirty="0"/>
              <a:t>u</a:t>
            </a:r>
            <a:r>
              <a:rPr lang="en-US" altLang="en-US" dirty="0" smtClean="0"/>
              <a:t>se which?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Write </a:t>
            </a:r>
            <a:r>
              <a:rPr lang="en-US" dirty="0"/>
              <a:t>a well-formed abstract </a:t>
            </a:r>
            <a:r>
              <a:rPr lang="en-US" dirty="0" smtClean="0"/>
              <a:t>method</a:t>
            </a:r>
            <a:endParaRPr lang="en-GB" dirty="0"/>
          </a:p>
          <a:p>
            <a:r>
              <a:rPr lang="en-US" dirty="0" smtClean="0"/>
              <a:t>Produce a </a:t>
            </a:r>
            <a:r>
              <a:rPr lang="en-US" dirty="0"/>
              <a:t>well-formed</a:t>
            </a:r>
            <a:r>
              <a:rPr lang="en-US" b="1" dirty="0"/>
              <a:t> </a:t>
            </a:r>
            <a:r>
              <a:rPr lang="en-US" dirty="0" smtClean="0"/>
              <a:t>interface</a:t>
            </a:r>
          </a:p>
          <a:p>
            <a:pPr lvl="0"/>
            <a:r>
              <a:rPr lang="en-US" dirty="0"/>
              <a:t>Produce well-formed abstract </a:t>
            </a:r>
            <a:r>
              <a:rPr lang="en-US" dirty="0" smtClean="0"/>
              <a:t>classes</a:t>
            </a:r>
            <a:endParaRPr lang="en-GB" dirty="0"/>
          </a:p>
          <a:p>
            <a:pPr lvl="0"/>
            <a:r>
              <a:rPr lang="en-US" dirty="0" smtClean="0"/>
              <a:t>Identify </a:t>
            </a:r>
            <a:r>
              <a:rPr lang="en-US" dirty="0"/>
              <a:t>how many </a:t>
            </a:r>
            <a:r>
              <a:rPr lang="en-US" dirty="0" smtClean="0"/>
              <a:t>data types a single </a:t>
            </a:r>
            <a:r>
              <a:rPr lang="en-US" dirty="0"/>
              <a:t>object </a:t>
            </a:r>
            <a:r>
              <a:rPr lang="en-US" dirty="0" smtClean="0"/>
              <a:t>has</a:t>
            </a:r>
          </a:p>
          <a:p>
            <a:pPr lvl="0"/>
            <a:r>
              <a:rPr lang="en-US" dirty="0" smtClean="0"/>
              <a:t>Identify </a:t>
            </a:r>
            <a:r>
              <a:rPr lang="en-US" dirty="0"/>
              <a:t>whether or not Java allows multiple </a:t>
            </a:r>
            <a:r>
              <a:rPr lang="en-US" dirty="0" smtClean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857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Write a well-formed abstract method</a:t>
            </a:r>
            <a:endParaRPr lang="en-GB" dirty="0"/>
          </a:p>
          <a:p>
            <a:r>
              <a:rPr lang="en-US" dirty="0"/>
              <a:t>Produce a well-formed</a:t>
            </a:r>
            <a:r>
              <a:rPr lang="en-US" b="1" dirty="0"/>
              <a:t> </a:t>
            </a:r>
            <a:r>
              <a:rPr lang="en-US" dirty="0"/>
              <a:t>interface</a:t>
            </a:r>
          </a:p>
          <a:p>
            <a:pPr lvl="0"/>
            <a:r>
              <a:rPr lang="en-US" dirty="0"/>
              <a:t>Produce well-formed abstract classes</a:t>
            </a:r>
            <a:endParaRPr lang="en-GB" dirty="0"/>
          </a:p>
          <a:p>
            <a:pPr lvl="0"/>
            <a:r>
              <a:rPr lang="en-US" dirty="0"/>
              <a:t>Identify how many data types a single object has</a:t>
            </a:r>
          </a:p>
          <a:p>
            <a:pPr lvl="0"/>
            <a:r>
              <a:rPr lang="en-US" dirty="0"/>
              <a:t>Identify whether or not Java allows multiple inheritance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98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US" dirty="0" smtClean="0"/>
              <a:t>Abstract Classes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784830"/>
          </a:xfrm>
        </p:spPr>
        <p:txBody>
          <a:bodyPr/>
          <a:lstStyle/>
          <a:p>
            <a:r>
              <a:rPr lang="en-US" altLang="en-US" dirty="0"/>
              <a:t>Abstract Classes and Interfaces</a:t>
            </a:r>
            <a:r>
              <a:rPr lang="en-GB" altLang="en-US" dirty="0"/>
              <a:t/>
            </a:r>
            <a:br>
              <a:rPr lang="en-GB" alt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4977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spcBef>
                <a:spcPts val="1200"/>
              </a:spcBef>
            </a:pPr>
            <a:r>
              <a:rPr lang="en-US" altLang="en-US" dirty="0" smtClean="0"/>
              <a:t>Marked with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altLang="en-US" dirty="0" smtClean="0"/>
              <a:t> modifier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Can contain instance/static member variables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Can </a:t>
            </a:r>
            <a:r>
              <a:rPr lang="en-US" altLang="en-US" dirty="0"/>
              <a:t>contain instance/static </a:t>
            </a:r>
            <a:r>
              <a:rPr lang="en-US" altLang="en-US" dirty="0" smtClean="0"/>
              <a:t>method implementations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Can </a:t>
            </a:r>
            <a:r>
              <a:rPr lang="en-US" altLang="en-US" dirty="0"/>
              <a:t>contain </a:t>
            </a:r>
            <a:r>
              <a:rPr lang="en-US" altLang="en-US" i="1" dirty="0" smtClean="0"/>
              <a:t>abstract methods</a:t>
            </a:r>
          </a:p>
          <a:p>
            <a:endParaRPr lang="en-US" altLang="en-US" dirty="0" smtClean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Abstract Classes</a:t>
            </a:r>
            <a:endParaRPr lang="en-GB" alt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962880" y="1727187"/>
            <a:ext cx="7183582" cy="7296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200" b="1" dirty="0" smtClean="0">
                <a:latin typeface="Arial" pitchFamily="34" charset="0"/>
              </a:rPr>
              <a:t>An abstract class is a class that </a:t>
            </a:r>
          </a:p>
          <a:p>
            <a:pPr algn="ctr"/>
            <a:r>
              <a:rPr lang="en-US" altLang="en-US" sz="2200" b="1" dirty="0" smtClean="0">
                <a:latin typeface="Arial" pitchFamily="34" charset="0"/>
              </a:rPr>
              <a:t>cannot be instantiated.</a:t>
            </a:r>
            <a:endParaRPr lang="en-US" altLang="en-US" sz="22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6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Has no method body</a:t>
            </a:r>
          </a:p>
          <a:p>
            <a:pPr lvl="1"/>
            <a:r>
              <a:rPr lang="en-US" altLang="en-US" dirty="0" smtClean="0"/>
              <a:t>Semicolon instead of curly braces</a:t>
            </a:r>
          </a:p>
          <a:p>
            <a:pPr marL="357188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Can only belong to an abstract class or interface</a:t>
            </a:r>
          </a:p>
          <a:p>
            <a:pPr lvl="1"/>
            <a:r>
              <a:rPr lang="en-US" altLang="en-US" dirty="0" smtClean="0"/>
              <a:t>Will not compile in a concrete class!</a:t>
            </a:r>
          </a:p>
          <a:p>
            <a:pPr marL="357188" lvl="1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If a concrete class inherits an abstract method, it </a:t>
            </a:r>
            <a:r>
              <a:rPr lang="en-US" altLang="en-US" b="1" dirty="0" smtClean="0"/>
              <a:t>must</a:t>
            </a:r>
            <a:r>
              <a:rPr lang="en-US" altLang="en-US" dirty="0" smtClean="0"/>
              <a:t> implement it</a:t>
            </a:r>
          </a:p>
          <a:p>
            <a:endParaRPr lang="en-US" altLang="en-US" dirty="0" smtClean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Abstract Methods</a:t>
            </a:r>
            <a:endParaRPr lang="en-GB" altLang="en-US" smtClean="0"/>
          </a:p>
        </p:txBody>
      </p:sp>
      <p:sp>
        <p:nvSpPr>
          <p:cNvPr id="2" name="Rounded Rectangle 1"/>
          <p:cNvSpPr/>
          <p:nvPr/>
        </p:nvSpPr>
        <p:spPr>
          <a:xfrm>
            <a:off x="1459338" y="1662545"/>
            <a:ext cx="6289963" cy="5264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200" b="1" dirty="0">
                <a:latin typeface="Arial" pitchFamily="34" charset="0"/>
              </a:rPr>
              <a:t>A method </a:t>
            </a:r>
            <a:r>
              <a:rPr lang="en-US" altLang="en-US" sz="2200" b="1" dirty="0" smtClean="0">
                <a:latin typeface="Arial" pitchFamily="34" charset="0"/>
              </a:rPr>
              <a:t>can be </a:t>
            </a:r>
            <a:r>
              <a:rPr lang="en-US" altLang="en-US" sz="2200" b="1" dirty="0">
                <a:latin typeface="Arial" pitchFamily="34" charset="0"/>
              </a:rPr>
              <a:t>marked </a:t>
            </a:r>
            <a:r>
              <a:rPr lang="en-US" altLang="en-US" sz="2200" b="1" i="1" dirty="0" smtClean="0">
                <a:latin typeface="Arial" pitchFamily="34" charset="0"/>
              </a:rPr>
              <a:t>abstract</a:t>
            </a:r>
            <a:r>
              <a:rPr lang="en-US" altLang="en-US" sz="2200" b="1" dirty="0" smtClean="0">
                <a:latin typeface="Arial" pitchFamily="34" charset="0"/>
              </a:rPr>
              <a:t>.</a:t>
            </a:r>
            <a:endParaRPr lang="en-US" altLang="en-US" sz="2200" b="1" dirty="0">
              <a:latin typeface="Arial" pitchFamily="34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A76E5CA1-F8A2-48BD-A2B8-0911C857861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89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Legal concrete method: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Legal abstract method: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Illegal</a:t>
            </a:r>
            <a:r>
              <a:rPr lang="en-US" dirty="0"/>
              <a:t> </a:t>
            </a:r>
            <a:r>
              <a:rPr lang="en-US" dirty="0" smtClean="0"/>
              <a:t>– Cannot </a:t>
            </a:r>
            <a:r>
              <a:rPr lang="en-US" dirty="0"/>
              <a:t>be abstract </a:t>
            </a:r>
            <a:r>
              <a:rPr lang="en-US" dirty="0" smtClean="0"/>
              <a:t>and have </a:t>
            </a:r>
            <a:r>
              <a:rPr lang="en-US" dirty="0"/>
              <a:t>a body: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Abstract Method Syntax</a:t>
            </a:r>
            <a:endParaRPr lang="en-GB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1329595" y="1833180"/>
            <a:ext cx="6495366" cy="1084421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public void </a:t>
            </a:r>
            <a:r>
              <a:rPr lang="en-US" sz="2000" dirty="0" err="1" smtClean="0"/>
              <a:t>doSomething</a:t>
            </a:r>
            <a:r>
              <a:rPr lang="en-US" sz="2000" dirty="0" smtClean="0"/>
              <a:t>(){</a:t>
            </a:r>
          </a:p>
          <a:p>
            <a:r>
              <a:rPr lang="en-US" sz="2000" dirty="0" smtClean="0"/>
              <a:t>	...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/>
              <a:t>}	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1329595" y="4950270"/>
            <a:ext cx="6495366" cy="1084421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public </a:t>
            </a:r>
            <a:r>
              <a:rPr lang="en-US" sz="2000" dirty="0" smtClean="0">
                <a:solidFill>
                  <a:srgbClr val="C00000"/>
                </a:solidFill>
              </a:rPr>
              <a:t>abstract</a:t>
            </a:r>
            <a:r>
              <a:rPr lang="en-US" sz="2000" dirty="0" smtClean="0">
                <a:solidFill>
                  <a:srgbClr val="3099D9"/>
                </a:solidFill>
              </a:rPr>
              <a:t> </a:t>
            </a:r>
            <a:r>
              <a:rPr lang="en-US" sz="2000" dirty="0" smtClean="0"/>
              <a:t>void </a:t>
            </a:r>
            <a:r>
              <a:rPr lang="en-US" sz="2000" dirty="0" err="1" smtClean="0"/>
              <a:t>doSomething</a:t>
            </a:r>
            <a:r>
              <a:rPr lang="en-US" sz="2000" dirty="0" smtClean="0"/>
              <a:t>(){</a:t>
            </a:r>
          </a:p>
          <a:p>
            <a:r>
              <a:rPr lang="en-US" sz="2000" dirty="0" smtClean="0"/>
              <a:t>	...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/>
              <a:t>}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 bwMode="auto">
          <a:xfrm>
            <a:off x="1329595" y="3637607"/>
            <a:ext cx="6495366" cy="427196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public </a:t>
            </a:r>
            <a:r>
              <a:rPr lang="en-US" sz="2000" dirty="0" smtClean="0">
                <a:solidFill>
                  <a:srgbClr val="3099D9"/>
                </a:solidFill>
              </a:rPr>
              <a:t>abstract </a:t>
            </a:r>
            <a:r>
              <a:rPr lang="en-US" sz="2000" dirty="0" smtClean="0"/>
              <a:t>void </a:t>
            </a:r>
            <a:r>
              <a:rPr lang="en-US" sz="2000" dirty="0" err="1" smtClean="0"/>
              <a:t>doSomething</a:t>
            </a:r>
            <a:r>
              <a:rPr lang="en-US" sz="2000" dirty="0" smtClean="0"/>
              <a:t>(); 	</a:t>
            </a:r>
          </a:p>
        </p:txBody>
      </p:sp>
    </p:spTree>
    <p:extLst>
      <p:ext uri="{BB962C8B-B14F-4D97-AF65-F5344CB8AC3E}">
        <p14:creationId xmlns:p14="http://schemas.microsoft.com/office/powerpoint/2010/main" val="21417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94590" y="1439831"/>
            <a:ext cx="7772677" cy="1150144"/>
          </a:xfrm>
          <a:solidFill>
            <a:srgbClr val="FFFFCC"/>
          </a:solidFill>
        </p:spPr>
        <p:txBody>
          <a:bodyPr/>
          <a:lstStyle/>
          <a:p>
            <a:r>
              <a:rPr lang="en-US" sz="1600" dirty="0" smtClean="0"/>
              <a:t>public </a:t>
            </a:r>
            <a:r>
              <a:rPr lang="en-US" sz="1600" dirty="0" smtClean="0">
                <a:solidFill>
                  <a:srgbClr val="3099D9"/>
                </a:solidFill>
              </a:rPr>
              <a:t>abstract </a:t>
            </a:r>
            <a:r>
              <a:rPr lang="en-US" sz="1600" dirty="0" smtClean="0"/>
              <a:t>class Product {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	public </a:t>
            </a:r>
            <a:r>
              <a:rPr lang="en-US" sz="1600" dirty="0" smtClean="0">
                <a:solidFill>
                  <a:srgbClr val="3099D9"/>
                </a:solidFill>
              </a:rPr>
              <a:t>abstract</a:t>
            </a:r>
            <a:r>
              <a:rPr lang="en-US" sz="1600" dirty="0" smtClean="0"/>
              <a:t> double </a:t>
            </a:r>
            <a:r>
              <a:rPr lang="en-US" sz="1600" dirty="0" err="1" smtClean="0"/>
              <a:t>calcPrice</a:t>
            </a:r>
            <a:r>
              <a:rPr lang="en-US" sz="1600" dirty="0"/>
              <a:t>(); 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Per unit or by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weight?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}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A76E5CA1-F8A2-48BD-A2B8-0911C857861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Abstract Classes and Methods</a:t>
            </a:r>
            <a:endParaRPr lang="en-GB" altLang="en-US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694592" y="2734088"/>
            <a:ext cx="7772677" cy="1413034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public </a:t>
            </a:r>
            <a:r>
              <a:rPr lang="en-US" sz="1600" dirty="0" smtClean="0">
                <a:solidFill>
                  <a:srgbClr val="3099D9"/>
                </a:solidFill>
              </a:rPr>
              <a:t>abstract </a:t>
            </a:r>
            <a:r>
              <a:rPr lang="en-US" sz="1600" dirty="0" smtClean="0"/>
              <a:t>class </a:t>
            </a:r>
            <a:r>
              <a:rPr lang="en-US" sz="1600" dirty="0" err="1" smtClean="0"/>
              <a:t>PerishableProduct</a:t>
            </a:r>
            <a:r>
              <a:rPr lang="en-US" sz="1600" dirty="0" smtClean="0"/>
              <a:t> extends Product {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	public </a:t>
            </a:r>
            <a:r>
              <a:rPr lang="en-US" sz="1600" dirty="0" smtClean="0">
                <a:solidFill>
                  <a:srgbClr val="3099D9"/>
                </a:solidFill>
              </a:rPr>
              <a:t>abstract</a:t>
            </a:r>
            <a:r>
              <a:rPr lang="en-US" sz="1600" dirty="0" smtClean="0"/>
              <a:t> String </a:t>
            </a:r>
            <a:r>
              <a:rPr lang="en-US" sz="1600" dirty="0" err="1" smtClean="0"/>
              <a:t>getExpirationDate</a:t>
            </a:r>
            <a:r>
              <a:rPr lang="en-US" sz="1600" dirty="0" smtClean="0"/>
              <a:t>();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Could be printed 											   // or calculated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94591" y="4291743"/>
            <a:ext cx="7772677" cy="1938814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 marL="712788" indent="-355600" algn="l" defTabSz="53975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1079500" indent="-358775" algn="l" defTabSz="457200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3pPr>
            <a:lvl4pPr marL="1527175" indent="-274638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4pPr>
            <a:lvl5pPr marL="2057400" indent="-2286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public class </a:t>
            </a:r>
            <a:r>
              <a:rPr lang="en-US" sz="1600" dirty="0" err="1" smtClean="0"/>
              <a:t>WholeMilk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PerishableProduct</a:t>
            </a:r>
            <a:r>
              <a:rPr lang="en-US" sz="1600" dirty="0" smtClean="0"/>
              <a:t> {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Both abstract methods are inherited and MUST be implemented</a:t>
            </a:r>
            <a:b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600" dirty="0" smtClean="0"/>
          </a:p>
          <a:p>
            <a:r>
              <a:rPr lang="en-US" sz="1600" dirty="0" smtClean="0"/>
              <a:t>	public </a:t>
            </a:r>
            <a:r>
              <a:rPr lang="en-US" sz="1600" dirty="0"/>
              <a:t>double </a:t>
            </a:r>
            <a:r>
              <a:rPr lang="en-US" sz="1600" dirty="0" err="1" smtClean="0"/>
              <a:t>calcPrice</a:t>
            </a:r>
            <a:r>
              <a:rPr lang="en-US" sz="1600" dirty="0" smtClean="0"/>
              <a:t>() { ... }</a:t>
            </a:r>
          </a:p>
          <a:p>
            <a:r>
              <a:rPr lang="en-US" sz="1600" dirty="0" smtClean="0"/>
              <a:t>	public </a:t>
            </a:r>
            <a:r>
              <a:rPr lang="en-US" sz="1600" dirty="0"/>
              <a:t>String </a:t>
            </a:r>
            <a:r>
              <a:rPr lang="en-US" sz="1600" dirty="0" err="1" smtClean="0"/>
              <a:t>getExpirationDate</a:t>
            </a:r>
            <a:r>
              <a:rPr lang="en-US" sz="1600" dirty="0" smtClean="0"/>
              <a:t>() </a:t>
            </a:r>
            <a:r>
              <a:rPr lang="en-US" sz="1600" dirty="0"/>
              <a:t>{ ... }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8631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US" dirty="0"/>
              <a:t>Interfaces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US" dirty="0" smtClean="0"/>
              <a:t>Abstract Classes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498"/>
          </a:xfrm>
        </p:spPr>
        <p:txBody>
          <a:bodyPr/>
          <a:lstStyle/>
          <a:p>
            <a:r>
              <a:rPr lang="en-US" altLang="en-US" dirty="0"/>
              <a:t>Abstract Classes and </a:t>
            </a:r>
            <a:r>
              <a:rPr lang="en-US" altLang="en-US" dirty="0" smtClean="0"/>
              <a:t>Interfaces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2490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An interface is a list of abstract methods – no implementation</a:t>
            </a:r>
            <a:r>
              <a:rPr lang="en-US" altLang="en-US" dirty="0" smtClean="0"/>
              <a:t>!*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dirty="0" smtClean="0"/>
              <a:t>When a class implements an interface: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It guarantees to provide the </a:t>
            </a:r>
            <a:r>
              <a:rPr lang="en-US" altLang="en-US" dirty="0" err="1" smtClean="0"/>
              <a:t>behaviour</a:t>
            </a:r>
            <a:r>
              <a:rPr lang="en-US" altLang="en-US" dirty="0" smtClean="0"/>
              <a:t> listed by the interface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It gains the data type that the interface defines (IS-A)</a:t>
            </a:r>
            <a:br>
              <a:rPr lang="en-US" altLang="en-US" dirty="0" smtClean="0"/>
            </a:br>
            <a:endParaRPr lang="en-US" alt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dirty="0" smtClean="0"/>
              <a:t>Modifiers can be omitted: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All methods are implicitly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All fields are implicitly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A76E5CA1-F8A2-48BD-A2B8-0911C857861B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Interfaces</a:t>
            </a:r>
            <a:endParaRPr lang="en-GB" altLang="en-US" smtClean="0"/>
          </a:p>
        </p:txBody>
      </p:sp>
      <p:sp>
        <p:nvSpPr>
          <p:cNvPr id="2" name="Rounded Rectangle 1"/>
          <p:cNvSpPr/>
          <p:nvPr/>
        </p:nvSpPr>
        <p:spPr>
          <a:xfrm>
            <a:off x="969818" y="1579944"/>
            <a:ext cx="7038109" cy="8378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 interface describes how the outside world </a:t>
            </a:r>
            <a:br>
              <a:rPr lang="en-US" sz="2000" b="1" dirty="0" smtClean="0"/>
            </a:br>
            <a:r>
              <a:rPr lang="en-US" sz="2000" b="1" dirty="0" smtClean="0"/>
              <a:t>(other classes) can interact with a class.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7812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02</Week><RestrictedToTheseUsers xmlns="$ListId:Shared Documents;"><UserInfo><DisplayName></DisplayName><AccountId xsi:nil="true"></AccountId><AccountType/></UserInfo></RestrictedToTheseUsers><Module xmlns="$ListId:Shared Documents;">01 - OOD Week 1</Module><Language xmlns="f7c81f6c-9744-46f1-8649-1f77e3ad5d93">  </Languag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3C6E9439-C0E7-4756-B7F6-D348B686DA12}"/>
</file>

<file path=customXml/itemProps2.xml><?xml version="1.0" encoding="utf-8"?>
<ds:datastoreItem xmlns:ds="http://schemas.openxmlformats.org/officeDocument/2006/customXml" ds:itemID="{4D8B4E37-5EE3-476F-B0F9-0B805D75F9A8}"/>
</file>

<file path=customXml/itemProps3.xml><?xml version="1.0" encoding="utf-8"?>
<ds:datastoreItem xmlns:ds="http://schemas.openxmlformats.org/officeDocument/2006/customXml" ds:itemID="{B7D1E994-F46B-4665-921F-F06B7531F22A}"/>
</file>

<file path=customXml/itemProps4.xml><?xml version="1.0" encoding="utf-8"?>
<ds:datastoreItem xmlns:ds="http://schemas.openxmlformats.org/officeDocument/2006/customXml" ds:itemID="{6C205AA1-37AF-464A-BFCD-B54B9A05690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326</Words>
  <Application>Microsoft Office PowerPoint</Application>
  <PresentationFormat>On-screen Show (4:3)</PresentationFormat>
  <Paragraphs>126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Abstract Classes and Interfaces </vt:lpstr>
      <vt:lpstr>Abstract Classes</vt:lpstr>
      <vt:lpstr>Abstract Methods</vt:lpstr>
      <vt:lpstr>Abstract Method Syntax</vt:lpstr>
      <vt:lpstr>Abstract Classes and Methods</vt:lpstr>
      <vt:lpstr>Abstract Classes and Interfaces</vt:lpstr>
      <vt:lpstr>Interfaces</vt:lpstr>
      <vt:lpstr>Interfaces</vt:lpstr>
      <vt:lpstr>Multiple Inheritance</vt:lpstr>
      <vt:lpstr>When to use which?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Tatyana Tsymbalenko</cp:lastModifiedBy>
  <cp:revision>115</cp:revision>
  <dcterms:created xsi:type="dcterms:W3CDTF">2014-07-24T16:00:45Z</dcterms:created>
  <dcterms:modified xsi:type="dcterms:W3CDTF">2015-11-19T22:27:47Z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