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2" r:id="rId5"/>
  </p:sldMasterIdLst>
  <p:notesMasterIdLst>
    <p:notesMasterId r:id="rId32"/>
  </p:notesMasterIdLst>
  <p:handoutMasterIdLst>
    <p:handoutMasterId r:id="rId33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81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9D9"/>
    <a:srgbClr val="E78426"/>
    <a:srgbClr val="8EBD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69" autoAdjust="0"/>
    <p:restoredTop sz="81829" autoAdjust="0"/>
  </p:normalViewPr>
  <p:slideViewPr>
    <p:cSldViewPr snapToGrid="0" snapToObjects="1">
      <p:cViewPr>
        <p:scale>
          <a:sx n="68" d="100"/>
          <a:sy n="68" d="100"/>
        </p:scale>
        <p:origin x="-1714" y="-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8AE57-044C-4A10-A08D-1E594FA72A06}" type="datetime1">
              <a:rPr lang="en-GB" altLang="en-US"/>
              <a:pPr>
                <a:defRPr/>
              </a:pPr>
              <a:t>27/05/2016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C7ABE0-C499-4725-9354-24C1C6346D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882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D5AD0B-140E-41C5-B846-B64BA810CEA8}" type="datetime1">
              <a:rPr lang="en-GB" altLang="en-US"/>
              <a:pPr>
                <a:defRPr/>
              </a:pPr>
              <a:t>27/05/2016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43B131-0471-49D4-AD0F-A5F64627A0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8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307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class should</a:t>
            </a:r>
            <a:r>
              <a:rPr lang="en-US" baseline="0" dirty="0" smtClean="0"/>
              <a:t> use a setter, rather than accessing the internal components of the object directly.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62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4939D0-2259-4E3D-BE80-1BD55BDF7EEA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15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957B294-6B5B-4072-A72B-88EDC1681CB2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60479" y="3738563"/>
            <a:ext cx="1704291" cy="638175"/>
          </a:xfrm>
        </p:spPr>
        <p:txBody>
          <a:bodyPr/>
          <a:lstStyle>
            <a:lvl1pPr marL="0" indent="0">
              <a:buNone/>
              <a:defRPr sz="28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Stream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60589" y="4794250"/>
            <a:ext cx="1704181" cy="615950"/>
          </a:xfrm>
        </p:spPr>
        <p:txBody>
          <a:bodyPr/>
          <a:lstStyle>
            <a:lvl1pPr marL="0" indent="0">
              <a:buNone/>
              <a:defRPr sz="3600"/>
            </a:lvl1pPr>
            <a:lvl2pPr marL="357188" indent="0">
              <a:buNone/>
              <a:defRPr/>
            </a:lvl2pPr>
          </a:lstStyle>
          <a:p>
            <a:pPr lvl="0"/>
            <a:r>
              <a:rPr lang="en-US" dirty="0" smtClean="0"/>
              <a:t>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98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8537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492919"/>
          </a:xfrm>
          <a:prstGeom prst="roundRect">
            <a:avLst>
              <a:gd name="adj" fmla="val 10982"/>
            </a:avLst>
          </a:prstGeom>
          <a:solidFill>
            <a:srgbClr val="FFFA9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4848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915885"/>
            <a:ext cx="8229600" cy="4354739"/>
          </a:xfrm>
        </p:spPr>
        <p:txBody>
          <a:bodyPr/>
          <a:lstStyle>
            <a:lvl1pPr marL="331200" marR="0" indent="-342900" algn="l" defTabSz="4572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2000"/>
            </a:lvl1pPr>
          </a:lstStyle>
          <a:p>
            <a:pPr lvl="0"/>
            <a:r>
              <a:rPr lang="en-US" dirty="0" smtClean="0"/>
              <a:t>Objective 1</a:t>
            </a:r>
          </a:p>
          <a:p>
            <a:pPr lvl="0"/>
            <a:r>
              <a:rPr lang="en-US" dirty="0" smtClean="0"/>
              <a:t>Objective 2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96900" y="1321700"/>
            <a:ext cx="815975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After completing this module </a:t>
            </a:r>
            <a:r>
              <a:rPr lang="en-GB" altLang="en-US" sz="1800" b="1" smtClean="0">
                <a:solidFill>
                  <a:srgbClr val="000000"/>
                </a:solidFill>
                <a:latin typeface="+mj-lt"/>
              </a:rPr>
              <a:t>you should be </a:t>
            </a:r>
            <a:r>
              <a:rPr lang="en-GB" altLang="en-US" sz="1800" b="1" dirty="0" smtClean="0">
                <a:solidFill>
                  <a:srgbClr val="000000"/>
                </a:solidFill>
                <a:latin typeface="+mj-lt"/>
              </a:rPr>
              <a:t>able to:</a:t>
            </a:r>
            <a:endParaRPr lang="en-GB" sz="1800" dirty="0" smtClean="0">
              <a:latin typeface="+mj-lt"/>
            </a:endParaRPr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600" y="629556"/>
            <a:ext cx="822960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2400" b="1" dirty="0" smtClean="0">
                <a:solidFill>
                  <a:srgbClr val="000000"/>
                </a:solidFill>
                <a:latin typeface="Arial" pitchFamily="34" charset="0"/>
              </a:rPr>
              <a:t>Module Objectives</a:t>
            </a:r>
            <a:endParaRPr lang="en-GB" sz="2400" dirty="0" smtClean="0"/>
          </a:p>
          <a:p>
            <a:pPr>
              <a:buFont typeface="Arial" panose="020B0604020202020204" pitchFamily="34" charset="0"/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124529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77371" y="595540"/>
            <a:ext cx="8422821" cy="47897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b="1" dirty="0" smtClean="0">
                <a:latin typeface="+mj-lt"/>
              </a:rPr>
              <a:t>Questions?</a:t>
            </a:r>
            <a:endParaRPr lang="en-GB" sz="2400" b="1" dirty="0" smtClean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1436914"/>
            <a:ext cx="8299450" cy="48913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7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>
              <a:buFont typeface="Arial" panose="020B0604020202020204" pitchFamily="34" charset="0"/>
              <a:buNone/>
            </a:pPr>
            <a:endParaRPr lang="en-GB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960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zh-TW" altLang="en-US" sz="1800" smtClean="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zh-TW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5237244-63E7-4929-A2F6-DE6469FBD88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122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1657350"/>
            <a:ext cx="7772400" cy="44386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4062176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54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04159145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endParaRPr lang="en-GB" altLang="en-US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325944"/>
            <a:ext cx="8229600" cy="48371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97E86-F252-4E7D-A137-5A134F0304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520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3978275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8525" y="1371600"/>
            <a:ext cx="3978275" cy="4837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7116D-714C-4DB0-92EB-752E0A7772E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39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 userDrawn="1"/>
        </p:nvSpPr>
        <p:spPr bwMode="auto">
          <a:xfrm>
            <a:off x="755650" y="2708275"/>
            <a:ext cx="7632700" cy="1728788"/>
          </a:xfrm>
          <a:prstGeom prst="roundRect">
            <a:avLst>
              <a:gd name="adj" fmla="val 16667"/>
            </a:avLst>
          </a:prstGeom>
          <a:solidFill>
            <a:srgbClr val="92D050">
              <a:alpha val="32941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b="1" smtClean="0">
                <a:latin typeface="Arial" pitchFamily="34" charset="0"/>
                <a:cs typeface="Arial" pitchFamily="34" charset="0"/>
              </a:rPr>
              <a:t>Question Bubble</a:t>
            </a:r>
            <a:endParaRPr lang="en-GB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96A2A-3A41-4234-83BD-C679078498E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54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325944"/>
            <a:ext cx="8229600" cy="48371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5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 userDrawn="1"/>
        </p:nvSpPr>
        <p:spPr bwMode="auto">
          <a:xfrm>
            <a:off x="755650" y="1628775"/>
            <a:ext cx="7632700" cy="46085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b="1" smtClean="0">
                <a:latin typeface="Consolas" pitchFamily="49" charset="0"/>
                <a:cs typeface="Consolas" pitchFamily="49" charset="0"/>
              </a:rPr>
              <a:t>Code Bubble</a:t>
            </a:r>
            <a:endParaRPr lang="en-GB" altLang="en-US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defRPr/>
            </a:pPr>
            <a:endParaRPr lang="en-GB" altLang="en-US" b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03299-633C-400F-BBBE-20FA9BCC6E1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021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prstClr val="white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326018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3978275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8525" y="1371600"/>
            <a:ext cx="3978275" cy="4837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4586BDD-6C73-4C83-8239-DD39B1DF020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937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4410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59078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629981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448" y="1820418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3428286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27374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51864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180365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7717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_Text_With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322286"/>
            <a:ext cx="8229600" cy="384076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80571" y="1534126"/>
            <a:ext cx="7982858" cy="46005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200" b="1" kern="1200" dirty="0">
                <a:solidFill>
                  <a:schemeClr val="tx1"/>
                </a:solidFill>
                <a:effectLst/>
                <a:latin typeface="+mn-lt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68008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404131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0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CF8A0185-9EE6-43AC-B83F-2CFE9BEC84C0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457200" y="13255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821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  <p:sldLayoutId id="2147483880" r:id="rId18"/>
    <p:sldLayoutId id="2147483881" r:id="rId19"/>
    <p:sldLayoutId id="2147483882" r:id="rId20"/>
    <p:sldLayoutId id="2147483883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712788" indent="-355600" algn="l" defTabSz="53975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79500" indent="-358775" algn="l" defTabSz="457200" rtl="0" eaLnBrk="0" fontAlgn="base" hangingPunct="0">
        <a:spcBef>
          <a:spcPts val="12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527175" indent="-274638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E18283_01/java.112/e10588/chone.htm#BABHGCB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377825" y="3738563"/>
            <a:ext cx="59234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dirty="0" smtClean="0">
                <a:solidFill>
                  <a:prstClr val="black"/>
                </a:solidFill>
                <a:cs typeface="Arial" pitchFamily="34" charset="0"/>
              </a:rPr>
              <a:t>Object Orientated Development</a:t>
            </a:r>
            <a:endParaRPr lang="en-US" altLang="en-US" sz="32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377825" y="4794250"/>
            <a:ext cx="32797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r>
              <a:rPr lang="en-US" sz="3400" dirty="0" smtClean="0"/>
              <a:t>Four Pillars</a:t>
            </a:r>
            <a:endParaRPr lang="en-GB" sz="3400" dirty="0"/>
          </a:p>
        </p:txBody>
      </p:sp>
      <p:sp>
        <p:nvSpPr>
          <p:cNvPr id="2" name="TextBox 1"/>
          <p:cNvSpPr txBox="1"/>
          <p:nvPr/>
        </p:nvSpPr>
        <p:spPr>
          <a:xfrm>
            <a:off x="5029200" y="42418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4752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Abstraction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99444142-497B-417D-937C-FF56C6E8E38F}" type="slidenum"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10</a:t>
            </a:fld>
            <a:endParaRPr lang="en-US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80571" y="1732463"/>
            <a:ext cx="7982858" cy="821531"/>
          </a:xfrm>
        </p:spPr>
        <p:txBody>
          <a:bodyPr/>
          <a:lstStyle/>
          <a:p>
            <a:pPr algn="ctr"/>
            <a:r>
              <a:rPr lang="en-US" dirty="0" smtClean="0"/>
              <a:t>Extracting </a:t>
            </a:r>
            <a:r>
              <a:rPr lang="en-US" dirty="0"/>
              <a:t>relevant and essential </a:t>
            </a:r>
            <a:endParaRPr lang="en-US" dirty="0" smtClean="0"/>
          </a:p>
          <a:p>
            <a:pPr algn="ctr"/>
            <a:r>
              <a:rPr lang="en-US" dirty="0" smtClean="0"/>
              <a:t>information </a:t>
            </a:r>
            <a:r>
              <a:rPr lang="en-US" dirty="0"/>
              <a:t>and </a:t>
            </a:r>
            <a:r>
              <a:rPr lang="en-US" dirty="0" err="1"/>
              <a:t>behaviour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251200"/>
            <a:ext cx="7772400" cy="2730500"/>
          </a:xfrm>
          <a:prstGeom prst="rect">
            <a:avLst/>
          </a:prstGeom>
        </p:spPr>
        <p:txBody>
          <a:bodyPr/>
          <a:lstStyle/>
          <a:p>
            <a:pPr marL="342900" indent="-3429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sz="2200" kern="0" dirty="0">
                <a:latin typeface="+mn-lt"/>
                <a:ea typeface="+mn-ea"/>
              </a:rPr>
              <a:t>Largely relates to Data </a:t>
            </a:r>
            <a:r>
              <a:rPr lang="en-GB" sz="2200" kern="0" dirty="0" smtClean="0">
                <a:latin typeface="+mn-lt"/>
                <a:ea typeface="+mn-ea"/>
              </a:rPr>
              <a:t>Abstraction</a:t>
            </a:r>
          </a:p>
          <a:p>
            <a:pPr marL="342900" indent="-3429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kern="0" dirty="0" smtClean="0">
                <a:latin typeface="+mn-lt"/>
                <a:ea typeface="+mn-ea"/>
              </a:rPr>
              <a:t>Often refers to hiding the complexity of a system</a:t>
            </a:r>
            <a:endParaRPr lang="en-GB" sz="2200" kern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028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dirty="0" smtClean="0">
                <a:latin typeface="+mj-lt"/>
              </a:rPr>
              <a:t>What information is it </a:t>
            </a:r>
            <a:r>
              <a:rPr lang="en-GB" altLang="en-US" b="1" dirty="0" smtClean="0">
                <a:latin typeface="+mj-lt"/>
              </a:rPr>
              <a:t>possible</a:t>
            </a:r>
            <a:r>
              <a:rPr lang="en-GB" altLang="en-US" dirty="0" smtClean="0">
                <a:latin typeface="+mj-lt"/>
              </a:rPr>
              <a:t> to know about people?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96038421-5288-4BC4-A594-576810E7AED4}" type="slidenum">
              <a:rPr lang="en-US" altLang="en-US">
                <a:solidFill>
                  <a:srgbClr val="000000"/>
                </a:solidFill>
                <a:latin typeface="+mj-lt"/>
              </a:rPr>
              <a:pPr eaLnBrk="1" hangingPunct="1"/>
              <a:t>11</a:t>
            </a:fld>
            <a:endParaRPr lang="en-US" altLang="en-US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latin typeface="+mj-lt"/>
              </a:rPr>
              <a:t>Abstraction</a:t>
            </a:r>
          </a:p>
        </p:txBody>
      </p:sp>
      <p:sp>
        <p:nvSpPr>
          <p:cNvPr id="5" name="TextBox 4"/>
          <p:cNvSpPr>
            <a:spLocks noChangeArrowheads="1"/>
          </p:cNvSpPr>
          <p:nvPr/>
        </p:nvSpPr>
        <p:spPr bwMode="auto">
          <a:xfrm>
            <a:off x="879475" y="2757488"/>
            <a:ext cx="1606550" cy="407987"/>
          </a:xfrm>
          <a:prstGeom prst="roundRect">
            <a:avLst>
              <a:gd name="adj" fmla="val 16667"/>
            </a:avLst>
          </a:prstGeom>
          <a:solidFill>
            <a:srgbClr val="C5EA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>
                <a:latin typeface="+mj-lt"/>
              </a:rPr>
              <a:t>Age</a:t>
            </a:r>
          </a:p>
        </p:txBody>
      </p:sp>
      <p:sp>
        <p:nvSpPr>
          <p:cNvPr id="6" name="TextBox 5"/>
          <p:cNvSpPr>
            <a:spLocks noChangeArrowheads="1"/>
          </p:cNvSpPr>
          <p:nvPr/>
        </p:nvSpPr>
        <p:spPr bwMode="auto">
          <a:xfrm>
            <a:off x="6335713" y="4978400"/>
            <a:ext cx="1606550" cy="407988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>
                <a:latin typeface="+mj-lt"/>
              </a:rPr>
              <a:t>Name</a:t>
            </a:r>
          </a:p>
        </p:txBody>
      </p: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2889250" y="2501900"/>
            <a:ext cx="1606550" cy="407988"/>
          </a:xfrm>
          <a:prstGeom prst="roundRect">
            <a:avLst>
              <a:gd name="adj" fmla="val 16667"/>
            </a:avLst>
          </a:prstGeom>
          <a:solidFill>
            <a:srgbClr val="9EC2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>
                <a:latin typeface="+mj-lt"/>
              </a:rPr>
              <a:t>Address</a:t>
            </a:r>
          </a:p>
        </p:txBody>
      </p:sp>
      <p:sp>
        <p:nvSpPr>
          <p:cNvPr id="8" name="TextBox 7"/>
          <p:cNvSpPr>
            <a:spLocks noChangeArrowheads="1"/>
          </p:cNvSpPr>
          <p:nvPr/>
        </p:nvSpPr>
        <p:spPr bwMode="auto">
          <a:xfrm>
            <a:off x="1284288" y="5168900"/>
            <a:ext cx="1604962" cy="409575"/>
          </a:xfrm>
          <a:prstGeom prst="roundRect">
            <a:avLst>
              <a:gd name="adj" fmla="val 16667"/>
            </a:avLst>
          </a:prstGeom>
          <a:solidFill>
            <a:srgbClr val="44BC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>
                <a:latin typeface="+mj-lt"/>
              </a:rPr>
              <a:t>NI Number</a:t>
            </a:r>
          </a:p>
        </p:txBody>
      </p:sp>
      <p:sp>
        <p:nvSpPr>
          <p:cNvPr id="9" name="TextBox 8"/>
          <p:cNvSpPr>
            <a:spLocks noChangeArrowheads="1"/>
          </p:cNvSpPr>
          <p:nvPr/>
        </p:nvSpPr>
        <p:spPr bwMode="auto">
          <a:xfrm>
            <a:off x="3927475" y="5221288"/>
            <a:ext cx="1606550" cy="7143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>
                <a:latin typeface="+mj-lt"/>
              </a:rPr>
              <a:t>Favourite Colour</a:t>
            </a:r>
          </a:p>
        </p:txBody>
      </p:sp>
      <p:sp>
        <p:nvSpPr>
          <p:cNvPr id="10" name="TextBox 9"/>
          <p:cNvSpPr>
            <a:spLocks noChangeArrowheads="1"/>
          </p:cNvSpPr>
          <p:nvPr/>
        </p:nvSpPr>
        <p:spPr bwMode="auto">
          <a:xfrm>
            <a:off x="3692525" y="3598863"/>
            <a:ext cx="1606550" cy="715962"/>
          </a:xfrm>
          <a:prstGeom prst="roundRect">
            <a:avLst>
              <a:gd name="adj" fmla="val 16667"/>
            </a:avLst>
          </a:prstGeom>
          <a:solidFill>
            <a:srgbClr val="FFFA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>
                <a:latin typeface="+mj-lt"/>
              </a:rPr>
              <a:t>Favourite Animal</a:t>
            </a:r>
          </a:p>
        </p:txBody>
      </p:sp>
      <p:sp>
        <p:nvSpPr>
          <p:cNvPr id="11" name="TextBox 10"/>
          <p:cNvSpPr>
            <a:spLocks noChangeArrowheads="1"/>
          </p:cNvSpPr>
          <p:nvPr/>
        </p:nvSpPr>
        <p:spPr bwMode="auto">
          <a:xfrm>
            <a:off x="5534025" y="3140075"/>
            <a:ext cx="1604963" cy="714375"/>
          </a:xfrm>
          <a:prstGeom prst="roundRect">
            <a:avLst>
              <a:gd name="adj" fmla="val 16667"/>
            </a:avLst>
          </a:prstGeom>
          <a:solidFill>
            <a:srgbClr val="FFFA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>
                <a:latin typeface="+mj-lt"/>
              </a:rPr>
              <a:t>Mobile Number</a:t>
            </a:r>
          </a:p>
        </p:txBody>
      </p:sp>
      <p:sp>
        <p:nvSpPr>
          <p:cNvPr id="12" name="TextBox 11"/>
          <p:cNvSpPr>
            <a:spLocks noChangeArrowheads="1"/>
          </p:cNvSpPr>
          <p:nvPr/>
        </p:nvSpPr>
        <p:spPr bwMode="auto">
          <a:xfrm>
            <a:off x="6130925" y="2246313"/>
            <a:ext cx="1606550" cy="409575"/>
          </a:xfrm>
          <a:prstGeom prst="roundRect">
            <a:avLst>
              <a:gd name="adj" fmla="val 16667"/>
            </a:avLst>
          </a:prstGeom>
          <a:solidFill>
            <a:srgbClr val="44BC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>
                <a:latin typeface="+mj-lt"/>
              </a:rPr>
              <a:t>Star Sign</a:t>
            </a:r>
          </a:p>
        </p:txBody>
      </p:sp>
      <p:sp>
        <p:nvSpPr>
          <p:cNvPr id="13" name="TextBox 12"/>
          <p:cNvSpPr>
            <a:spLocks noChangeArrowheads="1"/>
          </p:cNvSpPr>
          <p:nvPr/>
        </p:nvSpPr>
        <p:spPr bwMode="auto">
          <a:xfrm>
            <a:off x="1682750" y="4008438"/>
            <a:ext cx="1604963" cy="407987"/>
          </a:xfrm>
          <a:prstGeom prst="roundRect">
            <a:avLst>
              <a:gd name="adj" fmla="val 16667"/>
            </a:avLst>
          </a:prstGeom>
          <a:solidFill>
            <a:srgbClr val="9EC2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>
                <a:latin typeface="+mj-lt"/>
              </a:rPr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187340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dirty="0" smtClean="0">
                <a:latin typeface="+mj-lt"/>
              </a:rPr>
              <a:t>What information is </a:t>
            </a:r>
            <a:r>
              <a:rPr lang="en-GB" altLang="en-US" b="1" dirty="0" smtClean="0">
                <a:latin typeface="+mj-lt"/>
              </a:rPr>
              <a:t>relevant for a bank </a:t>
            </a:r>
            <a:r>
              <a:rPr lang="en-GB" altLang="en-US" dirty="0" smtClean="0">
                <a:latin typeface="+mj-lt"/>
              </a:rPr>
              <a:t>to know about?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71590D45-81B7-4D64-AFA5-C024401AC446}" type="slidenum">
              <a:rPr lang="en-US" altLang="en-US">
                <a:solidFill>
                  <a:srgbClr val="000000"/>
                </a:solidFill>
                <a:latin typeface="+mj-lt"/>
              </a:rPr>
              <a:pPr eaLnBrk="1" hangingPunct="1"/>
              <a:t>12</a:t>
            </a:fld>
            <a:endParaRPr lang="en-US" altLang="en-US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latin typeface="+mj-lt"/>
              </a:rPr>
              <a:t>Abstraction</a:t>
            </a:r>
          </a:p>
        </p:txBody>
      </p:sp>
      <p:sp>
        <p:nvSpPr>
          <p:cNvPr id="25605" name="TextBox 4"/>
          <p:cNvSpPr>
            <a:spLocks noChangeArrowheads="1"/>
          </p:cNvSpPr>
          <p:nvPr/>
        </p:nvSpPr>
        <p:spPr bwMode="auto">
          <a:xfrm>
            <a:off x="879475" y="2757488"/>
            <a:ext cx="1606550" cy="407987"/>
          </a:xfrm>
          <a:prstGeom prst="roundRect">
            <a:avLst>
              <a:gd name="adj" fmla="val 16667"/>
            </a:avLst>
          </a:prstGeom>
          <a:solidFill>
            <a:srgbClr val="C5EA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>
                <a:latin typeface="+mj-lt"/>
              </a:rPr>
              <a:t>Age</a:t>
            </a:r>
          </a:p>
        </p:txBody>
      </p:sp>
      <p:sp>
        <p:nvSpPr>
          <p:cNvPr id="25606" name="TextBox 5"/>
          <p:cNvSpPr>
            <a:spLocks noChangeArrowheads="1"/>
          </p:cNvSpPr>
          <p:nvPr/>
        </p:nvSpPr>
        <p:spPr bwMode="auto">
          <a:xfrm>
            <a:off x="6335713" y="4978400"/>
            <a:ext cx="1606550" cy="407988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>
                <a:latin typeface="+mj-lt"/>
              </a:rPr>
              <a:t>Name</a:t>
            </a:r>
          </a:p>
        </p:txBody>
      </p:sp>
      <p:sp>
        <p:nvSpPr>
          <p:cNvPr id="25607" name="TextBox 6"/>
          <p:cNvSpPr>
            <a:spLocks noChangeArrowheads="1"/>
          </p:cNvSpPr>
          <p:nvPr/>
        </p:nvSpPr>
        <p:spPr bwMode="auto">
          <a:xfrm>
            <a:off x="2889250" y="2501900"/>
            <a:ext cx="1606550" cy="407988"/>
          </a:xfrm>
          <a:prstGeom prst="roundRect">
            <a:avLst>
              <a:gd name="adj" fmla="val 16667"/>
            </a:avLst>
          </a:prstGeom>
          <a:solidFill>
            <a:srgbClr val="9EC2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>
                <a:latin typeface="+mj-lt"/>
              </a:rPr>
              <a:t>Address</a:t>
            </a:r>
          </a:p>
        </p:txBody>
      </p:sp>
      <p:sp>
        <p:nvSpPr>
          <p:cNvPr id="25608" name="TextBox 7"/>
          <p:cNvSpPr>
            <a:spLocks noChangeArrowheads="1"/>
          </p:cNvSpPr>
          <p:nvPr/>
        </p:nvSpPr>
        <p:spPr bwMode="auto">
          <a:xfrm>
            <a:off x="1284288" y="5168900"/>
            <a:ext cx="1604962" cy="409575"/>
          </a:xfrm>
          <a:prstGeom prst="roundRect">
            <a:avLst>
              <a:gd name="adj" fmla="val 16667"/>
            </a:avLst>
          </a:prstGeom>
          <a:solidFill>
            <a:srgbClr val="44BC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>
                <a:latin typeface="+mj-lt"/>
              </a:rPr>
              <a:t>NI Number</a:t>
            </a:r>
          </a:p>
        </p:txBody>
      </p:sp>
      <p:sp>
        <p:nvSpPr>
          <p:cNvPr id="25609" name="TextBox 8"/>
          <p:cNvSpPr>
            <a:spLocks noChangeArrowheads="1"/>
          </p:cNvSpPr>
          <p:nvPr/>
        </p:nvSpPr>
        <p:spPr bwMode="auto">
          <a:xfrm>
            <a:off x="3927475" y="5221288"/>
            <a:ext cx="1606550" cy="7143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>
                <a:latin typeface="+mj-lt"/>
              </a:rPr>
              <a:t>Favourite Colour</a:t>
            </a:r>
          </a:p>
        </p:txBody>
      </p:sp>
      <p:sp>
        <p:nvSpPr>
          <p:cNvPr id="25610" name="TextBox 9"/>
          <p:cNvSpPr>
            <a:spLocks noChangeArrowheads="1"/>
          </p:cNvSpPr>
          <p:nvPr/>
        </p:nvSpPr>
        <p:spPr bwMode="auto">
          <a:xfrm>
            <a:off x="3692525" y="3598863"/>
            <a:ext cx="1606550" cy="715962"/>
          </a:xfrm>
          <a:prstGeom prst="roundRect">
            <a:avLst>
              <a:gd name="adj" fmla="val 16667"/>
            </a:avLst>
          </a:prstGeom>
          <a:solidFill>
            <a:srgbClr val="FFFA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>
                <a:latin typeface="+mj-lt"/>
              </a:rPr>
              <a:t>Favourite Animal</a:t>
            </a:r>
          </a:p>
        </p:txBody>
      </p:sp>
      <p:sp>
        <p:nvSpPr>
          <p:cNvPr id="25611" name="TextBox 10"/>
          <p:cNvSpPr>
            <a:spLocks noChangeArrowheads="1"/>
          </p:cNvSpPr>
          <p:nvPr/>
        </p:nvSpPr>
        <p:spPr bwMode="auto">
          <a:xfrm>
            <a:off x="5534025" y="3140075"/>
            <a:ext cx="1604963" cy="714375"/>
          </a:xfrm>
          <a:prstGeom prst="roundRect">
            <a:avLst>
              <a:gd name="adj" fmla="val 16667"/>
            </a:avLst>
          </a:prstGeom>
          <a:solidFill>
            <a:srgbClr val="FFFA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>
                <a:latin typeface="+mj-lt"/>
              </a:rPr>
              <a:t>Mobile Number</a:t>
            </a:r>
          </a:p>
        </p:txBody>
      </p:sp>
      <p:sp>
        <p:nvSpPr>
          <p:cNvPr id="25612" name="TextBox 11"/>
          <p:cNvSpPr>
            <a:spLocks noChangeArrowheads="1"/>
          </p:cNvSpPr>
          <p:nvPr/>
        </p:nvSpPr>
        <p:spPr bwMode="auto">
          <a:xfrm>
            <a:off x="6130925" y="2246313"/>
            <a:ext cx="1606550" cy="409575"/>
          </a:xfrm>
          <a:prstGeom prst="roundRect">
            <a:avLst>
              <a:gd name="adj" fmla="val 16667"/>
            </a:avLst>
          </a:prstGeom>
          <a:solidFill>
            <a:srgbClr val="44BC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>
                <a:latin typeface="+mj-lt"/>
              </a:rPr>
              <a:t>Star Sign</a:t>
            </a:r>
          </a:p>
        </p:txBody>
      </p:sp>
      <p:sp>
        <p:nvSpPr>
          <p:cNvPr id="25613" name="TextBox 12"/>
          <p:cNvSpPr>
            <a:spLocks noChangeArrowheads="1"/>
          </p:cNvSpPr>
          <p:nvPr/>
        </p:nvSpPr>
        <p:spPr bwMode="auto">
          <a:xfrm>
            <a:off x="1682750" y="4008438"/>
            <a:ext cx="1604963" cy="407987"/>
          </a:xfrm>
          <a:prstGeom prst="roundRect">
            <a:avLst>
              <a:gd name="adj" fmla="val 16667"/>
            </a:avLst>
          </a:prstGeom>
          <a:solidFill>
            <a:srgbClr val="9EC2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>
                <a:latin typeface="+mj-lt"/>
              </a:rPr>
              <a:t>Height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30338" y="3771900"/>
            <a:ext cx="2074862" cy="9271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/>
            <a:endParaRPr lang="en-GB" altLang="en-US" sz="2400">
              <a:latin typeface="+mj-lt"/>
              <a:ea typeface="ヒラギノ角ゴ Pro W3"/>
              <a:cs typeface="ヒラギノ角ゴ Pro W3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287713" y="3598863"/>
            <a:ext cx="2074862" cy="9271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/>
            <a:endParaRPr lang="en-GB" altLang="en-US" sz="2400">
              <a:latin typeface="+mj-lt"/>
              <a:ea typeface="ヒラギノ角ゴ Pro W3"/>
              <a:cs typeface="ヒラギノ角ゴ Pro W3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05200" y="5221288"/>
            <a:ext cx="2074863" cy="9271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/>
            <a:endParaRPr lang="en-GB" altLang="en-US" sz="2400">
              <a:latin typeface="+mj-lt"/>
              <a:ea typeface="ヒラギノ角ゴ Pro W3"/>
              <a:cs typeface="ヒラギノ角ゴ Pro W3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130925" y="2038350"/>
            <a:ext cx="2074863" cy="9271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/>
            <a:endParaRPr lang="en-GB" altLang="en-US" sz="2400">
              <a:latin typeface="+mj-lt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62687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060352" y="2330552"/>
            <a:ext cx="6901961" cy="2858929"/>
          </a:xfrm>
        </p:spPr>
        <p:txBody>
          <a:bodyPr/>
          <a:lstStyle/>
          <a:p>
            <a:r>
              <a:rPr lang="en-US" dirty="0"/>
              <a:t>Think about what information is relevant </a:t>
            </a:r>
            <a:r>
              <a:rPr lang="en-US" dirty="0" smtClean="0"/>
              <a:t>to </a:t>
            </a:r>
            <a:r>
              <a:rPr lang="en-US" dirty="0"/>
              <a:t>a car </a:t>
            </a:r>
            <a:r>
              <a:rPr lang="en-US" i="1" dirty="0"/>
              <a:t>driver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Think about what information is relevant to a car </a:t>
            </a:r>
            <a:r>
              <a:rPr lang="en-US" i="1" dirty="0"/>
              <a:t>mechanic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How does this relate to Abstraction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01551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Benjamin </a:t>
            </a:r>
            <a:r>
              <a:rPr lang="en-US" dirty="0"/>
              <a:t>C. </a:t>
            </a:r>
            <a:r>
              <a:rPr lang="en-US" dirty="0" smtClean="0"/>
              <a:t>Pierce: Abstraction </a:t>
            </a:r>
            <a:r>
              <a:rPr lang="en-US" dirty="0" smtClean="0"/>
              <a:t>Principle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Principle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791736" y="2626113"/>
            <a:ext cx="7493619" cy="22190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87312">
              <a:spcBef>
                <a:spcPts val="1200"/>
              </a:spcBef>
            </a:pPr>
            <a:r>
              <a:rPr lang="en-US" sz="2000" dirty="0"/>
              <a:t>“Each significant piece of functionality in a program should be implemented in just one place in the source code. </a:t>
            </a:r>
          </a:p>
          <a:p>
            <a:pPr indent="-87312">
              <a:spcBef>
                <a:spcPts val="1200"/>
              </a:spcBef>
            </a:pPr>
            <a:r>
              <a:rPr lang="en-US" sz="2000" dirty="0"/>
              <a:t>Where similar functions are carried out by distinct pieces of code, it is generally beneficial to combine them into one by</a:t>
            </a:r>
            <a:r>
              <a:rPr lang="en-US" sz="2000" b="1" dirty="0"/>
              <a:t> abstracting out</a:t>
            </a:r>
            <a:r>
              <a:rPr lang="en-US" sz="2000" dirty="0"/>
              <a:t> the varying parts</a:t>
            </a:r>
            <a:r>
              <a:rPr lang="en-US" sz="2000" dirty="0" smtClean="0"/>
              <a:t>.”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35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Martin </a:t>
            </a:r>
            <a:r>
              <a:rPr lang="en-US" dirty="0"/>
              <a:t>Fowler:  Rule of </a:t>
            </a:r>
            <a:r>
              <a:rPr lang="en-US" dirty="0" smtClean="0"/>
              <a:t>Three</a:t>
            </a:r>
            <a:br>
              <a:rPr lang="en-US" dirty="0" smtClean="0"/>
            </a:br>
            <a:endParaRPr lang="en-US" dirty="0"/>
          </a:p>
          <a:p>
            <a:pPr marL="369888" lvl="1" indent="0">
              <a:buNone/>
            </a:pPr>
            <a:endParaRPr lang="en-US" dirty="0" smtClean="0">
              <a:solidFill>
                <a:srgbClr val="E78426"/>
              </a:solidFill>
            </a:endParaRPr>
          </a:p>
          <a:p>
            <a:pPr marL="369888" lvl="1" indent="0">
              <a:buNone/>
            </a:pPr>
            <a:endParaRPr lang="en-US" dirty="0">
              <a:solidFill>
                <a:srgbClr val="E78426"/>
              </a:solidFill>
            </a:endParaRPr>
          </a:p>
          <a:p>
            <a:pPr marL="369888" lvl="1" indent="0">
              <a:buNone/>
            </a:pPr>
            <a:endParaRPr lang="en-US" dirty="0" smtClean="0">
              <a:solidFill>
                <a:srgbClr val="E78426"/>
              </a:solidFill>
            </a:endParaRPr>
          </a:p>
          <a:p>
            <a:pPr marL="369888" lvl="1" indent="0">
              <a:buNone/>
            </a:pPr>
            <a:endParaRPr lang="en-US" dirty="0" smtClean="0">
              <a:solidFill>
                <a:srgbClr val="E78426"/>
              </a:solidFill>
            </a:endParaRPr>
          </a:p>
          <a:p>
            <a:pPr marL="369888" lvl="1" indent="0">
              <a:buNone/>
            </a:pPr>
            <a:endParaRPr lang="en-US" dirty="0">
              <a:solidFill>
                <a:srgbClr val="E78426"/>
              </a:solidFill>
            </a:endParaRPr>
          </a:p>
          <a:p>
            <a:pPr marL="0" indent="0">
              <a:buNone/>
            </a:pPr>
            <a:r>
              <a:rPr lang="en-US" smtClean="0"/>
              <a:t>The </a:t>
            </a:r>
            <a:r>
              <a:rPr lang="en-US" dirty="0"/>
              <a:t>parts that are the same are </a:t>
            </a:r>
            <a:r>
              <a:rPr lang="en-US" b="1" i="1" dirty="0"/>
              <a:t>abstracted out</a:t>
            </a:r>
            <a:r>
              <a:rPr lang="en-US" dirty="0"/>
              <a:t>.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parts that vary need to be </a:t>
            </a:r>
            <a:r>
              <a:rPr lang="en-US" b="1" i="1" dirty="0"/>
              <a:t>encapsulated</a:t>
            </a:r>
            <a:r>
              <a:rPr lang="en-US" dirty="0"/>
              <a:t>.</a:t>
            </a:r>
            <a:endParaRPr lang="en-GB" dirty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Principle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791736" y="2469996"/>
            <a:ext cx="7493619" cy="122105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87312"/>
            <a:r>
              <a:rPr lang="en-US" sz="2000" dirty="0"/>
              <a:t>“If a piece of code is copied more than once, i.e. it would end up having three or more copies, then it needs to be </a:t>
            </a:r>
            <a:r>
              <a:rPr lang="en-US" sz="2000" b="1" dirty="0"/>
              <a:t>abstracted out</a:t>
            </a:r>
            <a:r>
              <a:rPr lang="en-US" sz="2000" dirty="0" smtClean="0"/>
              <a:t>.”</a:t>
            </a:r>
            <a:endParaRPr lang="en-US" dirty="0">
              <a:solidFill>
                <a:srgbClr val="E784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3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578882"/>
          </a:xfr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Inheritance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578882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/>
              <a:t>Abstraction</a:t>
            </a:r>
            <a:endParaRPr lang="en-GB" dirty="0"/>
          </a:p>
        </p:txBody>
      </p:sp>
      <p:sp>
        <p:nvSpPr>
          <p:cNvPr id="6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Encapsulation</a:t>
            </a:r>
          </a:p>
        </p:txBody>
      </p:sp>
      <p:sp>
        <p:nvSpPr>
          <p:cNvPr id="5" name="Text Placeholder 21"/>
          <p:cNvSpPr>
            <a:spLocks noGrp="1"/>
          </p:cNvSpPr>
          <p:nvPr>
            <p:ph type="body" sz="quarter" idx="16"/>
          </p:nvPr>
        </p:nvSpPr>
        <p:spPr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Polymorphism</a:t>
            </a:r>
          </a:p>
        </p:txBody>
      </p:sp>
      <p:sp>
        <p:nvSpPr>
          <p:cNvPr id="16391" name="Slide Number Placeholder 8"/>
          <p:cNvSpPr>
            <a:spLocks noGrp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DB16383D-24A7-4939-9F94-DD1394BC9D73}" type="slidenum"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16</a:t>
            </a:fld>
            <a:endParaRPr lang="en-US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386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OOP – Four Pillars</a:t>
            </a:r>
          </a:p>
        </p:txBody>
      </p:sp>
    </p:spTree>
    <p:extLst>
      <p:ext uri="{BB962C8B-B14F-4D97-AF65-F5344CB8AC3E}">
        <p14:creationId xmlns:p14="http://schemas.microsoft.com/office/powerpoint/2010/main" val="28967363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Inheritance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CC504687-D940-47EB-95F4-299688B06AD7}" type="slidenum"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17</a:t>
            </a:fld>
            <a:endParaRPr lang="en-US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80571" y="1534126"/>
            <a:ext cx="7982858" cy="821531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The act of one class receiving the </a:t>
            </a:r>
            <a:r>
              <a:rPr lang="en-US" dirty="0" err="1"/>
              <a:t>behaviours</a:t>
            </a:r>
            <a:r>
              <a:rPr lang="en-US" dirty="0"/>
              <a:t> and attributes of another class or interface.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2990850"/>
            <a:ext cx="7772400" cy="3473450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2200" kern="0" dirty="0" smtClean="0">
                <a:latin typeface="+mn-lt"/>
                <a:ea typeface="+mn-ea"/>
              </a:rPr>
              <a:t>IS-A relationship</a:t>
            </a:r>
            <a:endParaRPr lang="en-GB" sz="2200" kern="0" dirty="0">
              <a:latin typeface="+mn-lt"/>
              <a:ea typeface="+mn-ea"/>
            </a:endParaRPr>
          </a:p>
          <a:p>
            <a:pPr marL="720000" lvl="1" indent="-288000" defTabSz="91440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+mn-lt"/>
                <a:ea typeface="+mn-ea"/>
              </a:rPr>
              <a:t>Performed through the use of Realisation and Generalisation</a:t>
            </a:r>
          </a:p>
          <a:p>
            <a:pPr marL="360000" indent="-360000" defTabSz="914400">
              <a:spcBef>
                <a:spcPts val="0"/>
              </a:spcBef>
              <a:spcAft>
                <a:spcPts val="1200"/>
              </a:spcAft>
              <a:buFont typeface="Wingdings 3" pitchFamily="18" charset="2"/>
              <a:buChar char="}"/>
              <a:defRPr/>
            </a:pPr>
            <a:endParaRPr lang="en-GB" kern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637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94592" y="5139399"/>
            <a:ext cx="7772677" cy="887254"/>
          </a:xfrm>
        </p:spPr>
        <p:txBody>
          <a:bodyPr/>
          <a:lstStyle/>
          <a:p>
            <a:pPr algn="ctr"/>
            <a:r>
              <a:rPr lang="en-US" dirty="0" smtClean="0"/>
              <a:t>What attributes and methods do Broker </a:t>
            </a:r>
          </a:p>
          <a:p>
            <a:pPr algn="ctr"/>
            <a:r>
              <a:rPr lang="en-US" dirty="0" smtClean="0"/>
              <a:t>and Shareholder have?</a:t>
            </a:r>
            <a:endParaRPr lang="en-GB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8C02494C-A336-4345-A7E6-09CC948AB901}" type="slidenum">
              <a:rPr lang="en-US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18</a:t>
            </a:fld>
            <a:endParaRPr lang="en-US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Inheritance – IS-A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274514"/>
              </p:ext>
            </p:extLst>
          </p:nvPr>
        </p:nvGraphicFramePr>
        <p:xfrm>
          <a:off x="3109913" y="1356254"/>
          <a:ext cx="2857500" cy="18192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57500"/>
              </a:tblGrid>
              <a:tr h="53839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User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84386" marR="84386" marT="45746" marB="45746"/>
                </a:tc>
              </a:tr>
              <a:tr h="914917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-</a:t>
                      </a:r>
                      <a:r>
                        <a:rPr lang="en-GB" sz="1800" dirty="0" err="1" smtClean="0"/>
                        <a:t>firstName</a:t>
                      </a:r>
                      <a:r>
                        <a:rPr lang="en-GB" sz="1800" dirty="0" smtClean="0"/>
                        <a:t>: String</a:t>
                      </a:r>
                    </a:p>
                    <a:p>
                      <a:r>
                        <a:rPr lang="en-GB" sz="1800" dirty="0" smtClean="0"/>
                        <a:t>-</a:t>
                      </a:r>
                      <a:r>
                        <a:rPr lang="en-GB" sz="1800" dirty="0" err="1" smtClean="0"/>
                        <a:t>lastName</a:t>
                      </a:r>
                      <a:r>
                        <a:rPr lang="en-GB" sz="1800" dirty="0" smtClean="0"/>
                        <a:t>: String</a:t>
                      </a:r>
                    </a:p>
                    <a:p>
                      <a:r>
                        <a:rPr lang="en-GB" sz="1800" dirty="0" smtClean="0"/>
                        <a:t>-portfolio: Portfolio</a:t>
                      </a:r>
                      <a:endParaRPr lang="en-GB" sz="1800" dirty="0"/>
                    </a:p>
                  </a:txBody>
                  <a:tcPr marL="84386" marR="84386" marT="45746" marB="45746"/>
                </a:tc>
              </a:tr>
              <a:tr h="365967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+</a:t>
                      </a:r>
                      <a:r>
                        <a:rPr lang="en-GB" sz="1800" dirty="0" err="1" smtClean="0"/>
                        <a:t>updateDetails</a:t>
                      </a:r>
                      <a:r>
                        <a:rPr lang="en-GB" sz="1800" dirty="0" smtClean="0"/>
                        <a:t>()</a:t>
                      </a:r>
                      <a:endParaRPr lang="en-GB" sz="1800" dirty="0"/>
                    </a:p>
                  </a:txBody>
                  <a:tcPr marL="84386" marR="84386" marT="45746" marB="45746"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flipV="1">
            <a:off x="3575050" y="3158066"/>
            <a:ext cx="0" cy="88741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171002"/>
              </p:ext>
            </p:extLst>
          </p:nvPr>
        </p:nvGraphicFramePr>
        <p:xfrm>
          <a:off x="2843212" y="3608016"/>
          <a:ext cx="1463675" cy="115603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63675"/>
              </a:tblGrid>
              <a:tr h="42456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Broker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84484" marR="84484" marT="45708" marB="45708"/>
                </a:tc>
              </a:tr>
              <a:tr h="363267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84484" marR="84484" marT="45708" marB="45708"/>
                </a:tc>
              </a:tr>
              <a:tr h="363267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84484" marR="84484" marT="45708" marB="4570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808388"/>
              </p:ext>
            </p:extLst>
          </p:nvPr>
        </p:nvGraphicFramePr>
        <p:xfrm>
          <a:off x="4558861" y="3600192"/>
          <a:ext cx="1676400" cy="115891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76400"/>
              </a:tblGrid>
              <a:tr h="42744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Shareholder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84435" marR="84435" marT="45708" marB="45708"/>
                </a:tc>
              </a:tr>
              <a:tr h="365714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84435" marR="84435" marT="45708" marB="45708"/>
                </a:tc>
              </a:tr>
              <a:tr h="365714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84435" marR="84435" marT="45708" marB="45708"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V="1">
            <a:off x="5368925" y="3140604"/>
            <a:ext cx="0" cy="8890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902336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578882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Inheritance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578882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/>
              <a:t>Abstraction</a:t>
            </a:r>
            <a:endParaRPr lang="en-GB" dirty="0"/>
          </a:p>
        </p:txBody>
      </p:sp>
      <p:sp>
        <p:nvSpPr>
          <p:cNvPr id="6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Encapsulation</a:t>
            </a:r>
          </a:p>
        </p:txBody>
      </p:sp>
      <p:sp>
        <p:nvSpPr>
          <p:cNvPr id="5" name="Text Placeholder 21"/>
          <p:cNvSpPr>
            <a:spLocks noGrp="1"/>
          </p:cNvSpPr>
          <p:nvPr>
            <p:ph type="body" sz="quarter" idx="16"/>
          </p:nvPr>
        </p:nvSpPr>
        <p:spPr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333399"/>
                </a:solidFill>
              </a:rPr>
              <a:t>Polymorphism</a:t>
            </a:r>
          </a:p>
        </p:txBody>
      </p:sp>
      <p:sp>
        <p:nvSpPr>
          <p:cNvPr id="16391" name="Slide Number Placeholder 8"/>
          <p:cNvSpPr>
            <a:spLocks noGrp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DB16383D-24A7-4939-9F94-DD1394BC9D73}" type="slidenum"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19</a:t>
            </a:fld>
            <a:endParaRPr lang="en-US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386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OOP – Four Pillars</a:t>
            </a:r>
          </a:p>
        </p:txBody>
      </p:sp>
    </p:spTree>
    <p:extLst>
      <p:ext uri="{BB962C8B-B14F-4D97-AF65-F5344CB8AC3E}">
        <p14:creationId xmlns:p14="http://schemas.microsoft.com/office/powerpoint/2010/main" val="23397964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0A5CBCFB-175B-4089-9829-87642DECEF66}" type="slidenum">
              <a:rPr lang="en-US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2</a:t>
            </a:fld>
            <a:endParaRPr lang="en-US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List the Four Pillars of OOP</a:t>
            </a:r>
          </a:p>
          <a:p>
            <a:r>
              <a:rPr lang="en-GB" altLang="en-US" dirty="0" smtClean="0">
                <a:latin typeface="Arial" pitchFamily="34" charset="0"/>
              </a:rPr>
              <a:t>Explain the purpose of each pillar</a:t>
            </a:r>
          </a:p>
          <a:p>
            <a:endParaRPr lang="en-GB" altLang="en-US" dirty="0" smtClean="0">
              <a:latin typeface="Arial" pitchFamily="34" charset="0"/>
            </a:endParaRPr>
          </a:p>
          <a:p>
            <a:endParaRPr lang="en-GB" alt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53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Polymorphism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4CB987AD-A18D-4B6D-BD15-8469D9F336F6}" type="slidenum"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20</a:t>
            </a:fld>
            <a:endParaRPr lang="en-US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80571" y="1534126"/>
            <a:ext cx="7982858" cy="821531"/>
          </a:xfrm>
        </p:spPr>
        <p:txBody>
          <a:bodyPr/>
          <a:lstStyle/>
          <a:p>
            <a:pPr algn="ctr"/>
            <a:r>
              <a:rPr lang="en-US" dirty="0" smtClean="0"/>
              <a:t>Having multiple </a:t>
            </a:r>
            <a:r>
              <a:rPr lang="en-US" dirty="0"/>
              <a:t>forms or versions of the same type of thing and the same types of </a:t>
            </a:r>
            <a:r>
              <a:rPr lang="en-US" dirty="0" err="1"/>
              <a:t>behaviour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3092450"/>
            <a:ext cx="7772400" cy="3054350"/>
          </a:xfrm>
          <a:prstGeom prst="rect">
            <a:avLst/>
          </a:prstGeom>
        </p:spPr>
        <p:txBody>
          <a:bodyPr/>
          <a:lstStyle/>
          <a:p>
            <a:pPr marL="360000" indent="-360000" defTabSz="914400">
              <a:spcBef>
                <a:spcPts val="0"/>
              </a:spcBef>
              <a:spcAft>
                <a:spcPts val="1200"/>
              </a:spcAft>
              <a:buFont typeface="Wingdings 3" pitchFamily="18" charset="2"/>
              <a:buNone/>
              <a:defRPr/>
            </a:pPr>
            <a:r>
              <a:rPr lang="en-GB" sz="2200" b="1" kern="0" dirty="0" smtClean="0">
                <a:latin typeface="+mn-lt"/>
                <a:ea typeface="+mn-ea"/>
              </a:rPr>
              <a:t>Two </a:t>
            </a:r>
            <a:r>
              <a:rPr lang="en-GB" sz="2200" b="1" kern="0" dirty="0">
                <a:latin typeface="+mn-lt"/>
                <a:ea typeface="+mn-ea"/>
              </a:rPr>
              <a:t>main types</a:t>
            </a:r>
          </a:p>
          <a:p>
            <a:pPr marL="360000" indent="-3600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sz="2200" kern="0" dirty="0">
                <a:latin typeface="+mn-lt"/>
                <a:ea typeface="+mn-ea"/>
              </a:rPr>
              <a:t>Early Binding (Compile time)</a:t>
            </a:r>
          </a:p>
          <a:p>
            <a:pPr marL="720000" lvl="1" indent="-288000" defTabSz="91440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+mn-lt"/>
                <a:ea typeface="+mn-ea"/>
              </a:rPr>
              <a:t>Occurs at compile time</a:t>
            </a:r>
          </a:p>
          <a:p>
            <a:pPr marL="360000" indent="-3600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sz="2200" kern="0" dirty="0">
                <a:latin typeface="+mn-lt"/>
                <a:ea typeface="+mn-ea"/>
              </a:rPr>
              <a:t>Late Binding (Runtime)</a:t>
            </a:r>
          </a:p>
          <a:p>
            <a:pPr marL="720000" lvl="1" indent="-288000" defTabSz="91440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pPr>
            <a:r>
              <a:rPr lang="en-GB" kern="0" dirty="0">
                <a:latin typeface="+mn-lt"/>
                <a:ea typeface="+mn-ea"/>
              </a:rPr>
              <a:t>Occurs at runtime</a:t>
            </a:r>
          </a:p>
        </p:txBody>
      </p:sp>
    </p:spTree>
    <p:extLst>
      <p:ext uri="{BB962C8B-B14F-4D97-AF65-F5344CB8AC3E}">
        <p14:creationId xmlns:p14="http://schemas.microsoft.com/office/powerpoint/2010/main" val="192081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altLang="en-US" b="1" dirty="0" smtClean="0">
                <a:latin typeface="Arial" pitchFamily="34" charset="0"/>
              </a:rPr>
              <a:t>Binding</a:t>
            </a:r>
            <a:r>
              <a:rPr lang="en-GB" altLang="en-US" dirty="0" smtClean="0">
                <a:latin typeface="Arial" pitchFamily="34" charset="0"/>
              </a:rPr>
              <a:t> </a:t>
            </a:r>
          </a:p>
          <a:p>
            <a:pPr lvl="1">
              <a:spcBef>
                <a:spcPts val="1200"/>
              </a:spcBef>
            </a:pPr>
            <a:r>
              <a:rPr lang="en-GB" altLang="en-US" dirty="0" smtClean="0">
                <a:latin typeface="Arial" pitchFamily="34" charset="0"/>
              </a:rPr>
              <a:t>Joining attributes and method calls to actual objects and behaviours in memory</a:t>
            </a:r>
          </a:p>
          <a:p>
            <a:pPr lvl="1">
              <a:spcBef>
                <a:spcPts val="1200"/>
              </a:spcBef>
            </a:pPr>
            <a:r>
              <a:rPr lang="en-GB" altLang="en-US" dirty="0">
                <a:latin typeface="Arial" pitchFamily="34" charset="0"/>
              </a:rPr>
              <a:t>H</a:t>
            </a:r>
            <a:r>
              <a:rPr lang="en-GB" altLang="en-US" dirty="0" smtClean="0">
                <a:latin typeface="Arial" pitchFamily="34" charset="0"/>
              </a:rPr>
              <a:t>ow the program decides on the next action or piece of functionality which needs executing</a:t>
            </a:r>
          </a:p>
          <a:p>
            <a:pPr>
              <a:spcBef>
                <a:spcPts val="1200"/>
              </a:spcBef>
            </a:pPr>
            <a:endParaRPr lang="en-GB" altLang="en-US" dirty="0">
              <a:latin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GB" altLang="en-US" dirty="0" smtClean="0">
                <a:latin typeface="Arial" pitchFamily="34" charset="0"/>
              </a:rPr>
              <a:t>Early Binding</a:t>
            </a:r>
          </a:p>
          <a:p>
            <a:pPr lvl="1">
              <a:spcBef>
                <a:spcPts val="1200"/>
              </a:spcBef>
            </a:pP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Attributes and method calls are bound when compiling source code</a:t>
            </a:r>
          </a:p>
          <a:p>
            <a:pPr>
              <a:spcBef>
                <a:spcPts val="1200"/>
              </a:spcBef>
            </a:pPr>
            <a:r>
              <a:rPr lang="en-GB" altLang="en-US" dirty="0" smtClean="0">
                <a:latin typeface="Arial" pitchFamily="34" charset="0"/>
              </a:rPr>
              <a:t>Late Binding</a:t>
            </a:r>
          </a:p>
          <a:p>
            <a:pPr lvl="1">
              <a:spcBef>
                <a:spcPts val="1200"/>
              </a:spcBef>
            </a:pP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Attributes and method calls are bound when the program is running</a:t>
            </a:r>
          </a:p>
          <a:p>
            <a:pPr marL="0" indent="0">
              <a:buNone/>
            </a:pPr>
            <a:endParaRPr lang="en-GB" altLang="en-US" dirty="0" smtClean="0">
              <a:latin typeface="Arial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3756BF2E-3FE6-40C8-9364-521836267160}" type="slidenum">
              <a:rPr lang="en-US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21</a:t>
            </a:fld>
            <a:endParaRPr lang="en-US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latin typeface="Arial" pitchFamily="34" charset="0"/>
              </a:rPr>
              <a:t>Polymorphism - Binding</a:t>
            </a:r>
          </a:p>
        </p:txBody>
      </p:sp>
    </p:spTree>
    <p:extLst>
      <p:ext uri="{BB962C8B-B14F-4D97-AF65-F5344CB8AC3E}">
        <p14:creationId xmlns:p14="http://schemas.microsoft.com/office/powerpoint/2010/main" val="196554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altLang="en-US" dirty="0" smtClean="0">
              <a:latin typeface="Arial" pitchFamily="34" charset="0"/>
            </a:endParaRPr>
          </a:p>
          <a:p>
            <a:endParaRPr lang="en-GB" altLang="en-US" dirty="0">
              <a:latin typeface="Arial" pitchFamily="34" charset="0"/>
            </a:endParaRPr>
          </a:p>
          <a:p>
            <a:endParaRPr lang="en-GB" altLang="en-US" dirty="0" smtClean="0">
              <a:latin typeface="Arial" pitchFamily="34" charset="0"/>
            </a:endParaRPr>
          </a:p>
          <a:p>
            <a:endParaRPr lang="en-GB" altLang="en-US" dirty="0">
              <a:latin typeface="Arial" pitchFamily="34" charset="0"/>
            </a:endParaRPr>
          </a:p>
          <a:p>
            <a:endParaRPr lang="en-GB" altLang="en-US" dirty="0" smtClean="0">
              <a:latin typeface="Arial" pitchFamily="34" charset="0"/>
            </a:endParaRPr>
          </a:p>
          <a:p>
            <a:endParaRPr lang="en-GB" altLang="en-US" dirty="0">
              <a:latin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GB" altLang="en-US" dirty="0" smtClean="0">
              <a:latin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US" altLang="en-US" dirty="0" smtClean="0">
                <a:latin typeface="Arial" pitchFamily="34" charset="0"/>
              </a:rPr>
              <a:t>Two methods </a:t>
            </a:r>
            <a:r>
              <a:rPr lang="en-US" altLang="en-US" dirty="0">
                <a:latin typeface="Arial" pitchFamily="34" charset="0"/>
              </a:rPr>
              <a:t>in the </a:t>
            </a:r>
            <a:r>
              <a:rPr lang="en-US" altLang="en-US" u="sng" dirty="0">
                <a:latin typeface="Arial" pitchFamily="34" charset="0"/>
              </a:rPr>
              <a:t>same class</a:t>
            </a:r>
            <a:r>
              <a:rPr lang="en-US" altLang="en-US" dirty="0">
                <a:latin typeface="Arial" pitchFamily="34" charset="0"/>
              </a:rPr>
              <a:t> have the </a:t>
            </a:r>
            <a:r>
              <a:rPr lang="en-US" altLang="en-US" u="sng" dirty="0">
                <a:latin typeface="Arial" pitchFamily="34" charset="0"/>
              </a:rPr>
              <a:t>same name</a:t>
            </a:r>
            <a:r>
              <a:rPr lang="en-US" altLang="en-US" dirty="0">
                <a:latin typeface="Arial" pitchFamily="34" charset="0"/>
              </a:rPr>
              <a:t> but </a:t>
            </a:r>
            <a:r>
              <a:rPr lang="en-US" altLang="en-US" u="sng" dirty="0">
                <a:latin typeface="Arial" pitchFamily="34" charset="0"/>
              </a:rPr>
              <a:t>different parameters</a:t>
            </a:r>
            <a:r>
              <a:rPr lang="en-US" altLang="en-US" dirty="0" smtClean="0">
                <a:latin typeface="Arial" pitchFamily="34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altLang="en-US" dirty="0" smtClean="0">
                <a:latin typeface="Arial" pitchFamily="34" charset="0"/>
              </a:rPr>
              <a:t>Distinguished </a:t>
            </a:r>
            <a:r>
              <a:rPr lang="en-US" altLang="en-US" dirty="0">
                <a:latin typeface="Arial" pitchFamily="34" charset="0"/>
              </a:rPr>
              <a:t>by the number and type of arguments passed </a:t>
            </a:r>
            <a:r>
              <a:rPr lang="en-US" altLang="en-US" dirty="0" smtClean="0">
                <a:latin typeface="Arial" pitchFamily="34" charset="0"/>
              </a:rPr>
              <a:t>in.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66928788-F080-452A-BFE0-FD67CAF5F73A}" type="slidenum">
              <a:rPr lang="en-US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22</a:t>
            </a:fld>
            <a:endParaRPr lang="en-US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Polymorphism – Early Binding/Overloading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69661"/>
              </p:ext>
            </p:extLst>
          </p:nvPr>
        </p:nvGraphicFramePr>
        <p:xfrm>
          <a:off x="2690348" y="1491518"/>
          <a:ext cx="3721100" cy="219551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21100"/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User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84417" marR="84417" marT="45740" marB="45740"/>
                </a:tc>
              </a:tr>
              <a:tr h="914797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-username:</a:t>
                      </a:r>
                      <a:r>
                        <a:rPr lang="en-GB" sz="1800" baseline="0" dirty="0" smtClean="0"/>
                        <a:t> String</a:t>
                      </a:r>
                    </a:p>
                    <a:p>
                      <a:r>
                        <a:rPr lang="en-GB" sz="1800" baseline="0" dirty="0" smtClean="0"/>
                        <a:t>-password: String</a:t>
                      </a:r>
                    </a:p>
                    <a:p>
                      <a:r>
                        <a:rPr lang="en-GB" sz="1800" baseline="0" dirty="0" smtClean="0"/>
                        <a:t>-active: </a:t>
                      </a:r>
                      <a:r>
                        <a:rPr lang="en-GB" sz="1800" baseline="0" dirty="0" err="1" smtClean="0"/>
                        <a:t>boolean</a:t>
                      </a:r>
                      <a:endParaRPr lang="en-GB" sz="1800" dirty="0"/>
                    </a:p>
                  </a:txBody>
                  <a:tcPr marL="84417" marR="84417" marT="45740" marB="45740"/>
                </a:tc>
              </a:tr>
              <a:tr h="914797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+</a:t>
                      </a:r>
                      <a:r>
                        <a:rPr lang="en-GB" sz="1800" dirty="0" err="1" smtClean="0"/>
                        <a:t>isActive</a:t>
                      </a:r>
                      <a:r>
                        <a:rPr lang="en-GB" sz="1800" dirty="0" smtClean="0"/>
                        <a:t>: </a:t>
                      </a:r>
                      <a:r>
                        <a:rPr lang="en-GB" sz="1800" dirty="0" err="1" smtClean="0"/>
                        <a:t>boolean</a:t>
                      </a:r>
                      <a:endParaRPr lang="en-GB" sz="1800" dirty="0" smtClean="0"/>
                    </a:p>
                    <a:p>
                      <a:r>
                        <a:rPr lang="en-GB" sz="1800" dirty="0" smtClean="0"/>
                        <a:t>+</a:t>
                      </a:r>
                      <a:r>
                        <a:rPr lang="en-GB" sz="1800" dirty="0" err="1" smtClean="0"/>
                        <a:t>updateDetails</a:t>
                      </a:r>
                      <a:r>
                        <a:rPr lang="en-GB" sz="1800" dirty="0" smtClean="0"/>
                        <a:t>(String u)</a:t>
                      </a:r>
                    </a:p>
                    <a:p>
                      <a:r>
                        <a:rPr lang="en-GB" sz="1800" dirty="0" smtClean="0"/>
                        <a:t>+</a:t>
                      </a:r>
                      <a:r>
                        <a:rPr lang="en-GB" sz="1800" dirty="0" err="1" smtClean="0"/>
                        <a:t>updateDetails</a:t>
                      </a:r>
                      <a:r>
                        <a:rPr lang="en-GB" sz="1800" dirty="0" smtClean="0"/>
                        <a:t>(String</a:t>
                      </a:r>
                      <a:r>
                        <a:rPr lang="en-GB" sz="1800" baseline="0" dirty="0" smtClean="0"/>
                        <a:t> u, String p)</a:t>
                      </a:r>
                      <a:endParaRPr lang="en-GB" sz="1800" dirty="0"/>
                    </a:p>
                  </a:txBody>
                  <a:tcPr marL="84417" marR="84417" marT="45740" marB="45740"/>
                </a:tc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1125415" y="5670686"/>
            <a:ext cx="6850966" cy="492370"/>
          </a:xfrm>
          <a:prstGeom prst="roundRect">
            <a:avLst/>
          </a:prstGeom>
          <a:solidFill>
            <a:srgbClr val="8EBD38"/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 you think of another example?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8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3277773" y="1841499"/>
            <a:ext cx="5605974" cy="431107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GB" altLang="en-US" dirty="0" smtClean="0">
                <a:latin typeface="Arial" pitchFamily="34" charset="0"/>
              </a:rPr>
              <a:t>Only applies to inheritance</a:t>
            </a:r>
          </a:p>
          <a:p>
            <a:pPr>
              <a:spcBef>
                <a:spcPts val="1800"/>
              </a:spcBef>
            </a:pPr>
            <a:r>
              <a:rPr lang="en-US" altLang="en-US" dirty="0">
                <a:latin typeface="Arial" pitchFamily="34" charset="0"/>
              </a:rPr>
              <a:t>Two methods in </a:t>
            </a:r>
            <a:r>
              <a:rPr lang="en-US" altLang="en-US" u="sng" dirty="0">
                <a:latin typeface="Arial" pitchFamily="34" charset="0"/>
              </a:rPr>
              <a:t>different classes </a:t>
            </a:r>
            <a:r>
              <a:rPr lang="en-US" altLang="en-US" dirty="0">
                <a:latin typeface="Arial" pitchFamily="34" charset="0"/>
              </a:rPr>
              <a:t>(parent and child) have the </a:t>
            </a:r>
            <a:r>
              <a:rPr lang="en-US" altLang="en-US" u="sng" dirty="0">
                <a:latin typeface="Arial" pitchFamily="34" charset="0"/>
              </a:rPr>
              <a:t>same name</a:t>
            </a:r>
            <a:r>
              <a:rPr lang="en-US" altLang="en-US" dirty="0">
                <a:latin typeface="Arial" pitchFamily="34" charset="0"/>
              </a:rPr>
              <a:t> and the </a:t>
            </a:r>
            <a:r>
              <a:rPr lang="en-US" altLang="en-US" u="sng" dirty="0">
                <a:latin typeface="Arial" pitchFamily="34" charset="0"/>
              </a:rPr>
              <a:t>same parameters</a:t>
            </a:r>
            <a:r>
              <a:rPr lang="en-US" altLang="en-US" dirty="0">
                <a:latin typeface="Arial" pitchFamily="34" charset="0"/>
              </a:rPr>
              <a:t>, but </a:t>
            </a:r>
            <a:r>
              <a:rPr lang="en-US" altLang="en-US" u="sng" dirty="0">
                <a:latin typeface="Arial" pitchFamily="34" charset="0"/>
              </a:rPr>
              <a:t>different implementations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D210683F-F0F8-4CC4-9B09-56EB622E54C6}" type="slidenum">
              <a:rPr lang="en-US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23</a:t>
            </a:fld>
            <a:endParaRPr lang="en-US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Polymorphism – Late Binding/Overriding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10142"/>
              </p:ext>
            </p:extLst>
          </p:nvPr>
        </p:nvGraphicFramePr>
        <p:xfrm>
          <a:off x="718796" y="1841499"/>
          <a:ext cx="2362029" cy="127000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62029"/>
              </a:tblGrid>
              <a:tr h="53825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User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84424" marR="84424" marT="45734" marB="45734"/>
                </a:tc>
              </a:tr>
              <a:tr h="365874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+name : String</a:t>
                      </a:r>
                      <a:endParaRPr lang="en-GB" sz="1800" dirty="0"/>
                    </a:p>
                  </a:txBody>
                  <a:tcPr marL="84424" marR="84424" marT="45734" marB="45734"/>
                </a:tc>
              </a:tr>
              <a:tr h="365874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+</a:t>
                      </a:r>
                      <a:r>
                        <a:rPr lang="en-GB" sz="1800" dirty="0" err="1" smtClean="0"/>
                        <a:t>updateDetails</a:t>
                      </a:r>
                      <a:r>
                        <a:rPr lang="en-GB" sz="1800" dirty="0" smtClean="0"/>
                        <a:t>()</a:t>
                      </a:r>
                      <a:endParaRPr lang="en-GB" sz="1800" dirty="0"/>
                    </a:p>
                  </a:txBody>
                  <a:tcPr marL="84424" marR="84424" marT="45734" marB="45734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02954"/>
              </p:ext>
            </p:extLst>
          </p:nvPr>
        </p:nvGraphicFramePr>
        <p:xfrm>
          <a:off x="756896" y="3998912"/>
          <a:ext cx="2323929" cy="127000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23929"/>
              </a:tblGrid>
              <a:tr h="53825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Broker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84379" marR="84379" marT="45734" marB="45734"/>
                </a:tc>
              </a:tr>
              <a:tr h="365874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+portfolio : Portfolio</a:t>
                      </a:r>
                      <a:endParaRPr lang="en-GB" sz="1800" dirty="0"/>
                    </a:p>
                  </a:txBody>
                  <a:tcPr marL="84379" marR="84379" marT="45734" marB="45734"/>
                </a:tc>
              </a:tr>
              <a:tr h="365874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+</a:t>
                      </a:r>
                      <a:r>
                        <a:rPr lang="en-GB" sz="1800" dirty="0" err="1" smtClean="0"/>
                        <a:t>updateDetails</a:t>
                      </a:r>
                      <a:r>
                        <a:rPr lang="en-GB" sz="1800" dirty="0" smtClean="0"/>
                        <a:t>()</a:t>
                      </a:r>
                      <a:endParaRPr lang="en-GB" sz="1800" dirty="0"/>
                    </a:p>
                  </a:txBody>
                  <a:tcPr marL="84379" marR="84379" marT="45734" marB="45734"/>
                </a:tc>
              </a:tr>
            </a:tbl>
          </a:graphicData>
        </a:graphic>
      </p:graphicFrame>
      <p:cxnSp>
        <p:nvCxnSpPr>
          <p:cNvPr id="8" name="Straight Arrow Connector 8"/>
          <p:cNvCxnSpPr>
            <a:cxnSpLocks noChangeShapeType="1"/>
          </p:cNvCxnSpPr>
          <p:nvPr/>
        </p:nvCxnSpPr>
        <p:spPr bwMode="auto">
          <a:xfrm flipV="1">
            <a:off x="1504950" y="3111500"/>
            <a:ext cx="0" cy="88741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131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GB" altLang="en-US" dirty="0" smtClean="0">
                <a:latin typeface="Arial" pitchFamily="34" charset="0"/>
              </a:rPr>
              <a:t>What is Object Oriented Programming?</a:t>
            </a:r>
          </a:p>
          <a:p>
            <a:pPr>
              <a:spcBef>
                <a:spcPts val="1800"/>
              </a:spcBef>
            </a:pPr>
            <a:r>
              <a:rPr lang="en-GB" altLang="en-US" dirty="0" smtClean="0">
                <a:latin typeface="Arial" pitchFamily="34" charset="0"/>
              </a:rPr>
              <a:t>What are the Four Pillars?</a:t>
            </a:r>
          </a:p>
          <a:p>
            <a:pPr>
              <a:spcBef>
                <a:spcPts val="1800"/>
              </a:spcBef>
            </a:pPr>
            <a:r>
              <a:rPr lang="en-GB" altLang="en-US" dirty="0" smtClean="0">
                <a:latin typeface="Arial" pitchFamily="34" charset="0"/>
              </a:rPr>
              <a:t>Describe each pillar succinctly.</a:t>
            </a:r>
          </a:p>
          <a:p>
            <a:pPr>
              <a:spcBef>
                <a:spcPts val="1800"/>
              </a:spcBef>
            </a:pPr>
            <a:r>
              <a:rPr lang="en-GB" altLang="en-US" dirty="0" smtClean="0">
                <a:latin typeface="Arial" pitchFamily="34" charset="0"/>
              </a:rPr>
              <a:t>What are some key best practices to follow?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84528107-95BC-41AB-AED0-5D5003825B70}" type="slidenum">
              <a:rPr lang="en-US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24</a:t>
            </a:fld>
            <a:endParaRPr lang="en-US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Module Review</a:t>
            </a:r>
          </a:p>
        </p:txBody>
      </p:sp>
    </p:spTree>
    <p:extLst>
      <p:ext uri="{BB962C8B-B14F-4D97-AF65-F5344CB8AC3E}">
        <p14:creationId xmlns:p14="http://schemas.microsoft.com/office/powerpoint/2010/main" val="305273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22BCFF65-D940-456B-9692-72F4600032EE}" type="slidenum">
              <a:rPr lang="en-US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25</a:t>
            </a:fld>
            <a:endParaRPr lang="en-US" alt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40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0A5CBCFB-175B-4089-9829-87642DECEF66}" type="slidenum">
              <a:rPr lang="en-US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26</a:t>
            </a:fld>
            <a:endParaRPr lang="en-US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List the Four Pillars of OOP</a:t>
            </a:r>
          </a:p>
          <a:p>
            <a:r>
              <a:rPr lang="en-GB" altLang="en-US" dirty="0" smtClean="0">
                <a:latin typeface="Arial" pitchFamily="34" charset="0"/>
              </a:rPr>
              <a:t>Explain the purpose of each pillar</a:t>
            </a:r>
          </a:p>
          <a:p>
            <a:r>
              <a:rPr lang="en-GB" altLang="en-US" dirty="0" smtClean="0">
                <a:latin typeface="Arial" pitchFamily="34" charset="0"/>
              </a:rPr>
              <a:t>Explain the concepts of information hiding, cohesion, and coupling</a:t>
            </a:r>
          </a:p>
          <a:p>
            <a:endParaRPr lang="en-GB" altLang="en-US" dirty="0" smtClean="0">
              <a:latin typeface="Arial" pitchFamily="34" charset="0"/>
            </a:endParaRPr>
          </a:p>
          <a:p>
            <a:endParaRPr lang="en-GB" altLang="en-US" dirty="0" smtClean="0">
              <a:latin typeface="Arial" pitchFamily="34" charset="0"/>
            </a:endParaRPr>
          </a:p>
          <a:p>
            <a:endParaRPr lang="en-GB" alt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578882"/>
          </a:xfrm>
          <a:solidFill>
            <a:srgbClr val="BCE4F6"/>
          </a:solidFill>
          <a:ln>
            <a:solidFill>
              <a:srgbClr val="7F7F7F"/>
            </a:solidFill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Inheritance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578882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/>
              <a:t>Abstraction</a:t>
            </a:r>
            <a:endParaRPr lang="en-GB" dirty="0"/>
          </a:p>
        </p:txBody>
      </p:sp>
      <p:sp>
        <p:nvSpPr>
          <p:cNvPr id="6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>
                <a:solidFill>
                  <a:srgbClr val="333399"/>
                </a:solidFill>
              </a:rPr>
              <a:t>Encapsulation</a:t>
            </a:r>
            <a:endParaRPr lang="en-GB" dirty="0">
              <a:solidFill>
                <a:srgbClr val="333399"/>
              </a:solidFill>
            </a:endParaRPr>
          </a:p>
        </p:txBody>
      </p:sp>
      <p:sp>
        <p:nvSpPr>
          <p:cNvPr id="5" name="Text Placeholder 21"/>
          <p:cNvSpPr>
            <a:spLocks noGrp="1"/>
          </p:cNvSpPr>
          <p:nvPr>
            <p:ph type="body" sz="quarter" idx="16"/>
          </p:nvPr>
        </p:nvSpPr>
        <p:spPr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GB" dirty="0" smtClean="0"/>
              <a:t>Polymorphism</a:t>
            </a:r>
            <a:endParaRPr lang="en-GB" dirty="0"/>
          </a:p>
        </p:txBody>
      </p:sp>
      <p:sp>
        <p:nvSpPr>
          <p:cNvPr id="16391" name="Slide Number Placeholder 8"/>
          <p:cNvSpPr>
            <a:spLocks noGrp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DB16383D-24A7-4939-9F94-DD1394BC9D73}" type="slidenum"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3</a:t>
            </a:fld>
            <a:endParaRPr lang="en-US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386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OOP – Four Pillars</a:t>
            </a:r>
          </a:p>
        </p:txBody>
      </p:sp>
    </p:spTree>
    <p:extLst>
      <p:ext uri="{BB962C8B-B14F-4D97-AF65-F5344CB8AC3E}">
        <p14:creationId xmlns:p14="http://schemas.microsoft.com/office/powerpoint/2010/main" val="40798425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Encapsulation – One Connotation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1865FFA6-8417-48A6-97AE-42C75988E28A}" type="slidenum"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4</a:t>
            </a:fld>
            <a:endParaRPr lang="en-US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80571" y="1524622"/>
            <a:ext cx="7982858" cy="821531"/>
          </a:xfrm>
        </p:spPr>
        <p:txBody>
          <a:bodyPr/>
          <a:lstStyle/>
          <a:p>
            <a:pPr algn="ctr"/>
            <a:r>
              <a:rPr lang="en-US" dirty="0"/>
              <a:t>The act of grouping together </a:t>
            </a:r>
            <a:r>
              <a:rPr lang="en-US" dirty="0" smtClean="0"/>
              <a:t>data and </a:t>
            </a:r>
            <a:br>
              <a:rPr lang="en-US" dirty="0" smtClean="0"/>
            </a:br>
            <a:r>
              <a:rPr lang="en-US" dirty="0" err="1" smtClean="0"/>
              <a:t>behaviour</a:t>
            </a:r>
            <a:r>
              <a:rPr lang="en-US" dirty="0" smtClean="0"/>
              <a:t> </a:t>
            </a:r>
            <a:r>
              <a:rPr lang="en-US" dirty="0"/>
              <a:t>into </a:t>
            </a:r>
            <a:r>
              <a:rPr lang="en-US" dirty="0" smtClean="0"/>
              <a:t>logical components.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0571" y="2842418"/>
            <a:ext cx="7982858" cy="1704975"/>
          </a:xfrm>
          <a:prstGeom prst="rect">
            <a:avLst/>
          </a:prstGeom>
        </p:spPr>
        <p:txBody>
          <a:bodyPr/>
          <a:lstStyle/>
          <a:p>
            <a:pPr marL="342900" indent="-3429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One connotation of “to encapsulate” means </a:t>
            </a:r>
            <a:r>
              <a:rPr lang="en-US" sz="2200" kern="0" dirty="0">
                <a:latin typeface="Arial" panose="020B0604020202020204" pitchFamily="34" charset="0"/>
                <a:cs typeface="Arial" panose="020B0604020202020204" pitchFamily="34" charset="0"/>
              </a:rPr>
              <a:t>“to group together</a:t>
            </a:r>
            <a:r>
              <a:rPr lang="en-US" sz="2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br>
              <a:rPr lang="en-US" sz="2200" kern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Attributes </a:t>
            </a:r>
            <a:r>
              <a:rPr lang="en-US" sz="2200" kern="0" dirty="0">
                <a:latin typeface="Arial" panose="020B0604020202020204" pitchFamily="34" charset="0"/>
                <a:cs typeface="Arial" panose="020B0604020202020204" pitchFamily="34" charset="0"/>
              </a:rPr>
              <a:t>and/or </a:t>
            </a:r>
            <a:r>
              <a:rPr lang="en-US" sz="2200" kern="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en-US" sz="2200" kern="0" dirty="0">
                <a:latin typeface="Arial" panose="020B0604020202020204" pitchFamily="34" charset="0"/>
                <a:cs typeface="Arial" panose="020B0604020202020204" pitchFamily="34" charset="0"/>
              </a:rPr>
              <a:t> can be encapsulated </a:t>
            </a:r>
            <a:r>
              <a:rPr lang="en-US" sz="2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by a class</a:t>
            </a:r>
          </a:p>
        </p:txBody>
      </p:sp>
    </p:spTree>
    <p:extLst>
      <p:ext uri="{BB962C8B-B14F-4D97-AF65-F5344CB8AC3E}">
        <p14:creationId xmlns:p14="http://schemas.microsoft.com/office/powerpoint/2010/main" val="153937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2971800"/>
            <a:ext cx="8229600" cy="3165856"/>
          </a:xfrm>
        </p:spPr>
        <p:txBody>
          <a:bodyPr/>
          <a:lstStyle/>
          <a:p>
            <a:r>
              <a:rPr lang="en-US" dirty="0" smtClean="0"/>
              <a:t>Cohesion </a:t>
            </a:r>
            <a:r>
              <a:rPr lang="en-US" dirty="0"/>
              <a:t>is the degree to which components of a class belong </a:t>
            </a:r>
            <a:r>
              <a:rPr lang="en-US" dirty="0" smtClean="0"/>
              <a:t>together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 want to group data and /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behaviours</a:t>
            </a:r>
            <a:r>
              <a:rPr lang="en-US" dirty="0" smtClean="0"/>
              <a:t> into </a:t>
            </a:r>
            <a:r>
              <a:rPr lang="en-US" i="1" dirty="0" smtClean="0"/>
              <a:t>logical </a:t>
            </a:r>
            <a:r>
              <a:rPr lang="en-US" dirty="0" smtClean="0"/>
              <a:t>components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altLang="en-US" dirty="0">
              <a:latin typeface="Arial" pitchFamily="34" charset="0"/>
            </a:endParaRPr>
          </a:p>
          <a:p>
            <a:pPr>
              <a:spcBef>
                <a:spcPts val="1200"/>
              </a:spcBef>
            </a:pPr>
            <a:endParaRPr lang="en-US" altLang="en-US" dirty="0">
              <a:latin typeface="Arial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71FB5F1A-3388-433D-8210-19B031842DCA}" type="slidenum">
              <a:rPr lang="en-US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5</a:t>
            </a:fld>
            <a:endParaRPr lang="en-US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Encapsulation Goal - High Cohesion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04910" y="1854199"/>
            <a:ext cx="7842739" cy="5592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n-US" altLang="en-US" sz="2200" dirty="0">
                <a:latin typeface="Arial" pitchFamily="34" charset="0"/>
              </a:rPr>
              <a:t>Good design aims to achieve </a:t>
            </a:r>
            <a:r>
              <a:rPr lang="en-US" altLang="en-US" sz="2200" b="1" dirty="0" smtClean="0">
                <a:latin typeface="Arial" pitchFamily="34" charset="0"/>
              </a:rPr>
              <a:t>high </a:t>
            </a:r>
            <a:r>
              <a:rPr lang="en-US" altLang="en-US" sz="2200" b="1" dirty="0">
                <a:latin typeface="Arial" pitchFamily="34" charset="0"/>
              </a:rPr>
              <a:t>cohesion</a:t>
            </a:r>
            <a:r>
              <a:rPr lang="en-US" altLang="en-US" sz="2200" dirty="0">
                <a:latin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66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Encapsulation – Another Connotation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1865FFA6-8417-48A6-97AE-42C75988E28A}" type="slidenum"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6</a:t>
            </a:fld>
            <a:endParaRPr lang="en-US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62429" y="1535573"/>
            <a:ext cx="7982858" cy="460058"/>
          </a:xfrm>
        </p:spPr>
        <p:txBody>
          <a:bodyPr/>
          <a:lstStyle/>
          <a:p>
            <a:pPr algn="ctr"/>
            <a:r>
              <a:rPr lang="en-US" dirty="0" smtClean="0"/>
              <a:t>The act of surrounding, as if in a capsule.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7658" y="2718093"/>
            <a:ext cx="7772400" cy="2193681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To encapsulate also means </a:t>
            </a:r>
            <a:r>
              <a:rPr lang="en-US" sz="2200" kern="0" dirty="0" smtClean="0">
                <a:latin typeface="+mj-lt"/>
                <a:cs typeface="Arial" panose="020B0604020202020204" pitchFamily="34" charset="0"/>
              </a:rPr>
              <a:t>“</a:t>
            </a:r>
            <a:r>
              <a:rPr lang="en-US" sz="2200" dirty="0">
                <a:latin typeface="+mj-lt"/>
              </a:rPr>
              <a:t>to </a:t>
            </a:r>
            <a:r>
              <a:rPr lang="en-US" sz="2200" dirty="0" smtClean="0">
                <a:latin typeface="+mj-lt"/>
              </a:rPr>
              <a:t>surround and cover so </a:t>
            </a:r>
            <a:r>
              <a:rPr lang="en-US" sz="2200" dirty="0">
                <a:latin typeface="+mj-lt"/>
              </a:rPr>
              <a:t>that </a:t>
            </a:r>
            <a:r>
              <a:rPr lang="en-US" sz="2200" dirty="0" smtClean="0">
                <a:latin typeface="+mj-lt"/>
              </a:rPr>
              <a:t>nothing else can touch it</a:t>
            </a:r>
            <a:r>
              <a:rPr lang="en-US" sz="2200" kern="0" dirty="0" smtClean="0">
                <a:latin typeface="+mj-lt"/>
                <a:cs typeface="Arial" panose="020B0604020202020204" pitchFamily="34" charset="0"/>
              </a:rPr>
              <a:t>”</a:t>
            </a:r>
            <a:br>
              <a:rPr lang="en-US" sz="2200" kern="0" dirty="0" smtClean="0">
                <a:latin typeface="+mj-lt"/>
                <a:cs typeface="Arial" panose="020B0604020202020204" pitchFamily="34" charset="0"/>
              </a:rPr>
            </a:br>
            <a:endParaRPr lang="en-US" sz="2200" kern="0" dirty="0" smtClean="0">
              <a:latin typeface="+mj-lt"/>
              <a:cs typeface="Arial" panose="020B0604020202020204" pitchFamily="34" charset="0"/>
            </a:endParaRPr>
          </a:p>
          <a:p>
            <a:pPr marL="800100" lvl="1" indent="-3429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Access to attributes and/or </a:t>
            </a:r>
            <a:r>
              <a:rPr lang="en-US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behaviours</a:t>
            </a:r>
            <a:r>
              <a:rPr lang="en-US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can be restricted</a:t>
            </a:r>
          </a:p>
          <a:p>
            <a:pPr marL="800100" lvl="1" indent="-3429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nformation </a:t>
            </a:r>
            <a:r>
              <a:rPr lang="en-US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or details of implementation can be </a:t>
            </a:r>
            <a:r>
              <a:rPr lang="en-US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br>
              <a:rPr lang="en-US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Encapsulation defined in 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Oracle </a:t>
            </a:r>
            <a:r>
              <a:rPr lang="en-US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documentation: </a:t>
            </a:r>
            <a:br>
              <a:rPr lang="en-US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kern="0" dirty="0" smtClean="0">
                <a:solidFill>
                  <a:srgbClr val="3099D9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sz="1600" kern="0" dirty="0">
                <a:solidFill>
                  <a:srgbClr val="3099D9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1600" kern="0" dirty="0" smtClean="0">
                <a:solidFill>
                  <a:srgbClr val="3099D9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docs.oracle.com/cd/E18283_01/java.112/e10588/chone.htm#BABHGCBA</a:t>
            </a:r>
            <a:r>
              <a:rPr lang="en-US" sz="1600" kern="0" dirty="0" smtClean="0">
                <a:solidFill>
                  <a:srgbClr val="3099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kern="0" dirty="0" smtClean="0">
              <a:solidFill>
                <a:srgbClr val="3099D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spcBef>
                <a:spcPts val="0"/>
              </a:spcBef>
              <a:spcAft>
                <a:spcPts val="1200"/>
              </a:spcAft>
              <a:defRPr/>
            </a:pPr>
            <a:endParaRPr lang="en-GB" sz="2000" kern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671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411480" y="1228151"/>
            <a:ext cx="8229600" cy="742007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Coupling </a:t>
            </a:r>
            <a:r>
              <a:rPr lang="en-US" dirty="0"/>
              <a:t>is the degree to which one class has knowledge of </a:t>
            </a:r>
            <a:r>
              <a:rPr lang="en-US" dirty="0" smtClean="0"/>
              <a:t>the internal workings of another class.  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71FB5F1A-3388-433D-8210-19B031842DCA}" type="slidenum">
              <a:rPr lang="en-US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7</a:t>
            </a:fld>
            <a:endParaRPr lang="en-US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Encapsulation Goal - Low Coupling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415411" y="3138558"/>
            <a:ext cx="6165851" cy="3009071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38100">
            <a:solidFill>
              <a:schemeClr val="tx1"/>
            </a:solidFill>
          </a:ln>
        </p:spPr>
        <p:txBody>
          <a:bodyPr/>
          <a:lstStyle/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Tx/>
              <a:tabLst/>
              <a:defRPr/>
            </a:pPr>
            <a:r>
              <a:rPr lang="en-US" b="1" kern="0" dirty="0">
                <a:latin typeface="Consolas" pitchFamily="49" charset="0"/>
              </a:rPr>
              <a:t>c</a:t>
            </a:r>
            <a:r>
              <a:rPr lang="en-US" b="1" kern="0" noProof="0" dirty="0" smtClean="0">
                <a:latin typeface="Consolas" pitchFamily="49" charset="0"/>
              </a:rPr>
              <a:t>lass A {</a:t>
            </a: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Tx/>
              <a:tabLst/>
              <a:defRPr/>
            </a:pPr>
            <a:r>
              <a:rPr kumimoji="0" lang="en-US" b="1" i="0" u="none" strike="noStrike" kern="0" cap="none" spc="0" normalizeH="0" baseline="0" dirty="0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</a:rPr>
              <a:t>	</a:t>
            </a:r>
            <a:r>
              <a:rPr lang="en-US" b="1" kern="0" dirty="0" smtClean="0">
                <a:latin typeface="Consolas" pitchFamily="49" charset="0"/>
                <a:ea typeface="+mn-ea"/>
              </a:rPr>
              <a:t>public </a:t>
            </a:r>
            <a:r>
              <a:rPr lang="en-US" b="1" kern="0" dirty="0" err="1" smtClean="0">
                <a:latin typeface="Consolas" pitchFamily="49" charset="0"/>
                <a:ea typeface="+mn-ea"/>
              </a:rPr>
              <a:t>int</a:t>
            </a:r>
            <a:r>
              <a:rPr lang="en-US" b="1" kern="0" dirty="0" smtClean="0">
                <a:latin typeface="Consolas" pitchFamily="49" charset="0"/>
                <a:ea typeface="+mn-ea"/>
              </a:rPr>
              <a:t> index;</a:t>
            </a: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Tx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Tx/>
              <a:tabLst/>
              <a:defRPr/>
            </a:pPr>
            <a:r>
              <a:rPr lang="en-US" b="1" kern="0" dirty="0" smtClean="0">
                <a:latin typeface="Consolas" pitchFamily="49" charset="0"/>
                <a:ea typeface="+mn-ea"/>
              </a:rPr>
              <a:t>class B {</a:t>
            </a: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Tx/>
              <a:tabLst/>
              <a:defRPr/>
            </a:pPr>
            <a:r>
              <a:rPr lang="en-US" b="1" kern="0" dirty="0" smtClean="0">
                <a:latin typeface="Consolas" pitchFamily="49" charset="0"/>
                <a:ea typeface="+mn-ea"/>
              </a:rPr>
              <a:t>	public void method() {</a:t>
            </a:r>
          </a:p>
          <a:p>
            <a:pPr marL="817200" lvl="1" indent="-360000" defTabSz="91440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defRPr/>
            </a:pPr>
            <a:r>
              <a:rPr lang="en-US" b="1" kern="0" dirty="0">
                <a:latin typeface="Consolas" pitchFamily="49" charset="0"/>
                <a:ea typeface="+mn-ea"/>
              </a:rPr>
              <a:t>	</a:t>
            </a:r>
            <a:r>
              <a:rPr lang="en-US" b="1" kern="0" dirty="0" smtClean="0">
                <a:latin typeface="Consolas" pitchFamily="49" charset="0"/>
                <a:ea typeface="+mn-ea"/>
              </a:rPr>
              <a:t>A </a:t>
            </a:r>
            <a:r>
              <a:rPr lang="en-US" b="1" kern="0" dirty="0" err="1" smtClean="0">
                <a:latin typeface="Consolas" pitchFamily="49" charset="0"/>
                <a:ea typeface="+mn-ea"/>
              </a:rPr>
              <a:t>a</a:t>
            </a:r>
            <a:r>
              <a:rPr lang="en-US" b="1" kern="0" dirty="0" smtClean="0">
                <a:latin typeface="Consolas" pitchFamily="49" charset="0"/>
                <a:ea typeface="+mn-ea"/>
              </a:rPr>
              <a:t> = new A();</a:t>
            </a:r>
          </a:p>
          <a:p>
            <a:pPr marL="817200" lvl="1" indent="-360000" defTabSz="914400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defRPr/>
            </a:pPr>
            <a:r>
              <a:rPr lang="en-US" b="1" kern="0" dirty="0">
                <a:latin typeface="Consolas" pitchFamily="49" charset="0"/>
                <a:ea typeface="+mn-ea"/>
              </a:rPr>
              <a:t>	</a:t>
            </a:r>
            <a:r>
              <a:rPr lang="en-US" b="1" kern="0" dirty="0" err="1" smtClean="0">
                <a:solidFill>
                  <a:srgbClr val="C00000"/>
                </a:solidFill>
                <a:latin typeface="Consolas" pitchFamily="49" charset="0"/>
                <a:ea typeface="+mn-ea"/>
              </a:rPr>
              <a:t>a.index</a:t>
            </a:r>
            <a:r>
              <a:rPr lang="en-US" b="1" kern="0" dirty="0" smtClean="0">
                <a:latin typeface="Consolas" pitchFamily="49" charset="0"/>
                <a:ea typeface="+mn-ea"/>
              </a:rPr>
              <a:t> = 0;	</a:t>
            </a:r>
            <a:r>
              <a:rPr lang="en-US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ea typeface="+mn-ea"/>
              </a:rPr>
              <a:t>  // </a:t>
            </a:r>
            <a:r>
              <a:rPr lang="en-US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ea typeface="+mn-ea"/>
              </a:rPr>
              <a:t>tight coupling</a:t>
            </a: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Tx/>
              <a:tabLst/>
              <a:defRPr/>
            </a:pPr>
            <a:r>
              <a:rPr lang="en-US" b="1" kern="0" dirty="0" smtClean="0">
                <a:latin typeface="Consolas" pitchFamily="49" charset="0"/>
                <a:ea typeface="+mn-ea"/>
              </a:rPr>
              <a:t>	}</a:t>
            </a:r>
          </a:p>
          <a:p>
            <a:pPr marL="36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Tx/>
              <a:tabLst/>
              <a:defRPr/>
            </a:pPr>
            <a:r>
              <a:rPr lang="en-US" b="1" kern="0" dirty="0">
                <a:latin typeface="Consolas" pitchFamily="49" charset="0"/>
                <a:ea typeface="+mn-ea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27768" y="2197100"/>
            <a:ext cx="7842739" cy="5379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r>
              <a:rPr lang="en-US" altLang="en-US" sz="2000" dirty="0">
                <a:latin typeface="Arial" pitchFamily="34" charset="0"/>
              </a:rPr>
              <a:t>Good design aims to achieve </a:t>
            </a:r>
            <a:r>
              <a:rPr lang="en-US" altLang="en-US" sz="2000" b="1" dirty="0" smtClean="0">
                <a:latin typeface="Arial" pitchFamily="34" charset="0"/>
              </a:rPr>
              <a:t>low coupling.</a:t>
            </a:r>
            <a:endParaRPr lang="en-US" altLang="en-US" sz="2000" b="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94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94592" y="4661374"/>
            <a:ext cx="7772677" cy="492919"/>
          </a:xfrm>
        </p:spPr>
        <p:txBody>
          <a:bodyPr/>
          <a:lstStyle/>
          <a:p>
            <a:pPr algn="ctr"/>
            <a:r>
              <a:rPr lang="en-US" altLang="en-US" dirty="0" smtClean="0"/>
              <a:t>What is this Shareholder class encapsulating?</a:t>
            </a:r>
            <a:endParaRPr lang="en-GB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C95AC8D8-9E9D-4D36-97DD-DB09E7F7FE5D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Encapsulation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836424"/>
              </p:ext>
            </p:extLst>
          </p:nvPr>
        </p:nvGraphicFramePr>
        <p:xfrm>
          <a:off x="3043238" y="1844675"/>
          <a:ext cx="2857500" cy="181789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57500"/>
              </a:tblGrid>
              <a:tr h="537821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Shareholder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84386" marR="84386" marT="45698" marB="45698"/>
                </a:tc>
              </a:tr>
              <a:tr h="914203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-</a:t>
                      </a:r>
                      <a:r>
                        <a:rPr lang="en-GB" sz="1800" dirty="0" err="1" smtClean="0"/>
                        <a:t>firstName</a:t>
                      </a:r>
                      <a:r>
                        <a:rPr lang="en-GB" sz="1800" dirty="0" smtClean="0"/>
                        <a:t>: String</a:t>
                      </a:r>
                    </a:p>
                    <a:p>
                      <a:r>
                        <a:rPr lang="en-GB" sz="1800" dirty="0" smtClean="0"/>
                        <a:t>-</a:t>
                      </a:r>
                      <a:r>
                        <a:rPr lang="en-GB" sz="1800" dirty="0" err="1" smtClean="0"/>
                        <a:t>lastName</a:t>
                      </a:r>
                      <a:r>
                        <a:rPr lang="en-GB" sz="1800" dirty="0" smtClean="0"/>
                        <a:t>: String</a:t>
                      </a:r>
                    </a:p>
                    <a:p>
                      <a:r>
                        <a:rPr lang="en-GB" sz="1800" dirty="0" smtClean="0"/>
                        <a:t>-portfolio: Portfolio</a:t>
                      </a:r>
                      <a:endParaRPr lang="en-GB" sz="1800" dirty="0"/>
                    </a:p>
                  </a:txBody>
                  <a:tcPr marL="84386" marR="84386" marT="45698" marB="45698"/>
                </a:tc>
              </a:tr>
              <a:tr h="365664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+</a:t>
                      </a:r>
                      <a:r>
                        <a:rPr lang="en-GB" sz="1800" dirty="0" err="1" smtClean="0"/>
                        <a:t>updateDetails</a:t>
                      </a:r>
                      <a:r>
                        <a:rPr lang="en-GB" sz="1800" dirty="0" smtClean="0"/>
                        <a:t>()</a:t>
                      </a:r>
                      <a:endParaRPr lang="en-GB" sz="1800" dirty="0"/>
                    </a:p>
                  </a:txBody>
                  <a:tcPr marL="84386" marR="84386" marT="45698" marB="4569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5872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578882"/>
          </a:xfrm>
          <a:solidFill>
            <a:srgbClr val="BCE4F6"/>
          </a:solidFill>
          <a:ln>
            <a:solidFill>
              <a:srgbClr val="7F7F7F"/>
            </a:solidFill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Inheritance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578882"/>
          </a:xfr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333399"/>
                </a:solidFill>
              </a:rPr>
              <a:t>Abstraction</a:t>
            </a:r>
          </a:p>
        </p:txBody>
      </p:sp>
      <p:sp>
        <p:nvSpPr>
          <p:cNvPr id="6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Encapsulation</a:t>
            </a:r>
          </a:p>
        </p:txBody>
      </p:sp>
      <p:sp>
        <p:nvSpPr>
          <p:cNvPr id="5" name="Text Placeholder 21"/>
          <p:cNvSpPr>
            <a:spLocks noGrp="1"/>
          </p:cNvSpPr>
          <p:nvPr>
            <p:ph type="body" sz="quarter" idx="16"/>
          </p:nvPr>
        </p:nvSpPr>
        <p:spPr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GB" dirty="0" smtClean="0"/>
              <a:t>Polymorphism</a:t>
            </a:r>
            <a:endParaRPr lang="en-GB" dirty="0"/>
          </a:p>
        </p:txBody>
      </p:sp>
      <p:sp>
        <p:nvSpPr>
          <p:cNvPr id="16391" name="Slide Number Placeholder 8"/>
          <p:cNvSpPr>
            <a:spLocks noGrp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DB16383D-24A7-4939-9F94-DD1394BC9D73}" type="slidenum">
              <a:rPr lang="en-US" altLang="en-US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9</a:t>
            </a:fld>
            <a:endParaRPr lang="en-US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386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OOP – Four Pillars</a:t>
            </a:r>
          </a:p>
        </p:txBody>
      </p:sp>
    </p:spTree>
    <p:extLst>
      <p:ext uri="{BB962C8B-B14F-4D97-AF65-F5344CB8AC3E}">
        <p14:creationId xmlns:p14="http://schemas.microsoft.com/office/powerpoint/2010/main" val="27607281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buFont typeface="Arial" panose="020B0604020202020204" pitchFamily="34" charset="0"/>
          <a:buChar char="•"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>02</Week><RestrictedToTheseUsers xmlns="$ListId:Shared Documents;"><UserInfo><DisplayName></DisplayName><AccountId xsi:nil="true"></AccountId><AccountType/></UserInfo></RestrictedToTheseUsers><Module xmlns="$ListId:Shared Documents;">01 - OOD Week 1</Module><Language xmlns="f7c81f6c-9744-46f1-8649-1f77e3ad5d93">Java</Language></documentManagement></p:properties>
</file>

<file path=customXml/item3.xml><?xml version="1.0" encoding="utf-8"?>
<?mso-contentType ?>
<customXsn xmlns="http://schemas.microsoft.com/office/2006/metadata/customXsn">
  <xsnLocation/>
  <cached>False</cached>
  <openByDefault>False</openByDefault>
  <xsnScope>http://spsbtn001/academy/learning/commondevelopment/Shared Documents</xsnScope>
</customXsn>
</file>

<file path=customXml/item4.xml><?xml version="1.0" encoding="utf-8"?><ct:contentTypeSchema ct:_="" ma:_="" ma:contentTypeName="Document" ma:contentTypeID="0x0101000B60AC2B8594D94098D971BC50F68257" ma:contentTypeVersion="3" ma:contentTypeDescription="Create a new document." ma:contentTypeScope="" ma:versionID="5b91e227e0f7bc5680fb577b20d6e29d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40b0d6bb80e0778c669dd94cb0a78f4" ns2:_="" ns3:_="" xmlns:xsd="http://www.w3.org/2001/XMLSchema" xmlns:xs="http://www.w3.org/2001/XMLSchema" xmlns:p="http://schemas.microsoft.com/office/2006/metadata/properties" xmlns:ns2="$ListId:Shared Documents;" xmlns:ns3="f7c81f6c-9744-46f1-8649-1f77e3ad5d93">
<xsd:import namespace="$ListId:Shared Documents;"/>
<xsd:import namespace="f7c81f6c-9744-46f1-8649-1f77e3ad5d93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Languag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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Course Planning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xsd:enumeration value="Walkthrough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00 - General"/>
<xsd:enumeration value="01 - OOD Week 1"/>
<xsd:enumeration value="02 - OOD Week 2"/>
<xsd:enumeration value="03 - OOD Week 3"/>
<xsd:enumeration value="04 - Common Dev Archive"/>
</xsd:restriction>
</xsd:simpleType>
</xsd:element>
</xsd:schema>
<xsd:schema targetNamespace="f7c81f6c-9744-46f1-8649-1f77e3ad5d93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Language" ma:index="14" nillable="true" ma:displayName="Language" ma:default="  " ma:format="Dropdown" ma:internalName="Language">
<xsd:simpleType>
<xsd:restriction base="dms:Choice">
<xsd:enumeration value="Java"/>
<xsd:enumeration value="C#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Props1.xml><?xml version="1.0" encoding="utf-8"?>
<ds:datastoreItem xmlns:ds="http://schemas.openxmlformats.org/officeDocument/2006/customXml" ds:itemID="{B7D1E994-F46B-4665-921F-F06B7531F2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B4E37-5EE3-476F-B0F9-0B805D75F9A8}">
  <ds:schemaRefs>
    <ds:schemaRef ds:uri="http://schemas.microsoft.com/office/2006/documentManagement/types"/>
    <ds:schemaRef ds:uri="f7c81f6c-9744-46f1-8649-1f77e3ad5d93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$ListId:Shared Documents;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35A6CBB-D623-49D8-BE20-DB00847191A9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D37FC09B-C09C-4C27-A93E-7A93FD1DCC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f7c81f6c-9744-46f1-8649-1f77e3ad5d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</TotalTime>
  <Words>745</Words>
  <Application>Microsoft Office PowerPoint</Application>
  <PresentationFormat>On-screen Show (4:3)</PresentationFormat>
  <Paragraphs>204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1_Office Theme</vt:lpstr>
      <vt:lpstr>PowerPoint Presentation</vt:lpstr>
      <vt:lpstr>PowerPoint Presentation</vt:lpstr>
      <vt:lpstr>OOP – Four Pillars</vt:lpstr>
      <vt:lpstr>Encapsulation – One Connotation</vt:lpstr>
      <vt:lpstr>Encapsulation Goal - High Cohesion</vt:lpstr>
      <vt:lpstr>Encapsulation – Another Connotation</vt:lpstr>
      <vt:lpstr>Encapsulation Goal - Low Coupling</vt:lpstr>
      <vt:lpstr>Encapsulation</vt:lpstr>
      <vt:lpstr>OOP – Four Pillars</vt:lpstr>
      <vt:lpstr>Abstraction</vt:lpstr>
      <vt:lpstr>Abstraction</vt:lpstr>
      <vt:lpstr>Abstraction</vt:lpstr>
      <vt:lpstr>Abstraction</vt:lpstr>
      <vt:lpstr>Abstraction Principle</vt:lpstr>
      <vt:lpstr>Abstraction Principle</vt:lpstr>
      <vt:lpstr>OOP – Four Pillars</vt:lpstr>
      <vt:lpstr>Inheritance</vt:lpstr>
      <vt:lpstr>Inheritance – IS-A</vt:lpstr>
      <vt:lpstr>OOP – Four Pillars</vt:lpstr>
      <vt:lpstr>Polymorphism</vt:lpstr>
      <vt:lpstr>Polymorphism - Binding</vt:lpstr>
      <vt:lpstr>Polymorphism – Early Binding/Overloading</vt:lpstr>
      <vt:lpstr>Polymorphism – Late Binding/Overriding</vt:lpstr>
      <vt:lpstr>Module Review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 Rizzuti</dc:creator>
  <cp:lastModifiedBy>Tatyana Tsymbalenko</cp:lastModifiedBy>
  <cp:revision>76</cp:revision>
  <dcterms:created xsi:type="dcterms:W3CDTF">2014-07-25T10:20:49Z</dcterms:created>
  <dcterms:modified xsi:type="dcterms:W3CDTF">2016-05-27T15:53:02Z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policyId">
    <vt:lpwstr/>
  </property>
  <property fmtid="{D5CDD505-2E9C-101B-9397-08002B2CF9AE}" pid="3" name="ContentTypeId">
    <vt:lpwstr>0x0101000B60AC2B8594D94098D971BC50F68257</vt:lpwstr>
  </property>
  <property fmtid="{D5CDD505-2E9C-101B-9397-08002B2CF9AE}" pid="4" name="ItemRetentionFormula">
    <vt:lpwstr/>
  </property>
</Properties>
</file>