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2" r:id="rId4"/>
  </p:sldMasterIdLst>
  <p:notesMasterIdLst>
    <p:notesMasterId r:id="rId28"/>
  </p:notesMasterIdLst>
  <p:handoutMasterIdLst>
    <p:handoutMasterId r:id="rId29"/>
  </p:handoutMasterIdLst>
  <p:sldIdLst>
    <p:sldId id="316" r:id="rId5"/>
    <p:sldId id="287" r:id="rId6"/>
    <p:sldId id="331" r:id="rId7"/>
    <p:sldId id="329" r:id="rId8"/>
    <p:sldId id="330" r:id="rId9"/>
    <p:sldId id="332" r:id="rId10"/>
    <p:sldId id="337" r:id="rId11"/>
    <p:sldId id="338" r:id="rId12"/>
    <p:sldId id="333" r:id="rId13"/>
    <p:sldId id="339" r:id="rId14"/>
    <p:sldId id="340" r:id="rId15"/>
    <p:sldId id="334" r:id="rId16"/>
    <p:sldId id="341" r:id="rId17"/>
    <p:sldId id="342" r:id="rId18"/>
    <p:sldId id="335" r:id="rId19"/>
    <p:sldId id="343" r:id="rId20"/>
    <p:sldId id="344" r:id="rId21"/>
    <p:sldId id="336" r:id="rId22"/>
    <p:sldId id="345" r:id="rId23"/>
    <p:sldId id="346" r:id="rId24"/>
    <p:sldId id="347" r:id="rId25"/>
    <p:sldId id="314" r:id="rId26"/>
    <p:sldId id="348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08FC34-3283-2C4F-A7FD-63EE85CC47DB}">
          <p14:sldIdLst>
            <p14:sldId id="316"/>
            <p14:sldId id="287"/>
            <p14:sldId id="331"/>
            <p14:sldId id="329"/>
            <p14:sldId id="330"/>
            <p14:sldId id="332"/>
            <p14:sldId id="337"/>
            <p14:sldId id="338"/>
            <p14:sldId id="333"/>
            <p14:sldId id="339"/>
            <p14:sldId id="340"/>
            <p14:sldId id="334"/>
            <p14:sldId id="341"/>
            <p14:sldId id="342"/>
            <p14:sldId id="335"/>
            <p14:sldId id="343"/>
            <p14:sldId id="344"/>
            <p14:sldId id="336"/>
            <p14:sldId id="345"/>
            <p14:sldId id="346"/>
            <p14:sldId id="347"/>
            <p14:sldId id="314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92447" autoAdjust="0"/>
  </p:normalViewPr>
  <p:slideViewPr>
    <p:cSldViewPr snapToGrid="0" snapToObjects="1">
      <p:cViewPr>
        <p:scale>
          <a:sx n="94" d="100"/>
          <a:sy n="94" d="100"/>
        </p:scale>
        <p:origin x="2128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customXml" Target="../customXml/item3.xml"/><Relationship Id="rId34" Type="http://schemas.openxmlformats.org/officeDocument/2006/relationships/customXml" Target="../customXml/item4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33" Type="http://schemas.openxmlformats.org/officeDocument/2006/relationships/tableStyles" Target="tableStyle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4" Type="http://schemas.openxmlformats.org/officeDocument/2006/relationships/slide" Target="slides/slide20.xml"/><Relationship Id="rId1" Type="http://schemas.openxmlformats.org/officeDocument/2006/relationships/customXml" Target="../customXml/item1.xml"/><Relationship Id="rId32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30" Type="http://schemas.openxmlformats.org/officeDocument/2006/relationships/presProps" Target="presProps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28/11/2015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28/11/2015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9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53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484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12452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6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TW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237244-63E7-4929-A2F6-DE6469FBD8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12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657350"/>
            <a:ext cx="77724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06217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159145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lang="en-GB" alt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97E86-F252-4E7D-A137-5A134F0304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52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7116D-714C-4DB0-92EB-752E0A7772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2708275"/>
            <a:ext cx="7632700" cy="1728788"/>
          </a:xfrm>
          <a:prstGeom prst="roundRect">
            <a:avLst>
              <a:gd name="adj" fmla="val 16667"/>
            </a:avLst>
          </a:prstGeom>
          <a:solidFill>
            <a:srgbClr val="92D050">
              <a:alpha val="32941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smtClean="0">
                <a:latin typeface="Arial" pitchFamily="34" charset="0"/>
                <a:cs typeface="Arial" pitchFamily="34" charset="0"/>
              </a:rPr>
              <a:t>Question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6A2A-3A41-4234-83BD-C679078498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54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1628775"/>
            <a:ext cx="7632700" cy="46085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Code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endParaRPr lang="en-GB" altLang="en-US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03299-633C-400F-BBBE-20FA9BCC6E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2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36970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3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441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9078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29981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7374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771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6800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2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  <p:sldLayoutId id="2147483882" r:id="rId20"/>
    <p:sldLayoutId id="2147483883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43749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prstClr val="black"/>
                </a:solidFill>
                <a:cs typeface="Arial" pitchFamily="34" charset="0"/>
              </a:rPr>
              <a:t>Common Development</a:t>
            </a:r>
            <a:endParaRPr lang="en-US" altLang="en-US" sz="3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35083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r>
              <a:rPr lang="en-US" sz="3400" smtClean="0"/>
              <a:t>SOLID Principles</a:t>
            </a:r>
            <a:endParaRPr lang="en-GB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4241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69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 (OCP)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to extension:</a:t>
            </a:r>
          </a:p>
          <a:p>
            <a:pPr lvl="1"/>
            <a:r>
              <a:rPr lang="en-US" dirty="0" smtClean="0"/>
              <a:t>Can extend modules with new behavior</a:t>
            </a:r>
          </a:p>
          <a:p>
            <a:r>
              <a:rPr lang="en-US" dirty="0" smtClean="0"/>
              <a:t>Closed to modification:</a:t>
            </a:r>
          </a:p>
          <a:p>
            <a:pPr lvl="1"/>
            <a:r>
              <a:rPr lang="en-US" dirty="0" smtClean="0"/>
              <a:t>Behavior can be added without changing the source code of module</a:t>
            </a:r>
          </a:p>
          <a:p>
            <a:endParaRPr lang="en-US" dirty="0" smtClean="0"/>
          </a:p>
          <a:p>
            <a:r>
              <a:rPr lang="en-US" dirty="0" smtClean="0"/>
              <a:t>Associated concepts: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Polymorphism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90649" y="1714500"/>
            <a:ext cx="7220198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Classes and functions should be open for extension but closed for modification.</a:t>
            </a:r>
            <a:endParaRPr lang="en-GB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 (OCP)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kern="0" dirty="0" smtClean="0"/>
              <a:t>How easily can we add a new type of </a:t>
            </a:r>
            <a:r>
              <a:rPr lang="en-US" kern="0" dirty="0" smtClean="0"/>
              <a:t> Shape to the system?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01675" y="1943100"/>
            <a:ext cx="7832725" cy="3056097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c</a:t>
            </a: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lass Circle {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… </a:t>
            </a: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}</a:t>
            </a:r>
          </a:p>
          <a:p>
            <a:pPr eaLnBrk="0" hangingPunct="0">
              <a:defRPr/>
            </a:pP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class Square { 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… 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</a:p>
          <a:p>
            <a:pPr eaLnBrk="0" hangingPunct="0">
              <a:defRPr/>
            </a:pP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c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lass Rectangle { 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… 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</a:p>
          <a:p>
            <a:pPr eaLnBrk="0" hangingPunct="0">
              <a:defRPr/>
            </a:pPr>
            <a:endParaRPr lang="en-GB" b="1" dirty="0" smtClean="0">
              <a:latin typeface="Consolas" pitchFamily="49" charset="0"/>
              <a:ea typeface="ヒラギノ角ゴ Pro W3" pitchFamily="-112" charset="-128"/>
            </a:endParaRPr>
          </a:p>
          <a:p>
            <a:pPr eaLnBrk="0" hangingPunct="0">
              <a:defRPr/>
            </a:pP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p</a:t>
            </a:r>
            <a:r>
              <a:rPr lang="en-GB" b="1" dirty="0" err="1" smtClean="0">
                <a:latin typeface="Consolas" pitchFamily="49" charset="0"/>
                <a:ea typeface="ヒラギノ角ゴ Pro W3" pitchFamily="-112" charset="-128"/>
              </a:rPr>
              <a:t>ublic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 class </a:t>
            </a:r>
            <a:r>
              <a:rPr lang="en-GB" b="1" dirty="0" err="1" smtClean="0">
                <a:latin typeface="Consolas" pitchFamily="49" charset="0"/>
                <a:ea typeface="ヒラギノ角ゴ Pro W3" pitchFamily="-112" charset="-128"/>
              </a:rPr>
              <a:t>ShapeGraphics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{ </a:t>
            </a:r>
            <a:endParaRPr lang="en-US" b="1" dirty="0" smtClean="0">
              <a:latin typeface="Consolas" pitchFamily="49" charset="0"/>
              <a:ea typeface="ヒラギノ角ゴ Pro W3" pitchFamily="-112" charset="-128"/>
            </a:endParaRPr>
          </a:p>
          <a:p>
            <a:pPr eaLnBrk="0" hangingPunct="0"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	</a:t>
            </a:r>
          </a:p>
          <a:p>
            <a:pPr eaLnBrk="0" hangingPunct="0"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	public void </a:t>
            </a: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drawCircle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 (Circle circle) { … }	</a:t>
            </a:r>
          </a:p>
          <a:p>
            <a:pPr eaLnBrk="0" hangingPunct="0"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	public void </a:t>
            </a: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drawSquare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 (Square square) { … }</a:t>
            </a:r>
          </a:p>
          <a:p>
            <a:pPr eaLnBrk="0" hangingPunct="0"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	public void </a:t>
            </a: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drawRectangle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 (Rectangle rectangle) { … }</a:t>
            </a:r>
          </a:p>
          <a:p>
            <a:pPr eaLnBrk="0" hangingPunct="0">
              <a:defRPr/>
            </a:pP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95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/>
              <a:t>Open Closed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US" dirty="0"/>
              <a:t>Single Responsibility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/>
              <a:t>Interface Segregation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</p:spPr>
        <p:txBody>
          <a:bodyPr/>
          <a:lstStyle/>
          <a:p>
            <a:r>
              <a:rPr lang="en-US" dirty="0"/>
              <a:t>Dependency Inversion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158095823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 (LSP)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Classes </a:t>
            </a:r>
            <a:r>
              <a:rPr lang="en-US" dirty="0" smtClean="0"/>
              <a:t>should </a:t>
            </a:r>
            <a:r>
              <a:rPr lang="en-US" i="1" dirty="0" smtClean="0"/>
              <a:t>correctly </a:t>
            </a:r>
            <a:r>
              <a:rPr lang="en-US" dirty="0" smtClean="0"/>
              <a:t>fulfill any expected behaviors inherited from </a:t>
            </a:r>
            <a:r>
              <a:rPr lang="en-US" dirty="0" err="1" smtClean="0"/>
              <a:t>superclasses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Related concepts: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90649" y="1840672"/>
            <a:ext cx="7220198" cy="813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Subclasses should be substitutable for their base classes.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0252" y="1428647"/>
            <a:ext cx="3708677" cy="4484965"/>
          </a:xfrm>
        </p:spPr>
        <p:txBody>
          <a:bodyPr/>
          <a:lstStyle/>
          <a:p>
            <a:r>
              <a:rPr lang="en-US" sz="1600" dirty="0" smtClean="0"/>
              <a:t>class Rectangle {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private </a:t>
            </a:r>
            <a:r>
              <a:rPr lang="en-US" sz="1600" dirty="0" err="1" smtClean="0"/>
              <a:t>int</a:t>
            </a:r>
            <a:r>
              <a:rPr lang="en-US" sz="1600" dirty="0" smtClean="0"/>
              <a:t> x;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private </a:t>
            </a:r>
            <a:r>
              <a:rPr lang="en-US" sz="1600" dirty="0" err="1" smtClean="0"/>
              <a:t>int</a:t>
            </a:r>
            <a:r>
              <a:rPr lang="en-US" sz="1600" dirty="0" smtClean="0"/>
              <a:t> y;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public void </a:t>
            </a:r>
            <a:r>
              <a:rPr lang="en-US" sz="1600" dirty="0" err="1" smtClean="0"/>
              <a:t>setX</a:t>
            </a:r>
            <a:r>
              <a:rPr lang="en-US" sz="1600" dirty="0" smtClean="0"/>
              <a:t> (</a:t>
            </a:r>
            <a:r>
              <a:rPr lang="en-US" sz="1600" dirty="0" err="1" smtClean="0"/>
              <a:t>int</a:t>
            </a:r>
            <a:r>
              <a:rPr lang="en-US" sz="1600" dirty="0" smtClean="0"/>
              <a:t> x){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this.x</a:t>
            </a:r>
            <a:r>
              <a:rPr lang="en-US" sz="1600" dirty="0" smtClean="0"/>
              <a:t> = x;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public void </a:t>
            </a:r>
            <a:r>
              <a:rPr lang="en-US" sz="1600" dirty="0" err="1" smtClean="0"/>
              <a:t>setY</a:t>
            </a:r>
            <a:r>
              <a:rPr lang="en-US" sz="1600" dirty="0" smtClean="0"/>
              <a:t> (</a:t>
            </a:r>
            <a:r>
              <a:rPr lang="en-US" sz="1600" dirty="0" err="1" smtClean="0"/>
              <a:t>int</a:t>
            </a:r>
            <a:r>
              <a:rPr lang="en-US" sz="1600" dirty="0" smtClean="0"/>
              <a:t> y){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this.y</a:t>
            </a:r>
            <a:r>
              <a:rPr lang="en-US" sz="1600" dirty="0" smtClean="0"/>
              <a:t> = y;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smtClean="0"/>
              <a:t>	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getArea</a:t>
            </a:r>
            <a:r>
              <a:rPr lang="en-US" sz="1600" dirty="0" smtClean="0"/>
              <a:t>(){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return x*y;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7010400" y="6484938"/>
            <a:ext cx="2133600" cy="365125"/>
          </a:xfrm>
        </p:spPr>
        <p:txBody>
          <a:bodyPr/>
          <a:lstStyle/>
          <a:p>
            <a:fld id="{A76E5CA1-F8A2-48BD-A2B8-0911C857861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4656886" y="1428648"/>
            <a:ext cx="4003019" cy="3779044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class Square </a:t>
            </a:r>
            <a:r>
              <a:rPr lang="en-US" sz="1600" dirty="0" smtClean="0">
                <a:solidFill>
                  <a:srgbClr val="3099D9"/>
                </a:solidFill>
              </a:rPr>
              <a:t>extends Rectangle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/>
              <a:t>	@Override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public void </a:t>
            </a:r>
            <a:r>
              <a:rPr lang="en-US" sz="1600" dirty="0" err="1" smtClean="0"/>
              <a:t>setX</a:t>
            </a:r>
            <a:r>
              <a:rPr lang="en-US" sz="1600" dirty="0" smtClean="0"/>
              <a:t> (</a:t>
            </a:r>
            <a:r>
              <a:rPr lang="en-US" sz="1600" dirty="0" err="1" smtClean="0"/>
              <a:t>int</a:t>
            </a:r>
            <a:r>
              <a:rPr lang="en-US" sz="1600" dirty="0" smtClean="0"/>
              <a:t> x){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this.x</a:t>
            </a:r>
            <a:r>
              <a:rPr lang="en-US" sz="1600" dirty="0" smtClean="0"/>
              <a:t> = x;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this.y</a:t>
            </a:r>
            <a:r>
              <a:rPr lang="en-US" sz="1600" dirty="0" smtClean="0"/>
              <a:t> = x;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@Override</a:t>
            </a:r>
          </a:p>
          <a:p>
            <a:r>
              <a:rPr lang="en-US" sz="1600" dirty="0" smtClean="0"/>
              <a:t>	public void </a:t>
            </a:r>
            <a:r>
              <a:rPr lang="en-US" sz="1600" dirty="0" err="1" smtClean="0"/>
              <a:t>setY</a:t>
            </a:r>
            <a:r>
              <a:rPr lang="en-US" sz="1600" dirty="0" smtClean="0"/>
              <a:t> (</a:t>
            </a:r>
            <a:r>
              <a:rPr lang="en-US" sz="1600" dirty="0" err="1" smtClean="0"/>
              <a:t>int</a:t>
            </a:r>
            <a:r>
              <a:rPr lang="en-US" sz="1600" dirty="0" smtClean="0"/>
              <a:t> y){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this.y</a:t>
            </a:r>
            <a:r>
              <a:rPr lang="en-US" sz="1600" dirty="0" smtClean="0"/>
              <a:t> = y;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this.x</a:t>
            </a:r>
            <a:r>
              <a:rPr lang="en-US" sz="1600" dirty="0" smtClean="0"/>
              <a:t> = y;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9191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578882"/>
          </a:xfrm>
        </p:spPr>
        <p:txBody>
          <a:bodyPr/>
          <a:lstStyle/>
          <a:p>
            <a:r>
              <a:rPr lang="en-US" dirty="0"/>
              <a:t>Interface Segregation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/>
              <a:t>Open Closed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</p:spPr>
        <p:txBody>
          <a:bodyPr/>
          <a:lstStyle/>
          <a:p>
            <a:r>
              <a:rPr lang="en-US" dirty="0"/>
              <a:t>Single Responsibility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</p:spPr>
        <p:txBody>
          <a:bodyPr/>
          <a:lstStyle/>
          <a:p>
            <a:r>
              <a:rPr lang="en-US" dirty="0"/>
              <a:t>Dependency Inversion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54903932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 (ISP)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“Fat”, general-purpose interfaces are not cohesive.</a:t>
            </a:r>
          </a:p>
          <a:p>
            <a:r>
              <a:rPr lang="en-US" dirty="0" smtClean="0"/>
              <a:t>An interface should allow only relevant behavior to be seen.</a:t>
            </a:r>
          </a:p>
          <a:p>
            <a:r>
              <a:rPr lang="en-US" dirty="0" smtClean="0"/>
              <a:t>A class should not be forced to implement irrelevant behavior.</a:t>
            </a:r>
          </a:p>
          <a:p>
            <a:endParaRPr lang="en-US" dirty="0" smtClean="0"/>
          </a:p>
          <a:p>
            <a:r>
              <a:rPr lang="en-US" dirty="0" smtClean="0"/>
              <a:t>Related concepts: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Abstraction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90649" y="1663700"/>
            <a:ext cx="7220198" cy="8009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Interfaces should be small,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each dealing with one aspect of a problem.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 (ISP)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dirty="0" smtClean="0"/>
              <a:t>What is the problem with the following setup?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01675" y="1943100"/>
            <a:ext cx="7832725" cy="128158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public interface </a:t>
            </a: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Timeable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 {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boolean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isTimeUp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();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	void </a:t>
            </a: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setTime(int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 time);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  <a:endParaRPr lang="en-GB" b="1" dirty="0" smtClean="0"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01675" y="3478689"/>
            <a:ext cx="7832725" cy="128158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public interface Door extends </a:t>
            </a: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Timeable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 {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	void open();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	void close();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701675" y="5003800"/>
            <a:ext cx="7832725" cy="394335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public class </a:t>
            </a:r>
            <a:r>
              <a:rPr lang="en-US" b="1" dirty="0" err="1" smtClean="0">
                <a:latin typeface="Consolas" pitchFamily="49" charset="0"/>
                <a:ea typeface="ヒラギノ角ゴ Pro W3" pitchFamily="-112" charset="-128"/>
              </a:rPr>
              <a:t>TimedDoor</a:t>
            </a: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 implements Door { … }</a:t>
            </a:r>
            <a:endParaRPr lang="en-GB" b="1" dirty="0" smtClean="0">
              <a:latin typeface="Consolas" pitchFamily="49" charset="0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7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578882"/>
          </a:xfrm>
        </p:spPr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/>
              <a:t>Open Closed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/>
              <a:t>Interface Segregation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</p:spPr>
        <p:txBody>
          <a:bodyPr/>
          <a:lstStyle/>
          <a:p>
            <a:r>
              <a:rPr lang="en-US" dirty="0"/>
              <a:t>Single Responsibility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68305427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 (DIP)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modules should depend on high-level modules.</a:t>
            </a:r>
          </a:p>
          <a:p>
            <a:r>
              <a:rPr lang="en-US" dirty="0" smtClean="0"/>
              <a:t>Abstractions should not depend on details.</a:t>
            </a:r>
          </a:p>
          <a:p>
            <a:r>
              <a:rPr lang="en-US" dirty="0" smtClean="0"/>
              <a:t>Details should depend on abstractions.</a:t>
            </a:r>
          </a:p>
          <a:p>
            <a:endParaRPr lang="en-US" dirty="0" smtClean="0"/>
          </a:p>
          <a:p>
            <a:r>
              <a:rPr lang="en-US" dirty="0" smtClean="0"/>
              <a:t>Related concepts:</a:t>
            </a:r>
          </a:p>
          <a:p>
            <a:pPr lvl="1"/>
            <a:r>
              <a:rPr lang="en-US" dirty="0" smtClean="0"/>
              <a:t>Abstraction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90648" y="1840672"/>
            <a:ext cx="7453251" cy="8009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Classes should depend upon abstract concepts, rather than concrete implementations.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List the five SOLID principles</a:t>
            </a:r>
            <a:endParaRPr lang="en-GB" altLang="en-US" dirty="0">
              <a:latin typeface="Arial" charset="0"/>
              <a:ea typeface="MS PGothic" charset="-128"/>
              <a:cs typeface="MS PGothic" charset="-128"/>
            </a:endParaRPr>
          </a:p>
          <a:p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Explain the purpose of each principle</a:t>
            </a:r>
            <a:endParaRPr lang="en-GB" altLang="en-US" dirty="0">
              <a:latin typeface="Arial" charset="0"/>
              <a:ea typeface="MS PGothic" charset="-128"/>
              <a:cs typeface="MS PGothic" charset="-128"/>
            </a:endParaRPr>
          </a:p>
          <a:p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Give an example of each principle</a:t>
            </a:r>
            <a:endParaRPr lang="en-GB" altLang="en-US" dirty="0">
              <a:latin typeface="Arial" charset="0"/>
              <a:ea typeface="MS PGothic" charset="-128"/>
              <a:cs typeface="MS PGothic" charset="-128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3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 (DIP)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dirty="0" smtClean="0"/>
              <a:t>What is the problem with this setup?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863340" y="1909096"/>
            <a:ext cx="4678362" cy="3779044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public class Manager {</a:t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endParaRPr lang="en-US" sz="1400" b="1" dirty="0" smtClean="0"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private Worker worker;</a:t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endParaRPr lang="en-US" sz="1400" b="1" dirty="0" smtClean="0"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public void 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setWorker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(</a:t>
            </a: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W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orker worker){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this.worker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 = worker;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/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public </a:t>
            </a: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W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orker 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getWorker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(){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return worker;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	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400" b="1" dirty="0" smtClean="0"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public void manage(){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	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worker.doWork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();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708660" y="2884456"/>
            <a:ext cx="2926080" cy="101869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public class Worker {</a:t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endParaRPr lang="en-US" sz="1400" b="1" dirty="0" smtClean="0"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void 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doWork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(){ ... }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  <a:endParaRPr lang="en-GB" sz="1400" b="1" dirty="0" smtClean="0"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8660" y="4318064"/>
            <a:ext cx="2926080" cy="101869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public class 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RobotWorker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 {</a:t>
            </a: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/>
            </a:r>
            <a:br>
              <a:rPr lang="en-US" sz="1400" b="1" dirty="0">
                <a:latin typeface="Consolas" pitchFamily="49" charset="0"/>
                <a:ea typeface="ヒラギノ角ゴ Pro W3" pitchFamily="-112" charset="-128"/>
              </a:rPr>
            </a:br>
            <a:endParaRPr lang="en-US" sz="1400" b="1" dirty="0">
              <a:latin typeface="Consolas" pitchFamily="49" charset="0"/>
              <a:ea typeface="ヒラギノ角ゴ Pro W3" pitchFamily="-112" charset="-128"/>
            </a:endParaRPr>
          </a:p>
          <a:p>
            <a:pPr lvl="0" eaLnBrk="0" hangingPunct="0"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void </a:t>
            </a:r>
            <a:r>
              <a:rPr lang="en-US" sz="1400" b="1" dirty="0" err="1">
                <a:latin typeface="Consolas" pitchFamily="49" charset="0"/>
                <a:ea typeface="ヒラギノ角ゴ Pro W3" pitchFamily="-112" charset="-128"/>
              </a:rPr>
              <a:t>doWork</a:t>
            </a: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(){ ... }</a:t>
            </a:r>
          </a:p>
          <a:p>
            <a:pPr lvl="0" eaLnBrk="0" hangingPunct="0"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}</a:t>
            </a:r>
            <a:endParaRPr lang="en-GB" sz="1400" b="1" dirty="0">
              <a:latin typeface="Consolas" pitchFamily="49" charset="0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6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 (DIP)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863340" y="1909096"/>
            <a:ext cx="4678362" cy="3779044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public class Manager {</a:t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endParaRPr lang="en-US" sz="1400" b="1" dirty="0" smtClean="0"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private </a:t>
            </a:r>
            <a:r>
              <a:rPr lang="en-US" sz="1400" b="1" dirty="0" err="1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IWorker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worker;</a:t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endParaRPr lang="en-US" sz="1400" b="1" dirty="0" smtClean="0"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public void 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setWorker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IWorker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 worker){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this.worker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 = worker;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/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public </a:t>
            </a:r>
            <a:r>
              <a:rPr lang="en-US" sz="1400" b="1" dirty="0" err="1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IWorker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getWorker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(){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return worker;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	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400" b="1" dirty="0" smtClean="0"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public void manage(){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	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worker.doWork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();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08660" y="1909096"/>
            <a:ext cx="2926080" cy="788670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public interface </a:t>
            </a:r>
            <a:r>
              <a:rPr lang="en-US" sz="1400" b="1" dirty="0" err="1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IWorker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{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void 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doWork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();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  <a:endParaRPr lang="en-GB" sz="1400" b="1" dirty="0" smtClean="0"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708660" y="2884456"/>
            <a:ext cx="2926080" cy="1248728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public class Worker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i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mplements </a:t>
            </a:r>
            <a:r>
              <a:rPr lang="en-US" sz="1400" b="1" dirty="0" err="1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IWorker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{</a:t>
            </a:r>
            <a:b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</a:br>
            <a:endParaRPr lang="en-US" sz="1400" b="1" dirty="0" smtClean="0"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	void 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doWork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(){ ... }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}</a:t>
            </a:r>
            <a:endParaRPr lang="en-GB" sz="1400" b="1" dirty="0" smtClean="0"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8660" y="4318064"/>
            <a:ext cx="2926080" cy="1248728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public class </a:t>
            </a:r>
            <a:r>
              <a:rPr lang="en-US" sz="1400" b="1" dirty="0" err="1" smtClean="0">
                <a:latin typeface="Consolas" pitchFamily="49" charset="0"/>
                <a:ea typeface="ヒラギノ角ゴ Pro W3" pitchFamily="-112" charset="-128"/>
              </a:rPr>
              <a:t>RobotWorker</a:t>
            </a:r>
            <a:r>
              <a:rPr lang="en-US" sz="1400" b="1" dirty="0" smtClean="0">
                <a:latin typeface="Consolas" pitchFamily="49" charset="0"/>
                <a:ea typeface="ヒラギノ角ゴ Pro W3" pitchFamily="-112" charset="-128"/>
              </a:rPr>
              <a:t> </a:t>
            </a:r>
            <a:endParaRPr lang="en-US" sz="1400" b="1" dirty="0">
              <a:latin typeface="Consolas" pitchFamily="49" charset="0"/>
              <a:ea typeface="ヒラギノ角ゴ Pro W3" pitchFamily="-112" charset="-128"/>
            </a:endParaRPr>
          </a:p>
          <a:p>
            <a:pPr lvl="0" eaLnBrk="0" hangingPunct="0"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implements </a:t>
            </a:r>
            <a:r>
              <a:rPr lang="en-US" sz="1400" b="1" dirty="0" err="1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IWorker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{</a:t>
            </a:r>
            <a:br>
              <a:rPr lang="en-US" sz="1400" b="1" dirty="0">
                <a:latin typeface="Consolas" pitchFamily="49" charset="0"/>
                <a:ea typeface="ヒラギノ角ゴ Pro W3" pitchFamily="-112" charset="-128"/>
              </a:rPr>
            </a:br>
            <a:endParaRPr lang="en-US" sz="1400" b="1" dirty="0">
              <a:latin typeface="Consolas" pitchFamily="49" charset="0"/>
              <a:ea typeface="ヒラギノ角ゴ Pro W3" pitchFamily="-112" charset="-128"/>
            </a:endParaRPr>
          </a:p>
          <a:p>
            <a:pPr lvl="0" eaLnBrk="0" hangingPunct="0"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	void </a:t>
            </a:r>
            <a:r>
              <a:rPr lang="en-US" sz="1400" b="1" dirty="0" err="1">
                <a:latin typeface="Consolas" pitchFamily="49" charset="0"/>
                <a:ea typeface="ヒラギノ角ゴ Pro W3" pitchFamily="-112" charset="-128"/>
              </a:rPr>
              <a:t>doWork</a:t>
            </a: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(){ ... }</a:t>
            </a:r>
          </a:p>
          <a:p>
            <a:pPr lvl="0" eaLnBrk="0" hangingPunct="0">
              <a:defRPr/>
            </a:pPr>
            <a:r>
              <a:rPr lang="en-US" sz="1400" b="1" dirty="0">
                <a:latin typeface="Consolas" pitchFamily="49" charset="0"/>
                <a:ea typeface="ヒラギノ角ゴ Pro W3" pitchFamily="-112" charset="-128"/>
              </a:rPr>
              <a:t>}</a:t>
            </a:r>
            <a:endParaRPr lang="en-GB" sz="1400" b="1" dirty="0">
              <a:latin typeface="Consolas" pitchFamily="49" charset="0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39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List the five SOLID principles</a:t>
            </a:r>
            <a:endParaRPr lang="en-GB" altLang="en-US" dirty="0">
              <a:latin typeface="Arial" charset="0"/>
              <a:ea typeface="MS PGothic" charset="-128"/>
              <a:cs typeface="MS PGothic" charset="-128"/>
            </a:endParaRPr>
          </a:p>
          <a:p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Explain the purpose of each principle</a:t>
            </a:r>
            <a:endParaRPr lang="en-GB" altLang="en-US" dirty="0">
              <a:latin typeface="Arial" charset="0"/>
              <a:ea typeface="MS PGothic" charset="-128"/>
              <a:cs typeface="MS PGothic" charset="-128"/>
            </a:endParaRPr>
          </a:p>
          <a:p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Give an example of each principle</a:t>
            </a:r>
            <a:endParaRPr lang="en-GB" altLang="en-US" dirty="0">
              <a:latin typeface="Arial" charset="0"/>
              <a:ea typeface="MS PGothic" charset="-128"/>
              <a:cs typeface="MS PGothic" charset="-128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</p:spPr>
        <p:txBody>
          <a:bodyPr/>
          <a:lstStyle/>
          <a:p>
            <a:pPr algn="ctr"/>
            <a:r>
              <a:rPr lang="en-US" dirty="0" smtClean="0"/>
              <a:t>What is good software design?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4197E86-F252-4E7D-A137-5A134F0304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102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dirty="0" smtClean="0"/>
              <a:t>Good design centers around the following goals:</a:t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Code reuse 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Can be reused for different data or applications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Scalability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Can handle increase in work or number of users</a:t>
            </a: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Extensibility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Easily extended or modified</a:t>
            </a: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Maintainability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Holds up to changing user needs</a:t>
            </a:r>
          </a:p>
          <a:p>
            <a:pPr lvl="1"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2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 Design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GB" dirty="0" smtClean="0"/>
              <a:t>Bad design is</a:t>
            </a:r>
            <a:r>
              <a:rPr lang="en-US" dirty="0" smtClean="0"/>
              <a:t>…</a:t>
            </a:r>
            <a:br>
              <a:rPr lang="en-US" dirty="0" smtClean="0"/>
            </a:br>
            <a:endParaRPr lang="en-GB" dirty="0" smtClean="0"/>
          </a:p>
          <a:p>
            <a:pPr>
              <a:spcBef>
                <a:spcPts val="1200"/>
              </a:spcBef>
            </a:pPr>
            <a:r>
              <a:rPr lang="en-GB" b="1" dirty="0" smtClean="0"/>
              <a:t>Rigid </a:t>
            </a:r>
            <a:r>
              <a:rPr lang="en-US" dirty="0" smtClean="0"/>
              <a:t>– </a:t>
            </a:r>
            <a:r>
              <a:rPr lang="en-GB" dirty="0" smtClean="0"/>
              <a:t>Difficult to change</a:t>
            </a:r>
          </a:p>
          <a:p>
            <a:pPr>
              <a:spcBef>
                <a:spcPts val="1200"/>
              </a:spcBef>
            </a:pPr>
            <a:r>
              <a:rPr lang="en-GB" b="1" dirty="0" smtClean="0"/>
              <a:t>Fragile </a:t>
            </a:r>
            <a:r>
              <a:rPr lang="en-US" dirty="0" smtClean="0"/>
              <a:t>– </a:t>
            </a:r>
            <a:r>
              <a:rPr lang="en-GB" dirty="0" smtClean="0"/>
              <a:t>Easy to break</a:t>
            </a:r>
          </a:p>
          <a:p>
            <a:pPr>
              <a:spcBef>
                <a:spcPts val="1200"/>
              </a:spcBef>
            </a:pPr>
            <a:r>
              <a:rPr lang="en-GB" b="1" dirty="0" smtClean="0"/>
              <a:t>Immobile </a:t>
            </a:r>
            <a:r>
              <a:rPr lang="en-US" dirty="0" smtClean="0"/>
              <a:t>– </a:t>
            </a:r>
            <a:r>
              <a:rPr lang="en-GB" dirty="0" smtClean="0"/>
              <a:t>Hard to extract reusable components</a:t>
            </a:r>
          </a:p>
          <a:p>
            <a:pPr>
              <a:spcBef>
                <a:spcPts val="1200"/>
              </a:spcBef>
            </a:pPr>
            <a:r>
              <a:rPr lang="en-GB" b="1" dirty="0" smtClean="0"/>
              <a:t>Repetitive </a:t>
            </a:r>
            <a:r>
              <a:rPr lang="en-US" dirty="0" smtClean="0"/>
              <a:t>–</a:t>
            </a:r>
            <a:r>
              <a:rPr lang="en-GB" dirty="0" smtClean="0"/>
              <a:t> Contains repeated code</a:t>
            </a:r>
          </a:p>
          <a:p>
            <a:pPr>
              <a:spcBef>
                <a:spcPts val="1200"/>
              </a:spcBef>
            </a:pPr>
            <a:r>
              <a:rPr lang="en-GB" b="1" dirty="0" smtClean="0"/>
              <a:t>Needlessly Complicated </a:t>
            </a:r>
            <a:r>
              <a:rPr lang="en-US" dirty="0" smtClean="0"/>
              <a:t>–</a:t>
            </a:r>
            <a:r>
              <a:rPr lang="en-GB" dirty="0" smtClean="0"/>
              <a:t> “Overdesigned” </a:t>
            </a:r>
          </a:p>
          <a:p>
            <a:pPr>
              <a:spcBef>
                <a:spcPts val="1200"/>
              </a:spcBef>
            </a:pPr>
            <a:endParaRPr lang="en-GB" dirty="0" smtClean="0"/>
          </a:p>
          <a:p>
            <a:pPr>
              <a:spcBef>
                <a:spcPts val="1200"/>
              </a:spcBef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4965700"/>
            <a:ext cx="7137400" cy="8798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SOLID is a set of principles that provide </a:t>
            </a:r>
            <a:br>
              <a:rPr lang="en-US" sz="2200" b="1" dirty="0" smtClean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a means to deal with the problem of bad design.</a:t>
            </a:r>
          </a:p>
        </p:txBody>
      </p:sp>
    </p:spTree>
    <p:extLst>
      <p:ext uri="{BB962C8B-B14F-4D97-AF65-F5344CB8AC3E}">
        <p14:creationId xmlns:p14="http://schemas.microsoft.com/office/powerpoint/2010/main" val="13533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Open Closed Principle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</p:spPr>
        <p:txBody>
          <a:bodyPr/>
          <a:lstStyle/>
          <a:p>
            <a:r>
              <a:rPr lang="en-US" dirty="0"/>
              <a:t>Dependency Inversion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C4197E86-F252-4E7D-A137-5A134F030440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031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Responsibility Principle (SRP)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Each class or entity should be responsible for one thing.</a:t>
            </a:r>
          </a:p>
          <a:p>
            <a:r>
              <a:rPr lang="en-US" smtClean="0"/>
              <a:t>Each should perform a set of closely related tasks.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Associated concepts:</a:t>
            </a:r>
          </a:p>
          <a:p>
            <a:pPr lvl="1"/>
            <a:r>
              <a:rPr lang="en-US" smtClean="0"/>
              <a:t>Encapsulation</a:t>
            </a:r>
          </a:p>
          <a:p>
            <a:pPr lvl="1"/>
            <a:r>
              <a:rPr lang="en-US" smtClean="0"/>
              <a:t>Cohesion</a:t>
            </a:r>
          </a:p>
          <a:p>
            <a:endParaRPr lang="en-US" smtClean="0"/>
          </a:p>
          <a:p>
            <a:endParaRPr lang="en-US" smtClean="0"/>
          </a:p>
          <a:p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90649" y="1840672"/>
            <a:ext cx="7220198" cy="57001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class should have only one reason to change.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Responsibility Principle (SRP)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How many reasons to change does the following class have?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01675" y="2247900"/>
            <a:ext cx="7832725" cy="3056097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p</a:t>
            </a:r>
            <a:r>
              <a:rPr kumimoji="0" lang="en-GB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ublic</a:t>
            </a: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 class Employee 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	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	</a:t>
            </a: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private String id;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	private String name;</a:t>
            </a:r>
            <a:endParaRPr kumimoji="0" lang="en-GB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ヒラギノ角ゴ Pro W3" pitchFamily="-112" charset="-128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Consolas" pitchFamily="49" charset="0"/>
                <a:ea typeface="ヒラギノ角ゴ Pro W3" pitchFamily="-112" charset="-128"/>
              </a:rPr>
              <a:t>	private Role title;</a:t>
            </a: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	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GB" b="1" dirty="0" smtClean="0">
              <a:latin typeface="Consolas" pitchFamily="49" charset="0"/>
              <a:ea typeface="ヒラギノ角ゴ Pro W3" pitchFamily="-112" charset="-128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	public double</a:t>
            </a:r>
            <a:r>
              <a:rPr kumimoji="0" lang="en-GB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 </a:t>
            </a:r>
            <a:r>
              <a:rPr kumimoji="0" lang="en-GB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calculateSalary</a:t>
            </a:r>
            <a:r>
              <a:rPr kumimoji="0" lang="en-GB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() { 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… }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 	public void </a:t>
            </a:r>
            <a:r>
              <a:rPr kumimoji="0" lang="en-GB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storeToDatabase</a:t>
            </a:r>
            <a:r>
              <a:rPr kumimoji="0" lang="en-GB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() { 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… }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	...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2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/>
              <a:t>Open Closed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/>
              <a:t>Single Responsibility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/>
              <a:t>Interface Segregation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</p:spPr>
        <p:txBody>
          <a:bodyPr/>
          <a:lstStyle/>
          <a:p>
            <a:r>
              <a:rPr lang="en-US" dirty="0"/>
              <a:t>Dependency Inversion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78780026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</Week><RestrictedToTheseUsers xmlns="$ListId:Shared Documents;"><UserInfo><DisplayName></DisplayName><AccountId xsi:nil="true"></AccountId><AccountType/></UserInfo></RestrictedToTheseUsers><Module xmlns="$ListId:Shared Documents;">02 - OOD Week 2</Module><Language xmlns="f7c81f6c-9744-46f1-8649-1f77e3ad5d93">  </Language></documentManagement></p:properti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09BBBBC3-96C5-4B47-9135-6C570D6CC588}"/>
</file>

<file path=customXml/itemProps2.xml><?xml version="1.0" encoding="utf-8"?>
<ds:datastoreItem xmlns:ds="http://schemas.openxmlformats.org/officeDocument/2006/customXml" ds:itemID="{B7D1E994-F46B-4665-921F-F06B7531F22A}"/>
</file>

<file path=customXml/itemProps3.xml><?xml version="1.0" encoding="utf-8"?>
<ds:datastoreItem xmlns:ds="http://schemas.openxmlformats.org/officeDocument/2006/customXml" ds:itemID="{4D8B4E37-5EE3-476F-B0F9-0B805D75F9A8}"/>
</file>

<file path=customXml/itemProps4.xml><?xml version="1.0" encoding="utf-8"?>
<ds:datastoreItem xmlns:ds="http://schemas.openxmlformats.org/officeDocument/2006/customXml" ds:itemID="{3113FE79-5ACA-400E-A307-BB395FF0137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547</Words>
  <Application>Microsoft Macintosh PowerPoint</Application>
  <PresentationFormat>On-screen Show (4:3)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Consolas</vt:lpstr>
      <vt:lpstr>MS PGothic</vt:lpstr>
      <vt:lpstr>ＭＳ Ｐゴシック</vt:lpstr>
      <vt:lpstr>Wingdings</vt:lpstr>
      <vt:lpstr>ヒラギノ角ゴ Pro W3</vt:lpstr>
      <vt:lpstr>Arial</vt:lpstr>
      <vt:lpstr>1_Office Theme</vt:lpstr>
      <vt:lpstr>PowerPoint Presentation</vt:lpstr>
      <vt:lpstr>PowerPoint Presentation</vt:lpstr>
      <vt:lpstr>OO Design</vt:lpstr>
      <vt:lpstr>OO Design</vt:lpstr>
      <vt:lpstr>OO Design</vt:lpstr>
      <vt:lpstr>SOLID Principles</vt:lpstr>
      <vt:lpstr>Single Responsibility Principle (SRP)</vt:lpstr>
      <vt:lpstr>Single Responsibility Principle (SRP)</vt:lpstr>
      <vt:lpstr>SOLID Principles</vt:lpstr>
      <vt:lpstr>Open Closed Principle (OCP)</vt:lpstr>
      <vt:lpstr>Open Closed Principle (OCP)</vt:lpstr>
      <vt:lpstr>SOLID Principles</vt:lpstr>
      <vt:lpstr>Liskov Substitution Principle (LSP)</vt:lpstr>
      <vt:lpstr>Example</vt:lpstr>
      <vt:lpstr>SOLID Principles</vt:lpstr>
      <vt:lpstr>Interface Segregation Principle (ISP)</vt:lpstr>
      <vt:lpstr>Interface Segregation Principle (ISP)</vt:lpstr>
      <vt:lpstr>SOLID Principles</vt:lpstr>
      <vt:lpstr>Dependency Inversion Principle (DIP)</vt:lpstr>
      <vt:lpstr>Dependency Inversion Principle (DIP)</vt:lpstr>
      <vt:lpstr>Dependency Inversion Principle (DIP)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Tanya Tsymbalenko</cp:lastModifiedBy>
  <cp:revision>54</cp:revision>
  <dcterms:created xsi:type="dcterms:W3CDTF">2014-07-25T10:20:49Z</dcterms:created>
  <dcterms:modified xsi:type="dcterms:W3CDTF">2015-11-28T07:58:37Z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