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5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1.xml" ContentType="application/vnd.openxmlformats-officedocument.customXmlProperties+xml"/>
  <Override PartName="/customXml/itemProps6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391" r:id="rId6"/>
  </p:sldMasterIdLst>
  <p:notesMasterIdLst>
    <p:notesMasterId r:id="rId25"/>
  </p:notesMasterIdLst>
  <p:handoutMasterIdLst>
    <p:handoutMasterId r:id="rId26"/>
  </p:handoutMasterIdLst>
  <p:sldIdLst>
    <p:sldId id="256" r:id="rId7"/>
    <p:sldId id="276" r:id="rId8"/>
    <p:sldId id="293" r:id="rId9"/>
    <p:sldId id="275" r:id="rId10"/>
    <p:sldId id="277" r:id="rId11"/>
    <p:sldId id="278" r:id="rId12"/>
    <p:sldId id="279" r:id="rId13"/>
    <p:sldId id="280" r:id="rId14"/>
    <p:sldId id="281" r:id="rId15"/>
    <p:sldId id="284" r:id="rId16"/>
    <p:sldId id="285" r:id="rId17"/>
    <p:sldId id="287" r:id="rId18"/>
    <p:sldId id="283" r:id="rId19"/>
    <p:sldId id="288" r:id="rId20"/>
    <p:sldId id="290" r:id="rId21"/>
    <p:sldId id="289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FFFA9F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1" autoAdjust="0"/>
    <p:restoredTop sz="95540" autoAdjust="0"/>
  </p:normalViewPr>
  <p:slideViewPr>
    <p:cSldViewPr snapToGrid="0" snapToObjects="1">
      <p:cViewPr>
        <p:scale>
          <a:sx n="80" d="100"/>
          <a:sy n="80" d="100"/>
        </p:scale>
        <p:origin x="-175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6.xml"/><Relationship Id="rId30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769DA3-4450-49C3-A5C6-FBF7683A1086}" type="datetime1">
              <a:rPr lang="en-GB" altLang="zh-TW"/>
              <a:pPr>
                <a:defRPr/>
              </a:pPr>
              <a:t>06/01/2015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B83C81-BCA5-42D7-8DF2-C0E6BB112C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2423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8F58C1C-AFC5-45DD-A1C7-7BEEF1E19E20}" type="datetime1">
              <a:rPr lang="en-GB" altLang="zh-TW"/>
              <a:pPr>
                <a:defRPr/>
              </a:pPr>
              <a:t>06/01/2015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FF177E-B055-430B-8C75-6C79D36854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949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52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8191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157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817855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83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bg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087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8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71907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14920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38567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49664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94740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681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3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  <p:sldLayoutId id="2147484403" r:id="rId12"/>
    <p:sldLayoutId id="2147484404" r:id="rId13"/>
    <p:sldLayoutId id="2147484405" r:id="rId14"/>
    <p:sldLayoutId id="21474844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1049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400" dirty="0">
                <a:cs typeface="Arial" pitchFamily="34" charset="0"/>
              </a:rPr>
              <a:t>Java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smtClean="0">
                <a:cs typeface="Arial" pitchFamily="34" charset="0"/>
              </a:rPr>
              <a:t>Clean Code</a:t>
            </a:r>
            <a:endParaRPr lang="en-US" altLang="zh-TW" sz="18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05499"/>
              </p:ext>
            </p:extLst>
          </p:nvPr>
        </p:nvGraphicFramePr>
        <p:xfrm>
          <a:off x="670954" y="1514104"/>
          <a:ext cx="7811656" cy="39762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0297"/>
                <a:gridCol w="3901359"/>
              </a:tblGrid>
              <a:tr h="4542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The Good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The Bad</a:t>
                      </a:r>
                    </a:p>
                  </a:txBody>
                  <a:tcPr/>
                </a:tc>
              </a:tr>
              <a:tr h="472885">
                <a:tc>
                  <a:txBody>
                    <a:bodyPr/>
                    <a:lstStyle/>
                    <a:p>
                      <a:pPr fontAlgn="base"/>
                      <a:r>
                        <a:rPr lang="en-GB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Intention-Revealing</a:t>
                      </a:r>
                      <a:endParaRPr lang="en-GB" sz="20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Noise</a:t>
                      </a:r>
                      <a:r>
                        <a:rPr lang="en-US" sz="2000" b="0" baseline="0" dirty="0" smtClean="0"/>
                        <a:t> Words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90643">
                <a:tc>
                  <a:txBody>
                    <a:bodyPr/>
                    <a:lstStyle/>
                    <a:p>
                      <a:pPr fontAlgn="base"/>
                      <a:r>
                        <a:rPr lang="en-GB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Pronounceable</a:t>
                      </a:r>
                      <a:endParaRPr lang="en-GB" sz="20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Encoded Names</a:t>
                      </a:r>
                      <a:endParaRPr lang="en-US" sz="2000" dirty="0" smtClean="0"/>
                    </a:p>
                  </a:txBody>
                  <a:tcPr/>
                </a:tc>
              </a:tr>
              <a:tr h="549502">
                <a:tc>
                  <a:txBody>
                    <a:bodyPr/>
                    <a:lstStyle/>
                    <a:p>
                      <a:pPr lvl="0"/>
                      <a:r>
                        <a:rPr lang="en-GB" sz="2000" dirty="0" smtClean="0"/>
                        <a:t>S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earchable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“Mental Mapping”</a:t>
                      </a:r>
                      <a:endParaRPr lang="en-GB" sz="2000" b="0" dirty="0" smtClean="0"/>
                    </a:p>
                  </a:txBody>
                  <a:tcPr/>
                </a:tc>
              </a:tr>
              <a:tr h="472885">
                <a:tc>
                  <a:txBody>
                    <a:bodyPr/>
                    <a:lstStyle/>
                    <a:p>
                      <a:pPr lvl="0"/>
                      <a:r>
                        <a:rPr lang="en-US" sz="2000" dirty="0" smtClean="0"/>
                        <a:t>Nouns for Class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Misleading</a:t>
                      </a:r>
                      <a:endParaRPr lang="en-US" sz="2000" dirty="0" smtClean="0"/>
                    </a:p>
                  </a:txBody>
                  <a:tcPr/>
                </a:tc>
              </a:tr>
              <a:tr h="4728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Verbs for Method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Prefixes</a:t>
                      </a:r>
                    </a:p>
                  </a:txBody>
                  <a:tcPr/>
                </a:tc>
              </a:tr>
              <a:tr h="5315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Proper</a:t>
                      </a:r>
                      <a:r>
                        <a:rPr lang="en-US" sz="2000" baseline="0" dirty="0" smtClean="0"/>
                        <a:t> Domain Terminology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Puns</a:t>
                      </a:r>
                      <a:endParaRPr lang="en-GB" sz="2000" b="0" dirty="0"/>
                    </a:p>
                  </a:txBody>
                  <a:tcPr/>
                </a:tc>
              </a:tr>
              <a:tr h="5315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Added Meaningful</a:t>
                      </a:r>
                      <a:r>
                        <a:rPr lang="en-US" sz="2000" baseline="0" dirty="0" smtClean="0"/>
                        <a:t> Context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Trying to be clever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03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Class declarations, imports, package declarations</a:t>
            </a:r>
            <a:endParaRPr lang="en-GB" sz="2400" dirty="0"/>
          </a:p>
          <a:p>
            <a:pPr lvl="1">
              <a:spcBef>
                <a:spcPts val="1200"/>
              </a:spcBef>
            </a:pPr>
            <a:r>
              <a:rPr lang="en-GB" sz="2000" dirty="0"/>
              <a:t>Not indented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Method declarations</a:t>
            </a:r>
          </a:p>
          <a:p>
            <a:pPr lvl="1">
              <a:spcBef>
                <a:spcPts val="1200"/>
              </a:spcBef>
            </a:pPr>
            <a:r>
              <a:rPr lang="en-GB" sz="2000" dirty="0"/>
              <a:t>One level to right of class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Method bodies </a:t>
            </a:r>
          </a:p>
          <a:p>
            <a:pPr lvl="1">
              <a:spcBef>
                <a:spcPts val="1200"/>
              </a:spcBef>
            </a:pPr>
            <a:r>
              <a:rPr lang="en-GB" sz="2000" dirty="0"/>
              <a:t>One level to right of method declaration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Block implementations </a:t>
            </a:r>
          </a:p>
          <a:p>
            <a:pPr lvl="1">
              <a:spcBef>
                <a:spcPts val="1200"/>
              </a:spcBef>
            </a:pPr>
            <a:r>
              <a:rPr lang="en-GB" sz="2000" dirty="0"/>
              <a:t>One level to right of containing block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40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26275" y="1947553"/>
            <a:ext cx="7279574" cy="3713321"/>
          </a:xfrm>
          <a:solidFill>
            <a:srgbClr val="FFFA9F"/>
          </a:solidFill>
        </p:spPr>
        <p:txBody>
          <a:bodyPr/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com.example.package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com.example.otherpackage.otherclass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ExampleClass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doExampleMethod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(condition){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...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8973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Organization</a:t>
            </a:r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/>
              <a:t>Naming and Formatting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US" dirty="0" smtClean="0"/>
              <a:t>Commenting</a:t>
            </a:r>
            <a:endParaRPr lang="en-GB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/>
              <a:t>Clean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18755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200" dirty="0"/>
              <a:t>Variables (standard Java convention)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First, public static constants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Then, private static variables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Next, private instance variables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There is seldom good reason to have a public variable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Public functions should follow </a:t>
            </a:r>
            <a:r>
              <a:rPr lang="en-GB" dirty="0"/>
              <a:t>th</a:t>
            </a:r>
            <a:r>
              <a:rPr lang="en-GB" sz="2200" dirty="0"/>
              <a:t>e list of variables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Organization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78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sz="2400" dirty="0"/>
              <a:t>Vertical separation shows how important concepts are in relation to each other.</a:t>
            </a:r>
            <a:br>
              <a:rPr lang="en-GB" sz="2400" dirty="0"/>
            </a:br>
            <a:endParaRPr lang="en-GB" sz="2400" dirty="0"/>
          </a:p>
          <a:p>
            <a:pPr lvl="0"/>
            <a:r>
              <a:rPr lang="en-GB" sz="2400" dirty="0"/>
              <a:t>Declare variables close to their usage</a:t>
            </a:r>
          </a:p>
          <a:p>
            <a:pPr lvl="1"/>
            <a:r>
              <a:rPr lang="en-GB" sz="2000" dirty="0"/>
              <a:t>Local variables at the top of each function</a:t>
            </a:r>
          </a:p>
          <a:p>
            <a:pPr lvl="1"/>
            <a:r>
              <a:rPr lang="en-GB" sz="2000" dirty="0"/>
              <a:t>Instance variables in an agreed-upon location</a:t>
            </a:r>
            <a:br>
              <a:rPr lang="en-GB" sz="2000" dirty="0"/>
            </a:br>
            <a:endParaRPr lang="en-GB" sz="2000" dirty="0"/>
          </a:p>
          <a:p>
            <a:r>
              <a:rPr lang="en-GB" sz="2400" dirty="0"/>
              <a:t>Keep functions vertically close below where they are called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Vertical Formatting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5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400" dirty="0"/>
              <a:t>Keep variables and utility functions private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Testability is important</a:t>
            </a:r>
          </a:p>
          <a:p>
            <a:pPr lvl="1"/>
            <a:r>
              <a:rPr lang="en-US" sz="2000" dirty="0"/>
              <a:t>Protected/package access might be needed for testing</a:t>
            </a:r>
          </a:p>
          <a:p>
            <a:pPr marL="357188" lvl="1" indent="0">
              <a:buNone/>
            </a:pPr>
            <a:endParaRPr lang="en-GB" sz="2000" dirty="0"/>
          </a:p>
          <a:p>
            <a:r>
              <a:rPr lang="en-GB" sz="2400" dirty="0"/>
              <a:t>Always look for a way to maintain privacy</a:t>
            </a:r>
          </a:p>
          <a:p>
            <a:pPr lvl="1"/>
            <a:r>
              <a:rPr lang="en-GB" sz="2000" dirty="0"/>
              <a:t>Loosening encapsulation is a last resort!</a:t>
            </a:r>
          </a:p>
          <a:p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Hiding</a:t>
            </a:r>
          </a:p>
        </p:txBody>
      </p:sp>
    </p:spTree>
    <p:extLst>
      <p:ext uri="{BB962C8B-B14F-4D97-AF65-F5344CB8AC3E}">
        <p14:creationId xmlns:p14="http://schemas.microsoft.com/office/powerpoint/2010/main" val="32275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Classes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1389414"/>
            <a:ext cx="8229600" cy="4773642"/>
          </a:xfrm>
        </p:spPr>
        <p:txBody>
          <a:bodyPr/>
          <a:lstStyle/>
          <a:p>
            <a:pPr marL="360000" indent="-360000">
              <a:spcBef>
                <a:spcPts val="1200"/>
              </a:spcBef>
            </a:pPr>
            <a:r>
              <a:rPr lang="en-US" sz="2400" dirty="0"/>
              <a:t>Each class should only have </a:t>
            </a:r>
            <a:r>
              <a:rPr lang="en-US" sz="2400" b="1" dirty="0"/>
              <a:t>one</a:t>
            </a:r>
            <a:r>
              <a:rPr lang="en-US" sz="2400" dirty="0"/>
              <a:t> responsibility</a:t>
            </a:r>
          </a:p>
          <a:p>
            <a:pPr marL="360000" indent="-360000">
              <a:spcBef>
                <a:spcPts val="1200"/>
              </a:spcBef>
            </a:pPr>
            <a:r>
              <a:rPr lang="en-US" sz="2400" dirty="0"/>
              <a:t>Class name should describe all it does</a:t>
            </a:r>
          </a:p>
          <a:p>
            <a:pPr marL="360000" indent="-360000">
              <a:spcBef>
                <a:spcPts val="1200"/>
              </a:spcBef>
            </a:pPr>
            <a:endParaRPr lang="en-US" sz="2400" dirty="0"/>
          </a:p>
          <a:p>
            <a:pPr marL="360000" indent="-360000">
              <a:spcBef>
                <a:spcPts val="1200"/>
              </a:spcBef>
            </a:pPr>
            <a:endParaRPr lang="en-US" sz="2400" dirty="0"/>
          </a:p>
          <a:p>
            <a:pPr marL="360000" indent="-360000">
              <a:spcBef>
                <a:spcPts val="1200"/>
              </a:spcBef>
            </a:pPr>
            <a:endParaRPr lang="en-US" sz="2400" dirty="0"/>
          </a:p>
          <a:p>
            <a:pPr marL="360000" lvl="1" indent="-360000" defTabSz="4572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When a class loses cohesion, split it up!</a:t>
            </a:r>
            <a:endParaRPr lang="en-GB" sz="2800" dirty="0"/>
          </a:p>
          <a:p>
            <a:pPr lvl="1">
              <a:spcBef>
                <a:spcPts val="1200"/>
              </a:spcBef>
            </a:pPr>
            <a:r>
              <a:rPr lang="en-GB" sz="2000" dirty="0"/>
              <a:t>This results in many small classes</a:t>
            </a:r>
            <a:endParaRPr lang="en-GB" sz="2400" dirty="0"/>
          </a:p>
          <a:p>
            <a:pPr lvl="1">
              <a:spcBef>
                <a:spcPts val="1200"/>
              </a:spcBef>
            </a:pPr>
            <a:r>
              <a:rPr lang="en-GB" sz="2000" dirty="0"/>
              <a:t>Breaking a large function into smaller functions often gives an opportunity to split several smaller classes out as well. </a:t>
            </a:r>
          </a:p>
          <a:p>
            <a:pPr marL="0" lvl="0" indent="0">
              <a:buNone/>
            </a:pPr>
            <a:endParaRPr lang="en-GB" sz="2400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707649"/>
            <a:ext cx="7982858" cy="821531"/>
          </a:xfrm>
        </p:spPr>
        <p:txBody>
          <a:bodyPr/>
          <a:lstStyle/>
          <a:p>
            <a:pPr lvl="0" algn="ctr"/>
            <a:r>
              <a:rPr lang="en-GB" dirty="0"/>
              <a:t>Try writing one sentence to describe the class without using the words “if,” “and,” “or,” or “but</a:t>
            </a:r>
            <a:r>
              <a:rPr lang="en-GB" dirty="0" smtClean="0"/>
              <a:t>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33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Differentiate good code from bad code</a:t>
            </a:r>
          </a:p>
          <a:p>
            <a:r>
              <a:rPr lang="en-US" dirty="0"/>
              <a:t>Write code that is self-commenting</a:t>
            </a:r>
          </a:p>
          <a:p>
            <a:r>
              <a:rPr lang="en-US" dirty="0"/>
              <a:t>Use good identifiers</a:t>
            </a:r>
          </a:p>
          <a:p>
            <a:r>
              <a:rPr lang="en-US" dirty="0"/>
              <a:t>Indent properly</a:t>
            </a:r>
          </a:p>
          <a:p>
            <a:r>
              <a:rPr lang="en-US" dirty="0"/>
              <a:t>Write well-organized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83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Differentiate </a:t>
            </a:r>
            <a:r>
              <a:rPr lang="en-US" dirty="0"/>
              <a:t>good code </a:t>
            </a:r>
            <a:r>
              <a:rPr lang="en-US" dirty="0" smtClean="0"/>
              <a:t>from </a:t>
            </a:r>
            <a:r>
              <a:rPr lang="en-US" dirty="0"/>
              <a:t>bad code</a:t>
            </a:r>
          </a:p>
          <a:p>
            <a:r>
              <a:rPr lang="en-US" dirty="0" smtClean="0"/>
              <a:t>Write code that is self-commenting</a:t>
            </a:r>
          </a:p>
          <a:p>
            <a:r>
              <a:rPr lang="en-US" dirty="0" smtClean="0"/>
              <a:t>Use good identifiers</a:t>
            </a:r>
            <a:endParaRPr lang="en-US" dirty="0"/>
          </a:p>
          <a:p>
            <a:r>
              <a:rPr lang="en-US" dirty="0" smtClean="0"/>
              <a:t>Indent properly</a:t>
            </a:r>
            <a:endParaRPr lang="en-US" dirty="0"/>
          </a:p>
          <a:p>
            <a:r>
              <a:rPr lang="en-US" dirty="0" smtClean="0"/>
              <a:t>Write well-organized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78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Differentiating good code </a:t>
            </a:r>
            <a:r>
              <a:rPr lang="en-US" dirty="0" smtClean="0"/>
              <a:t>from bad </a:t>
            </a:r>
            <a:r>
              <a:rPr lang="en-US" dirty="0"/>
              <a:t>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read</a:t>
            </a:r>
          </a:p>
          <a:p>
            <a:pPr>
              <a:lnSpc>
                <a:spcPct val="150000"/>
              </a:lnSpc>
            </a:pPr>
            <a:r>
              <a:rPr lang="en-US" dirty="0"/>
              <a:t>Better organization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maintenance</a:t>
            </a:r>
          </a:p>
          <a:p>
            <a:pPr>
              <a:lnSpc>
                <a:spcPct val="150000"/>
              </a:lnSpc>
            </a:pPr>
            <a:r>
              <a:rPr lang="en-US" dirty="0"/>
              <a:t>Continued accuracy</a:t>
            </a:r>
          </a:p>
          <a:p>
            <a:pPr>
              <a:lnSpc>
                <a:spcPct val="150000"/>
              </a:lnSpc>
            </a:pPr>
            <a:r>
              <a:rPr lang="en-US" dirty="0"/>
              <a:t>Creating extensible code</a:t>
            </a:r>
          </a:p>
          <a:p>
            <a:pPr>
              <a:lnSpc>
                <a:spcPct val="150000"/>
              </a:lnSpc>
            </a:pPr>
            <a:r>
              <a:rPr lang="en-US" dirty="0"/>
              <a:t>Establish new habits for better coding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Clean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 smtClean="0"/>
              <a:t>Commenting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/>
              <a:t>Naming and </a:t>
            </a:r>
            <a:r>
              <a:rPr lang="en-US" dirty="0" smtClean="0"/>
              <a:t>Formatting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Organization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88041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91440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/>
              <a:t>Should illuminate and explain</a:t>
            </a:r>
          </a:p>
          <a:p>
            <a:pPr defTabSz="91440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/>
              <a:t>Should not detract, distract, misinform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/>
              <a:t>Often difficult to maintain properly</a:t>
            </a:r>
            <a:endParaRPr lang="en-GB" dirty="0"/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/>
              <a:t>Comments do not make up for bad code</a:t>
            </a:r>
          </a:p>
          <a:p>
            <a:pPr marL="0" indent="0" defTabSz="914400" eaLnBrk="1" fontAlgn="auto" hangingPunct="1">
              <a:spcBef>
                <a:spcPts val="1200"/>
              </a:spcBef>
              <a:spcAft>
                <a:spcPts val="0"/>
              </a:spcAft>
              <a:buNone/>
              <a:defRPr/>
            </a:pPr>
            <a:endParaRPr lang="en-US" dirty="0"/>
          </a:p>
          <a:p>
            <a:pPr defTabSz="91440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defTabSz="914400" eaLnBrk="1" fontAlgn="auto" hangingPunct="1">
              <a:spcAft>
                <a:spcPts val="0"/>
              </a:spcAft>
              <a:buNone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136073" y="3906995"/>
            <a:ext cx="6622472" cy="18762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Do you </a:t>
            </a:r>
            <a:r>
              <a:rPr lang="en-US" sz="2000" b="1" dirty="0" smtClean="0">
                <a:solidFill>
                  <a:schemeClr val="tx1"/>
                </a:solidFill>
              </a:rPr>
              <a:t>‘</a:t>
            </a:r>
            <a:r>
              <a:rPr lang="en-US" sz="2000" b="1" i="1" dirty="0" smtClean="0">
                <a:solidFill>
                  <a:schemeClr val="tx1"/>
                </a:solidFill>
              </a:rPr>
              <a:t>need’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 comment? </a:t>
            </a: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Review </a:t>
            </a:r>
            <a:r>
              <a:rPr lang="en-US" sz="2000" b="1" dirty="0">
                <a:solidFill>
                  <a:schemeClr val="tx1"/>
                </a:solidFill>
              </a:rPr>
              <a:t>your coding choices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pPr algn="ctr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000" dirty="0"/>
              <a:t>Meaningful identifiers can replace unclear code</a:t>
            </a:r>
            <a:r>
              <a:rPr lang="en-US" sz="2000" dirty="0"/>
              <a:t> and take away the need to </a:t>
            </a:r>
            <a:r>
              <a:rPr lang="en-US" sz="2000" dirty="0" smtClean="0"/>
              <a:t>comment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5602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Commenting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69381"/>
              </p:ext>
            </p:extLst>
          </p:nvPr>
        </p:nvGraphicFramePr>
        <p:xfrm>
          <a:off x="646544" y="1318569"/>
          <a:ext cx="7811656" cy="47355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32926"/>
                <a:gridCol w="4978730"/>
              </a:tblGrid>
              <a:tr h="5339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Usage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For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Example…</a:t>
                      </a:r>
                    </a:p>
                  </a:txBody>
                  <a:tcPr/>
                </a:tc>
              </a:tr>
              <a:tr h="4686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Legal Purposes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Copyright or authorship comments.</a:t>
                      </a:r>
                    </a:p>
                  </a:txBody>
                  <a:tcPr/>
                </a:tc>
              </a:tr>
              <a:tr h="4862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Warning of Consequences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Ex. Not thread safe, takes long to run, etc. </a:t>
                      </a:r>
                    </a:p>
                  </a:txBody>
                  <a:tcPr/>
                </a:tc>
              </a:tr>
              <a:tr h="5445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TODO</a:t>
                      </a:r>
                      <a:r>
                        <a:rPr lang="en-US" b="0" baseline="0" dirty="0" smtClean="0"/>
                        <a:t>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Reminders</a:t>
                      </a:r>
                      <a:r>
                        <a:rPr lang="en-US" sz="1400" baseline="0" dirty="0" smtClean="0"/>
                        <a:t> to do something that cannot be handled at the moment.</a:t>
                      </a:r>
                      <a:endParaRPr lang="en-US" sz="1400" dirty="0" smtClean="0"/>
                    </a:p>
                  </a:txBody>
                  <a:tcPr/>
                </a:tc>
              </a:tr>
              <a:tr h="4686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JavaDocs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Comments for public API.</a:t>
                      </a:r>
                    </a:p>
                  </a:txBody>
                  <a:tcPr/>
                </a:tc>
              </a:tr>
              <a:tr h="46866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Amplification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Drawing attention to importance of something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 smtClean="0"/>
                    </a:p>
                  </a:txBody>
                  <a:tcPr/>
                </a:tc>
              </a:tr>
              <a:tr h="53696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Informative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Explanation</a:t>
                      </a:r>
                      <a:r>
                        <a:rPr lang="en-US" sz="1400" baseline="0" dirty="0" smtClean="0"/>
                        <a:t> of a regular expression, or format string (hard to make readable on its own).</a:t>
                      </a:r>
                      <a:endParaRPr lang="en-US" sz="1400" dirty="0" smtClean="0"/>
                    </a:p>
                  </a:txBody>
                  <a:tcPr/>
                </a:tc>
              </a:tr>
              <a:tr h="53696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Explanation</a:t>
                      </a:r>
                      <a:r>
                        <a:rPr lang="en-US" b="0" baseline="0" dirty="0" smtClean="0"/>
                        <a:t> of Intent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The intent behind a feature or an implementation.</a:t>
                      </a:r>
                      <a:endParaRPr lang="en-US" sz="1400" dirty="0" smtClean="0"/>
                    </a:p>
                  </a:txBody>
                  <a:tcPr/>
                </a:tc>
              </a:tr>
              <a:tr h="53696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Clarifying Foreign Code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Clarification of </a:t>
                      </a:r>
                      <a:r>
                        <a:rPr lang="en-US" sz="1400" baseline="0" dirty="0" smtClean="0"/>
                        <a:t>code you cannot alter to make more readable.</a:t>
                      </a:r>
                      <a:endParaRPr lang="en-GB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07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1693" y="1141655"/>
            <a:ext cx="7959970" cy="5931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comments fall into this category.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8775"/>
              </p:ext>
            </p:extLst>
          </p:nvPr>
        </p:nvGraphicFramePr>
        <p:xfrm>
          <a:off x="637952" y="2063125"/>
          <a:ext cx="7811656" cy="29903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41518"/>
                <a:gridCol w="4970138"/>
              </a:tblGrid>
              <a:tr h="47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 smtClean="0"/>
                        <a:t>Mumbling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Confusing, do not bring any understanding of the code.</a:t>
                      </a:r>
                    </a:p>
                  </a:txBody>
                  <a:tcPr/>
                </a:tc>
              </a:tr>
              <a:tr h="4906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Redundant / Noise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Restate the obvious.</a:t>
                      </a:r>
                    </a:p>
                  </a:txBody>
                  <a:tcPr/>
                </a:tc>
              </a:tr>
              <a:tr h="5495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Misleading</a:t>
                      </a:r>
                      <a:endParaRPr lang="en-US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Misleading</a:t>
                      </a:r>
                      <a:r>
                        <a:rPr lang="en-US" sz="1400" baseline="0" dirty="0" smtClean="0"/>
                        <a:t> wording that affects meaning.</a:t>
                      </a:r>
                      <a:endParaRPr lang="en-US" sz="1400" dirty="0" smtClean="0"/>
                    </a:p>
                  </a:txBody>
                  <a:tcPr/>
                </a:tc>
              </a:tr>
              <a:tr h="47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Mandated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Ordered by company/department/group.</a:t>
                      </a:r>
                      <a:endParaRPr lang="en-US" sz="1400" dirty="0" smtClean="0"/>
                    </a:p>
                  </a:txBody>
                  <a:tcPr/>
                </a:tc>
              </a:tr>
              <a:tr h="47288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Journal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Logs of changes</a:t>
                      </a:r>
                      <a:r>
                        <a:rPr lang="en-US" sz="1400" baseline="0" dirty="0" smtClean="0"/>
                        <a:t> to the code. Old practice.</a:t>
                      </a:r>
                      <a:endParaRPr lang="en-US" sz="1400" dirty="0" smtClean="0"/>
                    </a:p>
                  </a:txBody>
                  <a:tcPr/>
                </a:tc>
              </a:tr>
              <a:tr h="5315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Nonobvious Connection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 obviously relevant</a:t>
                      </a:r>
                      <a:r>
                        <a:rPr lang="en-US" sz="1400" baseline="0" dirty="0" smtClean="0"/>
                        <a:t> to the code it is next to.</a:t>
                      </a:r>
                      <a:endParaRPr lang="en-GB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45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F4-B4FA-4833-A8F2-CC223A4A16C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Commenting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51693" y="1141655"/>
            <a:ext cx="7959970" cy="5931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comments fall into this category.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43367"/>
              </p:ext>
            </p:extLst>
          </p:nvPr>
        </p:nvGraphicFramePr>
        <p:xfrm>
          <a:off x="637952" y="2051258"/>
          <a:ext cx="7811656" cy="35947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41518"/>
                <a:gridCol w="4970138"/>
              </a:tblGrid>
              <a:tr h="47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 smtClean="0"/>
                        <a:t>Position Markers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Mark</a:t>
                      </a:r>
                      <a:r>
                        <a:rPr lang="en-US" sz="1400" b="0" baseline="0" dirty="0" smtClean="0"/>
                        <a:t> a particular spot in a source file</a:t>
                      </a:r>
                      <a:r>
                        <a:rPr lang="en-US" sz="1400" b="0" dirty="0" smtClean="0"/>
                        <a:t>.</a:t>
                      </a:r>
                    </a:p>
                  </a:txBody>
                  <a:tcPr/>
                </a:tc>
              </a:tr>
              <a:tr h="4906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Closing</a:t>
                      </a:r>
                      <a:r>
                        <a:rPr lang="en-GB" sz="1800" baseline="0" dirty="0" smtClean="0"/>
                        <a:t> Brace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Intended to mark where nested loops end. 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Clutter small, encapsulated functions.</a:t>
                      </a:r>
                      <a:endParaRPr lang="en-US" sz="1400" dirty="0" smtClean="0"/>
                    </a:p>
                  </a:txBody>
                  <a:tcPr/>
                </a:tc>
              </a:tr>
              <a:tr h="5495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/>
                        <a:t>Bylines</a:t>
                      </a:r>
                      <a:endParaRPr lang="en-US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Credit code fragments to their authors. </a:t>
                      </a:r>
                      <a:r>
                        <a:rPr lang="en-US" sz="1400" smtClean="0"/>
                        <a:t>Easily outdated. Handled by source control solutions.</a:t>
                      </a:r>
                      <a:endParaRPr lang="en-US" sz="1400" dirty="0" smtClean="0"/>
                    </a:p>
                  </a:txBody>
                  <a:tcPr/>
                </a:tc>
              </a:tr>
              <a:tr h="47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Old</a:t>
                      </a:r>
                      <a:r>
                        <a:rPr lang="en-US" sz="1800" b="0" baseline="0" dirty="0" smtClean="0"/>
                        <a:t> Code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Never necessary to comment out code. Source control software solves the issue.</a:t>
                      </a:r>
                      <a:endParaRPr lang="en-US" sz="1400" dirty="0" smtClean="0"/>
                    </a:p>
                  </a:txBody>
                  <a:tcPr/>
                </a:tc>
              </a:tr>
              <a:tr h="47288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Containing</a:t>
                      </a:r>
                      <a:r>
                        <a:rPr lang="en-GB" sz="1800" baseline="0" dirty="0" smtClean="0"/>
                        <a:t> HTML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Makes comments unreadable.</a:t>
                      </a:r>
                    </a:p>
                  </a:txBody>
                  <a:tcPr/>
                </a:tc>
              </a:tr>
              <a:tr h="53159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Nonlocal</a:t>
                      </a:r>
                      <a:r>
                        <a:rPr lang="en-US" sz="1800" b="0" baseline="0" dirty="0" smtClean="0"/>
                        <a:t> Information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 near</a:t>
                      </a:r>
                      <a:r>
                        <a:rPr lang="en-US" sz="1400" baseline="0" dirty="0" smtClean="0"/>
                        <a:t> the code it is describing.</a:t>
                      </a:r>
                      <a:endParaRPr lang="en-GB" sz="2000" b="0" dirty="0"/>
                    </a:p>
                  </a:txBody>
                  <a:tcPr/>
                </a:tc>
              </a:tr>
              <a:tr h="531598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Too Much</a:t>
                      </a:r>
                      <a:r>
                        <a:rPr lang="en-US" b="0" baseline="0" dirty="0" smtClean="0"/>
                        <a:t> Information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Discussions or irrelevant descriptions.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/>
              <a:t>Naming and </a:t>
            </a:r>
            <a:r>
              <a:rPr lang="en-US" dirty="0" smtClean="0"/>
              <a:t>Formatting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 smtClean="0"/>
              <a:t>Commenting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Organization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D238BF4-B4FA-4833-A8F2-CC223A4A16CD}" type="slidenum">
              <a:rPr lang="en-GB" smtClean="0"/>
              <a:t>9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28045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02 - OOD Week 2</Module><Language xmlns="f7c81f6c-9744-46f1-8649-1f77e3ad5d93">  </Languag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DLCPolicyLabelClientValue xmlns="bfd764bc-3f2d-47fb-8d29-dd4eb39822ed">Version Number: {_UIVersionString}</DLCPolicyLabelClientValue>
    <DLCPolicyLabelLock xmlns="bfd764bc-3f2d-47fb-8d29-dd4eb39822ed" xsi:nil="true"/>
  </documentManagement>
</p:properties>
</file>

<file path=customXml/item5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6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49A4672B-ADA1-446D-887B-BCCBA1429293}"/>
</file>

<file path=customXml/itemProps2.xml><?xml version="1.0" encoding="utf-8"?>
<ds:datastoreItem xmlns:ds="http://schemas.openxmlformats.org/officeDocument/2006/customXml" ds:itemID="{92E87B92-C7B0-4DA7-A1DC-2A5B1495A1E5}"/>
</file>

<file path=customXml/itemProps3.xml><?xml version="1.0" encoding="utf-8"?>
<ds:datastoreItem xmlns:ds="http://schemas.openxmlformats.org/officeDocument/2006/customXml" ds:itemID="{8D40018F-744F-405C-AD19-6BBCBAF85DDA}"/>
</file>

<file path=customXml/itemProps4.xml><?xml version="1.0" encoding="utf-8"?>
<ds:datastoreItem xmlns:ds="http://schemas.openxmlformats.org/officeDocument/2006/customXml" ds:itemID="{49A4672B-ADA1-446D-887B-BCCBA1429293}">
  <ds:schemaRefs>
    <ds:schemaRef ds:uri="http://schemas.microsoft.com/office/2006/metadata/properties"/>
    <ds:schemaRef ds:uri="bfd764bc-3f2d-47fb-8d29-dd4eb39822ed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4"/>
    <ds:schemaRef ds:uri="http://schemas.microsoft.com/sharepoint/v3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FE9E1C94-6773-448B-88BB-DC0E06395DED}"/>
</file>

<file path=customXml/itemProps6.xml><?xml version="1.0" encoding="utf-8"?>
<ds:datastoreItem xmlns:ds="http://schemas.openxmlformats.org/officeDocument/2006/customXml" ds:itemID="{0EC53C53-7487-4CF8-A264-FA342F75E2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645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Goals of Clean Code</vt:lpstr>
      <vt:lpstr>Clean Code</vt:lpstr>
      <vt:lpstr>Commenting</vt:lpstr>
      <vt:lpstr>Good Commenting</vt:lpstr>
      <vt:lpstr>Bad Commenting</vt:lpstr>
      <vt:lpstr>Bad Commenting</vt:lpstr>
      <vt:lpstr>Clean Code</vt:lpstr>
      <vt:lpstr>Identifiers</vt:lpstr>
      <vt:lpstr>Indentation</vt:lpstr>
      <vt:lpstr>Indentation</vt:lpstr>
      <vt:lpstr>Clean Code</vt:lpstr>
      <vt:lpstr>Class Organization</vt:lpstr>
      <vt:lpstr>Vertical Formatting</vt:lpstr>
      <vt:lpstr>Data Hiding</vt:lpstr>
      <vt:lpstr>Small Classes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Tatyana Tsymbalenko</cp:lastModifiedBy>
  <cp:revision>248</cp:revision>
  <dcterms:created xsi:type="dcterms:W3CDTF">2014-05-28T13:17:46Z</dcterms:created>
  <dcterms:modified xsi:type="dcterms:W3CDTF">2015-01-06T23:18:35Z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DLCPolicyLabelValue">
    <vt:lpwstr>Version Number: {_UIVersionString}</vt:lpwstr>
  </property>
  <property fmtid="{D5CDD505-2E9C-101B-9397-08002B2CF9AE}" pid="5" name="ContentTypeId">
    <vt:lpwstr>0x0101000B60AC2B8594D94098D971BC50F68257</vt:lpwstr>
  </property>
</Properties>
</file>