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29.xml" ContentType="application/vnd.openxmlformats-officedocument.presentationml.slide+xml"/>
  <Override PartName="/ppt/diagrams/data1.xml" ContentType="application/vnd.openxmlformats-officedocument.drawingml.diagramData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2" r:id="rId4"/>
  </p:sldMasterIdLst>
  <p:notesMasterIdLst>
    <p:notesMasterId r:id="rId35"/>
  </p:notesMasterIdLst>
  <p:handoutMasterIdLst>
    <p:handoutMasterId r:id="rId36"/>
  </p:handoutMasterIdLst>
  <p:sldIdLst>
    <p:sldId id="31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38"/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2" autoAdjust="0"/>
    <p:restoredTop sz="96283" autoAdjust="0"/>
  </p:normalViewPr>
  <p:slideViewPr>
    <p:cSldViewPr snapToGrid="0" snapToObjects="1">
      <p:cViewPr>
        <p:scale>
          <a:sx n="75" d="100"/>
          <a:sy n="75" d="100"/>
        </p:scale>
        <p:origin x="-1842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555AB-91FD-49F0-A90D-B9B550566D29}" type="doc">
      <dgm:prSet loTypeId="urn:microsoft.com/office/officeart/2005/8/layout/process1" loCatId="process" qsTypeId="urn:microsoft.com/office/officeart/2005/8/quickstyle/3d2" qsCatId="3D" csTypeId="urn:microsoft.com/office/officeart/2005/8/colors/accent6_3" csCatId="accent6" phldr="1"/>
      <dgm:spPr/>
    </dgm:pt>
    <dgm:pt modelId="{E11AFA92-4B9D-4DE6-B663-A72BAC765F1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Problem occurs</a:t>
          </a:r>
          <a:endParaRPr lang="en-GB" dirty="0"/>
        </a:p>
      </dgm:t>
    </dgm:pt>
    <dgm:pt modelId="{9888D3DA-59C9-470D-9DE6-760F828CA358}" type="parTrans" cxnId="{D8DCA3E2-0BBF-40DF-A14A-012BDF527842}">
      <dgm:prSet/>
      <dgm:spPr/>
      <dgm:t>
        <a:bodyPr/>
        <a:lstStyle/>
        <a:p>
          <a:endParaRPr lang="en-GB"/>
        </a:p>
      </dgm:t>
    </dgm:pt>
    <dgm:pt modelId="{2D56CE5F-63D1-4EB6-89B3-5F4EC1A2479D}" type="sibTrans" cxnId="{D8DCA3E2-0BBF-40DF-A14A-012BDF527842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9A4D8CEE-DC05-458B-8397-169DB0427C3B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Exception object</a:t>
          </a:r>
          <a:br>
            <a:rPr lang="en-US" dirty="0" smtClean="0"/>
          </a:br>
          <a:r>
            <a:rPr lang="en-US" dirty="0" smtClean="0"/>
            <a:t>is created</a:t>
          </a:r>
          <a:endParaRPr lang="en-GB" dirty="0"/>
        </a:p>
      </dgm:t>
    </dgm:pt>
    <dgm:pt modelId="{1256C56C-8C98-4E80-9BC8-79E53DA38203}" type="parTrans" cxnId="{71E97B88-7672-44C0-B0B7-B0FB066B5ABD}">
      <dgm:prSet/>
      <dgm:spPr/>
      <dgm:t>
        <a:bodyPr/>
        <a:lstStyle/>
        <a:p>
          <a:endParaRPr lang="en-GB"/>
        </a:p>
      </dgm:t>
    </dgm:pt>
    <dgm:pt modelId="{F075F818-1FFB-49B4-A053-F2D4F81180FD}" type="sibTrans" cxnId="{71E97B88-7672-44C0-B0B7-B0FB066B5ABD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6417F1AD-5C26-4289-A040-8F7C16C50E0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Handed to runtime system</a:t>
          </a:r>
          <a:endParaRPr lang="en-GB" dirty="0"/>
        </a:p>
      </dgm:t>
    </dgm:pt>
    <dgm:pt modelId="{B50F59BE-74FD-4AC8-BBF5-DD200D417E68}" type="parTrans" cxnId="{7D11BC7A-288B-4353-8B1C-2D6B192198E9}">
      <dgm:prSet/>
      <dgm:spPr/>
      <dgm:t>
        <a:bodyPr/>
        <a:lstStyle/>
        <a:p>
          <a:endParaRPr lang="en-GB"/>
        </a:p>
      </dgm:t>
    </dgm:pt>
    <dgm:pt modelId="{530BF6D9-009F-4951-A323-4AD43C1C4E37}" type="sibTrans" cxnId="{7D11BC7A-288B-4353-8B1C-2D6B192198E9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1049A305-C3C3-4854-BB2E-F3B4BC8EBD11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JVM attempts </a:t>
          </a:r>
          <a:br>
            <a:rPr lang="en-US" dirty="0" smtClean="0"/>
          </a:br>
          <a:r>
            <a:rPr lang="en-US" dirty="0" smtClean="0"/>
            <a:t>to find something to handle it</a:t>
          </a:r>
          <a:endParaRPr lang="en-GB" dirty="0"/>
        </a:p>
      </dgm:t>
    </dgm:pt>
    <dgm:pt modelId="{8D6C4C34-1D09-4DCB-B01C-3D633A2C4637}" type="parTrans" cxnId="{35B88D4A-581B-4D31-9220-E4537FF70D79}">
      <dgm:prSet/>
      <dgm:spPr/>
      <dgm:t>
        <a:bodyPr/>
        <a:lstStyle/>
        <a:p>
          <a:endParaRPr lang="en-GB"/>
        </a:p>
      </dgm:t>
    </dgm:pt>
    <dgm:pt modelId="{54C2E94E-6D47-4388-9CDC-AA3A1ADF4775}" type="sibTrans" cxnId="{35B88D4A-581B-4D31-9220-E4537FF70D79}">
      <dgm:prSet/>
      <dgm:spPr/>
      <dgm:t>
        <a:bodyPr/>
        <a:lstStyle/>
        <a:p>
          <a:endParaRPr lang="en-GB"/>
        </a:p>
      </dgm:t>
    </dgm:pt>
    <dgm:pt modelId="{1915B14A-9AB4-46F0-AA31-A109BF46776B}" type="pres">
      <dgm:prSet presAssocID="{A01555AB-91FD-49F0-A90D-B9B550566D29}" presName="Name0" presStyleCnt="0">
        <dgm:presLayoutVars>
          <dgm:dir/>
          <dgm:resizeHandles val="exact"/>
        </dgm:presLayoutVars>
      </dgm:prSet>
      <dgm:spPr/>
    </dgm:pt>
    <dgm:pt modelId="{C40E7040-50A4-470F-89C5-1CE292D2834B}" type="pres">
      <dgm:prSet presAssocID="{E11AFA92-4B9D-4DE6-B663-A72BAC765F1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16F04B-9A53-4AF0-9F65-9C2C04E5EE1D}" type="pres">
      <dgm:prSet presAssocID="{2D56CE5F-63D1-4EB6-89B3-5F4EC1A2479D}" presName="sibTrans" presStyleLbl="sibTrans2D1" presStyleIdx="0" presStyleCnt="3"/>
      <dgm:spPr/>
      <dgm:t>
        <a:bodyPr/>
        <a:lstStyle/>
        <a:p>
          <a:endParaRPr lang="en-GB"/>
        </a:p>
      </dgm:t>
    </dgm:pt>
    <dgm:pt modelId="{EE32E3A8-71A3-47D2-83C3-FDCC214FF826}" type="pres">
      <dgm:prSet presAssocID="{2D56CE5F-63D1-4EB6-89B3-5F4EC1A2479D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E31F5FB4-EB51-4628-BB83-F03291CC926E}" type="pres">
      <dgm:prSet presAssocID="{9A4D8CEE-DC05-458B-8397-169DB0427C3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E023AD-5D6A-4093-B5EE-4F1EFDB72EB2}" type="pres">
      <dgm:prSet presAssocID="{F075F818-1FFB-49B4-A053-F2D4F81180FD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DE6D338-D169-4B68-A5D0-D00D50556888}" type="pres">
      <dgm:prSet presAssocID="{F075F818-1FFB-49B4-A053-F2D4F81180FD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E67886DF-24D3-4F8A-A63D-9989847973F1}" type="pres">
      <dgm:prSet presAssocID="{6417F1AD-5C26-4289-A040-8F7C16C50E0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B964CC-B032-4788-A4EC-A4C36156D216}" type="pres">
      <dgm:prSet presAssocID="{530BF6D9-009F-4951-A323-4AD43C1C4E37}" presName="sibTrans" presStyleLbl="sibTrans2D1" presStyleIdx="2" presStyleCnt="3"/>
      <dgm:spPr/>
      <dgm:t>
        <a:bodyPr/>
        <a:lstStyle/>
        <a:p>
          <a:endParaRPr lang="en-GB"/>
        </a:p>
      </dgm:t>
    </dgm:pt>
    <dgm:pt modelId="{44555891-3F0D-4A7E-9567-3A16DAAEE6DD}" type="pres">
      <dgm:prSet presAssocID="{530BF6D9-009F-4951-A323-4AD43C1C4E37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DA53CE27-3DB3-4F8F-B1C3-7F9573C55B02}" type="pres">
      <dgm:prSet presAssocID="{1049A305-C3C3-4854-BB2E-F3B4BC8EBD1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F0BD7F5-667B-4129-BAB2-D45E4F04A169}" type="presOf" srcId="{2D56CE5F-63D1-4EB6-89B3-5F4EC1A2479D}" destId="{EE32E3A8-71A3-47D2-83C3-FDCC214FF826}" srcOrd="1" destOrd="0" presId="urn:microsoft.com/office/officeart/2005/8/layout/process1"/>
    <dgm:cxn modelId="{71E97B88-7672-44C0-B0B7-B0FB066B5ABD}" srcId="{A01555AB-91FD-49F0-A90D-B9B550566D29}" destId="{9A4D8CEE-DC05-458B-8397-169DB0427C3B}" srcOrd="1" destOrd="0" parTransId="{1256C56C-8C98-4E80-9BC8-79E53DA38203}" sibTransId="{F075F818-1FFB-49B4-A053-F2D4F81180FD}"/>
    <dgm:cxn modelId="{D71C4FB9-6F5A-462F-956A-A50E390F9E31}" type="presOf" srcId="{9A4D8CEE-DC05-458B-8397-169DB0427C3B}" destId="{E31F5FB4-EB51-4628-BB83-F03291CC926E}" srcOrd="0" destOrd="0" presId="urn:microsoft.com/office/officeart/2005/8/layout/process1"/>
    <dgm:cxn modelId="{F66CB696-0055-475B-A44E-8D1226371C6D}" type="presOf" srcId="{F075F818-1FFB-49B4-A053-F2D4F81180FD}" destId="{ADE6D338-D169-4B68-A5D0-D00D50556888}" srcOrd="1" destOrd="0" presId="urn:microsoft.com/office/officeart/2005/8/layout/process1"/>
    <dgm:cxn modelId="{35B88D4A-581B-4D31-9220-E4537FF70D79}" srcId="{A01555AB-91FD-49F0-A90D-B9B550566D29}" destId="{1049A305-C3C3-4854-BB2E-F3B4BC8EBD11}" srcOrd="3" destOrd="0" parTransId="{8D6C4C34-1D09-4DCB-B01C-3D633A2C4637}" sibTransId="{54C2E94E-6D47-4388-9CDC-AA3A1ADF4775}"/>
    <dgm:cxn modelId="{7D11BC7A-288B-4353-8B1C-2D6B192198E9}" srcId="{A01555AB-91FD-49F0-A90D-B9B550566D29}" destId="{6417F1AD-5C26-4289-A040-8F7C16C50E05}" srcOrd="2" destOrd="0" parTransId="{B50F59BE-74FD-4AC8-BBF5-DD200D417E68}" sibTransId="{530BF6D9-009F-4951-A323-4AD43C1C4E37}"/>
    <dgm:cxn modelId="{3FAAB019-6A99-4421-9E0F-CF9C3AB8873A}" type="presOf" srcId="{530BF6D9-009F-4951-A323-4AD43C1C4E37}" destId="{D5B964CC-B032-4788-A4EC-A4C36156D216}" srcOrd="0" destOrd="0" presId="urn:microsoft.com/office/officeart/2005/8/layout/process1"/>
    <dgm:cxn modelId="{91462C2C-88C9-4D60-B2E7-5CE966FDEB62}" type="presOf" srcId="{6417F1AD-5C26-4289-A040-8F7C16C50E05}" destId="{E67886DF-24D3-4F8A-A63D-9989847973F1}" srcOrd="0" destOrd="0" presId="urn:microsoft.com/office/officeart/2005/8/layout/process1"/>
    <dgm:cxn modelId="{858ABA32-53CA-430E-8D63-BCEC7C232D5C}" type="presOf" srcId="{1049A305-C3C3-4854-BB2E-F3B4BC8EBD11}" destId="{DA53CE27-3DB3-4F8F-B1C3-7F9573C55B02}" srcOrd="0" destOrd="0" presId="urn:microsoft.com/office/officeart/2005/8/layout/process1"/>
    <dgm:cxn modelId="{AA8BA17A-5B6F-4C83-BC37-DDD8E2FE6B3A}" type="presOf" srcId="{530BF6D9-009F-4951-A323-4AD43C1C4E37}" destId="{44555891-3F0D-4A7E-9567-3A16DAAEE6DD}" srcOrd="1" destOrd="0" presId="urn:microsoft.com/office/officeart/2005/8/layout/process1"/>
    <dgm:cxn modelId="{5CA9F541-A264-426E-B9F2-E9DCED632BB8}" type="presOf" srcId="{E11AFA92-4B9D-4DE6-B663-A72BAC765F16}" destId="{C40E7040-50A4-470F-89C5-1CE292D2834B}" srcOrd="0" destOrd="0" presId="urn:microsoft.com/office/officeart/2005/8/layout/process1"/>
    <dgm:cxn modelId="{1DBB19DB-C251-4699-B56E-363A2C60E45F}" type="presOf" srcId="{F075F818-1FFB-49B4-A053-F2D4F81180FD}" destId="{30E023AD-5D6A-4093-B5EE-4F1EFDB72EB2}" srcOrd="0" destOrd="0" presId="urn:microsoft.com/office/officeart/2005/8/layout/process1"/>
    <dgm:cxn modelId="{D8DCA3E2-0BBF-40DF-A14A-012BDF527842}" srcId="{A01555AB-91FD-49F0-A90D-B9B550566D29}" destId="{E11AFA92-4B9D-4DE6-B663-A72BAC765F16}" srcOrd="0" destOrd="0" parTransId="{9888D3DA-59C9-470D-9DE6-760F828CA358}" sibTransId="{2D56CE5F-63D1-4EB6-89B3-5F4EC1A2479D}"/>
    <dgm:cxn modelId="{7C7442B9-714B-46C5-AEC0-E80EB4BD5324}" type="presOf" srcId="{2D56CE5F-63D1-4EB6-89B3-5F4EC1A2479D}" destId="{C516F04B-9A53-4AF0-9F65-9C2C04E5EE1D}" srcOrd="0" destOrd="0" presId="urn:microsoft.com/office/officeart/2005/8/layout/process1"/>
    <dgm:cxn modelId="{C9331E2C-D473-4A1B-9274-556A11D71A88}" type="presOf" srcId="{A01555AB-91FD-49F0-A90D-B9B550566D29}" destId="{1915B14A-9AB4-46F0-AA31-A109BF46776B}" srcOrd="0" destOrd="0" presId="urn:microsoft.com/office/officeart/2005/8/layout/process1"/>
    <dgm:cxn modelId="{9A0983D9-4598-432E-83B8-38F6055AEA36}" type="presParOf" srcId="{1915B14A-9AB4-46F0-AA31-A109BF46776B}" destId="{C40E7040-50A4-470F-89C5-1CE292D2834B}" srcOrd="0" destOrd="0" presId="urn:microsoft.com/office/officeart/2005/8/layout/process1"/>
    <dgm:cxn modelId="{A7B0D453-2440-4B20-90A9-20746FE5C7DD}" type="presParOf" srcId="{1915B14A-9AB4-46F0-AA31-A109BF46776B}" destId="{C516F04B-9A53-4AF0-9F65-9C2C04E5EE1D}" srcOrd="1" destOrd="0" presId="urn:microsoft.com/office/officeart/2005/8/layout/process1"/>
    <dgm:cxn modelId="{3D446997-C1F1-4D2C-8988-077EA4587377}" type="presParOf" srcId="{C516F04B-9A53-4AF0-9F65-9C2C04E5EE1D}" destId="{EE32E3A8-71A3-47D2-83C3-FDCC214FF826}" srcOrd="0" destOrd="0" presId="urn:microsoft.com/office/officeart/2005/8/layout/process1"/>
    <dgm:cxn modelId="{4C8D22A7-4B4B-4D80-BC40-277036C4D95F}" type="presParOf" srcId="{1915B14A-9AB4-46F0-AA31-A109BF46776B}" destId="{E31F5FB4-EB51-4628-BB83-F03291CC926E}" srcOrd="2" destOrd="0" presId="urn:microsoft.com/office/officeart/2005/8/layout/process1"/>
    <dgm:cxn modelId="{A8264E0A-7A05-474E-856A-1DE666FC7094}" type="presParOf" srcId="{1915B14A-9AB4-46F0-AA31-A109BF46776B}" destId="{30E023AD-5D6A-4093-B5EE-4F1EFDB72EB2}" srcOrd="3" destOrd="0" presId="urn:microsoft.com/office/officeart/2005/8/layout/process1"/>
    <dgm:cxn modelId="{E33D8DEF-D8AF-42E5-BE4F-AD9BC1564F24}" type="presParOf" srcId="{30E023AD-5D6A-4093-B5EE-4F1EFDB72EB2}" destId="{ADE6D338-D169-4B68-A5D0-D00D50556888}" srcOrd="0" destOrd="0" presId="urn:microsoft.com/office/officeart/2005/8/layout/process1"/>
    <dgm:cxn modelId="{76258AE4-8872-4955-A2B4-65697E73D147}" type="presParOf" srcId="{1915B14A-9AB4-46F0-AA31-A109BF46776B}" destId="{E67886DF-24D3-4F8A-A63D-9989847973F1}" srcOrd="4" destOrd="0" presId="urn:microsoft.com/office/officeart/2005/8/layout/process1"/>
    <dgm:cxn modelId="{04FB43A7-905C-431D-A502-456091BE415B}" type="presParOf" srcId="{1915B14A-9AB4-46F0-AA31-A109BF46776B}" destId="{D5B964CC-B032-4788-A4EC-A4C36156D216}" srcOrd="5" destOrd="0" presId="urn:microsoft.com/office/officeart/2005/8/layout/process1"/>
    <dgm:cxn modelId="{75288D26-EBEC-4E6F-9FD2-EDE1E1E68A7C}" type="presParOf" srcId="{D5B964CC-B032-4788-A4EC-A4C36156D216}" destId="{44555891-3F0D-4A7E-9567-3A16DAAEE6DD}" srcOrd="0" destOrd="0" presId="urn:microsoft.com/office/officeart/2005/8/layout/process1"/>
    <dgm:cxn modelId="{B281654B-0FA2-48EC-A85C-C3FB4A92234D}" type="presParOf" srcId="{1915B14A-9AB4-46F0-AA31-A109BF46776B}" destId="{DA53CE27-3DB3-4F8F-B1C3-7F9573C55B02}" srcOrd="6" destOrd="0" presId="urn:microsoft.com/office/officeart/2005/8/layout/process1"/>
  </dgm:cxnLst>
  <dgm:bg/>
  <dgm:whole>
    <a:ln w="285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E7040-50A4-470F-89C5-1CE292D2834B}">
      <dsp:nvSpPr>
        <dsp:cNvPr id="0" name=""/>
        <dsp:cNvSpPr/>
      </dsp:nvSpPr>
      <dsp:spPr>
        <a:xfrm>
          <a:off x="3575" y="1071423"/>
          <a:ext cx="1563413" cy="14217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 occurs</a:t>
          </a:r>
          <a:endParaRPr lang="en-GB" sz="1800" kern="1200" dirty="0"/>
        </a:p>
      </dsp:txBody>
      <dsp:txXfrm>
        <a:off x="45216" y="1113064"/>
        <a:ext cx="1480131" cy="1338447"/>
      </dsp:txXfrm>
    </dsp:sp>
    <dsp:sp modelId="{C516F04B-9A53-4AF0-9F65-9C2C04E5EE1D}">
      <dsp:nvSpPr>
        <dsp:cNvPr id="0" name=""/>
        <dsp:cNvSpPr/>
      </dsp:nvSpPr>
      <dsp:spPr>
        <a:xfrm>
          <a:off x="1723331" y="1588425"/>
          <a:ext cx="331443" cy="38772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723331" y="1665970"/>
        <a:ext cx="232010" cy="232636"/>
      </dsp:txXfrm>
    </dsp:sp>
    <dsp:sp modelId="{E31F5FB4-EB51-4628-BB83-F03291CC926E}">
      <dsp:nvSpPr>
        <dsp:cNvPr id="0" name=""/>
        <dsp:cNvSpPr/>
      </dsp:nvSpPr>
      <dsp:spPr>
        <a:xfrm>
          <a:off x="2192355" y="1071423"/>
          <a:ext cx="1563413" cy="14217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Exception object</a:t>
          </a:r>
          <a:br>
            <a:rPr lang="en-US" sz="1800" kern="1200" dirty="0" smtClean="0"/>
          </a:br>
          <a:r>
            <a:rPr lang="en-US" sz="1800" kern="1200" dirty="0" smtClean="0"/>
            <a:t>is created</a:t>
          </a:r>
          <a:endParaRPr lang="en-GB" sz="1800" kern="1200" dirty="0"/>
        </a:p>
      </dsp:txBody>
      <dsp:txXfrm>
        <a:off x="2233996" y="1113064"/>
        <a:ext cx="1480131" cy="1338447"/>
      </dsp:txXfrm>
    </dsp:sp>
    <dsp:sp modelId="{30E023AD-5D6A-4093-B5EE-4F1EFDB72EB2}">
      <dsp:nvSpPr>
        <dsp:cNvPr id="0" name=""/>
        <dsp:cNvSpPr/>
      </dsp:nvSpPr>
      <dsp:spPr>
        <a:xfrm>
          <a:off x="3912110" y="1588425"/>
          <a:ext cx="331443" cy="38772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3912110" y="1665970"/>
        <a:ext cx="232010" cy="232636"/>
      </dsp:txXfrm>
    </dsp:sp>
    <dsp:sp modelId="{E67886DF-24D3-4F8A-A63D-9989847973F1}">
      <dsp:nvSpPr>
        <dsp:cNvPr id="0" name=""/>
        <dsp:cNvSpPr/>
      </dsp:nvSpPr>
      <dsp:spPr>
        <a:xfrm>
          <a:off x="4381134" y="1071423"/>
          <a:ext cx="1563413" cy="14217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Handed to runtime system</a:t>
          </a:r>
          <a:endParaRPr lang="en-GB" sz="1800" kern="1200" dirty="0"/>
        </a:p>
      </dsp:txBody>
      <dsp:txXfrm>
        <a:off x="4422775" y="1113064"/>
        <a:ext cx="1480131" cy="1338447"/>
      </dsp:txXfrm>
    </dsp:sp>
    <dsp:sp modelId="{D5B964CC-B032-4788-A4EC-A4C36156D216}">
      <dsp:nvSpPr>
        <dsp:cNvPr id="0" name=""/>
        <dsp:cNvSpPr/>
      </dsp:nvSpPr>
      <dsp:spPr>
        <a:xfrm>
          <a:off x="6100890" y="1588425"/>
          <a:ext cx="331443" cy="38772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6100890" y="1665970"/>
        <a:ext cx="232010" cy="232636"/>
      </dsp:txXfrm>
    </dsp:sp>
    <dsp:sp modelId="{DA53CE27-3DB3-4F8F-B1C3-7F9573C55B02}">
      <dsp:nvSpPr>
        <dsp:cNvPr id="0" name=""/>
        <dsp:cNvSpPr/>
      </dsp:nvSpPr>
      <dsp:spPr>
        <a:xfrm>
          <a:off x="6569914" y="1071423"/>
          <a:ext cx="1563413" cy="14217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JVM attempts </a:t>
          </a:r>
          <a:br>
            <a:rPr lang="en-US" sz="1800" kern="1200" dirty="0" smtClean="0"/>
          </a:br>
          <a:r>
            <a:rPr lang="en-US" sz="1800" kern="1200" dirty="0" smtClean="0"/>
            <a:t>to find something to handle it</a:t>
          </a:r>
          <a:endParaRPr lang="en-GB" sz="1800" kern="1200" dirty="0"/>
        </a:p>
      </dsp:txBody>
      <dsp:txXfrm>
        <a:off x="6611555" y="1113064"/>
        <a:ext cx="1480131" cy="1338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08/09/2015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08/09/2015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F177E-B055-430B-8C75-6C79D36854B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896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6650-828C-4798-9B0D-EF426804F60C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1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9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53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484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12452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6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TW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5237244-63E7-4929-A2F6-DE6469FBD8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12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657350"/>
            <a:ext cx="77724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406217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04159145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lang="en-GB" altLang="en-US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97E86-F252-4E7D-A137-5A134F0304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520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7116D-714C-4DB0-92EB-752E0A7772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2708275"/>
            <a:ext cx="7632700" cy="1728788"/>
          </a:xfrm>
          <a:prstGeom prst="roundRect">
            <a:avLst>
              <a:gd name="adj" fmla="val 16667"/>
            </a:avLst>
          </a:prstGeom>
          <a:solidFill>
            <a:srgbClr val="92D050">
              <a:alpha val="32941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smtClean="0">
                <a:latin typeface="Arial" pitchFamily="34" charset="0"/>
                <a:cs typeface="Arial" pitchFamily="34" charset="0"/>
              </a:rPr>
              <a:t>Question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6A2A-3A41-4234-83BD-C679078498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54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1628775"/>
            <a:ext cx="7632700" cy="46085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Code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endParaRPr lang="en-GB" altLang="en-US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03299-633C-400F-BBBE-20FA9BCC6E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21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36970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3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441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59078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29981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7374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771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6800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21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1" r:id="rId19"/>
    <p:sldLayoutId id="2147483882" r:id="rId20"/>
    <p:sldLayoutId id="2147483883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solidFill>
                  <a:prstClr val="black"/>
                </a:solidFill>
                <a:cs typeface="Arial" pitchFamily="34" charset="0"/>
              </a:rPr>
              <a:t>Java</a:t>
            </a:r>
            <a:endParaRPr lang="en-US" altLang="en-US" sz="34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29892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r>
              <a:rPr lang="en-US" sz="3400" dirty="0" smtClean="0"/>
              <a:t>Exceptions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8069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Hierarchy</a:t>
            </a:r>
            <a:endParaRPr lang="en-GB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0016" y="1522820"/>
            <a:ext cx="8064432" cy="3558589"/>
            <a:chOff x="396000" y="1772816"/>
            <a:chExt cx="8064432" cy="3558589"/>
          </a:xfrm>
        </p:grpSpPr>
        <p:sp>
          <p:nvSpPr>
            <p:cNvPr id="6" name="TextBox 5"/>
            <p:cNvSpPr txBox="1"/>
            <p:nvPr/>
          </p:nvSpPr>
          <p:spPr>
            <a:xfrm>
              <a:off x="3707904" y="1772816"/>
              <a:ext cx="1728192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 smtClean="0">
                  <a:latin typeface="+mj-lt"/>
                </a:rPr>
                <a:t>Throwable</a:t>
              </a:r>
              <a:endParaRPr lang="en-GB" sz="2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3608" y="3111351"/>
              <a:ext cx="1296144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+mj-lt"/>
                </a:rPr>
                <a:t>Error</a:t>
              </a:r>
              <a:endParaRPr lang="en-GB" sz="20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92080" y="3111351"/>
              <a:ext cx="1584176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+mj-lt"/>
                </a:rPr>
                <a:t>Exception</a:t>
              </a:r>
              <a:endParaRPr lang="en-GB" sz="2000" dirty="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9912" y="4623519"/>
              <a:ext cx="2304256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 smtClean="0">
                  <a:latin typeface="+mj-lt"/>
                </a:rPr>
                <a:t>RuntimeException</a:t>
              </a:r>
              <a:endParaRPr lang="en-GB" sz="2000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32240" y="4623519"/>
              <a:ext cx="1728192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+mj-lt"/>
                </a:rPr>
                <a:t>(Checked Exceptions)</a:t>
              </a:r>
              <a:endParaRPr lang="en-GB" sz="2000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000" y="4623519"/>
              <a:ext cx="2592288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 smtClean="0">
                  <a:latin typeface="+mj-lt"/>
                </a:rPr>
                <a:t>VirtualMachineError</a:t>
              </a:r>
              <a:endParaRPr lang="en-GB" sz="2000" dirty="0">
                <a:latin typeface="+mj-lt"/>
              </a:endParaRPr>
            </a:p>
          </p:txBody>
        </p:sp>
        <p:cxnSp>
          <p:nvCxnSpPr>
            <p:cNvPr id="13" name="Elbow Connector 12"/>
            <p:cNvCxnSpPr>
              <a:stCxn id="7" idx="0"/>
              <a:endCxn id="6" idx="2"/>
            </p:cNvCxnSpPr>
            <p:nvPr/>
          </p:nvCxnSpPr>
          <p:spPr bwMode="auto">
            <a:xfrm rot="5400000" flipH="1" flipV="1">
              <a:off x="2662628" y="1201979"/>
              <a:ext cx="938425" cy="288032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" name="Elbow Connector 13"/>
            <p:cNvCxnSpPr>
              <a:stCxn id="8" idx="0"/>
              <a:endCxn id="6" idx="2"/>
            </p:cNvCxnSpPr>
            <p:nvPr/>
          </p:nvCxnSpPr>
          <p:spPr bwMode="auto">
            <a:xfrm rot="16200000" flipV="1">
              <a:off x="4858872" y="1886055"/>
              <a:ext cx="938425" cy="151216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Elbow Connector 16"/>
            <p:cNvCxnSpPr>
              <a:stCxn id="9" idx="0"/>
              <a:endCxn id="8" idx="2"/>
            </p:cNvCxnSpPr>
            <p:nvPr/>
          </p:nvCxnSpPr>
          <p:spPr bwMode="auto">
            <a:xfrm rot="5400000" flipH="1" flipV="1">
              <a:off x="4952075" y="3491426"/>
              <a:ext cx="1112058" cy="115212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" name="Elbow Connector 19"/>
            <p:cNvCxnSpPr>
              <a:stCxn id="10" idx="0"/>
              <a:endCxn id="8" idx="2"/>
            </p:cNvCxnSpPr>
            <p:nvPr/>
          </p:nvCxnSpPr>
          <p:spPr bwMode="auto">
            <a:xfrm rot="16200000" flipV="1">
              <a:off x="6284223" y="3311406"/>
              <a:ext cx="1112058" cy="151216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Straight Arrow Connector 30"/>
            <p:cNvCxnSpPr>
              <a:stCxn id="11" idx="0"/>
              <a:endCxn id="7" idx="2"/>
            </p:cNvCxnSpPr>
            <p:nvPr/>
          </p:nvCxnSpPr>
          <p:spPr bwMode="auto">
            <a:xfrm flipH="1" flipV="1">
              <a:off x="1691680" y="3511461"/>
              <a:ext cx="464" cy="111205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5" name="Circular Arrow 14"/>
          <p:cNvSpPr/>
          <p:nvPr/>
        </p:nvSpPr>
        <p:spPr bwMode="auto">
          <a:xfrm rot="20223884" flipV="1">
            <a:off x="7004925" y="5030710"/>
            <a:ext cx="1004263" cy="86409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12607"/>
              <a:gd name="adj5" fmla="val 125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ヒラギノ角ゴ Pro W3" pitchFamily="-11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9019" y="547531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+mj-lt"/>
              </a:rPr>
              <a:t>No actual class/interface </a:t>
            </a:r>
            <a:br>
              <a:rPr lang="en-US" b="1" dirty="0" smtClean="0">
                <a:solidFill>
                  <a:srgbClr val="C00000"/>
                </a:solidFill>
                <a:latin typeface="+mj-lt"/>
              </a:rPr>
            </a:br>
            <a:r>
              <a:rPr lang="en-US" b="1" dirty="0" smtClean="0">
                <a:solidFill>
                  <a:srgbClr val="C00000"/>
                </a:solidFill>
                <a:latin typeface="+mj-lt"/>
              </a:rPr>
              <a:t>called 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</a:rPr>
              <a:t>CheckedException</a:t>
            </a:r>
            <a:endParaRPr lang="en-GB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0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Hierarchy</a:t>
            </a:r>
            <a:endParaRPr lang="en-GB" dirty="0"/>
          </a:p>
        </p:txBody>
      </p:sp>
      <p:grpSp>
        <p:nvGrpSpPr>
          <p:cNvPr id="3" name="Group 31"/>
          <p:cNvGrpSpPr/>
          <p:nvPr/>
        </p:nvGrpSpPr>
        <p:grpSpPr>
          <a:xfrm>
            <a:off x="540016" y="2030651"/>
            <a:ext cx="8064432" cy="3558589"/>
            <a:chOff x="396000" y="1772816"/>
            <a:chExt cx="8064432" cy="3558589"/>
          </a:xfrm>
        </p:grpSpPr>
        <p:sp>
          <p:nvSpPr>
            <p:cNvPr id="6" name="TextBox 5"/>
            <p:cNvSpPr txBox="1"/>
            <p:nvPr/>
          </p:nvSpPr>
          <p:spPr>
            <a:xfrm>
              <a:off x="3707904" y="1772816"/>
              <a:ext cx="1728192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 smtClean="0">
                  <a:latin typeface="+mj-lt"/>
                </a:rPr>
                <a:t>Throwable</a:t>
              </a:r>
              <a:endParaRPr lang="en-GB" sz="2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3608" y="3111351"/>
              <a:ext cx="1296144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+mj-lt"/>
                </a:rPr>
                <a:t>Error</a:t>
              </a:r>
              <a:endParaRPr lang="en-GB" sz="20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92080" y="3111351"/>
              <a:ext cx="1584176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+mj-lt"/>
                </a:rPr>
                <a:t>Exception</a:t>
              </a:r>
              <a:endParaRPr lang="en-GB" sz="2000" dirty="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9912" y="4623519"/>
              <a:ext cx="2304256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 smtClean="0">
                  <a:latin typeface="+mj-lt"/>
                </a:rPr>
                <a:t>RuntimeException</a:t>
              </a:r>
              <a:endParaRPr lang="en-GB" sz="2000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32240" y="4623519"/>
              <a:ext cx="1728192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+mj-lt"/>
                </a:rPr>
                <a:t>(Checked Exceptions)</a:t>
              </a:r>
              <a:endParaRPr lang="en-GB" sz="2000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000" y="4623519"/>
              <a:ext cx="2592288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 smtClean="0">
                  <a:latin typeface="+mj-lt"/>
                </a:rPr>
                <a:t>VirtualMachineError</a:t>
              </a:r>
              <a:endParaRPr lang="en-GB" sz="2000" dirty="0">
                <a:latin typeface="+mj-lt"/>
              </a:endParaRPr>
            </a:p>
          </p:txBody>
        </p:sp>
        <p:cxnSp>
          <p:nvCxnSpPr>
            <p:cNvPr id="13" name="Elbow Connector 12"/>
            <p:cNvCxnSpPr>
              <a:stCxn id="7" idx="0"/>
              <a:endCxn id="6" idx="2"/>
            </p:cNvCxnSpPr>
            <p:nvPr/>
          </p:nvCxnSpPr>
          <p:spPr bwMode="auto">
            <a:xfrm rot="5400000" flipH="1" flipV="1">
              <a:off x="2662628" y="1201979"/>
              <a:ext cx="938425" cy="288032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" name="Elbow Connector 13"/>
            <p:cNvCxnSpPr>
              <a:stCxn id="8" idx="0"/>
              <a:endCxn id="6" idx="2"/>
            </p:cNvCxnSpPr>
            <p:nvPr/>
          </p:nvCxnSpPr>
          <p:spPr bwMode="auto">
            <a:xfrm rot="16200000" flipV="1">
              <a:off x="4858872" y="1886055"/>
              <a:ext cx="938425" cy="151216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Elbow Connector 16"/>
            <p:cNvCxnSpPr>
              <a:stCxn id="9" idx="0"/>
              <a:endCxn id="8" idx="2"/>
            </p:cNvCxnSpPr>
            <p:nvPr/>
          </p:nvCxnSpPr>
          <p:spPr bwMode="auto">
            <a:xfrm rot="5400000" flipH="1" flipV="1">
              <a:off x="4952075" y="3491426"/>
              <a:ext cx="1112058" cy="115212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" name="Elbow Connector 19"/>
            <p:cNvCxnSpPr>
              <a:stCxn id="10" idx="0"/>
              <a:endCxn id="8" idx="2"/>
            </p:cNvCxnSpPr>
            <p:nvPr/>
          </p:nvCxnSpPr>
          <p:spPr bwMode="auto">
            <a:xfrm rot="16200000" flipV="1">
              <a:off x="6284223" y="3311406"/>
              <a:ext cx="1112058" cy="151216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Straight Arrow Connector 30"/>
            <p:cNvCxnSpPr>
              <a:stCxn id="11" idx="0"/>
              <a:endCxn id="7" idx="2"/>
            </p:cNvCxnSpPr>
            <p:nvPr/>
          </p:nvCxnSpPr>
          <p:spPr bwMode="auto">
            <a:xfrm flipH="1" flipV="1">
              <a:off x="1691680" y="3511461"/>
              <a:ext cx="464" cy="111205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390525" y="2636912"/>
            <a:ext cx="2885331" cy="3096344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ヒラギノ角ゴ Pro W3" pitchFamily="-11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17728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+mj-lt"/>
              </a:rPr>
              <a:t>Unrecoverable</a:t>
            </a:r>
            <a:endParaRPr lang="en-GB" dirty="0">
              <a:latin typeface="+mj-lt"/>
            </a:endParaRPr>
          </a:p>
        </p:txBody>
      </p:sp>
      <p:cxnSp>
        <p:nvCxnSpPr>
          <p:cNvPr id="19" name="Straight Arrow Connector 18"/>
          <p:cNvCxnSpPr>
            <a:endCxn id="15" idx="0"/>
          </p:cNvCxnSpPr>
          <p:nvPr/>
        </p:nvCxnSpPr>
        <p:spPr bwMode="auto">
          <a:xfrm>
            <a:off x="1833190" y="2142148"/>
            <a:ext cx="1" cy="4947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372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97876"/>
            <a:ext cx="8229600" cy="476517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smtClean="0"/>
              <a:t>Errors</a:t>
            </a:r>
            <a:r>
              <a:rPr lang="en-US" dirty="0" smtClean="0"/>
              <a:t> indicate a serious problem: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External to the program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Cannot be recovered from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Should not be caught</a:t>
            </a:r>
          </a:p>
          <a:p>
            <a:pPr marL="357188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dirty="0" smtClean="0"/>
              <a:t>For example, if you are unable to read from a file due to a hardware malfunction, a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java.io.IOError</a:t>
            </a:r>
            <a:r>
              <a:rPr lang="en-US" b="1" dirty="0" smtClean="0"/>
              <a:t> </a:t>
            </a:r>
            <a:r>
              <a:rPr lang="en-US" dirty="0" smtClean="0"/>
              <a:t>will be thrown.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Errors</a:t>
            </a:r>
            <a:endParaRPr lang="en-GB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4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Exceptions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/>
              <a:t>Hierarchy</a:t>
            </a:r>
            <a:endParaRPr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85523" y="5226382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Custom </a:t>
            </a:r>
            <a:r>
              <a:rPr dirty="0" smtClean="0"/>
              <a:t>Exceptions</a:t>
            </a:r>
            <a:endParaRPr lang="en-GB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85523" y="3498190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333399"/>
                </a:solidFill>
              </a:rPr>
              <a:t>Checked and Unchecked Exceptions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694592" y="4362286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Handling </a:t>
            </a:r>
            <a:r>
              <a:rPr lang="en-GB" dirty="0" smtClean="0"/>
              <a:t>Exceptions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2039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Exceptions fall into two </a:t>
            </a:r>
            <a:r>
              <a:rPr lang="en-GB" dirty="0" smtClean="0"/>
              <a:t>categories:</a:t>
            </a:r>
            <a:br>
              <a:rPr lang="en-GB" dirty="0" smtClean="0"/>
            </a:br>
            <a:endParaRPr lang="en-GB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GB" b="1" dirty="0"/>
              <a:t>Checked  Exceptions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US" dirty="0"/>
              <a:t>Caused by situations outside the code’s </a:t>
            </a:r>
            <a:r>
              <a:rPr lang="en-US" dirty="0" smtClean="0"/>
              <a:t>control</a:t>
            </a:r>
            <a:br>
              <a:rPr lang="en-US" dirty="0" smtClean="0"/>
            </a:b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b="1" dirty="0" smtClean="0"/>
              <a:t>Unchecked  Exceptions</a:t>
            </a:r>
            <a:r>
              <a:rPr lang="en-GB" dirty="0"/>
              <a:t> (</a:t>
            </a:r>
            <a:r>
              <a:rPr lang="en-GB" dirty="0" err="1"/>
              <a:t>RuntimeExceptions</a:t>
            </a:r>
            <a:r>
              <a:rPr lang="en-GB" dirty="0"/>
              <a:t>)</a:t>
            </a:r>
            <a:endParaRPr lang="en-GB" b="1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Caused by bugs and errors in the code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and Unchecked Exceptions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smtClean="0"/>
              <a:t>Checked Exceptions</a:t>
            </a:r>
            <a:r>
              <a:rPr lang="en-US" dirty="0" smtClean="0"/>
              <a:t> indicate a problem external to the program: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Able to be recovered from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Should be anticipated and handled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The </a:t>
            </a:r>
            <a:r>
              <a:rPr lang="en-US" b="1" dirty="0" smtClean="0"/>
              <a:t>Catch or Specify Requirement </a:t>
            </a:r>
            <a:r>
              <a:rPr lang="en-US" dirty="0" smtClean="0"/>
              <a:t>(‘Handle or Declare Rule’) states: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Exceptions</a:t>
            </a:r>
            <a:endParaRPr lang="en-GB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1792" y="4185094"/>
            <a:ext cx="7821168" cy="165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/>
              <a:t>Code that might throw a Checked exception will </a:t>
            </a:r>
            <a:r>
              <a:rPr lang="en-GB" u="sng" dirty="0"/>
              <a:t>not</a:t>
            </a:r>
            <a:r>
              <a:rPr lang="en-GB" dirty="0"/>
              <a:t> compile </a:t>
            </a:r>
            <a:r>
              <a:rPr lang="en-GB" dirty="0" smtClean="0"/>
              <a:t>unless: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in a </a:t>
            </a:r>
            <a:r>
              <a:rPr lang="en-US" b="1" dirty="0"/>
              <a:t>try-catch </a:t>
            </a:r>
            <a:r>
              <a:rPr lang="en-US" dirty="0"/>
              <a:t>block, </a:t>
            </a:r>
            <a:r>
              <a:rPr lang="en-US" dirty="0" smtClean="0"/>
              <a:t>or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method </a:t>
            </a:r>
            <a:r>
              <a:rPr lang="en-US" b="1" dirty="0"/>
              <a:t>declares</a:t>
            </a:r>
            <a:r>
              <a:rPr lang="en-US" dirty="0"/>
              <a:t> that it might throw the </a:t>
            </a:r>
            <a:r>
              <a:rPr lang="en-US" dirty="0" smtClean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kern="0" dirty="0" smtClean="0"/>
              <a:t>This </a:t>
            </a:r>
            <a:r>
              <a:rPr lang="en-US" kern="0" dirty="0"/>
              <a:t>code </a:t>
            </a:r>
            <a:r>
              <a:rPr lang="en-US" u="sng" kern="0" dirty="0"/>
              <a:t>will </a:t>
            </a:r>
            <a:r>
              <a:rPr lang="en-US" u="sng" kern="0" dirty="0" smtClean="0"/>
              <a:t>not </a:t>
            </a:r>
            <a:r>
              <a:rPr lang="en-US" u="sng" kern="0" dirty="0"/>
              <a:t>compile</a:t>
            </a:r>
            <a:r>
              <a:rPr lang="en-US" kern="0" dirty="0"/>
              <a:t> because the </a:t>
            </a:r>
            <a:r>
              <a:rPr lang="en-US" kern="0" dirty="0" err="1" smtClean="0"/>
              <a:t>PrintWriter</a:t>
            </a:r>
            <a:r>
              <a:rPr lang="en-US" kern="0" dirty="0" smtClean="0"/>
              <a:t> constructor might throw a </a:t>
            </a:r>
            <a:r>
              <a:rPr lang="en-US" kern="0" dirty="0" err="1" smtClean="0"/>
              <a:t>FileNotFoundException</a:t>
            </a:r>
            <a:r>
              <a:rPr lang="en-US" kern="0" dirty="0" smtClean="0"/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en-US" kern="0" dirty="0"/>
          </a:p>
          <a:p>
            <a:pPr marL="0" indent="0">
              <a:spcAft>
                <a:spcPts val="600"/>
              </a:spcAft>
              <a:buNone/>
            </a:pPr>
            <a:endParaRPr lang="en-US" kern="0" dirty="0" smtClean="0"/>
          </a:p>
          <a:p>
            <a:pPr marL="0" indent="0">
              <a:spcAft>
                <a:spcPts val="600"/>
              </a:spcAft>
              <a:buNone/>
            </a:pPr>
            <a:endParaRPr lang="en-US" kern="0" dirty="0"/>
          </a:p>
          <a:p>
            <a:pPr marL="0" indent="0">
              <a:spcAft>
                <a:spcPts val="600"/>
              </a:spcAft>
              <a:buNone/>
            </a:pPr>
            <a:endParaRPr lang="en-US" kern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A76E5CA1-F8A2-48BD-A2B8-0911C857861B}" type="slidenum">
              <a:rPr lang="zh-TW" altLang="en-US" smtClean="0"/>
              <a:pPr>
                <a:spcBef>
                  <a:spcPts val="600"/>
                </a:spcBef>
                <a:spcAft>
                  <a:spcPts val="600"/>
                </a:spcAft>
              </a:pPr>
              <a:t>16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Checked Exceptions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25303" y="2888608"/>
            <a:ext cx="7434014" cy="1324680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360000" lvl="0" indent="-360000" fontAlgn="base">
              <a:spcBef>
                <a:spcPts val="600"/>
              </a:spcBef>
              <a:spcAft>
                <a:spcPts val="600"/>
              </a:spcAft>
              <a:buClr>
                <a:srgbClr val="333399"/>
              </a:buClr>
            </a:pPr>
            <a:r>
              <a:rPr lang="en-US" b="1" dirty="0" smtClean="0">
                <a:latin typeface="Consolas" pitchFamily="49" charset="0"/>
              </a:rPr>
              <a:t>void </a:t>
            </a:r>
            <a:r>
              <a:rPr lang="en-US" b="1" dirty="0" err="1" smtClean="0">
                <a:latin typeface="Consolas" pitchFamily="49" charset="0"/>
              </a:rPr>
              <a:t>myMethod</a:t>
            </a:r>
            <a:r>
              <a:rPr lang="en-US" b="1" dirty="0" smtClean="0">
                <a:latin typeface="Consolas" pitchFamily="49" charset="0"/>
              </a:rPr>
              <a:t>() {</a:t>
            </a:r>
          </a:p>
          <a:p>
            <a:pPr marL="360000" lvl="0" indent="-360000" fontAlgn="base">
              <a:spcBef>
                <a:spcPts val="600"/>
              </a:spcBef>
              <a:spcAft>
                <a:spcPts val="600"/>
              </a:spcAft>
              <a:buClr>
                <a:srgbClr val="333399"/>
              </a:buClr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PrintWriter</a:t>
            </a:r>
            <a:r>
              <a:rPr lang="en-US" b="1" dirty="0" smtClean="0">
                <a:latin typeface="Consolas" pitchFamily="49" charset="0"/>
              </a:rPr>
              <a:t> pw = </a:t>
            </a:r>
            <a:r>
              <a:rPr lang="en-US" b="1" dirty="0" smtClean="0">
                <a:solidFill>
                  <a:srgbClr val="E78426"/>
                </a:solidFill>
                <a:latin typeface="Consolas" pitchFamily="49" charset="0"/>
              </a:rPr>
              <a:t>new </a:t>
            </a:r>
            <a:r>
              <a:rPr lang="en-US" b="1" dirty="0" err="1" smtClean="0">
                <a:solidFill>
                  <a:srgbClr val="E78426"/>
                </a:solidFill>
                <a:latin typeface="Consolas" pitchFamily="49" charset="0"/>
              </a:rPr>
              <a:t>PrintWriter</a:t>
            </a:r>
            <a:r>
              <a:rPr lang="en-US" b="1" dirty="0" smtClean="0">
                <a:solidFill>
                  <a:srgbClr val="E78426"/>
                </a:solidFill>
                <a:latin typeface="Consolas" pitchFamily="49" charset="0"/>
              </a:rPr>
              <a:t>("</a:t>
            </a:r>
            <a:r>
              <a:rPr lang="en-US" b="1" dirty="0" err="1" smtClean="0">
                <a:solidFill>
                  <a:srgbClr val="E78426"/>
                </a:solidFill>
                <a:latin typeface="Consolas" pitchFamily="49" charset="0"/>
              </a:rPr>
              <a:t>NonExistant.File</a:t>
            </a:r>
            <a:r>
              <a:rPr lang="en-US" b="1" dirty="0" smtClean="0">
                <a:solidFill>
                  <a:srgbClr val="E78426"/>
                </a:solidFill>
                <a:latin typeface="Consolas" pitchFamily="49" charset="0"/>
              </a:rPr>
              <a:t>");</a:t>
            </a:r>
          </a:p>
          <a:p>
            <a:pPr marL="360000" lvl="0" indent="-360000" fontAlgn="base">
              <a:spcBef>
                <a:spcPts val="600"/>
              </a:spcBef>
              <a:spcAft>
                <a:spcPts val="600"/>
              </a:spcAft>
              <a:buClr>
                <a:srgbClr val="333399"/>
              </a:buClr>
            </a:pPr>
            <a:r>
              <a:rPr lang="en-US" b="1" noProof="0" dirty="0">
                <a:latin typeface="Consolas" pitchFamily="49" charset="0"/>
              </a:rPr>
              <a:t>}</a:t>
            </a:r>
            <a:endParaRPr kumimoji="0" lang="en-US" sz="1600" b="1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9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 smtClean="0"/>
              <a:t>Unchecked Exceptions</a:t>
            </a:r>
            <a:r>
              <a:rPr lang="en-US" dirty="0" smtClean="0"/>
              <a:t> indicate a problem internal to the program: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Caused by lack of defensive coding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Caused by improper use of the API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Should not be caught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smtClean="0"/>
              <a:t>This code compiles, but throws an 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 at runtime: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Unchecked Exceptions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22567" y="4433887"/>
            <a:ext cx="7260770" cy="1562862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360000" lvl="0" indent="-360000" fontAlgn="base">
              <a:spcAft>
                <a:spcPts val="600"/>
              </a:spcAft>
              <a:buClr>
                <a:srgbClr val="333399"/>
              </a:buClr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60000" lvl="0" indent="-360000" fontAlgn="base">
              <a:spcAft>
                <a:spcPts val="600"/>
              </a:spcAft>
              <a:buClr>
                <a:srgbClr val="333399"/>
              </a:buClr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String[]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String[5];</a:t>
            </a:r>
          </a:p>
          <a:p>
            <a:pPr marL="360000" lvl="0" indent="-360000" fontAlgn="base">
              <a:spcAft>
                <a:spcPts val="600"/>
              </a:spcAft>
              <a:buClr>
                <a:srgbClr val="333399"/>
              </a:buClr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[5] = “oops”;</a:t>
            </a:r>
          </a:p>
          <a:p>
            <a:pPr marL="360000" lvl="0" indent="-360000" fontAlgn="base">
              <a:spcAft>
                <a:spcPts val="600"/>
              </a:spcAft>
              <a:buClr>
                <a:srgbClr val="333399"/>
              </a:buClr>
            </a:pPr>
            <a:r>
              <a:rPr lang="en-US" b="1" dirty="0" smtClean="0">
                <a:latin typeface="+mj-lt"/>
                <a:cs typeface="Consolas" panose="020B0609020204030204" pitchFamily="49" charset="0"/>
              </a:rPr>
              <a:t>}         			 </a:t>
            </a:r>
            <a:endParaRPr kumimoji="0" lang="en-US" sz="1600" b="1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9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Exceptions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/>
              <a:t>Hierarchy</a:t>
            </a:r>
            <a:endParaRPr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85523" y="5229200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Custom </a:t>
            </a:r>
            <a:r>
              <a:rPr dirty="0" smtClean="0"/>
              <a:t>Exceptions</a:t>
            </a:r>
            <a:endParaRPr lang="en-GB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85523" y="3501008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Checked and Unchecked Exceptions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694592" y="4362286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99"/>
                </a:solidFill>
              </a:rPr>
              <a:t>Handling </a:t>
            </a:r>
            <a:r>
              <a:rPr lang="en-US" dirty="0" smtClean="0">
                <a:solidFill>
                  <a:srgbClr val="333399"/>
                </a:solidFill>
              </a:rPr>
              <a:t>Exceptions</a:t>
            </a:r>
            <a:endParaRPr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59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 smtClean="0"/>
              <a:t>Unchecked Exceptions are caused by errors and bugs in code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GB" dirty="0" smtClean="0"/>
              <a:t>Prevent them by implementing adequate if statements: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When casting check that the variable is the correct </a:t>
            </a:r>
            <a:r>
              <a:rPr lang="en-GB" dirty="0" err="1" smtClean="0"/>
              <a:t>datatype</a:t>
            </a:r>
            <a:endParaRPr lang="en-GB" dirty="0" smtClean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ClassCastException</a:t>
            </a:r>
            <a:endParaRPr lang="en-GB" dirty="0" smtClean="0"/>
          </a:p>
          <a:p>
            <a:pPr lvl="1">
              <a:spcBef>
                <a:spcPts val="1200"/>
              </a:spcBef>
            </a:pPr>
            <a:r>
              <a:rPr lang="en-GB" dirty="0" smtClean="0"/>
              <a:t>When passed a reference variable check if it is null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NullPointerException</a:t>
            </a:r>
            <a:endParaRPr lang="en-GB" dirty="0" smtClean="0"/>
          </a:p>
          <a:p>
            <a:pPr lvl="1">
              <a:spcBef>
                <a:spcPts val="1200"/>
              </a:spcBef>
            </a:pPr>
            <a:r>
              <a:rPr lang="en-GB" dirty="0" smtClean="0"/>
              <a:t>When doing arithmetic check for numbers which are 0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ArithmeticException</a:t>
            </a:r>
            <a:endParaRPr lang="en-GB" dirty="0" smtClean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This is called </a:t>
            </a:r>
            <a:r>
              <a:rPr lang="en-US" b="1" dirty="0" smtClean="0"/>
              <a:t>defensive coding</a:t>
            </a:r>
            <a:r>
              <a:rPr lang="en-US" dirty="0" smtClean="0"/>
              <a:t>.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Unchecked Exceptions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Use pre-defined exceptions to handle issues</a:t>
            </a:r>
          </a:p>
          <a:p>
            <a:r>
              <a:rPr lang="en-GB" smtClean="0"/>
              <a:t>Handle exceptions using try-catch or throws</a:t>
            </a:r>
          </a:p>
          <a:p>
            <a:r>
              <a:rPr lang="en-GB" smtClean="0"/>
              <a:t>Create custom exceptions by extending Exception</a:t>
            </a:r>
            <a:endParaRPr lang="en-GB" dirty="0" smtClean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3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784830"/>
          </a:xfrm>
        </p:spPr>
        <p:txBody>
          <a:bodyPr/>
          <a:lstStyle/>
          <a:p>
            <a:r>
              <a:rPr lang="en-GB" dirty="0" smtClean="0"/>
              <a:t>Handling Checked Exceptions </a:t>
            </a:r>
            <a:br>
              <a:rPr lang="en-GB" dirty="0" smtClean="0"/>
            </a:br>
            <a:r>
              <a:rPr lang="en-GB" dirty="0" smtClean="0"/>
              <a:t>Option 1 - Specify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25990" y="2894423"/>
            <a:ext cx="7492020" cy="1577340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>
              <a:buClr>
                <a:srgbClr val="333399"/>
              </a:buClr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public void </a:t>
            </a:r>
            <a:r>
              <a:rPr lang="en-US" b="1" dirty="0" err="1">
                <a:latin typeface="Consolas" pitchFamily="49" charset="0"/>
              </a:rPr>
              <a:t>myMethod</a:t>
            </a: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() </a:t>
            </a: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rgbClr val="3099D9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throws </a:t>
            </a:r>
            <a:r>
              <a:rPr kumimoji="0" lang="en-GB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099D9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FileNotFoundException</a:t>
            </a:r>
            <a:endParaRPr kumimoji="0" lang="en-GB" b="1" i="0" u="none" strike="noStrike" kern="1200" cap="none" spc="0" normalizeH="0" baseline="0" noProof="0" dirty="0" smtClean="0">
              <a:ln>
                <a:noFill/>
              </a:ln>
              <a:solidFill>
                <a:srgbClr val="3099D9"/>
              </a:solidFill>
              <a:effectLst/>
              <a:uLnTx/>
              <a:uFillTx/>
              <a:latin typeface="Consolas" pitchFamily="49" charset="0"/>
              <a:ea typeface="ヒラギノ角ゴ Pro W3" pitchFamily="-112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{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ヒラギノ角ゴ Pro W3" pitchFamily="-112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US" b="1" dirty="0"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PrintWriter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 pw =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E78426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new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78426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PrintWriter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E78426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(“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78426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NonExistant.File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E78426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endParaRPr kumimoji="0" lang="en-GB" b="1" i="0" u="none" strike="noStrike" kern="1200" cap="none" spc="0" normalizeH="0" baseline="0" noProof="0" dirty="0" smtClean="0">
              <a:ln>
                <a:noFill/>
              </a:ln>
              <a:solidFill>
                <a:srgbClr val="E78426"/>
              </a:solidFill>
              <a:effectLst/>
              <a:uLnTx/>
              <a:uFillTx/>
              <a:latin typeface="Consolas" pitchFamily="49" charset="0"/>
              <a:ea typeface="ヒラギノ角ゴ Pro W3" pitchFamily="-112" charset="-128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4880827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GB" sz="2000" dirty="0" smtClean="0">
                <a:latin typeface="Arial" panose="020B0604020202020204" pitchFamily="34" charset="0"/>
                <a:ea typeface="ヒラギノ角ゴ Pro W3" pitchFamily="-112" charset="-128"/>
                <a:cs typeface="Arial" panose="020B0604020202020204" pitchFamily="34" charset="0"/>
              </a:rPr>
              <a:t>We declare that </a:t>
            </a:r>
            <a:r>
              <a:rPr lang="en-GB" sz="2000" dirty="0" err="1" smtClean="0">
                <a:latin typeface="Arial" panose="020B0604020202020204" pitchFamily="34" charset="0"/>
                <a:ea typeface="ヒラギノ角ゴ Pro W3" pitchFamily="-112" charset="-128"/>
                <a:cs typeface="Arial" panose="020B0604020202020204" pitchFamily="34" charset="0"/>
              </a:rPr>
              <a:t>myMethod</a:t>
            </a:r>
            <a:r>
              <a:rPr lang="en-GB" sz="2000" dirty="0" smtClean="0">
                <a:latin typeface="Arial" panose="020B0604020202020204" pitchFamily="34" charset="0"/>
                <a:ea typeface="ヒラギノ角ゴ Pro W3" pitchFamily="-112" charset="-128"/>
                <a:cs typeface="Arial" panose="020B0604020202020204" pitchFamily="34" charset="0"/>
              </a:rPr>
              <a:t>() itself </a:t>
            </a:r>
            <a:r>
              <a:rPr lang="en-GB" sz="2000" i="1" dirty="0" smtClean="0">
                <a:latin typeface="Arial" panose="020B0604020202020204" pitchFamily="34" charset="0"/>
                <a:ea typeface="ヒラギノ角ゴ Pro W3" pitchFamily="-112" charset="-128"/>
                <a:cs typeface="Arial" panose="020B0604020202020204" pitchFamily="34" charset="0"/>
              </a:rPr>
              <a:t>might</a:t>
            </a:r>
            <a:r>
              <a:rPr lang="en-GB" sz="2000" b="1" dirty="0" smtClean="0">
                <a:latin typeface="Arial" panose="020B0604020202020204" pitchFamily="34" charset="0"/>
                <a:ea typeface="ヒラギノ角ゴ Pro W3" pitchFamily="-112" charset="-128"/>
                <a:cs typeface="Arial" panose="020B0604020202020204" pitchFamily="34" charset="0"/>
              </a:rPr>
              <a:t> </a:t>
            </a:r>
            <a:r>
              <a:rPr lang="en-GB" sz="2000" dirty="0" smtClean="0">
                <a:latin typeface="Arial" panose="020B0604020202020204" pitchFamily="34" charset="0"/>
                <a:ea typeface="ヒラギノ角ゴ Pro W3" pitchFamily="-112" charset="-128"/>
                <a:cs typeface="Arial" panose="020B0604020202020204" pitchFamily="34" charset="0"/>
              </a:rPr>
              <a:t>throw this exception.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97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784830"/>
          </a:xfrm>
        </p:spPr>
        <p:txBody>
          <a:bodyPr/>
          <a:lstStyle/>
          <a:p>
            <a:r>
              <a:rPr lang="en-GB" dirty="0" smtClean="0"/>
              <a:t>Handling Checked Exceptions</a:t>
            </a:r>
            <a:br>
              <a:rPr lang="en-GB" dirty="0" smtClean="0"/>
            </a:br>
            <a:r>
              <a:rPr lang="en-GB" dirty="0" smtClean="0"/>
              <a:t>Option 2 - Catch</a:t>
            </a:r>
            <a:endParaRPr lang="en-GB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19125" y="1756982"/>
            <a:ext cx="7829550" cy="424376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GB" b="1" dirty="0">
                <a:latin typeface="Consolas" pitchFamily="49" charset="0"/>
              </a:rPr>
              <a:t>public void </a:t>
            </a:r>
            <a:r>
              <a:rPr lang="en-US" b="1" dirty="0" err="1">
                <a:latin typeface="Consolas" pitchFamily="49" charset="0"/>
              </a:rPr>
              <a:t>myMethod</a:t>
            </a:r>
            <a:r>
              <a:rPr lang="en-GB" b="1" dirty="0" smtClean="0">
                <a:latin typeface="Consolas" pitchFamily="49" charset="0"/>
              </a:rPr>
              <a:t>()</a:t>
            </a:r>
            <a:endParaRPr lang="en-GB" b="1" dirty="0">
              <a:latin typeface="Consolas" pitchFamily="49" charset="0"/>
            </a:endParaRPr>
          </a:p>
          <a:p>
            <a:r>
              <a:rPr lang="en-GB" b="1" dirty="0">
                <a:latin typeface="Consolas" pitchFamily="49" charset="0"/>
              </a:rPr>
              <a:t>{</a:t>
            </a:r>
          </a:p>
          <a:p>
            <a:r>
              <a:rPr lang="en-GB" b="1" dirty="0">
                <a:latin typeface="Consolas" pitchFamily="49" charset="0"/>
              </a:rPr>
              <a:t>  </a:t>
            </a:r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try </a:t>
            </a:r>
          </a:p>
          <a:p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  </a:t>
            </a:r>
            <a:r>
              <a:rPr lang="en-GB" b="1" dirty="0" smtClean="0">
                <a:solidFill>
                  <a:srgbClr val="3099D9"/>
                </a:solidFill>
                <a:latin typeface="Consolas" pitchFamily="49" charset="0"/>
              </a:rPr>
              <a:t>{</a:t>
            </a:r>
            <a:endParaRPr lang="en-GB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</a:endParaRPr>
          </a:p>
          <a:p>
            <a:pPr defTabSz="1933575"/>
            <a:r>
              <a:rPr lang="en-GB" b="1" dirty="0" smtClean="0">
                <a:latin typeface="Consolas" pitchFamily="49" charset="0"/>
              </a:rPr>
              <a:t>     </a:t>
            </a:r>
            <a:r>
              <a:rPr lang="en-GB" b="1" dirty="0" err="1">
                <a:latin typeface="Consolas" pitchFamily="49" charset="0"/>
              </a:rPr>
              <a:t>PrintWriter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</a:rPr>
              <a:t>pw</a:t>
            </a:r>
            <a:r>
              <a:rPr lang="en-GB" b="1" dirty="0">
                <a:latin typeface="Consolas" pitchFamily="49" charset="0"/>
              </a:rPr>
              <a:t> = </a:t>
            </a:r>
            <a:r>
              <a:rPr lang="en-GB" b="1" dirty="0" smtClean="0">
                <a:solidFill>
                  <a:srgbClr val="E78426"/>
                </a:solidFill>
                <a:latin typeface="Consolas" pitchFamily="49" charset="0"/>
              </a:rPr>
              <a:t>new </a:t>
            </a:r>
            <a:r>
              <a:rPr lang="en-GB" b="1" dirty="0" err="1" smtClean="0">
                <a:solidFill>
                  <a:srgbClr val="E78426"/>
                </a:solidFill>
                <a:latin typeface="Consolas" pitchFamily="49" charset="0"/>
              </a:rPr>
              <a:t>PrintWriter</a:t>
            </a:r>
            <a:r>
              <a:rPr lang="en-GB" b="1" dirty="0" smtClean="0">
                <a:solidFill>
                  <a:srgbClr val="E78426"/>
                </a:solidFill>
                <a:latin typeface="Consolas" pitchFamily="49" charset="0"/>
              </a:rPr>
              <a:t>(“</a:t>
            </a:r>
            <a:r>
              <a:rPr lang="en-GB" b="1" dirty="0" err="1" smtClean="0">
                <a:solidFill>
                  <a:srgbClr val="E78426"/>
                </a:solidFill>
                <a:latin typeface="Consolas" pitchFamily="49" charset="0"/>
              </a:rPr>
              <a:t>NonExistant.File</a:t>
            </a:r>
            <a:r>
              <a:rPr lang="en-GB" b="1" dirty="0">
                <a:solidFill>
                  <a:srgbClr val="E78426"/>
                </a:solidFill>
                <a:latin typeface="Consolas" pitchFamily="49" charset="0"/>
              </a:rPr>
              <a:t>”);</a:t>
            </a:r>
          </a:p>
          <a:p>
            <a:pPr defTabSz="1933575"/>
            <a:r>
              <a:rPr lang="en-GB" b="1" dirty="0">
                <a:latin typeface="Consolas" pitchFamily="49" charset="0"/>
              </a:rPr>
              <a:t>  </a:t>
            </a:r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}</a:t>
            </a:r>
          </a:p>
          <a:p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  catch (</a:t>
            </a:r>
            <a:r>
              <a:rPr lang="en-GB" b="1" dirty="0" err="1">
                <a:solidFill>
                  <a:srgbClr val="3099D9"/>
                </a:solidFill>
                <a:latin typeface="Consolas" pitchFamily="49" charset="0"/>
              </a:rPr>
              <a:t>FileNotFoundException</a:t>
            </a:r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 e) </a:t>
            </a:r>
          </a:p>
          <a:p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  </a:t>
            </a:r>
            <a:r>
              <a:rPr lang="en-GB" b="1" dirty="0" smtClean="0">
                <a:solidFill>
                  <a:srgbClr val="3099D9"/>
                </a:solidFill>
                <a:latin typeface="Consolas" pitchFamily="49" charset="0"/>
              </a:rPr>
              <a:t>{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</a:endParaRPr>
          </a:p>
          <a:p>
            <a:r>
              <a:rPr lang="en-GB" b="1" dirty="0">
                <a:latin typeface="Consolas" pitchFamily="49" charset="0"/>
              </a:rPr>
              <a:t>     </a:t>
            </a:r>
            <a:r>
              <a:rPr lang="en-GB" b="1" dirty="0" err="1">
                <a:latin typeface="Consolas" pitchFamily="49" charset="0"/>
              </a:rPr>
              <a:t>log.warn</a:t>
            </a:r>
            <a:r>
              <a:rPr lang="en-GB" b="1" dirty="0">
                <a:latin typeface="Consolas" pitchFamily="49" charset="0"/>
              </a:rPr>
              <a:t>(e</a:t>
            </a:r>
            <a:r>
              <a:rPr lang="en-GB" b="1" dirty="0" smtClean="0">
                <a:latin typeface="Consolas" pitchFamily="49" charset="0"/>
              </a:rPr>
              <a:t>); 		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//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Do something to recover</a:t>
            </a:r>
          </a:p>
          <a:p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 </a:t>
            </a:r>
            <a:r>
              <a:rPr lang="en-GB" b="1" dirty="0" smtClean="0">
                <a:solidFill>
                  <a:srgbClr val="3099D9"/>
                </a:solidFill>
                <a:latin typeface="Consolas" pitchFamily="49" charset="0"/>
              </a:rPr>
              <a:t> }</a:t>
            </a:r>
          </a:p>
          <a:p>
            <a:r>
              <a:rPr lang="en-US" b="1" dirty="0">
                <a:solidFill>
                  <a:srgbClr val="3099D9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3099D9"/>
                </a:solidFill>
                <a:latin typeface="Consolas" pitchFamily="49" charset="0"/>
              </a:rPr>
              <a:t> finally {</a:t>
            </a:r>
          </a:p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	 // Code to clean up resources</a:t>
            </a:r>
            <a:endParaRPr lang="en-US" b="1" dirty="0" smtClean="0">
              <a:solidFill>
                <a:srgbClr val="3099D9"/>
              </a:solidFill>
              <a:latin typeface="Consolas" pitchFamily="49" charset="0"/>
            </a:endParaRPr>
          </a:p>
          <a:p>
            <a:r>
              <a:rPr lang="en-US" b="1" dirty="0" smtClean="0">
                <a:solidFill>
                  <a:srgbClr val="3099D9"/>
                </a:solidFill>
                <a:latin typeface="Consolas" pitchFamily="49" charset="0"/>
              </a:rPr>
              <a:t>  }</a:t>
            </a:r>
            <a:endParaRPr lang="en-GB" b="1" dirty="0">
              <a:solidFill>
                <a:srgbClr val="3099D9"/>
              </a:solidFill>
              <a:latin typeface="Consolas" pitchFamily="49" charset="0"/>
            </a:endParaRPr>
          </a:p>
          <a:p>
            <a:r>
              <a:rPr lang="en-GB" b="1" dirty="0">
                <a:latin typeface="Consolas" pitchFamily="49" charset="0"/>
              </a:rPr>
              <a:t>}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9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A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lang="en-US" dirty="0" smtClean="0"/>
              <a:t>must be immediately followed by a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en-US" dirty="0" smtClean="0"/>
              <a:t>or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finally </a:t>
            </a:r>
            <a:r>
              <a:rPr lang="en-US" dirty="0" smtClean="0"/>
              <a:t>block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A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GB" dirty="0" smtClean="0"/>
              <a:t> </a:t>
            </a:r>
            <a:r>
              <a:rPr lang="en-GB" dirty="0"/>
              <a:t>can have multiple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GB" dirty="0" smtClean="0"/>
              <a:t> blocks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Allows us to handle different exceptions in different ways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An exception will be caught </a:t>
            </a:r>
            <a:r>
              <a:rPr lang="en-GB" dirty="0"/>
              <a:t>by the first matching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GB" dirty="0"/>
              <a:t> </a:t>
            </a:r>
            <a:r>
              <a:rPr lang="en-GB" dirty="0" smtClean="0"/>
              <a:t> block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Catch blocks must be ordered from most to least specific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Catching ‘Exception’ is considered bad practice as it will </a:t>
            </a:r>
            <a:r>
              <a:rPr lang="en-GB" dirty="0"/>
              <a:t>catch </a:t>
            </a:r>
            <a:r>
              <a:rPr lang="en-GB" dirty="0" smtClean="0"/>
              <a:t>everything in </a:t>
            </a:r>
            <a:r>
              <a:rPr lang="en-GB" dirty="0"/>
              <a:t>the hierarchy. </a:t>
            </a:r>
            <a:r>
              <a:rPr lang="en-GB" b="1" dirty="0" smtClean="0"/>
              <a:t>Do </a:t>
            </a:r>
            <a:r>
              <a:rPr lang="en-GB" b="1" dirty="0"/>
              <a:t>not do this</a:t>
            </a:r>
            <a:r>
              <a:rPr lang="en-GB" b="1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Catch Blocks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0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finally </a:t>
            </a:r>
            <a:r>
              <a:rPr lang="en-US" dirty="0" smtClean="0"/>
              <a:t>will almost always execute when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lang="en-US" dirty="0" smtClean="0"/>
              <a:t>block exits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Used to clean up resources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finally </a:t>
            </a:r>
            <a:r>
              <a:rPr lang="en-US" dirty="0" smtClean="0"/>
              <a:t>will not execute if: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The JVM exits whilst in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lang="en-US" dirty="0" smtClean="0"/>
              <a:t>or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800"/>
              </a:spcBef>
            </a:pPr>
            <a:r>
              <a:rPr lang="en-US" dirty="0" smtClean="0"/>
              <a:t>The thread is interrupted or killed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 Blocks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27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Exceptions</a:t>
            </a: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/>
              <a:t>Hierarchy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85523" y="5229200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333399"/>
                </a:solidFill>
              </a:rPr>
              <a:t>Custom </a:t>
            </a:r>
            <a:r>
              <a:rPr dirty="0" smtClean="0">
                <a:solidFill>
                  <a:srgbClr val="333399"/>
                </a:solidFill>
              </a:rPr>
              <a:t>Exceptions</a:t>
            </a:r>
            <a:endParaRPr dirty="0">
              <a:solidFill>
                <a:srgbClr val="333399"/>
              </a:solidFill>
            </a:endParaRP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85523" y="3498190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Checked and Unchecked Exceptions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694592" y="4362286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Handling </a:t>
            </a:r>
            <a:r>
              <a:rPr lang="en-US" dirty="0" smtClean="0"/>
              <a:t>Exceptions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7664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 smtClean="0"/>
              <a:t>To create your own exception, create a class that: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Extends Exception, or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Extends </a:t>
            </a:r>
            <a:r>
              <a:rPr lang="en-GB" dirty="0" err="1" smtClean="0"/>
              <a:t>RuntimeException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Exceptions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51124" y="3501006"/>
            <a:ext cx="6462860" cy="2166697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rgbClr val="333399"/>
              </a:buClr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</a:rPr>
              <a:t>public class 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</a:rPr>
              <a:t>MyException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099D9"/>
                </a:solidFill>
                <a:effectLst/>
                <a:uLnTx/>
                <a:uFillTx/>
                <a:latin typeface="Consolas" pitchFamily="49" charset="0"/>
              </a:rPr>
              <a:t> extends Exception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rgbClr val="333399"/>
              </a:buClr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817200" lvl="1" indent="-360000" defTabSz="914400">
              <a:spcBef>
                <a:spcPts val="0"/>
              </a:spcBef>
              <a:buClr>
                <a:srgbClr val="333399"/>
              </a:buClr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</a:rPr>
              <a:t>public 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</a:rPr>
              <a:t>MyException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</a:rPr>
              <a:t>(String message){</a:t>
            </a:r>
          </a:p>
          <a:p>
            <a:pPr marL="817200" lvl="1" indent="-360000" defTabSz="914400">
              <a:spcBef>
                <a:spcPts val="0"/>
              </a:spcBef>
              <a:buClr>
                <a:srgbClr val="333399"/>
              </a:buClr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</a:rPr>
              <a:t>	super(message);</a:t>
            </a:r>
          </a:p>
          <a:p>
            <a:pPr marL="817200" lvl="1" indent="-360000" defTabSz="914400">
              <a:spcBef>
                <a:spcPts val="0"/>
              </a:spcBef>
              <a:buClr>
                <a:srgbClr val="333399"/>
              </a:buClr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rgbClr val="333399"/>
              </a:buClr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</a:rPr>
              <a:t>}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2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Throwing Exceptions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517352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Any code can throw an exception – your code, code written by someone else, or the environment. </a:t>
            </a:r>
            <a:br>
              <a:rPr lang="en-GB" sz="2000" dirty="0" smtClean="0">
                <a:latin typeface="+mj-lt"/>
              </a:rPr>
            </a:br>
            <a:endParaRPr lang="en-GB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This is done with the </a:t>
            </a:r>
            <a:r>
              <a:rPr lang="en-US" sz="2000" b="1" dirty="0" smtClean="0">
                <a:latin typeface="+mj-lt"/>
              </a:rPr>
              <a:t>throw</a:t>
            </a:r>
            <a:r>
              <a:rPr lang="en-US" sz="2000" dirty="0" smtClean="0">
                <a:latin typeface="+mj-lt"/>
              </a:rPr>
              <a:t> keyword, when something goes wrong.</a:t>
            </a:r>
            <a:endParaRPr lang="en-GB" sz="20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155621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00000"/>
                </a:solidFill>
                <a:latin typeface="+mj-lt"/>
              </a:rPr>
              <a:t>Do not throw an exception without a conditional!</a:t>
            </a:r>
            <a:endParaRPr lang="en-GB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825990" y="3381303"/>
            <a:ext cx="7492020" cy="1577340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Consolas" pitchFamily="49" charset="0"/>
              </a:rPr>
              <a:t>public void </a:t>
            </a:r>
            <a:r>
              <a:rPr lang="en-US" b="1" dirty="0" err="1">
                <a:latin typeface="Consolas" pitchFamily="49" charset="0"/>
              </a:rPr>
              <a:t>myMethod</a:t>
            </a:r>
            <a:r>
              <a:rPr lang="en-GB" b="1" dirty="0" smtClean="0">
                <a:latin typeface="Consolas" pitchFamily="49" charset="0"/>
              </a:rPr>
              <a:t>() </a:t>
            </a:r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throws </a:t>
            </a:r>
            <a:r>
              <a:rPr lang="en-GB" b="1" dirty="0" err="1">
                <a:solidFill>
                  <a:srgbClr val="3099D9"/>
                </a:solidFill>
                <a:latin typeface="Consolas" pitchFamily="49" charset="0"/>
              </a:rPr>
              <a:t>SomeException</a:t>
            </a:r>
            <a:endParaRPr lang="en-GB" b="1" dirty="0">
              <a:solidFill>
                <a:srgbClr val="3099D9"/>
              </a:solidFill>
              <a:latin typeface="Consolas" pitchFamily="49" charset="0"/>
            </a:endParaRPr>
          </a:p>
          <a:p>
            <a:r>
              <a:rPr lang="en-GB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	if(some condition)</a:t>
            </a:r>
            <a:endParaRPr lang="en-GB" b="1" dirty="0">
              <a:latin typeface="Consolas" pitchFamily="49" charset="0"/>
            </a:endParaRPr>
          </a:p>
          <a:p>
            <a:r>
              <a:rPr lang="en-GB" b="1" dirty="0">
                <a:latin typeface="Consolas" pitchFamily="49" charset="0"/>
              </a:rPr>
              <a:t>	  </a:t>
            </a:r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throw new </a:t>
            </a:r>
            <a:r>
              <a:rPr lang="en-GB" b="1" dirty="0" err="1">
                <a:solidFill>
                  <a:srgbClr val="3099D9"/>
                </a:solidFill>
                <a:latin typeface="Consolas" pitchFamily="49" charset="0"/>
              </a:rPr>
              <a:t>SomeException</a:t>
            </a:r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();</a:t>
            </a:r>
          </a:p>
          <a:p>
            <a:r>
              <a:rPr lang="en-GB" b="1" dirty="0">
                <a:latin typeface="Consolas" pitchFamily="49" charset="0"/>
              </a:rPr>
              <a:t>}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81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Not Do This!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825990" y="2162443"/>
            <a:ext cx="7492020" cy="3943350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Consolas" pitchFamily="49" charset="0"/>
              </a:rPr>
              <a:t> public void </a:t>
            </a:r>
            <a:r>
              <a:rPr lang="en-US" b="1" dirty="0" err="1">
                <a:latin typeface="Consolas" pitchFamily="49" charset="0"/>
              </a:rPr>
              <a:t>myMethod</a:t>
            </a:r>
            <a:r>
              <a:rPr lang="en-GB" b="1" dirty="0" smtClean="0">
                <a:latin typeface="Consolas" pitchFamily="49" charset="0"/>
              </a:rPr>
              <a:t>(){</a:t>
            </a:r>
          </a:p>
          <a:p>
            <a:endParaRPr lang="en-GB" b="1" dirty="0">
              <a:latin typeface="Consolas" pitchFamily="49" charset="0"/>
            </a:endParaRPr>
          </a:p>
          <a:p>
            <a:r>
              <a:rPr lang="en-GB" b="1" dirty="0">
                <a:latin typeface="Consolas" pitchFamily="49" charset="0"/>
              </a:rPr>
              <a:t>    try </a:t>
            </a:r>
          </a:p>
          <a:p>
            <a:r>
              <a:rPr lang="en-GB" b="1" dirty="0">
                <a:latin typeface="Consolas" pitchFamily="49" charset="0"/>
              </a:rPr>
              <a:t>    {</a:t>
            </a:r>
          </a:p>
          <a:p>
            <a:r>
              <a:rPr lang="en-GB" b="1" dirty="0">
                <a:latin typeface="Consolas" pitchFamily="49" charset="0"/>
              </a:rPr>
              <a:t>       </a:t>
            </a:r>
            <a:r>
              <a:rPr lang="en-GB" b="1" dirty="0">
                <a:solidFill>
                  <a:srgbClr val="C00000"/>
                </a:solidFill>
                <a:latin typeface="Consolas" pitchFamily="49" charset="0"/>
              </a:rPr>
              <a:t>throw new </a:t>
            </a:r>
            <a:r>
              <a:rPr lang="en-GB" b="1" dirty="0" err="1">
                <a:solidFill>
                  <a:srgbClr val="C00000"/>
                </a:solidFill>
                <a:latin typeface="Consolas" pitchFamily="49" charset="0"/>
              </a:rPr>
              <a:t>SomeException</a:t>
            </a:r>
            <a:r>
              <a:rPr lang="en-GB" b="1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r>
              <a:rPr lang="en-GB" b="1" dirty="0">
                <a:latin typeface="Consolas" pitchFamily="49" charset="0"/>
              </a:rPr>
              <a:t>    }</a:t>
            </a:r>
          </a:p>
          <a:p>
            <a:r>
              <a:rPr lang="en-GB" b="1" dirty="0">
                <a:latin typeface="Consolas" pitchFamily="49" charset="0"/>
              </a:rPr>
              <a:t>    </a:t>
            </a:r>
            <a:r>
              <a:rPr lang="en-GB" b="1" dirty="0">
                <a:solidFill>
                  <a:srgbClr val="C00000"/>
                </a:solidFill>
                <a:latin typeface="Consolas" pitchFamily="49" charset="0"/>
              </a:rPr>
              <a:t>catch (</a:t>
            </a:r>
            <a:r>
              <a:rPr lang="en-GB" b="1" dirty="0" err="1">
                <a:solidFill>
                  <a:srgbClr val="C00000"/>
                </a:solidFill>
                <a:latin typeface="Consolas" pitchFamily="49" charset="0"/>
              </a:rPr>
              <a:t>SomeException</a:t>
            </a:r>
            <a:r>
              <a:rPr lang="en-GB" b="1" dirty="0">
                <a:solidFill>
                  <a:srgbClr val="C00000"/>
                </a:solidFill>
                <a:latin typeface="Consolas" pitchFamily="49" charset="0"/>
              </a:rPr>
              <a:t> se) </a:t>
            </a:r>
          </a:p>
          <a:p>
            <a:r>
              <a:rPr lang="en-GB" b="1" dirty="0">
                <a:latin typeface="Consolas" pitchFamily="49" charset="0"/>
              </a:rPr>
              <a:t>    {</a:t>
            </a:r>
          </a:p>
          <a:p>
            <a:r>
              <a:rPr lang="en-GB" b="1" dirty="0">
                <a:latin typeface="Consolas" pitchFamily="49" charset="0"/>
              </a:rPr>
              <a:t>       </a:t>
            </a:r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// Do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something to recover</a:t>
            </a:r>
          </a:p>
          <a:p>
            <a:r>
              <a:rPr lang="en-GB" b="1" dirty="0">
                <a:latin typeface="Consolas" pitchFamily="49" charset="0"/>
              </a:rPr>
              <a:t>       </a:t>
            </a:r>
            <a:r>
              <a:rPr lang="en-GB" b="1" dirty="0" err="1">
                <a:latin typeface="Consolas" pitchFamily="49" charset="0"/>
              </a:rPr>
              <a:t>log.warn</a:t>
            </a:r>
            <a:r>
              <a:rPr lang="en-GB" b="1" dirty="0">
                <a:latin typeface="Consolas" pitchFamily="49" charset="0"/>
              </a:rPr>
              <a:t>(se);</a:t>
            </a:r>
          </a:p>
          <a:p>
            <a:r>
              <a:rPr lang="en-GB" b="1" dirty="0">
                <a:latin typeface="Consolas" pitchFamily="49" charset="0"/>
              </a:rPr>
              <a:t>    </a:t>
            </a:r>
            <a:r>
              <a:rPr lang="en-GB" b="1" dirty="0" smtClean="0">
                <a:latin typeface="Consolas" pitchFamily="49" charset="0"/>
              </a:rPr>
              <a:t>}</a:t>
            </a:r>
          </a:p>
          <a:p>
            <a:endParaRPr lang="en-GB" b="1" dirty="0">
              <a:latin typeface="Consolas" pitchFamily="49" charset="0"/>
            </a:endParaRPr>
          </a:p>
          <a:p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</a:rPr>
              <a:t>}</a:t>
            </a:r>
            <a:endParaRPr lang="en-GB" b="1" dirty="0">
              <a:latin typeface="Consolas" pitchFamily="49" charset="0"/>
            </a:endParaRP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572751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00000"/>
                </a:solidFill>
                <a:latin typeface="+mj-lt"/>
              </a:rPr>
              <a:t>Do not throw and catch the same exception in the same method!</a:t>
            </a:r>
            <a:endParaRPr lang="en-GB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80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What is the purpose of exceptions?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are the two main types of Exception?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Errors?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Which type of Exception should you not handle?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How do you handle exceptions?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How can you create your own Exception?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Review</a:t>
            </a:r>
            <a:endParaRPr lang="en-GB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Exceptions</a:t>
            </a:r>
            <a:endParaRPr lang="en-GB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smtClean="0"/>
              <a:t>Purpose</a:t>
            </a:r>
            <a:endParaRPr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smtClean="0"/>
              <a:t>Hierarchy</a:t>
            </a:r>
            <a:endParaRPr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83568" y="5226382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Custom </a:t>
            </a:r>
            <a:r>
              <a:rPr dirty="0" smtClean="0"/>
              <a:t>Exceptions</a:t>
            </a:r>
            <a:endParaRPr lang="en-GB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85523" y="3498190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Checked and Unchecked Exceptions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694592" y="4362286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Handling </a:t>
            </a:r>
            <a:r>
              <a:rPr dirty="0" smtClean="0"/>
              <a:t>Exceptions</a:t>
            </a:r>
            <a:endParaRPr lang="en-GB" dirty="0"/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5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Use pre-defined exceptions to handle issues</a:t>
            </a:r>
          </a:p>
          <a:p>
            <a:r>
              <a:rPr lang="en-GB" dirty="0" smtClean="0"/>
              <a:t>Handle exceptions using try-catch or throws</a:t>
            </a:r>
          </a:p>
          <a:p>
            <a:r>
              <a:rPr lang="en-GB" dirty="0" smtClean="0"/>
              <a:t>Create custom exceptions by extending Exception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51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</p:spPr>
        <p:txBody>
          <a:bodyPr/>
          <a:lstStyle/>
          <a:p>
            <a:pPr algn="ctr"/>
            <a:r>
              <a:rPr lang="en-US" smtClean="0"/>
              <a:t>What is an exception?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5044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</p:spPr>
        <p:txBody>
          <a:bodyPr/>
          <a:lstStyle/>
          <a:p>
            <a:pPr algn="ctr"/>
            <a:r>
              <a:rPr lang="en-US" smtClean="0"/>
              <a:t>What is an exception?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</a:t>
            </a:r>
            <a:endParaRPr lang="en-GB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3513221"/>
            <a:ext cx="8229600" cy="22128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Aft>
                <a:spcPts val="0"/>
              </a:spcAft>
              <a:buClr>
                <a:srgbClr val="333399"/>
              </a:buClr>
              <a:buNone/>
              <a:defRPr/>
            </a:pPr>
            <a:r>
              <a:rPr lang="en-US" sz="2400" kern="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 event that disrupts the normal flow of instructions during the execution of a </a:t>
            </a:r>
            <a:r>
              <a:rPr lang="en-US" sz="2400" kern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program: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>
              <a:spcAft>
                <a:spcPts val="0"/>
              </a:spcAft>
              <a:defRPr/>
            </a:pPr>
            <a:r>
              <a:rPr lang="en-GB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Files not available</a:t>
            </a:r>
          </a:p>
          <a:p>
            <a:pPr lvl="1" defTabSz="914400">
              <a:spcAft>
                <a:spcPts val="0"/>
              </a:spcAft>
              <a:defRPr/>
            </a:pPr>
            <a:r>
              <a:rPr lang="en-GB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connection lost</a:t>
            </a:r>
          </a:p>
          <a:p>
            <a:pPr lvl="1" defTabSz="914400">
              <a:spcAft>
                <a:spcPts val="0"/>
              </a:spcAft>
              <a:defRPr/>
            </a:pPr>
            <a:r>
              <a:rPr lang="en-GB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server restarted</a:t>
            </a:r>
            <a:endParaRPr lang="en-GB" sz="2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981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3212976"/>
            <a:ext cx="7772400" cy="2522984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38510706"/>
              </p:ext>
            </p:extLst>
          </p:nvPr>
        </p:nvGraphicFramePr>
        <p:xfrm>
          <a:off x="457200" y="1860330"/>
          <a:ext cx="8136904" cy="356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Circular Arrow 20"/>
          <p:cNvSpPr/>
          <p:nvPr/>
        </p:nvSpPr>
        <p:spPr bwMode="auto">
          <a:xfrm rot="21049428" flipV="1">
            <a:off x="4358347" y="3885319"/>
            <a:ext cx="1432484" cy="1568085"/>
          </a:xfrm>
          <a:prstGeom prst="circularArrow">
            <a:avLst>
              <a:gd name="adj1" fmla="val 9712"/>
              <a:gd name="adj2" fmla="val 1402637"/>
              <a:gd name="adj3" fmla="val 20570003"/>
              <a:gd name="adj4" fmla="val 15662501"/>
              <a:gd name="adj5" fmla="val 12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6349" y="5057180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called </a:t>
            </a:r>
            <a:r>
              <a:rPr lang="en-US" sz="2000" b="1" i="1" dirty="0" smtClean="0">
                <a:latin typeface="+mj-lt"/>
              </a:rPr>
              <a:t>throwing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an exception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77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An Exception Handler</a:t>
            </a:r>
            <a:endParaRPr lang="en-GB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118188" y="3683925"/>
            <a:ext cx="2157164" cy="216024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1118188" y="3395893"/>
            <a:ext cx="2157164" cy="216024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1118188" y="3971957"/>
            <a:ext cx="2157164" cy="216024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118188" y="4259989"/>
            <a:ext cx="2157164" cy="216024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118188" y="4548021"/>
            <a:ext cx="2157164" cy="216024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1118188" y="4836053"/>
            <a:ext cx="2157164" cy="216024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1118188" y="5124085"/>
            <a:ext cx="2157164" cy="216024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1118188" y="5412117"/>
            <a:ext cx="2157164" cy="216024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1118188" y="5700149"/>
            <a:ext cx="2157164" cy="432048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" charset="0"/>
                <a:ea typeface="ヒラギノ角ゴ Pro W3" pitchFamily="-112" charset="-128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rPr>
              <a:t>ain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rPr>
              <a:t>()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3" name="Circular Arrow 12"/>
          <p:cNvSpPr/>
          <p:nvPr/>
        </p:nvSpPr>
        <p:spPr bwMode="auto">
          <a:xfrm flipH="1">
            <a:off x="1334212" y="2754162"/>
            <a:ext cx="1008112" cy="1197049"/>
          </a:xfrm>
          <a:prstGeom prst="circularArrow">
            <a:avLst>
              <a:gd name="adj1" fmla="val 5796"/>
              <a:gd name="adj2" fmla="val 1270721"/>
              <a:gd name="adj3" fmla="val 20145890"/>
              <a:gd name="adj4" fmla="val 15181046"/>
              <a:gd name="adj5" fmla="val 108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7778" y="2589938"/>
            <a:ext cx="312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Top of call stack contains most recently called method</a:t>
            </a:r>
            <a:endParaRPr lang="en-GB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9142" y="4174333"/>
            <a:ext cx="4223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If the topmost method doesn’t ‘handle’ the exception, </a:t>
            </a:r>
            <a:r>
              <a:rPr lang="en-US" sz="2000" b="1" u="sng" dirty="0" smtClean="0">
                <a:latin typeface="+mj-lt"/>
              </a:rPr>
              <a:t>it is popped off the stack</a:t>
            </a:r>
            <a:r>
              <a:rPr lang="en-US" sz="2000" dirty="0" smtClean="0">
                <a:latin typeface="+mj-lt"/>
              </a:rPr>
              <a:t> – even if the method has not finished executing! </a:t>
            </a:r>
            <a:endParaRPr lang="en-GB" sz="2000" dirty="0">
              <a:latin typeface="+mj-lt"/>
            </a:endParaRP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596" y="1552570"/>
            <a:ext cx="8149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runtime system searches the call stack for a block of code that can handle the </a:t>
            </a:r>
            <a:r>
              <a:rPr lang="en-US" sz="2000" dirty="0" smtClean="0">
                <a:latin typeface="+mj-lt"/>
              </a:rPr>
              <a:t>exception.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46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3876E-7 C 0.00903 -0.0222 0.01805 -0.0444 0.03767 -0.06961 C 0.05729 -0.09482 0.08229 -0.13598 0.11736 -0.15078 C 0.15243 -0.16559 0.20156 -0.16027 0.24774 -0.15842 C 0.29392 -0.15657 0.34635 -0.15356 0.3941 -0.13899 C 0.44184 -0.12442 0.49149 -0.09967 0.53472 -0.07146 C 0.57795 -0.04325 0.62587 -0.00115 0.65364 0.03076 C 0.68142 0.06267 0.68107 0.08742 0.70139 0.11957 C 0.7217 0.15171 0.7526 0.20329 0.77535 0.22387 C 0.79809 0.24445 0.80677 0.24029 0.83767 0.24306 C 0.86857 0.24584 0.9434 0.24954 0.96076 0.24121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928257"/>
            <a:ext cx="8229599" cy="3167743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Can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r</a:t>
            </a: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ecover from issues without crashing the application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kern="0" dirty="0" smtClean="0">
                <a:latin typeface="+mn-lt"/>
                <a:ea typeface="+mn-ea"/>
              </a:rPr>
              <a:t>Can recover from circumstances outside the code’s control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endParaRPr lang="en-US" sz="2200" kern="0" dirty="0">
              <a:latin typeface="+mn-lt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lang="en-US" sz="2200" kern="0" noProof="0" dirty="0" smtClean="0">
                <a:latin typeface="+mn-lt"/>
              </a:rPr>
              <a:t>If every method is popped off the stack, the program crashes!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lang="en-US" sz="2200" kern="0" dirty="0" smtClean="0">
                <a:latin typeface="+mn-lt"/>
              </a:rPr>
              <a:t>Instead, we </a:t>
            </a:r>
            <a:r>
              <a:rPr lang="en-US" sz="2200" kern="0" noProof="0" dirty="0" smtClean="0">
                <a:latin typeface="+mn-lt"/>
              </a:rPr>
              <a:t>can specify which method will handle the problem. 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00" kern="0" dirty="0" smtClean="0">
              <a:latin typeface="+mn-lt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85523" y="1988840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Why are Exceptions useful?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Exceptions</a:t>
            </a:r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>
                <a:solidFill>
                  <a:srgbClr val="333399"/>
                </a:solidFill>
              </a:rPr>
              <a:t>Hierarchy</a:t>
            </a:r>
            <a:endParaRPr dirty="0">
              <a:solidFill>
                <a:srgbClr val="333399"/>
              </a:solidFill>
            </a:endParaRP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85523" y="5229200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Custom </a:t>
            </a:r>
            <a:r>
              <a:rPr dirty="0" smtClean="0"/>
              <a:t>Exceptions</a:t>
            </a:r>
            <a:endParaRPr lang="en-GB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85523" y="3498190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Checked and Unchecked Exceptions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694592" y="4365104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Handling </a:t>
            </a:r>
            <a:r>
              <a:rPr dirty="0" smtClean="0"/>
              <a:t>Exceptions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933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04</Week><RestrictedToTheseUsers xmlns="$ListId:Shared Documents;"><UserInfo><DisplayName></DisplayName><AccountId xsi:nil="true"></AccountId><AccountType/></UserInfo></RestrictedToTheseUsers><Module xmlns="$ListId:Shared Documents;">02 - OOD Week 2</Module><Language xmlns="f7c81f6c-9744-46f1-8649-1f77e3ad5d93">  </Language></documentManagement></p:properties>
</file>

<file path=customXml/item3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B7D1E994-F46B-4665-921F-F06B7531F22A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A05ABD5B-C19B-4B62-835C-056C25D7932B}"/>
</file>

<file path=customXml/itemProps4.xml><?xml version="1.0" encoding="utf-8"?>
<ds:datastoreItem xmlns:ds="http://schemas.openxmlformats.org/officeDocument/2006/customXml" ds:itemID="{ADA65C6D-47AF-4268-B654-248DE7E479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898</Words>
  <Application>Microsoft Office PowerPoint</Application>
  <PresentationFormat>On-screen Show (4:3)</PresentationFormat>
  <Paragraphs>241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1_Office Theme</vt:lpstr>
      <vt:lpstr>PowerPoint Presentation</vt:lpstr>
      <vt:lpstr>PowerPoint Presentation</vt:lpstr>
      <vt:lpstr>Java Exceptions</vt:lpstr>
      <vt:lpstr>Exceptions</vt:lpstr>
      <vt:lpstr>Exceptions</vt:lpstr>
      <vt:lpstr>Exceptions</vt:lpstr>
      <vt:lpstr>Searching For An Exception Handler</vt:lpstr>
      <vt:lpstr>Purpose</vt:lpstr>
      <vt:lpstr>Java Exceptions</vt:lpstr>
      <vt:lpstr>Hierarchy</vt:lpstr>
      <vt:lpstr>Hierarchy</vt:lpstr>
      <vt:lpstr>Errors</vt:lpstr>
      <vt:lpstr>Java Exceptions</vt:lpstr>
      <vt:lpstr>Checked and Unchecked Exceptions</vt:lpstr>
      <vt:lpstr>Checked Exceptions</vt:lpstr>
      <vt:lpstr>Checked Exceptions</vt:lpstr>
      <vt:lpstr>Unchecked Exceptions</vt:lpstr>
      <vt:lpstr>Java Exceptions</vt:lpstr>
      <vt:lpstr>Handling Unchecked Exceptions</vt:lpstr>
      <vt:lpstr>Handling Checked Exceptions  Option 1 - Specify</vt:lpstr>
      <vt:lpstr>Handling Checked Exceptions Option 2 - Catch</vt:lpstr>
      <vt:lpstr>Catch Blocks</vt:lpstr>
      <vt:lpstr>Finally Blocks</vt:lpstr>
      <vt:lpstr>Java Exceptions</vt:lpstr>
      <vt:lpstr>Custom Exceptions</vt:lpstr>
      <vt:lpstr>Throwing Exceptions</vt:lpstr>
      <vt:lpstr>Do Not Do This!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Jonathan Withnall</cp:lastModifiedBy>
  <cp:revision>36</cp:revision>
  <dcterms:created xsi:type="dcterms:W3CDTF">2014-07-25T10:20:49Z</dcterms:created>
  <dcterms:modified xsi:type="dcterms:W3CDTF">2015-09-08T13:14:20Z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