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22.xml" ContentType="application/vnd.openxmlformats-officedocument.presentationml.slide+xml"/>
  <Override PartName="/ppt/diagrams/data1.xml" ContentType="application/vnd.openxmlformats-officedocument.drawingml.diagramData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87" r:id="rId23"/>
    <p:sldId id="279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D9"/>
    <a:srgbClr val="FFFFCC"/>
    <a:srgbClr val="8EBD38"/>
    <a:srgbClr val="E7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9" autoAdjust="0"/>
    <p:restoredTop sz="87546" autoAdjust="0"/>
  </p:normalViewPr>
  <p:slideViewPr>
    <p:cSldViewPr snapToGrid="0" snapToObjects="1">
      <p:cViewPr varScale="1">
        <p:scale>
          <a:sx n="80" d="100"/>
          <a:sy n="80" d="100"/>
        </p:scale>
        <p:origin x="-11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ustomXml" Target="../customXml/item4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C268C-86DC-4A25-807E-5619C66E5013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D87C74F6-DE8A-4490-B033-AA98690BC3F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 smtClean="0"/>
            <a:t>Generics</a:t>
          </a:r>
          <a:endParaRPr lang="en-GB" sz="2900" dirty="0"/>
        </a:p>
      </dgm:t>
    </dgm:pt>
    <dgm:pt modelId="{24D90C37-22C0-4610-917B-59D864577643}" type="parTrans" cxnId="{30F19ED6-30CF-4562-9B46-B7D7753BA53A}">
      <dgm:prSet/>
      <dgm:spPr/>
      <dgm:t>
        <a:bodyPr/>
        <a:lstStyle/>
        <a:p>
          <a:endParaRPr lang="en-GB"/>
        </a:p>
      </dgm:t>
    </dgm:pt>
    <dgm:pt modelId="{B8B8A7E9-6D9F-4637-81F8-9B83FA20981E}" type="sibTrans" cxnId="{30F19ED6-30CF-4562-9B46-B7D7753BA53A}">
      <dgm:prSet/>
      <dgm:spPr>
        <a:solidFill>
          <a:schemeClr val="tx2">
            <a:lumMod val="85000"/>
            <a:lumOff val="15000"/>
          </a:schemeClr>
        </a:solidFill>
      </dgm:spPr>
      <dgm:t>
        <a:bodyPr/>
        <a:lstStyle/>
        <a:p>
          <a:endParaRPr lang="en-GB"/>
        </a:p>
      </dgm:t>
    </dgm:pt>
    <dgm:pt modelId="{234CE9F5-B02D-4B7B-8918-62BBF726451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400" b="1" dirty="0" err="1" smtClean="0"/>
            <a:t>Collec-tions</a:t>
          </a:r>
          <a:endParaRPr lang="en-GB" sz="2400" b="1" dirty="0"/>
        </a:p>
      </dgm:t>
    </dgm:pt>
    <dgm:pt modelId="{0564048A-D74E-4090-9D5C-1A6C62A5D62A}" type="parTrans" cxnId="{BF7C39F3-EB4B-4264-9C7B-F42788AFAD59}">
      <dgm:prSet/>
      <dgm:spPr/>
      <dgm:t>
        <a:bodyPr/>
        <a:lstStyle/>
        <a:p>
          <a:endParaRPr lang="en-GB"/>
        </a:p>
      </dgm:t>
    </dgm:pt>
    <dgm:pt modelId="{F33E0029-FEBC-4834-A553-B4B4A2F8023A}" type="sibTrans" cxnId="{BF7C39F3-EB4B-4264-9C7B-F42788AFAD59}">
      <dgm:prSet/>
      <dgm:spPr>
        <a:solidFill>
          <a:schemeClr val="accent4">
            <a:lumMod val="85000"/>
            <a:lumOff val="15000"/>
          </a:schemeClr>
        </a:solidFill>
      </dgm:spPr>
      <dgm:t>
        <a:bodyPr/>
        <a:lstStyle/>
        <a:p>
          <a:endParaRPr lang="en-GB"/>
        </a:p>
      </dgm:t>
    </dgm:pt>
    <dgm:pt modelId="{44DE2EBD-29AF-4DF1-B0B7-53300C3BC43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800" dirty="0" smtClean="0"/>
            <a:t>Arrays</a:t>
          </a:r>
          <a:endParaRPr lang="en-GB" sz="2400" dirty="0"/>
        </a:p>
      </dgm:t>
    </dgm:pt>
    <dgm:pt modelId="{A2002325-C2B9-4381-91AD-9F7A7A29690B}" type="parTrans" cxnId="{82793486-DABB-4A35-91CB-6625A7CDB596}">
      <dgm:prSet/>
      <dgm:spPr/>
      <dgm:t>
        <a:bodyPr/>
        <a:lstStyle/>
        <a:p>
          <a:endParaRPr lang="en-GB"/>
        </a:p>
      </dgm:t>
    </dgm:pt>
    <dgm:pt modelId="{58AABD7E-DEC1-4220-A3DE-AB50659A877E}" type="sibTrans" cxnId="{82793486-DABB-4A35-91CB-6625A7CDB596}">
      <dgm:prSet/>
      <dgm:spPr>
        <a:solidFill>
          <a:schemeClr val="accent4">
            <a:lumMod val="85000"/>
            <a:lumOff val="15000"/>
          </a:schemeClr>
        </a:solidFill>
      </dgm:spPr>
      <dgm:t>
        <a:bodyPr/>
        <a:lstStyle/>
        <a:p>
          <a:endParaRPr lang="en-GB"/>
        </a:p>
      </dgm:t>
    </dgm:pt>
    <dgm:pt modelId="{3FC91198-6F9E-4F6B-AD9C-F9186F5B90CD}" type="pres">
      <dgm:prSet presAssocID="{73EC268C-86DC-4A25-807E-5619C66E501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31B8E42-2341-4D72-9F86-4023595ABAA5}" type="pres">
      <dgm:prSet presAssocID="{D87C74F6-DE8A-4490-B033-AA98690BC3FD}" presName="gear1" presStyleLbl="node1" presStyleIdx="0" presStyleCnt="3" custLinFactNeighborX="739" custLinFactNeighborY="-97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06C3FB-7A25-4094-AD01-5A221E46BF2C}" type="pres">
      <dgm:prSet presAssocID="{D87C74F6-DE8A-4490-B033-AA98690BC3FD}" presName="gear1srcNode" presStyleLbl="node1" presStyleIdx="0" presStyleCnt="3"/>
      <dgm:spPr/>
      <dgm:t>
        <a:bodyPr/>
        <a:lstStyle/>
        <a:p>
          <a:endParaRPr lang="en-GB"/>
        </a:p>
      </dgm:t>
    </dgm:pt>
    <dgm:pt modelId="{E4C4FABC-5AE4-42D2-BEAC-A933BAA5691F}" type="pres">
      <dgm:prSet presAssocID="{D87C74F6-DE8A-4490-B033-AA98690BC3FD}" presName="gear1dstNode" presStyleLbl="node1" presStyleIdx="0" presStyleCnt="3"/>
      <dgm:spPr/>
      <dgm:t>
        <a:bodyPr/>
        <a:lstStyle/>
        <a:p>
          <a:endParaRPr lang="en-GB"/>
        </a:p>
      </dgm:t>
    </dgm:pt>
    <dgm:pt modelId="{1D1E034F-80AC-4238-A788-C5EB65DE7E5E}" type="pres">
      <dgm:prSet presAssocID="{234CE9F5-B02D-4B7B-8918-62BBF726451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CCEBDCA-7733-4B58-82A3-FAC5EF8E09BB}" type="pres">
      <dgm:prSet presAssocID="{234CE9F5-B02D-4B7B-8918-62BBF7264510}" presName="gear2srcNode" presStyleLbl="node1" presStyleIdx="1" presStyleCnt="3"/>
      <dgm:spPr/>
      <dgm:t>
        <a:bodyPr/>
        <a:lstStyle/>
        <a:p>
          <a:endParaRPr lang="en-GB"/>
        </a:p>
      </dgm:t>
    </dgm:pt>
    <dgm:pt modelId="{7961ED01-FBC3-4E2B-B0F6-C9F1A9BB8385}" type="pres">
      <dgm:prSet presAssocID="{234CE9F5-B02D-4B7B-8918-62BBF7264510}" presName="gear2dstNode" presStyleLbl="node1" presStyleIdx="1" presStyleCnt="3"/>
      <dgm:spPr/>
      <dgm:t>
        <a:bodyPr/>
        <a:lstStyle/>
        <a:p>
          <a:endParaRPr lang="en-GB"/>
        </a:p>
      </dgm:t>
    </dgm:pt>
    <dgm:pt modelId="{3074F8A1-9397-47D6-BC75-35B7088C7FCA}" type="pres">
      <dgm:prSet presAssocID="{44DE2EBD-29AF-4DF1-B0B7-53300C3BC43D}" presName="gear3" presStyleLbl="node1" presStyleIdx="2" presStyleCnt="3"/>
      <dgm:spPr/>
      <dgm:t>
        <a:bodyPr/>
        <a:lstStyle/>
        <a:p>
          <a:endParaRPr lang="en-GB"/>
        </a:p>
      </dgm:t>
    </dgm:pt>
    <dgm:pt modelId="{5A7B7729-0733-4248-A3EF-E77938A6E326}" type="pres">
      <dgm:prSet presAssocID="{44DE2EBD-29AF-4DF1-B0B7-53300C3BC43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82A433-B5BF-4117-8744-D6103FE138D6}" type="pres">
      <dgm:prSet presAssocID="{44DE2EBD-29AF-4DF1-B0B7-53300C3BC43D}" presName="gear3srcNode" presStyleLbl="node1" presStyleIdx="2" presStyleCnt="3"/>
      <dgm:spPr/>
      <dgm:t>
        <a:bodyPr/>
        <a:lstStyle/>
        <a:p>
          <a:endParaRPr lang="en-GB"/>
        </a:p>
      </dgm:t>
    </dgm:pt>
    <dgm:pt modelId="{42F8D9AB-2C34-4274-87C4-29F2E5CC241A}" type="pres">
      <dgm:prSet presAssocID="{44DE2EBD-29AF-4DF1-B0B7-53300C3BC43D}" presName="gear3dstNode" presStyleLbl="node1" presStyleIdx="2" presStyleCnt="3"/>
      <dgm:spPr/>
      <dgm:t>
        <a:bodyPr/>
        <a:lstStyle/>
        <a:p>
          <a:endParaRPr lang="en-GB"/>
        </a:p>
      </dgm:t>
    </dgm:pt>
    <dgm:pt modelId="{EB88FEA8-6224-4BCA-A1B9-0A7A3DA56292}" type="pres">
      <dgm:prSet presAssocID="{B8B8A7E9-6D9F-4637-81F8-9B83FA20981E}" presName="connector1" presStyleLbl="sibTrans2D1" presStyleIdx="0" presStyleCnt="3"/>
      <dgm:spPr/>
      <dgm:t>
        <a:bodyPr/>
        <a:lstStyle/>
        <a:p>
          <a:endParaRPr lang="en-GB"/>
        </a:p>
      </dgm:t>
    </dgm:pt>
    <dgm:pt modelId="{6AA90B2F-4BEB-4F04-83A0-49026120EA12}" type="pres">
      <dgm:prSet presAssocID="{F33E0029-FEBC-4834-A553-B4B4A2F8023A}" presName="connector2" presStyleLbl="sibTrans2D1" presStyleIdx="1" presStyleCnt="3"/>
      <dgm:spPr/>
      <dgm:t>
        <a:bodyPr/>
        <a:lstStyle/>
        <a:p>
          <a:endParaRPr lang="en-GB"/>
        </a:p>
      </dgm:t>
    </dgm:pt>
    <dgm:pt modelId="{8B6D6A75-DEE8-445B-A6EF-BD95935708D8}" type="pres">
      <dgm:prSet presAssocID="{58AABD7E-DEC1-4220-A3DE-AB50659A877E}" presName="connector3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BF7C39F3-EB4B-4264-9C7B-F42788AFAD59}" srcId="{73EC268C-86DC-4A25-807E-5619C66E5013}" destId="{234CE9F5-B02D-4B7B-8918-62BBF7264510}" srcOrd="1" destOrd="0" parTransId="{0564048A-D74E-4090-9D5C-1A6C62A5D62A}" sibTransId="{F33E0029-FEBC-4834-A553-B4B4A2F8023A}"/>
    <dgm:cxn modelId="{08CBA3E2-D557-43A0-A8BF-8174240D9066}" type="presOf" srcId="{D87C74F6-DE8A-4490-B033-AA98690BC3FD}" destId="{E4C4FABC-5AE4-42D2-BEAC-A933BAA5691F}" srcOrd="2" destOrd="0" presId="urn:microsoft.com/office/officeart/2005/8/layout/gear1"/>
    <dgm:cxn modelId="{30F19ED6-30CF-4562-9B46-B7D7753BA53A}" srcId="{73EC268C-86DC-4A25-807E-5619C66E5013}" destId="{D87C74F6-DE8A-4490-B033-AA98690BC3FD}" srcOrd="0" destOrd="0" parTransId="{24D90C37-22C0-4610-917B-59D864577643}" sibTransId="{B8B8A7E9-6D9F-4637-81F8-9B83FA20981E}"/>
    <dgm:cxn modelId="{DC2011FC-57CE-4A42-AB16-49F321B23B22}" type="presOf" srcId="{44DE2EBD-29AF-4DF1-B0B7-53300C3BC43D}" destId="{1E82A433-B5BF-4117-8744-D6103FE138D6}" srcOrd="2" destOrd="0" presId="urn:microsoft.com/office/officeart/2005/8/layout/gear1"/>
    <dgm:cxn modelId="{BBA60624-05FC-4C87-9433-4E17C7B5D696}" type="presOf" srcId="{234CE9F5-B02D-4B7B-8918-62BBF7264510}" destId="{7961ED01-FBC3-4E2B-B0F6-C9F1A9BB8385}" srcOrd="2" destOrd="0" presId="urn:microsoft.com/office/officeart/2005/8/layout/gear1"/>
    <dgm:cxn modelId="{05468146-512F-426F-9409-B7A37800E3D3}" type="presOf" srcId="{44DE2EBD-29AF-4DF1-B0B7-53300C3BC43D}" destId="{42F8D9AB-2C34-4274-87C4-29F2E5CC241A}" srcOrd="3" destOrd="0" presId="urn:microsoft.com/office/officeart/2005/8/layout/gear1"/>
    <dgm:cxn modelId="{4B4522E6-2189-41E5-B231-D522E726C4A9}" type="presOf" srcId="{44DE2EBD-29AF-4DF1-B0B7-53300C3BC43D}" destId="{5A7B7729-0733-4248-A3EF-E77938A6E326}" srcOrd="1" destOrd="0" presId="urn:microsoft.com/office/officeart/2005/8/layout/gear1"/>
    <dgm:cxn modelId="{5927EA85-031E-4FC2-873A-F459D0963643}" type="presOf" srcId="{D87C74F6-DE8A-4490-B033-AA98690BC3FD}" destId="{9E06C3FB-7A25-4094-AD01-5A221E46BF2C}" srcOrd="1" destOrd="0" presId="urn:microsoft.com/office/officeart/2005/8/layout/gear1"/>
    <dgm:cxn modelId="{3A695106-330E-47C4-8BAC-E4A8C0049AE2}" type="presOf" srcId="{B8B8A7E9-6D9F-4637-81F8-9B83FA20981E}" destId="{EB88FEA8-6224-4BCA-A1B9-0A7A3DA56292}" srcOrd="0" destOrd="0" presId="urn:microsoft.com/office/officeart/2005/8/layout/gear1"/>
    <dgm:cxn modelId="{19D06C23-49AA-4DF6-BA49-BDD0CA212D26}" type="presOf" srcId="{58AABD7E-DEC1-4220-A3DE-AB50659A877E}" destId="{8B6D6A75-DEE8-445B-A6EF-BD95935708D8}" srcOrd="0" destOrd="0" presId="urn:microsoft.com/office/officeart/2005/8/layout/gear1"/>
    <dgm:cxn modelId="{16473A4E-4132-41DE-94EE-163F14F177EF}" type="presOf" srcId="{73EC268C-86DC-4A25-807E-5619C66E5013}" destId="{3FC91198-6F9E-4F6B-AD9C-F9186F5B90CD}" srcOrd="0" destOrd="0" presId="urn:microsoft.com/office/officeart/2005/8/layout/gear1"/>
    <dgm:cxn modelId="{A7E81155-6745-4160-8D38-E4712C27C2E5}" type="presOf" srcId="{F33E0029-FEBC-4834-A553-B4B4A2F8023A}" destId="{6AA90B2F-4BEB-4F04-83A0-49026120EA12}" srcOrd="0" destOrd="0" presId="urn:microsoft.com/office/officeart/2005/8/layout/gear1"/>
    <dgm:cxn modelId="{2F5DA4EB-7D72-4945-B8A4-41D6454A6DB8}" type="presOf" srcId="{D87C74F6-DE8A-4490-B033-AA98690BC3FD}" destId="{531B8E42-2341-4D72-9F86-4023595ABAA5}" srcOrd="0" destOrd="0" presId="urn:microsoft.com/office/officeart/2005/8/layout/gear1"/>
    <dgm:cxn modelId="{82793486-DABB-4A35-91CB-6625A7CDB596}" srcId="{73EC268C-86DC-4A25-807E-5619C66E5013}" destId="{44DE2EBD-29AF-4DF1-B0B7-53300C3BC43D}" srcOrd="2" destOrd="0" parTransId="{A2002325-C2B9-4381-91AD-9F7A7A29690B}" sibTransId="{58AABD7E-DEC1-4220-A3DE-AB50659A877E}"/>
    <dgm:cxn modelId="{84385E99-D5D6-4042-AFAE-738AD2BBDEB9}" type="presOf" srcId="{234CE9F5-B02D-4B7B-8918-62BBF7264510}" destId="{BCCEBDCA-7733-4B58-82A3-FAC5EF8E09BB}" srcOrd="1" destOrd="0" presId="urn:microsoft.com/office/officeart/2005/8/layout/gear1"/>
    <dgm:cxn modelId="{F8D8328C-1EF0-48ED-B917-6232BBE5218C}" type="presOf" srcId="{44DE2EBD-29AF-4DF1-B0B7-53300C3BC43D}" destId="{3074F8A1-9397-47D6-BC75-35B7088C7FCA}" srcOrd="0" destOrd="0" presId="urn:microsoft.com/office/officeart/2005/8/layout/gear1"/>
    <dgm:cxn modelId="{B028616B-B232-4A52-A0E5-567B2818DF50}" type="presOf" srcId="{234CE9F5-B02D-4B7B-8918-62BBF7264510}" destId="{1D1E034F-80AC-4238-A788-C5EB65DE7E5E}" srcOrd="0" destOrd="0" presId="urn:microsoft.com/office/officeart/2005/8/layout/gear1"/>
    <dgm:cxn modelId="{9ACD2577-D6E8-486E-BAAF-653F6ADC72B5}" type="presParOf" srcId="{3FC91198-6F9E-4F6B-AD9C-F9186F5B90CD}" destId="{531B8E42-2341-4D72-9F86-4023595ABAA5}" srcOrd="0" destOrd="0" presId="urn:microsoft.com/office/officeart/2005/8/layout/gear1"/>
    <dgm:cxn modelId="{3BD6927A-8CEF-4312-B3DE-60D4EBF57360}" type="presParOf" srcId="{3FC91198-6F9E-4F6B-AD9C-F9186F5B90CD}" destId="{9E06C3FB-7A25-4094-AD01-5A221E46BF2C}" srcOrd="1" destOrd="0" presId="urn:microsoft.com/office/officeart/2005/8/layout/gear1"/>
    <dgm:cxn modelId="{3FA2004C-84CF-4073-89D4-620A13BB642E}" type="presParOf" srcId="{3FC91198-6F9E-4F6B-AD9C-F9186F5B90CD}" destId="{E4C4FABC-5AE4-42D2-BEAC-A933BAA5691F}" srcOrd="2" destOrd="0" presId="urn:microsoft.com/office/officeart/2005/8/layout/gear1"/>
    <dgm:cxn modelId="{F1E865E1-8545-4882-9EF8-31866A091C19}" type="presParOf" srcId="{3FC91198-6F9E-4F6B-AD9C-F9186F5B90CD}" destId="{1D1E034F-80AC-4238-A788-C5EB65DE7E5E}" srcOrd="3" destOrd="0" presId="urn:microsoft.com/office/officeart/2005/8/layout/gear1"/>
    <dgm:cxn modelId="{9AEBDC1F-16F2-4FC3-A951-D5C142C72BC0}" type="presParOf" srcId="{3FC91198-6F9E-4F6B-AD9C-F9186F5B90CD}" destId="{BCCEBDCA-7733-4B58-82A3-FAC5EF8E09BB}" srcOrd="4" destOrd="0" presId="urn:microsoft.com/office/officeart/2005/8/layout/gear1"/>
    <dgm:cxn modelId="{6B945E1A-4214-4D78-B2BF-B6D77CD40DE9}" type="presParOf" srcId="{3FC91198-6F9E-4F6B-AD9C-F9186F5B90CD}" destId="{7961ED01-FBC3-4E2B-B0F6-C9F1A9BB8385}" srcOrd="5" destOrd="0" presId="urn:microsoft.com/office/officeart/2005/8/layout/gear1"/>
    <dgm:cxn modelId="{F2500EF6-486C-4D4E-908B-54B9B6312CA6}" type="presParOf" srcId="{3FC91198-6F9E-4F6B-AD9C-F9186F5B90CD}" destId="{3074F8A1-9397-47D6-BC75-35B7088C7FCA}" srcOrd="6" destOrd="0" presId="urn:microsoft.com/office/officeart/2005/8/layout/gear1"/>
    <dgm:cxn modelId="{842F6125-02E4-4A3E-8C24-A9FAEF2D68DC}" type="presParOf" srcId="{3FC91198-6F9E-4F6B-AD9C-F9186F5B90CD}" destId="{5A7B7729-0733-4248-A3EF-E77938A6E326}" srcOrd="7" destOrd="0" presId="urn:microsoft.com/office/officeart/2005/8/layout/gear1"/>
    <dgm:cxn modelId="{9C417EED-9DA8-4141-93BD-FA76AD56915C}" type="presParOf" srcId="{3FC91198-6F9E-4F6B-AD9C-F9186F5B90CD}" destId="{1E82A433-B5BF-4117-8744-D6103FE138D6}" srcOrd="8" destOrd="0" presId="urn:microsoft.com/office/officeart/2005/8/layout/gear1"/>
    <dgm:cxn modelId="{CDD1CB9C-B64A-4FC4-8CE4-471FA095CB41}" type="presParOf" srcId="{3FC91198-6F9E-4F6B-AD9C-F9186F5B90CD}" destId="{42F8D9AB-2C34-4274-87C4-29F2E5CC241A}" srcOrd="9" destOrd="0" presId="urn:microsoft.com/office/officeart/2005/8/layout/gear1"/>
    <dgm:cxn modelId="{1D04007A-FED2-4996-8083-3BAA6B43795A}" type="presParOf" srcId="{3FC91198-6F9E-4F6B-AD9C-F9186F5B90CD}" destId="{EB88FEA8-6224-4BCA-A1B9-0A7A3DA56292}" srcOrd="10" destOrd="0" presId="urn:microsoft.com/office/officeart/2005/8/layout/gear1"/>
    <dgm:cxn modelId="{6E294DD8-FA4B-4919-AA71-A7AB83D075B8}" type="presParOf" srcId="{3FC91198-6F9E-4F6B-AD9C-F9186F5B90CD}" destId="{6AA90B2F-4BEB-4F04-83A0-49026120EA12}" srcOrd="11" destOrd="0" presId="urn:microsoft.com/office/officeart/2005/8/layout/gear1"/>
    <dgm:cxn modelId="{57F9EC1B-34F7-4667-B3F1-5BB4F98C10ED}" type="presParOf" srcId="{3FC91198-6F9E-4F6B-AD9C-F9186F5B90CD}" destId="{8B6D6A75-DEE8-445B-A6EF-BD95935708D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B8E42-2341-4D72-9F86-4023595ABAA5}">
      <dsp:nvSpPr>
        <dsp:cNvPr id="0" name=""/>
        <dsp:cNvSpPr/>
      </dsp:nvSpPr>
      <dsp:spPr>
        <a:xfrm>
          <a:off x="1764749" y="2238733"/>
          <a:ext cx="2156916" cy="2156916"/>
        </a:xfrm>
        <a:prstGeom prst="gear9">
          <a:avLst/>
        </a:prstGeom>
        <a:solidFill>
          <a:srgbClr val="00B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Generics</a:t>
          </a:r>
          <a:endParaRPr lang="en-GB" sz="2900" kern="1200" dirty="0"/>
        </a:p>
      </dsp:txBody>
      <dsp:txXfrm>
        <a:off x="2198385" y="2743980"/>
        <a:ext cx="1289644" cy="1108700"/>
      </dsp:txXfrm>
    </dsp:sp>
    <dsp:sp modelId="{1D1E034F-80AC-4238-A788-C5EB65DE7E5E}">
      <dsp:nvSpPr>
        <dsp:cNvPr id="0" name=""/>
        <dsp:cNvSpPr/>
      </dsp:nvSpPr>
      <dsp:spPr>
        <a:xfrm>
          <a:off x="509816" y="1750033"/>
          <a:ext cx="1568666" cy="1568666"/>
        </a:xfrm>
        <a:prstGeom prst="gear6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Collec-tions</a:t>
          </a:r>
          <a:endParaRPr lang="en-GB" sz="2400" b="1" kern="1200" dirty="0"/>
        </a:p>
      </dsp:txBody>
      <dsp:txXfrm>
        <a:off x="904732" y="2147336"/>
        <a:ext cx="778834" cy="774060"/>
      </dsp:txXfrm>
    </dsp:sp>
    <dsp:sp modelId="{3074F8A1-9397-47D6-BC75-35B7088C7FCA}">
      <dsp:nvSpPr>
        <dsp:cNvPr id="0" name=""/>
        <dsp:cNvSpPr/>
      </dsp:nvSpPr>
      <dsp:spPr>
        <a:xfrm rot="20700000">
          <a:off x="1388429" y="667813"/>
          <a:ext cx="1536972" cy="1536972"/>
        </a:xfrm>
        <a:prstGeom prst="gear6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Arrays</a:t>
          </a:r>
          <a:endParaRPr lang="en-GB" sz="2400" kern="1200" dirty="0"/>
        </a:p>
      </dsp:txBody>
      <dsp:txXfrm rot="-20700000">
        <a:off x="1725533" y="1004916"/>
        <a:ext cx="862766" cy="862766"/>
      </dsp:txXfrm>
    </dsp:sp>
    <dsp:sp modelId="{EB88FEA8-6224-4BCA-A1B9-0A7A3DA56292}">
      <dsp:nvSpPr>
        <dsp:cNvPr id="0" name=""/>
        <dsp:cNvSpPr/>
      </dsp:nvSpPr>
      <dsp:spPr>
        <a:xfrm>
          <a:off x="1595930" y="1936058"/>
          <a:ext cx="2760852" cy="2760852"/>
        </a:xfrm>
        <a:prstGeom prst="circularArrow">
          <a:avLst>
            <a:gd name="adj1" fmla="val 4688"/>
            <a:gd name="adj2" fmla="val 299029"/>
            <a:gd name="adj3" fmla="val 2509421"/>
            <a:gd name="adj4" fmla="val 15875883"/>
            <a:gd name="adj5" fmla="val 5469"/>
          </a:avLst>
        </a:prstGeom>
        <a:solidFill>
          <a:schemeClr val="tx2">
            <a:lumMod val="85000"/>
            <a:lumOff val="1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A90B2F-4BEB-4F04-83A0-49026120EA12}">
      <dsp:nvSpPr>
        <dsp:cNvPr id="0" name=""/>
        <dsp:cNvSpPr/>
      </dsp:nvSpPr>
      <dsp:spPr>
        <a:xfrm>
          <a:off x="232008" y="1404116"/>
          <a:ext cx="2005932" cy="200593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lumMod val="85000"/>
            <a:lumOff val="1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6D6A75-DEE8-445B-A6EF-BD95935708D8}">
      <dsp:nvSpPr>
        <dsp:cNvPr id="0" name=""/>
        <dsp:cNvSpPr/>
      </dsp:nvSpPr>
      <dsp:spPr>
        <a:xfrm>
          <a:off x="1032912" y="332328"/>
          <a:ext cx="2162798" cy="216279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lumMod val="85000"/>
            <a:lumOff val="1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14/10/2015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14/10/2015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 dirty="0" smtClean="0"/>
              <a:t>The introduction of the Collections framework, solved many problems of arrays.  However, we lost the type safety.</a:t>
            </a:r>
          </a:p>
          <a:p>
            <a:pPr defTabSz="914400"/>
            <a:endParaRPr lang="en-US" altLang="en-US" dirty="0" smtClean="0"/>
          </a:p>
          <a:p>
            <a:pPr defTabSz="914400" eaLnBrk="1" hangingPunct="1">
              <a:spcBef>
                <a:spcPct val="0"/>
              </a:spcBef>
            </a:pPr>
            <a:r>
              <a:rPr lang="en-US" altLang="en-US" dirty="0" smtClean="0"/>
              <a:t>In Java 5 Generics was introduced to ensure compile-time</a:t>
            </a:r>
            <a:r>
              <a:rPr lang="en-GB" altLang="en-US" dirty="0" smtClean="0"/>
              <a:t> type safety. </a:t>
            </a:r>
            <a:endParaRPr lang="en-US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67339-7B8B-40A3-A96C-4142A90EABCC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401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spcBef>
                <a:spcPct val="0"/>
              </a:spcBef>
            </a:pPr>
            <a:r>
              <a:rPr lang="en-GB" altLang="en-US" dirty="0" smtClean="0"/>
              <a:t>Type erasure means…</a:t>
            </a:r>
          </a:p>
          <a:p>
            <a:pPr defTabSz="914400" eaLnBrk="1" hangingPunct="1">
              <a:spcBef>
                <a:spcPct val="0"/>
              </a:spcBef>
            </a:pPr>
            <a:endParaRPr lang="en-GB" altLang="en-US" dirty="0" smtClean="0"/>
          </a:p>
          <a:p>
            <a:pPr defTabSz="914400" eaLnBrk="1" hangingPunct="1">
              <a:spcBef>
                <a:spcPct val="0"/>
              </a:spcBef>
            </a:pPr>
            <a:r>
              <a:rPr lang="en-US" altLang="en-US" dirty="0" smtClean="0"/>
              <a:t>At runtime, type parameters in generic types will be replaced with the types they are bound to.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 dirty="0" smtClean="0"/>
              <a:t>For example, an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&lt;Cat&gt; object would have the method add(Cat cat) at runtime.</a:t>
            </a:r>
            <a:endParaRPr lang="en-GB" altLang="en-US" dirty="0" smtClean="0"/>
          </a:p>
          <a:p>
            <a:pPr defTabSz="914400" eaLnBrk="1" hangingPunct="1">
              <a:spcBef>
                <a:spcPct val="0"/>
              </a:spcBef>
            </a:pPr>
            <a:r>
              <a:rPr lang="en-US" altLang="en-US" dirty="0" smtClean="0"/>
              <a:t>No new classes are created to accommodate parameterized types. No runtime overhead.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 dirty="0" smtClean="0"/>
              <a:t>Casts are inserted where needed.</a:t>
            </a:r>
            <a:endParaRPr lang="en-GB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67339-7B8B-40A3-A96C-4142A90EABCC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709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spcBef>
                <a:spcPct val="0"/>
              </a:spcBef>
            </a:pPr>
            <a:r>
              <a:rPr lang="en-GB" altLang="en-US" dirty="0" smtClean="0"/>
              <a:t>Type erasure means…</a:t>
            </a:r>
          </a:p>
          <a:p>
            <a:pPr defTabSz="914400" eaLnBrk="1" hangingPunct="1">
              <a:spcBef>
                <a:spcPct val="0"/>
              </a:spcBef>
            </a:pPr>
            <a:endParaRPr lang="en-GB" altLang="en-US" dirty="0" smtClean="0"/>
          </a:p>
          <a:p>
            <a:pPr defTabSz="914400" eaLnBrk="1" hangingPunct="1">
              <a:spcBef>
                <a:spcPct val="0"/>
              </a:spcBef>
            </a:pPr>
            <a:r>
              <a:rPr lang="en-US" altLang="en-US" dirty="0" smtClean="0"/>
              <a:t>At runtime, type parameters in generic types will be replaces with the types they are bound to.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 dirty="0" smtClean="0"/>
              <a:t>For example, an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&lt;String&gt; object would have the method add(String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str</a:t>
            </a:r>
            <a:r>
              <a:rPr lang="en-US" altLang="en-US" dirty="0" smtClean="0"/>
              <a:t>) at runtime.</a:t>
            </a:r>
            <a:endParaRPr lang="en-GB" altLang="en-US" dirty="0" smtClean="0"/>
          </a:p>
          <a:p>
            <a:pPr defTabSz="914400" eaLnBrk="1" hangingPunct="1">
              <a:spcBef>
                <a:spcPct val="0"/>
              </a:spcBef>
            </a:pPr>
            <a:r>
              <a:rPr lang="en-US" altLang="en-US" dirty="0" smtClean="0"/>
              <a:t>No new classes are created to accommodate parameterized types. No runtime overhead.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 dirty="0" smtClean="0"/>
              <a:t>Casts are inserted where needed.</a:t>
            </a:r>
            <a:endParaRPr lang="en-GB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67339-7B8B-40A3-A96C-4142A90EABCC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869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 dirty="0" smtClean="0"/>
              <a:t>Methods and classes can be declared using generic type parameters.</a:t>
            </a:r>
          </a:p>
          <a:p>
            <a:pPr defTabSz="914400" eaLnBrk="1" hangingPunct="1">
              <a:spcBef>
                <a:spcPct val="0"/>
              </a:spcBef>
            </a:pPr>
            <a:endParaRPr lang="en-GB" altLang="en-US" dirty="0" smtClean="0"/>
          </a:p>
          <a:p>
            <a:pPr defTabSz="914400"/>
            <a:r>
              <a:rPr lang="en-US" altLang="en-US" dirty="0" smtClean="0"/>
              <a:t>Just like Collections do with arrays, we can create a class that uses a collection internally, but provides even more functionality.</a:t>
            </a:r>
            <a:endParaRPr lang="en-GB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67339-7B8B-40A3-A96C-4142A90EABCC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569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Note that every time you use the </a:t>
            </a:r>
            <a:r>
              <a:rPr lang="en-US" altLang="en-US" dirty="0" err="1" smtClean="0"/>
              <a:t>GenericClass</a:t>
            </a:r>
            <a:r>
              <a:rPr lang="en-US" altLang="en-US" dirty="0" smtClean="0"/>
              <a:t> name, you must specify a type parameter. In this case, it is String.</a:t>
            </a:r>
          </a:p>
          <a:p>
            <a:endParaRPr lang="en-US" altLang="en-US" dirty="0" smtClean="0"/>
          </a:p>
          <a:p>
            <a:endParaRPr lang="en-GB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67339-7B8B-40A3-A96C-4142A90EABCC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687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67339-7B8B-40A3-A96C-4142A90EABCC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39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call to </a:t>
            </a:r>
            <a:r>
              <a:rPr lang="en-US" altLang="en-US" dirty="0" err="1" smtClean="0"/>
              <a:t>createList</a:t>
            </a:r>
            <a:r>
              <a:rPr lang="en-US" altLang="en-US" dirty="0" smtClean="0"/>
              <a:t> will see “Integer” and replace occurrences of “T” with “Integer”</a:t>
            </a:r>
            <a:endParaRPr lang="en-GB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67339-7B8B-40A3-A96C-4142A90EABCC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630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27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Note that with generics the keyword extends can also be applied to a class that implements an interface. </a:t>
            </a:r>
          </a:p>
          <a:p>
            <a:r>
              <a:rPr lang="en-US" altLang="en-US" dirty="0" smtClean="0"/>
              <a:t>So if the generic type is an interface type, then ? extends </a:t>
            </a:r>
            <a:r>
              <a:rPr lang="en-US" altLang="en-US" dirty="0" err="1" smtClean="0"/>
              <a:t>InterfaceType</a:t>
            </a:r>
            <a:r>
              <a:rPr lang="en-US" altLang="en-US" dirty="0" smtClean="0"/>
              <a:t> would mean we accept anything that implements the interface called </a:t>
            </a:r>
            <a:r>
              <a:rPr lang="en-US" altLang="en-US" dirty="0" err="1" smtClean="0"/>
              <a:t>InterfaceType</a:t>
            </a:r>
            <a:r>
              <a:rPr lang="en-US" altLang="en-US" dirty="0" smtClean="0"/>
              <a:t>.</a:t>
            </a:r>
            <a:endParaRPr lang="en-GB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67339-7B8B-40A3-A96C-4142A90EABCC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654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70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310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5096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9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7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39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267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6842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18958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19726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2510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654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4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2989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Generics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81876" y="1742943"/>
            <a:ext cx="6964390" cy="427196"/>
          </a:xfrm>
        </p:spPr>
        <p:txBody>
          <a:bodyPr/>
          <a:lstStyle/>
          <a:p>
            <a:pPr algn="ctr"/>
            <a:r>
              <a:rPr lang="en-GB" sz="2000" dirty="0"/>
              <a:t>public class </a:t>
            </a:r>
            <a:r>
              <a:rPr lang="en-GB" sz="2000" dirty="0" err="1"/>
              <a:t>GenericClass</a:t>
            </a:r>
            <a:r>
              <a:rPr lang="en-GB" sz="2000" dirty="0"/>
              <a:t>&lt;T&gt; </a:t>
            </a:r>
            <a:r>
              <a:rPr lang="en-GB" sz="2000" dirty="0" smtClean="0"/>
              <a:t>{ ...</a:t>
            </a:r>
            <a:r>
              <a:rPr lang="en-GB" sz="2000" dirty="0"/>
              <a:t>	</a:t>
            </a:r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Generics Syntax</a:t>
            </a:r>
            <a:endParaRPr lang="en-GB" dirty="0"/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457200" y="2846230"/>
            <a:ext cx="8229600" cy="33168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Arial" pitchFamily="34" charset="0"/>
              </a:rPr>
              <a:t>Within the brackets, a letter represents a specific type of </a:t>
            </a:r>
            <a:r>
              <a:rPr lang="en-US" altLang="en-US" dirty="0" smtClean="0">
                <a:latin typeface="Arial" pitchFamily="34" charset="0"/>
              </a:rPr>
              <a:t>object.</a:t>
            </a:r>
            <a:endParaRPr lang="en-US" altLang="en-US" dirty="0">
              <a:latin typeface="Arial" pitchFamily="34" charset="0"/>
            </a:endParaRPr>
          </a:p>
          <a:p>
            <a:pPr lvl="1"/>
            <a:r>
              <a:rPr lang="en-US" altLang="en-US" dirty="0">
                <a:latin typeface="Arial" pitchFamily="34" charset="0"/>
              </a:rPr>
              <a:t>Any letter is allowed, but use meaningful letters </a:t>
            </a:r>
          </a:p>
          <a:p>
            <a:pPr lvl="1"/>
            <a:r>
              <a:rPr lang="en-US" altLang="en-US" dirty="0">
                <a:latin typeface="Arial" pitchFamily="34" charset="0"/>
              </a:rPr>
              <a:t>T – Type, E – </a:t>
            </a:r>
            <a:r>
              <a:rPr lang="en-US" altLang="en-US" dirty="0" smtClean="0">
                <a:latin typeface="Arial" pitchFamily="34" charset="0"/>
              </a:rPr>
              <a:t>Element/Extension</a:t>
            </a:r>
          </a:p>
          <a:p>
            <a:pPr lvl="1"/>
            <a:r>
              <a:rPr lang="en-US" altLang="en-US" dirty="0" smtClean="0">
                <a:latin typeface="Arial" pitchFamily="34" charset="0"/>
              </a:rPr>
              <a:t>Called the </a:t>
            </a:r>
            <a:r>
              <a:rPr lang="en-US" altLang="en-US" b="1" dirty="0" smtClean="0">
                <a:latin typeface="Arial" pitchFamily="34" charset="0"/>
              </a:rPr>
              <a:t>type parameter</a:t>
            </a:r>
            <a:r>
              <a:rPr lang="en-US" altLang="en-US" b="1" dirty="0">
                <a:latin typeface="Arial" pitchFamily="34" charset="0"/>
              </a:rPr>
              <a:t/>
            </a:r>
            <a:br>
              <a:rPr lang="en-US" altLang="en-US" b="1" dirty="0">
                <a:latin typeface="Arial" pitchFamily="34" charset="0"/>
              </a:rPr>
            </a:br>
            <a:r>
              <a:rPr lang="en-US" altLang="en-US" b="1" dirty="0" smtClean="0">
                <a:latin typeface="Arial" pitchFamily="34" charset="0"/>
              </a:rPr>
              <a:t/>
            </a:r>
            <a:br>
              <a:rPr lang="en-US" altLang="en-US" b="1" dirty="0" smtClean="0">
                <a:latin typeface="Arial" pitchFamily="34" charset="0"/>
              </a:rPr>
            </a:br>
            <a:endParaRPr lang="en-US" altLang="en-US" dirty="0">
              <a:latin typeface="Arial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Arial" pitchFamily="34" charset="0"/>
              </a:rPr>
              <a:t>An actual type will be specified when you instantiate the </a:t>
            </a:r>
            <a:r>
              <a:rPr lang="en-US" altLang="en-US" dirty="0" smtClean="0">
                <a:latin typeface="Arial" pitchFamily="34" charset="0"/>
              </a:rPr>
              <a:t>class.</a:t>
            </a:r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809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9226" y="5447054"/>
            <a:ext cx="7772677" cy="427196"/>
          </a:xfrm>
        </p:spPr>
        <p:txBody>
          <a:bodyPr/>
          <a:lstStyle/>
          <a:p>
            <a:r>
              <a:rPr lang="en-GB" sz="2000" dirty="0" err="1"/>
              <a:t>GenericClass</a:t>
            </a:r>
            <a:r>
              <a:rPr lang="en-GB" sz="2000" dirty="0">
                <a:solidFill>
                  <a:srgbClr val="3099D9"/>
                </a:solidFill>
              </a:rPr>
              <a:t>&lt;String&gt;</a:t>
            </a:r>
            <a:r>
              <a:rPr lang="en-GB" sz="2000" dirty="0"/>
              <a:t> </a:t>
            </a:r>
            <a:r>
              <a:rPr lang="en-GB" sz="2000" dirty="0" err="1"/>
              <a:t>gc</a:t>
            </a:r>
            <a:r>
              <a:rPr lang="en-GB" sz="2000" dirty="0"/>
              <a:t> = new </a:t>
            </a:r>
            <a:r>
              <a:rPr lang="en-GB" sz="2000" dirty="0" err="1"/>
              <a:t>GenericClass</a:t>
            </a:r>
            <a:r>
              <a:rPr lang="en-GB" sz="2000" dirty="0">
                <a:solidFill>
                  <a:srgbClr val="3099D9"/>
                </a:solidFill>
              </a:rPr>
              <a:t>&lt;String</a:t>
            </a:r>
            <a:r>
              <a:rPr lang="en-GB" sz="2000" dirty="0" smtClean="0">
                <a:solidFill>
                  <a:srgbClr val="3099D9"/>
                </a:solidFill>
              </a:rPr>
              <a:t>&gt;</a:t>
            </a:r>
            <a:r>
              <a:rPr lang="en-GB" sz="2000" dirty="0" smtClean="0"/>
              <a:t>();</a:t>
            </a:r>
            <a:endParaRPr lang="en-GB" sz="200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Generics Syntax</a:t>
            </a:r>
            <a:endParaRPr lang="en-GB" dirty="0"/>
          </a:p>
        </p:txBody>
      </p:sp>
      <p:sp>
        <p:nvSpPr>
          <p:cNvPr id="5" name="Text Placeholder 8"/>
          <p:cNvSpPr txBox="1">
            <a:spLocks/>
          </p:cNvSpPr>
          <p:nvPr/>
        </p:nvSpPr>
        <p:spPr bwMode="auto">
          <a:xfrm>
            <a:off x="1244534" y="1924502"/>
            <a:ext cx="6534306" cy="3056096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000" dirty="0"/>
              <a:t>public class </a:t>
            </a:r>
            <a:r>
              <a:rPr lang="en-GB" sz="2000" dirty="0" err="1"/>
              <a:t>GenericClass</a:t>
            </a:r>
            <a:r>
              <a:rPr lang="en-GB" sz="2000" dirty="0">
                <a:solidFill>
                  <a:srgbClr val="3099D9"/>
                </a:solidFill>
              </a:rPr>
              <a:t>&lt;T</a:t>
            </a:r>
            <a:r>
              <a:rPr lang="en-GB" sz="2000" dirty="0" smtClean="0">
                <a:solidFill>
                  <a:srgbClr val="3099D9"/>
                </a:solidFill>
              </a:rPr>
              <a:t>&gt;</a:t>
            </a:r>
            <a:r>
              <a:rPr lang="en-GB" sz="2000" dirty="0" smtClean="0"/>
              <a:t> {</a:t>
            </a:r>
            <a:endParaRPr lang="en-GB" sz="2000" dirty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2000" dirty="0"/>
              <a:t>	public void add(</a:t>
            </a:r>
            <a:r>
              <a:rPr lang="en-GB" sz="2000" dirty="0">
                <a:solidFill>
                  <a:srgbClr val="3099D9"/>
                </a:solidFill>
              </a:rPr>
              <a:t>T</a:t>
            </a:r>
            <a:r>
              <a:rPr lang="en-GB" sz="2000" dirty="0"/>
              <a:t> type</a:t>
            </a:r>
            <a:r>
              <a:rPr lang="en-GB" sz="2000" dirty="0" smtClean="0"/>
              <a:t>) {</a:t>
            </a:r>
            <a:endParaRPr lang="en-GB" sz="2000" dirty="0"/>
          </a:p>
          <a:p>
            <a:pPr>
              <a:defRPr/>
            </a:pPr>
            <a:r>
              <a:rPr lang="en-GB" sz="2000" dirty="0"/>
              <a:t>	</a:t>
            </a:r>
            <a:r>
              <a:rPr lang="en-GB" sz="2000" dirty="0" smtClean="0"/>
              <a:t>}</a:t>
            </a:r>
            <a:br>
              <a:rPr lang="en-GB" sz="2000" dirty="0" smtClean="0"/>
            </a:br>
            <a:endParaRPr lang="en-GB" sz="2000" dirty="0"/>
          </a:p>
          <a:p>
            <a:pPr>
              <a:defRPr/>
            </a:pPr>
            <a:r>
              <a:rPr lang="en-GB" sz="2000" dirty="0"/>
              <a:t>	public </a:t>
            </a:r>
            <a:r>
              <a:rPr lang="en-GB" sz="2000" dirty="0">
                <a:solidFill>
                  <a:srgbClr val="3099D9"/>
                </a:solidFill>
              </a:rPr>
              <a:t>T</a:t>
            </a:r>
            <a:r>
              <a:rPr lang="en-GB" sz="2000" dirty="0"/>
              <a:t> get(String id</a:t>
            </a:r>
            <a:r>
              <a:rPr lang="en-GB" sz="2000" dirty="0" smtClean="0"/>
              <a:t>) {</a:t>
            </a:r>
            <a:endParaRPr lang="en-GB" sz="2000" dirty="0"/>
          </a:p>
          <a:p>
            <a:pPr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//return a value </a:t>
            </a:r>
          </a:p>
          <a:p>
            <a:pPr>
              <a:defRPr/>
            </a:pPr>
            <a:r>
              <a:rPr lang="en-GB" sz="2000" dirty="0"/>
              <a:t>	}</a:t>
            </a:r>
          </a:p>
          <a:p>
            <a:pPr>
              <a:defRPr/>
            </a:pPr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2015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2" y="1631329"/>
            <a:ext cx="7501941" cy="427196"/>
          </a:xfrm>
        </p:spPr>
        <p:txBody>
          <a:bodyPr/>
          <a:lstStyle/>
          <a:p>
            <a:pPr algn="ctr"/>
            <a:r>
              <a:rPr lang="en-GB" sz="2000" dirty="0" err="1"/>
              <a:t>GenericClass</a:t>
            </a:r>
            <a:r>
              <a:rPr lang="en-GB" sz="2000" dirty="0"/>
              <a:t> </a:t>
            </a:r>
            <a:r>
              <a:rPr lang="en-GB" sz="2000" dirty="0" err="1"/>
              <a:t>gc</a:t>
            </a:r>
            <a:r>
              <a:rPr lang="en-GB" sz="2000" dirty="0"/>
              <a:t> = new </a:t>
            </a:r>
            <a:r>
              <a:rPr lang="en-GB" sz="2000" dirty="0" err="1"/>
              <a:t>GenericClass</a:t>
            </a:r>
            <a:r>
              <a:rPr lang="en-GB" sz="2000" dirty="0" smtClean="0"/>
              <a:t>();</a:t>
            </a:r>
            <a:endParaRPr lang="en-GB" sz="200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Generics Syntax</a:t>
            </a:r>
            <a:endParaRPr lang="en-GB" dirty="0"/>
          </a:p>
        </p:txBody>
      </p:sp>
      <p:sp>
        <p:nvSpPr>
          <p:cNvPr id="5" name="Text Placeholder 8"/>
          <p:cNvSpPr txBox="1">
            <a:spLocks/>
          </p:cNvSpPr>
          <p:nvPr/>
        </p:nvSpPr>
        <p:spPr bwMode="auto">
          <a:xfrm>
            <a:off x="457200" y="3072246"/>
            <a:ext cx="7514823" cy="427196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2000" dirty="0" err="1"/>
              <a:t>GenericClass</a:t>
            </a:r>
            <a:r>
              <a:rPr lang="en-GB" sz="2000" dirty="0"/>
              <a:t>&lt;</a:t>
            </a:r>
            <a:r>
              <a:rPr lang="en-GB" sz="2000" dirty="0" err="1"/>
              <a:t>int</a:t>
            </a:r>
            <a:r>
              <a:rPr lang="en-GB" sz="2000" dirty="0"/>
              <a:t>[]&gt; </a:t>
            </a:r>
            <a:r>
              <a:rPr lang="en-GB" sz="2000" dirty="0" err="1"/>
              <a:t>gc</a:t>
            </a:r>
            <a:r>
              <a:rPr lang="en-GB" sz="2000" dirty="0"/>
              <a:t> = new </a:t>
            </a:r>
            <a:r>
              <a:rPr lang="en-GB" sz="2000" dirty="0" err="1"/>
              <a:t>GenericClass</a:t>
            </a:r>
            <a:r>
              <a:rPr lang="en-GB" sz="2000" dirty="0"/>
              <a:t>&lt;</a:t>
            </a:r>
            <a:r>
              <a:rPr lang="en-GB" sz="2000" dirty="0" err="1"/>
              <a:t>int</a:t>
            </a:r>
            <a:r>
              <a:rPr lang="en-GB" sz="2000" dirty="0"/>
              <a:t>[]&gt;();</a:t>
            </a: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457200" y="2359615"/>
            <a:ext cx="7501944" cy="427196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2000" dirty="0" err="1"/>
              <a:t>GenericClass</a:t>
            </a:r>
            <a:r>
              <a:rPr lang="en-GB" sz="2000" dirty="0"/>
              <a:t>&lt;</a:t>
            </a:r>
            <a:r>
              <a:rPr lang="en-GB" sz="2000" dirty="0" err="1"/>
              <a:t>int</a:t>
            </a:r>
            <a:r>
              <a:rPr lang="en-GB" sz="2000" dirty="0"/>
              <a:t>&gt; </a:t>
            </a:r>
            <a:r>
              <a:rPr lang="en-GB" sz="2000" dirty="0" err="1"/>
              <a:t>gc</a:t>
            </a:r>
            <a:r>
              <a:rPr lang="en-GB" sz="2000" dirty="0"/>
              <a:t> = new </a:t>
            </a:r>
            <a:r>
              <a:rPr lang="en-GB" sz="2000" dirty="0" err="1"/>
              <a:t>GenericClass</a:t>
            </a:r>
            <a:r>
              <a:rPr lang="en-GB" sz="2000" dirty="0"/>
              <a:t>&lt;</a:t>
            </a:r>
            <a:r>
              <a:rPr lang="en-GB" sz="2000" dirty="0" err="1"/>
              <a:t>int</a:t>
            </a:r>
            <a:r>
              <a:rPr lang="en-GB" sz="2000" dirty="0"/>
              <a:t>&gt;();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193855" y="1497839"/>
            <a:ext cx="676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4000" b="1" dirty="0">
                <a:solidFill>
                  <a:srgbClr val="C00000"/>
                </a:solidFill>
                <a:latin typeface="Arial Black" pitchFamily="34" charset="0"/>
                <a:ea typeface="ヒラギノ角ゴ Pro W3"/>
                <a:cs typeface="ヒラギノ角ゴ Pro W3"/>
              </a:rPr>
              <a:t>!</a:t>
            </a:r>
            <a:endParaRPr lang="en-GB" altLang="en-US" sz="4000" b="1" dirty="0">
              <a:solidFill>
                <a:srgbClr val="C00000"/>
              </a:solidFill>
              <a:latin typeface="Arial Black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8162577" y="2356288"/>
            <a:ext cx="411162" cy="455613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C00000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8080375" y="3090165"/>
            <a:ext cx="6762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2000" b="1" dirty="0">
                <a:solidFill>
                  <a:srgbClr val="00B050"/>
                </a:solidFill>
                <a:latin typeface="Arial Black" pitchFamily="34" charset="0"/>
                <a:ea typeface="ヒラギノ角ゴ Pro W3"/>
                <a:cs typeface="ヒラギノ角ゴ Pro W3"/>
              </a:rPr>
              <a:t>OK</a:t>
            </a:r>
            <a:endParaRPr lang="en-GB" altLang="en-US" sz="2000" b="1" dirty="0">
              <a:solidFill>
                <a:srgbClr val="00B050"/>
              </a:solidFill>
              <a:latin typeface="Arial Black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457202" y="3670478"/>
            <a:ext cx="8001000" cy="27825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00" dirty="0" smtClean="0">
                <a:latin typeface="Arial" pitchFamily="34" charset="0"/>
              </a:rPr>
              <a:t/>
            </a:r>
            <a:br>
              <a:rPr lang="en-US" altLang="en-US" sz="100" dirty="0" smtClean="0">
                <a:latin typeface="Arial" pitchFamily="34" charset="0"/>
              </a:rPr>
            </a:br>
            <a:r>
              <a:rPr lang="en-US" altLang="en-US" sz="100" dirty="0" smtClean="0">
                <a:latin typeface="Arial" pitchFamily="34" charset="0"/>
              </a:rPr>
              <a:t/>
            </a:r>
            <a:br>
              <a:rPr lang="en-US" altLang="en-US" sz="100" dirty="0" smtClean="0">
                <a:latin typeface="Arial" pitchFamily="34" charset="0"/>
              </a:rPr>
            </a:br>
            <a:r>
              <a:rPr lang="en-US" altLang="en-US" sz="100" dirty="0" smtClean="0">
                <a:latin typeface="Arial" pitchFamily="34" charset="0"/>
              </a:rPr>
              <a:t/>
            </a:r>
            <a:br>
              <a:rPr lang="en-US" altLang="en-US" sz="100" dirty="0" smtClean="0">
                <a:latin typeface="Arial" pitchFamily="34" charset="0"/>
              </a:rPr>
            </a:br>
            <a:r>
              <a:rPr lang="en-US" altLang="en-US" sz="100" dirty="0" smtClean="0">
                <a:latin typeface="Arial" pitchFamily="34" charset="0"/>
              </a:rPr>
              <a:t/>
            </a:r>
            <a:br>
              <a:rPr lang="en-US" altLang="en-US" sz="100" dirty="0" smtClean="0">
                <a:latin typeface="Arial" pitchFamily="34" charset="0"/>
              </a:rPr>
            </a:br>
            <a:r>
              <a:rPr lang="en-US" altLang="en-US" sz="100" dirty="0" smtClean="0">
                <a:latin typeface="Arial" pitchFamily="34" charset="0"/>
              </a:rPr>
              <a:t/>
            </a:r>
            <a:br>
              <a:rPr lang="en-US" altLang="en-US" sz="100" dirty="0" smtClean="0">
                <a:latin typeface="Arial" pitchFamily="34" charset="0"/>
              </a:rPr>
            </a:br>
            <a:r>
              <a:rPr lang="en-US" altLang="en-US" sz="100" dirty="0" smtClean="0">
                <a:latin typeface="Arial" pitchFamily="34" charset="0"/>
              </a:rPr>
              <a:t/>
            </a:r>
            <a:br>
              <a:rPr lang="en-US" altLang="en-US" sz="100" dirty="0" smtClean="0">
                <a:latin typeface="Arial" pitchFamily="34" charset="0"/>
              </a:rPr>
            </a:br>
            <a:r>
              <a:rPr lang="en-US" altLang="en-US" sz="100" dirty="0" smtClean="0">
                <a:latin typeface="Arial" pitchFamily="34" charset="0"/>
              </a:rPr>
              <a:t/>
            </a:r>
            <a:br>
              <a:rPr lang="en-US" altLang="en-US" sz="100" dirty="0" smtClean="0">
                <a:latin typeface="Arial" pitchFamily="34" charset="0"/>
              </a:rPr>
            </a:br>
            <a:endParaRPr lang="en-US" altLang="en-US" sz="100" dirty="0" smtClean="0">
              <a:latin typeface="Arial" pitchFamily="34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Arial" pitchFamily="34" charset="0"/>
              </a:rPr>
              <a:t>Not specifying a type will compile with a warning.</a:t>
            </a:r>
          </a:p>
          <a:p>
            <a:pPr lvl="1"/>
            <a:r>
              <a:rPr lang="en-US" altLang="en-US" i="1" dirty="0" smtClean="0">
                <a:latin typeface="Arial" pitchFamily="34" charset="0"/>
                <a:cs typeface="Arial" pitchFamily="34" charset="0"/>
              </a:rPr>
              <a:t>Do not do this!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Java allows it solely for compatibility reasons.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Arial" pitchFamily="34" charset="0"/>
              </a:rPr>
              <a:t>Only reference types can be used as the type argument.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Any Objects, including Arrays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NOT primitives! (Wrapper classes can help…)</a:t>
            </a:r>
            <a:endParaRPr lang="en-US" alt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830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Basic Generics Example</a:t>
            </a:r>
            <a:endParaRPr lang="en-US" dirty="0">
              <a:latin typeface="+mj-lt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3723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457202" y="1325944"/>
            <a:ext cx="8001000" cy="51271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 smtClean="0"/>
              <a:t>We </a:t>
            </a:r>
            <a:r>
              <a:rPr lang="en-US" dirty="0"/>
              <a:t>can use more than one type parameter in a Generic </a:t>
            </a:r>
            <a:r>
              <a:rPr lang="en-US" dirty="0" smtClean="0"/>
              <a:t>class: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 algn="ctr">
              <a:buNone/>
              <a:defRPr/>
            </a:pPr>
            <a:r>
              <a:rPr lang="en-US" dirty="0" smtClean="0"/>
              <a:t>Where have you seen this used before?</a:t>
            </a: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56617" y="2829153"/>
            <a:ext cx="6602169" cy="1281589"/>
          </a:xfrm>
        </p:spPr>
        <p:txBody>
          <a:bodyPr/>
          <a:lstStyle/>
          <a:p>
            <a:pPr>
              <a:defRPr/>
            </a:pPr>
            <a:r>
              <a:rPr lang="en-GB" dirty="0"/>
              <a:t>public class </a:t>
            </a:r>
            <a:r>
              <a:rPr lang="en-GB" dirty="0" err="1"/>
              <a:t>GenericClass</a:t>
            </a:r>
            <a:r>
              <a:rPr lang="en-GB" dirty="0">
                <a:solidFill>
                  <a:srgbClr val="3099D9"/>
                </a:solidFill>
              </a:rPr>
              <a:t>&lt;T,X</a:t>
            </a:r>
            <a:r>
              <a:rPr lang="en-GB" dirty="0" smtClean="0">
                <a:solidFill>
                  <a:srgbClr val="3099D9"/>
                </a:solidFill>
              </a:rPr>
              <a:t>&gt;</a:t>
            </a:r>
            <a:r>
              <a:rPr lang="en-GB" dirty="0" smtClean="0"/>
              <a:t> {</a:t>
            </a:r>
            <a:endParaRPr lang="en-GB" dirty="0"/>
          </a:p>
          <a:p>
            <a:pPr>
              <a:defRPr/>
            </a:pPr>
            <a:r>
              <a:rPr lang="en-GB" dirty="0"/>
              <a:t>	...</a:t>
            </a:r>
          </a:p>
          <a:p>
            <a:pPr>
              <a:defRPr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Generics Syntax</a:t>
            </a:r>
            <a:endParaRPr lang="en-GB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57200" y="1325944"/>
            <a:ext cx="8229600" cy="4837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9705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2" y="4443210"/>
            <a:ext cx="8001000" cy="20098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Arial" pitchFamily="34" charset="0"/>
              </a:rPr>
              <a:t>A method can use Generics, even when the class does </a:t>
            </a:r>
            <a:r>
              <a:rPr lang="en-US" altLang="en-US" dirty="0" smtClean="0">
                <a:latin typeface="Arial" pitchFamily="34" charset="0"/>
              </a:rPr>
              <a:t>not.</a:t>
            </a:r>
            <a:endParaRPr lang="en-US" altLang="en-US" dirty="0">
              <a:latin typeface="Arial" pitchFamily="34" charset="0"/>
            </a:endParaRPr>
          </a:p>
          <a:p>
            <a:r>
              <a:rPr lang="en-US" altLang="en-US" dirty="0" smtClean="0">
                <a:latin typeface="Arial" pitchFamily="34" charset="0"/>
              </a:rPr>
              <a:t>Type T is </a:t>
            </a:r>
            <a:r>
              <a:rPr lang="en-US" altLang="en-US" dirty="0">
                <a:latin typeface="Arial" pitchFamily="34" charset="0"/>
              </a:rPr>
              <a:t>determined </a:t>
            </a:r>
            <a:r>
              <a:rPr lang="en-GB" altLang="en-US" dirty="0" smtClean="0">
                <a:latin typeface="Arial" pitchFamily="34" charset="0"/>
              </a:rPr>
              <a:t>based </a:t>
            </a:r>
            <a:r>
              <a:rPr lang="en-GB" altLang="en-US" dirty="0">
                <a:latin typeface="Arial" pitchFamily="34" charset="0"/>
              </a:rPr>
              <a:t>on </a:t>
            </a:r>
            <a:r>
              <a:rPr lang="en-GB" altLang="en-US" dirty="0" smtClean="0">
                <a:latin typeface="Arial" pitchFamily="34" charset="0"/>
              </a:rPr>
              <a:t>what is passed in to the method, when it is called.</a:t>
            </a:r>
            <a:endParaRPr lang="en-GB" altLang="en-US" dirty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Type </a:t>
            </a:r>
            <a:r>
              <a:rPr lang="en-US" altLang="en-US" dirty="0" smtClean="0">
                <a:latin typeface="Arial" pitchFamily="34" charset="0"/>
              </a:rPr>
              <a:t>variable is declared before the </a:t>
            </a:r>
            <a:r>
              <a:rPr lang="en-US" altLang="en-US" dirty="0">
                <a:latin typeface="Arial" pitchFamily="34" charset="0"/>
              </a:rPr>
              <a:t>return </a:t>
            </a:r>
            <a:r>
              <a:rPr lang="en-US" altLang="en-US" dirty="0" smtClean="0">
                <a:latin typeface="Arial" pitchFamily="34" charset="0"/>
              </a:rPr>
              <a:t>type.</a:t>
            </a:r>
            <a:endParaRPr lang="en-US" altLang="en-US" dirty="0">
              <a:latin typeface="Arial" pitchFamily="34" charset="0"/>
            </a:endParaRP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5525" y="1499321"/>
            <a:ext cx="7772677" cy="2398871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fr-FR" sz="2000" kern="0" dirty="0"/>
              <a:t>public </a:t>
            </a:r>
            <a:r>
              <a:rPr lang="fr-FR" sz="2000" kern="0" dirty="0">
                <a:solidFill>
                  <a:srgbClr val="3099D9"/>
                </a:solidFill>
              </a:rPr>
              <a:t>&lt;T&gt;</a:t>
            </a:r>
            <a:r>
              <a:rPr lang="fr-FR" sz="2000" kern="0" dirty="0"/>
              <a:t> </a:t>
            </a:r>
            <a:r>
              <a:rPr lang="fr-FR" sz="2000" kern="0" dirty="0" err="1"/>
              <a:t>void</a:t>
            </a:r>
            <a:r>
              <a:rPr lang="fr-FR" sz="2000" kern="0" dirty="0"/>
              <a:t> </a:t>
            </a:r>
            <a:r>
              <a:rPr lang="fr-FR" sz="2000" kern="0" dirty="0" err="1"/>
              <a:t>createList</a:t>
            </a:r>
            <a:r>
              <a:rPr lang="fr-FR" sz="2000" kern="0" dirty="0"/>
              <a:t>(</a:t>
            </a:r>
            <a:r>
              <a:rPr lang="fr-FR" sz="2000" kern="0" dirty="0">
                <a:solidFill>
                  <a:srgbClr val="3099D9"/>
                </a:solidFill>
              </a:rPr>
              <a:t>T</a:t>
            </a:r>
            <a:r>
              <a:rPr lang="fr-FR" sz="2000" kern="0" dirty="0"/>
              <a:t> t)</a:t>
            </a:r>
          </a:p>
          <a:p>
            <a:pPr>
              <a:spcAft>
                <a:spcPts val="0"/>
              </a:spcAft>
              <a:defRPr/>
            </a:pPr>
            <a:r>
              <a:rPr lang="en-GB" sz="2000" kern="0" dirty="0"/>
              <a:t>{</a:t>
            </a:r>
            <a:br>
              <a:rPr lang="en-GB" sz="2000" kern="0" dirty="0"/>
            </a:br>
            <a:r>
              <a:rPr lang="en-GB" sz="2000" kern="0" dirty="0"/>
              <a:t>	List</a:t>
            </a:r>
            <a:r>
              <a:rPr lang="en-GB" sz="2000" kern="0" dirty="0">
                <a:solidFill>
                  <a:srgbClr val="3099D9"/>
                </a:solidFill>
              </a:rPr>
              <a:t>&lt;T&gt;</a:t>
            </a:r>
            <a:r>
              <a:rPr lang="en-GB" sz="2000" kern="0" dirty="0"/>
              <a:t> list = new </a:t>
            </a:r>
            <a:r>
              <a:rPr lang="en-GB" sz="2000" kern="0" dirty="0" err="1"/>
              <a:t>ArrayList</a:t>
            </a:r>
            <a:r>
              <a:rPr lang="en-GB" sz="2000" kern="0" dirty="0">
                <a:solidFill>
                  <a:srgbClr val="3099D9"/>
                </a:solidFill>
              </a:rPr>
              <a:t>&lt;T&gt;</a:t>
            </a:r>
            <a:r>
              <a:rPr lang="en-GB" sz="2000" kern="0" dirty="0"/>
              <a:t>();</a:t>
            </a:r>
          </a:p>
          <a:p>
            <a:pPr>
              <a:spcAft>
                <a:spcPts val="0"/>
              </a:spcAft>
              <a:defRPr/>
            </a:pPr>
            <a:r>
              <a:rPr lang="en-GB" sz="2000" kern="0" dirty="0"/>
              <a:t>	</a:t>
            </a:r>
            <a:r>
              <a:rPr lang="en-GB" sz="2000" kern="0" dirty="0" err="1"/>
              <a:t>list.add</a:t>
            </a:r>
            <a:r>
              <a:rPr lang="en-GB" sz="2000" kern="0" dirty="0"/>
              <a:t>(t);</a:t>
            </a:r>
          </a:p>
          <a:p>
            <a:pPr>
              <a:spcAft>
                <a:spcPts val="0"/>
              </a:spcAft>
              <a:defRPr/>
            </a:pPr>
            <a:r>
              <a:rPr lang="en-GB" sz="2000" kern="0" dirty="0"/>
              <a:t>}</a:t>
            </a:r>
            <a:endParaRPr lang="en-US" sz="2000" kern="0" dirty="0"/>
          </a:p>
          <a:p>
            <a:pPr>
              <a:spcAft>
                <a:spcPts val="0"/>
              </a:spcAft>
              <a:defRPr/>
            </a:pPr>
            <a:endParaRPr lang="en-US" sz="2000" kern="0" dirty="0"/>
          </a:p>
          <a:p>
            <a:pPr>
              <a:spcAft>
                <a:spcPts val="0"/>
              </a:spcAft>
              <a:defRPr/>
            </a:pPr>
            <a:r>
              <a:rPr lang="en-US" sz="2000" kern="0" dirty="0" err="1"/>
              <a:t>createList</a:t>
            </a:r>
            <a:r>
              <a:rPr lang="en-US" sz="2000" kern="0" dirty="0"/>
              <a:t>(new Integer(7)); </a:t>
            </a:r>
            <a:endParaRPr lang="en-GB" sz="2000" kern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990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609600" y="1325944"/>
            <a:ext cx="8229600" cy="49895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Polymorphism does not apply to type </a:t>
            </a:r>
            <a:r>
              <a:rPr lang="en-US" dirty="0" smtClean="0">
                <a:solidFill>
                  <a:srgbClr val="C00000"/>
                </a:solidFill>
              </a:rPr>
              <a:t>parameters!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Example 1: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Example 2: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6907" y="2361129"/>
            <a:ext cx="7670186" cy="427196"/>
          </a:xfrm>
        </p:spPr>
        <p:txBody>
          <a:bodyPr/>
          <a:lstStyle/>
          <a:p>
            <a:pPr>
              <a:defRPr/>
            </a:pPr>
            <a:r>
              <a:rPr lang="en-US" sz="2000" dirty="0" err="1" smtClean="0"/>
              <a:t>GenericClass</a:t>
            </a:r>
            <a:r>
              <a:rPr lang="en-US" sz="2000" dirty="0" smtClean="0"/>
              <a:t>&lt;Vehicle&gt; </a:t>
            </a:r>
            <a:r>
              <a:rPr lang="en-US" sz="2000" dirty="0" err="1"/>
              <a:t>gc</a:t>
            </a:r>
            <a:r>
              <a:rPr lang="en-US" sz="2000" dirty="0"/>
              <a:t> = new </a:t>
            </a:r>
            <a:r>
              <a:rPr lang="en-US" sz="2000" dirty="0" err="1" smtClean="0"/>
              <a:t>GenericClass</a:t>
            </a:r>
            <a:r>
              <a:rPr lang="en-US" sz="2000" dirty="0" smtClean="0"/>
              <a:t>&lt;Car&gt;();</a:t>
            </a:r>
            <a:endParaRPr lang="en-US" sz="200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Generics and Polymorphism</a:t>
            </a:r>
            <a:endParaRPr lang="en-GB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57200" y="1325944"/>
            <a:ext cx="8229600" cy="4837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1" name="Text Placeholder 12"/>
          <p:cNvSpPr txBox="1">
            <a:spLocks/>
          </p:cNvSpPr>
          <p:nvPr/>
        </p:nvSpPr>
        <p:spPr bwMode="auto">
          <a:xfrm>
            <a:off x="932554" y="3505527"/>
            <a:ext cx="7235389" cy="2398871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/>
              <a:t>public void </a:t>
            </a:r>
            <a:r>
              <a:rPr lang="en-US" sz="2000" dirty="0" smtClean="0"/>
              <a:t>method(</a:t>
            </a:r>
            <a:r>
              <a:rPr lang="en-US" sz="2000" dirty="0" err="1" smtClean="0"/>
              <a:t>GenericClass</a:t>
            </a:r>
            <a:r>
              <a:rPr lang="en-US" sz="2000" dirty="0" smtClean="0"/>
              <a:t>&lt;Vehicle&gt; </a:t>
            </a:r>
            <a:r>
              <a:rPr lang="en-US" sz="2000" dirty="0" err="1"/>
              <a:t>gc</a:t>
            </a:r>
            <a:r>
              <a:rPr lang="en-US" sz="2000" dirty="0"/>
              <a:t>) {</a:t>
            </a:r>
          </a:p>
          <a:p>
            <a:pPr>
              <a:defRPr/>
            </a:pPr>
            <a:r>
              <a:rPr lang="en-US" sz="2000" dirty="0"/>
              <a:t>	...</a:t>
            </a:r>
          </a:p>
          <a:p>
            <a:pPr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method( new </a:t>
            </a:r>
            <a:r>
              <a:rPr lang="en-US" sz="2000" dirty="0" err="1" smtClean="0"/>
              <a:t>GenericClass</a:t>
            </a:r>
            <a:r>
              <a:rPr lang="en-US" sz="2000" dirty="0" smtClean="0"/>
              <a:t>&lt;Vehicle&gt;() </a:t>
            </a:r>
            <a:r>
              <a:rPr lang="en-US" sz="2000" dirty="0"/>
              <a:t>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method( new </a:t>
            </a:r>
            <a:r>
              <a:rPr lang="en-US" sz="2000" dirty="0" err="1" smtClean="0"/>
              <a:t>GenericClass</a:t>
            </a:r>
            <a:r>
              <a:rPr lang="en-US" sz="2000" dirty="0" smtClean="0"/>
              <a:t>&lt;Car&gt;() </a:t>
            </a:r>
            <a:r>
              <a:rPr lang="en-US" sz="2000" dirty="0"/>
              <a:t>);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503081" y="4830620"/>
            <a:ext cx="676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2000" b="1" dirty="0">
                <a:solidFill>
                  <a:srgbClr val="00B050"/>
                </a:solidFill>
                <a:latin typeface="Arial Black" pitchFamily="34" charset="0"/>
                <a:ea typeface="ヒラギノ角ゴ Pro W3"/>
                <a:cs typeface="ヒラギノ角ゴ Pro W3"/>
              </a:rPr>
              <a:t>OK</a:t>
            </a:r>
            <a:endParaRPr lang="en-GB" altLang="en-US" sz="2000" b="1" dirty="0">
              <a:solidFill>
                <a:srgbClr val="00B050"/>
              </a:solidFill>
              <a:latin typeface="Arial Black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7" name="Multiply 16"/>
          <p:cNvSpPr/>
          <p:nvPr/>
        </p:nvSpPr>
        <p:spPr bwMode="auto">
          <a:xfrm>
            <a:off x="8014605" y="2402658"/>
            <a:ext cx="334963" cy="357188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C00000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6628037" y="5426471"/>
            <a:ext cx="334963" cy="357188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C00000"/>
              </a:solidFill>
              <a:latin typeface="Arial" charset="0"/>
              <a:ea typeface="ヒラギノ角ゴ Pro W3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97280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79550" y="2270976"/>
            <a:ext cx="7184900" cy="1084421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public class </a:t>
            </a:r>
            <a:r>
              <a:rPr lang="en-US" sz="2000" dirty="0" err="1"/>
              <a:t>GenericClass</a:t>
            </a:r>
            <a:r>
              <a:rPr lang="en-US" sz="2000" dirty="0"/>
              <a:t>&lt;T </a:t>
            </a:r>
            <a:r>
              <a:rPr lang="en-US" sz="2000" dirty="0">
                <a:solidFill>
                  <a:srgbClr val="3099D9"/>
                </a:solidFill>
              </a:rPr>
              <a:t>extends</a:t>
            </a:r>
            <a:r>
              <a:rPr lang="en-US" sz="2000" dirty="0"/>
              <a:t> Storable</a:t>
            </a:r>
            <a:r>
              <a:rPr lang="en-US" sz="2000" dirty="0" smtClean="0"/>
              <a:t>&gt; {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	...</a:t>
            </a:r>
          </a:p>
          <a:p>
            <a:pPr>
              <a:defRPr/>
            </a:pPr>
            <a:r>
              <a:rPr lang="en-US" sz="2000" dirty="0"/>
              <a:t>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Type Parameters</a:t>
            </a:r>
            <a:endParaRPr lang="en-GB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57200" y="1325944"/>
            <a:ext cx="8229600" cy="4837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9600" y="1442434"/>
            <a:ext cx="8229600" cy="48730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Arial" pitchFamily="34" charset="0"/>
              </a:rPr>
              <a:t>We can restrict what kind of types our generic code can </a:t>
            </a:r>
            <a:r>
              <a:rPr lang="en-US" altLang="en-US" dirty="0" smtClean="0">
                <a:latin typeface="Arial" pitchFamily="34" charset="0"/>
              </a:rPr>
              <a:t>work with:</a:t>
            </a:r>
            <a:endParaRPr lang="en-US" altLang="en-US" dirty="0">
              <a:latin typeface="Arial" pitchFamily="34" charset="0"/>
            </a:endParaRPr>
          </a:p>
          <a:p>
            <a:endParaRPr lang="en-GB" dirty="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09600" y="4434056"/>
            <a:ext cx="7975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generics, the keyword ‘extends’ also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applies</a:t>
            </a:r>
            <a:b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classes that implement an interface. 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C00000"/>
                </a:solidFill>
              </a:rPr>
              <a:t>&lt;</a:t>
            </a:r>
            <a:r>
              <a:rPr lang="en-US" altLang="en-US" sz="2000" b="1" dirty="0">
                <a:solidFill>
                  <a:srgbClr val="C00000"/>
                </a:solidFill>
                <a:latin typeface="Consolas" pitchFamily="49" charset="0"/>
              </a:rPr>
              <a:t>T implements Storable&gt;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not compile!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41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503092" y="1315457"/>
            <a:ext cx="8229600" cy="49895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Wildcards give us more flexibility when creating references to generic types: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4147" y="2689575"/>
            <a:ext cx="6892009" cy="394335"/>
          </a:xfrm>
        </p:spPr>
        <p:txBody>
          <a:bodyPr/>
          <a:lstStyle/>
          <a:p>
            <a:r>
              <a:rPr lang="en-US" sz="1800" dirty="0" err="1" smtClean="0"/>
              <a:t>GenClass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3099D9"/>
                </a:solidFill>
              </a:rPr>
              <a:t>?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3099D9"/>
                </a:solidFill>
              </a:rPr>
              <a:t>extends</a:t>
            </a:r>
            <a:r>
              <a:rPr lang="en-US" sz="1800" dirty="0"/>
              <a:t> </a:t>
            </a:r>
            <a:r>
              <a:rPr lang="en-US" sz="1800" dirty="0" smtClean="0"/>
              <a:t>Vehicle&gt; </a:t>
            </a:r>
            <a:r>
              <a:rPr lang="en-US" sz="1800" dirty="0" err="1"/>
              <a:t>gc</a:t>
            </a:r>
            <a:r>
              <a:rPr lang="en-US" sz="1800" dirty="0"/>
              <a:t> = new </a:t>
            </a:r>
            <a:r>
              <a:rPr lang="en-US" sz="1800" dirty="0" err="1" smtClean="0"/>
              <a:t>GenClass</a:t>
            </a:r>
            <a:r>
              <a:rPr lang="en-US" sz="1800" dirty="0" smtClean="0"/>
              <a:t>&lt;Car&gt;();</a:t>
            </a:r>
            <a:endParaRPr lang="en-US" sz="180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GB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57200" y="1325944"/>
            <a:ext cx="8229600" cy="4837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393" y="2720452"/>
            <a:ext cx="676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2000" b="1" dirty="0">
                <a:solidFill>
                  <a:srgbClr val="00B050"/>
                </a:solidFill>
                <a:latin typeface="Arial Black" pitchFamily="34" charset="0"/>
                <a:ea typeface="ヒラギノ角ゴ Pro W3"/>
                <a:cs typeface="ヒラギノ角ゴ Pro W3"/>
              </a:rPr>
              <a:t>OK</a:t>
            </a:r>
            <a:endParaRPr lang="en-GB" altLang="en-US" sz="2000" b="1" dirty="0">
              <a:solidFill>
                <a:srgbClr val="00B050"/>
              </a:solidFill>
              <a:latin typeface="Arial Black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4" name="Text Placeholder 12"/>
          <p:cNvSpPr txBox="1">
            <a:spLocks/>
          </p:cNvSpPr>
          <p:nvPr/>
        </p:nvSpPr>
        <p:spPr bwMode="auto">
          <a:xfrm>
            <a:off x="764147" y="3888761"/>
            <a:ext cx="6892009" cy="1873091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/>
              <a:t>public void method(</a:t>
            </a:r>
            <a:r>
              <a:rPr lang="en-US" sz="1800" dirty="0" err="1"/>
              <a:t>GenClass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3099D9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099D9"/>
                </a:solidFill>
              </a:rPr>
              <a:t>extends</a:t>
            </a:r>
            <a:r>
              <a:rPr lang="en-US" sz="1800" dirty="0"/>
              <a:t> </a:t>
            </a:r>
            <a:r>
              <a:rPr lang="en-US" sz="1800" dirty="0" smtClean="0"/>
              <a:t>Vehicle&gt; </a:t>
            </a:r>
            <a:r>
              <a:rPr lang="en-US" sz="1800" dirty="0" err="1"/>
              <a:t>gc</a:t>
            </a:r>
            <a:r>
              <a:rPr lang="en-US" sz="1800" dirty="0"/>
              <a:t>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{...}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method( new </a:t>
            </a:r>
            <a:r>
              <a:rPr lang="en-US" sz="1800" dirty="0" err="1" smtClean="0"/>
              <a:t>GenClass</a:t>
            </a:r>
            <a:r>
              <a:rPr lang="en-US" sz="1800" dirty="0" smtClean="0"/>
              <a:t>&lt;Vehicle&gt;() );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method( new </a:t>
            </a:r>
            <a:r>
              <a:rPr lang="en-US" sz="1800" dirty="0" err="1" smtClean="0"/>
              <a:t>GenClass</a:t>
            </a:r>
            <a:r>
              <a:rPr lang="en-US" sz="1800" dirty="0" smtClean="0"/>
              <a:t>&lt;Car&gt;() );</a:t>
            </a:r>
          </a:p>
          <a:p>
            <a:pPr>
              <a:defRPr/>
            </a:pPr>
            <a:r>
              <a:rPr lang="en-US" sz="1800" dirty="0"/>
              <a:t>m</a:t>
            </a:r>
            <a:r>
              <a:rPr lang="en-US" sz="1800" dirty="0" smtClean="0"/>
              <a:t>ethod( new </a:t>
            </a:r>
            <a:r>
              <a:rPr lang="en-US" sz="1800" dirty="0" err="1" smtClean="0"/>
              <a:t>GenClass</a:t>
            </a:r>
            <a:r>
              <a:rPr lang="en-US" sz="1800" dirty="0" smtClean="0"/>
              <a:t>&lt;SUV&gt;() );</a:t>
            </a:r>
            <a:endParaRPr lang="en-US" sz="1800" dirty="0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756895" y="4726734"/>
            <a:ext cx="676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2000" b="1" dirty="0">
                <a:solidFill>
                  <a:srgbClr val="00B050"/>
                </a:solidFill>
                <a:latin typeface="Arial Black" pitchFamily="34" charset="0"/>
                <a:ea typeface="ヒラギノ角ゴ Pro W3"/>
                <a:cs typeface="ヒラギノ角ゴ Pro W3"/>
              </a:rPr>
              <a:t>OK</a:t>
            </a:r>
            <a:endParaRPr lang="en-GB" altLang="en-US" sz="2000" b="1" dirty="0">
              <a:solidFill>
                <a:srgbClr val="00B050"/>
              </a:solidFill>
              <a:latin typeface="Arial Black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7753830" y="5069805"/>
            <a:ext cx="651407" cy="3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2000" b="1" dirty="0">
                <a:solidFill>
                  <a:srgbClr val="00B050"/>
                </a:solidFill>
                <a:latin typeface="Arial Black" pitchFamily="34" charset="0"/>
                <a:ea typeface="ヒラギノ角ゴ Pro W3"/>
                <a:cs typeface="ヒラギノ角ゴ Pro W3"/>
              </a:rPr>
              <a:t>OK</a:t>
            </a:r>
            <a:endParaRPr lang="en-GB" altLang="en-US" sz="2000" b="1" dirty="0">
              <a:solidFill>
                <a:srgbClr val="00B050"/>
              </a:solidFill>
              <a:latin typeface="Arial Black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753829" y="5401418"/>
            <a:ext cx="651407" cy="3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2000" b="1" dirty="0">
                <a:solidFill>
                  <a:srgbClr val="00B050"/>
                </a:solidFill>
                <a:latin typeface="Arial Black" pitchFamily="34" charset="0"/>
                <a:ea typeface="ヒラギノ角ゴ Pro W3"/>
                <a:cs typeface="ヒラギノ角ゴ Pro W3"/>
              </a:rPr>
              <a:t>OK</a:t>
            </a:r>
            <a:endParaRPr lang="en-GB" altLang="en-US" sz="2000" b="1" dirty="0">
              <a:solidFill>
                <a:srgbClr val="00B050"/>
              </a:solidFill>
              <a:latin typeface="Arial Black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2817657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503092" y="1315457"/>
            <a:ext cx="8229600" cy="49895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super</a:t>
            </a:r>
            <a:r>
              <a:rPr lang="en-US" dirty="0" smtClean="0"/>
              <a:t> wildcard allows us to use a super type: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GB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57200" y="1325944"/>
            <a:ext cx="8229600" cy="4837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756895" y="2682330"/>
            <a:ext cx="676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2000" b="1" dirty="0">
                <a:solidFill>
                  <a:srgbClr val="00B050"/>
                </a:solidFill>
                <a:latin typeface="Arial Black" pitchFamily="34" charset="0"/>
                <a:ea typeface="ヒラギノ角ゴ Pro W3"/>
                <a:cs typeface="ヒラギノ角ゴ Pro W3"/>
              </a:rPr>
              <a:t>OK</a:t>
            </a:r>
            <a:endParaRPr lang="en-GB" altLang="en-US" sz="2000" b="1" dirty="0">
              <a:solidFill>
                <a:srgbClr val="00B050"/>
              </a:solidFill>
              <a:latin typeface="Arial Black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9" name="Text Placeholder 8"/>
          <p:cNvSpPr txBox="1">
            <a:spLocks/>
          </p:cNvSpPr>
          <p:nvPr/>
        </p:nvSpPr>
        <p:spPr bwMode="auto">
          <a:xfrm>
            <a:off x="764147" y="2682330"/>
            <a:ext cx="6892009" cy="394335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GenClass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3099D9"/>
                </a:solidFill>
              </a:rPr>
              <a:t>?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099D9"/>
                </a:solidFill>
              </a:rPr>
              <a:t>super</a:t>
            </a:r>
            <a:r>
              <a:rPr lang="en-US" sz="1800" dirty="0" smtClean="0"/>
              <a:t> Car&gt; </a:t>
            </a:r>
            <a:r>
              <a:rPr lang="en-US" sz="1800" dirty="0" err="1" smtClean="0"/>
              <a:t>gc</a:t>
            </a:r>
            <a:r>
              <a:rPr lang="en-US" sz="1800" dirty="0" smtClean="0"/>
              <a:t> = new </a:t>
            </a:r>
            <a:r>
              <a:rPr lang="en-US" sz="1800" dirty="0" err="1" smtClean="0"/>
              <a:t>GenClass</a:t>
            </a:r>
            <a:r>
              <a:rPr lang="en-US" sz="1800" dirty="0" smtClean="0"/>
              <a:t>&lt;Vehicle&gt;();</a:t>
            </a:r>
            <a:endParaRPr lang="en-US" sz="1800" dirty="0"/>
          </a:p>
        </p:txBody>
      </p:sp>
      <p:sp>
        <p:nvSpPr>
          <p:cNvPr id="24" name="Text Placeholder 12"/>
          <p:cNvSpPr txBox="1">
            <a:spLocks/>
          </p:cNvSpPr>
          <p:nvPr/>
        </p:nvSpPr>
        <p:spPr bwMode="auto">
          <a:xfrm>
            <a:off x="764147" y="3903275"/>
            <a:ext cx="6892009" cy="1873091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/>
              <a:t>public void method(</a:t>
            </a:r>
            <a:r>
              <a:rPr lang="en-US" sz="1800" dirty="0" err="1"/>
              <a:t>GenClass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3099D9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3099D9"/>
                </a:solidFill>
              </a:rPr>
              <a:t>super </a:t>
            </a:r>
            <a:r>
              <a:rPr lang="en-US" sz="1800" dirty="0" smtClean="0"/>
              <a:t>Car&gt; </a:t>
            </a:r>
            <a:r>
              <a:rPr lang="en-US" sz="1800" dirty="0" err="1"/>
              <a:t>gc</a:t>
            </a:r>
            <a:r>
              <a:rPr lang="en-US" sz="1800" dirty="0"/>
              <a:t>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{...}</a:t>
            </a:r>
            <a:endParaRPr lang="en-US" sz="1800" dirty="0"/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/>
              <a:t>method( new </a:t>
            </a:r>
            <a:r>
              <a:rPr lang="en-US" sz="1800" dirty="0" err="1" smtClean="0"/>
              <a:t>GenClass</a:t>
            </a:r>
            <a:r>
              <a:rPr lang="en-US" sz="1800" dirty="0" smtClean="0"/>
              <a:t>&lt;Object&gt;() );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method( new </a:t>
            </a:r>
            <a:r>
              <a:rPr lang="en-US" sz="1800" dirty="0" err="1" smtClean="0"/>
              <a:t>GenClass</a:t>
            </a:r>
            <a:r>
              <a:rPr lang="en-US" sz="1800" dirty="0" smtClean="0"/>
              <a:t>&lt;Vehicle&gt;() );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method( new </a:t>
            </a:r>
            <a:r>
              <a:rPr lang="en-US" sz="1800" dirty="0" err="1" smtClean="0"/>
              <a:t>GenClass</a:t>
            </a:r>
            <a:r>
              <a:rPr lang="en-US" sz="1800" dirty="0" smtClean="0"/>
              <a:t>&lt;Car&gt;() );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756895" y="4741248"/>
            <a:ext cx="676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2000" b="1" dirty="0">
                <a:solidFill>
                  <a:srgbClr val="00B050"/>
                </a:solidFill>
                <a:latin typeface="Arial Black" pitchFamily="34" charset="0"/>
                <a:ea typeface="ヒラギノ角ゴ Pro W3"/>
                <a:cs typeface="ヒラギノ角ゴ Pro W3"/>
              </a:rPr>
              <a:t>OK</a:t>
            </a:r>
            <a:endParaRPr lang="en-GB" altLang="en-US" sz="2000" b="1" dirty="0">
              <a:solidFill>
                <a:srgbClr val="00B050"/>
              </a:solidFill>
              <a:latin typeface="Arial Black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7753830" y="5098833"/>
            <a:ext cx="651407" cy="3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2000" b="1" dirty="0">
                <a:solidFill>
                  <a:srgbClr val="00B050"/>
                </a:solidFill>
                <a:latin typeface="Arial Black" pitchFamily="34" charset="0"/>
                <a:ea typeface="ヒラギノ角ゴ Pro W3"/>
                <a:cs typeface="ヒラギノ角ゴ Pro W3"/>
              </a:rPr>
              <a:t>OK</a:t>
            </a:r>
            <a:endParaRPr lang="en-GB" altLang="en-US" sz="2000" b="1" dirty="0">
              <a:solidFill>
                <a:srgbClr val="00B050"/>
              </a:solidFill>
              <a:latin typeface="Arial Black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754814" y="5427146"/>
            <a:ext cx="651407" cy="3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2000" b="1" dirty="0">
                <a:solidFill>
                  <a:srgbClr val="00B050"/>
                </a:solidFill>
                <a:latin typeface="Arial Black" pitchFamily="34" charset="0"/>
                <a:ea typeface="ヒラギノ角ゴ Pro W3"/>
                <a:cs typeface="ヒラギノ角ゴ Pro W3"/>
              </a:rPr>
              <a:t>OK</a:t>
            </a:r>
            <a:endParaRPr lang="en-GB" altLang="en-US" sz="2000" b="1" dirty="0">
              <a:solidFill>
                <a:srgbClr val="00B050"/>
              </a:solidFill>
              <a:latin typeface="Arial Black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998486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/>
              <a:t>Explain the purpose of using Generic types</a:t>
            </a:r>
          </a:p>
          <a:p>
            <a:r>
              <a:rPr lang="en-GB" altLang="en-US" dirty="0"/>
              <a:t>Create Java classes that use Generics</a:t>
            </a:r>
          </a:p>
          <a:p>
            <a:r>
              <a:rPr lang="en-US" altLang="en-US" dirty="0"/>
              <a:t>Create and use Generic methods</a:t>
            </a:r>
          </a:p>
          <a:p>
            <a:r>
              <a:rPr lang="en-US" altLang="en-US" dirty="0"/>
              <a:t>Use upper bounds and wildcards with </a:t>
            </a:r>
            <a:r>
              <a:rPr lang="en-US" altLang="en-US" dirty="0" smtClean="0"/>
              <a:t>Generics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59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073104" y="4573510"/>
            <a:ext cx="6443569" cy="1577340"/>
          </a:xfrm>
        </p:spPr>
        <p:txBody>
          <a:bodyPr/>
          <a:lstStyle/>
          <a:p>
            <a:pPr>
              <a:defRPr/>
            </a:pPr>
            <a:r>
              <a:rPr lang="en-GB" sz="1800" dirty="0"/>
              <a:t>public class </a:t>
            </a:r>
            <a:r>
              <a:rPr lang="en-GB" sz="1800" dirty="0" err="1"/>
              <a:t>MyClass</a:t>
            </a:r>
            <a:r>
              <a:rPr lang="en-GB" sz="1800" dirty="0"/>
              <a:t>&lt;</a:t>
            </a:r>
            <a:r>
              <a:rPr lang="en-GB" sz="1800" dirty="0">
                <a:solidFill>
                  <a:srgbClr val="C00000"/>
                </a:solidFill>
              </a:rPr>
              <a:t>?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C00000"/>
                </a:solidFill>
              </a:rPr>
              <a:t>extends</a:t>
            </a:r>
            <a:r>
              <a:rPr lang="en-GB" sz="1800" dirty="0"/>
              <a:t> Animal</a:t>
            </a:r>
            <a:r>
              <a:rPr lang="en-GB" sz="1800" dirty="0" smtClean="0"/>
              <a:t>&gt; {</a:t>
            </a:r>
            <a:r>
              <a:rPr lang="en-GB" sz="1800" dirty="0"/>
              <a:t/>
            </a:r>
            <a:br>
              <a:rPr lang="en-GB" sz="1800" dirty="0"/>
            </a:br>
            <a:endParaRPr lang="en-GB" sz="1800" dirty="0"/>
          </a:p>
          <a:p>
            <a:pPr>
              <a:defRPr/>
            </a:pPr>
            <a:r>
              <a:rPr lang="en-US" sz="1800" dirty="0"/>
              <a:t>	</a:t>
            </a:r>
            <a:r>
              <a:rPr lang="en-GB" sz="1800" dirty="0"/>
              <a:t>public </a:t>
            </a:r>
            <a:r>
              <a:rPr lang="en-GB" sz="1800" dirty="0">
                <a:solidFill>
                  <a:srgbClr val="C00000"/>
                </a:solidFill>
              </a:rPr>
              <a:t>&lt;?&gt;</a:t>
            </a:r>
            <a:r>
              <a:rPr lang="en-GB" sz="1800" dirty="0"/>
              <a:t> void </a:t>
            </a:r>
            <a:r>
              <a:rPr lang="en-GB" sz="1800" dirty="0" err="1"/>
              <a:t>myMethod</a:t>
            </a:r>
            <a:r>
              <a:rPr lang="en-GB" sz="1800" dirty="0"/>
              <a:t>(){...}</a:t>
            </a:r>
          </a:p>
          <a:p>
            <a:pPr>
              <a:defRPr/>
            </a:pPr>
            <a:r>
              <a:rPr lang="en-US" sz="1800" dirty="0"/>
              <a:t>}</a:t>
            </a:r>
          </a:p>
          <a:p>
            <a:pPr>
              <a:defRPr/>
            </a:pPr>
            <a:endParaRPr lang="en-US" sz="180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57200" y="401970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Wildcards do </a:t>
            </a:r>
            <a:r>
              <a:rPr lang="en-US" sz="2000" i="1" dirty="0" smtClean="0">
                <a:latin typeface="+mj-lt"/>
              </a:rPr>
              <a:t>not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work </a:t>
            </a:r>
            <a:r>
              <a:rPr lang="en-US" sz="2000" dirty="0">
                <a:latin typeface="+mj-lt"/>
              </a:rPr>
              <a:t>for generic class and method declarations.</a:t>
            </a:r>
            <a:endParaRPr lang="en-GB" sz="2000" dirty="0">
              <a:latin typeface="+mj-lt"/>
            </a:endParaRPr>
          </a:p>
        </p:txBody>
      </p:sp>
      <p:sp>
        <p:nvSpPr>
          <p:cNvPr id="8" name="Multiply 7"/>
          <p:cNvSpPr/>
          <p:nvPr/>
        </p:nvSpPr>
        <p:spPr bwMode="auto">
          <a:xfrm>
            <a:off x="7600735" y="5167719"/>
            <a:ext cx="374650" cy="398462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000">
              <a:solidFill>
                <a:srgbClr val="C00000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7600735" y="4617052"/>
            <a:ext cx="374650" cy="398462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000">
              <a:solidFill>
                <a:srgbClr val="C00000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457200" y="2600856"/>
            <a:ext cx="8337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using “new”,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are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object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 we must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specify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real type in the brackets.</a:t>
            </a:r>
            <a:endParaRPr lang="en-GB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8"/>
          <p:cNvSpPr txBox="1">
            <a:spLocks/>
          </p:cNvSpPr>
          <p:nvPr/>
        </p:nvSpPr>
        <p:spPr bwMode="auto">
          <a:xfrm>
            <a:off x="1073105" y="2005340"/>
            <a:ext cx="6443568" cy="394335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GenClass</a:t>
            </a:r>
            <a:r>
              <a:rPr lang="en-US" sz="1800" dirty="0" smtClean="0"/>
              <a:t>&lt;Dog&gt; </a:t>
            </a:r>
            <a:r>
              <a:rPr lang="en-US" sz="1800" dirty="0" err="1" smtClean="0"/>
              <a:t>gc</a:t>
            </a:r>
            <a:r>
              <a:rPr lang="en-US" sz="1800" dirty="0" smtClean="0"/>
              <a:t> = new </a:t>
            </a:r>
            <a:r>
              <a:rPr lang="en-US" sz="1800" dirty="0" err="1" smtClean="0"/>
              <a:t>GenClass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C00000"/>
                </a:solidFill>
              </a:rPr>
              <a:t>?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extends</a:t>
            </a:r>
            <a:r>
              <a:rPr lang="en-US" sz="1800" dirty="0" smtClean="0"/>
              <a:t> Dog&gt;();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14120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Wildcards are </a:t>
            </a:r>
            <a:r>
              <a:rPr lang="en-US" sz="2000" b="1" u="sng" dirty="0" smtClean="0">
                <a:latin typeface="+mj-lt"/>
              </a:rPr>
              <a:t>only</a:t>
            </a:r>
            <a:r>
              <a:rPr lang="en-US" sz="2000" dirty="0" smtClean="0">
                <a:latin typeface="+mj-lt"/>
              </a:rPr>
              <a:t> used when declaring references to objects.</a:t>
            </a:r>
            <a:endParaRPr lang="en-GB" sz="2000" dirty="0">
              <a:latin typeface="+mj-lt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7600735" y="2001213"/>
            <a:ext cx="374650" cy="398462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000">
              <a:solidFill>
                <a:srgbClr val="C00000"/>
              </a:solidFill>
              <a:latin typeface="Arial" charset="0"/>
              <a:ea typeface="ヒラギノ角ゴ Pro W3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92344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dirty="0" smtClean="0"/>
              <a:t>What is a Generic class?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What is a type parameter?</a:t>
            </a:r>
            <a:endParaRPr lang="en-GB" altLang="en-US" dirty="0" smtClean="0"/>
          </a:p>
          <a:p>
            <a:pPr>
              <a:spcBef>
                <a:spcPts val="1200"/>
              </a:spcBef>
            </a:pPr>
            <a:r>
              <a:rPr lang="en-GB" altLang="en-US" dirty="0" smtClean="0"/>
              <a:t>Where might Generics be useful?</a:t>
            </a:r>
          </a:p>
          <a:p>
            <a:pPr>
              <a:spcBef>
                <a:spcPts val="1200"/>
              </a:spcBef>
            </a:pPr>
            <a:r>
              <a:rPr lang="en-GB" altLang="en-US" dirty="0" smtClean="0"/>
              <a:t>What syntax do you need to create Generics?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How are bounds used with generics?</a:t>
            </a:r>
            <a:endParaRPr lang="en-GB" altLang="en-US" dirty="0"/>
          </a:p>
          <a:p>
            <a:pPr>
              <a:spcBef>
                <a:spcPts val="1200"/>
              </a:spcBef>
            </a:pPr>
            <a:r>
              <a:rPr lang="en-US" altLang="en-US" dirty="0" smtClean="0"/>
              <a:t>What is a wildcard?</a:t>
            </a:r>
            <a:endParaRPr lang="en-GB" alt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Module Review</a:t>
            </a:r>
          </a:p>
        </p:txBody>
      </p:sp>
    </p:spTree>
    <p:extLst>
      <p:ext uri="{BB962C8B-B14F-4D97-AF65-F5344CB8AC3E}">
        <p14:creationId xmlns:p14="http://schemas.microsoft.com/office/powerpoint/2010/main" val="5442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90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smtClean="0"/>
              <a:t>Now you have completed this module you should be able to:</a:t>
            </a:r>
          </a:p>
          <a:p>
            <a:r>
              <a:rPr lang="en-GB" altLang="en-US" smtClean="0"/>
              <a:t>Create Java classes which use Generics</a:t>
            </a:r>
          </a:p>
          <a:p>
            <a:r>
              <a:rPr lang="en-GB" altLang="en-US" smtClean="0"/>
              <a:t>Explain how Generics allow code to be more general</a:t>
            </a:r>
          </a:p>
          <a:p>
            <a:r>
              <a:rPr lang="en-GB" altLang="en-US" smtClean="0"/>
              <a:t>Describe and explain where Generics are most useful</a:t>
            </a:r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Uses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Generics Syntax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Generics</a:t>
            </a:r>
            <a:endParaRPr lang="en-GB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9837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5010727" cy="4837112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</a:rPr>
              <a:t>Arrays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Inherently type safe, to an extent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Fixed size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Not much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functionality</a:t>
            </a: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Collections (Java 1.2)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Solved problems with arrays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Worked with Objects, no type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safety</a:t>
            </a: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Generics (Java 5)</a:t>
            </a:r>
            <a:endParaRPr lang="en-GB" altLang="en-US" dirty="0">
              <a:latin typeface="Arial" pitchFamily="34" charset="0"/>
            </a:endParaRP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Added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compile-time type safety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to Collections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olden days…</a:t>
            </a:r>
            <a:endParaRPr lang="en-GB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4704938" y="1052736"/>
          <a:ext cx="3921666" cy="491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82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2691685"/>
            <a:ext cx="8229600" cy="34713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E.g.   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List&lt;String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list = new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/>
              <a:t> can only hold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Adds </a:t>
            </a:r>
            <a:r>
              <a:rPr lang="en-US" b="1" dirty="0"/>
              <a:t>compile-time</a:t>
            </a:r>
            <a:r>
              <a:rPr lang="en-US" dirty="0"/>
              <a:t> type safety to: 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  <a:cs typeface="Consolas" panose="020B0609020204030204" pitchFamily="49" charset="0"/>
              </a:rPr>
              <a:t>Collection classes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  <a:cs typeface="Consolas" panose="020B0609020204030204" pitchFamily="49" charset="0"/>
              </a:rPr>
              <a:t>Other classes (including your own)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  <a:cs typeface="Consolas" panose="020B0609020204030204" pitchFamily="49" charset="0"/>
              </a:rPr>
              <a:t>Single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methods</a:t>
            </a:r>
            <a:br>
              <a:rPr lang="en-US" dirty="0" smtClean="0">
                <a:latin typeface="+mj-lt"/>
                <a:cs typeface="Consolas" panose="020B0609020204030204" pitchFamily="49" charset="0"/>
              </a:rPr>
            </a:br>
            <a:endParaRPr lang="en-US" dirty="0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Helps detect bugs at compile-time, instead of </a:t>
            </a:r>
            <a:r>
              <a:rPr lang="en-US" dirty="0" smtClean="0"/>
              <a:t>run-time.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12391" y="1543528"/>
            <a:ext cx="7430088" cy="755809"/>
          </a:xfrm>
        </p:spPr>
        <p:txBody>
          <a:bodyPr/>
          <a:lstStyle/>
          <a:p>
            <a:pPr algn="ctr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Generics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allow you  to specify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type of object that another object should deal with in a dynamic way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6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dirty="0">
                <a:latin typeface="Arial" pitchFamily="34" charset="0"/>
              </a:rPr>
              <a:t>Generic type information does not exist at </a:t>
            </a:r>
            <a:r>
              <a:rPr lang="en-US" altLang="en-US" dirty="0" smtClean="0">
                <a:latin typeface="Arial" pitchFamily="34" charset="0"/>
              </a:rPr>
              <a:t>runtime.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is called </a:t>
            </a:r>
            <a:r>
              <a:rPr lang="en-US" altLang="en-US" sz="2000" b="1" dirty="0">
                <a:latin typeface="Arial" pitchFamily="34" charset="0"/>
                <a:cs typeface="Arial" pitchFamily="34" charset="0"/>
              </a:rPr>
              <a:t>type </a:t>
            </a:r>
            <a:r>
              <a:rPr lang="en-US" altLang="en-US" sz="2000" b="1" dirty="0" smtClean="0">
                <a:latin typeface="Arial" pitchFamily="34" charset="0"/>
                <a:cs typeface="Arial" pitchFamily="34" charset="0"/>
              </a:rPr>
              <a:t>erasure:</a:t>
            </a:r>
            <a:endParaRPr lang="en-US" alt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1800" dirty="0">
                <a:latin typeface="Arial" pitchFamily="34" charset="0"/>
              </a:rPr>
              <a:t>Type parameters will be replaced with simple </a:t>
            </a:r>
            <a:r>
              <a:rPr lang="en-US" altLang="en-US" sz="1800" dirty="0" smtClean="0">
                <a:latin typeface="Arial" pitchFamily="34" charset="0"/>
              </a:rPr>
              <a:t>types.</a:t>
            </a:r>
            <a:endParaRPr lang="en-US" altLang="en-US" sz="1800" dirty="0">
              <a:latin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1800" dirty="0">
                <a:latin typeface="Arial" pitchFamily="34" charset="0"/>
              </a:rPr>
              <a:t>Casts and type checks will be inserted where </a:t>
            </a:r>
            <a:r>
              <a:rPr lang="en-US" altLang="en-US" sz="1800" dirty="0" smtClean="0">
                <a:latin typeface="Arial" pitchFamily="34" charset="0"/>
              </a:rPr>
              <a:t>necessary.</a:t>
            </a:r>
            <a:endParaRPr lang="en-US" altLang="en-US" sz="1800" dirty="0">
              <a:latin typeface="Arial" pitchFamily="34" charset="0"/>
            </a:endParaRPr>
          </a:p>
          <a:p>
            <a:pPr>
              <a:spcBef>
                <a:spcPts val="1200"/>
              </a:spcBef>
            </a:pPr>
            <a:endParaRPr lang="en-GB" sz="1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Type Erasure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 smtClean="0"/>
              <a:t>Uses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Generics Syntax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GB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8150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altLang="en-US" dirty="0">
                <a:latin typeface="Arial" pitchFamily="34" charset="0"/>
              </a:rPr>
              <a:t>Typically used for Collections or storage </a:t>
            </a:r>
            <a:r>
              <a:rPr lang="en-GB" altLang="en-US" dirty="0" smtClean="0">
                <a:latin typeface="Arial" pitchFamily="34" charset="0"/>
              </a:rPr>
              <a:t>mechanisms.</a:t>
            </a:r>
          </a:p>
          <a:p>
            <a:pPr marL="0" indent="0">
              <a:spcBef>
                <a:spcPts val="1200"/>
              </a:spcBef>
              <a:buNone/>
            </a:pPr>
            <a:endParaRPr lang="en-GB" altLang="en-US" dirty="0">
              <a:latin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altLang="en-US" dirty="0">
                <a:latin typeface="Arial" pitchFamily="34" charset="0"/>
              </a:rPr>
              <a:t>Possible scenarios include: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Command Pattern</a:t>
            </a:r>
          </a:p>
          <a:p>
            <a:pPr lvl="2">
              <a:spcBef>
                <a:spcPts val="1200"/>
              </a:spcBef>
            </a:pPr>
            <a:r>
              <a:rPr lang="en-US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Each Command could work with a specific type of object</a:t>
            </a:r>
            <a:endParaRPr lang="en-GB" altLang="en-US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Storage for Databases</a:t>
            </a:r>
          </a:p>
          <a:p>
            <a:pPr lvl="2">
              <a:spcBef>
                <a:spcPts val="1200"/>
              </a:spcBef>
            </a:pPr>
            <a:r>
              <a:rPr lang="en-US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Each Storage class is designed to store a specific type of object</a:t>
            </a:r>
            <a:endParaRPr lang="en-GB" altLang="en-US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New Collection functionality</a:t>
            </a:r>
          </a:p>
          <a:p>
            <a:pPr lvl="2">
              <a:spcBef>
                <a:spcPts val="1200"/>
              </a:spcBef>
            </a:pPr>
            <a:r>
              <a:rPr lang="en-US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Each Collection holds the same type of object</a:t>
            </a:r>
            <a:endParaRPr lang="en-GB" altLang="en-US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 smtClean="0"/>
              <a:t>Generics Syntax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 smtClean="0"/>
              <a:t>Uses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GB" dirty="0"/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7966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</Week><RestrictedToTheseUsers xmlns="$ListId:Shared Documents;"><UserInfo><DisplayName></DisplayName><AccountId xsi:nil="true"></AccountId><AccountType/></UserInfo></RestrictedToTheseUsers><Module xmlns="$ListId:Shared Documents;">02 - OOD Week 2</Module><Language xmlns="f7c81f6c-9744-46f1-8649-1f77e3ad5d93">  </Language></documentManagement></p:properti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81866B5F-3FD6-4F72-B3E8-D8902AE6EBB4}"/>
</file>

<file path=customXml/itemProps2.xml><?xml version="1.0" encoding="utf-8"?>
<ds:datastoreItem xmlns:ds="http://schemas.openxmlformats.org/officeDocument/2006/customXml" ds:itemID="{B7D1E994-F46B-4665-921F-F06B7531F22A}"/>
</file>

<file path=customXml/itemProps3.xml><?xml version="1.0" encoding="utf-8"?>
<ds:datastoreItem xmlns:ds="http://schemas.openxmlformats.org/officeDocument/2006/customXml" ds:itemID="{4D8B4E37-5EE3-476F-B0F9-0B805D75F9A8}"/>
</file>

<file path=customXml/itemProps4.xml><?xml version="1.0" encoding="utf-8"?>
<ds:datastoreItem xmlns:ds="http://schemas.openxmlformats.org/officeDocument/2006/customXml" ds:itemID="{C731DE6E-3F6F-4651-A21B-9FEAEAA4869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958</Words>
  <Application>Microsoft Office PowerPoint</Application>
  <PresentationFormat>On-screen Show (4:3)</PresentationFormat>
  <Paragraphs>234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Generics</vt:lpstr>
      <vt:lpstr>In the olden days…</vt:lpstr>
      <vt:lpstr>Purpose</vt:lpstr>
      <vt:lpstr>Type Erasure</vt:lpstr>
      <vt:lpstr>Generics</vt:lpstr>
      <vt:lpstr>Uses</vt:lpstr>
      <vt:lpstr>Generics</vt:lpstr>
      <vt:lpstr>Generics Syntax</vt:lpstr>
      <vt:lpstr>Generics Syntax</vt:lpstr>
      <vt:lpstr>Generics Syntax</vt:lpstr>
      <vt:lpstr>Example</vt:lpstr>
      <vt:lpstr>Generics Syntax</vt:lpstr>
      <vt:lpstr>Generic Methods</vt:lpstr>
      <vt:lpstr>Generics and Polymorphism</vt:lpstr>
      <vt:lpstr>Bounded Type Parameters</vt:lpstr>
      <vt:lpstr>Wildcards</vt:lpstr>
      <vt:lpstr>Wildcards</vt:lpstr>
      <vt:lpstr>Wildcards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Week2-Generics</dc:title>
  <dc:creator>Hernan Rizzuti</dc:creator>
  <cp:lastModifiedBy>Tatyana Tsymbalenko</cp:lastModifiedBy>
  <cp:revision>140</cp:revision>
  <dcterms:created xsi:type="dcterms:W3CDTF">2014-07-24T16:00:45Z</dcterms:created>
  <dcterms:modified xsi:type="dcterms:W3CDTF">2015-10-14T13:18:37Z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