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5.xml" ContentType="application/vnd.openxmlformats-officedocument.presentationml.slide+xml"/>
  <Override PartName="/ppt/diagrams/data1.xml" ContentType="application/vnd.openxmlformats-officedocument.drawingml.diagramData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20" r:id="rId6"/>
    <p:sldId id="321" r:id="rId7"/>
    <p:sldId id="326" r:id="rId8"/>
    <p:sldId id="327" r:id="rId9"/>
    <p:sldId id="322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23" r:id="rId18"/>
    <p:sldId id="335" r:id="rId19"/>
    <p:sldId id="336" r:id="rId20"/>
    <p:sldId id="324" r:id="rId21"/>
    <p:sldId id="337" r:id="rId22"/>
    <p:sldId id="338" r:id="rId23"/>
    <p:sldId id="339" r:id="rId24"/>
    <p:sldId id="325" r:id="rId25"/>
    <p:sldId id="340" r:id="rId26"/>
    <p:sldId id="341" r:id="rId27"/>
    <p:sldId id="342" r:id="rId28"/>
    <p:sldId id="343" r:id="rId29"/>
    <p:sldId id="34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4" autoAdjust="0"/>
    <p:restoredTop sz="84807" autoAdjust="0"/>
  </p:normalViewPr>
  <p:slideViewPr>
    <p:cSldViewPr snapToGrid="0" snapToObjects="1">
      <p:cViewPr varScale="1">
        <p:scale>
          <a:sx n="52" d="100"/>
          <a:sy n="52" d="100"/>
        </p:scale>
        <p:origin x="-84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21CB9-76A8-469D-ACCC-5C214E38551F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267F30-2ADC-4F0F-82E0-FCA7A26D61F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dirty="0" smtClean="0">
              <a:solidFill>
                <a:schemeClr val="accent3">
                  <a:lumMod val="50000"/>
                </a:schemeClr>
              </a:solidFill>
            </a:rPr>
            <a:t> child,</a:t>
          </a:r>
          <a:br>
            <a:rPr lang="en-GB" sz="2400" dirty="0" smtClean="0">
              <a:solidFill>
                <a:schemeClr val="accent3">
                  <a:lumMod val="50000"/>
                </a:schemeClr>
              </a:solidFill>
            </a:rPr>
          </a:br>
          <a:r>
            <a:rPr lang="en-GB" sz="24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dirty="0" smtClean="0">
              <a:solidFill>
                <a:schemeClr val="accent3">
                  <a:lumMod val="50000"/>
                </a:schemeClr>
              </a:solidFill>
            </a:rPr>
            <a:t> parent </a:t>
          </a:r>
          <a:endParaRPr lang="en-GB" sz="2400" dirty="0">
            <a:solidFill>
              <a:schemeClr val="accent3">
                <a:lumMod val="50000"/>
              </a:schemeClr>
            </a:solidFill>
          </a:endParaRPr>
        </a:p>
      </dgm:t>
    </dgm:pt>
    <dgm:pt modelId="{D2CE79B9-5B99-4677-8B17-F32BB0602C53}" type="parTrans" cxnId="{839AB7B8-70A1-44F6-932D-B8CB93E9396D}">
      <dgm:prSet/>
      <dgm:spPr/>
      <dgm:t>
        <a:bodyPr/>
        <a:lstStyle/>
        <a:p>
          <a:endParaRPr lang="en-GB"/>
        </a:p>
      </dgm:t>
    </dgm:pt>
    <dgm:pt modelId="{F55B1CF1-E40E-4837-A2DC-560F1B279DBA}" type="sibTrans" cxnId="{839AB7B8-70A1-44F6-932D-B8CB93E9396D}">
      <dgm:prSet/>
      <dgm:spPr/>
      <dgm:t>
        <a:bodyPr/>
        <a:lstStyle/>
        <a:p>
          <a:endParaRPr lang="en-GB"/>
        </a:p>
      </dgm:t>
    </dgm:pt>
    <dgm:pt modelId="{EF69D0E2-10A6-4B5A-BD7A-6CF0EF8D30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dirty="0" smtClean="0">
              <a:solidFill>
                <a:schemeClr val="accent3">
                  <a:lumMod val="50000"/>
                </a:schemeClr>
              </a:solidFill>
            </a:rPr>
            <a:t> child,</a:t>
          </a:r>
          <a:br>
            <a:rPr lang="en-GB" sz="2400" dirty="0" smtClean="0">
              <a:solidFill>
                <a:schemeClr val="accent3">
                  <a:lumMod val="50000"/>
                </a:schemeClr>
              </a:solidFill>
            </a:rPr>
          </a:br>
          <a:r>
            <a:rPr lang="en-US" sz="2400" dirty="0" smtClean="0">
              <a:solidFill>
                <a:schemeClr val="accent3">
                  <a:lumMod val="50000"/>
                </a:schemeClr>
              </a:solidFill>
            </a:rPr>
            <a:t>parent </a:t>
          </a:r>
          <a:r>
            <a:rPr lang="en-US" sz="2400" b="1" dirty="0" smtClean="0">
              <a:solidFill>
                <a:schemeClr val="accent3">
                  <a:lumMod val="50000"/>
                </a:schemeClr>
              </a:solidFill>
            </a:rPr>
            <a:t>not</a:t>
          </a:r>
          <a:r>
            <a:rPr lang="en-US" sz="24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4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endParaRPr lang="en-GB" sz="2400" dirty="0">
            <a:solidFill>
              <a:schemeClr val="accent3">
                <a:lumMod val="50000"/>
              </a:schemeClr>
            </a:solidFill>
          </a:endParaRPr>
        </a:p>
      </dgm:t>
    </dgm:pt>
    <dgm:pt modelId="{E1E2CFC5-93B3-462F-9BFD-59F7090AB069}" type="parTrans" cxnId="{982A7F57-71B2-4A97-92D5-B61DE95732FA}">
      <dgm:prSet/>
      <dgm:spPr/>
      <dgm:t>
        <a:bodyPr/>
        <a:lstStyle/>
        <a:p>
          <a:endParaRPr lang="en-GB"/>
        </a:p>
      </dgm:t>
    </dgm:pt>
    <dgm:pt modelId="{BA6E0768-1D19-4F8E-ACC3-00E9C7E7DC57}" type="sibTrans" cxnId="{982A7F57-71B2-4A97-92D5-B61DE95732FA}">
      <dgm:prSet/>
      <dgm:spPr/>
      <dgm:t>
        <a:bodyPr/>
        <a:lstStyle/>
        <a:p>
          <a:endParaRPr lang="en-GB"/>
        </a:p>
      </dgm:t>
    </dgm:pt>
    <dgm:pt modelId="{DFA38E46-FBB2-4A79-B56D-6E21D43DAFA4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5C763B68-B749-4F39-9C50-5CA960332563}" type="parTrans" cxnId="{AB2633B9-99E0-4B34-BC25-31B6E6B42427}">
      <dgm:prSet/>
      <dgm:spPr/>
      <dgm:t>
        <a:bodyPr/>
        <a:lstStyle/>
        <a:p>
          <a:endParaRPr lang="en-GB"/>
        </a:p>
      </dgm:t>
    </dgm:pt>
    <dgm:pt modelId="{55EEE911-007B-4E03-9E4A-94242A9A6A5E}" type="sibTrans" cxnId="{AB2633B9-99E0-4B34-BC25-31B6E6B42427}">
      <dgm:prSet/>
      <dgm:spPr/>
      <dgm:t>
        <a:bodyPr/>
        <a:lstStyle/>
        <a:p>
          <a:endParaRPr lang="en-GB"/>
        </a:p>
      </dgm:t>
    </dgm:pt>
    <dgm:pt modelId="{64F5A6BB-0E7A-4660-82E4-A1A3A36163E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EFC9694F-FB91-45BC-91F6-D64B1C5E9CE7}" type="parTrans" cxnId="{29B96DCF-A563-422D-8D52-A013ED15EB06}">
      <dgm:prSet/>
      <dgm:spPr/>
      <dgm:t>
        <a:bodyPr/>
        <a:lstStyle/>
        <a:p>
          <a:endParaRPr lang="en-GB"/>
        </a:p>
      </dgm:t>
    </dgm:pt>
    <dgm:pt modelId="{833B20D8-687B-4015-9098-220B8EB932A3}" type="sibTrans" cxnId="{29B96DCF-A563-422D-8D52-A013ED15EB06}">
      <dgm:prSet/>
      <dgm:spPr/>
      <dgm:t>
        <a:bodyPr/>
        <a:lstStyle/>
        <a:p>
          <a:endParaRPr lang="en-GB"/>
        </a:p>
      </dgm:t>
    </dgm:pt>
    <dgm:pt modelId="{11E66380-007E-4916-B079-81EA49ED4FA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Child data is serialized</a:t>
          </a:r>
          <a:br>
            <a:rPr lang="en-GB" sz="2400" dirty="0" smtClean="0">
              <a:solidFill>
                <a:schemeClr val="tx1"/>
              </a:solidFill>
            </a:rPr>
          </a:br>
          <a:r>
            <a:rPr lang="en-GB" sz="2400" b="1" i="0" dirty="0" smtClean="0">
              <a:solidFill>
                <a:schemeClr val="tx1"/>
              </a:solidFill>
            </a:rPr>
            <a:t>Inherited data is ignored!</a:t>
          </a:r>
          <a:endParaRPr lang="en-GB" sz="2400" b="1" dirty="0">
            <a:solidFill>
              <a:schemeClr val="tx1"/>
            </a:solidFill>
          </a:endParaRPr>
        </a:p>
      </dgm:t>
    </dgm:pt>
    <dgm:pt modelId="{B0CD22CB-5BE7-4FE5-B706-29C36C162BDF}" type="parTrans" cxnId="{B93D52A6-3724-4C9D-92FE-9F234DA644AC}">
      <dgm:prSet/>
      <dgm:spPr/>
      <dgm:t>
        <a:bodyPr/>
        <a:lstStyle/>
        <a:p>
          <a:endParaRPr lang="en-GB"/>
        </a:p>
      </dgm:t>
    </dgm:pt>
    <dgm:pt modelId="{700F1B22-00F1-4B0E-8663-8375B3C80ACD}" type="sibTrans" cxnId="{B93D52A6-3724-4C9D-92FE-9F234DA644AC}">
      <dgm:prSet/>
      <dgm:spPr/>
      <dgm:t>
        <a:bodyPr/>
        <a:lstStyle/>
        <a:p>
          <a:endParaRPr lang="en-GB"/>
        </a:p>
      </dgm:t>
    </dgm:pt>
    <dgm:pt modelId="{16DBF7DF-7004-4F2B-8729-71A7095448A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 smtClean="0">
              <a:solidFill>
                <a:schemeClr val="tx1"/>
              </a:solidFill>
            </a:rPr>
            <a:t>Child data is serialized, including inherited data</a:t>
          </a:r>
          <a:endParaRPr lang="en-GB" sz="2400" dirty="0">
            <a:solidFill>
              <a:schemeClr val="tx1"/>
            </a:solidFill>
          </a:endParaRPr>
        </a:p>
      </dgm:t>
    </dgm:pt>
    <dgm:pt modelId="{8CDB56FC-6E77-4E09-A74F-4CCAE69ABD8A}" type="sibTrans" cxnId="{BD1EAD26-15BA-4FC2-B9FE-AEB82FA4778D}">
      <dgm:prSet/>
      <dgm:spPr/>
      <dgm:t>
        <a:bodyPr/>
        <a:lstStyle/>
        <a:p>
          <a:endParaRPr lang="en-GB"/>
        </a:p>
      </dgm:t>
    </dgm:pt>
    <dgm:pt modelId="{8BD0CED7-9B99-4532-ABAF-192DD379E622}" type="parTrans" cxnId="{BD1EAD26-15BA-4FC2-B9FE-AEB82FA4778D}">
      <dgm:prSet/>
      <dgm:spPr/>
      <dgm:t>
        <a:bodyPr/>
        <a:lstStyle/>
        <a:p>
          <a:endParaRPr lang="en-GB"/>
        </a:p>
      </dgm:t>
    </dgm:pt>
    <dgm:pt modelId="{E818C1AA-F58C-46BA-989C-499777FAE92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2400" dirty="0">
            <a:solidFill>
              <a:schemeClr val="tx1"/>
            </a:solidFill>
          </a:endParaRPr>
        </a:p>
      </dgm:t>
    </dgm:pt>
    <dgm:pt modelId="{AB2CD65F-1DD6-4A38-9D79-D3589A4E486A}" type="parTrans" cxnId="{3C462DBA-9EED-48FE-AD1D-37069EC292F3}">
      <dgm:prSet/>
      <dgm:spPr/>
      <dgm:t>
        <a:bodyPr/>
        <a:lstStyle/>
        <a:p>
          <a:endParaRPr lang="en-GB"/>
        </a:p>
      </dgm:t>
    </dgm:pt>
    <dgm:pt modelId="{987D347D-232C-4537-96AC-399A7FFBCF82}" type="sibTrans" cxnId="{3C462DBA-9EED-48FE-AD1D-37069EC292F3}">
      <dgm:prSet/>
      <dgm:spPr/>
      <dgm:t>
        <a:bodyPr/>
        <a:lstStyle/>
        <a:p>
          <a:endParaRPr lang="en-GB"/>
        </a:p>
      </dgm:t>
    </dgm:pt>
    <dgm:pt modelId="{EC347900-B71E-4A47-9116-21BC7EAE8902}" type="pres">
      <dgm:prSet presAssocID="{6CE21CB9-76A8-469D-ACCC-5C214E3855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BB99BBD-8442-486E-8546-8CF792A7A17C}" type="pres">
      <dgm:prSet presAssocID="{20267F30-2ADC-4F0F-82E0-FCA7A26D61F4}" presName="linNode" presStyleCnt="0"/>
      <dgm:spPr/>
    </dgm:pt>
    <dgm:pt modelId="{54D40ED9-937A-472D-B7E3-A957D881E778}" type="pres">
      <dgm:prSet presAssocID="{20267F30-2ADC-4F0F-82E0-FCA7A26D61F4}" presName="parentShp" presStyleLbl="node1" presStyleIdx="0" presStyleCnt="2" custScaleX="91338" custScaleY="894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B2D887-247F-4100-8EE6-B39E866D678F}" type="pres">
      <dgm:prSet presAssocID="{20267F30-2ADC-4F0F-82E0-FCA7A26D61F4}" presName="childShp" presStyleLbl="bgAccFollowNode1" presStyleIdx="0" presStyleCnt="2" custScaleX="124922" custScaleY="850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6677F-ECC7-4B7B-BE8B-1C93BE05BD8C}" type="pres">
      <dgm:prSet presAssocID="{F55B1CF1-E40E-4837-A2DC-560F1B279DBA}" presName="spacing" presStyleCnt="0"/>
      <dgm:spPr/>
    </dgm:pt>
    <dgm:pt modelId="{3FF011A5-5E49-4E25-B67B-38BEE5A4AFBB}" type="pres">
      <dgm:prSet presAssocID="{EF69D0E2-10A6-4B5A-BD7A-6CF0EF8D303B}" presName="linNode" presStyleCnt="0"/>
      <dgm:spPr/>
    </dgm:pt>
    <dgm:pt modelId="{D9347CBB-1605-478F-9D50-6FCF752F0995}" type="pres">
      <dgm:prSet presAssocID="{EF69D0E2-10A6-4B5A-BD7A-6CF0EF8D303B}" presName="parentShp" presStyleLbl="node1" presStyleIdx="1" presStyleCnt="2" custScaleX="93742" custScaleY="8927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3A8998-75DF-40B2-969A-36DB095BAE88}" type="pres">
      <dgm:prSet presAssocID="{EF69D0E2-10A6-4B5A-BD7A-6CF0EF8D303B}" presName="childShp" presStyleLbl="bgAccFollowNode1" presStyleIdx="1" presStyleCnt="2" custScaleX="127695" custScaleY="818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3B92701-7943-4FA5-9F41-F95C59CFEC3B}" type="presOf" srcId="{20267F30-2ADC-4F0F-82E0-FCA7A26D61F4}" destId="{54D40ED9-937A-472D-B7E3-A957D881E778}" srcOrd="0" destOrd="0" presId="urn:microsoft.com/office/officeart/2005/8/layout/vList6"/>
    <dgm:cxn modelId="{6C7B2E54-EE43-4C03-92B5-53FA8E157E7C}" type="presOf" srcId="{E818C1AA-F58C-46BA-989C-499777FAE92E}" destId="{B53A8998-75DF-40B2-969A-36DB095BAE88}" srcOrd="0" destOrd="0" presId="urn:microsoft.com/office/officeart/2005/8/layout/vList6"/>
    <dgm:cxn modelId="{93D03E83-A196-48A5-8258-F27B355B0664}" type="presOf" srcId="{11E66380-007E-4916-B079-81EA49ED4FAD}" destId="{B53A8998-75DF-40B2-969A-36DB095BAE88}" srcOrd="0" destOrd="1" presId="urn:microsoft.com/office/officeart/2005/8/layout/vList6"/>
    <dgm:cxn modelId="{57761410-B8A1-4356-8941-2C0C139031B4}" type="presOf" srcId="{64F5A6BB-0E7A-4660-82E4-A1A3A36163E7}" destId="{5CB2D887-247F-4100-8EE6-B39E866D678F}" srcOrd="0" destOrd="0" presId="urn:microsoft.com/office/officeart/2005/8/layout/vList6"/>
    <dgm:cxn modelId="{B93D52A6-3724-4C9D-92FE-9F234DA644AC}" srcId="{EF69D0E2-10A6-4B5A-BD7A-6CF0EF8D303B}" destId="{11E66380-007E-4916-B079-81EA49ED4FAD}" srcOrd="1" destOrd="0" parTransId="{B0CD22CB-5BE7-4FE5-B706-29C36C162BDF}" sibTransId="{700F1B22-00F1-4B0E-8663-8375B3C80ACD}"/>
    <dgm:cxn modelId="{29B96DCF-A563-422D-8D52-A013ED15EB06}" srcId="{20267F30-2ADC-4F0F-82E0-FCA7A26D61F4}" destId="{64F5A6BB-0E7A-4660-82E4-A1A3A36163E7}" srcOrd="0" destOrd="0" parTransId="{EFC9694F-FB91-45BC-91F6-D64B1C5E9CE7}" sibTransId="{833B20D8-687B-4015-9098-220B8EB932A3}"/>
    <dgm:cxn modelId="{BD1EAD26-15BA-4FC2-B9FE-AEB82FA4778D}" srcId="{20267F30-2ADC-4F0F-82E0-FCA7A26D61F4}" destId="{16DBF7DF-7004-4F2B-8729-71A7095448A9}" srcOrd="1" destOrd="0" parTransId="{8BD0CED7-9B99-4532-ABAF-192DD379E622}" sibTransId="{8CDB56FC-6E77-4E09-A74F-4CCAE69ABD8A}"/>
    <dgm:cxn modelId="{B0CDADE4-54F4-439D-A6BD-35A73164059D}" type="presOf" srcId="{EF69D0E2-10A6-4B5A-BD7A-6CF0EF8D303B}" destId="{D9347CBB-1605-478F-9D50-6FCF752F0995}" srcOrd="0" destOrd="0" presId="urn:microsoft.com/office/officeart/2005/8/layout/vList6"/>
    <dgm:cxn modelId="{3C462DBA-9EED-48FE-AD1D-37069EC292F3}" srcId="{EF69D0E2-10A6-4B5A-BD7A-6CF0EF8D303B}" destId="{E818C1AA-F58C-46BA-989C-499777FAE92E}" srcOrd="0" destOrd="0" parTransId="{AB2CD65F-1DD6-4A38-9D79-D3589A4E486A}" sibTransId="{987D347D-232C-4537-96AC-399A7FFBCF82}"/>
    <dgm:cxn modelId="{A6895FDE-70D8-4218-8A5B-DCDD434EC36E}" type="presOf" srcId="{6CE21CB9-76A8-469D-ACCC-5C214E38551F}" destId="{EC347900-B71E-4A47-9116-21BC7EAE8902}" srcOrd="0" destOrd="0" presId="urn:microsoft.com/office/officeart/2005/8/layout/vList6"/>
    <dgm:cxn modelId="{AB2633B9-99E0-4B34-BC25-31B6E6B42427}" srcId="{EF69D0E2-10A6-4B5A-BD7A-6CF0EF8D303B}" destId="{DFA38E46-FBB2-4A79-B56D-6E21D43DAFA4}" srcOrd="2" destOrd="0" parTransId="{5C763B68-B749-4F39-9C50-5CA960332563}" sibTransId="{55EEE911-007B-4E03-9E4A-94242A9A6A5E}"/>
    <dgm:cxn modelId="{839AB7B8-70A1-44F6-932D-B8CB93E9396D}" srcId="{6CE21CB9-76A8-469D-ACCC-5C214E38551F}" destId="{20267F30-2ADC-4F0F-82E0-FCA7A26D61F4}" srcOrd="0" destOrd="0" parTransId="{D2CE79B9-5B99-4677-8B17-F32BB0602C53}" sibTransId="{F55B1CF1-E40E-4837-A2DC-560F1B279DBA}"/>
    <dgm:cxn modelId="{982A7F57-71B2-4A97-92D5-B61DE95732FA}" srcId="{6CE21CB9-76A8-469D-ACCC-5C214E38551F}" destId="{EF69D0E2-10A6-4B5A-BD7A-6CF0EF8D303B}" srcOrd="1" destOrd="0" parTransId="{E1E2CFC5-93B3-462F-9BFD-59F7090AB069}" sibTransId="{BA6E0768-1D19-4F8E-ACC3-00E9C7E7DC57}"/>
    <dgm:cxn modelId="{5F2C9185-08E2-485C-BB82-C29C4685A9EB}" type="presOf" srcId="{DFA38E46-FBB2-4A79-B56D-6E21D43DAFA4}" destId="{B53A8998-75DF-40B2-969A-36DB095BAE88}" srcOrd="0" destOrd="2" presId="urn:microsoft.com/office/officeart/2005/8/layout/vList6"/>
    <dgm:cxn modelId="{4563FB5B-4D34-4F7F-B37C-7A01174DFE97}" type="presOf" srcId="{16DBF7DF-7004-4F2B-8729-71A7095448A9}" destId="{5CB2D887-247F-4100-8EE6-B39E866D678F}" srcOrd="0" destOrd="1" presId="urn:microsoft.com/office/officeart/2005/8/layout/vList6"/>
    <dgm:cxn modelId="{2ED576F4-309C-46F6-946E-FE31AD4FD9A3}" type="presParOf" srcId="{EC347900-B71E-4A47-9116-21BC7EAE8902}" destId="{8BB99BBD-8442-486E-8546-8CF792A7A17C}" srcOrd="0" destOrd="0" presId="urn:microsoft.com/office/officeart/2005/8/layout/vList6"/>
    <dgm:cxn modelId="{4EE3AB8F-30E3-4192-9B1D-EF16949BACDC}" type="presParOf" srcId="{8BB99BBD-8442-486E-8546-8CF792A7A17C}" destId="{54D40ED9-937A-472D-B7E3-A957D881E778}" srcOrd="0" destOrd="0" presId="urn:microsoft.com/office/officeart/2005/8/layout/vList6"/>
    <dgm:cxn modelId="{89D81F3B-834E-4204-BB66-F7A301ED73E8}" type="presParOf" srcId="{8BB99BBD-8442-486E-8546-8CF792A7A17C}" destId="{5CB2D887-247F-4100-8EE6-B39E866D678F}" srcOrd="1" destOrd="0" presId="urn:microsoft.com/office/officeart/2005/8/layout/vList6"/>
    <dgm:cxn modelId="{133F8660-80B8-47DB-B8A0-CE1EE236E780}" type="presParOf" srcId="{EC347900-B71E-4A47-9116-21BC7EAE8902}" destId="{27C6677F-ECC7-4B7B-BE8B-1C93BE05BD8C}" srcOrd="1" destOrd="0" presId="urn:microsoft.com/office/officeart/2005/8/layout/vList6"/>
    <dgm:cxn modelId="{0E2FD412-CF42-4188-AEB8-1C5D43F77A99}" type="presParOf" srcId="{EC347900-B71E-4A47-9116-21BC7EAE8902}" destId="{3FF011A5-5E49-4E25-B67B-38BEE5A4AFBB}" srcOrd="2" destOrd="0" presId="urn:microsoft.com/office/officeart/2005/8/layout/vList6"/>
    <dgm:cxn modelId="{6271EB6E-16AC-4273-B89E-972FC346235C}" type="presParOf" srcId="{3FF011A5-5E49-4E25-B67B-38BEE5A4AFBB}" destId="{D9347CBB-1605-478F-9D50-6FCF752F0995}" srcOrd="0" destOrd="0" presId="urn:microsoft.com/office/officeart/2005/8/layout/vList6"/>
    <dgm:cxn modelId="{A4D8F921-012B-48AD-9EA2-650921A39854}" type="presParOf" srcId="{3FF011A5-5E49-4E25-B67B-38BEE5A4AFBB}" destId="{B53A8998-75DF-40B2-969A-36DB095BAE8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2D887-247F-4100-8EE6-B39E866D678F}">
      <dsp:nvSpPr>
        <dsp:cNvPr id="0" name=""/>
        <dsp:cNvSpPr/>
      </dsp:nvSpPr>
      <dsp:spPr>
        <a:xfrm>
          <a:off x="2272991" y="51613"/>
          <a:ext cx="4659392" cy="1912647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solidFill>
                <a:schemeClr val="tx1"/>
              </a:solidFill>
            </a:rPr>
            <a:t>Child data is serialized, including inherited data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2272991" y="290694"/>
        <a:ext cx="3942149" cy="1434485"/>
      </dsp:txXfrm>
    </dsp:sp>
    <dsp:sp modelId="{54D40ED9-937A-472D-B7E3-A957D881E778}">
      <dsp:nvSpPr>
        <dsp:cNvPr id="0" name=""/>
        <dsp:cNvSpPr/>
      </dsp:nvSpPr>
      <dsp:spPr>
        <a:xfrm>
          <a:off x="1816" y="2494"/>
          <a:ext cx="2271174" cy="201088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kern="1200" dirty="0" smtClean="0">
              <a:solidFill>
                <a:schemeClr val="accent3">
                  <a:lumMod val="50000"/>
                </a:schemeClr>
              </a:solidFill>
            </a:rPr>
            <a:t> child,</a:t>
          </a:r>
          <a:br>
            <a:rPr lang="en-GB" sz="2400" kern="1200" dirty="0" smtClean="0">
              <a:solidFill>
                <a:schemeClr val="accent3">
                  <a:lumMod val="50000"/>
                </a:schemeClr>
              </a:solidFill>
            </a:rPr>
          </a:br>
          <a:r>
            <a:rPr lang="en-GB" sz="2400" kern="12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kern="1200" dirty="0" smtClean="0">
              <a:solidFill>
                <a:schemeClr val="accent3">
                  <a:lumMod val="50000"/>
                </a:schemeClr>
              </a:solidFill>
            </a:rPr>
            <a:t> parent </a:t>
          </a:r>
          <a:endParaRPr lang="en-GB" sz="24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99979" y="100657"/>
        <a:ext cx="2074848" cy="1814559"/>
      </dsp:txXfrm>
    </dsp:sp>
    <dsp:sp modelId="{B53A8998-75DF-40B2-969A-36DB095BAE88}">
      <dsp:nvSpPr>
        <dsp:cNvPr id="0" name=""/>
        <dsp:cNvSpPr/>
      </dsp:nvSpPr>
      <dsp:spPr>
        <a:xfrm>
          <a:off x="2278981" y="2321980"/>
          <a:ext cx="4653867" cy="1839929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solidFill>
                <a:schemeClr val="tx1"/>
              </a:solidFill>
            </a:rPr>
            <a:t>Child data is serialized</a:t>
          </a:r>
          <a:br>
            <a:rPr lang="en-GB" sz="2400" kern="1200" dirty="0" smtClean="0">
              <a:solidFill>
                <a:schemeClr val="tx1"/>
              </a:solidFill>
            </a:rPr>
          </a:br>
          <a:r>
            <a:rPr lang="en-GB" sz="2400" b="1" i="0" kern="1200" dirty="0" smtClean="0">
              <a:solidFill>
                <a:schemeClr val="tx1"/>
              </a:solidFill>
            </a:rPr>
            <a:t>Inherited data is ignored!</a:t>
          </a:r>
          <a:endParaRPr lang="en-GB" sz="2400" b="1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400" kern="1200" dirty="0">
            <a:solidFill>
              <a:schemeClr val="tx1"/>
            </a:solidFill>
          </a:endParaRPr>
        </a:p>
      </dsp:txBody>
      <dsp:txXfrm>
        <a:off x="2278981" y="2551971"/>
        <a:ext cx="3963894" cy="1379947"/>
      </dsp:txXfrm>
    </dsp:sp>
    <dsp:sp modelId="{D9347CBB-1605-478F-9D50-6FCF752F0995}">
      <dsp:nvSpPr>
        <dsp:cNvPr id="0" name=""/>
        <dsp:cNvSpPr/>
      </dsp:nvSpPr>
      <dsp:spPr>
        <a:xfrm>
          <a:off x="1351" y="2238233"/>
          <a:ext cx="2277629" cy="200742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r>
            <a:rPr lang="en-GB" sz="2400" kern="1200" dirty="0" smtClean="0">
              <a:solidFill>
                <a:schemeClr val="accent3">
                  <a:lumMod val="50000"/>
                </a:schemeClr>
              </a:solidFill>
            </a:rPr>
            <a:t> child,</a:t>
          </a:r>
          <a:br>
            <a:rPr lang="en-GB" sz="2400" kern="1200" dirty="0" smtClean="0">
              <a:solidFill>
                <a:schemeClr val="accent3">
                  <a:lumMod val="50000"/>
                </a:schemeClr>
              </a:solidFill>
            </a:rPr>
          </a:br>
          <a:r>
            <a:rPr lang="en-US" sz="2400" kern="1200" dirty="0" smtClean="0">
              <a:solidFill>
                <a:schemeClr val="accent3">
                  <a:lumMod val="50000"/>
                </a:schemeClr>
              </a:solidFill>
            </a:rPr>
            <a:t>parent </a:t>
          </a:r>
          <a:r>
            <a:rPr lang="en-US" sz="2400" b="1" kern="1200" dirty="0" smtClean="0">
              <a:solidFill>
                <a:schemeClr val="accent3">
                  <a:lumMod val="50000"/>
                </a:schemeClr>
              </a:solidFill>
            </a:rPr>
            <a:t>not</a:t>
          </a:r>
          <a:r>
            <a:rPr lang="en-US" sz="2400" kern="1200" dirty="0" smtClean="0">
              <a:solidFill>
                <a:schemeClr val="accent3">
                  <a:lumMod val="50000"/>
                </a:schemeClr>
              </a:solidFill>
            </a:rPr>
            <a:t> </a:t>
          </a:r>
          <a:r>
            <a:rPr lang="en-US" sz="2400" kern="1200" dirty="0" err="1" smtClean="0">
              <a:solidFill>
                <a:schemeClr val="accent3">
                  <a:lumMod val="50000"/>
                </a:schemeClr>
              </a:solidFill>
            </a:rPr>
            <a:t>Serializable</a:t>
          </a:r>
          <a:endParaRPr lang="en-GB" sz="24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99345" y="2336227"/>
        <a:ext cx="2081641" cy="181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07/08/2015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07/08/2015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err="1" smtClean="0"/>
              <a:t>readObject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WriteObject</a:t>
            </a:r>
            <a:r>
              <a:rPr lang="en-GB" altLang="en-US" dirty="0" smtClean="0"/>
              <a:t> must be private in order to be called automatically. This is important, if they are not private, they do not get called.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2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err="1" smtClean="0"/>
              <a:t>readObject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WriteObject</a:t>
            </a:r>
            <a:r>
              <a:rPr lang="en-GB" altLang="en-US" dirty="0" smtClean="0"/>
              <a:t> must be private in order to be called automatically. This is important, if they are not private, they do not get called.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04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serialver</a:t>
            </a:r>
            <a:r>
              <a:rPr lang="en-US" altLang="en-US" dirty="0" smtClean="0"/>
              <a:t> – a Java command used to generate an SUID compatible with old versions of the class that do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have an SUID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“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serialver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–show” </a:t>
            </a:r>
            <a:r>
              <a:rPr lang="en-US" altLang="en-US" dirty="0" smtClean="0"/>
              <a:t>will bring up a GUI</a:t>
            </a:r>
            <a:endParaRPr lang="en-GB" altLang="en-US" dirty="0" smtClean="0"/>
          </a:p>
          <a:p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86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381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681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805426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6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83101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13230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4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5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05820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6079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96098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68633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8745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158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64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4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68663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Serialization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Serializing is done using specialized I/O streams:</a:t>
            </a:r>
          </a:p>
          <a:p>
            <a:pPr>
              <a:spcAft>
                <a:spcPts val="0"/>
              </a:spcAft>
              <a:defRPr/>
            </a:pPr>
            <a:endParaRPr lang="en-US" dirty="0"/>
          </a:p>
          <a:p>
            <a:pPr>
              <a:spcAft>
                <a:spcPts val="0"/>
              </a:spcAft>
              <a:defRPr/>
            </a:pPr>
            <a:r>
              <a:rPr lang="en-US" dirty="0" err="1"/>
              <a:t>ObjectOutputStream</a:t>
            </a:r>
            <a:endParaRPr lang="en-US" dirty="0"/>
          </a:p>
          <a:p>
            <a:pPr marL="774000" lvl="2" indent="0">
              <a:spcAft>
                <a:spcPts val="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final void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object)</a:t>
            </a:r>
            <a:b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throws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dirty="0" err="1"/>
              <a:t>ObjectInputStream</a:t>
            </a:r>
            <a:endParaRPr lang="en-US" dirty="0"/>
          </a:p>
          <a:p>
            <a:pPr marL="774000" lvl="2" indent="0">
              <a:spcAft>
                <a:spcPts val="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final Object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throws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ClassNotFoundException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The Streams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2. </a:t>
            </a:r>
            <a:r>
              <a:rPr lang="en-GB" altLang="en-US" dirty="0" smtClean="0">
                <a:latin typeface="Arial" pitchFamily="34" charset="0"/>
              </a:rPr>
              <a:t>Serializing</a:t>
            </a:r>
            <a:endParaRPr lang="en-GB" dirty="0"/>
          </a:p>
        </p:txBody>
      </p:sp>
      <p:sp>
        <p:nvSpPr>
          <p:cNvPr id="5" name="Rounded Rectangle 3"/>
          <p:cNvSpPr>
            <a:spLocks noChangeArrowheads="1"/>
          </p:cNvSpPr>
          <p:nvPr/>
        </p:nvSpPr>
        <p:spPr bwMode="auto">
          <a:xfrm>
            <a:off x="457200" y="1773238"/>
            <a:ext cx="8229600" cy="374087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oos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fos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FileOutputStream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users.ser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oos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ObjectOutputStream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fos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oos.writeObject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currentUser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GB" alt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(“Serialization failed”, e);</a:t>
            </a:r>
            <a:endParaRPr lang="en-GB" altLang="en-US" sz="18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 finally{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dirty="0" err="1">
                <a:latin typeface="Consolas" pitchFamily="49" charset="0"/>
                <a:cs typeface="Consolas" pitchFamily="49" charset="0"/>
              </a:rPr>
              <a:t>oos.close</a:t>
            </a: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altLang="en-US" sz="16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De-serializing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44513" y="1628776"/>
            <a:ext cx="8072437" cy="432868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ois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fis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FileInputStream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users.ser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ois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ObjectInputStream</a:t>
            </a:r>
            <a:r>
              <a:rPr lang="en-GB" altLang="en-US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altLang="en-US" sz="1800" b="1" dirty="0" err="1" smtClean="0">
                <a:latin typeface="Consolas" pitchFamily="49" charset="0"/>
                <a:cs typeface="Consolas" pitchFamily="49" charset="0"/>
              </a:rPr>
              <a:t>fis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User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currentUser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(User)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ois.readObject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GB" alt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(“De-serialization failed”, e);</a:t>
            </a:r>
            <a:endParaRPr lang="en-GB" altLang="en-US" sz="18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GB" altLang="en-US" sz="1800" dirty="0" err="1">
                <a:latin typeface="Consolas" pitchFamily="49" charset="0"/>
                <a:cs typeface="Consolas" pitchFamily="49" charset="0"/>
              </a:rPr>
              <a:t>ClassNotFoundException</a:t>
            </a: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 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(“De-serialization failed”, e);</a:t>
            </a:r>
            <a:endParaRPr lang="en-GB" altLang="en-US" sz="180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 finally{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altLang="en-US" sz="1800" dirty="0" err="1">
                <a:latin typeface="Consolas" pitchFamily="49" charset="0"/>
                <a:cs typeface="Consolas" pitchFamily="49" charset="0"/>
              </a:rPr>
              <a:t>ois.close</a:t>
            </a: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Example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55650" y="3292837"/>
            <a:ext cx="7632700" cy="557212"/>
          </a:xfrm>
          <a:prstGeom prst="roundRect">
            <a:avLst/>
          </a:prstGeom>
          <a:solidFill>
            <a:srgbClr val="FAF3D6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Basic </a:t>
            </a:r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Serialization Example</a:t>
            </a:r>
            <a:endParaRPr lang="en-GB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/>
              <a:t>Non-Serializable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/>
              <a:t>What is Serialization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 Serialization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343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b="1" dirty="0">
                <a:latin typeface="Arial" pitchFamily="34" charset="0"/>
              </a:rPr>
              <a:t>Not</a:t>
            </a:r>
            <a:r>
              <a:rPr lang="en-GB" altLang="en-US" dirty="0">
                <a:latin typeface="Arial" pitchFamily="34" charset="0"/>
              </a:rPr>
              <a:t> serialized: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Static members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Variables marked </a:t>
            </a:r>
            <a:r>
              <a:rPr lang="en-GB" altLang="en-US" b="1" dirty="0">
                <a:latin typeface="Consolas" pitchFamily="49" charset="0"/>
                <a:cs typeface="Consolas" pitchFamily="49" charset="0"/>
              </a:rPr>
              <a:t>transient</a:t>
            </a:r>
            <a:r>
              <a:rPr lang="en-GB" altLang="en-US" b="1" dirty="0">
                <a:latin typeface="Arial" pitchFamily="34" charset="0"/>
                <a:cs typeface="Consolas" pitchFamily="49" charset="0"/>
              </a:rPr>
              <a:t> </a:t>
            </a:r>
          </a:p>
          <a:p>
            <a:pPr lvl="1">
              <a:spcBef>
                <a:spcPts val="1200"/>
              </a:spcBef>
            </a:pPr>
            <a:endParaRPr lang="en-US" altLang="en-US" b="1" dirty="0">
              <a:latin typeface="Arial" pitchFamily="34" charset="0"/>
              <a:cs typeface="Consolas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>
                <a:latin typeface="Arial" pitchFamily="34" charset="0"/>
              </a:rPr>
              <a:t>We can mark non-Serializable instance fields of a class as </a:t>
            </a:r>
            <a:r>
              <a:rPr lang="en-GB" altLang="en-US" b="1" dirty="0" smtClean="0">
                <a:latin typeface="Consolas" pitchFamily="49" charset="0"/>
                <a:cs typeface="Consolas" pitchFamily="49" charset="0"/>
              </a:rPr>
              <a:t>transient</a:t>
            </a:r>
            <a:endParaRPr lang="en-GB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Consolas" pitchFamily="49" charset="0"/>
              </a:rPr>
              <a:t>Allows </a:t>
            </a:r>
            <a:r>
              <a:rPr lang="en-US" altLang="en-US" dirty="0">
                <a:latin typeface="Arial" pitchFamily="34" charset="0"/>
                <a:cs typeface="Consolas" pitchFamily="49" charset="0"/>
              </a:rPr>
              <a:t>serialization to </a:t>
            </a:r>
            <a:r>
              <a:rPr lang="en-US" altLang="en-US" dirty="0" smtClean="0">
                <a:latin typeface="Arial" pitchFamily="34" charset="0"/>
                <a:cs typeface="Consolas" pitchFamily="49" charset="0"/>
              </a:rPr>
              <a:t>succeed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Consolas" pitchFamily="49" charset="0"/>
              </a:rPr>
              <a:t>Data inside will be ignored and not saved! Keep this in mind when de-serializing.</a:t>
            </a:r>
            <a:endParaRPr lang="en-GB" altLang="en-US" b="1" dirty="0">
              <a:latin typeface="Arial" pitchFamily="34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endParaRPr lang="en-US" altLang="en-US" b="1" dirty="0">
              <a:latin typeface="Arial" pitchFamily="34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endParaRPr lang="en-US" altLang="en-US" b="1" dirty="0">
              <a:latin typeface="Arial" pitchFamily="34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How Serialization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94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 and Inheritance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038226" y="1647825"/>
          <a:ext cx="6934200" cy="424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pPr>
              <a:defRPr/>
            </a:pPr>
            <a:r>
              <a:rPr lang="en-US" dirty="0"/>
              <a:t>Custom Serialization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US" dirty="0"/>
              <a:t>What is Serialization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</p:spPr>
        <p:txBody>
          <a:bodyPr/>
          <a:lstStyle/>
          <a:p>
            <a:r>
              <a:rPr lang="en-US" dirty="0"/>
              <a:t>Non-Serializable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235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Non-Serializable Data</a:t>
            </a:r>
            <a:endParaRPr lang="en-GB" dirty="0"/>
          </a:p>
        </p:txBody>
      </p:sp>
      <p:sp>
        <p:nvSpPr>
          <p:cNvPr id="11" name="Rounded Rectangle 3"/>
          <p:cNvSpPr>
            <a:spLocks noChangeArrowheads="1"/>
          </p:cNvSpPr>
          <p:nvPr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EC23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cs typeface="Arial" pitchFamily="34" charset="0"/>
              </a:rPr>
              <a:t>Can we do anything to preserve </a:t>
            </a:r>
            <a:r>
              <a:rPr lang="en-US" altLang="en-US" b="1" dirty="0" smtClean="0">
                <a:cs typeface="Arial" pitchFamily="34" charset="0"/>
              </a:rPr>
              <a:t>transient </a:t>
            </a:r>
            <a:r>
              <a:rPr lang="en-US" altLang="en-US" b="1" dirty="0" smtClean="0">
                <a:cs typeface="Arial" pitchFamily="34" charset="0"/>
              </a:rPr>
              <a:t>data when </a:t>
            </a:r>
            <a:r>
              <a:rPr lang="en-US" altLang="en-US" b="1" dirty="0" smtClean="0">
                <a:cs typeface="Arial" pitchFamily="34" charset="0"/>
              </a:rPr>
              <a:t>serializing</a:t>
            </a:r>
            <a:r>
              <a:rPr lang="en-US" altLang="en-US" b="1" dirty="0" smtClean="0">
                <a:cs typeface="Arial" pitchFamily="34" charset="0"/>
              </a:rPr>
              <a:t>? </a:t>
            </a:r>
            <a:endParaRPr lang="en-US" altLang="en-US" b="1" dirty="0"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dirty="0">
              <a:cs typeface="Arial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cs typeface="Arial" pitchFamily="34" charset="0"/>
              </a:rPr>
              <a:t>How about data inherited from a </a:t>
            </a:r>
            <a:r>
              <a:rPr lang="en-US" altLang="en-US" b="1" dirty="0" smtClean="0">
                <a:cs typeface="Arial" pitchFamily="34" charset="0"/>
              </a:rPr>
              <a:t>non-Serializable </a:t>
            </a:r>
            <a:r>
              <a:rPr lang="en-US" altLang="en-US" b="1" dirty="0">
                <a:cs typeface="Arial" pitchFamily="34" charset="0"/>
              </a:rPr>
              <a:t>superclass?</a:t>
            </a:r>
            <a:endParaRPr lang="en-GB" alt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2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/>
              <a:t>We can add the following methods to our class to customize its serialization:</a:t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cs typeface="Consolas" panose="020B0609020204030204" pitchFamily="49" charset="0"/>
              </a:rPr>
              <a:t>They </a:t>
            </a:r>
            <a:r>
              <a:rPr lang="en-US" dirty="0">
                <a:cs typeface="Consolas" panose="020B0609020204030204" pitchFamily="49" charset="0"/>
              </a:rPr>
              <a:t>will be called automatically </a:t>
            </a:r>
            <a:r>
              <a:rPr lang="en-US" dirty="0" smtClean="0">
                <a:cs typeface="Consolas" panose="020B0609020204030204" pitchFamily="49" charset="0"/>
              </a:rPr>
              <a:t>when </a:t>
            </a:r>
            <a:r>
              <a:rPr lang="en-US" dirty="0">
                <a:cs typeface="Consolas" panose="020B0609020204030204" pitchFamily="49" charset="0"/>
              </a:rPr>
              <a:t>an object of the class is </a:t>
            </a:r>
            <a:r>
              <a:rPr lang="en-US" dirty="0" smtClean="0">
                <a:cs typeface="Consolas" panose="020B0609020204030204" pitchFamily="49" charset="0"/>
              </a:rPr>
              <a:t>serialized.</a:t>
            </a:r>
            <a:endParaRPr lang="en-US" dirty="0">
              <a:cs typeface="Consolas" panose="020B0609020204030204" pitchFamily="49" charset="0"/>
            </a:endParaRPr>
          </a:p>
          <a:p>
            <a:pPr marL="357188" lvl="1" indent="0">
              <a:buNone/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Customizing Serialization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78804"/>
              </p:ext>
            </p:extLst>
          </p:nvPr>
        </p:nvGraphicFramePr>
        <p:xfrm>
          <a:off x="1375073" y="2591768"/>
          <a:ext cx="6264696" cy="18482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4696"/>
              </a:tblGrid>
              <a:tr h="7920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void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writeObject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ObjectOutputStream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out) </a:t>
                      </a:r>
                    </a:p>
                    <a:p>
                      <a:pPr marL="3657600" marR="0" lvl="8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throws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IOException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5613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 void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readObject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ObjectInputStream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in) </a:t>
                      </a:r>
                    </a:p>
                    <a:p>
                      <a:pPr marL="3200400" marR="0" lvl="8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throws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IOException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GB" sz="16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ClassNotFoundException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smtClean="0"/>
              <a:t>Define serialization</a:t>
            </a:r>
          </a:p>
          <a:p>
            <a:r>
              <a:rPr lang="en-GB" altLang="en-US" smtClean="0"/>
              <a:t>List reasons for serializing Java objects</a:t>
            </a:r>
          </a:p>
          <a:p>
            <a:r>
              <a:rPr lang="en-GB" altLang="en-US" smtClean="0"/>
              <a:t>Describe how serialization is accomplished</a:t>
            </a:r>
          </a:p>
          <a:p>
            <a:r>
              <a:rPr lang="en-GB" altLang="en-US" smtClean="0"/>
              <a:t>Customize the serialization process</a:t>
            </a:r>
          </a:p>
          <a:p>
            <a:r>
              <a:rPr lang="en-GB" altLang="en-US" smtClean="0"/>
              <a:t>Discuss serialization versioning 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81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latin typeface="Arial" pitchFamily="34" charset="0"/>
              </a:rPr>
              <a:t>Inside these methods, we can manually write out / read in data normally skipped by serialization: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transient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Data inherited from non-Serializable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superclasses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>
                <a:latin typeface="Arial" pitchFamily="34" charset="0"/>
                <a:cs typeface="Arial" pitchFamily="34" charset="0"/>
              </a:rPr>
            </a:b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>
                <a:latin typeface="Arial" pitchFamily="34" charset="0"/>
              </a:rPr>
              <a:t>We can also invoke default </a:t>
            </a:r>
            <a:r>
              <a:rPr lang="en-GB" altLang="en-US" dirty="0" smtClean="0">
                <a:latin typeface="Arial" pitchFamily="34" charset="0"/>
              </a:rPr>
              <a:t>serialization functionality by calling:</a:t>
            </a:r>
          </a:p>
          <a:p>
            <a:pPr lvl="1">
              <a:spcBef>
                <a:spcPts val="1200"/>
              </a:spcBef>
            </a:pPr>
            <a:r>
              <a:rPr lang="en-GB" altLang="en-US" dirty="0" err="1" smtClean="0">
                <a:latin typeface="Consolas" pitchFamily="49" charset="0"/>
                <a:cs typeface="Consolas" pitchFamily="49" charset="0"/>
              </a:rPr>
              <a:t>out.defaultWriteObject</a:t>
            </a:r>
            <a:r>
              <a:rPr lang="en-GB" alt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200"/>
              </a:spcBef>
            </a:pP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in.defaultReadObject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Customizing 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1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578882"/>
          </a:xfrm>
        </p:spPr>
        <p:txBody>
          <a:bodyPr/>
          <a:lstStyle/>
          <a:p>
            <a:r>
              <a:rPr lang="en-US" dirty="0"/>
              <a:t>Versioning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Non-Serializable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 Serialization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</p:spPr>
        <p:txBody>
          <a:bodyPr/>
          <a:lstStyle/>
          <a:p>
            <a:r>
              <a:rPr lang="en-US" dirty="0"/>
              <a:t>What is Serialization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84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en-US" dirty="0">
                <a:latin typeface="Arial" pitchFamily="34" charset="0"/>
                <a:cs typeface="Consolas" pitchFamily="49" charset="0"/>
              </a:rPr>
              <a:t>When de-serializing, it is important to make sure that the class definition has not changed.</a:t>
            </a:r>
          </a:p>
          <a:p>
            <a:pPr lvl="1">
              <a:spcBef>
                <a:spcPts val="1800"/>
              </a:spcBef>
            </a:pPr>
            <a:r>
              <a:rPr lang="en-US" altLang="en-US" dirty="0">
                <a:latin typeface="Arial" pitchFamily="34" charset="0"/>
                <a:cs typeface="Consolas" pitchFamily="49" charset="0"/>
              </a:rPr>
              <a:t>If it cannot be found, a </a:t>
            </a:r>
            <a:r>
              <a:rPr lang="en-US" altLang="en-US" dirty="0" err="1">
                <a:latin typeface="Arial" pitchFamily="34" charset="0"/>
                <a:cs typeface="Consolas" pitchFamily="49" charset="0"/>
              </a:rPr>
              <a:t>ClassNotFoundException</a:t>
            </a:r>
            <a:r>
              <a:rPr lang="en-US" altLang="en-US" dirty="0">
                <a:latin typeface="Arial" pitchFamily="34" charset="0"/>
                <a:cs typeface="Consolas" pitchFamily="49" charset="0"/>
              </a:rPr>
              <a:t> is thrown</a:t>
            </a:r>
          </a:p>
          <a:p>
            <a:pPr lvl="1">
              <a:spcBef>
                <a:spcPts val="1800"/>
              </a:spcBef>
            </a:pPr>
            <a:r>
              <a:rPr lang="en-US" altLang="en-US" dirty="0">
                <a:latin typeface="Arial" pitchFamily="34" charset="0"/>
                <a:cs typeface="Consolas" pitchFamily="49" charset="0"/>
              </a:rPr>
              <a:t>If it has a different version ID, an </a:t>
            </a:r>
            <a:r>
              <a:rPr lang="en-US" altLang="en-US" dirty="0" err="1">
                <a:latin typeface="Arial" pitchFamily="34" charset="0"/>
                <a:cs typeface="Consolas" pitchFamily="49" charset="0"/>
              </a:rPr>
              <a:t>InvalidClassException</a:t>
            </a:r>
            <a:r>
              <a:rPr lang="en-US" altLang="en-US" dirty="0">
                <a:latin typeface="Arial" pitchFamily="34" charset="0"/>
                <a:cs typeface="Consolas" pitchFamily="49" charset="0"/>
              </a:rPr>
              <a:t> is thrown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GB" altLang="en-US" dirty="0">
              <a:latin typeface="Arial" pitchFamily="34" charset="0"/>
            </a:endParaRPr>
          </a:p>
          <a:p>
            <a:pPr>
              <a:spcBef>
                <a:spcPts val="1800"/>
              </a:spcBef>
            </a:pPr>
            <a:endParaRPr lang="en-GB" altLang="en-US" dirty="0">
              <a:latin typeface="Arial" pitchFamily="34" charset="0"/>
            </a:endParaRPr>
          </a:p>
          <a:p>
            <a:pPr>
              <a:spcBef>
                <a:spcPts val="18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Versioning</a:t>
            </a:r>
            <a:endParaRPr lang="en-GB" dirty="0"/>
          </a:p>
        </p:txBody>
      </p:sp>
      <p:sp>
        <p:nvSpPr>
          <p:cNvPr id="11" name="Rounded Rectangle 3"/>
          <p:cNvSpPr>
            <a:spLocks noChangeArrowheads="1"/>
          </p:cNvSpPr>
          <p:nvPr/>
        </p:nvSpPr>
        <p:spPr bwMode="auto">
          <a:xfrm>
            <a:off x="755650" y="4198938"/>
            <a:ext cx="7632700" cy="1295400"/>
          </a:xfrm>
          <a:prstGeom prst="roundRect">
            <a:avLst>
              <a:gd name="adj" fmla="val 16667"/>
            </a:avLst>
          </a:prstGeom>
          <a:solidFill>
            <a:srgbClr val="FAF3D6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Exception in thread "main"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java.io.InvalidClassException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com.fdm.User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; local class incompatible: stream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classdesc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serialVersionUID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189611857327415406, local class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serialVersionUID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= -7967074341750652642</a:t>
            </a:r>
          </a:p>
        </p:txBody>
      </p:sp>
    </p:spTree>
    <p:extLst>
      <p:ext uri="{BB962C8B-B14F-4D97-AF65-F5344CB8AC3E}">
        <p14:creationId xmlns:p14="http://schemas.microsoft.com/office/powerpoint/2010/main" val="214376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/>
              <a:t>Within the Serializable class, include the following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/>
          </a:p>
          <a:p>
            <a:pPr marL="0" indent="0">
              <a:buNone/>
              <a:defRPr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Java will check whether the object we are de-serializing has the same class version number as the current class in the system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the Serial Version UID</a:t>
            </a:r>
          </a:p>
        </p:txBody>
      </p:sp>
      <p:sp>
        <p:nvSpPr>
          <p:cNvPr id="5" name="Rounded Rectangle 3"/>
          <p:cNvSpPr>
            <a:spLocks noChangeArrowheads="1"/>
          </p:cNvSpPr>
          <p:nvPr/>
        </p:nvSpPr>
        <p:spPr bwMode="auto">
          <a:xfrm>
            <a:off x="750824" y="2165351"/>
            <a:ext cx="7632700" cy="460375"/>
          </a:xfrm>
          <a:prstGeom prst="roundRect">
            <a:avLst>
              <a:gd name="adj" fmla="val 16667"/>
            </a:avLst>
          </a:prstGeom>
          <a:solidFill>
            <a:srgbClr val="FAF3D6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Consolas" pitchFamily="49" charset="0"/>
                <a:cs typeface="Consolas" pitchFamily="49" charset="0"/>
              </a:rPr>
              <a:t> private static final long </a:t>
            </a:r>
            <a:r>
              <a:rPr lang="en-GB" altLang="en-US" sz="1800" b="1" i="1">
                <a:latin typeface="Consolas" pitchFamily="49" charset="0"/>
                <a:cs typeface="Consolas" pitchFamily="49" charset="0"/>
              </a:rPr>
              <a:t>serialVersionUID = 1;</a:t>
            </a:r>
            <a:endParaRPr lang="en-GB" altLang="en-US" sz="18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dirty="0" smtClean="0"/>
              <a:t>is required in order to serialize and </a:t>
            </a:r>
            <a:r>
              <a:rPr lang="en-US" dirty="0" err="1" smtClean="0"/>
              <a:t>deserialize</a:t>
            </a:r>
            <a:r>
              <a:rPr lang="en-US" dirty="0" smtClean="0"/>
              <a:t> </a:t>
            </a:r>
            <a:r>
              <a:rPr lang="en-US" dirty="0"/>
              <a:t>objects?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data type are objects stored as when serialized?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serialization used for?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What is a serial version id used for?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interface needs to be implemented in order to serialize an object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Review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7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5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smtClean="0"/>
              <a:t>Define serialization</a:t>
            </a:r>
          </a:p>
          <a:p>
            <a:r>
              <a:rPr lang="en-GB" altLang="en-US" smtClean="0"/>
              <a:t>List reasons for serializing Java objects</a:t>
            </a:r>
          </a:p>
          <a:p>
            <a:r>
              <a:rPr lang="en-GB" altLang="en-US" smtClean="0"/>
              <a:t>Describe how serialization is accomplished</a:t>
            </a:r>
          </a:p>
          <a:p>
            <a:r>
              <a:rPr lang="en-GB" altLang="en-US" smtClean="0"/>
              <a:t>Customize the serialization process</a:t>
            </a:r>
          </a:p>
          <a:p>
            <a:r>
              <a:rPr lang="en-GB" altLang="en-US" smtClean="0"/>
              <a:t>Discuss serialization versioning 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71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</a:t>
            </a:r>
            <a:r>
              <a:rPr lang="en-US" dirty="0" smtClean="0"/>
              <a:t>Serialization?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Non-Serializable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 Serialization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30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GB" dirty="0"/>
              <a:t>The stream can have a variety of destinations:</a:t>
            </a:r>
          </a:p>
          <a:p>
            <a:pPr lvl="1">
              <a:lnSpc>
                <a:spcPct val="150000"/>
              </a:lnSpc>
              <a:defRPr/>
            </a:pPr>
            <a:r>
              <a:rPr lang="en-GB" dirty="0"/>
              <a:t>A file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Byte array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/>
              <a:t>Another location on the network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GB" dirty="0"/>
              <a:t>De-serialization is the reverse – restoring an object from a byte stream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What is Serialization?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55650" y="1806385"/>
            <a:ext cx="7632700" cy="7921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2000" b="1" dirty="0">
                <a:solidFill>
                  <a:schemeClr val="tx1"/>
                </a:solidFill>
              </a:rPr>
              <a:t>Serialization is a Java mechanism for converting</a:t>
            </a:r>
          </a:p>
          <a:p>
            <a:pPr algn="ctr">
              <a:defRPr/>
            </a:pPr>
            <a:r>
              <a:rPr lang="en-GB" sz="2000" b="1" dirty="0">
                <a:solidFill>
                  <a:schemeClr val="tx1"/>
                </a:solidFill>
              </a:rPr>
              <a:t>an object’s state into a stream of bytes.</a:t>
            </a:r>
          </a:p>
        </p:txBody>
      </p:sp>
    </p:spTree>
    <p:extLst>
      <p:ext uri="{BB962C8B-B14F-4D97-AF65-F5344CB8AC3E}">
        <p14:creationId xmlns:p14="http://schemas.microsoft.com/office/powerpoint/2010/main" val="354083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dirty="0">
                <a:latin typeface="Arial" pitchFamily="34" charset="0"/>
              </a:rPr>
              <a:t>Common uses: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Saving / restoring a game’s state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Transferring an object across a server or over a network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Load balancing mechanisms in clustered architectures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Why Serialize?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1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Serialization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</p:spPr>
        <p:txBody>
          <a:bodyPr/>
          <a:lstStyle/>
          <a:p>
            <a:r>
              <a:rPr lang="en-US" dirty="0"/>
              <a:t>Non-Serializable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Custom Serialization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Versioning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Serialization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19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To be serialized, an object </a:t>
            </a:r>
            <a:r>
              <a:rPr lang="en-GB" b="1" dirty="0"/>
              <a:t>must</a:t>
            </a:r>
            <a:r>
              <a:rPr lang="en-GB" dirty="0"/>
              <a:t> implement the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java.io.Serializable</a:t>
            </a:r>
            <a:r>
              <a:rPr lang="en-GB" dirty="0"/>
              <a:t> interface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GB" dirty="0"/>
          </a:p>
          <a:p>
            <a:pPr>
              <a:spcAft>
                <a:spcPts val="600"/>
              </a:spcAft>
              <a:defRPr/>
            </a:pPr>
            <a:r>
              <a:rPr lang="en-GB" dirty="0"/>
              <a:t>It does not define any methods! </a:t>
            </a:r>
          </a:p>
          <a:p>
            <a:pPr lvl="1">
              <a:spcAft>
                <a:spcPts val="600"/>
              </a:spcAft>
              <a:defRPr/>
            </a:pPr>
            <a:r>
              <a:rPr lang="en-GB" dirty="0"/>
              <a:t>This is called a “marker” or “tag” interface</a:t>
            </a:r>
          </a:p>
          <a:p>
            <a:pPr lvl="1">
              <a:spcAft>
                <a:spcPts val="600"/>
              </a:spcAft>
              <a:defRPr/>
            </a:pPr>
            <a:endParaRPr lang="en-GB" dirty="0"/>
          </a:p>
          <a:p>
            <a:pPr>
              <a:spcAft>
                <a:spcPts val="600"/>
              </a:spcAft>
              <a:defRPr/>
            </a:pPr>
            <a:r>
              <a:rPr lang="en-GB" dirty="0"/>
              <a:t>If we attempt to serialize an object that is not Serializable, a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NotSerializableException</a:t>
            </a:r>
            <a:r>
              <a:rPr lang="en-GB" dirty="0"/>
              <a:t> will be thrown</a:t>
            </a:r>
          </a:p>
          <a:p>
            <a:pPr>
              <a:spcAft>
                <a:spcPts val="0"/>
              </a:spcAft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Serializable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22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altLang="en-US" dirty="0">
                <a:latin typeface="Arial" pitchFamily="34" charset="0"/>
              </a:rPr>
              <a:t>The mechanism writes out all data associated with the object:</a:t>
            </a:r>
            <a:endParaRPr lang="en-GB" altLang="en-US" dirty="0">
              <a:latin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Class hierarchy information</a:t>
            </a:r>
          </a:p>
          <a:p>
            <a:pPr lvl="1">
              <a:spcAft>
                <a:spcPts val="600"/>
              </a:spcAft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All instance members (including private data) </a:t>
            </a:r>
            <a:br>
              <a:rPr lang="en-GB" altLang="en-US" dirty="0">
                <a:latin typeface="Arial" pitchFamily="34" charset="0"/>
                <a:cs typeface="Arial" pitchFamily="34" charset="0"/>
              </a:rPr>
            </a:b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dirty="0">
                <a:latin typeface="Arial" pitchFamily="34" charset="0"/>
              </a:rPr>
              <a:t>Any object references (i.e. reference type fields) will be recursively </a:t>
            </a:r>
            <a:r>
              <a:rPr lang="en-US" altLang="en-US" dirty="0" smtClean="0">
                <a:latin typeface="Arial" pitchFamily="34" charset="0"/>
              </a:rPr>
              <a:t>serialized:</a:t>
            </a:r>
            <a:endParaRPr lang="en-US" altLang="en-US" dirty="0">
              <a:latin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They must also be Serializable to avoid 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NotSerializableException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!</a:t>
            </a: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</a:rPr>
              <a:t>How It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0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1. Object to be Serialized</a:t>
            </a:r>
            <a:endParaRPr lang="en-GB" dirty="0"/>
          </a:p>
        </p:txBody>
      </p:sp>
      <p:sp>
        <p:nvSpPr>
          <p:cNvPr id="6" name="Rounded Rectangle 3"/>
          <p:cNvSpPr>
            <a:spLocks noChangeArrowheads="1"/>
          </p:cNvSpPr>
          <p:nvPr/>
        </p:nvSpPr>
        <p:spPr bwMode="auto">
          <a:xfrm>
            <a:off x="781050" y="1773239"/>
            <a:ext cx="7632700" cy="387018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package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com.fdm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;</a:t>
            </a: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java.io.Serializable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class User implements </a:t>
            </a:r>
            <a:r>
              <a:rPr lang="en-GB" altLang="en-US" sz="1800" b="1" dirty="0" err="1">
                <a:latin typeface="Consolas" pitchFamily="49" charset="0"/>
                <a:cs typeface="Consolas" pitchFamily="49" charset="0"/>
              </a:rPr>
              <a:t>Serializable</a:t>
            </a: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	private String username;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	private String password;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	private Department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altLang="en-US" sz="18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	</a:t>
            </a:r>
            <a:endParaRPr lang="en-US" altLang="en-US" sz="1400" b="1" dirty="0">
              <a:latin typeface="Calibri" pitchFamily="34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   	// methods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156325" y="3789363"/>
            <a:ext cx="1000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defTabSz="539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B050"/>
                </a:solidFill>
                <a:latin typeface="Calibri" pitchFamily="34" charset="0"/>
              </a:rPr>
              <a:t>Will be </a:t>
            </a:r>
            <a:br>
              <a:rPr lang="en-US" altLang="en-US" sz="1400" b="1" dirty="0">
                <a:solidFill>
                  <a:srgbClr val="00B050"/>
                </a:solidFill>
                <a:latin typeface="Calibri" pitchFamily="34" charset="0"/>
              </a:rPr>
            </a:br>
            <a:r>
              <a:rPr lang="en-US" altLang="en-US" sz="1400" b="1" dirty="0">
                <a:solidFill>
                  <a:srgbClr val="00B050"/>
                </a:solidFill>
                <a:latin typeface="Calibri" pitchFamily="34" charset="0"/>
              </a:rPr>
              <a:t>serialized</a:t>
            </a:r>
            <a:endParaRPr lang="en-GB" altLang="en-US" sz="14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8" name="Right Brace 12"/>
          <p:cNvSpPr>
            <a:spLocks/>
          </p:cNvSpPr>
          <p:nvPr/>
        </p:nvSpPr>
        <p:spPr bwMode="auto">
          <a:xfrm>
            <a:off x="5948363" y="3716338"/>
            <a:ext cx="196850" cy="757237"/>
          </a:xfrm>
          <a:prstGeom prst="rightBrace">
            <a:avLst>
              <a:gd name="adj1" fmla="val 20730"/>
              <a:gd name="adj2" fmla="val 50000"/>
            </a:avLst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ts val="12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ts val="12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endParaRPr lang="en-GB" altLang="en-US" sz="2400"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024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02 - OOD Week 2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029FFAFE-4A82-480C-8DDC-50055B3ADA0A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DFA58B8E-190C-4074-9162-8ED2D9D879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674</Words>
  <Application>Microsoft Office PowerPoint</Application>
  <PresentationFormat>On-screen Show (4:3)</PresentationFormat>
  <Paragraphs>210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Serialization</vt:lpstr>
      <vt:lpstr>What is Serialization?</vt:lpstr>
      <vt:lpstr>Why Serialize?</vt:lpstr>
      <vt:lpstr>Serialization</vt:lpstr>
      <vt:lpstr>The Serializable Interface</vt:lpstr>
      <vt:lpstr>How It Works</vt:lpstr>
      <vt:lpstr>1. Object to be Serialized</vt:lpstr>
      <vt:lpstr>The Streams</vt:lpstr>
      <vt:lpstr>2. Serializing</vt:lpstr>
      <vt:lpstr>3. De-serializing</vt:lpstr>
      <vt:lpstr>Example</vt:lpstr>
      <vt:lpstr>Serialization</vt:lpstr>
      <vt:lpstr>How Serialization Works</vt:lpstr>
      <vt:lpstr>Serialization and Inheritance</vt:lpstr>
      <vt:lpstr>Serialization</vt:lpstr>
      <vt:lpstr>Non-Serializable Data</vt:lpstr>
      <vt:lpstr>Customizing Serialization</vt:lpstr>
      <vt:lpstr>Customizing Serialization</vt:lpstr>
      <vt:lpstr>Serialization</vt:lpstr>
      <vt:lpstr>Versioning</vt:lpstr>
      <vt:lpstr>Defining the Serial Version UID</vt:lpstr>
      <vt:lpstr>Review Questions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McCarthy</dc:creator>
  <cp:lastModifiedBy>Tatyana Tsymbalenko</cp:lastModifiedBy>
  <cp:revision>87</cp:revision>
  <dcterms:created xsi:type="dcterms:W3CDTF">2014-07-24T14:31:20Z</dcterms:created>
  <dcterms:modified xsi:type="dcterms:W3CDTF">2015-08-07T17:46:28Z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0x0101000B60AC2B8594D94098D971BC50F68257</vt:lpwstr>
  </property>
</Properties>
</file>