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22.xml" ContentType="application/vnd.openxmlformats-officedocument.presentationml.slide+xml"/>
  <Override PartName="/ppt/diagrams/data1.xml" ContentType="application/vnd.openxmlformats-officedocument.drawingml.diagramData+xml"/>
  <Override PartName="/ppt/slides/slide23.xml" ContentType="application/vnd.openxmlformats-officedocument.presentationml.slide+xml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12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colors1.xml" ContentType="application/vnd.openxmlformats-officedocument.drawingml.diagramColors+xml"/>
  <Override PartName="/ppt/theme/theme1.xml" ContentType="application/vnd.openxmlformats-officedocument.theme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0" r:id="rId4"/>
  </p:sldMasterIdLst>
  <p:notesMasterIdLst>
    <p:notesMasterId r:id="rId28"/>
  </p:notesMasterIdLst>
  <p:handoutMasterIdLst>
    <p:handoutMasterId r:id="rId29"/>
  </p:handoutMasterIdLst>
  <p:sldIdLst>
    <p:sldId id="256" r:id="rId5"/>
    <p:sldId id="312" r:id="rId6"/>
    <p:sldId id="314" r:id="rId7"/>
    <p:sldId id="315" r:id="rId8"/>
    <p:sldId id="316" r:id="rId9"/>
    <p:sldId id="323" r:id="rId10"/>
    <p:sldId id="324" r:id="rId11"/>
    <p:sldId id="326" r:id="rId12"/>
    <p:sldId id="317" r:id="rId13"/>
    <p:sldId id="327" r:id="rId14"/>
    <p:sldId id="328" r:id="rId15"/>
    <p:sldId id="319" r:id="rId16"/>
    <p:sldId id="329" r:id="rId17"/>
    <p:sldId id="320" r:id="rId18"/>
    <p:sldId id="330" r:id="rId19"/>
    <p:sldId id="321" r:id="rId20"/>
    <p:sldId id="331" r:id="rId21"/>
    <p:sldId id="332" r:id="rId22"/>
    <p:sldId id="333" r:id="rId23"/>
    <p:sldId id="334" r:id="rId24"/>
    <p:sldId id="335" r:id="rId25"/>
    <p:sldId id="336" r:id="rId26"/>
    <p:sldId id="313" r:id="rId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D38"/>
    <a:srgbClr val="E78426"/>
    <a:srgbClr val="309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63" autoAdjust="0"/>
    <p:restoredTop sz="88848" autoAdjust="0"/>
  </p:normalViewPr>
  <p:slideViewPr>
    <p:cSldViewPr snapToGrid="0" snapToObjects="1">
      <p:cViewPr>
        <p:scale>
          <a:sx n="75" d="100"/>
          <a:sy n="75" d="100"/>
        </p:scale>
        <p:origin x="-67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customXml" Target="../customXml/item4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DABE9B-E578-490B-96BD-21CB3B28F26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4BAC1C6-14D2-415A-8CD5-3103BDE44F13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b="1" dirty="0" err="1" smtClean="0">
              <a:solidFill>
                <a:schemeClr val="tx1">
                  <a:lumMod val="85000"/>
                  <a:lumOff val="15000"/>
                </a:schemeClr>
              </a:solidFill>
            </a:rPr>
            <a:t>BufferedReader</a:t>
          </a:r>
          <a:endParaRPr lang="en-GB" sz="2800" b="1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9015A345-346F-43D3-9284-4CE4E1B27968}" type="parTrans" cxnId="{7F8F314C-1F0E-4CCD-AEA0-C2CB51FC6EA4}">
      <dgm:prSet/>
      <dgm:spPr/>
      <dgm:t>
        <a:bodyPr/>
        <a:lstStyle/>
        <a:p>
          <a:endParaRPr lang="en-GB"/>
        </a:p>
      </dgm:t>
    </dgm:pt>
    <dgm:pt modelId="{907A315C-BC08-4B5C-A516-8FE41CD55328}" type="sibTrans" cxnId="{7F8F314C-1F0E-4CCD-AEA0-C2CB51FC6EA4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Wraps a…</a:t>
          </a:r>
          <a:endParaRPr lang="en-GB" dirty="0">
            <a:solidFill>
              <a:schemeClr val="bg1"/>
            </a:solidFill>
          </a:endParaRPr>
        </a:p>
      </dgm:t>
    </dgm:pt>
    <dgm:pt modelId="{282B3137-5D6C-4BEA-AA88-A47E049227A8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b="1" dirty="0" err="1" smtClean="0">
              <a:solidFill>
                <a:schemeClr val="tx1">
                  <a:lumMod val="85000"/>
                  <a:lumOff val="15000"/>
                </a:schemeClr>
              </a:solidFill>
            </a:rPr>
            <a:t>FileReader</a:t>
          </a:r>
          <a:endParaRPr lang="en-GB" sz="3600" b="1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E3CA4D3D-90B2-4ED6-B5D2-3B944BE40CF6}" type="parTrans" cxnId="{2CACD9CD-6870-4E3F-BB81-CE7F4D230556}">
      <dgm:prSet/>
      <dgm:spPr/>
      <dgm:t>
        <a:bodyPr/>
        <a:lstStyle/>
        <a:p>
          <a:endParaRPr lang="en-GB"/>
        </a:p>
      </dgm:t>
    </dgm:pt>
    <dgm:pt modelId="{5C7C05AA-D7C8-4A1F-BD7C-4A41AD7E1AB9}" type="sibTrans" cxnId="{2CACD9CD-6870-4E3F-BB81-CE7F4D230556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Takes a…</a:t>
          </a:r>
          <a:endParaRPr lang="en-GB" dirty="0">
            <a:solidFill>
              <a:schemeClr val="bg1"/>
            </a:solidFill>
          </a:endParaRPr>
        </a:p>
      </dgm:t>
    </dgm:pt>
    <dgm:pt modelId="{3FD04F66-3208-447E-B158-175F95E5FBC0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b="1" dirty="0" smtClean="0">
              <a:solidFill>
                <a:schemeClr val="tx1">
                  <a:lumMod val="85000"/>
                  <a:lumOff val="15000"/>
                </a:schemeClr>
              </a:solidFill>
            </a:rPr>
            <a:t>File</a:t>
          </a:r>
          <a:endParaRPr lang="en-GB" sz="3600" b="1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3B2EA0C1-F0CB-43CC-8A13-C029596B3065}" type="parTrans" cxnId="{4BDFEE92-B2A0-4986-A5B3-D770D696454B}">
      <dgm:prSet/>
      <dgm:spPr/>
      <dgm:t>
        <a:bodyPr/>
        <a:lstStyle/>
        <a:p>
          <a:endParaRPr lang="en-GB"/>
        </a:p>
      </dgm:t>
    </dgm:pt>
    <dgm:pt modelId="{F8EC3C61-B858-444F-8482-1D236BB0AE53}" type="sibTrans" cxnId="{4BDFEE92-B2A0-4986-A5B3-D770D696454B}">
      <dgm:prSet/>
      <dgm:spPr/>
      <dgm:t>
        <a:bodyPr/>
        <a:lstStyle/>
        <a:p>
          <a:endParaRPr lang="en-GB"/>
        </a:p>
      </dgm:t>
    </dgm:pt>
    <dgm:pt modelId="{E1A0A487-9BDF-4CB7-ACF2-64E9F873CF61}" type="pres">
      <dgm:prSet presAssocID="{BCDABE9B-E578-490B-96BD-21CB3B28F26B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7C9811D-18A4-4A1C-9D04-2257680E8FCD}" type="pres">
      <dgm:prSet presAssocID="{BCDABE9B-E578-490B-96BD-21CB3B28F26B}" presName="dummyMaxCanvas" presStyleCnt="0">
        <dgm:presLayoutVars/>
      </dgm:prSet>
      <dgm:spPr/>
    </dgm:pt>
    <dgm:pt modelId="{AFFEF514-56BF-41BD-93EC-482DB58E4000}" type="pres">
      <dgm:prSet presAssocID="{BCDABE9B-E578-490B-96BD-21CB3B28F26B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32D9CD3-7190-4DFA-83E2-3F151B3C119B}" type="pres">
      <dgm:prSet presAssocID="{BCDABE9B-E578-490B-96BD-21CB3B28F26B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C26114D-397F-49BB-8FD1-A8E6EC0070F2}" type="pres">
      <dgm:prSet presAssocID="{BCDABE9B-E578-490B-96BD-21CB3B28F26B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0DB8E8D-46C6-4CEB-82AE-B9102011EEFD}" type="pres">
      <dgm:prSet presAssocID="{BCDABE9B-E578-490B-96BD-21CB3B28F26B}" presName="ThreeConn_1-2" presStyleLbl="fgAccFollowNode1" presStyleIdx="0" presStyleCnt="2" custScaleX="21164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8F09307-CED1-48BF-8A46-172EA2C60847}" type="pres">
      <dgm:prSet presAssocID="{BCDABE9B-E578-490B-96BD-21CB3B28F26B}" presName="ThreeConn_2-3" presStyleLbl="fgAccFollowNode1" presStyleIdx="1" presStyleCnt="2" custScaleX="20859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B22F13F-D28D-4FE4-961D-96E24490DCDB}" type="pres">
      <dgm:prSet presAssocID="{BCDABE9B-E578-490B-96BD-21CB3B28F26B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9E70296-4C91-4F75-8DAB-3612371F233A}" type="pres">
      <dgm:prSet presAssocID="{BCDABE9B-E578-490B-96BD-21CB3B28F26B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569F405-B730-4082-A90A-8EA29FD23321}" type="pres">
      <dgm:prSet presAssocID="{BCDABE9B-E578-490B-96BD-21CB3B28F26B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BDFEE92-B2A0-4986-A5B3-D770D696454B}" srcId="{BCDABE9B-E578-490B-96BD-21CB3B28F26B}" destId="{3FD04F66-3208-447E-B158-175F95E5FBC0}" srcOrd="2" destOrd="0" parTransId="{3B2EA0C1-F0CB-43CC-8A13-C029596B3065}" sibTransId="{F8EC3C61-B858-444F-8482-1D236BB0AE53}"/>
    <dgm:cxn modelId="{7F8F314C-1F0E-4CCD-AEA0-C2CB51FC6EA4}" srcId="{BCDABE9B-E578-490B-96BD-21CB3B28F26B}" destId="{14BAC1C6-14D2-415A-8CD5-3103BDE44F13}" srcOrd="0" destOrd="0" parTransId="{9015A345-346F-43D3-9284-4CE4E1B27968}" sibTransId="{907A315C-BC08-4B5C-A516-8FE41CD55328}"/>
    <dgm:cxn modelId="{16B3994F-3678-4A74-B0C0-1EF613ADE090}" type="presOf" srcId="{282B3137-5D6C-4BEA-AA88-A47E049227A8}" destId="{09E70296-4C91-4F75-8DAB-3612371F233A}" srcOrd="1" destOrd="0" presId="urn:microsoft.com/office/officeart/2005/8/layout/vProcess5"/>
    <dgm:cxn modelId="{AA2620A9-D440-4799-AABD-282DB59AC7A7}" type="presOf" srcId="{5C7C05AA-D7C8-4A1F-BD7C-4A41AD7E1AB9}" destId="{E8F09307-CED1-48BF-8A46-172EA2C60847}" srcOrd="0" destOrd="0" presId="urn:microsoft.com/office/officeart/2005/8/layout/vProcess5"/>
    <dgm:cxn modelId="{47B63458-FA3A-4C99-96EE-14CEF27BD12C}" type="presOf" srcId="{14BAC1C6-14D2-415A-8CD5-3103BDE44F13}" destId="{7B22F13F-D28D-4FE4-961D-96E24490DCDB}" srcOrd="1" destOrd="0" presId="urn:microsoft.com/office/officeart/2005/8/layout/vProcess5"/>
    <dgm:cxn modelId="{2CACD9CD-6870-4E3F-BB81-CE7F4D230556}" srcId="{BCDABE9B-E578-490B-96BD-21CB3B28F26B}" destId="{282B3137-5D6C-4BEA-AA88-A47E049227A8}" srcOrd="1" destOrd="0" parTransId="{E3CA4D3D-90B2-4ED6-B5D2-3B944BE40CF6}" sibTransId="{5C7C05AA-D7C8-4A1F-BD7C-4A41AD7E1AB9}"/>
    <dgm:cxn modelId="{1A759264-8398-40D6-83CE-F417D634572E}" type="presOf" srcId="{3FD04F66-3208-447E-B158-175F95E5FBC0}" destId="{CC26114D-397F-49BB-8FD1-A8E6EC0070F2}" srcOrd="0" destOrd="0" presId="urn:microsoft.com/office/officeart/2005/8/layout/vProcess5"/>
    <dgm:cxn modelId="{49A609DE-D126-49B7-A166-8F75D7E7825F}" type="presOf" srcId="{BCDABE9B-E578-490B-96BD-21CB3B28F26B}" destId="{E1A0A487-9BDF-4CB7-ACF2-64E9F873CF61}" srcOrd="0" destOrd="0" presId="urn:microsoft.com/office/officeart/2005/8/layout/vProcess5"/>
    <dgm:cxn modelId="{B80C2F7E-F323-43FA-9A94-4F75DD51A8F6}" type="presOf" srcId="{14BAC1C6-14D2-415A-8CD5-3103BDE44F13}" destId="{AFFEF514-56BF-41BD-93EC-482DB58E4000}" srcOrd="0" destOrd="0" presId="urn:microsoft.com/office/officeart/2005/8/layout/vProcess5"/>
    <dgm:cxn modelId="{E29D3CAC-FFB4-439C-92FE-732D5AE55F96}" type="presOf" srcId="{282B3137-5D6C-4BEA-AA88-A47E049227A8}" destId="{232D9CD3-7190-4DFA-83E2-3F151B3C119B}" srcOrd="0" destOrd="0" presId="urn:microsoft.com/office/officeart/2005/8/layout/vProcess5"/>
    <dgm:cxn modelId="{EB600701-3213-40D7-9C37-A64DA1C01939}" type="presOf" srcId="{3FD04F66-3208-447E-B158-175F95E5FBC0}" destId="{C569F405-B730-4082-A90A-8EA29FD23321}" srcOrd="1" destOrd="0" presId="urn:microsoft.com/office/officeart/2005/8/layout/vProcess5"/>
    <dgm:cxn modelId="{1E7880E6-B5DD-41B5-B5F3-9A9CC60B1B72}" type="presOf" srcId="{907A315C-BC08-4B5C-A516-8FE41CD55328}" destId="{10DB8E8D-46C6-4CEB-82AE-B9102011EEFD}" srcOrd="0" destOrd="0" presId="urn:microsoft.com/office/officeart/2005/8/layout/vProcess5"/>
    <dgm:cxn modelId="{C1333248-E05A-43A7-BC92-A3B7432DF0B6}" type="presParOf" srcId="{E1A0A487-9BDF-4CB7-ACF2-64E9F873CF61}" destId="{F7C9811D-18A4-4A1C-9D04-2257680E8FCD}" srcOrd="0" destOrd="0" presId="urn:microsoft.com/office/officeart/2005/8/layout/vProcess5"/>
    <dgm:cxn modelId="{576550B3-84DD-4C70-BE9B-FA8A451A3A94}" type="presParOf" srcId="{E1A0A487-9BDF-4CB7-ACF2-64E9F873CF61}" destId="{AFFEF514-56BF-41BD-93EC-482DB58E4000}" srcOrd="1" destOrd="0" presId="urn:microsoft.com/office/officeart/2005/8/layout/vProcess5"/>
    <dgm:cxn modelId="{67F77E3E-F216-40FB-9236-6A14D122C6C1}" type="presParOf" srcId="{E1A0A487-9BDF-4CB7-ACF2-64E9F873CF61}" destId="{232D9CD3-7190-4DFA-83E2-3F151B3C119B}" srcOrd="2" destOrd="0" presId="urn:microsoft.com/office/officeart/2005/8/layout/vProcess5"/>
    <dgm:cxn modelId="{EE47B5F2-1D4D-4407-83BD-B0F746194B1D}" type="presParOf" srcId="{E1A0A487-9BDF-4CB7-ACF2-64E9F873CF61}" destId="{CC26114D-397F-49BB-8FD1-A8E6EC0070F2}" srcOrd="3" destOrd="0" presId="urn:microsoft.com/office/officeart/2005/8/layout/vProcess5"/>
    <dgm:cxn modelId="{4743D661-3B02-48EB-B76D-F9902AE8858E}" type="presParOf" srcId="{E1A0A487-9BDF-4CB7-ACF2-64E9F873CF61}" destId="{10DB8E8D-46C6-4CEB-82AE-B9102011EEFD}" srcOrd="4" destOrd="0" presId="urn:microsoft.com/office/officeart/2005/8/layout/vProcess5"/>
    <dgm:cxn modelId="{A5CBC0B4-F840-41F1-A22B-8C710476FEAF}" type="presParOf" srcId="{E1A0A487-9BDF-4CB7-ACF2-64E9F873CF61}" destId="{E8F09307-CED1-48BF-8A46-172EA2C60847}" srcOrd="5" destOrd="0" presId="urn:microsoft.com/office/officeart/2005/8/layout/vProcess5"/>
    <dgm:cxn modelId="{4F997508-9E40-48D8-9F23-91881835F964}" type="presParOf" srcId="{E1A0A487-9BDF-4CB7-ACF2-64E9F873CF61}" destId="{7B22F13F-D28D-4FE4-961D-96E24490DCDB}" srcOrd="6" destOrd="0" presId="urn:microsoft.com/office/officeart/2005/8/layout/vProcess5"/>
    <dgm:cxn modelId="{59A24829-D6F1-4547-883D-608011384937}" type="presParOf" srcId="{E1A0A487-9BDF-4CB7-ACF2-64E9F873CF61}" destId="{09E70296-4C91-4F75-8DAB-3612371F233A}" srcOrd="7" destOrd="0" presId="urn:microsoft.com/office/officeart/2005/8/layout/vProcess5"/>
    <dgm:cxn modelId="{20F24CF0-5A6D-46D0-9C5A-FAC74B44B1FF}" type="presParOf" srcId="{E1A0A487-9BDF-4CB7-ACF2-64E9F873CF61}" destId="{C569F405-B730-4082-A90A-8EA29FD2332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EF514-56BF-41BD-93EC-482DB58E4000}">
      <dsp:nvSpPr>
        <dsp:cNvPr id="0" name=""/>
        <dsp:cNvSpPr/>
      </dsp:nvSpPr>
      <dsp:spPr>
        <a:xfrm>
          <a:off x="0" y="0"/>
          <a:ext cx="5853588" cy="81105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>
              <a:solidFill>
                <a:schemeClr val="tx1">
                  <a:lumMod val="85000"/>
                  <a:lumOff val="15000"/>
                </a:schemeClr>
              </a:solidFill>
            </a:rPr>
            <a:t>BufferedReader</a:t>
          </a:r>
          <a:endParaRPr lang="en-GB" sz="2800" b="1" kern="120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23755" y="23755"/>
        <a:ext cx="4978398" cy="763543"/>
      </dsp:txXfrm>
    </dsp:sp>
    <dsp:sp modelId="{232D9CD3-7190-4DFA-83E2-3F151B3C119B}">
      <dsp:nvSpPr>
        <dsp:cNvPr id="0" name=""/>
        <dsp:cNvSpPr/>
      </dsp:nvSpPr>
      <dsp:spPr>
        <a:xfrm>
          <a:off x="516493" y="946229"/>
          <a:ext cx="5853588" cy="81105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>
              <a:solidFill>
                <a:schemeClr val="tx1">
                  <a:lumMod val="85000"/>
                  <a:lumOff val="15000"/>
                </a:schemeClr>
              </a:solidFill>
            </a:rPr>
            <a:t>FileReader</a:t>
          </a:r>
          <a:endParaRPr lang="en-GB" sz="3600" b="1" kern="120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540248" y="969984"/>
        <a:ext cx="4762400" cy="763543"/>
      </dsp:txXfrm>
    </dsp:sp>
    <dsp:sp modelId="{CC26114D-397F-49BB-8FD1-A8E6EC0070F2}">
      <dsp:nvSpPr>
        <dsp:cNvPr id="0" name=""/>
        <dsp:cNvSpPr/>
      </dsp:nvSpPr>
      <dsp:spPr>
        <a:xfrm>
          <a:off x="1032986" y="1892458"/>
          <a:ext cx="5853588" cy="81105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File</a:t>
          </a:r>
          <a:endParaRPr lang="en-GB" sz="3600" b="1" kern="120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1056741" y="1916213"/>
        <a:ext cx="4762400" cy="763543"/>
      </dsp:txXfrm>
    </dsp:sp>
    <dsp:sp modelId="{10DB8E8D-46C6-4CEB-82AE-B9102011EEFD}">
      <dsp:nvSpPr>
        <dsp:cNvPr id="0" name=""/>
        <dsp:cNvSpPr/>
      </dsp:nvSpPr>
      <dsp:spPr>
        <a:xfrm>
          <a:off x="5032108" y="615048"/>
          <a:ext cx="1115776" cy="527184"/>
        </a:xfrm>
        <a:prstGeom prst="downArrow">
          <a:avLst>
            <a:gd name="adj1" fmla="val 55000"/>
            <a:gd name="adj2" fmla="val 45000"/>
          </a:avLst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/>
              </a:solidFill>
            </a:rPr>
            <a:t>Wraps a…</a:t>
          </a:r>
          <a:endParaRPr lang="en-GB" sz="1300" kern="1200" dirty="0">
            <a:solidFill>
              <a:schemeClr val="bg1"/>
            </a:solidFill>
          </a:endParaRPr>
        </a:p>
      </dsp:txBody>
      <dsp:txXfrm>
        <a:off x="5283158" y="615048"/>
        <a:ext cx="613676" cy="396706"/>
      </dsp:txXfrm>
    </dsp:sp>
    <dsp:sp modelId="{E8F09307-CED1-48BF-8A46-172EA2C60847}">
      <dsp:nvSpPr>
        <dsp:cNvPr id="0" name=""/>
        <dsp:cNvSpPr/>
      </dsp:nvSpPr>
      <dsp:spPr>
        <a:xfrm>
          <a:off x="5556648" y="1555871"/>
          <a:ext cx="1099681" cy="527184"/>
        </a:xfrm>
        <a:prstGeom prst="downArrow">
          <a:avLst>
            <a:gd name="adj1" fmla="val 55000"/>
            <a:gd name="adj2" fmla="val 45000"/>
          </a:avLst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/>
              </a:solidFill>
            </a:rPr>
            <a:t>Takes a…</a:t>
          </a:r>
          <a:endParaRPr lang="en-GB" sz="1300" kern="1200" dirty="0">
            <a:solidFill>
              <a:schemeClr val="bg1"/>
            </a:solidFill>
          </a:endParaRPr>
        </a:p>
      </dsp:txBody>
      <dsp:txXfrm>
        <a:off x="5804076" y="1555871"/>
        <a:ext cx="604825" cy="396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748AE57-044C-4A10-A08D-1E594FA72A06}" type="datetime1">
              <a:rPr lang="en-GB" altLang="en-US"/>
              <a:pPr>
                <a:defRPr/>
              </a:pPr>
              <a:t>07/08/2015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C7ABE0-C499-4725-9354-24C1C6346D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8829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CD5AD0B-140E-41C5-B846-B64BA810CEA8}" type="datetime1">
              <a:rPr lang="en-GB" altLang="en-US"/>
              <a:pPr>
                <a:defRPr/>
              </a:pPr>
              <a:t>07/08/2015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743B131-0471-49D4-AD0F-A5F64627A0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86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3B131-0471-49D4-AD0F-A5F64627A074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1914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  <a:p>
            <a:endParaRPr lang="en-GB" altLang="en-US" smtClean="0"/>
          </a:p>
          <a:p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5AB57802-7131-4A08-83A5-2C2309A31520}" type="slidenum">
              <a:rPr lang="en-US" altLang="en-US" smtClean="0"/>
              <a:pPr eaLnBrk="1" hangingPunct="1"/>
              <a:t>19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  <a:p>
            <a:endParaRPr lang="en-GB" altLang="en-US" smtClean="0"/>
          </a:p>
          <a:p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F7ABBC7B-852A-48A9-92E2-C2F01CBE58AD}" type="slidenum">
              <a:rPr lang="en-US" altLang="en-US" smtClean="0"/>
              <a:pPr eaLnBrk="1" hangingPunct="1"/>
              <a:t>20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  <a:p>
            <a:endParaRPr lang="en-GB" altLang="en-US" smtClean="0"/>
          </a:p>
          <a:p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40856FBD-EA0B-4DAC-9AEE-9CC259F1E4E8}" type="slidenum">
              <a:rPr lang="en-US" altLang="en-US" smtClean="0"/>
              <a:pPr eaLnBrk="1" hangingPunct="1"/>
              <a:t>21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The output of a process might cause the user to determine what input comes next.  However, it doesn’t always have to be a  user, it could be automated.</a:t>
            </a:r>
            <a:endParaRPr lang="en-GB" altLang="en-US" dirty="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7DBE0BEF-E2B0-40EF-B8A6-6A6206715841}" type="slidenum">
              <a:rPr lang="en-US" altLang="en-US" smtClean="0"/>
              <a:pPr eaLnBrk="1" hangingPunct="1"/>
              <a:t>6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endParaRPr lang="en-GB" dirty="0" smtClean="0">
              <a:latin typeface="Arial" charset="0"/>
              <a:ea typeface="ヒラギノ角ゴ Pro W3" pitchFamily="-112" charset="-128"/>
              <a:cs typeface="+mn-cs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8F705C93-5FCA-433E-B1C8-0272C52BAB68}" type="slidenum">
              <a:rPr lang="en-US" altLang="en-US" smtClean="0"/>
              <a:pPr eaLnBrk="1" hangingPunct="1"/>
              <a:t>7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Streams are used for serialization.  To </a:t>
            </a:r>
            <a:r>
              <a:rPr lang="en-US" altLang="en-US" i="1" smtClean="0"/>
              <a:t>serialize</a:t>
            </a:r>
            <a:r>
              <a:rPr lang="en-US" altLang="en-US" smtClean="0"/>
              <a:t> an object is to convert its state to a byte stream so that it can later be converted back to a copy of the object. </a:t>
            </a:r>
            <a:endParaRPr lang="en-GB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70BCC380-F0EF-44BB-B8BB-69C18C907CE1}" type="slidenum">
              <a:rPr lang="en-US" altLang="en-US" smtClean="0"/>
              <a:pPr eaLnBrk="1" hangingPunct="1"/>
              <a:t>8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Although int read() reads a byte value, the return type is an int. This is because java use a convention from C language to indicate the end of a stream with a special value. Byte values are returned as integers in a range of 0 to 255 and the special value of integer -1 is used to indicate that end of stream has been reached.  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100BE9EC-A3BC-4455-852D-CA6EDF8574A8}" type="slidenum">
              <a:rPr lang="en-US" altLang="en-US" smtClean="0"/>
              <a:pPr eaLnBrk="1" hangingPunct="1"/>
              <a:t>10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b="1" smtClean="0"/>
              <a:t>FileInputStream(String path)</a:t>
            </a:r>
            <a:r>
              <a:rPr lang="en-GB" altLang="en-US" smtClean="0"/>
              <a:t> </a:t>
            </a:r>
            <a:r>
              <a:rPr lang="en-US" altLang="en-US" smtClean="0">
                <a:sym typeface="Wingdings" pitchFamily="2" charset="2"/>
              </a:rPr>
              <a:t> path to a file can be specified</a:t>
            </a:r>
            <a:endParaRPr lang="en-GB" altLang="en-US" smtClean="0"/>
          </a:p>
          <a:p>
            <a:r>
              <a:rPr lang="en-GB" altLang="en-US" b="1" smtClean="0"/>
              <a:t>FileInputStream(File file)</a:t>
            </a:r>
            <a:r>
              <a:rPr lang="en-US" altLang="en-US" smtClean="0">
                <a:sym typeface="Wingdings" pitchFamily="2" charset="2"/>
              </a:rPr>
              <a:t>  file can be specified (will create a fileDescriptor object) </a:t>
            </a:r>
            <a:endParaRPr lang="en-GB" altLang="en-US" smtClean="0"/>
          </a:p>
          <a:p>
            <a:r>
              <a:rPr lang="en-GB" altLang="en-US" b="1" smtClean="0"/>
              <a:t>FileInputStream(FileDescriptor fdObj)</a:t>
            </a:r>
            <a:r>
              <a:rPr lang="en-US" altLang="en-US" b="1" smtClean="0">
                <a:sym typeface="Wingdings" pitchFamily="2" charset="2"/>
              </a:rPr>
              <a:t> </a:t>
            </a:r>
            <a:r>
              <a:rPr lang="en-US" altLang="en-US" smtClean="0">
                <a:sym typeface="Wingdings" pitchFamily="2" charset="2"/>
              </a:rPr>
              <a:t>FileDescriptor can be specified, they represent existing connection to a file.</a:t>
            </a:r>
          </a:p>
          <a:p>
            <a:pPr eaLnBrk="1" hangingPunct="1"/>
            <a:r>
              <a:rPr lang="en-GB" altLang="en-US" b="1" smtClean="0"/>
              <a:t>FileOutputStream(File file)</a:t>
            </a:r>
            <a:r>
              <a:rPr lang="en-GB" altLang="en-US" smtClean="0"/>
              <a:t> </a:t>
            </a:r>
            <a:r>
              <a:rPr lang="en-US" altLang="en-US" smtClean="0">
                <a:sym typeface="Wingdings" pitchFamily="2" charset="2"/>
              </a:rPr>
              <a:t>file can be specified (will create a fileDescriptor object) </a:t>
            </a:r>
          </a:p>
          <a:p>
            <a:pPr eaLnBrk="1" hangingPunct="1"/>
            <a:r>
              <a:rPr lang="en-GB" altLang="en-US" b="1" smtClean="0"/>
              <a:t>FileOutputStream(File file, boolean append)</a:t>
            </a:r>
            <a:r>
              <a:rPr lang="en-US" altLang="en-US" b="1" smtClean="0">
                <a:sym typeface="Wingdings" pitchFamily="2" charset="2"/>
              </a:rPr>
              <a:t> </a:t>
            </a:r>
            <a:r>
              <a:rPr lang="en-US" altLang="en-US" smtClean="0">
                <a:sym typeface="Wingdings" pitchFamily="2" charset="2"/>
              </a:rPr>
              <a:t> </a:t>
            </a:r>
            <a:r>
              <a:rPr lang="en-US" altLang="en-US" smtClean="0">
                <a:latin typeface="Arial" pitchFamily="34" charset="0"/>
                <a:ea typeface="ヒラギノ角ゴ Pro W3"/>
                <a:cs typeface="ヒラギノ角ゴ Pro W3"/>
              </a:rPr>
              <a:t>If the second argument is true, then bytes will be written to the end of the file rather than the beginning.</a:t>
            </a:r>
          </a:p>
          <a:p>
            <a:pPr eaLnBrk="1" hangingPunct="1"/>
            <a:r>
              <a:rPr lang="en-GB" altLang="en-US" b="1" smtClean="0"/>
              <a:t>FileOutputStream(FileDescriptor fdObj)</a:t>
            </a:r>
            <a:r>
              <a:rPr lang="en-US" altLang="en-US" b="1" smtClean="0">
                <a:sym typeface="Wingdings" pitchFamily="2" charset="2"/>
              </a:rPr>
              <a:t> </a:t>
            </a:r>
            <a:r>
              <a:rPr lang="en-US" altLang="en-US" smtClean="0">
                <a:sym typeface="Wingdings" pitchFamily="2" charset="2"/>
              </a:rPr>
              <a:t>FileDescriptor can be specified, they represent existing connection to a file</a:t>
            </a:r>
            <a:endParaRPr lang="en-GB" altLang="en-US" smtClean="0"/>
          </a:p>
          <a:p>
            <a:pPr eaLnBrk="1" hangingPunct="1"/>
            <a:r>
              <a:rPr lang="en-GB" altLang="en-US" b="1" smtClean="0"/>
              <a:t>FileOutputStream(String path)</a:t>
            </a:r>
            <a:r>
              <a:rPr lang="en-US" altLang="en-US" b="1" smtClean="0">
                <a:sym typeface="Wingdings" pitchFamily="2" charset="2"/>
              </a:rPr>
              <a:t> </a:t>
            </a:r>
            <a:r>
              <a:rPr lang="en-US" altLang="en-US" smtClean="0">
                <a:sym typeface="Wingdings" pitchFamily="2" charset="2"/>
              </a:rPr>
              <a:t>path to a file can be specified</a:t>
            </a:r>
            <a:endParaRPr lang="en-GB" altLang="en-US" smtClean="0"/>
          </a:p>
          <a:p>
            <a:pPr eaLnBrk="1" hangingPunct="1"/>
            <a:r>
              <a:rPr lang="en-GB" altLang="en-US" b="1" smtClean="0"/>
              <a:t>FileOutputStream(String path, boolean append)</a:t>
            </a:r>
            <a:r>
              <a:rPr lang="en-US" altLang="en-US" b="1" smtClean="0">
                <a:sym typeface="Wingdings" pitchFamily="2" charset="2"/>
              </a:rPr>
              <a:t> </a:t>
            </a:r>
            <a:r>
              <a:rPr lang="en-US" altLang="en-US" smtClean="0">
                <a:sym typeface="Wingdings" pitchFamily="2" charset="2"/>
              </a:rPr>
              <a:t> </a:t>
            </a:r>
            <a:r>
              <a:rPr lang="en-US" altLang="en-US" smtClean="0">
                <a:latin typeface="Arial" pitchFamily="34" charset="0"/>
                <a:ea typeface="ヒラギノ角ゴ Pro W3"/>
                <a:cs typeface="ヒラギノ角ゴ Pro W3"/>
              </a:rPr>
              <a:t>If the second argument is true, then bytes will be written to the end of the file rather than the beginning.</a:t>
            </a:r>
            <a:endParaRPr lang="en-GB" altLang="en-US" smtClean="0"/>
          </a:p>
          <a:p>
            <a:endParaRPr lang="en-GB" altLang="en-US" smtClean="0"/>
          </a:p>
          <a:p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A0FCB2FF-DA19-4F29-AD4A-CB3E07361327}" type="slidenum">
              <a:rPr lang="en-US" altLang="en-US" smtClean="0"/>
              <a:pPr eaLnBrk="1" hangingPunct="1"/>
              <a:t>13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  <a:p>
            <a:endParaRPr lang="en-US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4DB14052-CE9D-42A4-B3DA-F233D44A1595}" type="slidenum">
              <a:rPr lang="en-US" altLang="en-US" smtClean="0"/>
              <a:pPr eaLnBrk="1" hangingPunct="1"/>
              <a:t>15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06C7A407-4B4D-424F-86DA-0FD243389D1E}" type="slidenum">
              <a:rPr lang="en-US" altLang="en-US" smtClean="0"/>
              <a:pPr eaLnBrk="1" hangingPunct="1"/>
              <a:t>17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smtClean="0"/>
              <a:t>Defaults constructor provide a default encoding schema, however you can specify one if you wish so.</a:t>
            </a:r>
          </a:p>
          <a:p>
            <a:endParaRPr lang="en-GB" altLang="en-US" smtClean="0"/>
          </a:p>
          <a:p>
            <a:r>
              <a:rPr lang="en-GB" altLang="en-US" smtClean="0"/>
              <a:t>InputStreamReader in = new InputStreamReader (System.in, “UTF-8”) </a:t>
            </a:r>
            <a:r>
              <a:rPr lang="en-US" altLang="en-US" smtClean="0"/>
              <a:t>–</a:t>
            </a:r>
            <a:r>
              <a:rPr lang="en-GB" altLang="en-US" smtClean="0"/>
              <a:t>reads an specified a charset.</a:t>
            </a:r>
          </a:p>
          <a:p>
            <a:endParaRPr lang="en-US" altLang="en-US" smtClean="0"/>
          </a:p>
          <a:p>
            <a:r>
              <a:rPr lang="en-US" altLang="en-US" smtClean="0"/>
              <a:t>For top efficiency, consider wrapping an InputStreamReader within a BufferedReader. For example: </a:t>
            </a:r>
          </a:p>
          <a:p>
            <a:r>
              <a:rPr lang="en-US" altLang="en-US" smtClean="0"/>
              <a:t>BufferedReader in = new BufferedReader(new InputStreamReader(System.in)); </a:t>
            </a:r>
            <a:endParaRPr lang="en-GB" altLang="en-US" smtClean="0"/>
          </a:p>
          <a:p>
            <a:endParaRPr lang="en-GB" altLang="en-US" smtClean="0"/>
          </a:p>
          <a:p>
            <a:endParaRPr lang="en-US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5894892F-AD4A-480E-83E9-AB58B26888F4}" type="slidenum">
              <a:rPr lang="en-US" altLang="en-US" smtClean="0"/>
              <a:pPr eaLnBrk="1" hangingPunct="1"/>
              <a:t>18</a:t>
            </a:fld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zh-TW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4957B294-6B5B-4072-A72B-88EDC1681CB2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360479" y="3738563"/>
            <a:ext cx="1704291" cy="638175"/>
          </a:xfrm>
        </p:spPr>
        <p:txBody>
          <a:bodyPr/>
          <a:lstStyle>
            <a:lvl1pPr marL="0" indent="0">
              <a:buNone/>
              <a:defRPr sz="28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Stream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60589" y="4794250"/>
            <a:ext cx="1704181" cy="615950"/>
          </a:xfrm>
        </p:spPr>
        <p:txBody>
          <a:bodyPr/>
          <a:lstStyle>
            <a:lvl1pPr marL="0" indent="0">
              <a:buNone/>
              <a:defRPr sz="3600"/>
            </a:lvl1pPr>
            <a:lvl2pPr marL="357188" indent="0">
              <a:buNone/>
              <a:defRPr/>
            </a:lvl2pPr>
          </a:lstStyle>
          <a:p>
            <a:pPr lvl="0"/>
            <a:r>
              <a:rPr lang="en-US" dirty="0" smtClean="0"/>
              <a:t>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1868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_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19326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492919"/>
          </a:xfrm>
          <a:prstGeom prst="roundRect">
            <a:avLst>
              <a:gd name="adj" fmla="val 10982"/>
            </a:avLst>
          </a:prstGeom>
          <a:solidFill>
            <a:srgbClr val="FFFA9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79932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915885"/>
            <a:ext cx="8229600" cy="4354739"/>
          </a:xfrm>
        </p:spPr>
        <p:txBody>
          <a:bodyPr/>
          <a:lstStyle>
            <a:lvl1pPr marL="331200" marR="0" indent="-342900" algn="l" defTabSz="4572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 sz="2000"/>
            </a:lvl1pPr>
          </a:lstStyle>
          <a:p>
            <a:pPr lvl="0"/>
            <a:r>
              <a:rPr lang="en-US" dirty="0" smtClean="0"/>
              <a:t>Objective 1</a:t>
            </a:r>
          </a:p>
          <a:p>
            <a:pPr lvl="0"/>
            <a:r>
              <a:rPr lang="en-US" dirty="0" smtClean="0"/>
              <a:t>Objective 2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96900" y="1321700"/>
            <a:ext cx="8159750" cy="44994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en-US" sz="1800" b="1" dirty="0" smtClean="0">
                <a:solidFill>
                  <a:srgbClr val="000000"/>
                </a:solidFill>
                <a:latin typeface="+mj-lt"/>
              </a:rPr>
              <a:t>After completing this module </a:t>
            </a:r>
            <a:r>
              <a:rPr lang="en-GB" altLang="en-US" sz="1800" b="1" smtClean="0">
                <a:solidFill>
                  <a:srgbClr val="000000"/>
                </a:solidFill>
                <a:latin typeface="+mj-lt"/>
              </a:rPr>
              <a:t>you should be </a:t>
            </a:r>
            <a:r>
              <a:rPr lang="en-GB" altLang="en-US" sz="1800" b="1" dirty="0" smtClean="0">
                <a:solidFill>
                  <a:srgbClr val="000000"/>
                </a:solidFill>
                <a:latin typeface="+mj-lt"/>
              </a:rPr>
              <a:t>able to:</a:t>
            </a:r>
            <a:endParaRPr lang="en-GB" sz="1800" dirty="0" smtClean="0">
              <a:latin typeface="+mj-lt"/>
            </a:endParaRPr>
          </a:p>
          <a:p>
            <a:pPr>
              <a:buFont typeface="Arial" panose="020B0604020202020204" pitchFamily="34" charset="0"/>
              <a:buNone/>
            </a:pPr>
            <a:endParaRPr lang="en-GB" sz="2000" dirty="0" smtClean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5600" y="629556"/>
            <a:ext cx="8229600" cy="44994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en-US" sz="2400" b="1" dirty="0" smtClean="0">
                <a:solidFill>
                  <a:srgbClr val="000000"/>
                </a:solidFill>
                <a:latin typeface="Arial" pitchFamily="34" charset="0"/>
              </a:rPr>
              <a:t>Module Objectives</a:t>
            </a:r>
            <a:endParaRPr lang="en-GB" sz="2400" dirty="0" smtClean="0"/>
          </a:p>
          <a:p>
            <a:pPr>
              <a:buFont typeface="Arial" panose="020B0604020202020204" pitchFamily="34" charset="0"/>
              <a:buNone/>
            </a:pP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3779026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77371" y="595540"/>
            <a:ext cx="8422821" cy="47897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400" b="1" dirty="0" smtClean="0">
                <a:latin typeface="+mj-lt"/>
              </a:rPr>
              <a:t>Questions?</a:t>
            </a:r>
            <a:endParaRPr lang="en-GB" sz="2400" b="1" dirty="0" smtClean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7200" y="1436914"/>
            <a:ext cx="8299450" cy="489131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7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ctr">
              <a:buFont typeface="Arial" panose="020B0604020202020204" pitchFamily="34" charset="0"/>
              <a:buNone/>
            </a:pPr>
            <a:endParaRPr lang="en-GB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468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4"/>
          <p:cNvSpPr txBox="1">
            <a:spLocks noChangeArrowheads="1"/>
          </p:cNvSpPr>
          <p:nvPr userDrawn="1"/>
        </p:nvSpPr>
        <p:spPr bwMode="auto">
          <a:xfrm>
            <a:off x="7048500" y="6448425"/>
            <a:ext cx="17811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3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www.fdmgroup.com</a:t>
            </a:r>
          </a:p>
        </p:txBody>
      </p:sp>
    </p:spTree>
    <p:extLst>
      <p:ext uri="{BB962C8B-B14F-4D97-AF65-F5344CB8AC3E}">
        <p14:creationId xmlns:p14="http://schemas.microsoft.com/office/powerpoint/2010/main" val="704877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4"/>
          <p:cNvSpPr txBox="1">
            <a:spLocks noChangeArrowheads="1"/>
          </p:cNvSpPr>
          <p:nvPr userDrawn="1"/>
        </p:nvSpPr>
        <p:spPr bwMode="auto">
          <a:xfrm>
            <a:off x="7048500" y="6448425"/>
            <a:ext cx="17811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3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www.fdmgroup.com</a:t>
            </a:r>
          </a:p>
        </p:txBody>
      </p:sp>
    </p:spTree>
    <p:extLst>
      <p:ext uri="{BB962C8B-B14F-4D97-AF65-F5344CB8AC3E}">
        <p14:creationId xmlns:p14="http://schemas.microsoft.com/office/powerpoint/2010/main" val="2337978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4"/>
          <p:cNvSpPr txBox="1">
            <a:spLocks noChangeArrowheads="1"/>
          </p:cNvSpPr>
          <p:nvPr userDrawn="1"/>
        </p:nvSpPr>
        <p:spPr bwMode="auto">
          <a:xfrm>
            <a:off x="7048500" y="6448425"/>
            <a:ext cx="17811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3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www.fdmgroup.com</a:t>
            </a:r>
          </a:p>
        </p:txBody>
      </p:sp>
    </p:spTree>
    <p:extLst>
      <p:ext uri="{BB962C8B-B14F-4D97-AF65-F5344CB8AC3E}">
        <p14:creationId xmlns:p14="http://schemas.microsoft.com/office/powerpoint/2010/main" val="2875152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8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9" name="Oval 8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7146925" y="6499225"/>
            <a:ext cx="1657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smtClean="0">
                <a:latin typeface="Arial" charset="0"/>
                <a:cs typeface="Arial" charset="0"/>
              </a:rPr>
              <a:t>www.fdmgroup.com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29391"/>
            <a:ext cx="4040188" cy="215444"/>
          </a:xfrm>
        </p:spPr>
        <p:txBody>
          <a:bodyPr>
            <a:sp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92672"/>
            <a:ext cx="4040188" cy="4346687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29391"/>
            <a:ext cx="4041775" cy="215444"/>
          </a:xfrm>
        </p:spPr>
        <p:txBody>
          <a:bodyPr>
            <a:sp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92672"/>
            <a:ext cx="4041775" cy="4346687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639027"/>
            <a:ext cx="8229600" cy="41549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89DE0ADC-E5B6-4868-AC3B-F1B573C8C045}" type="slidenum">
              <a:rPr lang="en-US" altLang="en-US" b="1"/>
              <a:pPr>
                <a:defRPr/>
              </a:pPr>
              <a:t>‹#›</a:t>
            </a:fld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133750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" y="1335088"/>
            <a:ext cx="8229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endParaRPr lang="en-GB" altLang="en-US" sz="200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325944"/>
            <a:ext cx="8229600" cy="4837112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584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71600"/>
            <a:ext cx="3978275" cy="4837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08525" y="1371600"/>
            <a:ext cx="3978275" cy="4837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4586BDD-6C73-4C83-8239-DD39B1DF020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378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8641937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85523" y="2644259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523" y="186701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5507160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85523" y="3466719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627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85523" y="1811274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223930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4309158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85448" y="1820418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3428286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58500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5186458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1803654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64907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zed_Text_With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" y="1335088"/>
            <a:ext cx="8229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endParaRPr lang="en-GB" altLang="en-US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322286"/>
            <a:ext cx="8229600" cy="3840769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80571" y="1534126"/>
            <a:ext cx="7982858" cy="460058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200" b="1" kern="1200" dirty="0">
                <a:solidFill>
                  <a:schemeClr val="tx1"/>
                </a:solidFill>
                <a:effectLst/>
                <a:latin typeface="+mn-lt"/>
                <a:ea typeface="ヒラギノ角ゴ Pro W3" pitchFamily="-112" charset="-128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63726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41350"/>
            <a:ext cx="8229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zh-TW" smtClean="0"/>
              <a:t>Click to edit Master title style</a:t>
            </a:r>
            <a:endParaRPr lang="en-US" altLang="zh-TW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404131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latin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030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12" name="Oval 11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1033" name="TextBox 2"/>
          <p:cNvSpPr txBox="1">
            <a:spLocks noChangeArrowheads="1"/>
          </p:cNvSpPr>
          <p:nvPr userDrawn="1"/>
        </p:nvSpPr>
        <p:spPr bwMode="auto">
          <a:xfrm>
            <a:off x="806450" y="66119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kumimoji="1" lang="zh-TW" altLang="en-US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623050" y="6484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fld id="{CF8A0185-9EE6-43AC-B83F-2CFE9BEC84C0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457200" y="132556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170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45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MS PGothic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MS PGothic" pitchFamily="34" charset="-128"/>
          <a:cs typeface="MS PGothic" pitchFamily="34" charset="-128"/>
        </a:defRPr>
      </a:lvl1pPr>
      <a:lvl2pPr marL="712788" indent="-355600" algn="l" defTabSz="53975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79500" indent="-358775" algn="l" defTabSz="457200" rtl="0" eaLnBrk="0" fontAlgn="base" hangingPunct="0">
        <a:spcBef>
          <a:spcPts val="12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527175" indent="-274638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377825" y="3738563"/>
            <a:ext cx="110479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099D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78426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400" dirty="0" smtClean="0">
                <a:cs typeface="Arial" pitchFamily="34" charset="0"/>
              </a:rPr>
              <a:t>Java</a:t>
            </a:r>
            <a:endParaRPr lang="en-US" altLang="en-US" sz="3400" dirty="0">
              <a:cs typeface="Arial" pitchFamily="34" charset="0"/>
            </a:endParaRPr>
          </a:p>
        </p:txBody>
      </p:sp>
      <p:sp>
        <p:nvSpPr>
          <p:cNvPr id="10243" name="TextBox 1"/>
          <p:cNvSpPr txBox="1">
            <a:spLocks noChangeArrowheads="1"/>
          </p:cNvSpPr>
          <p:nvPr/>
        </p:nvSpPr>
        <p:spPr bwMode="auto">
          <a:xfrm>
            <a:off x="377825" y="4768663"/>
            <a:ext cx="29892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099D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78426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400" dirty="0" smtClean="0">
                <a:cs typeface="Arial" pitchFamily="34" charset="0"/>
              </a:rPr>
              <a:t>Java IO</a:t>
            </a:r>
            <a:endParaRPr lang="en-US" altLang="en-US" sz="3400" dirty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en-US" b="1" dirty="0" err="1">
                <a:latin typeface="Arial" pitchFamily="34" charset="0"/>
              </a:rPr>
              <a:t>InputStream</a:t>
            </a:r>
            <a:r>
              <a:rPr lang="en-GB" altLang="en-US" dirty="0">
                <a:latin typeface="Arial" pitchFamily="34" charset="0"/>
              </a:rPr>
              <a:t> and </a:t>
            </a:r>
            <a:r>
              <a:rPr lang="en-GB" altLang="en-US" b="1" dirty="0" err="1">
                <a:latin typeface="Arial" pitchFamily="34" charset="0"/>
              </a:rPr>
              <a:t>OutputStream</a:t>
            </a:r>
            <a:r>
              <a:rPr lang="en-GB" altLang="en-US" dirty="0">
                <a:latin typeface="Arial" pitchFamily="34" charset="0"/>
              </a:rPr>
              <a:t> define basic functionality for reading and writing bytes.</a:t>
            </a:r>
          </a:p>
          <a:p>
            <a:endParaRPr lang="en-GB" altLang="en-US" dirty="0">
              <a:latin typeface="Arial" pitchFamily="34" charset="0"/>
            </a:endParaRPr>
          </a:p>
          <a:p>
            <a:pPr marL="0" indent="0">
              <a:buNone/>
            </a:pPr>
            <a:r>
              <a:rPr lang="en-GB" altLang="en-US" dirty="0">
                <a:latin typeface="Arial" pitchFamily="34" charset="0"/>
              </a:rPr>
              <a:t>Many classes extend them to provide a concrete implementation.</a:t>
            </a:r>
          </a:p>
          <a:p>
            <a:endParaRPr lang="en-GB" altLang="en-US" dirty="0">
              <a:latin typeface="Arial" pitchFamily="34" charset="0"/>
            </a:endParaRPr>
          </a:p>
          <a:p>
            <a:endParaRPr lang="en-US" altLang="en-US" dirty="0">
              <a:latin typeface="Arial" pitchFamily="34" charset="0"/>
            </a:endParaRPr>
          </a:p>
          <a:p>
            <a:endParaRPr lang="en-US" altLang="en-US" dirty="0">
              <a:latin typeface="Arial" pitchFamily="34" charset="0"/>
            </a:endParaRPr>
          </a:p>
          <a:p>
            <a:endParaRPr lang="en-US" altLang="en-US" dirty="0">
              <a:latin typeface="Arial" pitchFamily="34" charset="0"/>
            </a:endParaRPr>
          </a:p>
          <a:p>
            <a:endParaRPr lang="en-GB" altLang="en-US" dirty="0">
              <a:latin typeface="Arial" pitchFamily="34" charset="0"/>
            </a:endParaRPr>
          </a:p>
          <a:p>
            <a:endParaRPr lang="en-GB" altLang="en-US" dirty="0">
              <a:latin typeface="Arial" pitchFamily="34" charset="0"/>
            </a:endParaRPr>
          </a:p>
          <a:p>
            <a:endParaRPr lang="en-GB" altLang="en-US" dirty="0">
              <a:latin typeface="Arial" pitchFamily="34" charset="0"/>
            </a:endParaRPr>
          </a:p>
          <a:p>
            <a:endParaRPr lang="en-GB" altLang="en-US" dirty="0">
              <a:latin typeface="Arial" pitchFamily="34" charset="0"/>
            </a:endParaRPr>
          </a:p>
          <a:p>
            <a:pPr marL="0" indent="0">
              <a:buNone/>
            </a:pPr>
            <a:r>
              <a:rPr lang="en-GB" altLang="en-US" dirty="0">
                <a:latin typeface="Arial" pitchFamily="34" charset="0"/>
              </a:rPr>
              <a:t>There are more methods.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9458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Basic IO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162012"/>
              </p:ext>
            </p:extLst>
          </p:nvPr>
        </p:nvGraphicFramePr>
        <p:xfrm>
          <a:off x="1103313" y="3238500"/>
          <a:ext cx="6975476" cy="219671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743869"/>
                <a:gridCol w="1743869"/>
                <a:gridCol w="1743869"/>
                <a:gridCol w="1743869"/>
              </a:tblGrid>
              <a:tr h="33278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InputStream</a:t>
                      </a:r>
                      <a:endParaRPr lang="en-US" sz="1400" dirty="0"/>
                    </a:p>
                  </a:txBody>
                  <a:tcPr marL="84398" marR="84398" marT="45727" marB="45727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OutputStream</a:t>
                      </a:r>
                      <a:endParaRPr lang="en-US" sz="1400" dirty="0"/>
                    </a:p>
                  </a:txBody>
                  <a:tcPr marL="84398" marR="84398" marT="45727" marB="45727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09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void close()</a:t>
                      </a:r>
                      <a:endParaRPr lang="en-US" sz="1400" b="1" dirty="0" smtClean="0"/>
                    </a:p>
                  </a:txBody>
                  <a:tcPr marL="84398" marR="84398" marT="45727" marB="4572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Close stream</a:t>
                      </a:r>
                    </a:p>
                  </a:txBody>
                  <a:tcPr marL="84398" marR="84398" marT="45727" marB="4572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void close()</a:t>
                      </a:r>
                      <a:endParaRPr lang="en-US" sz="1400" b="1" dirty="0" smtClean="0"/>
                    </a:p>
                  </a:txBody>
                  <a:tcPr marL="84398" marR="84398" marT="45727" marB="4572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Close stream</a:t>
                      </a:r>
                    </a:p>
                  </a:txBody>
                  <a:tcPr marL="84398" marR="84398" marT="45727" marB="45727"/>
                </a:tc>
              </a:tr>
              <a:tr h="5059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read()</a:t>
                      </a:r>
                      <a:endParaRPr lang="en-US" sz="1400" b="1" dirty="0" smtClean="0"/>
                    </a:p>
                  </a:txBody>
                  <a:tcPr marL="84398" marR="84398" marT="45727" marB="4572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Read</a:t>
                      </a:r>
                      <a:r>
                        <a:rPr lang="en-US" sz="1400" baseline="0" dirty="0" smtClean="0"/>
                        <a:t> a single byte</a:t>
                      </a:r>
                    </a:p>
                  </a:txBody>
                  <a:tcPr marL="84398" marR="84398" marT="45727" marB="45727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void flush</a:t>
                      </a:r>
                      <a:r>
                        <a:rPr lang="en-US" sz="1400" baseline="0" smtClean="0"/>
                        <a:t>()</a:t>
                      </a:r>
                      <a:endParaRPr lang="en-US" sz="1400" b="1" dirty="0"/>
                    </a:p>
                  </a:txBody>
                  <a:tcPr marL="84398" marR="84398" marT="45727" marB="45727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Forces any writes to complete</a:t>
                      </a:r>
                      <a:endParaRPr lang="en-US" sz="1400" dirty="0"/>
                    </a:p>
                  </a:txBody>
                  <a:tcPr marL="84398" marR="84398" marT="45727" marB="45727"/>
                </a:tc>
              </a:tr>
              <a:tr h="4366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read(byte[] b)</a:t>
                      </a:r>
                      <a:endParaRPr lang="en-US" sz="1400" b="1" dirty="0" smtClean="0"/>
                    </a:p>
                  </a:txBody>
                  <a:tcPr marL="84398" marR="84398" marT="45727" marB="45727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Read</a:t>
                      </a:r>
                      <a:r>
                        <a:rPr lang="en-US" sz="1400" baseline="0" dirty="0" smtClean="0"/>
                        <a:t> multiple bytes</a:t>
                      </a:r>
                      <a:endParaRPr lang="en-US" sz="1400" dirty="0"/>
                    </a:p>
                  </a:txBody>
                  <a:tcPr marL="84398" marR="84398" marT="45727" marB="45727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void write(</a:t>
                      </a:r>
                      <a:r>
                        <a:rPr lang="en-US" sz="1400" smtClean="0"/>
                        <a:t>int</a:t>
                      </a:r>
                      <a:r>
                        <a:rPr lang="en-US" sz="1400" dirty="0" smtClean="0"/>
                        <a:t> b)</a:t>
                      </a:r>
                      <a:endParaRPr lang="en-US" sz="1400" b="1" dirty="0"/>
                    </a:p>
                  </a:txBody>
                  <a:tcPr marL="84398" marR="84398" marT="45727" marB="45727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Writes a</a:t>
                      </a:r>
                      <a:r>
                        <a:rPr lang="en-US" sz="1400" baseline="0" dirty="0" smtClean="0"/>
                        <a:t> single</a:t>
                      </a:r>
                      <a:r>
                        <a:rPr lang="en-US" sz="1400" dirty="0" smtClean="0"/>
                        <a:t> byte</a:t>
                      </a:r>
                      <a:endParaRPr lang="en-US" sz="1400" dirty="0"/>
                    </a:p>
                  </a:txBody>
                  <a:tcPr marL="84398" marR="84398" marT="45727" marB="45727"/>
                </a:tc>
              </a:tr>
              <a:tr h="496184">
                <a:tc grid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4398" marR="84398" marT="45727" marB="45727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void write (byte[] b)</a:t>
                      </a:r>
                      <a:endParaRPr lang="en-US" sz="1400" b="1" dirty="0"/>
                    </a:p>
                  </a:txBody>
                  <a:tcPr marL="84398" marR="84398" marT="45727" marB="45727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writes</a:t>
                      </a:r>
                      <a:r>
                        <a:rPr lang="en-US" sz="1400" baseline="0" dirty="0" smtClean="0"/>
                        <a:t> multiple bytes</a:t>
                      </a:r>
                      <a:endParaRPr lang="en-US" sz="1400" dirty="0"/>
                    </a:p>
                  </a:txBody>
                  <a:tcPr marL="84398" marR="84398" marT="45727" marB="4572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34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en-US" dirty="0">
                <a:latin typeface="Arial" pitchFamily="34" charset="0"/>
              </a:rPr>
              <a:t>Three system streams are already provided:</a:t>
            </a:r>
            <a:br>
              <a:rPr lang="en-GB" altLang="en-US" dirty="0">
                <a:latin typeface="Arial" pitchFamily="34" charset="0"/>
              </a:rPr>
            </a:br>
            <a:endParaRPr lang="en-GB" altLang="en-US" dirty="0">
              <a:latin typeface="Arial" pitchFamily="34" charset="0"/>
            </a:endParaRPr>
          </a:p>
          <a:p>
            <a:pPr marL="357188" lvl="1" indent="0">
              <a:buNone/>
            </a:pPr>
            <a:r>
              <a:rPr lang="en-GB" altLang="en-US" b="1" dirty="0">
                <a:latin typeface="Arial" pitchFamily="34" charset="0"/>
                <a:cs typeface="Arial" pitchFamily="34" charset="0"/>
              </a:rPr>
              <a:t>System.in</a:t>
            </a:r>
          </a:p>
          <a:p>
            <a:pPr lvl="2"/>
            <a:r>
              <a:rPr lang="en-GB" altLang="en-US" dirty="0">
                <a:latin typeface="Arial" pitchFamily="34" charset="0"/>
                <a:ea typeface="Arial" pitchFamily="34" charset="0"/>
                <a:cs typeface="Arial" pitchFamily="34" charset="0"/>
              </a:rPr>
              <a:t>An </a:t>
            </a:r>
            <a:r>
              <a:rPr lang="en-GB" altLang="en-US" dirty="0" err="1">
                <a:latin typeface="Arial" pitchFamily="34" charset="0"/>
                <a:ea typeface="Arial" pitchFamily="34" charset="0"/>
                <a:cs typeface="Arial" pitchFamily="34" charset="0"/>
              </a:rPr>
              <a:t>InputStream</a:t>
            </a:r>
            <a:endParaRPr lang="en-GB" altLang="en-US" dirty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lvl="2"/>
            <a:r>
              <a:rPr lang="en-GB" altLang="en-US" dirty="0">
                <a:latin typeface="Arial" pitchFamily="34" charset="0"/>
                <a:ea typeface="Arial" pitchFamily="34" charset="0"/>
                <a:cs typeface="Arial" pitchFamily="34" charset="0"/>
              </a:rPr>
              <a:t>Represents the standard input stream</a:t>
            </a:r>
          </a:p>
          <a:p>
            <a:pPr marL="357188" lvl="1" indent="0">
              <a:buNone/>
            </a:pPr>
            <a:r>
              <a:rPr lang="en-GB" altLang="en-US" b="1" dirty="0" err="1">
                <a:latin typeface="Arial" pitchFamily="34" charset="0"/>
                <a:cs typeface="Arial" pitchFamily="34" charset="0"/>
              </a:rPr>
              <a:t>System.out</a:t>
            </a:r>
            <a:endParaRPr lang="en-GB" altLang="en-US" b="1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GB" altLang="en-US" dirty="0">
                <a:latin typeface="Arial" pitchFamily="34" charset="0"/>
                <a:ea typeface="Arial" pitchFamily="34" charset="0"/>
                <a:cs typeface="Arial" pitchFamily="34" charset="0"/>
              </a:rPr>
              <a:t>A </a:t>
            </a:r>
            <a:r>
              <a:rPr lang="en-GB" altLang="en-US" dirty="0" err="1">
                <a:latin typeface="Arial" pitchFamily="34" charset="0"/>
                <a:ea typeface="Arial" pitchFamily="34" charset="0"/>
                <a:cs typeface="Arial" pitchFamily="34" charset="0"/>
              </a:rPr>
              <a:t>PrintStream</a:t>
            </a:r>
            <a:r>
              <a:rPr lang="en-GB" altLang="en-US" dirty="0">
                <a:latin typeface="Arial" pitchFamily="34" charset="0"/>
                <a:ea typeface="Arial" pitchFamily="34" charset="0"/>
                <a:cs typeface="Arial" pitchFamily="34" charset="0"/>
              </a:rPr>
              <a:t> (a type of </a:t>
            </a:r>
            <a:r>
              <a:rPr lang="en-GB" altLang="en-US" dirty="0" err="1">
                <a:latin typeface="Arial" pitchFamily="34" charset="0"/>
                <a:ea typeface="Arial" pitchFamily="34" charset="0"/>
                <a:cs typeface="Arial" pitchFamily="34" charset="0"/>
              </a:rPr>
              <a:t>OutputStream</a:t>
            </a:r>
            <a:r>
              <a:rPr lang="en-GB" altLang="en-US" dirty="0">
                <a:latin typeface="Arial" pitchFamily="34" charset="0"/>
                <a:ea typeface="Arial" pitchFamily="34" charset="0"/>
                <a:cs typeface="Arial" pitchFamily="34" charset="0"/>
              </a:rPr>
              <a:t>)</a:t>
            </a:r>
          </a:p>
          <a:p>
            <a:pPr lvl="2"/>
            <a:r>
              <a:rPr lang="en-GB" altLang="en-US" dirty="0">
                <a:latin typeface="Arial" pitchFamily="34" charset="0"/>
                <a:ea typeface="Arial" pitchFamily="34" charset="0"/>
                <a:cs typeface="Arial" pitchFamily="34" charset="0"/>
              </a:rPr>
              <a:t>Represents the standard output stream</a:t>
            </a:r>
          </a:p>
          <a:p>
            <a:pPr marL="357188" lvl="1" indent="0">
              <a:buNone/>
            </a:pPr>
            <a:r>
              <a:rPr lang="en-GB" altLang="en-US" b="1" dirty="0" err="1">
                <a:latin typeface="Arial" pitchFamily="34" charset="0"/>
                <a:cs typeface="Arial" pitchFamily="34" charset="0"/>
              </a:rPr>
              <a:t>System.err</a:t>
            </a:r>
            <a:endParaRPr lang="en-GB" altLang="en-US" b="1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GB" altLang="en-US" dirty="0">
                <a:latin typeface="Arial" pitchFamily="34" charset="0"/>
                <a:ea typeface="Arial" pitchFamily="34" charset="0"/>
                <a:cs typeface="Arial" pitchFamily="34" charset="0"/>
              </a:rPr>
              <a:t>An </a:t>
            </a:r>
            <a:r>
              <a:rPr lang="en-GB" altLang="en-US" dirty="0" err="1">
                <a:latin typeface="Arial" pitchFamily="34" charset="0"/>
                <a:ea typeface="Arial" pitchFamily="34" charset="0"/>
                <a:cs typeface="Arial" pitchFamily="34" charset="0"/>
              </a:rPr>
              <a:t>PrintStream</a:t>
            </a:r>
            <a:r>
              <a:rPr lang="en-GB" altLang="en-US" dirty="0">
                <a:latin typeface="Arial" pitchFamily="34" charset="0"/>
                <a:ea typeface="Arial" pitchFamily="34" charset="0"/>
                <a:cs typeface="Arial" pitchFamily="34" charset="0"/>
              </a:rPr>
              <a:t> (a type of </a:t>
            </a:r>
            <a:r>
              <a:rPr lang="en-GB" altLang="en-US" dirty="0" err="1">
                <a:latin typeface="Arial" pitchFamily="34" charset="0"/>
                <a:ea typeface="Arial" pitchFamily="34" charset="0"/>
                <a:cs typeface="Arial" pitchFamily="34" charset="0"/>
              </a:rPr>
              <a:t>OutputStream</a:t>
            </a:r>
            <a:r>
              <a:rPr lang="en-GB" altLang="en-US" dirty="0">
                <a:latin typeface="Arial" pitchFamily="34" charset="0"/>
                <a:ea typeface="Arial" pitchFamily="34" charset="0"/>
                <a:cs typeface="Arial" pitchFamily="34" charset="0"/>
              </a:rPr>
              <a:t>)</a:t>
            </a:r>
          </a:p>
          <a:p>
            <a:pPr lvl="2"/>
            <a:r>
              <a:rPr lang="en-GB" altLang="en-US" dirty="0">
                <a:latin typeface="Arial" pitchFamily="34" charset="0"/>
                <a:ea typeface="Arial" pitchFamily="34" charset="0"/>
                <a:cs typeface="Arial" pitchFamily="34" charset="0"/>
              </a:rPr>
              <a:t>Represents the standard error stream</a:t>
            </a:r>
            <a:r>
              <a:rPr lang="en-GB" altLang="en-US" sz="2200" dirty="0">
                <a:latin typeface="Arial" pitchFamily="34" charset="0"/>
                <a:ea typeface="MS PGothic" pitchFamily="34" charset="-128"/>
                <a:cs typeface="Arial" pitchFamily="34" charset="0"/>
              </a:rPr>
              <a:t/>
            </a:r>
            <a:br>
              <a:rPr lang="en-GB" altLang="en-US" sz="2200" dirty="0">
                <a:latin typeface="Arial" pitchFamily="34" charset="0"/>
                <a:ea typeface="MS PGothic" pitchFamily="34" charset="-128"/>
                <a:cs typeface="Arial" pitchFamily="34" charset="0"/>
              </a:rPr>
            </a:br>
            <a:endParaRPr lang="en-GB" altLang="en-US" dirty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r>
              <a:rPr lang="en-GB" altLang="en-US" dirty="0">
                <a:latin typeface="Arial" pitchFamily="34" charset="0"/>
              </a:rPr>
              <a:t>Created by the JVM when application starts</a:t>
            </a:r>
          </a:p>
          <a:p>
            <a:r>
              <a:rPr lang="en-GB" altLang="en-US" dirty="0">
                <a:latin typeface="Arial" pitchFamily="34" charset="0"/>
              </a:rPr>
              <a:t>Destroyed when application stops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20482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Basic IO</a:t>
            </a:r>
          </a:p>
        </p:txBody>
      </p:sp>
    </p:spTree>
    <p:extLst>
      <p:ext uri="{BB962C8B-B14F-4D97-AF65-F5344CB8AC3E}">
        <p14:creationId xmlns:p14="http://schemas.microsoft.com/office/powerpoint/2010/main" val="354870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dirty="0"/>
              <a:t>File IO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t>Basic IO</a:t>
            </a:r>
            <a:endParaRPr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dirty="0" smtClean="0"/>
              <a:t>Streams</a:t>
            </a:r>
            <a:endParaRPr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Data IO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</p:spPr>
        <p:txBody>
          <a:bodyPr/>
          <a:lstStyle/>
          <a:p>
            <a:r>
              <a:rPr lang="en-GB" dirty="0"/>
              <a:t>Reader - </a:t>
            </a:r>
            <a:r>
              <a:rPr lang="en-GB" dirty="0" smtClean="0"/>
              <a:t>Writer</a:t>
            </a:r>
            <a:endParaRPr lang="en-GB" dirty="0"/>
          </a:p>
        </p:txBody>
      </p:sp>
      <p:sp>
        <p:nvSpPr>
          <p:cNvPr id="21506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>
                <a:latin typeface="Arial" pitchFamily="34" charset="0"/>
              </a:rPr>
              <a:t>Basic IO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8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1381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en-US" dirty="0">
                <a:latin typeface="Arial" pitchFamily="34" charset="0"/>
              </a:rPr>
              <a:t>The following provide concrete implementations that read from and write to files on the local </a:t>
            </a:r>
            <a:r>
              <a:rPr lang="en-GB" altLang="en-US" dirty="0" err="1">
                <a:latin typeface="Arial" pitchFamily="34" charset="0"/>
              </a:rPr>
              <a:t>filesystem</a:t>
            </a:r>
            <a:r>
              <a:rPr lang="en-GB" altLang="en-US" dirty="0">
                <a:latin typeface="Arial" pitchFamily="34" charset="0"/>
              </a:rPr>
              <a:t>:</a:t>
            </a:r>
            <a:br>
              <a:rPr lang="en-GB" altLang="en-US" dirty="0">
                <a:latin typeface="Arial" pitchFamily="34" charset="0"/>
              </a:rPr>
            </a:br>
            <a:endParaRPr lang="en-GB" altLang="en-US" dirty="0">
              <a:latin typeface="Arial" pitchFamily="34" charset="0"/>
            </a:endParaRPr>
          </a:p>
          <a:p>
            <a:pPr marL="0" indent="0">
              <a:buNone/>
            </a:pPr>
            <a:r>
              <a:rPr lang="en-GB" altLang="en-US" sz="1800" b="1" dirty="0" err="1">
                <a:latin typeface="Arial" pitchFamily="34" charset="0"/>
                <a:cs typeface="Arial" pitchFamily="34" charset="0"/>
              </a:rPr>
              <a:t>FileInputStream</a:t>
            </a:r>
            <a:r>
              <a:rPr lang="en-GB" altLang="en-US" sz="1800" dirty="0">
                <a:latin typeface="Arial" pitchFamily="34" charset="0"/>
                <a:cs typeface="Arial" pitchFamily="34" charset="0"/>
              </a:rPr>
              <a:t> (extends </a:t>
            </a:r>
            <a:r>
              <a:rPr lang="en-GB" altLang="en-US" sz="1800" dirty="0" err="1">
                <a:latin typeface="Arial" pitchFamily="34" charset="0"/>
                <a:cs typeface="Arial" pitchFamily="34" charset="0"/>
              </a:rPr>
              <a:t>InputStream</a:t>
            </a:r>
            <a:r>
              <a:rPr lang="en-GB" altLang="en-US" sz="1800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GB" altLang="en-US" sz="1600" dirty="0">
                <a:latin typeface="Arial" pitchFamily="34" charset="0"/>
                <a:ea typeface="Arial" pitchFamily="34" charset="0"/>
                <a:cs typeface="Arial" pitchFamily="34" charset="0"/>
              </a:rPr>
              <a:t>Reads raw bytes from a file</a:t>
            </a:r>
          </a:p>
          <a:p>
            <a:pPr lvl="1"/>
            <a:r>
              <a:rPr lang="en-US" altLang="en-US" sz="1600" dirty="0">
                <a:latin typeface="Arial" pitchFamily="34" charset="0"/>
                <a:ea typeface="Arial" pitchFamily="34" charset="0"/>
                <a:cs typeface="Arial" pitchFamily="34" charset="0"/>
              </a:rPr>
              <a:t>Good for reading image data</a:t>
            </a:r>
            <a:endParaRPr lang="en-GB" altLang="en-US" sz="1600" dirty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lvl="1"/>
            <a:r>
              <a:rPr lang="en-GB" altLang="en-US" sz="1600" dirty="0">
                <a:latin typeface="Arial" pitchFamily="34" charset="0"/>
                <a:ea typeface="Arial" pitchFamily="34" charset="0"/>
                <a:cs typeface="Arial" pitchFamily="34" charset="0"/>
              </a:rPr>
              <a:t>Constructors: </a:t>
            </a:r>
            <a:r>
              <a:rPr lang="en-GB" altLang="en-US" sz="1600" dirty="0" err="1">
                <a:latin typeface="Arial" pitchFamily="34" charset="0"/>
                <a:ea typeface="Arial" pitchFamily="34" charset="0"/>
                <a:cs typeface="Arial" pitchFamily="34" charset="0"/>
              </a:rPr>
              <a:t>FileInputStream</a:t>
            </a:r>
            <a:r>
              <a:rPr lang="en-GB" altLang="en-US" sz="1600" dirty="0">
                <a:latin typeface="Arial" pitchFamily="34" charset="0"/>
                <a:ea typeface="Arial" pitchFamily="34" charset="0"/>
                <a:cs typeface="Arial" pitchFamily="34" charset="0"/>
              </a:rPr>
              <a:t>(String name), </a:t>
            </a:r>
            <a:r>
              <a:rPr lang="en-GB" altLang="en-US" sz="1600" dirty="0" err="1">
                <a:latin typeface="Arial" pitchFamily="34" charset="0"/>
                <a:ea typeface="Arial" pitchFamily="34" charset="0"/>
                <a:cs typeface="Arial" pitchFamily="34" charset="0"/>
              </a:rPr>
              <a:t>FileInputStream</a:t>
            </a:r>
            <a:r>
              <a:rPr lang="en-GB" altLang="en-US" sz="1600" dirty="0">
                <a:latin typeface="Arial" pitchFamily="34" charset="0"/>
                <a:ea typeface="Arial" pitchFamily="34" charset="0"/>
                <a:cs typeface="Arial" pitchFamily="34" charset="0"/>
              </a:rPr>
              <a:t>(File file), </a:t>
            </a:r>
            <a:r>
              <a:rPr lang="en-GB" altLang="en-US" sz="1600" dirty="0" err="1">
                <a:latin typeface="Arial" pitchFamily="34" charset="0"/>
                <a:ea typeface="Arial" pitchFamily="34" charset="0"/>
                <a:cs typeface="Arial" pitchFamily="34" charset="0"/>
              </a:rPr>
              <a:t>FileInputStream</a:t>
            </a:r>
            <a:r>
              <a:rPr lang="en-GB" altLang="en-US" sz="1600" dirty="0">
                <a:latin typeface="Arial" pitchFamily="34" charset="0"/>
                <a:ea typeface="Arial" pitchFamily="34" charset="0"/>
                <a:cs typeface="Arial" pitchFamily="34" charset="0"/>
              </a:rPr>
              <a:t>(</a:t>
            </a:r>
            <a:r>
              <a:rPr lang="en-GB" altLang="en-US" sz="1600" dirty="0" err="1">
                <a:latin typeface="Arial" pitchFamily="34" charset="0"/>
                <a:ea typeface="Arial" pitchFamily="34" charset="0"/>
                <a:cs typeface="Arial" pitchFamily="34" charset="0"/>
              </a:rPr>
              <a:t>FileDescriptor</a:t>
            </a:r>
            <a:r>
              <a:rPr lang="en-GB" altLang="en-US" sz="160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GB" altLang="en-US" sz="1600" dirty="0" err="1">
                <a:latin typeface="Arial" pitchFamily="34" charset="0"/>
                <a:ea typeface="Arial" pitchFamily="34" charset="0"/>
                <a:cs typeface="Arial" pitchFamily="34" charset="0"/>
              </a:rPr>
              <a:t>fdObj</a:t>
            </a:r>
            <a:r>
              <a:rPr lang="en-GB" altLang="en-US" sz="1600" dirty="0">
                <a:latin typeface="Arial" pitchFamily="34" charset="0"/>
                <a:ea typeface="Arial" pitchFamily="34" charset="0"/>
                <a:cs typeface="Arial" pitchFamily="34" charset="0"/>
              </a:rPr>
              <a:t>)</a:t>
            </a:r>
          </a:p>
          <a:p>
            <a:pPr lvl="2"/>
            <a:endParaRPr lang="en-GB" altLang="en-US" sz="1200" dirty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GB" altLang="en-US" sz="1800" b="1" dirty="0" err="1">
                <a:latin typeface="Arial" pitchFamily="34" charset="0"/>
                <a:cs typeface="Arial" pitchFamily="34" charset="0"/>
              </a:rPr>
              <a:t>FileOutputStream</a:t>
            </a:r>
            <a:r>
              <a:rPr lang="en-GB" alt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altLang="en-US" sz="1800" dirty="0">
                <a:latin typeface="Arial" pitchFamily="34" charset="0"/>
                <a:cs typeface="Arial" pitchFamily="34" charset="0"/>
              </a:rPr>
              <a:t>(extends </a:t>
            </a:r>
            <a:r>
              <a:rPr lang="en-GB" altLang="en-US" sz="1800" dirty="0" err="1">
                <a:latin typeface="Arial" pitchFamily="34" charset="0"/>
                <a:cs typeface="Arial" pitchFamily="34" charset="0"/>
              </a:rPr>
              <a:t>OutputStream</a:t>
            </a:r>
            <a:r>
              <a:rPr lang="en-GB" altLang="en-US" sz="1800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GB" altLang="en-US" sz="1600" dirty="0">
                <a:latin typeface="Arial" pitchFamily="34" charset="0"/>
                <a:ea typeface="Arial" pitchFamily="34" charset="0"/>
                <a:cs typeface="Arial" pitchFamily="34" charset="0"/>
              </a:rPr>
              <a:t>Writes raw bytes to a file</a:t>
            </a:r>
          </a:p>
          <a:p>
            <a:pPr lvl="1"/>
            <a:r>
              <a:rPr lang="en-GB" altLang="en-US" sz="1600" dirty="0">
                <a:latin typeface="Arial" pitchFamily="34" charset="0"/>
                <a:ea typeface="Arial" pitchFamily="34" charset="0"/>
                <a:cs typeface="Arial" pitchFamily="34" charset="0"/>
              </a:rPr>
              <a:t>Constructors: </a:t>
            </a:r>
            <a:r>
              <a:rPr lang="en-GB" altLang="en-US" sz="1600" dirty="0" err="1">
                <a:latin typeface="Arial" pitchFamily="34" charset="0"/>
                <a:ea typeface="Arial" pitchFamily="34" charset="0"/>
                <a:cs typeface="Arial" pitchFamily="34" charset="0"/>
              </a:rPr>
              <a:t>FileOutputStream</a:t>
            </a:r>
            <a:r>
              <a:rPr lang="en-GB" altLang="en-US" sz="1600" dirty="0">
                <a:latin typeface="Arial" pitchFamily="34" charset="0"/>
                <a:ea typeface="Arial" pitchFamily="34" charset="0"/>
                <a:cs typeface="Arial" pitchFamily="34" charset="0"/>
              </a:rPr>
              <a:t>(String name), </a:t>
            </a:r>
            <a:r>
              <a:rPr lang="en-GB" altLang="en-US" sz="1600" dirty="0" err="1">
                <a:latin typeface="Arial" pitchFamily="34" charset="0"/>
                <a:ea typeface="Arial" pitchFamily="34" charset="0"/>
                <a:cs typeface="Arial" pitchFamily="34" charset="0"/>
              </a:rPr>
              <a:t>FileOutputStream</a:t>
            </a:r>
            <a:r>
              <a:rPr lang="en-GB" altLang="en-US" sz="1600" dirty="0">
                <a:latin typeface="Arial" pitchFamily="34" charset="0"/>
                <a:ea typeface="Arial" pitchFamily="34" charset="0"/>
                <a:cs typeface="Arial" pitchFamily="34" charset="0"/>
              </a:rPr>
              <a:t>(</a:t>
            </a:r>
            <a:r>
              <a:rPr lang="en-GB" altLang="en-US" sz="1600" dirty="0" err="1">
                <a:latin typeface="Arial" pitchFamily="34" charset="0"/>
                <a:ea typeface="Arial" pitchFamily="34" charset="0"/>
                <a:cs typeface="Arial" pitchFamily="34" charset="0"/>
              </a:rPr>
              <a:t>FileDescriptor</a:t>
            </a:r>
            <a:r>
              <a:rPr lang="en-GB" altLang="en-US" sz="160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GB" altLang="en-US" sz="1600" dirty="0" err="1">
                <a:latin typeface="Arial" pitchFamily="34" charset="0"/>
                <a:ea typeface="Arial" pitchFamily="34" charset="0"/>
                <a:cs typeface="Arial" pitchFamily="34" charset="0"/>
              </a:rPr>
              <a:t>fdObj</a:t>
            </a:r>
            <a:r>
              <a:rPr lang="en-GB" altLang="en-US" sz="1600" dirty="0">
                <a:latin typeface="Arial" pitchFamily="34" charset="0"/>
                <a:ea typeface="Arial" pitchFamily="34" charset="0"/>
                <a:cs typeface="Arial" pitchFamily="34" charset="0"/>
              </a:rPr>
              <a:t>), </a:t>
            </a:r>
            <a:r>
              <a:rPr lang="en-GB" altLang="en-US" sz="1600" dirty="0" err="1">
                <a:latin typeface="Arial" pitchFamily="34" charset="0"/>
                <a:ea typeface="Arial" pitchFamily="34" charset="0"/>
                <a:cs typeface="Arial" pitchFamily="34" charset="0"/>
              </a:rPr>
              <a:t>FileOutputStream</a:t>
            </a:r>
            <a:r>
              <a:rPr lang="en-GB" altLang="en-US" sz="1600" dirty="0">
                <a:latin typeface="Arial" pitchFamily="34" charset="0"/>
                <a:ea typeface="Arial" pitchFamily="34" charset="0"/>
                <a:cs typeface="Arial" pitchFamily="34" charset="0"/>
              </a:rPr>
              <a:t>(String name, </a:t>
            </a:r>
            <a:r>
              <a:rPr lang="en-GB" altLang="en-US" sz="1600" dirty="0" err="1">
                <a:latin typeface="Arial" pitchFamily="34" charset="0"/>
                <a:ea typeface="Arial" pitchFamily="34" charset="0"/>
                <a:cs typeface="Arial" pitchFamily="34" charset="0"/>
              </a:rPr>
              <a:t>boolean</a:t>
            </a:r>
            <a:r>
              <a:rPr lang="en-GB" altLang="en-US" sz="1600" dirty="0">
                <a:latin typeface="Arial" pitchFamily="34" charset="0"/>
                <a:ea typeface="Arial" pitchFamily="34" charset="0"/>
                <a:cs typeface="Arial" pitchFamily="34" charset="0"/>
              </a:rPr>
              <a:t> append), </a:t>
            </a:r>
            <a:r>
              <a:rPr lang="en-GB" altLang="en-US" sz="1600" dirty="0" err="1">
                <a:latin typeface="Arial" pitchFamily="34" charset="0"/>
                <a:ea typeface="Arial" pitchFamily="34" charset="0"/>
                <a:cs typeface="Arial" pitchFamily="34" charset="0"/>
              </a:rPr>
              <a:t>FileOutputStream</a:t>
            </a:r>
            <a:r>
              <a:rPr lang="en-GB" altLang="en-US" sz="1600" dirty="0">
                <a:latin typeface="Arial" pitchFamily="34" charset="0"/>
                <a:ea typeface="Arial" pitchFamily="34" charset="0"/>
                <a:cs typeface="Arial" pitchFamily="34" charset="0"/>
              </a:rPr>
              <a:t>(File file), </a:t>
            </a:r>
            <a:r>
              <a:rPr lang="en-GB" altLang="en-US" sz="1600" dirty="0" err="1">
                <a:latin typeface="Arial" pitchFamily="34" charset="0"/>
                <a:ea typeface="Arial" pitchFamily="34" charset="0"/>
                <a:cs typeface="Arial" pitchFamily="34" charset="0"/>
              </a:rPr>
              <a:t>FileOutputStream</a:t>
            </a:r>
            <a:r>
              <a:rPr lang="en-GB" altLang="en-US" sz="1600" dirty="0">
                <a:latin typeface="Arial" pitchFamily="34" charset="0"/>
                <a:ea typeface="Arial" pitchFamily="34" charset="0"/>
                <a:cs typeface="Arial" pitchFamily="34" charset="0"/>
              </a:rPr>
              <a:t>(File </a:t>
            </a:r>
            <a:r>
              <a:rPr lang="en-GB" altLang="en-US" sz="1600" dirty="0" err="1">
                <a:latin typeface="Arial" pitchFamily="34" charset="0"/>
                <a:ea typeface="Arial" pitchFamily="34" charset="0"/>
                <a:cs typeface="Arial" pitchFamily="34" charset="0"/>
              </a:rPr>
              <a:t>file</a:t>
            </a:r>
            <a:r>
              <a:rPr lang="en-GB" altLang="en-US" sz="1600" dirty="0">
                <a:latin typeface="Arial" pitchFamily="34" charset="0"/>
                <a:ea typeface="Arial" pitchFamily="34" charset="0"/>
                <a:cs typeface="Arial" pitchFamily="34" charset="0"/>
              </a:rPr>
              <a:t>, </a:t>
            </a:r>
            <a:r>
              <a:rPr lang="en-GB" altLang="en-US" sz="1600" dirty="0" err="1">
                <a:latin typeface="Arial" pitchFamily="34" charset="0"/>
                <a:ea typeface="Arial" pitchFamily="34" charset="0"/>
                <a:cs typeface="Arial" pitchFamily="34" charset="0"/>
              </a:rPr>
              <a:t>boolean</a:t>
            </a:r>
            <a:r>
              <a:rPr lang="en-GB" altLang="en-US" sz="1600" dirty="0">
                <a:latin typeface="Arial" pitchFamily="34" charset="0"/>
                <a:ea typeface="Arial" pitchFamily="34" charset="0"/>
                <a:cs typeface="Arial" pitchFamily="34" charset="0"/>
              </a:rPr>
              <a:t> append)</a:t>
            </a:r>
          </a:p>
          <a:p>
            <a:pPr lvl="2"/>
            <a:endParaRPr lang="en-GB" altLang="en-US" sz="1400" dirty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GB" altLang="en-US" dirty="0">
                <a:latin typeface="Arial" pitchFamily="34" charset="0"/>
              </a:rPr>
              <a:t>The JVM will recognise both relative and absolute paths.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22530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File IO</a:t>
            </a:r>
          </a:p>
        </p:txBody>
      </p:sp>
    </p:spTree>
    <p:extLst>
      <p:ext uri="{BB962C8B-B14F-4D97-AF65-F5344CB8AC3E}">
        <p14:creationId xmlns:p14="http://schemas.microsoft.com/office/powerpoint/2010/main" val="81397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IO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t>Basic IO</a:t>
            </a:r>
            <a:endParaRPr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dirty="0" smtClean="0"/>
              <a:t>Streams</a:t>
            </a:r>
            <a:endParaRPr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File IO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</p:spPr>
        <p:txBody>
          <a:bodyPr/>
          <a:lstStyle/>
          <a:p>
            <a:r>
              <a:rPr lang="en-GB" dirty="0"/>
              <a:t>Reader - </a:t>
            </a:r>
            <a:r>
              <a:rPr lang="en-GB" dirty="0" smtClean="0"/>
              <a:t>Writer</a:t>
            </a:r>
            <a:endParaRPr lang="en-GB" dirty="0"/>
          </a:p>
        </p:txBody>
      </p:sp>
      <p:sp>
        <p:nvSpPr>
          <p:cNvPr id="23554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>
                <a:latin typeface="Arial" pitchFamily="34" charset="0"/>
              </a:rPr>
              <a:t>Basic IO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8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0280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en-US" dirty="0">
                <a:latin typeface="Arial" pitchFamily="34" charset="0"/>
              </a:rPr>
              <a:t>The following add the ability to read and write simple data types, such as  numeric primitives:</a:t>
            </a:r>
          </a:p>
          <a:p>
            <a:pPr marL="0" indent="0">
              <a:buNone/>
            </a:pPr>
            <a:endParaRPr lang="en-GB" altLang="en-US" dirty="0">
              <a:latin typeface="Arial" pitchFamily="34" charset="0"/>
            </a:endParaRPr>
          </a:p>
          <a:p>
            <a:r>
              <a:rPr lang="en-GB" altLang="en-US" b="1" dirty="0" err="1">
                <a:latin typeface="Arial" pitchFamily="34" charset="0"/>
                <a:cs typeface="Arial" pitchFamily="34" charset="0"/>
              </a:rPr>
              <a:t>DataInputStream</a:t>
            </a:r>
            <a:r>
              <a:rPr lang="en-GB" altLang="en-US" dirty="0">
                <a:latin typeface="Arial" pitchFamily="34" charset="0"/>
                <a:cs typeface="Arial" pitchFamily="34" charset="0"/>
              </a:rPr>
              <a:t> (extends</a:t>
            </a:r>
            <a:r>
              <a:rPr lang="en-GB" altLang="en-US" dirty="0">
                <a:latin typeface="Arial" pitchFamily="34" charset="0"/>
              </a:rPr>
              <a:t> </a:t>
            </a:r>
            <a:r>
              <a:rPr lang="en-GB" altLang="en-US" dirty="0" err="1">
                <a:latin typeface="Arial" pitchFamily="34" charset="0"/>
              </a:rPr>
              <a:t>FilterInputStream</a:t>
            </a:r>
            <a:r>
              <a:rPr lang="en-GB" altLang="en-US" dirty="0">
                <a:latin typeface="Arial" pitchFamily="34" charset="0"/>
              </a:rPr>
              <a:t>)</a:t>
            </a:r>
            <a:endParaRPr lang="en-GB" altLang="en-US" b="1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GB" altLang="en-US" dirty="0">
                <a:latin typeface="Arial" pitchFamily="34" charset="0"/>
                <a:ea typeface="Arial" pitchFamily="34" charset="0"/>
                <a:cs typeface="Arial" pitchFamily="34" charset="0"/>
              </a:rPr>
              <a:t>Reads any primitive except char.</a:t>
            </a:r>
          </a:p>
          <a:p>
            <a:pPr lvl="1"/>
            <a:r>
              <a:rPr lang="en-GB" altLang="en-US" dirty="0">
                <a:latin typeface="Arial" pitchFamily="34" charset="0"/>
                <a:ea typeface="Arial" pitchFamily="34" charset="0"/>
                <a:cs typeface="Arial" pitchFamily="34" charset="0"/>
              </a:rPr>
              <a:t>Constructor: </a:t>
            </a:r>
            <a:r>
              <a:rPr lang="en-GB" altLang="en-US" dirty="0" err="1">
                <a:latin typeface="Arial" pitchFamily="34" charset="0"/>
                <a:ea typeface="Arial" pitchFamily="34" charset="0"/>
                <a:cs typeface="Arial" pitchFamily="34" charset="0"/>
              </a:rPr>
              <a:t>DataInputStream</a:t>
            </a:r>
            <a:r>
              <a:rPr lang="en-GB" altLang="en-US" dirty="0">
                <a:latin typeface="Arial" pitchFamily="34" charset="0"/>
                <a:ea typeface="Arial" pitchFamily="34" charset="0"/>
                <a:cs typeface="Arial" pitchFamily="34" charset="0"/>
              </a:rPr>
              <a:t>(</a:t>
            </a:r>
            <a:r>
              <a:rPr lang="en-GB" altLang="en-US" dirty="0" err="1">
                <a:latin typeface="Arial" pitchFamily="34" charset="0"/>
                <a:ea typeface="Arial" pitchFamily="34" charset="0"/>
                <a:cs typeface="Arial" pitchFamily="34" charset="0"/>
              </a:rPr>
              <a:t>InputStream</a:t>
            </a:r>
            <a:r>
              <a:rPr lang="en-GB" altLang="en-US" dirty="0">
                <a:latin typeface="Arial" pitchFamily="34" charset="0"/>
                <a:ea typeface="Arial" pitchFamily="34" charset="0"/>
                <a:cs typeface="Arial" pitchFamily="34" charset="0"/>
              </a:rPr>
              <a:t> in)</a:t>
            </a:r>
          </a:p>
          <a:p>
            <a:pPr lvl="1"/>
            <a:r>
              <a:rPr lang="en-GB" altLang="en-US" dirty="0">
                <a:latin typeface="Arial" pitchFamily="34" charset="0"/>
                <a:ea typeface="Arial" pitchFamily="34" charset="0"/>
                <a:cs typeface="Arial" pitchFamily="34" charset="0"/>
              </a:rPr>
              <a:t>Methods: </a:t>
            </a:r>
            <a:r>
              <a:rPr lang="en-GB" altLang="en-US" dirty="0" err="1">
                <a:latin typeface="Arial" pitchFamily="34" charset="0"/>
                <a:ea typeface="Arial" pitchFamily="34" charset="0"/>
                <a:cs typeface="Arial" pitchFamily="34" charset="0"/>
              </a:rPr>
              <a:t>boolean</a:t>
            </a:r>
            <a:r>
              <a:rPr lang="en-GB" altLang="en-US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GB" altLang="en-US" dirty="0" err="1">
                <a:latin typeface="Arial" pitchFamily="34" charset="0"/>
                <a:ea typeface="Arial" pitchFamily="34" charset="0"/>
                <a:cs typeface="Arial" pitchFamily="34" charset="0"/>
              </a:rPr>
              <a:t>readBoolean</a:t>
            </a:r>
            <a:r>
              <a:rPr lang="en-GB" altLang="en-US" dirty="0">
                <a:latin typeface="Arial" pitchFamily="34" charset="0"/>
                <a:ea typeface="Arial" pitchFamily="34" charset="0"/>
                <a:cs typeface="Arial" pitchFamily="34" charset="0"/>
              </a:rPr>
              <a:t>(), double </a:t>
            </a:r>
            <a:r>
              <a:rPr lang="en-GB" altLang="en-US" dirty="0" err="1">
                <a:latin typeface="Arial" pitchFamily="34" charset="0"/>
                <a:ea typeface="Arial" pitchFamily="34" charset="0"/>
                <a:cs typeface="Arial" pitchFamily="34" charset="0"/>
              </a:rPr>
              <a:t>readDouble</a:t>
            </a:r>
            <a:r>
              <a:rPr lang="en-GB" altLang="en-US" dirty="0">
                <a:latin typeface="Arial" pitchFamily="34" charset="0"/>
                <a:ea typeface="Arial" pitchFamily="34" charset="0"/>
                <a:cs typeface="Arial" pitchFamily="34" charset="0"/>
              </a:rPr>
              <a:t>, </a:t>
            </a:r>
            <a:r>
              <a:rPr lang="en-GB" altLang="en-US" dirty="0" err="1">
                <a:latin typeface="Arial" pitchFamily="34" charset="0"/>
                <a:ea typeface="Arial" pitchFamily="34" charset="0"/>
                <a:cs typeface="Arial" pitchFamily="34" charset="0"/>
              </a:rPr>
              <a:t>int</a:t>
            </a:r>
            <a:r>
              <a:rPr lang="en-GB" altLang="en-US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GB" altLang="en-US" dirty="0" err="1">
                <a:latin typeface="Arial" pitchFamily="34" charset="0"/>
                <a:ea typeface="Arial" pitchFamily="34" charset="0"/>
                <a:cs typeface="Arial" pitchFamily="34" charset="0"/>
              </a:rPr>
              <a:t>readInt</a:t>
            </a:r>
            <a:r>
              <a:rPr lang="en-GB" altLang="en-US" dirty="0">
                <a:latin typeface="Arial" pitchFamily="34" charset="0"/>
                <a:ea typeface="Arial" pitchFamily="34" charset="0"/>
                <a:cs typeface="Arial" pitchFamily="34" charset="0"/>
              </a:rPr>
              <a:t>(), </a:t>
            </a:r>
            <a:r>
              <a:rPr lang="en-US" altLang="en-US" dirty="0">
                <a:latin typeface="Arial" pitchFamily="34" charset="0"/>
                <a:ea typeface="Arial" pitchFamily="34" charset="0"/>
                <a:cs typeface="Arial" pitchFamily="34" charset="0"/>
              </a:rPr>
              <a:t>…</a:t>
            </a:r>
            <a:br>
              <a:rPr lang="en-US" altLang="en-US" dirty="0">
                <a:latin typeface="Arial" pitchFamily="34" charset="0"/>
                <a:ea typeface="Arial" pitchFamily="34" charset="0"/>
                <a:cs typeface="Arial" pitchFamily="34" charset="0"/>
              </a:rPr>
            </a:br>
            <a:endParaRPr lang="en-US" altLang="en-US" dirty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r>
              <a:rPr lang="en-US" altLang="en-US" b="1" dirty="0" err="1">
                <a:latin typeface="Arial" pitchFamily="34" charset="0"/>
                <a:cs typeface="Arial" pitchFamily="34" charset="0"/>
              </a:rPr>
              <a:t>DataOutputStream</a:t>
            </a:r>
            <a:r>
              <a:rPr lang="en-US" alt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altLang="en-US" dirty="0">
                <a:latin typeface="Arial" pitchFamily="34" charset="0"/>
                <a:cs typeface="Arial" pitchFamily="34" charset="0"/>
              </a:rPr>
              <a:t>(extends</a:t>
            </a:r>
            <a:r>
              <a:rPr lang="en-GB" altLang="en-US" dirty="0">
                <a:latin typeface="Arial" pitchFamily="34" charset="0"/>
              </a:rPr>
              <a:t> </a:t>
            </a:r>
            <a:r>
              <a:rPr lang="en-GB" altLang="en-US" dirty="0" err="1">
                <a:latin typeface="Arial" pitchFamily="34" charset="0"/>
              </a:rPr>
              <a:t>FilterOutputStream</a:t>
            </a:r>
            <a:r>
              <a:rPr lang="en-GB" altLang="en-US" dirty="0">
                <a:latin typeface="Arial" pitchFamily="34" charset="0"/>
              </a:rPr>
              <a:t>)</a:t>
            </a:r>
            <a:endParaRPr lang="en-GB" altLang="en-US" b="1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en-US" dirty="0">
                <a:latin typeface="Arial" pitchFamily="34" charset="0"/>
                <a:ea typeface="Arial" pitchFamily="34" charset="0"/>
                <a:cs typeface="Arial" pitchFamily="34" charset="0"/>
              </a:rPr>
              <a:t>Writes any primitive except char.</a:t>
            </a:r>
          </a:p>
          <a:p>
            <a:pPr lvl="1"/>
            <a:r>
              <a:rPr lang="en-US" altLang="en-US" dirty="0">
                <a:latin typeface="Arial" pitchFamily="34" charset="0"/>
                <a:ea typeface="Arial" pitchFamily="34" charset="0"/>
                <a:cs typeface="Arial" pitchFamily="34" charset="0"/>
              </a:rPr>
              <a:t>Constructor: </a:t>
            </a:r>
            <a:r>
              <a:rPr lang="en-GB" altLang="en-US" dirty="0" err="1">
                <a:latin typeface="Arial" pitchFamily="34" charset="0"/>
                <a:ea typeface="Arial" pitchFamily="34" charset="0"/>
                <a:cs typeface="Arial" pitchFamily="34" charset="0"/>
              </a:rPr>
              <a:t>DataOutputStream</a:t>
            </a:r>
            <a:r>
              <a:rPr lang="en-GB" altLang="en-US" dirty="0">
                <a:latin typeface="Arial" pitchFamily="34" charset="0"/>
                <a:ea typeface="Arial" pitchFamily="34" charset="0"/>
                <a:cs typeface="Arial" pitchFamily="34" charset="0"/>
              </a:rPr>
              <a:t>(</a:t>
            </a:r>
            <a:r>
              <a:rPr lang="en-GB" altLang="en-US" dirty="0" err="1">
                <a:latin typeface="Arial" pitchFamily="34" charset="0"/>
                <a:ea typeface="Arial" pitchFamily="34" charset="0"/>
                <a:cs typeface="Arial" pitchFamily="34" charset="0"/>
              </a:rPr>
              <a:t>OutputStream</a:t>
            </a:r>
            <a:r>
              <a:rPr lang="en-GB" altLang="en-US" dirty="0">
                <a:latin typeface="Arial" pitchFamily="34" charset="0"/>
                <a:ea typeface="Arial" pitchFamily="34" charset="0"/>
                <a:cs typeface="Arial" pitchFamily="34" charset="0"/>
              </a:rPr>
              <a:t> out)</a:t>
            </a:r>
          </a:p>
          <a:p>
            <a:pPr lvl="1"/>
            <a:r>
              <a:rPr lang="en-GB" altLang="en-US" dirty="0">
                <a:latin typeface="Arial" pitchFamily="34" charset="0"/>
                <a:ea typeface="Arial" pitchFamily="34" charset="0"/>
                <a:cs typeface="Arial" pitchFamily="34" charset="0"/>
              </a:rPr>
              <a:t>Methods: void </a:t>
            </a:r>
            <a:r>
              <a:rPr lang="en-GB" altLang="en-US" dirty="0" err="1">
                <a:latin typeface="Arial" pitchFamily="34" charset="0"/>
                <a:ea typeface="Arial" pitchFamily="34" charset="0"/>
                <a:cs typeface="Arial" pitchFamily="34" charset="0"/>
              </a:rPr>
              <a:t>writeBoolean</a:t>
            </a:r>
            <a:r>
              <a:rPr lang="en-GB" altLang="en-US" dirty="0">
                <a:latin typeface="Arial" pitchFamily="34" charset="0"/>
                <a:ea typeface="Arial" pitchFamily="34" charset="0"/>
                <a:cs typeface="Arial" pitchFamily="34" charset="0"/>
              </a:rPr>
              <a:t>(</a:t>
            </a:r>
            <a:r>
              <a:rPr lang="en-GB" altLang="en-US" dirty="0" err="1">
                <a:latin typeface="Arial" pitchFamily="34" charset="0"/>
                <a:ea typeface="Arial" pitchFamily="34" charset="0"/>
                <a:cs typeface="Arial" pitchFamily="34" charset="0"/>
              </a:rPr>
              <a:t>boolean</a:t>
            </a:r>
            <a:r>
              <a:rPr lang="en-GB" altLang="en-US" dirty="0">
                <a:latin typeface="Arial" pitchFamily="34" charset="0"/>
                <a:ea typeface="Arial" pitchFamily="34" charset="0"/>
                <a:cs typeface="Arial" pitchFamily="34" charset="0"/>
              </a:rPr>
              <a:t> b), void </a:t>
            </a:r>
            <a:r>
              <a:rPr lang="en-GB" altLang="en-US" dirty="0" err="1">
                <a:latin typeface="Arial" pitchFamily="34" charset="0"/>
                <a:ea typeface="Arial" pitchFamily="34" charset="0"/>
                <a:cs typeface="Arial" pitchFamily="34" charset="0"/>
              </a:rPr>
              <a:t>writeDouble</a:t>
            </a:r>
            <a:r>
              <a:rPr lang="en-GB" altLang="en-US" dirty="0">
                <a:latin typeface="Arial" pitchFamily="34" charset="0"/>
                <a:ea typeface="Arial" pitchFamily="34" charset="0"/>
                <a:cs typeface="Arial" pitchFamily="34" charset="0"/>
              </a:rPr>
              <a:t>(double d), </a:t>
            </a:r>
            <a:r>
              <a:rPr lang="en-US" altLang="en-US" dirty="0">
                <a:latin typeface="Arial" pitchFamily="34" charset="0"/>
                <a:ea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24578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Data IO</a:t>
            </a:r>
          </a:p>
        </p:txBody>
      </p:sp>
    </p:spTree>
    <p:extLst>
      <p:ext uri="{BB962C8B-B14F-4D97-AF65-F5344CB8AC3E}">
        <p14:creationId xmlns:p14="http://schemas.microsoft.com/office/powerpoint/2010/main" val="284830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694592" y="5186458"/>
            <a:ext cx="7772677" cy="578882"/>
          </a:xfrm>
        </p:spPr>
        <p:txBody>
          <a:bodyPr/>
          <a:lstStyle/>
          <a:p>
            <a:pPr>
              <a:defRPr/>
            </a:pPr>
            <a:r>
              <a:rPr lang="en-GB" dirty="0"/>
              <a:t>Reader - Writer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57888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dirty="0" smtClean="0"/>
              <a:t>Basic </a:t>
            </a:r>
            <a:r>
              <a:rPr dirty="0"/>
              <a:t>IO</a:t>
            </a:r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File IO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IO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GB" dirty="0"/>
          </a:p>
        </p:txBody>
      </p:sp>
      <p:sp>
        <p:nvSpPr>
          <p:cNvPr id="25602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>
                <a:latin typeface="Arial" pitchFamily="34" charset="0"/>
              </a:rPr>
              <a:t>Basic IO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8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52307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en-US" dirty="0">
                <a:latin typeface="Arial" pitchFamily="34" charset="0"/>
              </a:rPr>
              <a:t>Provide basic functionality for reading and writing characters.</a:t>
            </a:r>
          </a:p>
          <a:p>
            <a:r>
              <a:rPr lang="en-GB" altLang="en-US" dirty="0">
                <a:latin typeface="Arial" pitchFamily="34" charset="0"/>
              </a:rPr>
              <a:t>Provide support for Unicode</a:t>
            </a:r>
          </a:p>
          <a:p>
            <a:r>
              <a:rPr lang="en-GB" altLang="en-US" dirty="0">
                <a:latin typeface="Arial" pitchFamily="34" charset="0"/>
              </a:rPr>
              <a:t>Many classes extend from them to provide a concrete implementation of the following:</a:t>
            </a:r>
          </a:p>
          <a:p>
            <a:endParaRPr lang="en-US" altLang="en-US" dirty="0">
              <a:latin typeface="Arial" pitchFamily="34" charset="0"/>
            </a:endParaRPr>
          </a:p>
          <a:p>
            <a:endParaRPr lang="en-GB" altLang="en-US" dirty="0">
              <a:latin typeface="Arial" pitchFamily="34" charset="0"/>
            </a:endParaRPr>
          </a:p>
          <a:p>
            <a:endParaRPr lang="en-GB" altLang="en-US" dirty="0">
              <a:latin typeface="Arial" pitchFamily="34" charset="0"/>
            </a:endParaRPr>
          </a:p>
          <a:p>
            <a:endParaRPr lang="en-GB" altLang="en-US" dirty="0">
              <a:latin typeface="Arial" pitchFamily="34" charset="0"/>
            </a:endParaRPr>
          </a:p>
          <a:p>
            <a:endParaRPr lang="en-GB" altLang="en-US" dirty="0">
              <a:latin typeface="Arial" pitchFamily="34" charset="0"/>
            </a:endParaRPr>
          </a:p>
          <a:p>
            <a:endParaRPr lang="en-GB" altLang="en-US" dirty="0">
              <a:latin typeface="Arial" pitchFamily="34" charset="0"/>
            </a:endParaRPr>
          </a:p>
          <a:p>
            <a:endParaRPr lang="en-GB" altLang="en-US" dirty="0">
              <a:latin typeface="Arial" pitchFamily="34" charset="0"/>
            </a:endParaRPr>
          </a:p>
          <a:p>
            <a:pPr marL="0" indent="0">
              <a:buNone/>
            </a:pPr>
            <a:r>
              <a:rPr lang="en-GB" altLang="en-US" dirty="0">
                <a:latin typeface="Arial" pitchFamily="34" charset="0"/>
              </a:rPr>
              <a:t>There are more methods.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26626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Reader and Writer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34441"/>
              </p:ext>
            </p:extLst>
          </p:nvPr>
        </p:nvGraphicFramePr>
        <p:xfrm>
          <a:off x="1103313" y="2968625"/>
          <a:ext cx="6975476" cy="219233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743869"/>
                <a:gridCol w="1743869"/>
                <a:gridCol w="1743869"/>
                <a:gridCol w="1743869"/>
              </a:tblGrid>
              <a:tr h="40839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Reader</a:t>
                      </a:r>
                      <a:endParaRPr lang="en-US" sz="1400" dirty="0"/>
                    </a:p>
                  </a:txBody>
                  <a:tcPr marL="84398" marR="84398" marT="45736" marB="45736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Writer</a:t>
                      </a:r>
                      <a:endParaRPr lang="en-US" sz="1400" dirty="0"/>
                    </a:p>
                  </a:txBody>
                  <a:tcPr marL="84398" marR="84398" marT="45736" marB="45736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83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void close()</a:t>
                      </a:r>
                      <a:endParaRPr lang="en-US" sz="1400" b="1" dirty="0" smtClean="0"/>
                    </a:p>
                  </a:txBody>
                  <a:tcPr marL="84398" marR="84398" marT="45736" marB="4573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Close stream</a:t>
                      </a:r>
                    </a:p>
                  </a:txBody>
                  <a:tcPr marL="84398" marR="84398" marT="45736" marB="4573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void close()</a:t>
                      </a:r>
                      <a:endParaRPr lang="en-US" sz="1400" b="1" dirty="0" smtClean="0"/>
                    </a:p>
                  </a:txBody>
                  <a:tcPr marL="84398" marR="84398" marT="45736" marB="4573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Close stream</a:t>
                      </a:r>
                    </a:p>
                  </a:txBody>
                  <a:tcPr marL="84398" marR="84398" marT="45736" marB="45736"/>
                </a:tc>
              </a:tr>
              <a:tr h="5285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read()</a:t>
                      </a:r>
                      <a:endParaRPr lang="en-US" sz="1400" b="1" dirty="0" smtClean="0"/>
                    </a:p>
                  </a:txBody>
                  <a:tcPr marL="84398" marR="84398" marT="45736" marB="4573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Read</a:t>
                      </a:r>
                      <a:r>
                        <a:rPr lang="en-US" sz="1400" baseline="0" dirty="0" smtClean="0"/>
                        <a:t> a single char</a:t>
                      </a:r>
                    </a:p>
                  </a:txBody>
                  <a:tcPr marL="84398" marR="84398" marT="45736" marB="4573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void flush</a:t>
                      </a:r>
                      <a:r>
                        <a:rPr lang="en-US" sz="1400" baseline="0" smtClean="0"/>
                        <a:t>()</a:t>
                      </a:r>
                      <a:endParaRPr lang="en-US" sz="1400" b="1" dirty="0"/>
                    </a:p>
                  </a:txBody>
                  <a:tcPr marL="84398" marR="84398" marT="45736" marB="4573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Forces any writes to complete</a:t>
                      </a:r>
                      <a:endParaRPr lang="en-US" sz="1400" dirty="0"/>
                    </a:p>
                  </a:txBody>
                  <a:tcPr marL="84398" marR="84398" marT="45736" marB="45736"/>
                </a:tc>
              </a:tr>
              <a:tr h="4561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read(char[] c)</a:t>
                      </a:r>
                      <a:endParaRPr lang="en-US" sz="1400" b="1" dirty="0" smtClean="0"/>
                    </a:p>
                  </a:txBody>
                  <a:tcPr marL="84398" marR="84398" marT="45736" marB="4573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Read</a:t>
                      </a:r>
                      <a:r>
                        <a:rPr lang="en-US" sz="1400" baseline="0" dirty="0" smtClean="0"/>
                        <a:t> multiple chars</a:t>
                      </a:r>
                      <a:endParaRPr lang="en-US" sz="1400" dirty="0"/>
                    </a:p>
                  </a:txBody>
                  <a:tcPr marL="84398" marR="84398" marT="45736" marB="4573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void write (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c)</a:t>
                      </a:r>
                      <a:endParaRPr lang="en-US" sz="1400" b="1" dirty="0"/>
                    </a:p>
                  </a:txBody>
                  <a:tcPr marL="84398" marR="84398" marT="45736" marB="4573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Writes a</a:t>
                      </a:r>
                      <a:r>
                        <a:rPr lang="en-US" sz="1400" baseline="0" dirty="0" smtClean="0"/>
                        <a:t> single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baseline="0" dirty="0" smtClean="0"/>
                        <a:t>char</a:t>
                      </a:r>
                      <a:endParaRPr lang="en-US" sz="1400" dirty="0"/>
                    </a:p>
                  </a:txBody>
                  <a:tcPr marL="84398" marR="84398" marT="45736" marB="45736"/>
                </a:tc>
              </a:tr>
              <a:tr h="390891">
                <a:tc grid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4398" marR="84398" marT="45736" marB="45736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void write (char[] c)</a:t>
                      </a:r>
                      <a:endParaRPr lang="en-US" sz="1400" b="1" dirty="0"/>
                    </a:p>
                  </a:txBody>
                  <a:tcPr marL="84398" marR="84398" marT="45736" marB="4573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write</a:t>
                      </a:r>
                      <a:r>
                        <a:rPr lang="en-US" sz="1400" baseline="0" dirty="0" smtClean="0"/>
                        <a:t> multiple chars</a:t>
                      </a:r>
                      <a:endParaRPr lang="en-US" sz="1400" dirty="0"/>
                    </a:p>
                  </a:txBody>
                  <a:tcPr marL="84398" marR="84398" marT="45736" marB="4573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28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altLang="en-US" dirty="0" smtClean="0">
                <a:latin typeface="Arial" pitchFamily="34" charset="0"/>
              </a:rPr>
              <a:t>Extend from Reader and Writer classes.</a:t>
            </a:r>
          </a:p>
          <a:p>
            <a:r>
              <a:rPr lang="en-GB" altLang="en-US" dirty="0" smtClean="0">
                <a:latin typeface="Arial" pitchFamily="34" charset="0"/>
              </a:rPr>
              <a:t>Provide a concrete implementation that reads/writes characters from/to any I/O stream.</a:t>
            </a:r>
          </a:p>
          <a:p>
            <a:pPr marL="0" indent="0">
              <a:buNone/>
            </a:pPr>
            <a:endParaRPr lang="en-GB" altLang="en-US" dirty="0" smtClean="0">
              <a:latin typeface="Arial" pitchFamily="34" charset="0"/>
            </a:endParaRPr>
          </a:p>
          <a:p>
            <a:pPr lvl="1"/>
            <a:r>
              <a:rPr lang="en-GB" altLang="en-US" b="1" dirty="0" err="1" smtClean="0">
                <a:latin typeface="Arial" pitchFamily="34" charset="0"/>
                <a:cs typeface="Arial" pitchFamily="34" charset="0"/>
              </a:rPr>
              <a:t>InputStreamReader</a:t>
            </a:r>
            <a:r>
              <a:rPr lang="en-GB" altLang="en-US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2"/>
            <a:r>
              <a:rPr lang="en-GB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Reads bytes and decodes them into characters. </a:t>
            </a:r>
          </a:p>
          <a:p>
            <a:pPr lvl="2"/>
            <a:r>
              <a:rPr lang="en-GB" altLang="en-US" dirty="0" err="1" smtClean="0">
                <a:latin typeface="Arial" pitchFamily="34" charset="0"/>
                <a:ea typeface="Arial" pitchFamily="34" charset="0"/>
                <a:cs typeface="Arial" pitchFamily="34" charset="0"/>
              </a:rPr>
              <a:t>InputStream</a:t>
            </a:r>
            <a:r>
              <a:rPr lang="en-GB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must be provided in the constructor.</a:t>
            </a:r>
          </a:p>
          <a:p>
            <a:pPr lvl="2"/>
            <a:endParaRPr lang="en-GB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lvl="1"/>
            <a:r>
              <a:rPr lang="en-GB" altLang="en-US" b="1" dirty="0" err="1" smtClean="0">
                <a:latin typeface="Arial" pitchFamily="34" charset="0"/>
                <a:cs typeface="Arial" pitchFamily="34" charset="0"/>
              </a:rPr>
              <a:t>OutputStreamWriter</a:t>
            </a:r>
            <a:r>
              <a:rPr lang="en-GB" altLang="en-US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2"/>
            <a:r>
              <a:rPr lang="en-GB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Characters written to it are encoded into bytes. </a:t>
            </a:r>
          </a:p>
          <a:p>
            <a:pPr lvl="2"/>
            <a:r>
              <a:rPr lang="en-GB" altLang="en-US" dirty="0" err="1" smtClean="0">
                <a:latin typeface="Arial" pitchFamily="34" charset="0"/>
                <a:ea typeface="Arial" pitchFamily="34" charset="0"/>
                <a:cs typeface="Arial" pitchFamily="34" charset="0"/>
              </a:rPr>
              <a:t>OutputStream</a:t>
            </a:r>
            <a:r>
              <a:rPr lang="en-GB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must be provided in the constructor.</a:t>
            </a:r>
            <a:endParaRPr lang="en-US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720725" lvl="2" indent="0">
              <a:buNone/>
            </a:pPr>
            <a:endParaRPr lang="en-GB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r>
              <a:rPr lang="en-GB" altLang="en-US" dirty="0" smtClean="0">
                <a:latin typeface="Arial" pitchFamily="34" charset="0"/>
              </a:rPr>
              <a:t>Released so that </a:t>
            </a:r>
            <a:r>
              <a:rPr lang="en-GB" altLang="en-US" dirty="0" err="1" smtClean="0">
                <a:latin typeface="Arial" pitchFamily="34" charset="0"/>
              </a:rPr>
              <a:t>InputStream</a:t>
            </a:r>
            <a:r>
              <a:rPr lang="en-GB" altLang="en-US" dirty="0" smtClean="0">
                <a:latin typeface="Arial" pitchFamily="34" charset="0"/>
              </a:rPr>
              <a:t> and </a:t>
            </a:r>
            <a:r>
              <a:rPr lang="en-GB" altLang="en-US" dirty="0" err="1" smtClean="0">
                <a:latin typeface="Arial" pitchFamily="34" charset="0"/>
              </a:rPr>
              <a:t>OutputStream</a:t>
            </a:r>
            <a:r>
              <a:rPr lang="en-GB" altLang="en-US" dirty="0" smtClean="0">
                <a:latin typeface="Arial" pitchFamily="34" charset="0"/>
              </a:rPr>
              <a:t> could be adapted to deal with Unicode.</a:t>
            </a:r>
          </a:p>
        </p:txBody>
      </p:sp>
      <p:sp>
        <p:nvSpPr>
          <p:cNvPr id="27650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>
                <a:latin typeface="Arial" pitchFamily="34" charset="0"/>
              </a:rPr>
              <a:t>InputStreamReader</a:t>
            </a:r>
            <a:r>
              <a:rPr lang="en-GB" altLang="en-US" dirty="0" smtClean="0">
                <a:latin typeface="Arial" pitchFamily="34" charset="0"/>
              </a:rPr>
              <a:t>/</a:t>
            </a:r>
            <a:r>
              <a:rPr lang="en-GB" altLang="en-US" dirty="0" err="1" smtClean="0">
                <a:latin typeface="Arial" pitchFamily="34" charset="0"/>
              </a:rPr>
              <a:t>OutputStreamWriter</a:t>
            </a:r>
            <a:endParaRPr lang="en-GB" altLang="en-US" dirty="0" smtClean="0">
              <a:latin typeface="Arial" pitchFamily="34" charset="0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238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altLang="en-US" dirty="0" smtClean="0">
                <a:latin typeface="Arial" pitchFamily="34" charset="0"/>
              </a:rPr>
              <a:t>Extend </a:t>
            </a:r>
            <a:r>
              <a:rPr lang="en-GB" altLang="en-US" dirty="0" err="1" smtClean="0">
                <a:latin typeface="Arial" pitchFamily="34" charset="0"/>
              </a:rPr>
              <a:t>InputStreamReader</a:t>
            </a:r>
            <a:r>
              <a:rPr lang="en-GB" altLang="en-US" dirty="0" smtClean="0">
                <a:latin typeface="Arial" pitchFamily="34" charset="0"/>
              </a:rPr>
              <a:t> and </a:t>
            </a:r>
            <a:r>
              <a:rPr lang="en-GB" altLang="en-US" dirty="0" err="1" smtClean="0">
                <a:latin typeface="Arial" pitchFamily="34" charset="0"/>
              </a:rPr>
              <a:t>OutputStreamWriter</a:t>
            </a:r>
            <a:endParaRPr lang="en-GB" altLang="en-US" dirty="0" smtClean="0">
              <a:latin typeface="Arial" pitchFamily="34" charset="0"/>
            </a:endParaRPr>
          </a:p>
          <a:p>
            <a:r>
              <a:rPr lang="en-GB" altLang="en-US" dirty="0" smtClean="0">
                <a:latin typeface="Arial" pitchFamily="34" charset="0"/>
              </a:rPr>
              <a:t>Concrete implementation that reads/writes </a:t>
            </a:r>
            <a:r>
              <a:rPr lang="en-GB" altLang="en-US" b="1" dirty="0" smtClean="0">
                <a:latin typeface="Arial" pitchFamily="34" charset="0"/>
              </a:rPr>
              <a:t>characters </a:t>
            </a:r>
            <a:r>
              <a:rPr lang="en-GB" altLang="en-US" dirty="0" smtClean="0">
                <a:latin typeface="Arial" pitchFamily="34" charset="0"/>
              </a:rPr>
              <a:t>from/to </a:t>
            </a:r>
            <a:r>
              <a:rPr lang="en-GB" altLang="en-US" b="1" dirty="0" smtClean="0">
                <a:latin typeface="Arial" pitchFamily="34" charset="0"/>
              </a:rPr>
              <a:t>files</a:t>
            </a:r>
            <a:r>
              <a:rPr lang="en-GB" altLang="en-US" dirty="0" smtClean="0">
                <a:latin typeface="Arial" pitchFamily="34" charset="0"/>
              </a:rPr>
              <a:t> on the local </a:t>
            </a:r>
            <a:r>
              <a:rPr lang="en-GB" altLang="en-US" dirty="0" err="1" smtClean="0">
                <a:latin typeface="Arial" pitchFamily="34" charset="0"/>
              </a:rPr>
              <a:t>filesystem</a:t>
            </a:r>
            <a:r>
              <a:rPr lang="en-GB" altLang="en-US" dirty="0" smtClean="0">
                <a:latin typeface="Arial" pitchFamily="34" charset="0"/>
              </a:rPr>
              <a:t>:</a:t>
            </a:r>
            <a:br>
              <a:rPr lang="en-GB" altLang="en-US" dirty="0" smtClean="0">
                <a:latin typeface="Arial" pitchFamily="34" charset="0"/>
              </a:rPr>
            </a:br>
            <a:endParaRPr lang="en-GB" altLang="en-US" dirty="0" smtClean="0">
              <a:latin typeface="Arial" pitchFamily="34" charset="0"/>
            </a:endParaRPr>
          </a:p>
          <a:p>
            <a:pPr lvl="1"/>
            <a:r>
              <a:rPr lang="en-US" b="1" dirty="0" err="1"/>
              <a:t>FileReader</a:t>
            </a:r>
            <a:endParaRPr lang="en-GB" altLang="en-US" b="1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altLang="en-US" dirty="0">
                <a:latin typeface="Arial" pitchFamily="34" charset="0"/>
                <a:ea typeface="Arial" pitchFamily="34" charset="0"/>
                <a:cs typeface="Arial" pitchFamily="34" charset="0"/>
              </a:rPr>
              <a:t>Reads character data from a file.</a:t>
            </a:r>
          </a:p>
          <a:p>
            <a:pPr lvl="2"/>
            <a:r>
              <a:rPr lang="en-GB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Constructors: </a:t>
            </a:r>
            <a:r>
              <a:rPr lang="en-GB" altLang="en-US" dirty="0" err="1" smtClean="0">
                <a:latin typeface="Arial" pitchFamily="34" charset="0"/>
                <a:ea typeface="Arial" pitchFamily="34" charset="0"/>
                <a:cs typeface="Arial" pitchFamily="34" charset="0"/>
              </a:rPr>
              <a:t>FileReader</a:t>
            </a:r>
            <a:r>
              <a:rPr lang="en-GB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(String </a:t>
            </a:r>
            <a:r>
              <a:rPr lang="en-GB" altLang="en-US" dirty="0">
                <a:latin typeface="Arial" pitchFamily="34" charset="0"/>
                <a:ea typeface="Arial" pitchFamily="34" charset="0"/>
                <a:cs typeface="Arial" pitchFamily="34" charset="0"/>
              </a:rPr>
              <a:t>Filename</a:t>
            </a:r>
            <a:r>
              <a:rPr lang="en-GB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), </a:t>
            </a:r>
            <a:r>
              <a:rPr lang="en-GB" altLang="en-US" dirty="0" err="1" smtClean="0">
                <a:latin typeface="Arial" pitchFamily="34" charset="0"/>
                <a:ea typeface="Arial" pitchFamily="34" charset="0"/>
                <a:cs typeface="Arial" pitchFamily="34" charset="0"/>
              </a:rPr>
              <a:t>FileReader</a:t>
            </a:r>
            <a:r>
              <a:rPr lang="en-GB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(File file), </a:t>
            </a:r>
            <a:br>
              <a:rPr lang="en-GB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</a:br>
            <a:r>
              <a:rPr lang="en-GB" altLang="en-US" dirty="0" err="1" smtClean="0">
                <a:latin typeface="Arial" pitchFamily="34" charset="0"/>
                <a:ea typeface="Arial" pitchFamily="34" charset="0"/>
                <a:cs typeface="Arial" pitchFamily="34" charset="0"/>
              </a:rPr>
              <a:t>FileReader</a:t>
            </a:r>
            <a:r>
              <a:rPr lang="en-GB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(</a:t>
            </a:r>
            <a:r>
              <a:rPr lang="en-GB" altLang="en-US" dirty="0" err="1" smtClean="0">
                <a:latin typeface="Arial" pitchFamily="34" charset="0"/>
                <a:ea typeface="Arial" pitchFamily="34" charset="0"/>
                <a:cs typeface="Arial" pitchFamily="34" charset="0"/>
              </a:rPr>
              <a:t>FileDescriptor</a:t>
            </a:r>
            <a:r>
              <a:rPr lang="en-GB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GB" altLang="en-US" dirty="0" err="1" smtClean="0">
                <a:latin typeface="Arial" pitchFamily="34" charset="0"/>
                <a:ea typeface="Arial" pitchFamily="34" charset="0"/>
                <a:cs typeface="Arial" pitchFamily="34" charset="0"/>
              </a:rPr>
              <a:t>fdObj</a:t>
            </a:r>
            <a:r>
              <a:rPr lang="en-GB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)</a:t>
            </a:r>
            <a:br>
              <a:rPr lang="en-GB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</a:br>
            <a:endParaRPr lang="en-GB" altLang="en-US" dirty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lvl="1"/>
            <a:r>
              <a:rPr lang="en-US" b="1" dirty="0" err="1"/>
              <a:t>FileWriter</a:t>
            </a:r>
            <a:endParaRPr lang="en-GB" altLang="en-US" b="1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altLang="en-US" dirty="0">
                <a:latin typeface="Arial" pitchFamily="34" charset="0"/>
                <a:ea typeface="Arial" pitchFamily="34" charset="0"/>
                <a:cs typeface="Arial" pitchFamily="34" charset="0"/>
              </a:rPr>
              <a:t>Writes character data to a file</a:t>
            </a:r>
          </a:p>
          <a:p>
            <a:pPr lvl="2"/>
            <a:r>
              <a:rPr lang="en-GB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Constructors: </a:t>
            </a:r>
            <a:r>
              <a:rPr lang="en-GB" altLang="en-US" dirty="0" err="1" smtClean="0">
                <a:latin typeface="Arial" pitchFamily="34" charset="0"/>
                <a:ea typeface="Arial" pitchFamily="34" charset="0"/>
                <a:cs typeface="Arial" pitchFamily="34" charset="0"/>
              </a:rPr>
              <a:t>FileWriter</a:t>
            </a:r>
            <a:r>
              <a:rPr lang="en-GB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(String </a:t>
            </a:r>
            <a:r>
              <a:rPr lang="en-GB" altLang="en-US" dirty="0">
                <a:latin typeface="Arial" pitchFamily="34" charset="0"/>
                <a:ea typeface="Arial" pitchFamily="34" charset="0"/>
                <a:cs typeface="Arial" pitchFamily="34" charset="0"/>
              </a:rPr>
              <a:t>name</a:t>
            </a:r>
            <a:r>
              <a:rPr lang="en-GB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), </a:t>
            </a:r>
            <a:r>
              <a:rPr lang="en-GB" altLang="en-US" dirty="0" err="1" smtClean="0">
                <a:latin typeface="Arial" pitchFamily="34" charset="0"/>
                <a:ea typeface="Arial" pitchFamily="34" charset="0"/>
                <a:cs typeface="Arial" pitchFamily="34" charset="0"/>
              </a:rPr>
              <a:t>FileWriter</a:t>
            </a:r>
            <a:r>
              <a:rPr lang="en-GB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(</a:t>
            </a:r>
            <a:r>
              <a:rPr lang="en-GB" altLang="en-US" dirty="0" err="1" smtClean="0">
                <a:latin typeface="Arial" pitchFamily="34" charset="0"/>
                <a:ea typeface="Arial" pitchFamily="34" charset="0"/>
                <a:cs typeface="Arial" pitchFamily="34" charset="0"/>
              </a:rPr>
              <a:t>FileDescriptor</a:t>
            </a:r>
            <a:r>
              <a:rPr lang="en-GB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GB" altLang="en-US" dirty="0" err="1">
                <a:latin typeface="Arial" pitchFamily="34" charset="0"/>
                <a:ea typeface="Arial" pitchFamily="34" charset="0"/>
                <a:cs typeface="Arial" pitchFamily="34" charset="0"/>
              </a:rPr>
              <a:t>fdObj</a:t>
            </a:r>
            <a:r>
              <a:rPr lang="en-GB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), </a:t>
            </a:r>
            <a:r>
              <a:rPr lang="en-GB" altLang="en-US" dirty="0" err="1" smtClean="0">
                <a:latin typeface="Arial" pitchFamily="34" charset="0"/>
                <a:ea typeface="Arial" pitchFamily="34" charset="0"/>
                <a:cs typeface="Arial" pitchFamily="34" charset="0"/>
              </a:rPr>
              <a:t>FileWriter</a:t>
            </a:r>
            <a:r>
              <a:rPr lang="en-GB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(String </a:t>
            </a:r>
            <a:r>
              <a:rPr lang="en-GB" altLang="en-US" dirty="0">
                <a:latin typeface="Arial" pitchFamily="34" charset="0"/>
                <a:ea typeface="Arial" pitchFamily="34" charset="0"/>
                <a:cs typeface="Arial" pitchFamily="34" charset="0"/>
              </a:rPr>
              <a:t>name, </a:t>
            </a:r>
            <a:r>
              <a:rPr lang="en-GB" altLang="en-US" dirty="0" err="1">
                <a:latin typeface="Arial" pitchFamily="34" charset="0"/>
                <a:ea typeface="Arial" pitchFamily="34" charset="0"/>
                <a:cs typeface="Arial" pitchFamily="34" charset="0"/>
              </a:rPr>
              <a:t>boolean</a:t>
            </a:r>
            <a:r>
              <a:rPr lang="en-GB" altLang="en-US" dirty="0">
                <a:latin typeface="Arial" pitchFamily="34" charset="0"/>
                <a:ea typeface="Arial" pitchFamily="34" charset="0"/>
                <a:cs typeface="Arial" pitchFamily="34" charset="0"/>
              </a:rPr>
              <a:t> append</a:t>
            </a:r>
            <a:r>
              <a:rPr lang="en-GB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), </a:t>
            </a:r>
            <a:r>
              <a:rPr lang="en-GB" altLang="en-US" dirty="0" err="1" smtClean="0">
                <a:latin typeface="Arial" pitchFamily="34" charset="0"/>
                <a:ea typeface="Arial" pitchFamily="34" charset="0"/>
                <a:cs typeface="Arial" pitchFamily="34" charset="0"/>
              </a:rPr>
              <a:t>FileWriter</a:t>
            </a:r>
            <a:r>
              <a:rPr lang="en-GB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(File </a:t>
            </a:r>
            <a:r>
              <a:rPr lang="en-GB" altLang="en-US" dirty="0">
                <a:latin typeface="Arial" pitchFamily="34" charset="0"/>
                <a:ea typeface="Arial" pitchFamily="34" charset="0"/>
                <a:cs typeface="Arial" pitchFamily="34" charset="0"/>
              </a:rPr>
              <a:t>file</a:t>
            </a:r>
            <a:r>
              <a:rPr lang="en-GB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), </a:t>
            </a:r>
            <a:r>
              <a:rPr lang="en-GB" altLang="en-US" dirty="0" err="1" smtClean="0">
                <a:latin typeface="Arial" pitchFamily="34" charset="0"/>
                <a:ea typeface="Arial" pitchFamily="34" charset="0"/>
                <a:cs typeface="Arial" pitchFamily="34" charset="0"/>
              </a:rPr>
              <a:t>FileWriter</a:t>
            </a:r>
            <a:r>
              <a:rPr lang="en-GB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(File </a:t>
            </a:r>
            <a:r>
              <a:rPr lang="en-GB" altLang="en-US" dirty="0" err="1">
                <a:latin typeface="Arial" pitchFamily="34" charset="0"/>
                <a:ea typeface="Arial" pitchFamily="34" charset="0"/>
                <a:cs typeface="Arial" pitchFamily="34" charset="0"/>
              </a:rPr>
              <a:t>file</a:t>
            </a:r>
            <a:r>
              <a:rPr lang="en-GB" altLang="en-US" dirty="0">
                <a:latin typeface="Arial" pitchFamily="34" charset="0"/>
                <a:ea typeface="Arial" pitchFamily="34" charset="0"/>
                <a:cs typeface="Arial" pitchFamily="34" charset="0"/>
              </a:rPr>
              <a:t>, </a:t>
            </a:r>
            <a:r>
              <a:rPr lang="en-GB" altLang="en-US" dirty="0" err="1">
                <a:latin typeface="Arial" pitchFamily="34" charset="0"/>
                <a:ea typeface="Arial" pitchFamily="34" charset="0"/>
                <a:cs typeface="Arial" pitchFamily="34" charset="0"/>
              </a:rPr>
              <a:t>boolean</a:t>
            </a:r>
            <a:r>
              <a:rPr lang="en-GB" altLang="en-US" dirty="0">
                <a:latin typeface="Arial" pitchFamily="34" charset="0"/>
                <a:ea typeface="Arial" pitchFamily="34" charset="0"/>
                <a:cs typeface="Arial" pitchFamily="34" charset="0"/>
              </a:rPr>
              <a:t> append)</a:t>
            </a:r>
          </a:p>
          <a:p>
            <a:endParaRPr lang="en-GB" altLang="en-US" sz="1400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  <p:sp>
        <p:nvSpPr>
          <p:cNvPr id="28674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>
                <a:latin typeface="Arial" pitchFamily="34" charset="0"/>
              </a:rPr>
              <a:t>FileReader</a:t>
            </a:r>
            <a:r>
              <a:rPr lang="en-GB" altLang="en-US" dirty="0" smtClean="0">
                <a:latin typeface="Arial" pitchFamily="34" charset="0"/>
              </a:rPr>
              <a:t>/</a:t>
            </a:r>
            <a:r>
              <a:rPr lang="en-GB" altLang="en-US" dirty="0" err="1" smtClean="0">
                <a:latin typeface="Arial" pitchFamily="34" charset="0"/>
              </a:rPr>
              <a:t>FileWriter</a:t>
            </a:r>
            <a:endParaRPr lang="en-GB" altLang="en-US" dirty="0" smtClean="0">
              <a:latin typeface="Arial" pitchFamily="34" charset="0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181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</a:rPr>
              <a:t>Understand Unicode</a:t>
            </a:r>
          </a:p>
          <a:p>
            <a:r>
              <a:rPr lang="en-US" altLang="en-US" dirty="0">
                <a:latin typeface="Arial" pitchFamily="34" charset="0"/>
              </a:rPr>
              <a:t>Provide</a:t>
            </a:r>
            <a:r>
              <a:rPr lang="en-GB" altLang="en-US" dirty="0">
                <a:latin typeface="Arial" pitchFamily="34" charset="0"/>
              </a:rPr>
              <a:t> a clear understanding of what streams represent in Java. </a:t>
            </a:r>
          </a:p>
          <a:p>
            <a:r>
              <a:rPr lang="en-GB" altLang="en-US" dirty="0">
                <a:latin typeface="Arial" pitchFamily="34" charset="0"/>
              </a:rPr>
              <a:t>Illustrate the IO cycle.</a:t>
            </a:r>
          </a:p>
          <a:p>
            <a:r>
              <a:rPr lang="en-GB" altLang="en-US" dirty="0">
                <a:latin typeface="Arial" pitchFamily="34" charset="0"/>
              </a:rPr>
              <a:t>Describe the purpose of Basic IO, File IO and Data IO</a:t>
            </a:r>
          </a:p>
          <a:p>
            <a:r>
              <a:rPr lang="en-GB" altLang="en-US" dirty="0">
                <a:latin typeface="Arial" pitchFamily="34" charset="0"/>
              </a:rPr>
              <a:t>Describe the purpose of Reader and Writer</a:t>
            </a:r>
          </a:p>
          <a:p>
            <a:r>
              <a:rPr lang="en-GB" altLang="en-US" dirty="0">
                <a:latin typeface="Arial" pitchFamily="34" charset="0"/>
              </a:rPr>
              <a:t>Understand the difference between byte and character Streams </a:t>
            </a:r>
          </a:p>
          <a:p>
            <a:r>
              <a:rPr lang="en-GB" altLang="en-US" dirty="0">
                <a:latin typeface="Arial" pitchFamily="34" charset="0"/>
              </a:rPr>
              <a:t>Demonstrate how to read from and write to a file</a:t>
            </a:r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en-US" b="1" dirty="0" err="1" smtClean="0">
                <a:latin typeface="Arial" pitchFamily="34" charset="0"/>
              </a:rPr>
              <a:t>BufferedReader</a:t>
            </a:r>
            <a:r>
              <a:rPr lang="en-US" altLang="en-US" dirty="0" smtClean="0">
                <a:latin typeface="Arial" pitchFamily="34" charset="0"/>
              </a:rPr>
              <a:t> and </a:t>
            </a:r>
            <a:r>
              <a:rPr lang="en-US" altLang="en-US" b="1" dirty="0" err="1" smtClean="0">
                <a:latin typeface="Arial" pitchFamily="34" charset="0"/>
              </a:rPr>
              <a:t>BufferedWriter</a:t>
            </a:r>
            <a:r>
              <a:rPr lang="en-US" altLang="en-US" dirty="0" smtClean="0">
                <a:latin typeface="Arial" pitchFamily="34" charset="0"/>
              </a:rPr>
              <a:t> classes provide buffering.</a:t>
            </a:r>
          </a:p>
          <a:p>
            <a:pPr>
              <a:spcBef>
                <a:spcPts val="1200"/>
              </a:spcBef>
            </a:pPr>
            <a:r>
              <a:rPr lang="en-US" altLang="en-US" dirty="0" smtClean="0">
                <a:latin typeface="Arial" pitchFamily="34" charset="0"/>
              </a:rPr>
              <a:t>Provide methods to read/write larger blocks of characters at a time.</a:t>
            </a:r>
          </a:p>
          <a:p>
            <a:pPr lvl="1">
              <a:spcBef>
                <a:spcPts val="1200"/>
              </a:spcBef>
            </a:pPr>
            <a:r>
              <a:rPr lang="en-US" altLang="en-US" dirty="0" err="1" smtClean="0">
                <a:latin typeface="Arial" pitchFamily="34" charset="0"/>
              </a:rPr>
              <a:t>readLine</a:t>
            </a:r>
            <a:r>
              <a:rPr lang="en-US" altLang="en-US" dirty="0" smtClean="0">
                <a:latin typeface="Arial" pitchFamily="34" charset="0"/>
              </a:rPr>
              <a:t>(), </a:t>
            </a:r>
            <a:r>
              <a:rPr lang="en-US" altLang="en-US" dirty="0" err="1" smtClean="0">
                <a:latin typeface="Arial" pitchFamily="34" charset="0"/>
              </a:rPr>
              <a:t>writeLine</a:t>
            </a:r>
            <a:r>
              <a:rPr lang="en-US" altLang="en-US" dirty="0" smtClean="0">
                <a:latin typeface="Arial" pitchFamily="34" charset="0"/>
              </a:rPr>
              <a:t>()…</a:t>
            </a:r>
          </a:p>
          <a:p>
            <a:pPr>
              <a:spcBef>
                <a:spcPts val="1200"/>
              </a:spcBef>
            </a:pPr>
            <a:r>
              <a:rPr lang="en-US" altLang="en-US" dirty="0" smtClean="0">
                <a:latin typeface="Arial" pitchFamily="34" charset="0"/>
              </a:rPr>
              <a:t>Can increase efficiency by reducing number of physical read/write operations.</a:t>
            </a:r>
          </a:p>
        </p:txBody>
      </p:sp>
      <p:sp>
        <p:nvSpPr>
          <p:cNvPr id="30722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latin typeface="Arial" pitchFamily="34" charset="0"/>
              </a:rPr>
              <a:t>Buffered Streams</a:t>
            </a:r>
          </a:p>
        </p:txBody>
      </p:sp>
      <p:sp>
        <p:nvSpPr>
          <p:cNvPr id="30724" name="Text Placeholder 2"/>
          <p:cNvSpPr>
            <a:spLocks/>
          </p:cNvSpPr>
          <p:nvPr/>
        </p:nvSpPr>
        <p:spPr bwMode="auto">
          <a:xfrm>
            <a:off x="1127951" y="4333875"/>
            <a:ext cx="6772465" cy="1225677"/>
          </a:xfrm>
          <a:prstGeom prst="roundRect">
            <a:avLst>
              <a:gd name="adj" fmla="val 10981"/>
            </a:avLst>
          </a:prstGeom>
          <a:solidFill>
            <a:srgbClr val="FFFE96">
              <a:alpha val="69019"/>
            </a:srgb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19138" indent="-287338" defTabSz="539750" eaLnBrk="0" hangingPunct="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989013" indent="-215900" eaLnBrk="0" hangingPunct="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ts val="1200"/>
              </a:spcBef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ts val="1200"/>
              </a:spcBef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Clr>
                <a:srgbClr val="333399"/>
              </a:buClr>
              <a:buFont typeface="Wingdings 3" pitchFamily="18" charset="2"/>
              <a:buNone/>
            </a:pPr>
            <a:r>
              <a:rPr lang="en-US" altLang="en-US" sz="1800" b="1" dirty="0" err="1">
                <a:latin typeface="Consolas" pitchFamily="49" charset="0"/>
              </a:rPr>
              <a:t>FileReader</a:t>
            </a:r>
            <a:r>
              <a:rPr lang="en-US" altLang="en-US" sz="1800" b="1" dirty="0">
                <a:latin typeface="Consolas" pitchFamily="49" charset="0"/>
              </a:rPr>
              <a:t> in = new </a:t>
            </a:r>
            <a:r>
              <a:rPr lang="en-US" altLang="en-US" sz="1800" b="1" dirty="0" err="1">
                <a:latin typeface="Consolas" pitchFamily="49" charset="0"/>
              </a:rPr>
              <a:t>FileReader</a:t>
            </a:r>
            <a:r>
              <a:rPr lang="en-US" altLang="en-US" sz="1800" b="1" dirty="0">
                <a:latin typeface="Consolas" pitchFamily="49" charset="0"/>
              </a:rPr>
              <a:t>("./data.txt");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Clr>
                <a:srgbClr val="333399"/>
              </a:buClr>
              <a:buFont typeface="Wingdings 3" pitchFamily="18" charset="2"/>
              <a:buNone/>
            </a:pPr>
            <a:r>
              <a:rPr lang="en-US" altLang="en-US" sz="1800" b="1" dirty="0" err="1">
                <a:latin typeface="Consolas" pitchFamily="49" charset="0"/>
              </a:rPr>
              <a:t>BufferedReader</a:t>
            </a:r>
            <a:r>
              <a:rPr lang="en-US" altLang="en-US" sz="1800" b="1" dirty="0">
                <a:latin typeface="Consolas" pitchFamily="49" charset="0"/>
              </a:rPr>
              <a:t> </a:t>
            </a:r>
            <a:r>
              <a:rPr lang="en-US" altLang="en-US" sz="1800" b="1" dirty="0" err="1">
                <a:latin typeface="Consolas" pitchFamily="49" charset="0"/>
              </a:rPr>
              <a:t>br</a:t>
            </a:r>
            <a:r>
              <a:rPr lang="en-US" altLang="en-US" sz="1800" b="1" dirty="0">
                <a:latin typeface="Consolas" pitchFamily="49" charset="0"/>
              </a:rPr>
              <a:t> = new </a:t>
            </a:r>
            <a:r>
              <a:rPr lang="en-US" altLang="en-US" sz="1800" b="1" dirty="0" err="1">
                <a:latin typeface="Consolas" pitchFamily="49" charset="0"/>
              </a:rPr>
              <a:t>BufferedReader</a:t>
            </a:r>
            <a:r>
              <a:rPr lang="en-US" altLang="en-US" sz="1800" b="1" dirty="0">
                <a:latin typeface="Consolas" pitchFamily="49" charset="0"/>
              </a:rPr>
              <a:t>(in);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Clr>
                <a:srgbClr val="333399"/>
              </a:buClr>
              <a:buFont typeface="Wingdings 3" pitchFamily="18" charset="2"/>
              <a:buNone/>
            </a:pPr>
            <a:r>
              <a:rPr lang="en-US" altLang="en-US" sz="1800" b="1" dirty="0" err="1">
                <a:latin typeface="Consolas" pitchFamily="49" charset="0"/>
              </a:rPr>
              <a:t>br.readLine</a:t>
            </a:r>
            <a:r>
              <a:rPr lang="en-US" altLang="en-US" sz="1800" b="1" dirty="0">
                <a:latin typeface="Consolas" pitchFamily="49" charset="0"/>
              </a:rPr>
              <a:t>();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329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 smtClean="0">
                <a:latin typeface="Arial" pitchFamily="34" charset="0"/>
              </a:rPr>
              <a:t>What is a stream?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>
                <a:latin typeface="Arial" pitchFamily="34" charset="0"/>
              </a:rPr>
              <a:t>What is an </a:t>
            </a:r>
            <a:r>
              <a:rPr lang="en-US" altLang="en-US" dirty="0" err="1" smtClean="0">
                <a:latin typeface="Arial" pitchFamily="34" charset="0"/>
              </a:rPr>
              <a:t>InputStream</a:t>
            </a:r>
            <a:r>
              <a:rPr lang="en-US" altLang="en-US" dirty="0" smtClean="0">
                <a:latin typeface="Arial" pitchFamily="34" charset="0"/>
              </a:rPr>
              <a:t> and </a:t>
            </a:r>
            <a:r>
              <a:rPr lang="en-US" altLang="en-US" dirty="0" err="1" smtClean="0">
                <a:latin typeface="Arial" pitchFamily="34" charset="0"/>
              </a:rPr>
              <a:t>OutputStream</a:t>
            </a:r>
            <a:r>
              <a:rPr lang="en-US" altLang="en-US" dirty="0" smtClean="0">
                <a:latin typeface="Arial" pitchFamily="34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>
                <a:latin typeface="Arial" pitchFamily="34" charset="0"/>
              </a:rPr>
              <a:t>What type of data </a:t>
            </a:r>
            <a:r>
              <a:rPr lang="en-US" altLang="en-US" dirty="0" err="1" smtClean="0">
                <a:latin typeface="Arial" pitchFamily="34" charset="0"/>
              </a:rPr>
              <a:t>InputStream</a:t>
            </a:r>
            <a:r>
              <a:rPr lang="en-US" altLang="en-US" dirty="0" smtClean="0">
                <a:latin typeface="Arial" pitchFamily="34" charset="0"/>
              </a:rPr>
              <a:t> and </a:t>
            </a:r>
            <a:r>
              <a:rPr lang="en-US" altLang="en-US" dirty="0" err="1" smtClean="0">
                <a:latin typeface="Arial" pitchFamily="34" charset="0"/>
              </a:rPr>
              <a:t>OutputStream</a:t>
            </a:r>
            <a:r>
              <a:rPr lang="en-US" altLang="en-US" dirty="0" smtClean="0">
                <a:latin typeface="Arial" pitchFamily="34" charset="0"/>
              </a:rPr>
              <a:t> deal with?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>
                <a:latin typeface="Arial" pitchFamily="34" charset="0"/>
              </a:rPr>
              <a:t>Name a type of </a:t>
            </a:r>
            <a:r>
              <a:rPr lang="en-US" altLang="en-US" dirty="0" err="1" smtClean="0">
                <a:latin typeface="Arial" pitchFamily="34" charset="0"/>
              </a:rPr>
              <a:t>InputStream</a:t>
            </a:r>
            <a:r>
              <a:rPr lang="en-US" altLang="en-US" dirty="0" smtClean="0">
                <a:latin typeface="Arial" pitchFamily="34" charset="0"/>
              </a:rPr>
              <a:t> and a type of </a:t>
            </a:r>
            <a:r>
              <a:rPr lang="en-US" altLang="en-US" smtClean="0">
                <a:latin typeface="Arial" pitchFamily="34" charset="0"/>
              </a:rPr>
              <a:t>OutputStream.</a:t>
            </a:r>
            <a:endParaRPr lang="en-US" altLang="en-US" dirty="0" smtClean="0">
              <a:latin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dirty="0" smtClean="0">
                <a:latin typeface="Arial" pitchFamily="34" charset="0"/>
              </a:rPr>
              <a:t>What is a Reader and a Writer?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>
                <a:latin typeface="Arial" pitchFamily="34" charset="0"/>
              </a:rPr>
              <a:t>What type of data Reader and Writer deal with?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>
                <a:latin typeface="Arial" pitchFamily="34" charset="0"/>
              </a:rPr>
              <a:t>Name a type of Reader and a type of Writer.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>
                <a:latin typeface="Arial" pitchFamily="34" charset="0"/>
              </a:rPr>
              <a:t>How can reading or writing of character be more efficient?</a:t>
            </a:r>
          </a:p>
        </p:txBody>
      </p:sp>
      <p:sp>
        <p:nvSpPr>
          <p:cNvPr id="31746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>
                <a:latin typeface="Arial" pitchFamily="34" charset="0"/>
              </a:rPr>
              <a:t>Module Review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526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5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</a:rPr>
              <a:t>Understand Unicode</a:t>
            </a:r>
          </a:p>
          <a:p>
            <a:r>
              <a:rPr lang="en-US" altLang="en-US" dirty="0">
                <a:latin typeface="Arial" pitchFamily="34" charset="0"/>
              </a:rPr>
              <a:t>Provide</a:t>
            </a:r>
            <a:r>
              <a:rPr lang="en-GB" altLang="en-US" dirty="0">
                <a:latin typeface="Arial" pitchFamily="34" charset="0"/>
              </a:rPr>
              <a:t> a clear understanding of what streams represent in Java. </a:t>
            </a:r>
          </a:p>
          <a:p>
            <a:r>
              <a:rPr lang="en-GB" altLang="en-US" dirty="0">
                <a:latin typeface="Arial" pitchFamily="34" charset="0"/>
              </a:rPr>
              <a:t>Illustrate the IO cycle.</a:t>
            </a:r>
          </a:p>
          <a:p>
            <a:r>
              <a:rPr lang="en-GB" altLang="en-US" dirty="0">
                <a:latin typeface="Arial" pitchFamily="34" charset="0"/>
              </a:rPr>
              <a:t>Describe the purpose of Basic IO, File IO and Data IO</a:t>
            </a:r>
          </a:p>
          <a:p>
            <a:r>
              <a:rPr lang="en-GB" altLang="en-US" dirty="0">
                <a:latin typeface="Arial" pitchFamily="34" charset="0"/>
              </a:rPr>
              <a:t>Describe the purpose of Reader and Writer</a:t>
            </a:r>
          </a:p>
          <a:p>
            <a:r>
              <a:rPr lang="en-GB" altLang="en-US" dirty="0">
                <a:latin typeface="Arial" pitchFamily="34" charset="0"/>
              </a:rPr>
              <a:t>Understand the difference between byte and character Streams </a:t>
            </a:r>
          </a:p>
          <a:p>
            <a:r>
              <a:rPr lang="en-GB" altLang="en-US" dirty="0">
                <a:latin typeface="Arial" pitchFamily="34" charset="0"/>
              </a:rPr>
              <a:t>Demonstrate how to read from and write to a file</a:t>
            </a:r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73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GB" b="1" dirty="0"/>
              <a:t>Character set </a:t>
            </a:r>
            <a:r>
              <a:rPr lang="en-GB" dirty="0"/>
              <a:t>– mapping between number and symbol</a:t>
            </a:r>
            <a:br>
              <a:rPr lang="en-GB" dirty="0"/>
            </a:br>
            <a:endParaRPr lang="en-GB" dirty="0"/>
          </a:p>
          <a:p>
            <a:pPr>
              <a:defRPr/>
            </a:pPr>
            <a:r>
              <a:rPr lang="en-US" dirty="0"/>
              <a:t>ASCII</a:t>
            </a:r>
          </a:p>
          <a:p>
            <a:pPr lvl="1">
              <a:buFont typeface="Arial" panose="020B0604020202020204" pitchFamily="34" charset="0"/>
              <a:buChar char="‒"/>
              <a:defRPr/>
            </a:pPr>
            <a:r>
              <a:rPr lang="en-US" dirty="0"/>
              <a:t>Codes 32 – 127 represented English characters</a:t>
            </a:r>
          </a:p>
          <a:p>
            <a:pPr lvl="1">
              <a:buFont typeface="Arial" panose="020B0604020202020204" pitchFamily="34" charset="0"/>
              <a:buChar char="‒"/>
              <a:defRPr/>
            </a:pPr>
            <a:r>
              <a:rPr lang="en-US" dirty="0"/>
              <a:t>‘Spare’ bit represented extra characters</a:t>
            </a:r>
          </a:p>
          <a:p>
            <a:pPr lvl="1">
              <a:buFont typeface="Arial" panose="020B0604020202020204" pitchFamily="34" charset="0"/>
              <a:buChar char="‒"/>
              <a:defRPr/>
            </a:pPr>
            <a:r>
              <a:rPr lang="en-US" dirty="0"/>
              <a:t>128-255 differed in every </a:t>
            </a:r>
            <a:r>
              <a:rPr lang="en-US" dirty="0" smtClean="0"/>
              <a:t>country (e.g</a:t>
            </a:r>
            <a:r>
              <a:rPr lang="en-US" dirty="0"/>
              <a:t>. Character code 130 would represent é in France, but Hebrew letter Gimel  </a:t>
            </a:r>
            <a:r>
              <a:rPr lang="he-IL" dirty="0"/>
              <a:t>ג</a:t>
            </a:r>
            <a:r>
              <a:rPr lang="en-US" dirty="0"/>
              <a:t> in </a:t>
            </a:r>
            <a:r>
              <a:rPr lang="en-US" dirty="0" smtClean="0"/>
              <a:t>Israel)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defRPr/>
            </a:pPr>
            <a:r>
              <a:rPr lang="en-US" dirty="0"/>
              <a:t>ANSI code pages</a:t>
            </a:r>
          </a:p>
          <a:p>
            <a:pPr lvl="1">
              <a:buFont typeface="Arial" panose="020B0604020202020204" pitchFamily="34" charset="0"/>
              <a:buChar char="‒"/>
              <a:defRPr/>
            </a:pPr>
            <a:r>
              <a:rPr lang="en-US" dirty="0"/>
              <a:t>Only one on each computer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‒"/>
              <a:defRPr/>
            </a:pPr>
            <a:r>
              <a:rPr lang="en-US" dirty="0" smtClean="0"/>
              <a:t>e.g</a:t>
            </a:r>
            <a:r>
              <a:rPr lang="en-US" dirty="0"/>
              <a:t>. Greece DOS used code page 732. Israel DOS used code page </a:t>
            </a:r>
            <a:r>
              <a:rPr lang="en-US" dirty="0" smtClean="0"/>
              <a:t>862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Rise of Internet necessitated multi-languages on one system…</a:t>
            </a:r>
          </a:p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</a:rPr>
              <a:t>Pre-Unicode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57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Unicode</a:t>
            </a:r>
          </a:p>
          <a:p>
            <a:pPr lvl="1" eaLnBrk="1" hangingPunct="1">
              <a:defRPr/>
            </a:pPr>
            <a:r>
              <a:rPr lang="en-GB" dirty="0" smtClean="0"/>
              <a:t>Character </a:t>
            </a:r>
            <a:r>
              <a:rPr lang="en-GB" dirty="0"/>
              <a:t>set standard</a:t>
            </a:r>
          </a:p>
          <a:p>
            <a:pPr lvl="1">
              <a:buFont typeface="Arial" panose="020B0604020202020204" pitchFamily="34" charset="0"/>
              <a:buChar char="‒"/>
              <a:defRPr/>
            </a:pPr>
            <a:r>
              <a:rPr lang="en-US" dirty="0"/>
              <a:t>Each letter is assigned a hex number (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GB" dirty="0"/>
              <a:t>U+0639</a:t>
            </a:r>
            <a:r>
              <a:rPr lang="en-GB" b="1" dirty="0"/>
              <a:t>)</a:t>
            </a:r>
            <a:endParaRPr lang="en-US" dirty="0"/>
          </a:p>
          <a:p>
            <a:pPr marL="720725" lvl="2" indent="0">
              <a:buNone/>
              <a:defRPr/>
            </a:pPr>
            <a:r>
              <a:rPr lang="en-US" dirty="0"/>
              <a:t>‘Hello’ would be </a:t>
            </a:r>
            <a:r>
              <a:rPr lang="en-GB" dirty="0"/>
              <a:t>U+0048 U+0065 U+006C </a:t>
            </a:r>
            <a:r>
              <a:rPr lang="en-GB" dirty="0" err="1"/>
              <a:t>U+006C</a:t>
            </a:r>
            <a:r>
              <a:rPr lang="en-GB" dirty="0"/>
              <a:t> U+006F</a:t>
            </a:r>
          </a:p>
          <a:p>
            <a:pPr marL="357188" lvl="1" indent="0">
              <a:buNone/>
              <a:defRPr/>
            </a:pPr>
            <a:endParaRPr lang="en-GB" dirty="0"/>
          </a:p>
          <a:p>
            <a:pPr>
              <a:buFont typeface="Arial" charset="0"/>
              <a:buChar char="•"/>
              <a:defRPr/>
            </a:pPr>
            <a:r>
              <a:rPr lang="en-US" dirty="0"/>
              <a:t>UTF-8</a:t>
            </a:r>
          </a:p>
          <a:p>
            <a:pPr lvl="1">
              <a:buFont typeface="Arial" panose="020B0604020202020204" pitchFamily="34" charset="0"/>
              <a:buChar char="‒"/>
              <a:defRPr/>
            </a:pPr>
            <a:r>
              <a:rPr lang="en-US" dirty="0"/>
              <a:t>Developed to improve efficiency (no wasteful 0’s)</a:t>
            </a:r>
          </a:p>
          <a:p>
            <a:pPr lvl="1">
              <a:buFont typeface="Arial" panose="020B0604020202020204" pitchFamily="34" charset="0"/>
              <a:buChar char="‒"/>
              <a:defRPr/>
            </a:pPr>
            <a:r>
              <a:rPr lang="en-US" dirty="0"/>
              <a:t>Each code from 0 – 127 stored in a single byte</a:t>
            </a:r>
            <a:r>
              <a:rPr lang="en-GB" dirty="0"/>
              <a:t>, like ASCII and ANSI</a:t>
            </a:r>
            <a:endParaRPr lang="en-US" dirty="0"/>
          </a:p>
          <a:p>
            <a:pPr marL="720725" lvl="2" indent="0">
              <a:buNone/>
              <a:defRPr/>
            </a:pPr>
            <a:r>
              <a:rPr lang="en-US" dirty="0"/>
              <a:t>‘Hello’ is now </a:t>
            </a:r>
            <a:r>
              <a:rPr lang="en-GB" dirty="0"/>
              <a:t>48 65 6C </a:t>
            </a:r>
            <a:r>
              <a:rPr lang="en-GB" dirty="0" err="1"/>
              <a:t>6C</a:t>
            </a:r>
            <a:r>
              <a:rPr lang="en-GB" dirty="0"/>
              <a:t> 6F</a:t>
            </a:r>
          </a:p>
          <a:p>
            <a:pPr lvl="1">
              <a:buFont typeface="Arial" panose="020B0604020202020204" pitchFamily="34" charset="0"/>
              <a:buChar char="‒"/>
              <a:defRPr/>
            </a:pPr>
            <a:r>
              <a:rPr lang="en-US" dirty="0"/>
              <a:t>Codes higher than 127 use from 2 – 6 bytes</a:t>
            </a:r>
          </a:p>
          <a:p>
            <a:pPr marL="357188" lvl="1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Platform </a:t>
            </a:r>
            <a:r>
              <a:rPr lang="en-US" dirty="0" smtClean="0"/>
              <a:t>independent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</a:rPr>
              <a:t>Unicode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511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mtClean="0"/>
              <a:t>Streams</a:t>
            </a:r>
            <a:endParaRPr lang="en-GB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smtClean="0"/>
              <a:t>Basic IO</a:t>
            </a:r>
            <a:endParaRPr lang="en-GB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mtClean="0"/>
              <a:t>File IO</a:t>
            </a:r>
            <a:endParaRPr lang="en-GB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smtClean="0"/>
              <a:t>Data IO</a:t>
            </a:r>
            <a:endParaRPr lang="en-GB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smtClean="0"/>
              <a:t>Reader - Writer</a:t>
            </a:r>
            <a:endParaRPr lang="en-GB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8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5362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Basic IO</a:t>
            </a:r>
          </a:p>
        </p:txBody>
      </p:sp>
    </p:spTree>
    <p:extLst>
      <p:ext uri="{BB962C8B-B14F-4D97-AF65-F5344CB8AC3E}">
        <p14:creationId xmlns:p14="http://schemas.microsoft.com/office/powerpoint/2010/main" val="30422550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Stream</a:t>
            </a:r>
            <a:r>
              <a:rPr lang="en-GB" dirty="0" smtClean="0"/>
              <a:t> – a flow of data with a writer at one end and a reader at the other</a:t>
            </a:r>
            <a:br>
              <a:rPr lang="en-GB" dirty="0" smtClean="0"/>
            </a:b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Comes in two directions:</a:t>
            </a:r>
          </a:p>
          <a:p>
            <a:r>
              <a:rPr lang="en-GB" b="1" dirty="0" smtClean="0"/>
              <a:t>Input</a:t>
            </a:r>
            <a:r>
              <a:rPr lang="en-GB" dirty="0" smtClean="0"/>
              <a:t> – Source of data a process can read from</a:t>
            </a:r>
            <a:r>
              <a:rPr lang="en-US" dirty="0" smtClean="0"/>
              <a:t> </a:t>
            </a:r>
            <a:endParaRPr lang="en-GB" dirty="0" smtClean="0"/>
          </a:p>
          <a:p>
            <a:r>
              <a:rPr lang="en-GB" b="1" dirty="0" smtClean="0"/>
              <a:t>Output</a:t>
            </a:r>
            <a:r>
              <a:rPr lang="en-GB" dirty="0" smtClean="0"/>
              <a:t> – Destination a process can write to</a:t>
            </a:r>
            <a:endParaRPr lang="en-US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638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Streams</a:t>
            </a:r>
          </a:p>
        </p:txBody>
      </p:sp>
      <p:sp>
        <p:nvSpPr>
          <p:cNvPr id="16393" name="Rectangle 1"/>
          <p:cNvSpPr>
            <a:spLocks noChangeArrowheads="1"/>
          </p:cNvSpPr>
          <p:nvPr/>
        </p:nvSpPr>
        <p:spPr bwMode="auto">
          <a:xfrm>
            <a:off x="1012026" y="4817639"/>
            <a:ext cx="1255713" cy="13402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914400"/>
            <a:r>
              <a:rPr lang="en-US" altLang="en-US" sz="1200" dirty="0">
                <a:latin typeface="+mj-lt"/>
                <a:ea typeface="ヒラギノ角ゴ Pro W3"/>
                <a:cs typeface="ヒラギノ角ゴ Pro W3"/>
              </a:rPr>
              <a:t>Disk files</a:t>
            </a:r>
          </a:p>
          <a:p>
            <a:pPr defTabSz="914400"/>
            <a:r>
              <a:rPr lang="en-US" altLang="en-US" sz="1200" dirty="0">
                <a:latin typeface="+mj-lt"/>
              </a:rPr>
              <a:t>Devices</a:t>
            </a:r>
          </a:p>
          <a:p>
            <a:pPr defTabSz="914400"/>
            <a:r>
              <a:rPr lang="en-US" altLang="en-US" sz="1200" dirty="0">
                <a:latin typeface="+mj-lt"/>
                <a:ea typeface="ヒラギノ角ゴ Pro W3"/>
                <a:cs typeface="ヒラギノ角ゴ Pro W3"/>
              </a:rPr>
              <a:t>Memory arrays</a:t>
            </a:r>
          </a:p>
          <a:p>
            <a:pPr defTabSz="914400"/>
            <a:r>
              <a:rPr lang="en-US" altLang="en-US" sz="1200" dirty="0">
                <a:latin typeface="+mj-lt"/>
              </a:rPr>
              <a:t>User input</a:t>
            </a:r>
          </a:p>
          <a:p>
            <a:pPr defTabSz="914400"/>
            <a:r>
              <a:rPr lang="en-US" altLang="en-US" sz="1200" dirty="0">
                <a:latin typeface="+mj-lt"/>
                <a:ea typeface="ヒラギノ角ゴ Pro W3"/>
                <a:cs typeface="ヒラギノ角ゴ Pro W3"/>
              </a:rPr>
              <a:t>Other programs</a:t>
            </a:r>
          </a:p>
          <a:p>
            <a:pPr defTabSz="914400"/>
            <a:r>
              <a:rPr lang="en-US" altLang="en-US" sz="1200" dirty="0">
                <a:latin typeface="+mj-lt"/>
              </a:rPr>
              <a:t>etc.</a:t>
            </a:r>
            <a:endParaRPr lang="en-GB" altLang="en-US" sz="2400" dirty="0">
              <a:latin typeface="+mj-lt"/>
              <a:ea typeface="ヒラギノ角ゴ Pro W3"/>
              <a:cs typeface="ヒラギノ角ゴ Pro W3"/>
            </a:endParaRPr>
          </a:p>
        </p:txBody>
      </p:sp>
      <p:sp>
        <p:nvSpPr>
          <p:cNvPr id="16394" name="Rectangle 12"/>
          <p:cNvSpPr>
            <a:spLocks noChangeArrowheads="1"/>
          </p:cNvSpPr>
          <p:nvPr/>
        </p:nvSpPr>
        <p:spPr bwMode="auto">
          <a:xfrm>
            <a:off x="6823076" y="4817640"/>
            <a:ext cx="1255713" cy="13402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914400"/>
            <a:r>
              <a:rPr lang="en-US" altLang="en-US" sz="1200" dirty="0">
                <a:latin typeface="+mj-lt"/>
                <a:ea typeface="ヒラギノ角ゴ Pro W3"/>
                <a:cs typeface="ヒラギノ角ゴ Pro W3"/>
              </a:rPr>
              <a:t>Disk files</a:t>
            </a:r>
          </a:p>
          <a:p>
            <a:pPr defTabSz="914400"/>
            <a:r>
              <a:rPr lang="en-US" altLang="en-US" sz="1200" dirty="0">
                <a:latin typeface="+mj-lt"/>
              </a:rPr>
              <a:t>Devices</a:t>
            </a:r>
          </a:p>
          <a:p>
            <a:pPr defTabSz="914400"/>
            <a:r>
              <a:rPr lang="en-US" altLang="en-US" sz="1200" dirty="0">
                <a:latin typeface="+mj-lt"/>
                <a:ea typeface="ヒラギノ角ゴ Pro W3"/>
                <a:cs typeface="ヒラギノ角ゴ Pro W3"/>
              </a:rPr>
              <a:t>Memory arrays</a:t>
            </a:r>
          </a:p>
          <a:p>
            <a:pPr defTabSz="914400"/>
            <a:r>
              <a:rPr lang="en-US" altLang="en-US" sz="1200" dirty="0">
                <a:latin typeface="+mj-lt"/>
              </a:rPr>
              <a:t>Network sockets</a:t>
            </a:r>
            <a:endParaRPr lang="en-US" altLang="en-US" sz="1200" dirty="0">
              <a:latin typeface="+mj-lt"/>
              <a:ea typeface="ヒラギノ角ゴ Pro W3"/>
              <a:cs typeface="ヒラギノ角ゴ Pro W3"/>
            </a:endParaRPr>
          </a:p>
          <a:p>
            <a:pPr defTabSz="914400"/>
            <a:r>
              <a:rPr lang="en-US" altLang="en-US" sz="1200" dirty="0">
                <a:latin typeface="+mj-lt"/>
                <a:ea typeface="ヒラギノ角ゴ Pro W3"/>
                <a:cs typeface="ヒラギノ角ゴ Pro W3"/>
              </a:rPr>
              <a:t>Other programs</a:t>
            </a:r>
          </a:p>
          <a:p>
            <a:pPr defTabSz="914400"/>
            <a:r>
              <a:rPr lang="en-US" altLang="en-US" sz="1200" dirty="0">
                <a:latin typeface="+mj-lt"/>
              </a:rPr>
              <a:t>etc.</a:t>
            </a:r>
            <a:endParaRPr lang="en-GB" altLang="en-US" sz="2400" dirty="0">
              <a:latin typeface="+mj-lt"/>
              <a:ea typeface="ヒラギノ角ゴ Pro W3"/>
              <a:cs typeface="ヒラギノ角ゴ Pro W3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5191715" y="3949542"/>
            <a:ext cx="1466057" cy="91172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Output </a:t>
            </a:r>
            <a:b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Stream</a:t>
            </a:r>
            <a:endParaRPr lang="en-GB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405456" y="3924142"/>
            <a:ext cx="1466057" cy="91172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Input</a:t>
            </a:r>
            <a:b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Stream</a:t>
            </a:r>
            <a:endParaRPr lang="en-GB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64782" y="3903240"/>
            <a:ext cx="1540674" cy="914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50000"/>
                  </a:schemeClr>
                </a:solidFill>
                <a:ea typeface="ヒラギノ角ゴ Pro W3" pitchFamily="-112" charset="-128"/>
              </a:rPr>
              <a:t>Source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899885" y="3903240"/>
            <a:ext cx="1291830" cy="914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50000"/>
                  </a:schemeClr>
                </a:solidFill>
                <a:ea typeface="ヒラギノ角ゴ Pro W3" pitchFamily="-112" charset="-128"/>
              </a:rPr>
              <a:t>Process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683172" y="3903240"/>
            <a:ext cx="1560120" cy="914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50000"/>
                  </a:schemeClr>
                </a:solidFill>
                <a:ea typeface="ヒラギノ角ゴ Pro W3" pitchFamily="-112" charset="-128"/>
              </a:rPr>
              <a:t>Destination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54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Combining IO classes is called </a:t>
            </a:r>
            <a:r>
              <a:rPr lang="en-US" altLang="en-US" i="1" dirty="0" smtClean="0"/>
              <a:t>wrapping</a:t>
            </a:r>
            <a:r>
              <a:rPr lang="en-US" altLang="en-US" dirty="0" smtClean="0"/>
              <a:t> or </a:t>
            </a:r>
            <a:r>
              <a:rPr lang="en-US" altLang="en-US" i="1" dirty="0" smtClean="0"/>
              <a:t>chaining</a:t>
            </a:r>
            <a:r>
              <a:rPr lang="en-US" altLang="en-US" dirty="0" smtClean="0"/>
              <a:t>.</a:t>
            </a:r>
            <a:endParaRPr lang="en-GB" altLang="en-US" dirty="0" smtClean="0"/>
          </a:p>
          <a:p>
            <a:endParaRPr lang="en-GB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Combining IO Classes</a:t>
            </a:r>
            <a:endParaRPr lang="en-GB" altLang="en-US" smtClean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73529338"/>
              </p:ext>
            </p:extLst>
          </p:nvPr>
        </p:nvGraphicFramePr>
        <p:xfrm>
          <a:off x="1143000" y="1970088"/>
          <a:ext cx="6886575" cy="2703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9700" name="Rounded Rectangle 5"/>
          <p:cNvSpPr>
            <a:spLocks noChangeArrowheads="1"/>
          </p:cNvSpPr>
          <p:nvPr/>
        </p:nvSpPr>
        <p:spPr bwMode="auto">
          <a:xfrm>
            <a:off x="1273175" y="5265305"/>
            <a:ext cx="6527800" cy="992886"/>
          </a:xfrm>
          <a:prstGeom prst="roundRect">
            <a:avLst>
              <a:gd name="adj" fmla="val 16667"/>
            </a:avLst>
          </a:prstGeom>
          <a:solidFill>
            <a:srgbClr val="FEFCB6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File </a:t>
            </a:r>
            <a:r>
              <a:rPr lang="en-US" alt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= 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new File(“myFile.txt”);</a:t>
            </a:r>
          </a:p>
          <a:p>
            <a:pPr eaLnBrk="1" hangingPunct="1"/>
            <a:r>
              <a:rPr lang="en-US" alt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FileReader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reader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= 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alt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FileReader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(file);</a:t>
            </a:r>
          </a:p>
          <a:p>
            <a:pPr eaLnBrk="1" hangingPunct="1"/>
            <a:r>
              <a:rPr lang="en-US" alt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BufferedReader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= 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alt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BufferedReader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(reader); </a:t>
            </a:r>
            <a:endParaRPr lang="en-GB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altLang="en-US" b="1" dirty="0">
              <a:latin typeface="Consolas" panose="020B0609020204030204" pitchFamily="49" charset="0"/>
              <a:ea typeface="ヒラギノ角ゴ Pro W3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67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en-US" dirty="0">
                <a:latin typeface="Arial" pitchFamily="34" charset="0"/>
              </a:rPr>
              <a:t>Represented by four abstract classes in the java.io package:</a:t>
            </a:r>
          </a:p>
          <a:p>
            <a:pPr lvl="1">
              <a:lnSpc>
                <a:spcPct val="150000"/>
              </a:lnSpc>
            </a:pPr>
            <a:r>
              <a:rPr lang="en-GB" altLang="en-US" dirty="0" err="1">
                <a:latin typeface="Arial" pitchFamily="34" charset="0"/>
                <a:cs typeface="Arial" pitchFamily="34" charset="0"/>
              </a:rPr>
              <a:t>InputStream</a:t>
            </a:r>
            <a:endParaRPr lang="en-GB" altLang="en-US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altLang="en-US" dirty="0" err="1">
                <a:latin typeface="Arial" pitchFamily="34" charset="0"/>
                <a:cs typeface="Arial" pitchFamily="34" charset="0"/>
              </a:rPr>
              <a:t>OutputStream</a:t>
            </a:r>
            <a:endParaRPr lang="en-GB" altLang="en-US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altLang="en-US" dirty="0">
                <a:latin typeface="Arial" pitchFamily="34" charset="0"/>
                <a:cs typeface="Arial" pitchFamily="34" charset="0"/>
              </a:rPr>
              <a:t>Reader</a:t>
            </a:r>
          </a:p>
          <a:p>
            <a:pPr lvl="1">
              <a:lnSpc>
                <a:spcPct val="150000"/>
              </a:lnSpc>
            </a:pPr>
            <a:r>
              <a:rPr lang="en-GB" altLang="en-US" dirty="0">
                <a:latin typeface="Arial" pitchFamily="34" charset="0"/>
                <a:cs typeface="Arial" pitchFamily="34" charset="0"/>
              </a:rPr>
              <a:t>Writer</a:t>
            </a:r>
          </a:p>
          <a:p>
            <a:pPr lvl="1"/>
            <a:endParaRPr lang="en-GB" altLang="en-US" dirty="0">
              <a:latin typeface="Arial" pitchFamily="34" charset="0"/>
              <a:cs typeface="Arial" pitchFamily="34" charset="0"/>
            </a:endParaRPr>
          </a:p>
          <a:p>
            <a:r>
              <a:rPr lang="en-GB" altLang="en-US" dirty="0">
                <a:latin typeface="Arial" pitchFamily="34" charset="0"/>
              </a:rPr>
              <a:t>All extend directly from Object</a:t>
            </a:r>
          </a:p>
          <a:p>
            <a:r>
              <a:rPr lang="en-GB" altLang="en-US" dirty="0" err="1">
                <a:latin typeface="Arial" pitchFamily="34" charset="0"/>
              </a:rPr>
              <a:t>InputStream</a:t>
            </a:r>
            <a:r>
              <a:rPr lang="en-GB" altLang="en-US" dirty="0">
                <a:latin typeface="Arial" pitchFamily="34" charset="0"/>
              </a:rPr>
              <a:t> and </a:t>
            </a:r>
            <a:r>
              <a:rPr lang="en-GB" altLang="en-US" dirty="0" err="1">
                <a:latin typeface="Arial" pitchFamily="34" charset="0"/>
              </a:rPr>
              <a:t>OutputStream</a:t>
            </a:r>
            <a:r>
              <a:rPr lang="en-GB" altLang="en-US" dirty="0">
                <a:latin typeface="Arial" pitchFamily="34" charset="0"/>
              </a:rPr>
              <a:t> are based on </a:t>
            </a:r>
            <a:r>
              <a:rPr lang="en-GB" altLang="en-US" b="1" dirty="0">
                <a:latin typeface="Arial" pitchFamily="34" charset="0"/>
              </a:rPr>
              <a:t>bytes</a:t>
            </a:r>
            <a:r>
              <a:rPr lang="en-GB" altLang="en-US" dirty="0">
                <a:latin typeface="Arial" pitchFamily="34" charset="0"/>
              </a:rPr>
              <a:t> </a:t>
            </a:r>
            <a:r>
              <a:rPr lang="en-GB" altLang="en-US" sz="1400" dirty="0">
                <a:latin typeface="Arial" pitchFamily="34" charset="0"/>
              </a:rPr>
              <a:t>– </a:t>
            </a:r>
            <a:r>
              <a:rPr lang="en-GB" altLang="en-US" sz="1600" dirty="0">
                <a:latin typeface="Arial" pitchFamily="34" charset="0"/>
              </a:rPr>
              <a:t>low level</a:t>
            </a:r>
            <a:endParaRPr lang="en-GB" altLang="en-US" sz="1400" dirty="0">
              <a:latin typeface="Arial" pitchFamily="34" charset="0"/>
            </a:endParaRPr>
          </a:p>
          <a:p>
            <a:r>
              <a:rPr lang="en-GB" altLang="en-US" dirty="0">
                <a:latin typeface="Arial" pitchFamily="34" charset="0"/>
              </a:rPr>
              <a:t>Reader and Writer are based on </a:t>
            </a:r>
            <a:r>
              <a:rPr lang="en-GB" altLang="en-US" b="1" dirty="0">
                <a:latin typeface="Arial" pitchFamily="34" charset="0"/>
              </a:rPr>
              <a:t>characters</a:t>
            </a:r>
            <a:endParaRPr lang="en-GB" altLang="en-US" dirty="0">
              <a:latin typeface="Arial" pitchFamily="34" charset="0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7410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Streams</a:t>
            </a:r>
          </a:p>
        </p:txBody>
      </p:sp>
    </p:spTree>
    <p:extLst>
      <p:ext uri="{BB962C8B-B14F-4D97-AF65-F5344CB8AC3E}">
        <p14:creationId xmlns:p14="http://schemas.microsoft.com/office/powerpoint/2010/main" val="275902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IO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685523" y="1867019"/>
            <a:ext cx="7772677" cy="57888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dirty="0" smtClean="0"/>
              <a:t>Streams</a:t>
            </a:r>
            <a:endParaRPr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dirty="0" smtClean="0"/>
              <a:t>File IO</a:t>
            </a:r>
            <a:endParaRPr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Data IO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</p:spPr>
        <p:txBody>
          <a:bodyPr/>
          <a:lstStyle/>
          <a:p>
            <a:r>
              <a:rPr lang="en-GB" dirty="0"/>
              <a:t>Reader - </a:t>
            </a:r>
            <a:r>
              <a:rPr lang="en-GB" dirty="0" smtClean="0"/>
              <a:t>Writer</a:t>
            </a:r>
            <a:endParaRPr lang="en-GB" dirty="0"/>
          </a:p>
        </p:txBody>
      </p:sp>
      <p:sp>
        <p:nvSpPr>
          <p:cNvPr id="18434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>
                <a:latin typeface="Arial" pitchFamily="34" charset="0"/>
              </a:rPr>
              <a:t>Basic IO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8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8739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buFont typeface="Arial" panose="020B0604020202020204" pitchFamily="34" charset="0"/>
          <a:buChar char="•"/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<ct:contentTypeSchema ct:_="" ma:_="" ma:contentTypeName="Document" ma:contentTypeID="0x0101000B60AC2B8594D94098D971BC50F68257" ma:contentTypeVersion="3" ma:contentTypeDescription="Create a new document." ma:contentTypeScope="" ma:versionID="5b91e227e0f7bc5680fb577b20d6e29d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040b0d6bb80e0778c669dd94cb0a78f4" ns2:_="" ns3:_="" xmlns:xsd="http://www.w3.org/2001/XMLSchema" xmlns:xs="http://www.w3.org/2001/XMLSchema" xmlns:p="http://schemas.microsoft.com/office/2006/metadata/properties" xmlns:ns2="$ListId:Shared Documents;" xmlns:ns3="f7c81f6c-9744-46f1-8649-1f77e3ad5d93">
<xsd:import namespace="$ListId:Shared Documents;"/>
<xsd:import namespace="f7c81f6c-9744-46f1-8649-1f77e3ad5d93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Language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Day" ma:format="Dropdown" ma:indexed="true" ma:internalName="Week">
<xsd:simpleType>
<xsd:restriction base="dms:Choice">
<xsd:enumeration value=""/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Setup"/>
<xsd:enumeration value="Course Planning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xsd:enumeration value="Trainer Checklist"/>
<xsd:enumeration value="Trainer Guide"/>
<xsd:enumeration value="Trainer Overview"/>
<xsd:enumeration value="Walkthrough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00 - General"/>
<xsd:enumeration value="01 - OOD Week 1"/>
<xsd:enumeration value="02 - OOD Week 2"/>
<xsd:enumeration value="03 - OOD Week 3"/>
<xsd:enumeration value="04 - Common Dev Archive"/>
</xsd:restriction>
</xsd:simpleType>
</xsd:element>
</xsd:schema>
<xsd:schema targetNamespace="f7c81f6c-9744-46f1-8649-1f77e3ad5d93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Language" ma:index="14" nillable="true" ma:displayName="Language" ma:default="  " ma:format="Dropdown" ma:internalName="Language">
<xsd:simpleType>
<xsd:restriction base="dms:Choice">
<xsd:enumeration value="Java"/>
<xsd:enumeration value="C#"/>
</xsd:restriction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Document_x0020_Type xmlns="$ListId:Shared Documents;">Slide Decks</Document_x0020_Type><Week xmlns="$ListId:Shared Documents;">04</Week><RestrictedToTheseUsers xmlns="$ListId:Shared Documents;"><UserInfo><DisplayName></DisplayName><AccountId xsi:nil="true"></AccountId><AccountType/></UserInfo></RestrictedToTheseUsers><Module xmlns="$ListId:Shared Documents;">02 - OOD Week 2</Module><Language xmlns="f7c81f6c-9744-46f1-8649-1f77e3ad5d93">  </Language></documentManagement></p:properties>
</file>

<file path=customXml/item4.xml><?xml version="1.0" encoding="utf-8"?>
<?mso-contentType ?>
<customXsn xmlns="http://schemas.microsoft.com/office/2006/metadata/customXsn">
  <xsnLocation/>
  <cached>False</cached>
  <openByDefault>False</openByDefault>
  <xsnScope>http://spsbtn001/academy/learning/commondevelopment/Shared Documents</xsnScope>
</customXsn>
</file>

<file path=customXml/itemProps1.xml><?xml version="1.0" encoding="utf-8"?>
<ds:datastoreItem xmlns:ds="http://schemas.openxmlformats.org/officeDocument/2006/customXml" ds:itemID="{4CC8A0C2-DCF1-46C5-B1F7-76BC81503B77}"/>
</file>

<file path=customXml/itemProps2.xml><?xml version="1.0" encoding="utf-8"?>
<ds:datastoreItem xmlns:ds="http://schemas.openxmlformats.org/officeDocument/2006/customXml" ds:itemID="{B7D1E994-F46B-4665-921F-F06B7531F22A}"/>
</file>

<file path=customXml/itemProps3.xml><?xml version="1.0" encoding="utf-8"?>
<ds:datastoreItem xmlns:ds="http://schemas.openxmlformats.org/officeDocument/2006/customXml" ds:itemID="{4D8B4E37-5EE3-476F-B0F9-0B805D75F9A8}"/>
</file>

<file path=customXml/itemProps4.xml><?xml version="1.0" encoding="utf-8"?>
<ds:datastoreItem xmlns:ds="http://schemas.openxmlformats.org/officeDocument/2006/customXml" ds:itemID="{438773BE-A14B-4ED1-88CC-3917F0741EA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Words>1198</Words>
  <Application>Microsoft Office PowerPoint</Application>
  <PresentationFormat>On-screen Show (4:3)</PresentationFormat>
  <Paragraphs>299</Paragraphs>
  <Slides>23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Pre-Unicode</vt:lpstr>
      <vt:lpstr>Unicode</vt:lpstr>
      <vt:lpstr>Basic IO</vt:lpstr>
      <vt:lpstr>Streams</vt:lpstr>
      <vt:lpstr>Combining IO Classes</vt:lpstr>
      <vt:lpstr>Streams</vt:lpstr>
      <vt:lpstr>Basic IO</vt:lpstr>
      <vt:lpstr>Basic IO</vt:lpstr>
      <vt:lpstr>Basic IO</vt:lpstr>
      <vt:lpstr>Basic IO</vt:lpstr>
      <vt:lpstr>File IO</vt:lpstr>
      <vt:lpstr>Basic IO</vt:lpstr>
      <vt:lpstr>Data IO</vt:lpstr>
      <vt:lpstr>Basic IO</vt:lpstr>
      <vt:lpstr>Reader and Writer</vt:lpstr>
      <vt:lpstr>InputStreamReader/OutputStreamWriter</vt:lpstr>
      <vt:lpstr>FileReader/FileWriter</vt:lpstr>
      <vt:lpstr>Buffered Streams</vt:lpstr>
      <vt:lpstr>Module Review</vt:lpstr>
      <vt:lpstr>PowerPoint Presentation</vt:lpstr>
      <vt:lpstr>PowerPoint Presentation</vt:lpstr>
    </vt:vector>
  </TitlesOfParts>
  <Company>FDM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McCarthy</dc:creator>
  <cp:lastModifiedBy>Tatyana Tsymbalenko</cp:lastModifiedBy>
  <cp:revision>75</cp:revision>
  <dcterms:created xsi:type="dcterms:W3CDTF">2014-07-24T14:31:20Z</dcterms:created>
  <dcterms:modified xsi:type="dcterms:W3CDTF">2015-08-07T16:54:10Z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0x0101000B60AC2B8594D94098D971BC50F68257</vt:lpwstr>
  </property>
</Properties>
</file>