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0" r:id="rId4"/>
  </p:sldMasterIdLst>
  <p:notesMasterIdLst>
    <p:notesMasterId r:id="rId28"/>
  </p:notesMasterIdLst>
  <p:handoutMasterIdLst>
    <p:handoutMasterId r:id="rId29"/>
  </p:handoutMasterIdLst>
  <p:sldIdLst>
    <p:sldId id="256" r:id="rId5"/>
    <p:sldId id="304" r:id="rId6"/>
    <p:sldId id="308" r:id="rId7"/>
    <p:sldId id="313" r:id="rId8"/>
    <p:sldId id="309" r:id="rId9"/>
    <p:sldId id="314" r:id="rId10"/>
    <p:sldId id="315" r:id="rId11"/>
    <p:sldId id="310" r:id="rId12"/>
    <p:sldId id="316" r:id="rId13"/>
    <p:sldId id="317" r:id="rId14"/>
    <p:sldId id="318" r:id="rId15"/>
    <p:sldId id="319" r:id="rId16"/>
    <p:sldId id="320" r:id="rId17"/>
    <p:sldId id="311" r:id="rId18"/>
    <p:sldId id="321" r:id="rId19"/>
    <p:sldId id="322" r:id="rId20"/>
    <p:sldId id="323" r:id="rId21"/>
    <p:sldId id="312" r:id="rId22"/>
    <p:sldId id="324" r:id="rId23"/>
    <p:sldId id="325" r:id="rId24"/>
    <p:sldId id="307" r:id="rId25"/>
    <p:sldId id="306" r:id="rId26"/>
    <p:sldId id="305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D38"/>
    <a:srgbClr val="E78426"/>
    <a:srgbClr val="309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8" autoAdjust="0"/>
    <p:restoredTop sz="97509" autoAdjust="0"/>
  </p:normalViewPr>
  <p:slideViewPr>
    <p:cSldViewPr snapToGrid="0" snapToObjects="1">
      <p:cViewPr>
        <p:scale>
          <a:sx n="75" d="100"/>
          <a:sy n="75" d="100"/>
        </p:scale>
        <p:origin x="-936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ustomXml" Target="../customXml/item4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8AE57-044C-4A10-A08D-1E594FA72A06}" type="datetime1">
              <a:rPr lang="en-GB" altLang="en-US"/>
              <a:pPr>
                <a:defRPr/>
              </a:pPr>
              <a:t>06/07/2015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C7ABE0-C499-4725-9354-24C1C6346D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882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D5AD0B-140E-41C5-B846-B64BA810CEA8}" type="datetime1">
              <a:rPr lang="en-GB" altLang="en-US"/>
              <a:pPr>
                <a:defRPr/>
              </a:pPr>
              <a:t>06/07/2015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43B131-0471-49D4-AD0F-A5F64627A0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8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957B294-6B5B-4072-A72B-88EDC1681CB2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60479" y="3738563"/>
            <a:ext cx="1704291" cy="638175"/>
          </a:xfrm>
        </p:spPr>
        <p:txBody>
          <a:bodyPr/>
          <a:lstStyle>
            <a:lvl1pPr marL="0" indent="0">
              <a:buNone/>
              <a:defRPr sz="28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Stream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60589" y="4794250"/>
            <a:ext cx="1704181" cy="615950"/>
          </a:xfrm>
        </p:spPr>
        <p:txBody>
          <a:bodyPr/>
          <a:lstStyle>
            <a:lvl1pPr marL="0" indent="0">
              <a:buNone/>
              <a:defRPr sz="3600"/>
            </a:lvl1pPr>
            <a:lvl2pPr marL="357188" indent="0">
              <a:buNone/>
              <a:defRPr/>
            </a:lvl2pPr>
          </a:lstStyle>
          <a:p>
            <a:pPr lvl="0"/>
            <a:r>
              <a:rPr lang="en-US" dirty="0" smtClean="0"/>
              <a:t>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2886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7227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492919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587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915885"/>
            <a:ext cx="8229600" cy="4354739"/>
          </a:xfrm>
        </p:spPr>
        <p:txBody>
          <a:bodyPr/>
          <a:lstStyle>
            <a:lvl1pPr marL="331200" marR="0" indent="-342900" algn="l" defTabSz="4572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2000"/>
            </a:lvl1pPr>
          </a:lstStyle>
          <a:p>
            <a:pPr lvl="0"/>
            <a:r>
              <a:rPr lang="en-US" dirty="0" smtClean="0"/>
              <a:t>Objective 1</a:t>
            </a:r>
          </a:p>
          <a:p>
            <a:pPr lvl="0"/>
            <a:r>
              <a:rPr lang="en-US" dirty="0" smtClean="0"/>
              <a:t>Objective 2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96900" y="1321700"/>
            <a:ext cx="815975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After completing this module </a:t>
            </a:r>
            <a:r>
              <a:rPr lang="en-GB" altLang="en-US" sz="1800" b="1" smtClean="0">
                <a:solidFill>
                  <a:srgbClr val="000000"/>
                </a:solidFill>
                <a:latin typeface="+mj-lt"/>
              </a:rPr>
              <a:t>you should be </a:t>
            </a: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able to:</a:t>
            </a:r>
            <a:endParaRPr lang="en-GB" sz="1800" dirty="0" smtClean="0">
              <a:latin typeface="+mj-lt"/>
            </a:endParaRPr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600" y="629556"/>
            <a:ext cx="822960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2400" b="1" dirty="0" smtClean="0">
                <a:solidFill>
                  <a:srgbClr val="000000"/>
                </a:solidFill>
                <a:latin typeface="Arial" pitchFamily="34" charset="0"/>
              </a:rPr>
              <a:t>Module Objectives</a:t>
            </a:r>
            <a:endParaRPr lang="en-GB" sz="2400" dirty="0" smtClean="0"/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61213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77371" y="595540"/>
            <a:ext cx="8422821" cy="47897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b="1" dirty="0" smtClean="0">
                <a:latin typeface="+mj-lt"/>
              </a:rPr>
              <a:t>Questions?</a:t>
            </a:r>
            <a:endParaRPr lang="en-GB" sz="2400" b="1" dirty="0" smtClean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1436914"/>
            <a:ext cx="8299450" cy="48913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7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>
              <a:buFont typeface="Arial" panose="020B0604020202020204" pitchFamily="34" charset="0"/>
              <a:buNone/>
            </a:pPr>
            <a:endParaRPr lang="en-GB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923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2213587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287515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325944"/>
            <a:ext cx="8229600" cy="48371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10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3978275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8525" y="1371600"/>
            <a:ext cx="3978275" cy="4837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4586BDD-6C73-4C83-8239-DD39B1DF020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487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26005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24441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38625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448" y="1820418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3428286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06150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180365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37887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_Text_With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322286"/>
            <a:ext cx="8229600" cy="384076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80571" y="1534126"/>
            <a:ext cx="7982858" cy="46005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200" b="1" kern="1200" dirty="0">
                <a:solidFill>
                  <a:schemeClr val="tx1"/>
                </a:solidFill>
                <a:effectLst/>
                <a:latin typeface="+mn-lt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15825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04131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0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CF8A0185-9EE6-43AC-B83F-2CFE9BEC84C0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457200" y="13255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3420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712788" indent="-355600" algn="l" defTabSz="53975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79500" indent="-358775" algn="l" defTabSz="457200" rtl="0" eaLnBrk="0" fontAlgn="base" hangingPunct="0">
        <a:spcBef>
          <a:spcPts val="12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527175" indent="-274638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377825" y="3738563"/>
            <a:ext cx="11047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smtClean="0">
                <a:cs typeface="Arial" pitchFamily="34" charset="0"/>
              </a:rPr>
              <a:t>Java</a:t>
            </a:r>
            <a:endParaRPr lang="en-US" altLang="en-US" sz="3400" dirty="0">
              <a:cs typeface="Arial" pitchFamily="34" charset="0"/>
            </a:endParaRPr>
          </a:p>
        </p:txBody>
      </p:sp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377825" y="4794250"/>
            <a:ext cx="467042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smtClean="0">
                <a:cs typeface="Arial" pitchFamily="34" charset="0"/>
              </a:rPr>
              <a:t>Maven Basics</a:t>
            </a:r>
            <a:endParaRPr lang="en-US" altLang="en-US" sz="34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The “Maven Nature” of a project is the way </a:t>
            </a:r>
            <a:r>
              <a:rPr lang="en-US" dirty="0" smtClean="0"/>
              <a:t>it </a:t>
            </a:r>
            <a:r>
              <a:rPr lang="en-US" dirty="0"/>
              <a:t>utilizes Maven’s abilities.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To disable a project’s Maven nature: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Right </a:t>
            </a:r>
            <a:r>
              <a:rPr lang="en-US" dirty="0"/>
              <a:t>click on project name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US" dirty="0"/>
              <a:t>Go to </a:t>
            </a:r>
            <a:r>
              <a:rPr lang="en-US" b="1" dirty="0" smtClean="0"/>
              <a:t>Maven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/>
              <a:t>Disable </a:t>
            </a:r>
            <a:r>
              <a:rPr lang="en-US" b="1" dirty="0"/>
              <a:t>Maven </a:t>
            </a:r>
            <a:r>
              <a:rPr lang="en-US" b="1" dirty="0" smtClean="0"/>
              <a:t>Nature</a:t>
            </a:r>
          </a:p>
          <a:p>
            <a:pPr lvl="1">
              <a:spcBef>
                <a:spcPts val="1200"/>
              </a:spcBef>
            </a:pPr>
            <a:endParaRPr lang="en-US" b="1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This will remove the Maven libraries/dependencies from your </a:t>
            </a:r>
            <a:r>
              <a:rPr lang="en-US" dirty="0" smtClean="0"/>
              <a:t>project.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those libraries are necessary, they (and their dependencies) will have to be added </a:t>
            </a:r>
            <a:r>
              <a:rPr lang="en-US" dirty="0" smtClean="0"/>
              <a:t>manually.</a:t>
            </a:r>
            <a:br>
              <a:rPr lang="en-US" dirty="0" smtClean="0"/>
            </a:b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b="1" dirty="0" smtClean="0"/>
              <a:t>pom.xml</a:t>
            </a:r>
            <a:r>
              <a:rPr lang="en-US" dirty="0" smtClean="0"/>
              <a:t> </a:t>
            </a:r>
            <a:r>
              <a:rPr lang="en-US" dirty="0"/>
              <a:t>will stay in the project, but will </a:t>
            </a:r>
            <a:r>
              <a:rPr lang="en-US" dirty="0" smtClean="0"/>
              <a:t>no longer be used by Eclipse.</a:t>
            </a:r>
            <a:endParaRPr lang="en-US" dirty="0"/>
          </a:p>
          <a:p>
            <a:pPr>
              <a:spcBef>
                <a:spcPts val="1200"/>
              </a:spcBef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Disabling Maven Nature of Projects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52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To create a project with a Maven Nature from </a:t>
            </a:r>
            <a:r>
              <a:rPr lang="en-US" dirty="0" smtClean="0"/>
              <a:t>scratch: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From </a:t>
            </a:r>
            <a:r>
              <a:rPr lang="en-US" b="1" dirty="0"/>
              <a:t>New</a:t>
            </a:r>
            <a:r>
              <a:rPr lang="en-US" dirty="0"/>
              <a:t> submenu, select </a:t>
            </a:r>
            <a:r>
              <a:rPr lang="en-US" b="1" dirty="0"/>
              <a:t>Project</a:t>
            </a:r>
            <a:r>
              <a:rPr lang="en-US" dirty="0"/>
              <a:t>…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Under </a:t>
            </a:r>
            <a:r>
              <a:rPr lang="en-US" b="1" dirty="0" smtClean="0"/>
              <a:t>Maven</a:t>
            </a:r>
            <a:r>
              <a:rPr lang="en-US" dirty="0" smtClean="0"/>
              <a:t>, </a:t>
            </a:r>
            <a:r>
              <a:rPr lang="en-US" dirty="0"/>
              <a:t>select </a:t>
            </a:r>
            <a:r>
              <a:rPr lang="en-US" b="1" dirty="0"/>
              <a:t>Maven Project </a:t>
            </a:r>
            <a:r>
              <a:rPr lang="en-US" dirty="0"/>
              <a:t>and press </a:t>
            </a:r>
            <a:r>
              <a:rPr lang="en-US" b="1" dirty="0"/>
              <a:t>Next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Check the boxes for </a:t>
            </a:r>
            <a:r>
              <a:rPr lang="en-US" b="1" dirty="0" smtClean="0"/>
              <a:t>Create </a:t>
            </a:r>
            <a:r>
              <a:rPr lang="en-US" b="1" dirty="0"/>
              <a:t>a simple </a:t>
            </a:r>
            <a:r>
              <a:rPr lang="en-US" b="1" dirty="0" smtClean="0"/>
              <a:t>project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/>
              <a:t>Use </a:t>
            </a:r>
            <a:r>
              <a:rPr lang="en-US" b="1" dirty="0"/>
              <a:t>default Workspace </a:t>
            </a:r>
            <a:r>
              <a:rPr lang="en-US" b="1" dirty="0" smtClean="0"/>
              <a:t>location</a:t>
            </a:r>
            <a:r>
              <a:rPr lang="en-US" dirty="0" smtClean="0"/>
              <a:t> </a:t>
            </a:r>
            <a:r>
              <a:rPr lang="en-US" dirty="0"/>
              <a:t>and press </a:t>
            </a:r>
            <a:r>
              <a:rPr lang="en-US" b="1" dirty="0"/>
              <a:t>Next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Enter Group ID (company name or domain name) and an Artifact ID (the name of the project to be created) and Press </a:t>
            </a:r>
            <a:r>
              <a:rPr lang="en-US" b="1" dirty="0" smtClean="0"/>
              <a:t>Finish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The </a:t>
            </a:r>
            <a:r>
              <a:rPr lang="en-US" dirty="0"/>
              <a:t>resulting project </a:t>
            </a:r>
            <a:r>
              <a:rPr lang="en-US" dirty="0" smtClean="0"/>
              <a:t>will have: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b="1" dirty="0" smtClean="0"/>
              <a:t>main/java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main/resources</a:t>
            </a:r>
            <a:r>
              <a:rPr lang="en-US" dirty="0"/>
              <a:t> source folders</a:t>
            </a:r>
          </a:p>
          <a:p>
            <a:pPr lvl="1">
              <a:spcBef>
                <a:spcPts val="1200"/>
              </a:spcBef>
            </a:pPr>
            <a:r>
              <a:rPr lang="en-US" b="1" dirty="0" smtClean="0"/>
              <a:t>test/java</a:t>
            </a:r>
            <a:r>
              <a:rPr lang="en-US" dirty="0" smtClean="0"/>
              <a:t> and </a:t>
            </a:r>
            <a:r>
              <a:rPr lang="en-US" b="1" dirty="0" smtClean="0"/>
              <a:t>test/resources</a:t>
            </a:r>
            <a:r>
              <a:rPr lang="en-US" dirty="0" smtClean="0"/>
              <a:t> source folders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</a:t>
            </a:r>
            <a:r>
              <a:rPr lang="en-US" b="1" dirty="0" smtClean="0"/>
              <a:t> pom.xml</a:t>
            </a:r>
            <a:r>
              <a:rPr lang="en-US" dirty="0" smtClean="0"/>
              <a:t> </a:t>
            </a:r>
            <a:r>
              <a:rPr lang="en-US" dirty="0"/>
              <a:t>file</a:t>
            </a:r>
          </a:p>
          <a:p>
            <a:pPr>
              <a:spcBef>
                <a:spcPts val="1200"/>
              </a:spcBef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Maven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29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Elbow Connector 71"/>
          <p:cNvCxnSpPr>
            <a:stCxn id="15" idx="2"/>
            <a:endCxn id="67" idx="1"/>
          </p:cNvCxnSpPr>
          <p:nvPr/>
        </p:nvCxnSpPr>
        <p:spPr>
          <a:xfrm rot="16200000" flipH="1">
            <a:off x="5276357" y="5689035"/>
            <a:ext cx="434761" cy="30807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Folder Structure</a:t>
            </a:r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5620270" y="4328232"/>
            <a:ext cx="2469645" cy="504913"/>
            <a:chOff x="6177586" y="1329321"/>
            <a:chExt cx="1584274" cy="792137"/>
          </a:xfrm>
          <a:scene3d>
            <a:camera prst="orthographicFront"/>
            <a:lightRig rig="flat" dir="t"/>
          </a:scene3d>
        </p:grpSpPr>
        <p:sp>
          <p:nvSpPr>
            <p:cNvPr id="21" name="Rounded Rectangle 20"/>
            <p:cNvSpPr/>
            <p:nvPr/>
          </p:nvSpPr>
          <p:spPr>
            <a:xfrm>
              <a:off x="6177586" y="1329321"/>
              <a:ext cx="1584274" cy="79213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20000"/>
                <a:lumOff val="80000"/>
              </a:schemeClr>
            </a:soli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2" name="Rounded Rectangle 10"/>
            <p:cNvSpPr/>
            <p:nvPr/>
          </p:nvSpPr>
          <p:spPr>
            <a:xfrm>
              <a:off x="6223987" y="1352522"/>
              <a:ext cx="1514671" cy="74573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i="1" kern="1200" dirty="0" smtClean="0"/>
                <a:t>package structure</a:t>
              </a:r>
              <a:endParaRPr lang="en-GB" sz="1800" b="1" i="1" kern="1200" dirty="0"/>
            </a:p>
          </p:txBody>
        </p:sp>
      </p:grpSp>
      <p:cxnSp>
        <p:nvCxnSpPr>
          <p:cNvPr id="30" name="Straight Connector 29"/>
          <p:cNvCxnSpPr>
            <a:stCxn id="9" idx="2"/>
            <a:endCxn id="23" idx="1"/>
          </p:cNvCxnSpPr>
          <p:nvPr/>
        </p:nvCxnSpPr>
        <p:spPr>
          <a:xfrm rot="16200000" flipH="1">
            <a:off x="1412638" y="1923562"/>
            <a:ext cx="1159975" cy="120034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9"/>
          <p:cNvCxnSpPr>
            <a:endCxn id="13" idx="1"/>
          </p:cNvCxnSpPr>
          <p:nvPr/>
        </p:nvCxnSpPr>
        <p:spPr>
          <a:xfrm flipV="1">
            <a:off x="1395866" y="2326336"/>
            <a:ext cx="1179973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9"/>
          <p:cNvCxnSpPr>
            <a:stCxn id="24" idx="2"/>
            <a:endCxn id="16" idx="1"/>
          </p:cNvCxnSpPr>
          <p:nvPr/>
        </p:nvCxnSpPr>
        <p:spPr>
          <a:xfrm rot="16200000" flipH="1">
            <a:off x="2994770" y="3766434"/>
            <a:ext cx="1959917" cy="11795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69900" y="1364736"/>
            <a:ext cx="1845103" cy="579012"/>
            <a:chOff x="14614" y="415345"/>
            <a:chExt cx="1584274" cy="579012"/>
          </a:xfrm>
          <a:scene3d>
            <a:camera prst="orthographicFront"/>
            <a:lightRig rig="flat" dir="t"/>
          </a:scene3d>
        </p:grpSpPr>
        <p:sp>
          <p:nvSpPr>
            <p:cNvPr id="9" name="Rounded Rectangle 8"/>
            <p:cNvSpPr/>
            <p:nvPr/>
          </p:nvSpPr>
          <p:spPr>
            <a:xfrm>
              <a:off x="14614" y="415345"/>
              <a:ext cx="1584274" cy="579012"/>
            </a:xfrm>
            <a:prstGeom prst="roundRect">
              <a:avLst>
                <a:gd name="adj" fmla="val 1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31573" y="432304"/>
              <a:ext cx="1550356" cy="54509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1" kern="1200" dirty="0" err="1" smtClean="0">
                  <a:solidFill>
                    <a:schemeClr val="tx1"/>
                  </a:solidFill>
                </a:rPr>
                <a:t>ProjectName</a:t>
              </a:r>
              <a:endParaRPr lang="en-GB" sz="19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47563" y="5046681"/>
            <a:ext cx="1584274" cy="579012"/>
            <a:chOff x="2143848" y="904232"/>
            <a:chExt cx="1584274" cy="579012"/>
          </a:xfrm>
          <a:scene3d>
            <a:camera prst="orthographicFront"/>
            <a:lightRig rig="flat" dir="t"/>
          </a:scene3d>
        </p:grpSpPr>
        <p:sp>
          <p:nvSpPr>
            <p:cNvPr id="15" name="Rounded Rectangle 14"/>
            <p:cNvSpPr/>
            <p:nvPr/>
          </p:nvSpPr>
          <p:spPr>
            <a:xfrm>
              <a:off x="2143848" y="904232"/>
              <a:ext cx="1584274" cy="579012"/>
            </a:xfrm>
            <a:prstGeom prst="roundRect">
              <a:avLst>
                <a:gd name="adj" fmla="val 10000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2160807" y="921191"/>
              <a:ext cx="1550356" cy="5450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1" kern="1200" dirty="0" smtClean="0">
                  <a:solidFill>
                    <a:schemeClr val="tx1"/>
                  </a:solidFill>
                </a:rPr>
                <a:t>test</a:t>
              </a:r>
              <a:endParaRPr lang="en-GB" sz="19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75839" y="2036830"/>
            <a:ext cx="1584274" cy="579012"/>
            <a:chOff x="2143848" y="0"/>
            <a:chExt cx="1584274" cy="579012"/>
          </a:xfrm>
          <a:scene3d>
            <a:camera prst="orthographicFront"/>
            <a:lightRig rig="flat" dir="t"/>
          </a:scene3d>
        </p:grpSpPr>
        <p:sp>
          <p:nvSpPr>
            <p:cNvPr id="13" name="Rounded Rectangle 12"/>
            <p:cNvSpPr/>
            <p:nvPr/>
          </p:nvSpPr>
          <p:spPr>
            <a:xfrm>
              <a:off x="2143848" y="0"/>
              <a:ext cx="1584274" cy="579012"/>
            </a:xfrm>
            <a:prstGeom prst="roundRect">
              <a:avLst>
                <a:gd name="adj" fmla="val 10000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4" name="Rounded Rectangle 6"/>
            <p:cNvSpPr/>
            <p:nvPr/>
          </p:nvSpPr>
          <p:spPr>
            <a:xfrm>
              <a:off x="2160807" y="16959"/>
              <a:ext cx="1550356" cy="5450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1" kern="1200" dirty="0" smtClean="0">
                  <a:solidFill>
                    <a:schemeClr val="tx1"/>
                  </a:solidFill>
                </a:rPr>
                <a:t>pom.xml</a:t>
              </a:r>
              <a:endParaRPr lang="en-GB" sz="19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92798" y="2814217"/>
            <a:ext cx="1584274" cy="579012"/>
            <a:chOff x="4349142" y="1435875"/>
            <a:chExt cx="1584274" cy="579012"/>
          </a:xfrm>
          <a:scene3d>
            <a:camera prst="orthographicFront"/>
            <a:lightRig rig="flat" dir="t"/>
          </a:scene3d>
        </p:grpSpPr>
        <p:sp>
          <p:nvSpPr>
            <p:cNvPr id="23" name="Rounded Rectangle 22"/>
            <p:cNvSpPr/>
            <p:nvPr/>
          </p:nvSpPr>
          <p:spPr>
            <a:xfrm>
              <a:off x="4349142" y="1435875"/>
              <a:ext cx="1584274" cy="579012"/>
            </a:xfrm>
            <a:prstGeom prst="roundRect">
              <a:avLst>
                <a:gd name="adj" fmla="val 10000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24" name="Rounded Rectangle 8"/>
            <p:cNvSpPr/>
            <p:nvPr/>
          </p:nvSpPr>
          <p:spPr>
            <a:xfrm>
              <a:off x="4366101" y="1452834"/>
              <a:ext cx="1550356" cy="5450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1" kern="1200" dirty="0" err="1" smtClean="0">
                  <a:solidFill>
                    <a:schemeClr val="tx1"/>
                  </a:solidFill>
                </a:rPr>
                <a:t>src</a:t>
              </a:r>
              <a:endParaRPr lang="en-GB" sz="19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47775" y="5807997"/>
            <a:ext cx="2469645" cy="504913"/>
            <a:chOff x="6177586" y="1329321"/>
            <a:chExt cx="1584274" cy="792137"/>
          </a:xfrm>
          <a:scene3d>
            <a:camera prst="orthographicFront"/>
            <a:lightRig rig="flat" dir="t"/>
          </a:scene3d>
        </p:grpSpPr>
        <p:sp>
          <p:nvSpPr>
            <p:cNvPr id="67" name="Rounded Rectangle 66"/>
            <p:cNvSpPr/>
            <p:nvPr/>
          </p:nvSpPr>
          <p:spPr>
            <a:xfrm>
              <a:off x="6177586" y="1329321"/>
              <a:ext cx="1584274" cy="79213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20000"/>
                <a:lumOff val="80000"/>
              </a:schemeClr>
            </a:soli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8" name="Rounded Rectangle 10"/>
            <p:cNvSpPr/>
            <p:nvPr/>
          </p:nvSpPr>
          <p:spPr>
            <a:xfrm>
              <a:off x="6223987" y="1352522"/>
              <a:ext cx="1514671" cy="74573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i="1" kern="1200" dirty="0" smtClean="0"/>
                <a:t>package structure</a:t>
              </a:r>
              <a:endParaRPr lang="en-GB" sz="1800" b="1" i="1" kern="1200" dirty="0"/>
            </a:p>
          </p:txBody>
        </p:sp>
      </p:grpSp>
      <p:cxnSp>
        <p:nvCxnSpPr>
          <p:cNvPr id="71" name="Elbow Connector 70"/>
          <p:cNvCxnSpPr>
            <a:endCxn id="21" idx="1"/>
          </p:cNvCxnSpPr>
          <p:nvPr/>
        </p:nvCxnSpPr>
        <p:spPr>
          <a:xfrm rot="16200000" flipH="1">
            <a:off x="5257094" y="4217512"/>
            <a:ext cx="445783" cy="28056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4556929" y="3542571"/>
            <a:ext cx="1584274" cy="579012"/>
            <a:chOff x="2143848" y="904232"/>
            <a:chExt cx="1584274" cy="579012"/>
          </a:xfrm>
          <a:scene3d>
            <a:camera prst="orthographicFront"/>
            <a:lightRig rig="flat" dir="t"/>
          </a:scene3d>
        </p:grpSpPr>
        <p:sp>
          <p:nvSpPr>
            <p:cNvPr id="77" name="Rounded Rectangle 76"/>
            <p:cNvSpPr/>
            <p:nvPr/>
          </p:nvSpPr>
          <p:spPr>
            <a:xfrm>
              <a:off x="2143848" y="904232"/>
              <a:ext cx="1584274" cy="579012"/>
            </a:xfrm>
            <a:prstGeom prst="roundRect">
              <a:avLst>
                <a:gd name="adj" fmla="val 10000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78" name="Rounded Rectangle 4"/>
            <p:cNvSpPr/>
            <p:nvPr/>
          </p:nvSpPr>
          <p:spPr>
            <a:xfrm>
              <a:off x="2160807" y="921191"/>
              <a:ext cx="1550356" cy="5450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1" kern="1200" dirty="0" smtClean="0">
                  <a:solidFill>
                    <a:schemeClr val="tx1"/>
                  </a:solidFill>
                </a:rPr>
                <a:t>main</a:t>
              </a:r>
              <a:endParaRPr lang="en-GB" sz="1900" b="1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Straight Connector 29"/>
          <p:cNvCxnSpPr/>
          <p:nvPr/>
        </p:nvCxnSpPr>
        <p:spPr>
          <a:xfrm flipV="1">
            <a:off x="3380676" y="3821613"/>
            <a:ext cx="1179973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68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825D100-46C3-449D-9F0B-1DE0EEFD5605}" type="slidenum">
              <a:rPr lang="en-US" altLang="en-US" b="1" smtClean="0"/>
              <a:pPr>
                <a:defRPr/>
              </a:pPr>
              <a:t>13</a:t>
            </a:fld>
            <a:endParaRPr lang="en-US" alt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Creating and Running a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25823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578882"/>
          </a:xfrm>
        </p:spPr>
        <p:txBody>
          <a:bodyPr/>
          <a:lstStyle/>
          <a:p>
            <a:r>
              <a:rPr lang="en-GB" dirty="0"/>
              <a:t>The POM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GB" dirty="0"/>
              <a:t>Key </a:t>
            </a:r>
            <a:r>
              <a:rPr lang="en-GB" dirty="0" smtClean="0"/>
              <a:t>Plugins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85448" y="1820418"/>
            <a:ext cx="7772677" cy="578882"/>
          </a:xfrm>
        </p:spPr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94592" y="3428286"/>
            <a:ext cx="7772677" cy="578882"/>
          </a:xfrm>
        </p:spPr>
        <p:txBody>
          <a:bodyPr/>
          <a:lstStyle/>
          <a:p>
            <a:r>
              <a:rPr lang="en-US" dirty="0"/>
              <a:t>Creating and Running a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Dependency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2043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b="1" dirty="0"/>
              <a:t>P</a:t>
            </a:r>
            <a:r>
              <a:rPr lang="en-GB" dirty="0"/>
              <a:t>roject </a:t>
            </a:r>
            <a:r>
              <a:rPr lang="en-GB" b="1" dirty="0"/>
              <a:t>O</a:t>
            </a:r>
            <a:r>
              <a:rPr lang="en-GB" dirty="0"/>
              <a:t>bject </a:t>
            </a:r>
            <a:r>
              <a:rPr lang="en-GB" b="1" dirty="0" smtClean="0"/>
              <a:t>M</a:t>
            </a:r>
            <a:r>
              <a:rPr lang="en-GB" dirty="0" smtClean="0"/>
              <a:t>odel – </a:t>
            </a:r>
            <a:r>
              <a:rPr lang="en-GB" b="1" dirty="0" smtClean="0"/>
              <a:t>pom.xml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 smtClean="0"/>
              <a:t>An XML file containing all configuration for a project: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Contains full description of the project and dependencies used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Identifies the project uniquely</a:t>
            </a:r>
          </a:p>
          <a:p>
            <a:pPr lvl="2">
              <a:spcBef>
                <a:spcPts val="1200"/>
              </a:spcBef>
            </a:pPr>
            <a:r>
              <a:rPr lang="en-GB" b="1" dirty="0" err="1"/>
              <a:t>groupId</a:t>
            </a:r>
            <a:r>
              <a:rPr lang="en-GB" dirty="0"/>
              <a:t> – The domain of the company</a:t>
            </a:r>
          </a:p>
          <a:p>
            <a:pPr lvl="3">
              <a:spcBef>
                <a:spcPts val="1200"/>
              </a:spcBef>
            </a:pPr>
            <a:r>
              <a:rPr lang="en-GB" dirty="0" err="1"/>
              <a:t>com.fdm</a:t>
            </a:r>
            <a:endParaRPr lang="en-GB" dirty="0"/>
          </a:p>
          <a:p>
            <a:pPr lvl="3">
              <a:spcBef>
                <a:spcPts val="1200"/>
              </a:spcBef>
            </a:pPr>
            <a:r>
              <a:rPr lang="en-GB" dirty="0" err="1"/>
              <a:t>org.apache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b="1" dirty="0" err="1" smtClean="0"/>
              <a:t>artifactId</a:t>
            </a:r>
            <a:r>
              <a:rPr lang="en-GB" dirty="0" smtClean="0"/>
              <a:t> </a:t>
            </a:r>
            <a:r>
              <a:rPr lang="en-GB" dirty="0"/>
              <a:t>– The name of the project</a:t>
            </a:r>
          </a:p>
          <a:p>
            <a:pPr lvl="3">
              <a:spcBef>
                <a:spcPts val="1200"/>
              </a:spcBef>
            </a:pPr>
            <a:r>
              <a:rPr lang="en-GB" dirty="0" err="1" smtClean="0"/>
              <a:t>mockito</a:t>
            </a:r>
            <a:r>
              <a:rPr lang="en-GB" dirty="0" smtClean="0"/>
              <a:t>-core-all</a:t>
            </a:r>
            <a:endParaRPr lang="en-GB" dirty="0"/>
          </a:p>
          <a:p>
            <a:pPr lvl="3">
              <a:spcBef>
                <a:spcPts val="1200"/>
              </a:spcBef>
            </a:pPr>
            <a:r>
              <a:rPr lang="en-GB" dirty="0" err="1" smtClean="0"/>
              <a:t>junit</a:t>
            </a:r>
            <a:endParaRPr lang="en-GB" dirty="0"/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4075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Different types of </a:t>
            </a:r>
            <a:r>
              <a:rPr lang="en-GB" dirty="0" smtClean="0"/>
              <a:t>packaging: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war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ear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jar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pom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ejb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 smtClean="0"/>
              <a:t>Rar</a:t>
            </a:r>
            <a:endParaRPr lang="en-GB" dirty="0" smtClean="0"/>
          </a:p>
          <a:p>
            <a:pPr lvl="1">
              <a:spcBef>
                <a:spcPts val="1200"/>
              </a:spcBef>
            </a:pP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Other meta </a:t>
            </a:r>
            <a:r>
              <a:rPr lang="en-GB" dirty="0" smtClean="0"/>
              <a:t>information: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Project website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Project name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625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825D100-46C3-449D-9F0B-1DE0EEFD5605}" type="slidenum">
              <a:rPr lang="en-US" altLang="en-US" b="1" smtClean="0"/>
              <a:pPr>
                <a:defRPr/>
              </a:pPr>
              <a:t>17</a:t>
            </a:fld>
            <a:endParaRPr lang="en-US" alt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The POM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0785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578882"/>
          </a:xfrm>
        </p:spPr>
        <p:txBody>
          <a:bodyPr/>
          <a:lstStyle/>
          <a:p>
            <a:r>
              <a:rPr lang="en-GB" dirty="0"/>
              <a:t>Dependency Management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GB" dirty="0"/>
              <a:t>Key </a:t>
            </a:r>
            <a:r>
              <a:rPr lang="en-GB" dirty="0" smtClean="0"/>
              <a:t>Plugins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</p:spPr>
        <p:txBody>
          <a:bodyPr/>
          <a:lstStyle/>
          <a:p>
            <a:r>
              <a:rPr lang="en-US" dirty="0"/>
              <a:t>Creating and Running a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The POM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94592" y="1803654"/>
            <a:ext cx="7772677" cy="578882"/>
          </a:xfrm>
        </p:spPr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13831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Maven manages </a:t>
            </a:r>
            <a:r>
              <a:rPr lang="en-US" b="1" dirty="0"/>
              <a:t>dependencies</a:t>
            </a:r>
            <a:r>
              <a:rPr lang="en-US" dirty="0"/>
              <a:t> </a:t>
            </a:r>
            <a:r>
              <a:rPr lang="en-US" dirty="0" smtClean="0"/>
              <a:t>automatically: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Downloads required </a:t>
            </a:r>
            <a:r>
              <a:rPr lang="en-US" dirty="0" smtClean="0"/>
              <a:t>jars </a:t>
            </a:r>
            <a:r>
              <a:rPr lang="en-US" dirty="0"/>
              <a:t>from a central </a:t>
            </a:r>
            <a:r>
              <a:rPr lang="en-US" dirty="0" smtClean="0"/>
              <a:t>repository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Adds required jars to project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Allows </a:t>
            </a:r>
            <a:r>
              <a:rPr lang="en-US" dirty="0"/>
              <a:t>the specification of different scopes of dependencies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578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Create projects using Maven and Eclipse</a:t>
            </a:r>
          </a:p>
          <a:p>
            <a:r>
              <a:rPr lang="en-GB" dirty="0"/>
              <a:t>Build, test and install projects using Maven</a:t>
            </a:r>
          </a:p>
          <a:p>
            <a:r>
              <a:rPr lang="en-GB" dirty="0"/>
              <a:t>Explain </a:t>
            </a:r>
            <a:r>
              <a:rPr lang="en-GB" dirty="0" smtClean="0"/>
              <a:t>the importance of dependency management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323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various scopes that we use to specify when to include each dependency:</a:t>
            </a:r>
            <a:br>
              <a:rPr lang="en-US" dirty="0" smtClean="0"/>
            </a:br>
            <a:endParaRPr lang="en-GB" dirty="0" smtClean="0"/>
          </a:p>
          <a:p>
            <a:pPr marL="369888" lvl="1" indent="0">
              <a:buNone/>
            </a:pPr>
            <a:r>
              <a:rPr lang="en-GB" b="1" dirty="0" smtClean="0"/>
              <a:t>Compiled</a:t>
            </a:r>
          </a:p>
          <a:p>
            <a:pPr lvl="2"/>
            <a:r>
              <a:rPr lang="en-GB" dirty="0" smtClean="0"/>
              <a:t>Will be included during compile and runtime</a:t>
            </a:r>
            <a:br>
              <a:rPr lang="en-GB" dirty="0" smtClean="0"/>
            </a:br>
            <a:endParaRPr lang="en-GB" dirty="0" smtClean="0"/>
          </a:p>
          <a:p>
            <a:pPr marL="369888" lvl="1" indent="0">
              <a:buNone/>
            </a:pPr>
            <a:r>
              <a:rPr lang="en-GB" b="1" dirty="0" smtClean="0"/>
              <a:t>Provided</a:t>
            </a:r>
          </a:p>
          <a:p>
            <a:pPr lvl="2"/>
            <a:r>
              <a:rPr lang="en-GB" dirty="0" smtClean="0"/>
              <a:t>Will be included during compile time, but will not be packaged with the </a:t>
            </a:r>
            <a:r>
              <a:rPr lang="en-GB" dirty="0" err="1" smtClean="0"/>
              <a:t>artifact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marL="369888" lvl="1" indent="0">
              <a:buNone/>
            </a:pPr>
            <a:r>
              <a:rPr lang="en-GB" b="1" dirty="0" smtClean="0"/>
              <a:t>Runtime</a:t>
            </a:r>
          </a:p>
          <a:p>
            <a:pPr lvl="2"/>
            <a:r>
              <a:rPr lang="en-GB" dirty="0" smtClean="0"/>
              <a:t>Will not be included during compile time but will be included at runtime</a:t>
            </a:r>
            <a:br>
              <a:rPr lang="en-GB" dirty="0" smtClean="0"/>
            </a:br>
            <a:endParaRPr lang="en-GB" dirty="0" smtClean="0"/>
          </a:p>
          <a:p>
            <a:pPr marL="369888" lvl="1" indent="0">
              <a:buNone/>
            </a:pPr>
            <a:r>
              <a:rPr lang="en-GB" b="1" dirty="0" smtClean="0"/>
              <a:t>Test</a:t>
            </a:r>
          </a:p>
          <a:p>
            <a:pPr lvl="2"/>
            <a:r>
              <a:rPr lang="en-GB" dirty="0" smtClean="0"/>
              <a:t>Will be included only during the test phase of the build cycle</a:t>
            </a:r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07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What is Maven?</a:t>
            </a:r>
          </a:p>
          <a:p>
            <a:pPr>
              <a:spcBef>
                <a:spcPts val="1200"/>
              </a:spcBef>
            </a:pPr>
            <a:r>
              <a:rPr lang="en-GB" dirty="0"/>
              <a:t>What are some common Maven Goals?</a:t>
            </a:r>
          </a:p>
          <a:p>
            <a:pPr>
              <a:spcBef>
                <a:spcPts val="1200"/>
              </a:spcBef>
            </a:pPr>
            <a:r>
              <a:rPr lang="en-GB" dirty="0"/>
              <a:t>What is the default archetype?</a:t>
            </a:r>
          </a:p>
          <a:p>
            <a:pPr>
              <a:spcBef>
                <a:spcPts val="1200"/>
              </a:spcBef>
            </a:pPr>
            <a:r>
              <a:rPr lang="en-GB" dirty="0"/>
              <a:t>What does </a:t>
            </a:r>
            <a:r>
              <a:rPr lang="en-GB" dirty="0" smtClean="0"/>
              <a:t>Maven </a:t>
            </a:r>
            <a:r>
              <a:rPr lang="en-GB" dirty="0"/>
              <a:t>do with dependencies?</a:t>
            </a:r>
          </a:p>
          <a:p>
            <a:pPr>
              <a:spcBef>
                <a:spcPts val="1200"/>
              </a:spcBef>
            </a:pPr>
            <a:r>
              <a:rPr lang="en-GB" dirty="0"/>
              <a:t>What are the dependency scopes?</a:t>
            </a:r>
          </a:p>
          <a:p>
            <a:pPr>
              <a:spcBef>
                <a:spcPts val="1200"/>
              </a:spcBef>
            </a:pPr>
            <a:r>
              <a:rPr lang="en-GB" dirty="0"/>
              <a:t>What is the basic folder structure?</a:t>
            </a:r>
          </a:p>
          <a:p>
            <a:pPr>
              <a:spcBef>
                <a:spcPts val="1200"/>
              </a:spcBef>
            </a:pPr>
            <a:r>
              <a:rPr lang="en-GB" dirty="0"/>
              <a:t>What is the POM?</a:t>
            </a:r>
          </a:p>
          <a:p>
            <a:pPr>
              <a:spcBef>
                <a:spcPts val="1200"/>
              </a:spcBef>
            </a:pPr>
            <a:r>
              <a:rPr lang="en-GB" dirty="0"/>
              <a:t>Which plugin must you always remember?</a:t>
            </a:r>
          </a:p>
          <a:p>
            <a:pPr>
              <a:spcBef>
                <a:spcPts val="1200"/>
              </a:spcBef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507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Create projects using Maven and Eclipse</a:t>
            </a:r>
          </a:p>
          <a:p>
            <a:r>
              <a:rPr lang="en-GB" dirty="0"/>
              <a:t>Build, test and install projects using Maven</a:t>
            </a:r>
          </a:p>
          <a:p>
            <a:r>
              <a:rPr lang="en-GB" dirty="0"/>
              <a:t>Explain </a:t>
            </a:r>
            <a:r>
              <a:rPr lang="en-GB" dirty="0" smtClean="0"/>
              <a:t>the importance of dependency management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5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57888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GB" dirty="0"/>
              <a:t>Key </a:t>
            </a:r>
            <a:r>
              <a:rPr lang="en-GB" dirty="0" smtClean="0"/>
              <a:t>Plugins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</p:spPr>
        <p:txBody>
          <a:bodyPr/>
          <a:lstStyle/>
          <a:p>
            <a:r>
              <a:rPr lang="en-US" dirty="0"/>
              <a:t>Creating and Running a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</p:spPr>
        <p:txBody>
          <a:bodyPr/>
          <a:lstStyle/>
          <a:p>
            <a:r>
              <a:rPr lang="en-GB" dirty="0" smtClean="0"/>
              <a:t>The POM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</p:spPr>
        <p:txBody>
          <a:bodyPr/>
          <a:lstStyle/>
          <a:p>
            <a:r>
              <a:rPr lang="en-GB" dirty="0"/>
              <a:t>Dependency </a:t>
            </a:r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8946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Maven is a</a:t>
            </a:r>
            <a:r>
              <a:rPr lang="en-GB" b="1" dirty="0"/>
              <a:t> build </a:t>
            </a:r>
            <a:r>
              <a:rPr lang="en-GB" b="1" dirty="0" smtClean="0"/>
              <a:t>tool</a:t>
            </a:r>
            <a:r>
              <a:rPr lang="en-GB" dirty="0" smtClean="0"/>
              <a:t>.</a:t>
            </a:r>
            <a:br>
              <a:rPr lang="en-GB" dirty="0" smtClean="0"/>
            </a:br>
            <a:endParaRPr lang="en-GB" dirty="0"/>
          </a:p>
          <a:p>
            <a:pPr>
              <a:spcBef>
                <a:spcPts val="1200"/>
              </a:spcBef>
            </a:pPr>
            <a:r>
              <a:rPr lang="en-GB" dirty="0"/>
              <a:t>Encourages convention over </a:t>
            </a:r>
            <a:r>
              <a:rPr lang="en-GB" dirty="0" smtClean="0"/>
              <a:t>configuration</a:t>
            </a:r>
          </a:p>
          <a:p>
            <a:pPr>
              <a:spcBef>
                <a:spcPts val="1200"/>
              </a:spcBef>
            </a:pPr>
            <a:r>
              <a:rPr lang="en-GB" dirty="0" smtClean="0"/>
              <a:t>Driven </a:t>
            </a:r>
            <a:r>
              <a:rPr lang="en-GB" dirty="0"/>
              <a:t>by a central repository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/>
              <a:t>Installed as a command line tool</a:t>
            </a:r>
          </a:p>
          <a:p>
            <a:pPr eaLnBrk="1" hangingPunct="1">
              <a:spcBef>
                <a:spcPts val="1200"/>
              </a:spcBef>
            </a:pPr>
            <a:endParaRPr lang="en-US" dirty="0" smtClean="0"/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b="1" dirty="0" smtClean="0"/>
              <a:t>M2e</a:t>
            </a:r>
            <a:r>
              <a:rPr lang="en-US" dirty="0" smtClean="0"/>
              <a:t> </a:t>
            </a:r>
            <a:r>
              <a:rPr lang="en-US" dirty="0"/>
              <a:t>is the plugin that allows </a:t>
            </a:r>
            <a:r>
              <a:rPr lang="en-US" dirty="0" smtClean="0"/>
              <a:t>Maven to </a:t>
            </a:r>
            <a:r>
              <a:rPr lang="en-US" dirty="0"/>
              <a:t>run in </a:t>
            </a:r>
            <a:r>
              <a:rPr lang="en-US" dirty="0" smtClean="0"/>
              <a:t>Eclipse.</a:t>
            </a:r>
            <a:endParaRPr lang="en-GB" dirty="0"/>
          </a:p>
          <a:p>
            <a:pPr lvl="1" eaLnBrk="1" hangingPunct="1">
              <a:spcBef>
                <a:spcPts val="1200"/>
              </a:spcBef>
            </a:pPr>
            <a:r>
              <a:rPr lang="en-US" dirty="0"/>
              <a:t>Make sure the following button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appears on </a:t>
            </a:r>
            <a:r>
              <a:rPr lang="en-US" dirty="0"/>
              <a:t>the About Eclipse </a:t>
            </a:r>
            <a:r>
              <a:rPr lang="en-US" dirty="0" smtClean="0"/>
              <a:t>screen:</a:t>
            </a:r>
            <a:endParaRPr lang="en-GB" dirty="0"/>
          </a:p>
          <a:p>
            <a:pPr>
              <a:spcBef>
                <a:spcPts val="1200"/>
              </a:spcBef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GB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7353" y="4429125"/>
            <a:ext cx="5143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3443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578882"/>
          </a:xfrm>
        </p:spPr>
        <p:txBody>
          <a:bodyPr/>
          <a:lstStyle/>
          <a:p>
            <a:r>
              <a:rPr lang="en-GB" dirty="0"/>
              <a:t>Key </a:t>
            </a:r>
            <a:r>
              <a:rPr lang="en-GB" dirty="0" smtClean="0"/>
              <a:t>Plugins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578882"/>
          </a:xfrm>
        </p:spPr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</p:spPr>
        <p:txBody>
          <a:bodyPr/>
          <a:lstStyle/>
          <a:p>
            <a:r>
              <a:rPr lang="en-US" dirty="0"/>
              <a:t>Creating and Running a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The POM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Dependency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74221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 smtClean="0"/>
              <a:t>Maven </a:t>
            </a:r>
            <a:r>
              <a:rPr lang="en-GB" b="1" dirty="0" smtClean="0"/>
              <a:t>plugins</a:t>
            </a:r>
            <a:r>
              <a:rPr lang="en-GB" dirty="0" smtClean="0"/>
              <a:t> </a:t>
            </a:r>
            <a:r>
              <a:rPr lang="en-GB" dirty="0"/>
              <a:t>provide additional functionality and </a:t>
            </a:r>
            <a:r>
              <a:rPr lang="en-GB" dirty="0" smtClean="0"/>
              <a:t>configuration.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Not necessarily </a:t>
            </a:r>
            <a:r>
              <a:rPr lang="en-GB" dirty="0" smtClean="0"/>
              <a:t>dependencies</a:t>
            </a:r>
          </a:p>
          <a:p>
            <a:pPr lvl="1">
              <a:spcBef>
                <a:spcPts val="1200"/>
              </a:spcBef>
            </a:pP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You </a:t>
            </a:r>
            <a:r>
              <a:rPr lang="en-GB" dirty="0" smtClean="0"/>
              <a:t>will need </a:t>
            </a:r>
            <a:r>
              <a:rPr lang="en-GB" dirty="0"/>
              <a:t>to use the </a:t>
            </a:r>
            <a:r>
              <a:rPr lang="en-GB" b="1" dirty="0" smtClean="0"/>
              <a:t>maven-compiler-plugin</a:t>
            </a:r>
            <a:r>
              <a:rPr lang="en-GB" dirty="0" smtClean="0"/>
              <a:t>.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Sets the target and source Java version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Will compile against Java 3 by default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Plugins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16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b="1" dirty="0"/>
              <a:t>Window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 smtClean="0"/>
              <a:t> </a:t>
            </a:r>
            <a:r>
              <a:rPr lang="en-US" b="1" dirty="0"/>
              <a:t>Preferences</a:t>
            </a:r>
            <a:r>
              <a:rPr lang="en-US" dirty="0"/>
              <a:t> screen and find </a:t>
            </a:r>
            <a:r>
              <a:rPr lang="en-US" b="1" dirty="0"/>
              <a:t>Maven</a:t>
            </a:r>
            <a:r>
              <a:rPr lang="en-US" dirty="0"/>
              <a:t> on list of topics on the left side of the </a:t>
            </a:r>
            <a:r>
              <a:rPr lang="en-US" dirty="0" smtClean="0"/>
              <a:t>window.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Under </a:t>
            </a:r>
            <a:r>
              <a:rPr lang="en-US" b="1" dirty="0"/>
              <a:t>Maven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 smtClean="0"/>
              <a:t> </a:t>
            </a:r>
            <a:r>
              <a:rPr lang="en-US" b="1" dirty="0"/>
              <a:t>Installations</a:t>
            </a:r>
            <a:r>
              <a:rPr lang="en-US" dirty="0"/>
              <a:t>, add the current version of Maven to the list</a:t>
            </a:r>
          </a:p>
          <a:p>
            <a:pPr lvl="1"/>
            <a:r>
              <a:rPr lang="en-US" dirty="0"/>
              <a:t>Click the Add button</a:t>
            </a:r>
          </a:p>
          <a:p>
            <a:pPr lvl="1"/>
            <a:r>
              <a:rPr lang="en-US" dirty="0"/>
              <a:t>Find directory installation is in</a:t>
            </a:r>
          </a:p>
          <a:p>
            <a:pPr lvl="1"/>
            <a:r>
              <a:rPr lang="en-US" dirty="0"/>
              <a:t>Press OK and make sure installation is </a:t>
            </a:r>
            <a:r>
              <a:rPr lang="en-US" dirty="0" smtClean="0"/>
              <a:t>checked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Under </a:t>
            </a:r>
            <a:r>
              <a:rPr lang="en-US" b="1" dirty="0"/>
              <a:t>Maven 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r>
              <a:rPr lang="en-US" b="1" dirty="0" smtClean="0"/>
              <a:t> </a:t>
            </a:r>
            <a:r>
              <a:rPr lang="en-US" b="1" dirty="0"/>
              <a:t>User Settings</a:t>
            </a:r>
            <a:r>
              <a:rPr lang="en-US" dirty="0"/>
              <a:t>, set User Settings field to reference </a:t>
            </a:r>
            <a:r>
              <a:rPr lang="en-US" dirty="0" err="1"/>
              <a:t>conf</a:t>
            </a:r>
            <a:r>
              <a:rPr lang="en-US" dirty="0"/>
              <a:t>\settings.xml from the installation’s folder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m2e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554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578882"/>
          </a:xfrm>
        </p:spPr>
        <p:txBody>
          <a:bodyPr/>
          <a:lstStyle/>
          <a:p>
            <a:r>
              <a:rPr lang="en-US" dirty="0"/>
              <a:t>Creating and Running a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578882"/>
          </a:xfrm>
        </p:spPr>
        <p:txBody>
          <a:bodyPr/>
          <a:lstStyle/>
          <a:p>
            <a:r>
              <a:rPr lang="en-GB" dirty="0"/>
              <a:t>Key </a:t>
            </a:r>
            <a:r>
              <a:rPr lang="en-GB" dirty="0" smtClean="0"/>
              <a:t>Plugins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</p:spPr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The POM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Dependency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5045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 project that already exists can be converted to a Maven </a:t>
            </a:r>
            <a:r>
              <a:rPr lang="en-US" dirty="0" smtClean="0"/>
              <a:t>project: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Right click on the project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Go to</a:t>
            </a:r>
            <a:r>
              <a:rPr lang="en-US" b="1" dirty="0"/>
              <a:t> Configure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/>
              <a:t>Convert </a:t>
            </a:r>
            <a:r>
              <a:rPr lang="en-US" b="1" dirty="0"/>
              <a:t>to Maven Project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Enter Group </a:t>
            </a:r>
            <a:r>
              <a:rPr lang="en-US" dirty="0" smtClean="0"/>
              <a:t>ID </a:t>
            </a:r>
            <a:r>
              <a:rPr lang="en-US" dirty="0"/>
              <a:t>(name of company/domain that will own the product)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Enter Artifact ID (name of the resulting product)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Click </a:t>
            </a:r>
            <a:r>
              <a:rPr lang="en-US" b="1" dirty="0" smtClean="0"/>
              <a:t>Finish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 smtClean="0"/>
              <a:t>This will add </a:t>
            </a:r>
            <a:r>
              <a:rPr lang="en-US" b="1" dirty="0" smtClean="0"/>
              <a:t>pom.xml</a:t>
            </a:r>
            <a:r>
              <a:rPr lang="en-US" dirty="0" smtClean="0"/>
              <a:t> to the root of your project.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Existing Projects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1399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buFont typeface="Arial" panose="020B0604020202020204" pitchFamily="34" charset="0"/>
          <a:buChar char="•"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<ct:contentTypeSchema ct:_="" ma:_="" ma:contentTypeName="Document" ma:contentTypeID="0x0101000B60AC2B8594D94098D971BC50F68257" ma:contentTypeVersion="3" ma:contentTypeDescription="Create a new document." ma:contentTypeScope="" ma:versionID="5b91e227e0f7bc5680fb577b20d6e29d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40b0d6bb80e0778c669dd94cb0a78f4" ns2:_="" ns3:_="" xmlns:xsd="http://www.w3.org/2001/XMLSchema" xmlns:xs="http://www.w3.org/2001/XMLSchema" xmlns:p="http://schemas.microsoft.com/office/2006/metadata/properties" xmlns:ns2="$ListId:Shared Documents;" xmlns:ns3="f7c81f6c-9744-46f1-8649-1f77e3ad5d93">
<xsd:import namespace="$ListId:Shared Documents;"/>
<xsd:import namespace="f7c81f6c-9744-46f1-8649-1f77e3ad5d93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Languag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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Course Planning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xsd:enumeration value="Walkthrough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00 - General"/>
<xsd:enumeration value="01 - OOD Week 1"/>
<xsd:enumeration value="02 - OOD Week 2"/>
<xsd:enumeration value="03 - OOD Week 3"/>
<xsd:enumeration value="04 - Common Dev Archive"/>
</xsd:restriction>
</xsd:simpleType>
</xsd:element>
</xsd:schema>
<xsd:schema targetNamespace="f7c81f6c-9744-46f1-8649-1f77e3ad5d93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Language" ma:index="14" nillable="true" ma:displayName="Language" ma:default="  " ma:format="Dropdown" ma:internalName="Language">
<xsd:simpleType>
<xsd:restriction base="dms:Choice">
<xsd:enumeration value="Java"/>
<xsd:enumeration value="C#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>02</Week><RestrictedToTheseUsers xmlns="$ListId:Shared Documents;"><UserInfo><DisplayName></DisplayName><AccountId xsi:nil="true"></AccountId><AccountType/></UserInfo></RestrictedToTheseUsers><Module xmlns="$ListId:Shared Documents;">03 - OOD Week 3</Module><Language xmlns="f7c81f6c-9744-46f1-8649-1f77e3ad5d93">  </Language></documentManagement>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customXsn xmlns="http://schemas.microsoft.com/office/2006/metadata/customXsn">
  <xsnLocation/>
  <cached>False</cached>
  <openByDefault>False</openByDefault>
  <xsnScope>http://spsbtn001/academy/learning/commondevelopment/Shared Documents</xsnScope>
</customXsn>
</file>

<file path=customXml/itemProps1.xml><?xml version="1.0" encoding="utf-8"?>
<ds:datastoreItem xmlns:ds="http://schemas.openxmlformats.org/officeDocument/2006/customXml" ds:itemID="{03C01062-A86A-4961-880C-32C485952FB3}"/>
</file>

<file path=customXml/itemProps2.xml><?xml version="1.0" encoding="utf-8"?>
<ds:datastoreItem xmlns:ds="http://schemas.openxmlformats.org/officeDocument/2006/customXml" ds:itemID="{4D8B4E37-5EE3-476F-B0F9-0B805D75F9A8}"/>
</file>

<file path=customXml/itemProps3.xml><?xml version="1.0" encoding="utf-8"?>
<ds:datastoreItem xmlns:ds="http://schemas.openxmlformats.org/officeDocument/2006/customXml" ds:itemID="{B7D1E994-F46B-4665-921F-F06B7531F22A}"/>
</file>

<file path=customXml/itemProps4.xml><?xml version="1.0" encoding="utf-8"?>
<ds:datastoreItem xmlns:ds="http://schemas.openxmlformats.org/officeDocument/2006/customXml" ds:itemID="{54588EDF-317B-4871-95E0-9FACC025CEC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</TotalTime>
  <Words>501</Words>
  <Application>Microsoft Office PowerPoint</Application>
  <PresentationFormat>On-screen Show (4:3)</PresentationFormat>
  <Paragraphs>169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Maven</vt:lpstr>
      <vt:lpstr>Overview</vt:lpstr>
      <vt:lpstr>Maven</vt:lpstr>
      <vt:lpstr>Key Plugins</vt:lpstr>
      <vt:lpstr>Configuring m2e</vt:lpstr>
      <vt:lpstr>Maven</vt:lpstr>
      <vt:lpstr>Converting Existing Projects</vt:lpstr>
      <vt:lpstr>Disabling Maven Nature of Projects</vt:lpstr>
      <vt:lpstr>Creating a New Maven Project</vt:lpstr>
      <vt:lpstr>Basic Folder Structure</vt:lpstr>
      <vt:lpstr>Creating and Running a Project</vt:lpstr>
      <vt:lpstr>Maven</vt:lpstr>
      <vt:lpstr>The POM</vt:lpstr>
      <vt:lpstr>The POM</vt:lpstr>
      <vt:lpstr>The POM</vt:lpstr>
      <vt:lpstr>Maven</vt:lpstr>
      <vt:lpstr>Dependency Management</vt:lpstr>
      <vt:lpstr>Dependency Management</vt:lpstr>
      <vt:lpstr>Module Review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 Rizzuti</dc:creator>
  <cp:lastModifiedBy>Tatyana Tsymbalenko</cp:lastModifiedBy>
  <cp:revision>86</cp:revision>
  <dcterms:created xsi:type="dcterms:W3CDTF">2014-07-25T10:20:49Z</dcterms:created>
  <dcterms:modified xsi:type="dcterms:W3CDTF">2015-07-06T19:08:16Z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0x0101000B60AC2B8594D94098D971BC50F68257</vt:lpwstr>
  </property>
</Properties>
</file>