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0" r:id="rId4"/>
  </p:sldMasterIdLst>
  <p:notesMasterIdLst>
    <p:notesMasterId r:id="rId36"/>
  </p:notesMasterIdLst>
  <p:handoutMasterIdLst>
    <p:handoutMasterId r:id="rId37"/>
  </p:handoutMasterIdLst>
  <p:sldIdLst>
    <p:sldId id="256" r:id="rId5"/>
    <p:sldId id="308" r:id="rId6"/>
    <p:sldId id="309" r:id="rId7"/>
    <p:sldId id="314" r:id="rId8"/>
    <p:sldId id="316" r:id="rId9"/>
    <p:sldId id="318" r:id="rId10"/>
    <p:sldId id="319" r:id="rId11"/>
    <p:sldId id="317" r:id="rId12"/>
    <p:sldId id="328" r:id="rId13"/>
    <p:sldId id="326" r:id="rId14"/>
    <p:sldId id="310" r:id="rId15"/>
    <p:sldId id="324" r:id="rId16"/>
    <p:sldId id="327" r:id="rId17"/>
    <p:sldId id="311" r:id="rId18"/>
    <p:sldId id="322" r:id="rId19"/>
    <p:sldId id="323" r:id="rId20"/>
    <p:sldId id="312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42" r:id="rId29"/>
    <p:sldId id="336" r:id="rId30"/>
    <p:sldId id="339" r:id="rId31"/>
    <p:sldId id="340" r:id="rId32"/>
    <p:sldId id="341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9D9"/>
    <a:srgbClr val="CCFF66"/>
    <a:srgbClr val="8EBD38"/>
    <a:srgbClr val="E7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1" autoAdjust="0"/>
    <p:restoredTop sz="85774" autoAdjust="0"/>
  </p:normalViewPr>
  <p:slideViewPr>
    <p:cSldViewPr snapToGrid="0" snapToObjects="1">
      <p:cViewPr>
        <p:scale>
          <a:sx n="75" d="100"/>
          <a:sy n="75" d="100"/>
        </p:scale>
        <p:origin x="-1098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8AE57-044C-4A10-A08D-1E594FA72A06}" type="datetime1">
              <a:rPr lang="en-GB" altLang="en-US"/>
              <a:pPr>
                <a:defRPr/>
              </a:pPr>
              <a:t>11/08/2015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C7ABE0-C499-4725-9354-24C1C6346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82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D5AD0B-140E-41C5-B846-B64BA810CEA8}" type="datetime1">
              <a:rPr lang="en-GB" altLang="en-US"/>
              <a:pPr>
                <a:defRPr/>
              </a:pPr>
              <a:t>11/08/2015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43B131-0471-49D4-AD0F-A5F64627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8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architect.wordpress.com/2006/01/18/multi-threading-basics-deadlocks-livelocks-and-starv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architect.wordpress.com/2006/01/18/multi-threading-basics-deadlocks-livelocks-and-starv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21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Note: Unless we have multiple processor cores, the program is not </a:t>
            </a:r>
            <a:r>
              <a:rPr lang="en-US" altLang="en-US" i="1" dirty="0" smtClean="0"/>
              <a:t>actually </a:t>
            </a:r>
            <a:r>
              <a:rPr lang="en-US" altLang="en-US" dirty="0" smtClean="0"/>
              <a:t>performing multiple things at the same time.</a:t>
            </a:r>
            <a:endParaRPr lang="en-GB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21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61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33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A deadlock</a:t>
            </a:r>
            <a:r>
              <a:rPr lang="en-GB" dirty="0" smtClean="0"/>
              <a:t> happens when you have two threads, both of which are holding a key the other thread wants. </a:t>
            </a:r>
          </a:p>
          <a:p>
            <a:r>
              <a:rPr lang="en-GB" dirty="0" smtClean="0"/>
              <a:t>There’s no way out of this scenario, so the two threads will simply sit and wait. </a:t>
            </a:r>
          </a:p>
          <a:p>
            <a:r>
              <a:rPr lang="en-GB" dirty="0" smtClean="0"/>
              <a:t>And wait. And wait…</a:t>
            </a:r>
          </a:p>
          <a:p>
            <a:r>
              <a:rPr lang="en-GB" dirty="0" smtClean="0"/>
              <a:t>One of the most common tips is to pay attention</a:t>
            </a:r>
            <a:r>
              <a:rPr lang="en-GB" baseline="0" dirty="0" smtClean="0"/>
              <a:t> </a:t>
            </a:r>
            <a:r>
              <a:rPr lang="en-GB" dirty="0" smtClean="0"/>
              <a:t>to the order in which your threads are started.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79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A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livelock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 is similar to a deadlock, except that the state of the two processes involved in the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livelock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 constantly changes with regards to the other process.</a:t>
            </a:r>
          </a:p>
          <a:p>
            <a:r>
              <a:rPr lang="en-GB" dirty="0" smtClean="0">
                <a:hlinkClick r:id="rId3"/>
              </a:rPr>
              <a:t>http://codingarchitect.wordpress.com/2006/01/18/multi-threading-basics-deadlocks-livelocks-and-starvation/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7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Race Condition:</a:t>
            </a:r>
            <a:r>
              <a:rPr lang="en-GB" dirty="0" smtClean="0"/>
              <a:t> Two or more threads have access to a single object’s data. In other words, methods executing on two different stacks are both </a:t>
            </a:r>
          </a:p>
          <a:p>
            <a:r>
              <a:rPr lang="en-GB" dirty="0" smtClean="0"/>
              <a:t>calling, say, getters or setters on a single object on the heap. </a:t>
            </a:r>
          </a:p>
          <a:p>
            <a:r>
              <a:rPr lang="en-GB" dirty="0" smtClean="0"/>
              <a:t>It’s a whole ‘left-hand-doesn’t-know-what-the-right-hand-is-doing’ thing.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7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Starvation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ＭＳ Ｐゴシック" charset="0"/>
              </a:rPr>
              <a:t> is a problem, where a process is perpetually denied necessary resources. Without those resources, the program can never finish its task. Starvation is related to deadlock.</a:t>
            </a:r>
          </a:p>
          <a:p>
            <a:r>
              <a:rPr lang="en-GB" dirty="0" smtClean="0">
                <a:hlinkClick r:id="rId3"/>
              </a:rPr>
              <a:t>http://codingarchitect.wordpress.com/2006/01/18/multi-threading-basics-deadlocks-livelocks-and-starvation/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43B131-0471-49D4-AD0F-A5F64627A07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7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prstClr val="white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57B294-6B5B-4072-A72B-88EDC1681CB2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60479" y="3738563"/>
            <a:ext cx="1704291" cy="638175"/>
          </a:xfrm>
        </p:spPr>
        <p:txBody>
          <a:bodyPr/>
          <a:lstStyle>
            <a:lvl1pPr marL="0" indent="0">
              <a:buNone/>
              <a:defRPr sz="28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Stream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60589" y="4794250"/>
            <a:ext cx="1704181" cy="615950"/>
          </a:xfrm>
        </p:spPr>
        <p:txBody>
          <a:bodyPr/>
          <a:lstStyle>
            <a:lvl1pPr marL="0" indent="0">
              <a:buNone/>
              <a:defRPr sz="3600"/>
            </a:lvl1pPr>
            <a:lvl2pPr marL="357188" indent="0">
              <a:buNone/>
              <a:defRPr/>
            </a:lvl2pPr>
          </a:lstStyle>
          <a:p>
            <a:pPr lvl="0"/>
            <a:r>
              <a:rPr lang="en-US" dirty="0" smtClean="0"/>
              <a:t>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27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038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u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2"/>
            <a:ext cx="7772677" cy="492919"/>
          </a:xfrm>
          <a:prstGeom prst="roundRect">
            <a:avLst>
              <a:gd name="adj" fmla="val 10982"/>
            </a:avLst>
          </a:prstGeom>
          <a:solidFill>
            <a:srgbClr val="FFFA9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612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15885"/>
            <a:ext cx="8229600" cy="4354739"/>
          </a:xfrm>
        </p:spPr>
        <p:txBody>
          <a:bodyPr/>
          <a:lstStyle>
            <a:lvl1pPr marL="331200" marR="0" indent="-342900" algn="l" defTabSz="4572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2000"/>
            </a:lvl1pPr>
          </a:lstStyle>
          <a:p>
            <a:pPr lvl="0"/>
            <a:r>
              <a:rPr lang="en-US" dirty="0" smtClean="0"/>
              <a:t>Objective 1</a:t>
            </a:r>
          </a:p>
          <a:p>
            <a:pPr lvl="0"/>
            <a:r>
              <a:rPr lang="en-US" dirty="0" smtClean="0"/>
              <a:t>Objective 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96900" y="1321700"/>
            <a:ext cx="815975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GB" altLang="en-US" b="1" dirty="0" smtClean="0">
                <a:solidFill>
                  <a:srgbClr val="000000"/>
                </a:solidFill>
                <a:latin typeface="Arial"/>
              </a:rPr>
              <a:t>After completing this module </a:t>
            </a:r>
            <a:r>
              <a:rPr lang="en-GB" altLang="en-US" b="1" smtClean="0">
                <a:solidFill>
                  <a:srgbClr val="000000"/>
                </a:solidFill>
                <a:latin typeface="Arial"/>
              </a:rPr>
              <a:t>you should be </a:t>
            </a:r>
            <a:r>
              <a:rPr lang="en-GB" altLang="en-US" b="1" dirty="0" smtClean="0">
                <a:solidFill>
                  <a:srgbClr val="000000"/>
                </a:solidFill>
                <a:latin typeface="Arial"/>
              </a:rPr>
              <a:t>able to:</a:t>
            </a:r>
            <a:endParaRPr lang="en-GB" dirty="0" smtClean="0">
              <a:solidFill>
                <a:prstClr val="black"/>
              </a:solidFill>
              <a:latin typeface="Arial"/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5600" y="629556"/>
            <a:ext cx="8229600" cy="44994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solidFill>
                  <a:srgbClr val="000000"/>
                </a:solidFill>
                <a:latin typeface="Arial" pitchFamily="34" charset="0"/>
              </a:rPr>
              <a:t>Module Objectives</a:t>
            </a:r>
            <a:endParaRPr lang="en-GB" sz="2400" dirty="0" smtClean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GB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77371" y="595540"/>
            <a:ext cx="8422821" cy="47897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prstClr val="black"/>
                </a:solidFill>
                <a:latin typeface="Arial"/>
              </a:rPr>
              <a:t>Questions?</a:t>
            </a:r>
            <a:endParaRPr lang="en-GB" sz="2400" b="1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1436914"/>
            <a:ext cx="8299450" cy="48913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sz="287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GB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1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188602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3771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111892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7" name="Oval 6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D9B5CFC-02E0-4955-8B85-ECBC5C18E5CD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198884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129753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4"/>
          <p:cNvSpPr txBox="1">
            <a:spLocks noChangeArrowheads="1"/>
          </p:cNvSpPr>
          <p:nvPr userDrawn="1"/>
        </p:nvSpPr>
        <p:spPr bwMode="auto">
          <a:xfrm>
            <a:off x="7048500" y="6448425"/>
            <a:ext cx="1781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www.fdmgroup.com</a:t>
            </a:r>
          </a:p>
        </p:txBody>
      </p:sp>
    </p:spTree>
    <p:extLst>
      <p:ext uri="{BB962C8B-B14F-4D97-AF65-F5344CB8AC3E}">
        <p14:creationId xmlns:p14="http://schemas.microsoft.com/office/powerpoint/2010/main" val="28751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325944"/>
            <a:ext cx="8229600" cy="48371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1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7" name="Oval 6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9765"/>
            <a:ext cx="4038600" cy="4525963"/>
          </a:xfrm>
        </p:spPr>
        <p:txBody>
          <a:bodyPr/>
          <a:lstStyle>
            <a:lvl1pPr>
              <a:defRPr sz="1200" b="1"/>
            </a:lvl1pPr>
            <a:lvl2pPr>
              <a:defRPr sz="12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D9B5CFC-02E0-4955-8B85-ECBC5C18E5CD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807449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9" name="Oval 8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7146925" y="6499225"/>
            <a:ext cx="1657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www.fdmgroup.com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9391"/>
            <a:ext cx="4040188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92672"/>
            <a:ext cx="4040188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29391"/>
            <a:ext cx="4041775" cy="215444"/>
          </a:xfrm>
        </p:spPr>
        <p:txBody>
          <a:bodyPr>
            <a:sp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92672"/>
            <a:ext cx="4041775" cy="43466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39027"/>
            <a:ext cx="8229600" cy="41549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89DE0ADC-E5B6-4868-AC3B-F1B573C8C045}" type="slidenum">
              <a:rPr lang="en-US" altLang="en-US" b="1"/>
              <a:pPr>
                <a:defRPr/>
              </a:pPr>
              <a:t>‹#›</a:t>
            </a:fld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33750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3978275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08525" y="1371600"/>
            <a:ext cx="3978275" cy="4837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4586BDD-6C73-4C83-8239-DD39B1DF020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60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28171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1221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7292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3428286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679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5186458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1803654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9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49214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_Text_With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57200" y="1335088"/>
            <a:ext cx="822960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endParaRPr lang="en-GB" altLang="en-US" sz="20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322286"/>
            <a:ext cx="8229600" cy="384076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80571" y="1534126"/>
            <a:ext cx="7982858" cy="46005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200" b="1" kern="1200" dirty="0">
                <a:solidFill>
                  <a:schemeClr val="tx1"/>
                </a:solidFill>
                <a:effectLst/>
                <a:latin typeface="+mn-lt"/>
                <a:ea typeface="ヒラギノ角ゴ Pro W3" pitchFamily="-112" charset="-128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5565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04131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prstClr val="black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0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CF8A0185-9EE6-43AC-B83F-2CFE9BEC84C0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457200" y="13255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93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44" r:id="rId20"/>
    <p:sldLayoutId id="2147483845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712788" indent="-355600" algn="l" defTabSz="53975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79500" indent="-358775" algn="l" defTabSz="457200" rtl="0" eaLnBrk="0" fontAlgn="base" hangingPunct="0">
        <a:spcBef>
          <a:spcPts val="12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527175" indent="-274638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77825" y="3738563"/>
            <a:ext cx="11047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400" dirty="0" smtClean="0">
                <a:cs typeface="Arial" pitchFamily="34" charset="0"/>
              </a:rPr>
              <a:t>Java</a:t>
            </a:r>
            <a:endParaRPr lang="en-US" altLang="en-US" sz="3400" dirty="0">
              <a:cs typeface="Arial" pitchFamily="34" charset="0"/>
            </a:endParaRPr>
          </a:p>
        </p:txBody>
      </p:sp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77825" y="4794250"/>
            <a:ext cx="4830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3099D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78426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r>
              <a:rPr lang="en-GB" sz="3600" dirty="0" smtClean="0"/>
              <a:t>Threading Theory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There is one Stack per Thread, but only one Heap per JVM.</a:t>
            </a:r>
          </a:p>
          <a:p>
            <a:pPr marL="0" indent="0" algn="ctr">
              <a:buNone/>
            </a:pPr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E5CA1-F8A2-48BD-A2B8-0911C857861B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– Memory Handling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85786" y="3963266"/>
            <a:ext cx="2214578" cy="140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Thread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14678" y="3963266"/>
            <a:ext cx="2286016" cy="140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Thread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715008" y="3963266"/>
            <a:ext cx="2286016" cy="140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Thread 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928662" y="4751934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28662" y="4609058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28662" y="4466182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ysClr val="windowText" lastClr="000000"/>
                </a:solidFill>
                <a:latin typeface="+mn-lt"/>
              </a:rPr>
              <a:t>reference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85786" y="2178456"/>
            <a:ext cx="7215238" cy="15687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Heap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071538" y="2826528"/>
            <a:ext cx="1357322" cy="6349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Object 1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714612" y="2826528"/>
            <a:ext cx="1357322" cy="6349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Object 2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357686" y="2826528"/>
            <a:ext cx="1357322" cy="6349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Object 3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72198" y="2826528"/>
            <a:ext cx="1357322" cy="6349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Object 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428992" y="4751934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428992" y="4609058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ysClr val="windowText" lastClr="000000"/>
                </a:solidFill>
                <a:latin typeface="+mn-lt"/>
              </a:rPr>
              <a:t>reference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929322" y="4751934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29322" y="4609058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929322" y="4466182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929322" y="4323306"/>
            <a:ext cx="1857388" cy="5000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ysClr val="windowText" lastClr="000000"/>
                </a:solidFill>
                <a:latin typeface="+mn-lt"/>
              </a:rPr>
              <a:t>reference</a:t>
            </a: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" name="Straight Arrow Connector 20"/>
          <p:cNvCxnSpPr>
            <a:stCxn id="9" idx="7"/>
            <a:endCxn id="12" idx="2"/>
          </p:cNvCxnSpPr>
          <p:nvPr/>
        </p:nvCxnSpPr>
        <p:spPr bwMode="auto">
          <a:xfrm flipV="1">
            <a:off x="2514042" y="3461490"/>
            <a:ext cx="879231" cy="10779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6" idx="7"/>
            <a:endCxn id="13" idx="2"/>
          </p:cNvCxnSpPr>
          <p:nvPr/>
        </p:nvCxnSpPr>
        <p:spPr bwMode="auto">
          <a:xfrm flipV="1">
            <a:off x="5014372" y="3461490"/>
            <a:ext cx="21975" cy="1220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20" idx="1"/>
          </p:cNvCxnSpPr>
          <p:nvPr/>
        </p:nvCxnSpPr>
        <p:spPr bwMode="auto">
          <a:xfrm flipH="1" flipV="1">
            <a:off x="5486400" y="3461490"/>
            <a:ext cx="714930" cy="935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3"/>
            <a:endCxn id="14" idx="1"/>
          </p:cNvCxnSpPr>
          <p:nvPr/>
        </p:nvCxnSpPr>
        <p:spPr bwMode="auto">
          <a:xfrm>
            <a:off x="5715008" y="3144009"/>
            <a:ext cx="35719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2075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2644259"/>
            <a:ext cx="7772677" cy="578882"/>
          </a:xfrm>
        </p:spPr>
        <p:txBody>
          <a:bodyPr/>
          <a:lstStyle/>
          <a:p>
            <a:r>
              <a:rPr lang="en-GB" dirty="0" smtClean="0"/>
              <a:t>How Threading Works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523" y="1867019"/>
            <a:ext cx="7772677" cy="578882"/>
          </a:xfrm>
        </p:spPr>
        <p:txBody>
          <a:bodyPr/>
          <a:lstStyle/>
          <a:p>
            <a:r>
              <a:rPr lang="en-GB" dirty="0"/>
              <a:t>Concurrency </a:t>
            </a: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Benefits of Multithreading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Hazards and Solutions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7797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dirty="0">
                <a:latin typeface="Arial" pitchFamily="34" charset="0"/>
              </a:rPr>
              <a:t>In Java, every application has at least one thread – the </a:t>
            </a:r>
            <a:r>
              <a:rPr lang="en-US" altLang="en-US" b="1" dirty="0" smtClean="0">
                <a:latin typeface="Arial" pitchFamily="34" charset="0"/>
              </a:rPr>
              <a:t>main thread</a:t>
            </a:r>
            <a:r>
              <a:rPr lang="en-US" altLang="en-US" dirty="0" smtClean="0">
                <a:latin typeface="Arial" pitchFamily="34" charset="0"/>
              </a:rPr>
              <a:t>:</a:t>
            </a:r>
            <a:endParaRPr lang="en-US" altLang="en-US" dirty="0">
              <a:latin typeface="Arial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Its set of instructions are the code in the main() method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Starts running when main() is invoked</a:t>
            </a:r>
            <a:br>
              <a:rPr lang="en-US" altLang="en-US" dirty="0" smtClean="0">
                <a:latin typeface="Arial" pitchFamily="34" charset="0"/>
                <a:cs typeface="Arial" pitchFamily="34" charset="0"/>
              </a:rPr>
            </a:b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dirty="0">
                <a:latin typeface="Arial" pitchFamily="34" charset="0"/>
              </a:rPr>
              <a:t>We can create other </a:t>
            </a:r>
            <a:r>
              <a:rPr lang="en-US" altLang="en-US" dirty="0" smtClean="0">
                <a:latin typeface="Arial" pitchFamily="34" charset="0"/>
              </a:rPr>
              <a:t>threads</a:t>
            </a:r>
            <a:endParaRPr lang="en-US" altLang="en-US" dirty="0">
              <a:latin typeface="Arial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These will run concurrently with the main thread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Background system threads also compete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with our threads for CPU time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Arial" pitchFamily="34" charset="0"/>
              </a:rPr>
              <a:t>The JVM’s thread scheduler decides which one runs when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Threading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9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thread can be in one of the following states: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2692400" y="4117150"/>
            <a:ext cx="1219200" cy="952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Ready</a:t>
            </a:r>
            <a:endParaRPr lang="en-GB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7366000" y="4333050"/>
            <a:ext cx="12192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Dead</a:t>
            </a:r>
            <a:endParaRPr lang="en-GB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975100" y="5670868"/>
            <a:ext cx="1219200" cy="571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Sleeping</a:t>
            </a:r>
            <a:endParaRPr lang="en-GB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975100" y="2953444"/>
            <a:ext cx="1219200" cy="571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Waiting</a:t>
            </a:r>
            <a:endParaRPr lang="en-GB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975100" y="1994400"/>
            <a:ext cx="1219200" cy="571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Blocked</a:t>
            </a:r>
            <a:endParaRPr lang="en-GB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71500" y="4307650"/>
            <a:ext cx="1219200" cy="5715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GB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133850" y="4457700"/>
            <a:ext cx="901700" cy="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08450" y="4813300"/>
            <a:ext cx="869950" cy="23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55800" y="4597400"/>
            <a:ext cx="5969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04000" y="4622800"/>
            <a:ext cx="6223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52800" y="5209668"/>
            <a:ext cx="457200" cy="5307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5322013" y="2392166"/>
            <a:ext cx="811659" cy="15829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322013" y="3347663"/>
            <a:ext cx="549099" cy="6274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32400" y="4117150"/>
            <a:ext cx="1219200" cy="952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Running</a:t>
            </a:r>
            <a:endParaRPr lang="en-GB" b="1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19694" y="3327115"/>
            <a:ext cx="553663" cy="68861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997201" y="2402440"/>
            <a:ext cx="876156" cy="16132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359400" y="5232400"/>
            <a:ext cx="508000" cy="5273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523" y="3466719"/>
            <a:ext cx="7772677" cy="578882"/>
          </a:xfrm>
        </p:spPr>
        <p:txBody>
          <a:bodyPr/>
          <a:lstStyle/>
          <a:p>
            <a:r>
              <a:rPr lang="en-GB" dirty="0"/>
              <a:t>Benefits of Multithreading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5627" y="2644259"/>
            <a:ext cx="7772677" cy="578882"/>
          </a:xfrm>
        </p:spPr>
        <p:txBody>
          <a:bodyPr/>
          <a:lstStyle/>
          <a:p>
            <a:r>
              <a:rPr lang="en-GB" dirty="0"/>
              <a:t>How Threading Works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523" y="1811274"/>
            <a:ext cx="7772677" cy="578882"/>
          </a:xfrm>
        </p:spPr>
        <p:txBody>
          <a:bodyPr/>
          <a:lstStyle/>
          <a:p>
            <a:r>
              <a:rPr lang="en-GB" dirty="0"/>
              <a:t>Concurrency </a:t>
            </a: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Hazards and Solutions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8156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1863058"/>
            <a:ext cx="7772677" cy="492919"/>
          </a:xfrm>
        </p:spPr>
        <p:txBody>
          <a:bodyPr/>
          <a:lstStyle/>
          <a:p>
            <a:pPr algn="ctr"/>
            <a:r>
              <a:rPr lang="en-US" dirty="0" smtClean="0"/>
              <a:t>What are some benefits of multithreading?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Multithreading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773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1863058"/>
            <a:ext cx="7772677" cy="492919"/>
          </a:xfrm>
        </p:spPr>
        <p:txBody>
          <a:bodyPr/>
          <a:lstStyle/>
          <a:p>
            <a:pPr algn="ctr"/>
            <a:r>
              <a:rPr lang="en-US" dirty="0" smtClean="0"/>
              <a:t>What are some benefits of multithreading?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Multithreading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4382" y="3039280"/>
            <a:ext cx="2160240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Utilise multiple cores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870" y="4119400"/>
            <a:ext cx="2431504" cy="7150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Perform 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background 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646" y="4124391"/>
            <a:ext cx="2160240" cy="7150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Improve responsiveness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4382" y="5204511"/>
            <a:ext cx="2160240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Deal with several tasks at once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76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4592" y="4309158"/>
            <a:ext cx="7772677" cy="578882"/>
          </a:xfrm>
        </p:spPr>
        <p:txBody>
          <a:bodyPr/>
          <a:lstStyle/>
          <a:p>
            <a:r>
              <a:rPr lang="en-GB" dirty="0"/>
              <a:t>Hazards and Solutions</a:t>
            </a:r>
            <a:endParaRPr lang="en-GB" b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GB" dirty="0"/>
              <a:t>How Threading Works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85448" y="1820418"/>
            <a:ext cx="7772677" cy="578882"/>
          </a:xfrm>
        </p:spPr>
        <p:txBody>
          <a:bodyPr/>
          <a:lstStyle/>
          <a:p>
            <a:r>
              <a:rPr lang="en-GB" dirty="0"/>
              <a:t>Concurrency </a:t>
            </a: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Benefits of Multithreading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648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When implementing multithreading, there are several common issues to be aware of: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Deadlock</a:t>
            </a:r>
          </a:p>
          <a:p>
            <a:pPr>
              <a:spcBef>
                <a:spcPts val="1200"/>
              </a:spcBef>
            </a:pPr>
            <a:r>
              <a:rPr lang="en-US" dirty="0" err="1" smtClean="0"/>
              <a:t>Livelock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Race Condition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Starvation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8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kern="0" dirty="0"/>
              <a:t>Thread A and B </a:t>
            </a:r>
            <a:r>
              <a:rPr lang="en-GB" kern="0" dirty="0" smtClean="0"/>
              <a:t>are tasked </a:t>
            </a:r>
            <a:r>
              <a:rPr lang="en-GB" kern="0" dirty="0"/>
              <a:t>with using the </a:t>
            </a:r>
            <a:r>
              <a:rPr lang="en-GB" b="1" kern="0" dirty="0"/>
              <a:t>Pen</a:t>
            </a:r>
            <a:r>
              <a:rPr lang="en-GB" kern="0" dirty="0"/>
              <a:t> to write on the </a:t>
            </a:r>
            <a:r>
              <a:rPr lang="en-GB" b="1" kern="0" dirty="0" smtClean="0"/>
              <a:t>Board</a:t>
            </a:r>
            <a:r>
              <a:rPr lang="en-GB" kern="0" dirty="0" smtClean="0"/>
              <a:t>:</a:t>
            </a:r>
            <a:endParaRPr lang="en-GB" kern="0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Deadlock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8192" y="2302150"/>
            <a:ext cx="7632848" cy="3914696"/>
            <a:chOff x="1136576" y="2538640"/>
            <a:chExt cx="7632848" cy="3914696"/>
          </a:xfrm>
        </p:grpSpPr>
        <p:sp>
          <p:nvSpPr>
            <p:cNvPr id="6" name="Down Arrow 5"/>
            <p:cNvSpPr/>
            <p:nvPr/>
          </p:nvSpPr>
          <p:spPr bwMode="auto">
            <a:xfrm>
              <a:off x="4808984" y="2564904"/>
              <a:ext cx="288032" cy="3888432"/>
            </a:xfrm>
            <a:prstGeom prst="downArrow">
              <a:avLst>
                <a:gd name="adj1" fmla="val 50000"/>
                <a:gd name="adj2" fmla="val 18387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normalizeH="0" baseline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7" name="Down Arrow 6"/>
            <p:cNvSpPr/>
            <p:nvPr/>
          </p:nvSpPr>
          <p:spPr bwMode="auto">
            <a:xfrm>
              <a:off x="6465168" y="3978924"/>
              <a:ext cx="288032" cy="564352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60712" y="3167291"/>
              <a:ext cx="1872208" cy="7150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Acquire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Pen</a:t>
              </a: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resource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73080" y="3167291"/>
              <a:ext cx="1872208" cy="71508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Acquire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Board</a:t>
              </a: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resource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73080" y="4653384"/>
              <a:ext cx="1872208" cy="1021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Wait for Thread A to release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Pen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0712" y="4653384"/>
              <a:ext cx="1872208" cy="1021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Wait for Thread B to release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Board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41232" y="2588329"/>
              <a:ext cx="1728192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ysClr val="windowText" lastClr="000000"/>
                  </a:solidFill>
                </a:rPr>
                <a:t>Thread B</a:t>
              </a:r>
              <a:endParaRPr lang="en-GB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6576" y="2588329"/>
              <a:ext cx="1728192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ysClr val="windowText" lastClr="000000"/>
                  </a:solidFill>
                </a:rPr>
                <a:t>Thread A</a:t>
              </a:r>
              <a:endParaRPr lang="en-GB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Circular Arrow 13"/>
            <p:cNvSpPr/>
            <p:nvPr/>
          </p:nvSpPr>
          <p:spPr bwMode="auto">
            <a:xfrm flipV="1">
              <a:off x="7473360" y="4797480"/>
              <a:ext cx="720000" cy="720000"/>
            </a:xfrm>
            <a:prstGeom prst="circularArrow">
              <a:avLst>
                <a:gd name="adj1" fmla="val 14524"/>
                <a:gd name="adj2" fmla="val 1142319"/>
                <a:gd name="adj3" fmla="val 7934523"/>
                <a:gd name="adj4" fmla="val 12699015"/>
                <a:gd name="adj5" fmla="val 1734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15" name="Circular Arrow 14"/>
            <p:cNvSpPr/>
            <p:nvPr/>
          </p:nvSpPr>
          <p:spPr bwMode="auto">
            <a:xfrm flipH="1" flipV="1">
              <a:off x="1712640" y="4797400"/>
              <a:ext cx="720000" cy="720000"/>
            </a:xfrm>
            <a:prstGeom prst="circularArrow">
              <a:avLst>
                <a:gd name="adj1" fmla="val 14524"/>
                <a:gd name="adj2" fmla="val 1142319"/>
                <a:gd name="adj3" fmla="val 7934523"/>
                <a:gd name="adj4" fmla="val 12699015"/>
                <a:gd name="adj5" fmla="val 1734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3152800" y="3978924"/>
              <a:ext cx="288032" cy="564352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6465168" y="2538640"/>
              <a:ext cx="288032" cy="564352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18" name="Down Arrow 17"/>
            <p:cNvSpPr/>
            <p:nvPr/>
          </p:nvSpPr>
          <p:spPr bwMode="auto">
            <a:xfrm>
              <a:off x="3152800" y="2538640"/>
              <a:ext cx="288032" cy="564352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</p:grpSp>
      <p:sp>
        <p:nvSpPr>
          <p:cNvPr id="19" name="Down Arrow 18"/>
          <p:cNvSpPr/>
          <p:nvPr/>
        </p:nvSpPr>
        <p:spPr bwMode="auto">
          <a:xfrm>
            <a:off x="6099484" y="5521214"/>
            <a:ext cx="288032" cy="564352"/>
          </a:xfrm>
          <a:prstGeom prst="downArrow">
            <a:avLst>
              <a:gd name="adj1" fmla="val 50000"/>
              <a:gd name="adj2" fmla="val 10354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2787116" y="5521214"/>
            <a:ext cx="288032" cy="564352"/>
          </a:xfrm>
          <a:prstGeom prst="downArrow">
            <a:avLst>
              <a:gd name="adj1" fmla="val 50000"/>
              <a:gd name="adj2" fmla="val 10354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9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 smtClean="0">
                <a:latin typeface="Arial" pitchFamily="34" charset="0"/>
              </a:rPr>
              <a:t>Contrast sequential programming with concurrent programming</a:t>
            </a:r>
            <a:endParaRPr lang="en-GB" altLang="en-US" dirty="0" smtClean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List </a:t>
            </a:r>
            <a:r>
              <a:rPr lang="en-GB" altLang="en-US" dirty="0">
                <a:latin typeface="Arial" pitchFamily="34" charset="0"/>
              </a:rPr>
              <a:t>the benefits of multithreading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Explain </a:t>
            </a:r>
            <a:r>
              <a:rPr lang="en-GB" altLang="en-US" dirty="0">
                <a:latin typeface="Arial" pitchFamily="34" charset="0"/>
              </a:rPr>
              <a:t>the possible </a:t>
            </a:r>
            <a:r>
              <a:rPr lang="en-GB" altLang="en-US" dirty="0" smtClean="0">
                <a:latin typeface="Arial" pitchFamily="34" charset="0"/>
              </a:rPr>
              <a:t>hazards associated with multithreading and identify solutions</a:t>
            </a:r>
            <a:endParaRPr lang="en-GB" altLang="en-US" dirty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List the different thread states and transitions between them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7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Thread A and B </a:t>
            </a:r>
            <a:r>
              <a:rPr lang="en-GB" dirty="0" smtClean="0"/>
              <a:t>react </a:t>
            </a:r>
            <a:r>
              <a:rPr lang="en-GB" dirty="0"/>
              <a:t>to each others </a:t>
            </a:r>
            <a:r>
              <a:rPr lang="en-GB" dirty="0" smtClean="0"/>
              <a:t>actions </a:t>
            </a:r>
            <a:r>
              <a:rPr lang="en-GB" dirty="0"/>
              <a:t>in a continuous loop and </a:t>
            </a:r>
            <a:r>
              <a:rPr lang="en-GB" dirty="0" smtClean="0"/>
              <a:t>are unable to progress: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>
                <a:latin typeface="Arial" pitchFamily="34" charset="0"/>
              </a:rPr>
              <a:t>Livelock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4216" y="2279953"/>
            <a:ext cx="7200800" cy="4032448"/>
            <a:chOff x="1352600" y="2420888"/>
            <a:chExt cx="7200800" cy="4032448"/>
          </a:xfrm>
        </p:grpSpPr>
        <p:sp>
          <p:nvSpPr>
            <p:cNvPr id="20" name="Down Arrow 19"/>
            <p:cNvSpPr/>
            <p:nvPr/>
          </p:nvSpPr>
          <p:spPr bwMode="auto">
            <a:xfrm>
              <a:off x="4808984" y="2564904"/>
              <a:ext cx="288032" cy="3888432"/>
            </a:xfrm>
            <a:prstGeom prst="downArrow">
              <a:avLst>
                <a:gd name="adj1" fmla="val 50000"/>
                <a:gd name="adj2" fmla="val 18387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21" name="Down Arrow 20"/>
            <p:cNvSpPr/>
            <p:nvPr/>
          </p:nvSpPr>
          <p:spPr bwMode="auto">
            <a:xfrm>
              <a:off x="6465168" y="4254624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60712" y="3699768"/>
              <a:ext cx="1872208" cy="4086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080" y="3699768"/>
              <a:ext cx="1872208" cy="4086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endParaRPr lang="en-GB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3080" y="4906888"/>
              <a:ext cx="1872208" cy="4086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Did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do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60712" y="4906888"/>
              <a:ext cx="1872208" cy="40862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Did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 </a:t>
              </a: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 </a:t>
              </a:r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en-GB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57256" y="2420888"/>
              <a:ext cx="1296144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ysClr val="windowText" lastClr="000000"/>
                  </a:solidFill>
                </a:rPr>
                <a:t>Thread B</a:t>
              </a:r>
              <a:endParaRPr lang="en-GB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52600" y="2420888"/>
              <a:ext cx="1368152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ysClr val="windowText" lastClr="000000"/>
                  </a:solidFill>
                </a:rPr>
                <a:t>Thread A</a:t>
              </a:r>
              <a:endParaRPr lang="en-GB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Down Arrow 27"/>
            <p:cNvSpPr/>
            <p:nvPr/>
          </p:nvSpPr>
          <p:spPr bwMode="auto">
            <a:xfrm>
              <a:off x="3152800" y="4254624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>
              <a:off x="6465168" y="3034804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30" name="Down Arrow 29"/>
            <p:cNvSpPr/>
            <p:nvPr/>
          </p:nvSpPr>
          <p:spPr bwMode="auto">
            <a:xfrm>
              <a:off x="3152800" y="3034804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31" name="U-Turn Arrow 30"/>
            <p:cNvSpPr/>
            <p:nvPr/>
          </p:nvSpPr>
          <p:spPr bwMode="auto">
            <a:xfrm rot="16200000" flipV="1">
              <a:off x="7337772" y="4004692"/>
              <a:ext cx="1495152" cy="936104"/>
            </a:xfrm>
            <a:prstGeom prst="uturnArrow">
              <a:avLst>
                <a:gd name="adj1" fmla="val 17186"/>
                <a:gd name="adj2" fmla="val 19573"/>
                <a:gd name="adj3" fmla="val 26357"/>
                <a:gd name="adj4" fmla="val 73643"/>
                <a:gd name="adj5" fmla="val 10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32" name="U-Turn Arrow 31"/>
            <p:cNvSpPr/>
            <p:nvPr/>
          </p:nvSpPr>
          <p:spPr bwMode="auto">
            <a:xfrm rot="5400000" flipH="1" flipV="1">
              <a:off x="1073076" y="4004692"/>
              <a:ext cx="1495152" cy="936104"/>
            </a:xfrm>
            <a:prstGeom prst="uturnArrow">
              <a:avLst>
                <a:gd name="adj1" fmla="val 15830"/>
                <a:gd name="adj2" fmla="val 19573"/>
                <a:gd name="adj3" fmla="val 26357"/>
                <a:gd name="adj4" fmla="val 73643"/>
                <a:gd name="adj5" fmla="val 100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79196" y="4640027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48644" y="4644732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Down Arrow 34"/>
            <p:cNvSpPr/>
            <p:nvPr/>
          </p:nvSpPr>
          <p:spPr bwMode="auto">
            <a:xfrm>
              <a:off x="6465168" y="5410944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36" name="Down Arrow 35"/>
            <p:cNvSpPr/>
            <p:nvPr/>
          </p:nvSpPr>
          <p:spPr bwMode="auto">
            <a:xfrm>
              <a:off x="3152800" y="5410944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04000" y="5485771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52936" y="5493695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GB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1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order </a:t>
            </a:r>
            <a:r>
              <a:rPr lang="en-GB" dirty="0" smtClean="0"/>
              <a:t>in which threads execute affects the outcome: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Race Condition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3105612" y="1949507"/>
            <a:ext cx="3240360" cy="7150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ysClr val="windowText" lastClr="000000"/>
                </a:solidFill>
              </a:rPr>
              <a:t>Thread A: 	adds 5        </a:t>
            </a:r>
            <a:br>
              <a:rPr lang="en-GB" b="1" dirty="0" smtClean="0">
                <a:solidFill>
                  <a:sysClr val="windowText" lastClr="000000"/>
                </a:solidFill>
              </a:rPr>
            </a:br>
            <a:r>
              <a:rPr lang="en-GB" b="1" dirty="0" smtClean="0">
                <a:solidFill>
                  <a:sysClr val="windowText" lastClr="000000"/>
                </a:solidFill>
              </a:rPr>
              <a:t>Thread </a:t>
            </a:r>
            <a:r>
              <a:rPr lang="en-GB" b="1" dirty="0" smtClean="0">
                <a:solidFill>
                  <a:sysClr val="windowText" lastClr="000000"/>
                </a:solidFill>
              </a:rPr>
              <a:t>B: </a:t>
            </a:r>
            <a:r>
              <a:rPr lang="en-GB" b="1" dirty="0" smtClean="0">
                <a:solidFill>
                  <a:sysClr val="windowText" lastClr="000000"/>
                </a:solidFill>
              </a:rPr>
              <a:t>	multiplies by </a:t>
            </a:r>
            <a:r>
              <a:rPr lang="en-GB" b="1" dirty="0" smtClean="0">
                <a:solidFill>
                  <a:sysClr val="windowText" lastClr="000000"/>
                </a:solidFill>
              </a:rPr>
              <a:t>8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62148" y="3438009"/>
            <a:ext cx="91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latin typeface="+mj-lt"/>
              </a:rPr>
              <a:t>Result</a:t>
            </a:r>
            <a:endParaRPr lang="en-GB" b="1" u="sng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262148" y="5103158"/>
            <a:ext cx="91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latin typeface="+mj-lt"/>
              </a:rPr>
              <a:t>Result</a:t>
            </a:r>
            <a:endParaRPr lang="en-GB" b="1" u="sng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6288" y="3353294"/>
            <a:ext cx="1152128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Start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1" name="Down Arrow 70"/>
          <p:cNvSpPr/>
          <p:nvPr/>
        </p:nvSpPr>
        <p:spPr bwMode="auto">
          <a:xfrm rot="16200000">
            <a:off x="1928436" y="3317290"/>
            <a:ext cx="288032" cy="504056"/>
          </a:xfrm>
          <a:prstGeom prst="downArrow">
            <a:avLst>
              <a:gd name="adj1" fmla="val 50000"/>
              <a:gd name="adj2" fmla="val 10354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ヒラギノ角ゴ Pro W3" pitchFamily="-112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96488" y="3353294"/>
            <a:ext cx="1584176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Thread A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96488" y="3880775"/>
            <a:ext cx="1584176" cy="408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  <a:latin typeface="+mj-lt"/>
              </a:rPr>
              <a:t>+ 5</a:t>
            </a:r>
            <a:endParaRPr lang="en-GB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6288" y="3880775"/>
            <a:ext cx="1152128" cy="408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  <a:latin typeface="+mj-lt"/>
              </a:rPr>
              <a:t>2</a:t>
            </a:r>
            <a:endParaRPr lang="en-GB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5" name="Down Arrow 74"/>
          <p:cNvSpPr/>
          <p:nvPr/>
        </p:nvSpPr>
        <p:spPr bwMode="auto">
          <a:xfrm rot="16200000">
            <a:off x="4160684" y="3317290"/>
            <a:ext cx="288032" cy="504056"/>
          </a:xfrm>
          <a:prstGeom prst="downArrow">
            <a:avLst>
              <a:gd name="adj1" fmla="val 50000"/>
              <a:gd name="adj2" fmla="val 10354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ヒラギノ角ゴ Pro W3" pitchFamily="-112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28736" y="3353294"/>
            <a:ext cx="1584176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Thread B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28736" y="3880775"/>
            <a:ext cx="1584176" cy="408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  <a:latin typeface="+mj-lt"/>
              </a:rPr>
              <a:t>* 8</a:t>
            </a:r>
            <a:endParaRPr lang="en-GB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60984" y="3880775"/>
            <a:ext cx="173691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  <a:latin typeface="+mj-lt"/>
              </a:rPr>
              <a:t>= 56</a:t>
            </a:r>
            <a:endParaRPr lang="en-GB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4280" y="292124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latin typeface="+mj-lt"/>
              </a:rPr>
              <a:t>Scenario 1</a:t>
            </a:r>
            <a:endParaRPr lang="en-GB" b="1" u="sng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6288" y="5009478"/>
            <a:ext cx="1152128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</a:p>
        </p:txBody>
      </p:sp>
      <p:sp>
        <p:nvSpPr>
          <p:cNvPr id="81" name="Down Arrow 80"/>
          <p:cNvSpPr/>
          <p:nvPr/>
        </p:nvSpPr>
        <p:spPr bwMode="auto">
          <a:xfrm rot="16200000">
            <a:off x="1928436" y="4973474"/>
            <a:ext cx="288032" cy="504056"/>
          </a:xfrm>
          <a:prstGeom prst="downArrow">
            <a:avLst>
              <a:gd name="adj1" fmla="val 50000"/>
              <a:gd name="adj2" fmla="val 10354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ヒラギノ角ゴ Pro W3" pitchFamily="-112" charset="-12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96488" y="5009478"/>
            <a:ext cx="1584176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 B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96488" y="5536959"/>
            <a:ext cx="1584176" cy="408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  <a:latin typeface="+mj-lt"/>
              </a:rPr>
              <a:t>* 8</a:t>
            </a:r>
            <a:endParaRPr lang="en-GB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6288" y="5536959"/>
            <a:ext cx="1152128" cy="408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  <a:latin typeface="+mj-lt"/>
              </a:rPr>
              <a:t>2</a:t>
            </a:r>
            <a:endParaRPr lang="en-GB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5" name="Down Arrow 84"/>
          <p:cNvSpPr/>
          <p:nvPr/>
        </p:nvSpPr>
        <p:spPr bwMode="auto">
          <a:xfrm rot="16200000">
            <a:off x="4160684" y="4973474"/>
            <a:ext cx="288032" cy="504056"/>
          </a:xfrm>
          <a:prstGeom prst="downArrow">
            <a:avLst>
              <a:gd name="adj1" fmla="val 50000"/>
              <a:gd name="adj2" fmla="val 10354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ヒラギノ角ゴ Pro W3" pitchFamily="-112" charset="-128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28736" y="5009478"/>
            <a:ext cx="1584176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Thread A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28736" y="5536959"/>
            <a:ext cx="1584176" cy="4086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  <a:latin typeface="+mj-lt"/>
              </a:rPr>
              <a:t>+ 5</a:t>
            </a:r>
            <a:endParaRPr lang="en-GB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60984" y="5536959"/>
            <a:ext cx="1736916" cy="4086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  <a:latin typeface="+mj-lt"/>
              </a:rPr>
              <a:t>= 21</a:t>
            </a:r>
            <a:endParaRPr lang="en-GB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4280" y="457743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latin typeface="+mj-lt"/>
              </a:rPr>
              <a:t>Scenario 2</a:t>
            </a:r>
            <a:endParaRPr lang="en-GB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8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One </a:t>
            </a:r>
            <a:r>
              <a:rPr lang="en-GB" dirty="0"/>
              <a:t>thread is unable to get enough time on the CPU due to </a:t>
            </a:r>
            <a:r>
              <a:rPr lang="en-GB" dirty="0" smtClean="0"/>
              <a:t>lack of resources and </a:t>
            </a:r>
            <a:r>
              <a:rPr lang="en-GB" dirty="0"/>
              <a:t>ends up </a:t>
            </a:r>
            <a:r>
              <a:rPr lang="en-GB" dirty="0" smtClean="0"/>
              <a:t>blocked: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Starvation</a:t>
            </a:r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05748" y="2569148"/>
            <a:ext cx="7200800" cy="3672408"/>
            <a:chOff x="1352600" y="2564904"/>
            <a:chExt cx="7200800" cy="3672408"/>
          </a:xfrm>
        </p:grpSpPr>
        <p:sp>
          <p:nvSpPr>
            <p:cNvPr id="42" name="Down Arrow 41"/>
            <p:cNvSpPr/>
            <p:nvPr/>
          </p:nvSpPr>
          <p:spPr bwMode="auto">
            <a:xfrm>
              <a:off x="4808984" y="2708920"/>
              <a:ext cx="288032" cy="3528392"/>
            </a:xfrm>
            <a:prstGeom prst="downArrow">
              <a:avLst>
                <a:gd name="adj1" fmla="val 50000"/>
                <a:gd name="adj2" fmla="val 18387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43" name="Down Arrow 42"/>
            <p:cNvSpPr/>
            <p:nvPr/>
          </p:nvSpPr>
          <p:spPr bwMode="auto">
            <a:xfrm>
              <a:off x="6465168" y="4437112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60712" y="3284984"/>
              <a:ext cx="1872208" cy="1021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Wait for database resource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3080" y="3271540"/>
              <a:ext cx="1872208" cy="1021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Acquire database resource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3080" y="4999732"/>
              <a:ext cx="1872208" cy="102155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Proceed without releasing DB</a:t>
              </a:r>
              <a:endParaRPr lang="en-GB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68352" y="2564904"/>
              <a:ext cx="1285048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ysClr val="windowText" lastClr="000000"/>
                  </a:solidFill>
                </a:rPr>
                <a:t>Thread B</a:t>
              </a:r>
              <a:endParaRPr lang="en-GB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2600" y="2564904"/>
              <a:ext cx="1267552" cy="40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ysClr val="windowText" lastClr="000000"/>
                  </a:solidFill>
                </a:rPr>
                <a:t>Thread A</a:t>
              </a:r>
              <a:endParaRPr lang="en-GB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Down Arrow 48"/>
            <p:cNvSpPr/>
            <p:nvPr/>
          </p:nvSpPr>
          <p:spPr bwMode="auto">
            <a:xfrm>
              <a:off x="6465168" y="2708920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50" name="Down Arrow 49"/>
            <p:cNvSpPr/>
            <p:nvPr/>
          </p:nvSpPr>
          <p:spPr bwMode="auto">
            <a:xfrm>
              <a:off x="3152800" y="2708920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51" name="Down Arrow 50"/>
            <p:cNvSpPr/>
            <p:nvPr/>
          </p:nvSpPr>
          <p:spPr bwMode="auto">
            <a:xfrm>
              <a:off x="3152800" y="4437112"/>
              <a:ext cx="288032" cy="504056"/>
            </a:xfrm>
            <a:prstGeom prst="downArrow">
              <a:avLst>
                <a:gd name="adj1" fmla="val 50000"/>
                <a:gd name="adj2" fmla="val 1035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  <p:sp>
          <p:nvSpPr>
            <p:cNvPr id="53" name="Circular Arrow 52"/>
            <p:cNvSpPr/>
            <p:nvPr/>
          </p:nvSpPr>
          <p:spPr bwMode="auto">
            <a:xfrm flipH="1" flipV="1">
              <a:off x="1712640" y="3429000"/>
              <a:ext cx="720000" cy="720000"/>
            </a:xfrm>
            <a:prstGeom prst="circularArrow">
              <a:avLst>
                <a:gd name="adj1" fmla="val 14524"/>
                <a:gd name="adj2" fmla="val 1142319"/>
                <a:gd name="adj3" fmla="val 7934523"/>
                <a:gd name="adj4" fmla="val 12699015"/>
                <a:gd name="adj5" fmla="val 1734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112" charset="-128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441294" y="5133465"/>
            <a:ext cx="1017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Cannot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roceed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The following techniques are often used to prevent these issues: </a:t>
            </a:r>
            <a:br>
              <a:rPr lang="en-US" dirty="0" smtClean="0"/>
            </a:b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GB" dirty="0"/>
              <a:t>Re-entrant methods</a:t>
            </a:r>
          </a:p>
          <a:p>
            <a:pPr>
              <a:spcBef>
                <a:spcPts val="1200"/>
              </a:spcBef>
            </a:pPr>
            <a:r>
              <a:rPr lang="en-GB" dirty="0"/>
              <a:t>Synchronization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Wait/notify mechanism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Locks</a:t>
            </a:r>
          </a:p>
          <a:p>
            <a:pPr>
              <a:spcBef>
                <a:spcPts val="1200"/>
              </a:spcBef>
            </a:pPr>
            <a:r>
              <a:rPr lang="en-GB" dirty="0"/>
              <a:t>Atomic operations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1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 method is </a:t>
            </a:r>
            <a:r>
              <a:rPr lang="en-US" b="1" dirty="0" smtClean="0"/>
              <a:t>re-entrant</a:t>
            </a:r>
            <a:r>
              <a:rPr lang="en-US" dirty="0" smtClean="0"/>
              <a:t> if: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It </a:t>
            </a:r>
            <a:r>
              <a:rPr lang="en-US" dirty="0"/>
              <a:t>does not depend on the state of the containing class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It does not depend on any </a:t>
            </a:r>
            <a:r>
              <a:rPr lang="en-US" dirty="0" smtClean="0"/>
              <a:t>non-final</a:t>
            </a:r>
            <a:r>
              <a:rPr lang="en-US" dirty="0"/>
              <a:t> static</a:t>
            </a:r>
            <a:r>
              <a:rPr lang="en-US" dirty="0" smtClean="0"/>
              <a:t> </a:t>
            </a:r>
            <a:r>
              <a:rPr lang="en-US" dirty="0"/>
              <a:t>data 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It </a:t>
            </a:r>
            <a:r>
              <a:rPr lang="en-US" dirty="0"/>
              <a:t>does not depend on any data </a:t>
            </a:r>
            <a:r>
              <a:rPr lang="en-US" dirty="0" smtClean="0"/>
              <a:t>that might </a:t>
            </a:r>
            <a:r>
              <a:rPr lang="en-US" dirty="0"/>
              <a:t>be changed by other parts of the program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In </a:t>
            </a:r>
            <a:r>
              <a:rPr lang="en-US" dirty="0"/>
              <a:t>other </a:t>
            </a:r>
            <a:r>
              <a:rPr lang="en-US" dirty="0" smtClean="0"/>
              <a:t>words…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All dependencies are passed into the method </a:t>
            </a:r>
            <a:r>
              <a:rPr lang="en-US" dirty="0"/>
              <a:t>or </a:t>
            </a:r>
            <a:r>
              <a:rPr lang="en-US" dirty="0" smtClean="0"/>
              <a:t>created inside</a:t>
            </a:r>
            <a:endParaRPr lang="en-US" dirty="0"/>
          </a:p>
          <a:p>
            <a:pPr lvl="2">
              <a:spcBef>
                <a:spcPts val="1200"/>
              </a:spcBef>
            </a:pPr>
            <a:r>
              <a:rPr lang="en-US" dirty="0" smtClean="0"/>
              <a:t>Be </a:t>
            </a:r>
            <a:r>
              <a:rPr lang="en-US" dirty="0"/>
              <a:t>careful </a:t>
            </a:r>
            <a:r>
              <a:rPr lang="en-US" dirty="0" smtClean="0"/>
              <a:t>with Single </a:t>
            </a:r>
            <a:r>
              <a:rPr lang="en-US" dirty="0"/>
              <a:t>Responsibility and Decoupling here!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Re-entrant </a:t>
            </a:r>
            <a:r>
              <a:rPr lang="en-GB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5430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b="1" dirty="0" smtClean="0"/>
              <a:t>Synchronization</a:t>
            </a:r>
            <a:r>
              <a:rPr lang="en-US" dirty="0" smtClean="0"/>
              <a:t> is a mechanism by which we can control access to data shared by threads: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A thread can obtain a lock on an object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This prevents other threads from using that </a:t>
            </a:r>
            <a:r>
              <a:rPr lang="en-US" dirty="0" smtClean="0"/>
              <a:t>object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Only one thread can hold the lock at a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6576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GB" dirty="0" smtClean="0"/>
              <a:t>Provides </a:t>
            </a:r>
            <a:r>
              <a:rPr lang="en-GB" dirty="0"/>
              <a:t>a flagging </a:t>
            </a:r>
            <a:r>
              <a:rPr lang="en-GB" dirty="0" smtClean="0"/>
              <a:t>system that allows threads to coordinate their activities:</a:t>
            </a:r>
          </a:p>
          <a:p>
            <a:pPr lvl="1">
              <a:spcBef>
                <a:spcPts val="1800"/>
              </a:spcBef>
            </a:pPr>
            <a:r>
              <a:rPr lang="en-GB" dirty="0" smtClean="0"/>
              <a:t>Threads can register </a:t>
            </a:r>
            <a:r>
              <a:rPr lang="en-GB" dirty="0"/>
              <a:t>that they are waiting for a </a:t>
            </a:r>
            <a:r>
              <a:rPr lang="en-GB" dirty="0" smtClean="0"/>
              <a:t>resource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Threads can notify other threads when a resource is available</a:t>
            </a:r>
            <a:endParaRPr lang="en-GB" dirty="0" smtClean="0"/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Wait/Notify Mechanism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8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GB" dirty="0"/>
              <a:t>A system to indicate whether an object is in </a:t>
            </a:r>
            <a:r>
              <a:rPr lang="en-GB" dirty="0" smtClean="0"/>
              <a:t>use by a thread:</a:t>
            </a:r>
            <a:endParaRPr lang="en-GB" dirty="0"/>
          </a:p>
          <a:p>
            <a:pPr lvl="1">
              <a:spcBef>
                <a:spcPts val="1800"/>
              </a:spcBef>
            </a:pPr>
            <a:r>
              <a:rPr lang="en-GB" dirty="0" smtClean="0"/>
              <a:t>If </a:t>
            </a:r>
            <a:r>
              <a:rPr lang="en-GB" dirty="0"/>
              <a:t>a thread has a lock on an </a:t>
            </a:r>
            <a:r>
              <a:rPr lang="en-GB" dirty="0" smtClean="0"/>
              <a:t>object, that means the object </a:t>
            </a:r>
            <a:r>
              <a:rPr lang="en-GB" dirty="0"/>
              <a:t>is in use by that </a:t>
            </a:r>
            <a:r>
              <a:rPr lang="en-GB" dirty="0" smtClean="0"/>
              <a:t>thread</a:t>
            </a:r>
            <a:endParaRPr lang="en-GB" dirty="0"/>
          </a:p>
          <a:p>
            <a:pPr lvl="1">
              <a:spcBef>
                <a:spcPts val="1800"/>
              </a:spcBef>
            </a:pPr>
            <a:r>
              <a:rPr lang="en-GB" dirty="0"/>
              <a:t>Any other thread looking to acquire the lock will not be able </a:t>
            </a:r>
            <a:r>
              <a:rPr lang="en-GB" dirty="0" smtClean="0"/>
              <a:t>to, unless multiple </a:t>
            </a:r>
            <a:r>
              <a:rPr lang="en-GB" dirty="0"/>
              <a:t>locks </a:t>
            </a:r>
            <a:r>
              <a:rPr lang="en-GB" dirty="0" smtClean="0"/>
              <a:t>are available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atin typeface="Arial" pitchFamily="34" charset="0"/>
              </a:rPr>
              <a:t>Locks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5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GB" dirty="0"/>
              <a:t>Atomic means cannot be broken </a:t>
            </a:r>
            <a:r>
              <a:rPr lang="en-GB" dirty="0" smtClean="0"/>
              <a:t>down.</a:t>
            </a:r>
            <a:endParaRPr lang="en-GB" dirty="0"/>
          </a:p>
          <a:p>
            <a:pPr marL="0" indent="0">
              <a:spcBef>
                <a:spcPts val="1800"/>
              </a:spcBef>
              <a:buNone/>
            </a:pPr>
            <a:r>
              <a:rPr lang="en-GB" b="1" dirty="0"/>
              <a:t>Atomic </a:t>
            </a:r>
            <a:r>
              <a:rPr lang="en-GB" b="1" dirty="0" smtClean="0"/>
              <a:t>operations </a:t>
            </a:r>
            <a:r>
              <a:rPr lang="en-GB" dirty="0" smtClean="0"/>
              <a:t>are </a:t>
            </a:r>
            <a:r>
              <a:rPr lang="en-GB" dirty="0"/>
              <a:t>operations which either </a:t>
            </a:r>
            <a:r>
              <a:rPr lang="en-GB" dirty="0" smtClean="0"/>
              <a:t>happen completely </a:t>
            </a:r>
            <a:r>
              <a:rPr lang="en-GB" dirty="0"/>
              <a:t>or do not </a:t>
            </a:r>
            <a:r>
              <a:rPr lang="en-GB" dirty="0" smtClean="0"/>
              <a:t>happen at all.</a:t>
            </a:r>
            <a:endParaRPr lang="en-GB" dirty="0"/>
          </a:p>
          <a:p>
            <a:pPr marL="0" indent="0">
              <a:spcBef>
                <a:spcPts val="1800"/>
              </a:spcBef>
              <a:buNone/>
            </a:pPr>
            <a:r>
              <a:rPr lang="en-GB" dirty="0"/>
              <a:t>They </a:t>
            </a:r>
            <a:r>
              <a:rPr lang="en-GB" dirty="0" smtClean="0"/>
              <a:t>cannot </a:t>
            </a:r>
            <a:r>
              <a:rPr lang="en-GB" dirty="0"/>
              <a:t>be broken </a:t>
            </a:r>
            <a:r>
              <a:rPr lang="en-GB" dirty="0" smtClean="0"/>
              <a:t>up into </a:t>
            </a:r>
            <a:r>
              <a:rPr lang="en-GB" dirty="0"/>
              <a:t>smaller </a:t>
            </a:r>
            <a:r>
              <a:rPr lang="en-GB" dirty="0" smtClean="0"/>
              <a:t>operations.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</a:t>
            </a:r>
            <a:r>
              <a:rPr lang="en-GB" dirty="0" smtClean="0"/>
              <a:t>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9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What is </a:t>
            </a:r>
            <a:r>
              <a:rPr lang="en-GB" dirty="0" smtClean="0"/>
              <a:t>multithreading</a:t>
            </a:r>
            <a:r>
              <a:rPr lang="en-GB" dirty="0"/>
              <a:t>?</a:t>
            </a:r>
          </a:p>
          <a:p>
            <a:pPr>
              <a:lnSpc>
                <a:spcPct val="150000"/>
              </a:lnSpc>
            </a:pPr>
            <a:r>
              <a:rPr lang="en-GB" dirty="0"/>
              <a:t>What are the benefits of multithreading</a:t>
            </a:r>
            <a:r>
              <a:rPr lang="en-GB" dirty="0" smtClean="0"/>
              <a:t>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What are some of the </a:t>
            </a:r>
            <a:r>
              <a:rPr lang="en-GB" dirty="0" smtClean="0"/>
              <a:t>issues that can happen with </a:t>
            </a:r>
            <a:r>
              <a:rPr lang="en-GB" dirty="0"/>
              <a:t>multithreading</a:t>
            </a:r>
            <a:r>
              <a:rPr lang="en-GB" dirty="0" smtClean="0"/>
              <a:t>?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What are some of the solutions to </a:t>
            </a:r>
            <a:r>
              <a:rPr lang="en-GB" dirty="0" smtClean="0"/>
              <a:t>these issues</a:t>
            </a:r>
            <a:r>
              <a:rPr lang="en-GB" dirty="0"/>
              <a:t>?</a:t>
            </a:r>
          </a:p>
          <a:p>
            <a:pPr>
              <a:lnSpc>
                <a:spcPct val="150000"/>
              </a:lnSpc>
            </a:pPr>
            <a:r>
              <a:rPr lang="en-GB" dirty="0"/>
              <a:t>What states can a </a:t>
            </a:r>
            <a:r>
              <a:rPr lang="en-GB" dirty="0" smtClean="0"/>
              <a:t>thread </a:t>
            </a:r>
            <a:r>
              <a:rPr lang="en-GB" dirty="0"/>
              <a:t>exist in?</a:t>
            </a:r>
          </a:p>
          <a:p>
            <a:pPr>
              <a:lnSpc>
                <a:spcPct val="150000"/>
              </a:lnSpc>
            </a:pPr>
            <a:r>
              <a:rPr lang="en-GB" dirty="0"/>
              <a:t>What is context switching?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Module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578882"/>
          </a:xfrm>
        </p:spPr>
        <p:txBody>
          <a:bodyPr/>
          <a:lstStyle/>
          <a:p>
            <a:r>
              <a:rPr lang="en-GB" dirty="0"/>
              <a:t>Concurrency </a:t>
            </a: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578882"/>
          </a:xfrm>
        </p:spPr>
        <p:txBody>
          <a:bodyPr/>
          <a:lstStyle/>
          <a:p>
            <a:r>
              <a:rPr lang="en-GB" dirty="0" smtClean="0"/>
              <a:t>How Threading Works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Benefits of Multithreading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Hazards and 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588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9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 smtClean="0">
                <a:latin typeface="Arial" pitchFamily="34" charset="0"/>
              </a:rPr>
              <a:t>Contrast sequential programming with concurrent programming</a:t>
            </a:r>
            <a:endParaRPr lang="en-GB" altLang="en-US" dirty="0" smtClean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List </a:t>
            </a:r>
            <a:r>
              <a:rPr lang="en-GB" altLang="en-US" dirty="0">
                <a:latin typeface="Arial" pitchFamily="34" charset="0"/>
              </a:rPr>
              <a:t>the benefits of multithreading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Explain </a:t>
            </a:r>
            <a:r>
              <a:rPr lang="en-GB" altLang="en-US" dirty="0">
                <a:latin typeface="Arial" pitchFamily="34" charset="0"/>
              </a:rPr>
              <a:t>the possible </a:t>
            </a:r>
            <a:r>
              <a:rPr lang="en-GB" altLang="en-US" dirty="0" smtClean="0">
                <a:latin typeface="Arial" pitchFamily="34" charset="0"/>
              </a:rPr>
              <a:t>hazards associated with multithreading and identify solutions</a:t>
            </a:r>
            <a:endParaRPr lang="en-GB" altLang="en-US" dirty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altLang="en-US" dirty="0" smtClean="0">
                <a:latin typeface="Arial" pitchFamily="34" charset="0"/>
              </a:rPr>
              <a:t>List the different thread states and transitions between them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23050" y="6484938"/>
            <a:ext cx="2133600" cy="365125"/>
          </a:xfr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77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4592" y="1816102"/>
            <a:ext cx="7772677" cy="492919"/>
          </a:xfrm>
        </p:spPr>
        <p:txBody>
          <a:bodyPr/>
          <a:lstStyle/>
          <a:p>
            <a:pPr algn="ctr"/>
            <a:r>
              <a:rPr lang="en-US" dirty="0" smtClean="0"/>
              <a:t>What is concurrent programming?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102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4592" y="1816102"/>
            <a:ext cx="7772677" cy="492919"/>
          </a:xfrm>
        </p:spPr>
        <p:txBody>
          <a:bodyPr/>
          <a:lstStyle/>
          <a:p>
            <a:pPr algn="ctr"/>
            <a:r>
              <a:rPr lang="en-US" dirty="0" smtClean="0"/>
              <a:t>What is concurrent programming?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94592" y="3512860"/>
            <a:ext cx="77726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200" b="1" kern="0" dirty="0" smtClean="0">
                <a:latin typeface="+mj-lt"/>
              </a:rPr>
              <a:t>Concurrency </a:t>
            </a:r>
            <a:r>
              <a:rPr lang="en-US" sz="2200" kern="0" dirty="0" smtClean="0">
                <a:latin typeface="+mj-lt"/>
              </a:rPr>
              <a:t>is when a program can perform more than one thing at once.</a:t>
            </a:r>
          </a:p>
          <a:p>
            <a:pPr>
              <a:spcAft>
                <a:spcPts val="1200"/>
              </a:spcAft>
              <a:defRPr/>
            </a:pPr>
            <a:r>
              <a:rPr lang="en-US" kern="0" dirty="0" smtClean="0">
                <a:latin typeface="+mj-lt"/>
              </a:rPr>
              <a:t/>
            </a:r>
            <a:br>
              <a:rPr lang="en-US" kern="0" dirty="0" smtClean="0">
                <a:latin typeface="+mj-lt"/>
              </a:rPr>
            </a:br>
            <a:r>
              <a:rPr lang="en-US" kern="0" dirty="0" smtClean="0">
                <a:latin typeface="+mj-lt"/>
              </a:rPr>
              <a:t>E.g</a:t>
            </a:r>
            <a:r>
              <a:rPr lang="en-US" kern="0" dirty="0">
                <a:latin typeface="+mj-lt"/>
              </a:rPr>
              <a:t>. Listening to music while writing a paper, playing a video game with an integrated messaging </a:t>
            </a:r>
            <a:r>
              <a:rPr lang="en-US" kern="0" dirty="0" smtClean="0">
                <a:latin typeface="+mj-lt"/>
              </a:rPr>
              <a:t>system.</a:t>
            </a:r>
            <a:br>
              <a:rPr lang="en-US" kern="0" dirty="0" smtClean="0">
                <a:latin typeface="+mj-lt"/>
              </a:rPr>
            </a:br>
            <a:endParaRPr lang="en-US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3374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altLang="en-US" dirty="0" smtClean="0">
                <a:latin typeface="Arial" pitchFamily="34" charset="0"/>
              </a:rPr>
              <a:t>Concurrency generally </a:t>
            </a:r>
            <a:r>
              <a:rPr lang="en-GB" altLang="en-US" dirty="0">
                <a:latin typeface="Arial" pitchFamily="34" charset="0"/>
              </a:rPr>
              <a:t>works through </a:t>
            </a:r>
            <a:r>
              <a:rPr lang="en-GB" altLang="en-US" b="1" dirty="0" smtClean="0">
                <a:latin typeface="Arial" pitchFamily="34" charset="0"/>
              </a:rPr>
              <a:t>context switching</a:t>
            </a:r>
            <a:r>
              <a:rPr lang="en-GB" altLang="en-US" dirty="0" smtClean="0">
                <a:latin typeface="Arial" pitchFamily="34" charset="0"/>
              </a:rPr>
              <a:t>:</a:t>
            </a:r>
            <a:endParaRPr lang="en-GB" altLang="en-US" dirty="0">
              <a:latin typeface="Arial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</a:rPr>
              <a:t>2GHz </a:t>
            </a:r>
            <a:r>
              <a:rPr lang="en-GB" altLang="en-US" dirty="0">
                <a:latin typeface="Arial" pitchFamily="34" charset="0"/>
              </a:rPr>
              <a:t>CPU performs 2000000000 operations per second</a:t>
            </a:r>
          </a:p>
          <a:p>
            <a:pPr lvl="1"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</a:rPr>
              <a:t>The </a:t>
            </a:r>
            <a:r>
              <a:rPr lang="en-GB" altLang="en-US" dirty="0">
                <a:latin typeface="Arial" pitchFamily="34" charset="0"/>
              </a:rPr>
              <a:t>time is split up between multiple programs or tasks</a:t>
            </a:r>
          </a:p>
          <a:p>
            <a:pPr lvl="1"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This is managed </a:t>
            </a:r>
            <a:r>
              <a:rPr lang="en-GB" altLang="en-US" dirty="0">
                <a:latin typeface="Arial" pitchFamily="34" charset="0"/>
                <a:cs typeface="Arial" pitchFamily="34" charset="0"/>
              </a:rPr>
              <a:t>by something called the scheduler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How Concurrency Works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63527"/>
              </p:ext>
            </p:extLst>
          </p:nvPr>
        </p:nvGraphicFramePr>
        <p:xfrm>
          <a:off x="914400" y="3581400"/>
          <a:ext cx="7304081" cy="16799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547"/>
                <a:gridCol w="650726"/>
                <a:gridCol w="650726"/>
                <a:gridCol w="650726"/>
                <a:gridCol w="650726"/>
                <a:gridCol w="650726"/>
                <a:gridCol w="650726"/>
                <a:gridCol w="650726"/>
                <a:gridCol w="650726"/>
                <a:gridCol w="650726"/>
              </a:tblGrid>
              <a:tr h="778214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CPU </a:t>
                      </a:r>
                      <a:r>
                        <a:rPr lang="en-GB" sz="1800" dirty="0" smtClean="0"/>
                        <a:t/>
                      </a:r>
                      <a:br>
                        <a:rPr lang="en-GB" sz="1800" dirty="0" smtClean="0"/>
                      </a:br>
                      <a:r>
                        <a:rPr lang="en-GB" sz="1800" dirty="0" smtClean="0"/>
                        <a:t>Time Slice</a:t>
                      </a:r>
                      <a:endParaRPr lang="en-GB" sz="1800" dirty="0"/>
                    </a:p>
                  </a:txBody>
                  <a:tcPr marL="84413" marR="84413" marT="45752" marB="4575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84413" marR="84413" marT="45752" marB="45752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</a:t>
                      </a:r>
                      <a:endParaRPr lang="en-GB" sz="1800" dirty="0"/>
                    </a:p>
                  </a:txBody>
                  <a:tcPr marL="84413" marR="84413" marT="45752" marB="45752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84413" marR="84413" marT="45752" marB="45752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84413" marR="84413" marT="45752" marB="45752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84413" marR="84413" marT="45752" marB="45752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6</a:t>
                      </a:r>
                      <a:endParaRPr lang="en-GB" sz="1800" dirty="0"/>
                    </a:p>
                  </a:txBody>
                  <a:tcPr marL="84413" marR="84413" marT="45752" marB="45752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7</a:t>
                      </a:r>
                      <a:endParaRPr lang="en-GB" sz="1800" dirty="0"/>
                    </a:p>
                  </a:txBody>
                  <a:tcPr marL="84413" marR="84413" marT="45752" marB="45752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8</a:t>
                      </a:r>
                      <a:endParaRPr lang="en-GB" sz="1800" dirty="0"/>
                    </a:p>
                  </a:txBody>
                  <a:tcPr marL="84413" marR="84413" marT="45752" marB="45752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...</a:t>
                      </a:r>
                      <a:endParaRPr lang="en-GB" sz="1800" dirty="0"/>
                    </a:p>
                  </a:txBody>
                  <a:tcPr marL="84413" marR="84413" marT="45752" marB="45752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50871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Program 1</a:t>
                      </a:r>
                      <a:endParaRPr lang="en-GB" sz="1800" b="1" dirty="0"/>
                    </a:p>
                  </a:txBody>
                  <a:tcPr marL="84413" marR="84413" marT="45752" marB="4575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0871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Program 2</a:t>
                      </a:r>
                      <a:endParaRPr lang="en-GB" sz="1800" b="1" dirty="0"/>
                    </a:p>
                  </a:txBody>
                  <a:tcPr marL="84413" marR="84413" marT="45752" marB="4575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413" marR="84413" marT="45752" marB="45752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11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altLang="en-US" dirty="0" smtClean="0">
                <a:latin typeface="Arial" pitchFamily="34" charset="0"/>
              </a:rPr>
              <a:t>Each program gets a chance on the CPU for a short amount of time and then another program gets a chance (</a:t>
            </a:r>
            <a:r>
              <a:rPr lang="en-GB" altLang="en-US" b="1" dirty="0" smtClean="0">
                <a:latin typeface="Arial" pitchFamily="34" charset="0"/>
              </a:rPr>
              <a:t>multitasking</a:t>
            </a:r>
            <a:r>
              <a:rPr lang="en-GB" altLang="en-US" dirty="0" smtClean="0">
                <a:latin typeface="Arial" pitchFamily="34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endParaRPr lang="en-GB" altLang="en-US" dirty="0">
              <a:latin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dirty="0">
                <a:latin typeface="Arial" pitchFamily="34" charset="0"/>
              </a:rPr>
              <a:t>When programs are switched the following </a:t>
            </a:r>
            <a:r>
              <a:rPr lang="en-GB" altLang="en-US" dirty="0" smtClean="0">
                <a:latin typeface="Arial" pitchFamily="34" charset="0"/>
              </a:rPr>
              <a:t>occurs:</a:t>
            </a:r>
            <a:endParaRPr lang="en-GB" altLang="en-US" dirty="0">
              <a:latin typeface="Arial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Save old registers and load new registers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Save old memory maps and load new memory maps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Save old tables and load new tables</a:t>
            </a:r>
          </a:p>
          <a:p>
            <a:pPr lvl="1">
              <a:spcBef>
                <a:spcPts val="1200"/>
              </a:spcBef>
            </a:pPr>
            <a:r>
              <a:rPr lang="en-GB" altLang="en-US" dirty="0">
                <a:latin typeface="Arial" pitchFamily="34" charset="0"/>
                <a:cs typeface="Arial" pitchFamily="34" charset="0"/>
              </a:rPr>
              <a:t>Save old lists and load new lists</a:t>
            </a:r>
          </a:p>
          <a:p>
            <a:pPr lvl="1">
              <a:spcBef>
                <a:spcPts val="1200"/>
              </a:spcBef>
            </a:pP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...</a:t>
            </a:r>
            <a:br>
              <a:rPr lang="en-GB" altLang="en-US" dirty="0" smtClean="0">
                <a:latin typeface="Arial" pitchFamily="34" charset="0"/>
                <a:cs typeface="Arial" pitchFamily="34" charset="0"/>
              </a:rPr>
            </a:br>
            <a:endParaRPr lang="en-GB" alt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altLang="en-US" dirty="0">
                <a:latin typeface="Arial" pitchFamily="34" charset="0"/>
              </a:rPr>
              <a:t>Context switching is </a:t>
            </a:r>
            <a:r>
              <a:rPr lang="en-GB" altLang="en-US" dirty="0" smtClean="0">
                <a:latin typeface="Arial" pitchFamily="34" charset="0"/>
              </a:rPr>
              <a:t>costly!</a:t>
            </a:r>
            <a:endParaRPr lang="en-GB" altLang="en-US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How Concurrency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 The code we write is executed sequentially: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One line </a:t>
            </a:r>
            <a:r>
              <a:rPr lang="en-US" dirty="0" smtClean="0"/>
              <a:t>executes, then </a:t>
            </a:r>
            <a:r>
              <a:rPr lang="en-US" dirty="0"/>
              <a:t>the next </a:t>
            </a:r>
            <a:r>
              <a:rPr lang="en-US" dirty="0" smtClean="0"/>
              <a:t>executes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If </a:t>
            </a:r>
            <a:r>
              <a:rPr lang="en-US" dirty="0" smtClean="0"/>
              <a:t>a line of code calls a method, then the method </a:t>
            </a:r>
            <a:r>
              <a:rPr lang="en-US" dirty="0"/>
              <a:t>executes line by </a:t>
            </a:r>
            <a:r>
              <a:rPr lang="en-US" dirty="0" smtClean="0"/>
              <a:t>line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This can be thought of as a single </a:t>
            </a:r>
            <a:r>
              <a:rPr lang="en-US" b="1" dirty="0" smtClean="0"/>
              <a:t>thread</a:t>
            </a: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A </a:t>
            </a:r>
            <a:r>
              <a:rPr lang="en-US" b="1" dirty="0" smtClean="0"/>
              <a:t>thread</a:t>
            </a:r>
            <a:r>
              <a:rPr lang="en-US" dirty="0" smtClean="0"/>
              <a:t> refers to a sequence of instructions executed line by line.</a:t>
            </a:r>
            <a:br>
              <a:rPr lang="en-US" dirty="0" smtClean="0"/>
            </a:br>
            <a:endParaRPr lang="en-US" b="1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smtClean="0"/>
              <a:t>Multithreading</a:t>
            </a:r>
            <a:r>
              <a:rPr lang="en-US" dirty="0" smtClean="0"/>
              <a:t> </a:t>
            </a:r>
            <a:r>
              <a:rPr lang="en-US" dirty="0"/>
              <a:t>is when a </a:t>
            </a:r>
            <a:r>
              <a:rPr lang="en-US" dirty="0" smtClean="0"/>
              <a:t>single program </a:t>
            </a:r>
            <a:r>
              <a:rPr lang="en-US" dirty="0"/>
              <a:t>has </a:t>
            </a:r>
            <a:r>
              <a:rPr lang="en-US" dirty="0" smtClean="0"/>
              <a:t>more than one thread: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Several trails of execution in progress at </a:t>
            </a:r>
            <a:r>
              <a:rPr lang="en-US" dirty="0"/>
              <a:t>the same </a:t>
            </a:r>
            <a:r>
              <a:rPr lang="en-US" dirty="0" smtClean="0"/>
              <a:t>time</a:t>
            </a:r>
          </a:p>
          <a:p>
            <a:pPr marL="357188" lvl="1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0185-9EE6-43AC-B83F-2CFE9BEC84C0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Arial" pitchFamily="34" charset="0"/>
              </a:rPr>
              <a:t>Multithreading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28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Both are units of concurrent execution:</a:t>
            </a:r>
            <a:br>
              <a:rPr lang="en-US" dirty="0" smtClean="0"/>
            </a:br>
            <a:endParaRPr lang="en-US" dirty="0" smtClean="0"/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b="1" dirty="0"/>
              <a:t>Process</a:t>
            </a:r>
            <a:r>
              <a:rPr lang="en-US" dirty="0"/>
              <a:t> </a:t>
            </a:r>
            <a:endParaRPr lang="en-US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Usually </a:t>
            </a:r>
            <a:r>
              <a:rPr lang="en-US" dirty="0"/>
              <a:t>refers to one program (but multi-process programs </a:t>
            </a:r>
            <a:r>
              <a:rPr lang="en-US" dirty="0" smtClean="0"/>
              <a:t>exist)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Gets </a:t>
            </a:r>
            <a:r>
              <a:rPr lang="en-US" dirty="0"/>
              <a:t>its own allocated memory and </a:t>
            </a:r>
            <a:r>
              <a:rPr lang="en-US" dirty="0" smtClean="0"/>
              <a:t>resources</a:t>
            </a:r>
            <a:br>
              <a:rPr lang="en-US" dirty="0" smtClean="0"/>
            </a:br>
            <a:endParaRPr lang="en-US" dirty="0"/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b="1" dirty="0" smtClean="0"/>
              <a:t>Thread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Exist </a:t>
            </a:r>
            <a:r>
              <a:rPr lang="en-US" dirty="0"/>
              <a:t>within a </a:t>
            </a:r>
            <a:r>
              <a:rPr lang="en-US" dirty="0" smtClean="0"/>
              <a:t>process – every process has at least one thread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Also called “lightweight processes”</a:t>
            </a:r>
          </a:p>
          <a:p>
            <a:pPr lvl="1">
              <a:spcBef>
                <a:spcPts val="1200"/>
              </a:spcBef>
              <a:defRPr/>
            </a:pPr>
            <a:r>
              <a:rPr lang="en-US" u="sng" dirty="0" smtClean="0"/>
              <a:t>Threads share </a:t>
            </a:r>
            <a:r>
              <a:rPr lang="en-US" u="sng" dirty="0"/>
              <a:t>memory and resources with other </a:t>
            </a:r>
            <a:r>
              <a:rPr lang="en-US" u="sng" dirty="0" smtClean="0"/>
              <a:t>threads!</a:t>
            </a:r>
            <a:endParaRPr lang="en-GB" u="sng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5CA1-F8A2-48BD-A2B8-0911C857861B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415498"/>
          </a:xfrm>
        </p:spPr>
        <p:txBody>
          <a:bodyPr/>
          <a:lstStyle/>
          <a:p>
            <a:r>
              <a:rPr lang="en-US" dirty="0"/>
              <a:t>Process vs. </a:t>
            </a:r>
            <a:r>
              <a:rPr lang="en-US" dirty="0" smtClean="0"/>
              <a:t>Thread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>04</Week><RestrictedToTheseUsers xmlns="$ListId:Shared Documents;"><UserInfo><DisplayName></DisplayName><AccountId xsi:nil="true"></AccountId><AccountType/></UserInfo></RestrictedToTheseUsers><Module xmlns="$ListId:Shared Documents;">03 - OOD Week 3</Module><Language xmlns="f7c81f6c-9744-46f1-8649-1f77e3ad5d93">  </Language></documentManagement></p:properties>
</file>

<file path=customXml/item3.xml><?xml version="1.0" encoding="utf-8"?><ct:contentTypeSchema ct:_="" ma:_="" ma:contentTypeName="Document" ma:contentTypeID="0x0101000B60AC2B8594D94098D971BC50F68257" ma:contentTypeVersion="3" ma:contentTypeDescription="Create a new document." ma:contentTypeScope="" ma:versionID="5b91e227e0f7bc5680fb577b20d6e29d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40b0d6bb80e0778c669dd94cb0a78f4" ns2:_="" ns3:_="" xmlns:xsd="http://www.w3.org/2001/XMLSchema" xmlns:xs="http://www.w3.org/2001/XMLSchema" xmlns:p="http://schemas.microsoft.com/office/2006/metadata/properties" xmlns:ns2="$ListId:Shared Documents;" xmlns:ns3="f7c81f6c-9744-46f1-8649-1f77e3ad5d93">
<xsd:import namespace="$ListId:Shared Documents;"/>
<xsd:import namespace="f7c81f6c-9744-46f1-8649-1f77e3ad5d93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Languag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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Course Planning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xsd:enumeration value="Walkthrough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00 - General"/>
<xsd:enumeration value="01 - OOD Week 1"/>
<xsd:enumeration value="02 - OOD Week 2"/>
<xsd:enumeration value="03 - OOD Week 3"/>
<xsd:enumeration value="04 - Common Dev Archive"/>
</xsd:restriction>
</xsd:simpleType>
</xsd:element>
</xsd:schema>
<xsd:schema targetNamespace="f7c81f6c-9744-46f1-8649-1f77e3ad5d9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Language" ma:index="14" nillable="true" ma:displayName="Language" ma:default="  " ma:format="Dropdown" ma:internalName="Language">
<xsd:simpleType>
<xsd:restriction base="dms:Choice">
<xsd:enumeration value="Java"/>
<xsd:enumeration value="C#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B7D1E994-F46B-4665-921F-F06B7531F22A}"/>
</file>

<file path=customXml/itemProps2.xml><?xml version="1.0" encoding="utf-8"?>
<ds:datastoreItem xmlns:ds="http://schemas.openxmlformats.org/officeDocument/2006/customXml" ds:itemID="{4D8B4E37-5EE3-476F-B0F9-0B805D75F9A8}"/>
</file>

<file path=customXml/itemProps3.xml><?xml version="1.0" encoding="utf-8"?>
<ds:datastoreItem xmlns:ds="http://schemas.openxmlformats.org/officeDocument/2006/customXml" ds:itemID="{E856A1D6-9B20-4366-8396-2DFBC0E8A2C2}"/>
</file>

<file path=customXml/itemProps4.xml><?xml version="1.0" encoding="utf-8"?>
<ds:datastoreItem xmlns:ds="http://schemas.openxmlformats.org/officeDocument/2006/customXml" ds:itemID="{B5DFB215-D436-46B1-AAF4-8E3B7E81EEF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1108</Words>
  <Application>Microsoft Office PowerPoint</Application>
  <PresentationFormat>On-screen Show (4:3)</PresentationFormat>
  <Paragraphs>274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Threading Theory</vt:lpstr>
      <vt:lpstr>Concurrency</vt:lpstr>
      <vt:lpstr>Concurrency</vt:lpstr>
      <vt:lpstr>How Concurrency Works</vt:lpstr>
      <vt:lpstr>How Concurrency Works</vt:lpstr>
      <vt:lpstr>Multithreading Overview</vt:lpstr>
      <vt:lpstr>Process vs. Thread</vt:lpstr>
      <vt:lpstr>Review – Memory Handling</vt:lpstr>
      <vt:lpstr>Threading Theory</vt:lpstr>
      <vt:lpstr>How Threading Works</vt:lpstr>
      <vt:lpstr>Thread States</vt:lpstr>
      <vt:lpstr>Threading Theory</vt:lpstr>
      <vt:lpstr>Benefits of Multithreading</vt:lpstr>
      <vt:lpstr>Benefits of Multithreading</vt:lpstr>
      <vt:lpstr>Threading Theory</vt:lpstr>
      <vt:lpstr>Hazards</vt:lpstr>
      <vt:lpstr>Deadlock</vt:lpstr>
      <vt:lpstr>Livelock</vt:lpstr>
      <vt:lpstr>Race Condition</vt:lpstr>
      <vt:lpstr>Starvation</vt:lpstr>
      <vt:lpstr>Solutions</vt:lpstr>
      <vt:lpstr>Re-entrant Methods</vt:lpstr>
      <vt:lpstr>Synchronization</vt:lpstr>
      <vt:lpstr>Wait/Notify Mechanism</vt:lpstr>
      <vt:lpstr>Locks</vt:lpstr>
      <vt:lpstr>Atomic Operations</vt:lpstr>
      <vt:lpstr>Module Review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 Rizzuti</dc:creator>
  <cp:lastModifiedBy>Tatyana Tsymbalenko</cp:lastModifiedBy>
  <cp:revision>87</cp:revision>
  <dcterms:created xsi:type="dcterms:W3CDTF">2014-07-25T09:08:22Z</dcterms:created>
  <dcterms:modified xsi:type="dcterms:W3CDTF">2015-08-12T14:31:25Z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/>
  </property>
  <property fmtid="{D5CDD505-2E9C-101B-9397-08002B2CF9AE}" pid="3" name="ContentTypeId">
    <vt:lpwstr>0x0101000B60AC2B8594D94098D971BC50F68257</vt:lpwstr>
  </property>
  <property fmtid="{D5CDD505-2E9C-101B-9397-08002B2CF9AE}" pid="4" name="ItemRetentionFormula">
    <vt:lpwstr/>
  </property>
</Properties>
</file>