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3"/>
  </p:notesMasterIdLst>
  <p:handoutMasterIdLst>
    <p:handoutMasterId r:id="rId24"/>
  </p:handoutMasterIdLst>
  <p:sldIdLst>
    <p:sldId id="256" r:id="rId5"/>
    <p:sldId id="315" r:id="rId6"/>
    <p:sldId id="316" r:id="rId7"/>
    <p:sldId id="322" r:id="rId8"/>
    <p:sldId id="323" r:id="rId9"/>
    <p:sldId id="324" r:id="rId10"/>
    <p:sldId id="325" r:id="rId11"/>
    <p:sldId id="326" r:id="rId12"/>
    <p:sldId id="317" r:id="rId13"/>
    <p:sldId id="327" r:id="rId14"/>
    <p:sldId id="328" r:id="rId15"/>
    <p:sldId id="329" r:id="rId16"/>
    <p:sldId id="318" r:id="rId17"/>
    <p:sldId id="330" r:id="rId18"/>
    <p:sldId id="319" r:id="rId19"/>
    <p:sldId id="331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0" autoAdjust="0"/>
    <p:restoredTop sz="93243" autoAdjust="0"/>
  </p:normalViewPr>
  <p:slideViewPr>
    <p:cSldViewPr snapToGrid="0" snapToObjects="1">
      <p:cViewPr varScale="1">
        <p:scale>
          <a:sx n="100" d="100"/>
          <a:sy n="100" d="100"/>
        </p:scale>
        <p:origin x="-9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2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12/08/2015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12/08/2015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prstClr val="white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87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5615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1260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GB" altLang="en-US" b="1" dirty="0" smtClean="0">
                <a:solidFill>
                  <a:srgbClr val="000000"/>
                </a:solidFill>
                <a:latin typeface="Arial"/>
              </a:rPr>
              <a:t>After completing this module </a:t>
            </a:r>
            <a:r>
              <a:rPr lang="en-GB" altLang="en-US" b="1" smtClean="0">
                <a:solidFill>
                  <a:srgbClr val="000000"/>
                </a:solidFill>
                <a:latin typeface="Arial"/>
              </a:rPr>
              <a:t>you should be </a:t>
            </a:r>
            <a:r>
              <a:rPr lang="en-GB" altLang="en-US" b="1" dirty="0" smtClean="0">
                <a:solidFill>
                  <a:srgbClr val="000000"/>
                </a:solidFill>
                <a:latin typeface="Arial"/>
              </a:rPr>
              <a:t>able to:</a:t>
            </a:r>
            <a:endParaRPr lang="en-GB" dirty="0" smtClean="0">
              <a:solidFill>
                <a:prstClr val="black"/>
              </a:solidFill>
              <a:latin typeface="Arial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5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Arial"/>
              </a:rPr>
              <a:t>Questions?</a:t>
            </a:r>
            <a:endParaRPr lang="en-GB" sz="2400" b="1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6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5568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100174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109940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96994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59233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8948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4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312329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051390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807449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750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80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75823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9475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45845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06250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9487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723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78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44" r:id="rId23"/>
    <p:sldLayoutId id="2147483845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48302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r>
              <a:rPr lang="en-GB" sz="3600" dirty="0" smtClean="0"/>
              <a:t>Threading -Implementation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</a:p>
          <a:p>
            <a:pPr marL="357188" lvl="1" indent="0">
              <a:buNone/>
            </a:pPr>
            <a:r>
              <a:rPr lang="en-US" dirty="0" smtClean="0"/>
              <a:t>Launches thread execution – the run() method is called by the JVM.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sleep(long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millis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lvl="1" indent="0">
              <a:buNone/>
            </a:pPr>
            <a:r>
              <a:rPr lang="en-US" i="1" dirty="0">
                <a:latin typeface="+mj-lt"/>
                <a:cs typeface="Consolas" panose="020B0609020204030204" pitchFamily="49" charset="0"/>
              </a:rPr>
              <a:t>S</a:t>
            </a:r>
            <a:r>
              <a:rPr lang="en-US" i="1" dirty="0" smtClean="0">
                <a:latin typeface="+mj-lt"/>
                <a:cs typeface="Consolas" panose="020B0609020204030204" pitchFamily="49" charset="0"/>
              </a:rPr>
              <a:t>tatic. </a:t>
            </a:r>
            <a:r>
              <a:rPr lang="en-US" dirty="0" smtClean="0"/>
              <a:t>Causes </a:t>
            </a:r>
            <a:r>
              <a:rPr lang="en-US" dirty="0"/>
              <a:t>c</a:t>
            </a:r>
            <a:r>
              <a:rPr lang="en-US" dirty="0" smtClean="0"/>
              <a:t>urrently executing thread to sleep for specified duration.</a:t>
            </a:r>
            <a:endParaRPr lang="en-GB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</a:p>
          <a:p>
            <a:pPr marL="357188" lvl="1" indent="0">
              <a:buNone/>
            </a:pPr>
            <a:r>
              <a:rPr lang="en-US" i="1" dirty="0" smtClean="0">
                <a:latin typeface="+mj-lt"/>
                <a:cs typeface="Consolas" panose="020B0609020204030204" pitchFamily="49" charset="0"/>
              </a:rPr>
              <a:t>Static</a:t>
            </a:r>
            <a:r>
              <a:rPr lang="en-US" i="1" dirty="0">
                <a:latin typeface="+mj-lt"/>
                <a:cs typeface="Consolas" panose="020B0609020204030204" pitchFamily="49" charset="0"/>
              </a:rPr>
              <a:t>.</a:t>
            </a:r>
            <a:r>
              <a:rPr lang="en-US" i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Indicates that the currently executing thread is willing to stop running on the CPU to allow others to execute.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</a:p>
          <a:p>
            <a:pPr marL="357188" lvl="1" indent="0">
              <a:buNone/>
            </a:pPr>
            <a:r>
              <a:rPr lang="en-US" dirty="0" smtClean="0"/>
              <a:t>Currently executing thread stops running until the specified thread dies.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Thread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50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166996" y="1767396"/>
            <a:ext cx="6853054" cy="394335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public void </a:t>
            </a:r>
            <a:r>
              <a:rPr lang="en-GB" sz="1800" dirty="0" err="1" smtClean="0">
                <a:solidFill>
                  <a:schemeClr val="tx1"/>
                </a:solidFill>
                <a:latin typeface="Consolas" pitchFamily="49" charset="0"/>
              </a:rPr>
              <a:t>doSomething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(Object </a:t>
            </a:r>
            <a:r>
              <a:rPr lang="en-GB" sz="1800" dirty="0" err="1" smtClean="0">
                <a:solidFill>
                  <a:schemeClr val="tx1"/>
                </a:solidFill>
                <a:latin typeface="Consolas" pitchFamily="49" charset="0"/>
              </a:rPr>
              <a:t>anObject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){</a:t>
            </a:r>
            <a:b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</a:br>
            <a:endParaRPr lang="en-GB" sz="1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anObject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is being used as the lock 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800" dirty="0" smtClean="0">
                <a:solidFill>
                  <a:srgbClr val="3099D9"/>
                </a:solidFill>
                <a:latin typeface="Consolas" pitchFamily="49" charset="0"/>
              </a:rPr>
              <a:t>synchronized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1800" dirty="0" err="1" smtClean="0">
                <a:solidFill>
                  <a:schemeClr val="tx1"/>
                </a:solidFill>
                <a:latin typeface="Consolas" pitchFamily="49" charset="0"/>
              </a:rPr>
              <a:t>anObject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){</a:t>
            </a:r>
            <a:b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endParaRPr lang="en-GB" sz="1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// Do 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something with </a:t>
            </a:r>
            <a:r>
              <a:rPr lang="en-GB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anObject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	// Only one thread at a time can execute 			// inside this code block</a:t>
            </a:r>
          </a:p>
          <a:p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18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Keyword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9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433696" y="1435482"/>
            <a:ext cx="6205354" cy="220170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public void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fill(Container container) {</a:t>
            </a: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600" dirty="0" smtClean="0">
                <a:solidFill>
                  <a:srgbClr val="3099D9"/>
                </a:solidFill>
                <a:latin typeface="Consolas" pitchFamily="49" charset="0"/>
              </a:rPr>
              <a:t>synchronized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(container) {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container.isFull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())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</a:t>
            </a:r>
            <a:r>
              <a:rPr lang="en-US" sz="1600" dirty="0" err="1" smtClean="0">
                <a:solidFill>
                  <a:srgbClr val="3099D9"/>
                </a:solidFill>
                <a:latin typeface="Consolas" pitchFamily="49" charset="0"/>
              </a:rPr>
              <a:t>wait</a:t>
            </a:r>
            <a:r>
              <a:rPr lang="en-US" sz="1600" dirty="0" smtClean="0">
                <a:solidFill>
                  <a:srgbClr val="3099D9"/>
                </a:solidFill>
                <a:latin typeface="Consolas" pitchFamily="49" charset="0"/>
              </a:rPr>
              <a:t>()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container.addItem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  <a:endParaRPr lang="en-US" sz="1600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</a:t>
            </a:r>
            <a:r>
              <a:rPr lang="en-US" sz="1600" dirty="0" err="1" smtClean="0">
                <a:solidFill>
                  <a:srgbClr val="3099D9"/>
                </a:solidFill>
                <a:latin typeface="Consolas" pitchFamily="49" charset="0"/>
              </a:rPr>
              <a:t>notifyAll</a:t>
            </a:r>
            <a:r>
              <a:rPr lang="en-US" sz="1600" dirty="0" smtClean="0">
                <a:solidFill>
                  <a:srgbClr val="3099D9"/>
                </a:solidFill>
                <a:latin typeface="Consolas" pitchFamily="49" charset="0"/>
              </a:rPr>
              <a:t>()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wait() and notify()/</a:t>
            </a:r>
            <a:r>
              <a:rPr lang="en-US" dirty="0" err="1" smtClean="0"/>
              <a:t>notifyAll</a:t>
            </a:r>
            <a:r>
              <a:rPr lang="en-US" dirty="0" smtClean="0"/>
              <a:t>()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433696" y="3914872"/>
            <a:ext cx="6205354" cy="220170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public void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em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pty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(Container container) {</a:t>
            </a: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600" dirty="0" smtClean="0">
                <a:solidFill>
                  <a:srgbClr val="3099D9"/>
                </a:solidFill>
                <a:latin typeface="Consolas" pitchFamily="49" charset="0"/>
              </a:rPr>
              <a:t>synchronized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(container) {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container.isEmpty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())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</a:t>
            </a:r>
            <a:r>
              <a:rPr lang="en-US" sz="1600" dirty="0" err="1" smtClean="0">
                <a:solidFill>
                  <a:srgbClr val="3099D9"/>
                </a:solidFill>
                <a:latin typeface="Consolas" pitchFamily="49" charset="0"/>
              </a:rPr>
              <a:t>wait</a:t>
            </a:r>
            <a:r>
              <a:rPr lang="en-US" sz="1600" dirty="0" smtClean="0">
                <a:solidFill>
                  <a:srgbClr val="3099D9"/>
                </a:solidFill>
                <a:latin typeface="Consolas" pitchFamily="49" charset="0"/>
              </a:rPr>
              <a:t>()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container.removeItem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  <a:endParaRPr lang="en-US" sz="1600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</a:rPr>
              <a:t>container.</a:t>
            </a:r>
            <a:r>
              <a:rPr lang="en-US" sz="1600" dirty="0" err="1" smtClean="0">
                <a:solidFill>
                  <a:srgbClr val="3099D9"/>
                </a:solidFill>
                <a:latin typeface="Consolas" pitchFamily="49" charset="0"/>
              </a:rPr>
              <a:t>notifyAll</a:t>
            </a:r>
            <a:r>
              <a:rPr lang="en-US" sz="1600" dirty="0" smtClean="0">
                <a:solidFill>
                  <a:srgbClr val="3099D9"/>
                </a:solidFill>
                <a:latin typeface="Consolas" pitchFamily="49" charset="0"/>
              </a:rPr>
              <a:t>()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GB" dirty="0"/>
              <a:t>Concurrency Package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GB" dirty="0" smtClean="0"/>
              <a:t>Key </a:t>
            </a:r>
            <a:r>
              <a:rPr lang="en-GB" dirty="0"/>
              <a:t>Methods and </a:t>
            </a:r>
            <a:r>
              <a:rPr lang="en-GB" dirty="0" smtClean="0"/>
              <a:t>Syntax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Threading </a:t>
            </a:r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514279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The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java.util.concurrent.atomic</a:t>
            </a:r>
            <a:r>
              <a:rPr lang="en-GB" dirty="0"/>
              <a:t> </a:t>
            </a:r>
            <a:r>
              <a:rPr lang="en-GB" dirty="0" smtClean="0"/>
              <a:t>package: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Provides </a:t>
            </a:r>
            <a:r>
              <a:rPr lang="en-GB" altLang="en-US" dirty="0">
                <a:latin typeface="Arial" pitchFamily="34" charset="0"/>
              </a:rPr>
              <a:t>solutions for performing atomic </a:t>
            </a:r>
            <a:r>
              <a:rPr lang="en-GB" altLang="en-US" dirty="0" smtClean="0">
                <a:latin typeface="Arial" pitchFamily="34" charset="0"/>
              </a:rPr>
              <a:t>operations</a:t>
            </a:r>
            <a:endParaRPr lang="en-GB" altLang="en-US" dirty="0">
              <a:latin typeface="Arial" pitchFamily="34" charset="0"/>
            </a:endParaRPr>
          </a:p>
          <a:p>
            <a:pPr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Deals with atomic </a:t>
            </a:r>
            <a:r>
              <a:rPr lang="en-GB" altLang="en-US" dirty="0">
                <a:latin typeface="Arial" pitchFamily="34" charset="0"/>
              </a:rPr>
              <a:t>primitive </a:t>
            </a:r>
            <a:r>
              <a:rPr lang="en-GB" altLang="en-US" dirty="0" smtClean="0">
                <a:latin typeface="Arial" pitchFamily="34" charset="0"/>
              </a:rPr>
              <a:t>arithmetic</a:t>
            </a:r>
          </a:p>
          <a:p>
            <a:pPr lvl="1"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Caution: Atomic and non-atomic objects are </a:t>
            </a:r>
            <a:r>
              <a:rPr lang="en-GB" altLang="en-US" dirty="0">
                <a:latin typeface="Arial" pitchFamily="34" charset="0"/>
                <a:cs typeface="Arial" pitchFamily="34" charset="0"/>
              </a:rPr>
              <a:t>not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interchangeable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</a:pPr>
            <a:r>
              <a:rPr lang="en-GB" altLang="en-US" dirty="0">
                <a:latin typeface="Arial" pitchFamily="34" charset="0"/>
              </a:rPr>
              <a:t>Contains </a:t>
            </a:r>
            <a:r>
              <a:rPr lang="en-GB" altLang="en-US" dirty="0" smtClean="0">
                <a:latin typeface="Arial" pitchFamily="34" charset="0"/>
              </a:rPr>
              <a:t>advanced </a:t>
            </a:r>
            <a:r>
              <a:rPr lang="en-GB" altLang="en-US" dirty="0">
                <a:latin typeface="Arial" pitchFamily="34" charset="0"/>
              </a:rPr>
              <a:t>concurrency functionality beyond the scope of this course</a:t>
            </a:r>
          </a:p>
          <a:p>
            <a:pPr>
              <a:spcBef>
                <a:spcPts val="1200"/>
              </a:spcBef>
            </a:pPr>
            <a:endParaRPr lang="en-GB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3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GB" dirty="0"/>
              <a:t>Key Methods and Syntax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Concurrency Package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Threading </a:t>
            </a:r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3094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are the two </a:t>
            </a:r>
            <a:r>
              <a:rPr lang="en-GB" dirty="0" smtClean="0"/>
              <a:t>ways </a:t>
            </a:r>
            <a:r>
              <a:rPr lang="en-GB" dirty="0"/>
              <a:t>to </a:t>
            </a:r>
            <a:r>
              <a:rPr lang="en-GB" dirty="0" smtClean="0"/>
              <a:t>create your own thread </a:t>
            </a:r>
            <a:r>
              <a:rPr lang="en-GB" dirty="0"/>
              <a:t>in Java?</a:t>
            </a:r>
          </a:p>
          <a:p>
            <a:pPr>
              <a:lnSpc>
                <a:spcPct val="150000"/>
              </a:lnSpc>
            </a:pPr>
            <a:r>
              <a:rPr lang="en-GB" dirty="0"/>
              <a:t>Which is </a:t>
            </a:r>
            <a:r>
              <a:rPr lang="en-GB" dirty="0" smtClean="0"/>
              <a:t>preferred and why?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Name some key </a:t>
            </a:r>
            <a:r>
              <a:rPr lang="en-GB" dirty="0"/>
              <a:t>Thread </a:t>
            </a:r>
            <a:r>
              <a:rPr lang="en-GB" dirty="0" smtClean="0"/>
              <a:t>methods. What </a:t>
            </a:r>
            <a:r>
              <a:rPr lang="en-GB" dirty="0"/>
              <a:t>do they do?</a:t>
            </a:r>
          </a:p>
          <a:p>
            <a:pPr>
              <a:lnSpc>
                <a:spcPct val="150000"/>
              </a:lnSpc>
            </a:pPr>
            <a:r>
              <a:rPr lang="en-GB" dirty="0"/>
              <a:t>What </a:t>
            </a:r>
            <a:r>
              <a:rPr lang="en-GB" dirty="0" smtClean="0"/>
              <a:t>is the syntax for implementing synchronization?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What is the purpose behind the use of wait() </a:t>
            </a:r>
            <a:r>
              <a:rPr lang="en-GB" dirty="0"/>
              <a:t>and </a:t>
            </a:r>
            <a:r>
              <a:rPr lang="en-GB" dirty="0" smtClean="0"/>
              <a:t>notify()/</a:t>
            </a:r>
            <a:r>
              <a:rPr lang="en-GB" dirty="0" err="1" smtClean="0"/>
              <a:t>notifyAll</a:t>
            </a:r>
            <a:r>
              <a:rPr lang="en-GB" dirty="0" smtClean="0"/>
              <a:t>()?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94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51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Demonstrate how to implement multithreading in Java</a:t>
            </a:r>
          </a:p>
          <a:p>
            <a:r>
              <a:rPr lang="en-GB" altLang="en-US" dirty="0">
                <a:latin typeface="Arial" pitchFamily="34" charset="0"/>
              </a:rPr>
              <a:t>Demonstrate the synchronized keyword</a:t>
            </a:r>
          </a:p>
          <a:p>
            <a:r>
              <a:rPr lang="en-GB" altLang="en-US" dirty="0">
                <a:latin typeface="Arial" pitchFamily="34" charset="0"/>
              </a:rPr>
              <a:t>List the Thread methods</a:t>
            </a:r>
          </a:p>
          <a:p>
            <a:r>
              <a:rPr lang="en-GB" altLang="en-US" dirty="0">
                <a:latin typeface="Arial" pitchFamily="34" charset="0"/>
              </a:rPr>
              <a:t>Demonstrate how to implement the wait/notify model</a:t>
            </a:r>
          </a:p>
          <a:p>
            <a:r>
              <a:rPr lang="en-GB" altLang="en-US" dirty="0">
                <a:latin typeface="Arial" pitchFamily="34" charset="0"/>
              </a:rPr>
              <a:t>Describe the key components of the concurrency package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7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Demonstrate how to implement multithreading in Java</a:t>
            </a:r>
          </a:p>
          <a:p>
            <a:r>
              <a:rPr lang="en-GB" altLang="en-US" dirty="0">
                <a:latin typeface="Arial" pitchFamily="34" charset="0"/>
              </a:rPr>
              <a:t>Demonstrate the synchronized keyword</a:t>
            </a:r>
          </a:p>
          <a:p>
            <a:r>
              <a:rPr lang="en-GB" altLang="en-US" dirty="0">
                <a:latin typeface="Arial" pitchFamily="34" charset="0"/>
              </a:rPr>
              <a:t>List the Thread methods</a:t>
            </a:r>
          </a:p>
          <a:p>
            <a:r>
              <a:rPr lang="en-GB" altLang="en-US" dirty="0">
                <a:latin typeface="Arial" pitchFamily="34" charset="0"/>
              </a:rPr>
              <a:t>Demonstrate how to implement the wait/notify model</a:t>
            </a:r>
          </a:p>
          <a:p>
            <a:r>
              <a:rPr lang="en-GB" altLang="en-US" dirty="0">
                <a:latin typeface="Arial" pitchFamily="34" charset="0"/>
              </a:rPr>
              <a:t>Describe the key components of the concurrency package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GB" dirty="0"/>
              <a:t>Key Methods and Syntax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Concurrency Package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Threading </a:t>
            </a:r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527563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There are two ways to create your own thread:</a:t>
            </a:r>
            <a:br>
              <a:rPr lang="en-US" dirty="0" smtClean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Extend the Thread class, overriding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run()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Implement the Runnable interface, implementing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run()</a:t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run() </a:t>
            </a:r>
            <a:r>
              <a:rPr lang="en-US" dirty="0" smtClean="0"/>
              <a:t>method contains the code for your thread to execute.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87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Thread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193800" y="4400550"/>
            <a:ext cx="6673850" cy="985838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 err="1" smtClean="0">
                <a:latin typeface="Consolas" pitchFamily="49" charset="0"/>
                <a:ea typeface="ヒラギノ角ゴ Pro W3" pitchFamily="-112" charset="-128"/>
              </a:rPr>
              <a:t>MyThread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myThread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 = new 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MyThread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();</a:t>
            </a:r>
            <a:br>
              <a:rPr lang="en-GB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GB" b="1" dirty="0">
              <a:latin typeface="Consolas" pitchFamily="49" charset="0"/>
              <a:ea typeface="ヒラギノ角ゴ Pro W3" pitchFamily="-112" charset="-128"/>
            </a:endParaRPr>
          </a:p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 err="1" smtClean="0">
                <a:latin typeface="Consolas" pitchFamily="49" charset="0"/>
                <a:ea typeface="ヒラギノ角ゴ Pro W3" pitchFamily="-112" charset="-128"/>
              </a:rPr>
              <a:t>myThread.start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();</a:t>
            </a:r>
            <a:endParaRPr lang="en-GB" b="1" dirty="0"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193800" y="1959039"/>
            <a:ext cx="6673850" cy="2168843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public class </a:t>
            </a:r>
            <a:r>
              <a:rPr lang="en-US" b="1" dirty="0" err="1">
                <a:latin typeface="Consolas" pitchFamily="49" charset="0"/>
              </a:rPr>
              <a:t>MyThread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3099D9"/>
                </a:solidFill>
                <a:latin typeface="Consolas" pitchFamily="49" charset="0"/>
              </a:rPr>
              <a:t>extends Thread </a:t>
            </a:r>
            <a:r>
              <a:rPr lang="en-US" b="1" dirty="0" smtClean="0">
                <a:latin typeface="Consolas" pitchFamily="49" charset="0"/>
              </a:rPr>
              <a:t>{</a:t>
            </a:r>
            <a:br>
              <a:rPr lang="en-US" b="1" dirty="0" smtClean="0">
                <a:latin typeface="Consolas" pitchFamily="49" charset="0"/>
              </a:rPr>
            </a:br>
            <a:endParaRPr lang="en-US" b="1" dirty="0">
              <a:latin typeface="Consolas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@Override</a:t>
            </a: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public void run(){</a:t>
            </a: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// The code to execute</a:t>
            </a: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}</a:t>
            </a:r>
            <a:endParaRPr lang="en-US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Inheritance (IS-A)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Less code needs to be  to written</a:t>
            </a:r>
            <a:r>
              <a:rPr lang="en-GB" dirty="0" smtClean="0"/>
              <a:t> in order to start executing the thread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lead to system design issues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our class extends Thread, it is unable to extend any other class</a:t>
            </a:r>
            <a:endParaRPr lang="en-GB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Extending Thread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3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Runnable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193800" y="4400550"/>
            <a:ext cx="6673850" cy="128158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 err="1" smtClean="0">
                <a:latin typeface="Consolas" pitchFamily="49" charset="0"/>
              </a:rPr>
              <a:t>MyRunnable</a:t>
            </a:r>
            <a:r>
              <a:rPr lang="en-GB" b="1" dirty="0" smtClean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myRunnable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= 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new </a:t>
            </a:r>
            <a:r>
              <a:rPr lang="en-GB" b="1" dirty="0" err="1">
                <a:latin typeface="Consolas" pitchFamily="49" charset="0"/>
              </a:rPr>
              <a:t>MyRunnable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();</a:t>
            </a:r>
          </a:p>
          <a:p>
            <a:pPr eaLnBrk="0" hangingPunct="0">
              <a:buClr>
                <a:srgbClr val="333399"/>
              </a:buClr>
              <a:defRPr/>
            </a:pP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Thread 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thread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= 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new Thread(</a:t>
            </a:r>
            <a:r>
              <a:rPr lang="en-GB" b="1" dirty="0" err="1">
                <a:latin typeface="Consolas" pitchFamily="49" charset="0"/>
              </a:rPr>
              <a:t>myRunnable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);</a:t>
            </a:r>
            <a:br>
              <a:rPr lang="en-GB" b="1" dirty="0" smtClean="0">
                <a:latin typeface="Consolas" pitchFamily="49" charset="0"/>
                <a:ea typeface="ヒラギノ角ゴ Pro W3" pitchFamily="-112" charset="-128"/>
              </a:rPr>
            </a:br>
            <a:endParaRPr lang="en-GB" b="1" dirty="0">
              <a:latin typeface="Consolas" pitchFamily="49" charset="0"/>
              <a:ea typeface="ヒラギノ角ゴ Pro W3" pitchFamily="-112" charset="-128"/>
            </a:endParaRPr>
          </a:p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 err="1" smtClean="0">
                <a:latin typeface="Consolas" pitchFamily="49" charset="0"/>
                <a:ea typeface="ヒラギノ角ゴ Pro W3" pitchFamily="-112" charset="-128"/>
              </a:rPr>
              <a:t>thread.start</a:t>
            </a:r>
            <a:r>
              <a:rPr lang="en-GB" b="1" dirty="0" smtClean="0">
                <a:latin typeface="Consolas" pitchFamily="49" charset="0"/>
                <a:ea typeface="ヒラギノ角ゴ Pro W3" pitchFamily="-112" charset="-128"/>
              </a:rPr>
              <a:t>();</a:t>
            </a:r>
            <a:endParaRPr lang="en-GB" b="1" dirty="0"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193800" y="1959039"/>
            <a:ext cx="6673850" cy="2168843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public class </a:t>
            </a:r>
            <a:r>
              <a:rPr lang="en-US" b="1" dirty="0" err="1">
                <a:latin typeface="Consolas" pitchFamily="49" charset="0"/>
              </a:rPr>
              <a:t>MyRunnable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3099D9"/>
                </a:solidFill>
                <a:latin typeface="Consolas" pitchFamily="49" charset="0"/>
              </a:rPr>
              <a:t>implements </a:t>
            </a:r>
            <a:r>
              <a:rPr lang="en-US" b="1" dirty="0" smtClean="0">
                <a:solidFill>
                  <a:srgbClr val="3099D9"/>
                </a:solidFill>
                <a:latin typeface="Consolas" pitchFamily="49" charset="0"/>
              </a:rPr>
              <a:t>Runnable </a:t>
            </a:r>
            <a:r>
              <a:rPr lang="en-US" b="1" dirty="0" smtClean="0">
                <a:latin typeface="Consolas" pitchFamily="49" charset="0"/>
              </a:rPr>
              <a:t>{</a:t>
            </a:r>
            <a:endParaRPr lang="en-US" b="1" dirty="0">
              <a:latin typeface="Consolas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/>
            </a:r>
            <a:br>
              <a:rPr lang="en-US" b="1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	@</a:t>
            </a:r>
            <a:r>
              <a:rPr lang="en-US" b="1" dirty="0">
                <a:latin typeface="Consolas" pitchFamily="49" charset="0"/>
              </a:rPr>
              <a:t>Override</a:t>
            </a: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public void run(){</a:t>
            </a: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// The code to execute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b="1" dirty="0">
                <a:latin typeface="Consolas" pitchFamily="49" charset="0"/>
              </a:rPr>
              <a:t>}</a:t>
            </a:r>
            <a:endParaRPr lang="en-US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Composition (HAS-A)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Preferred method – no issues with inheritance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Runnable implementation can be used to create multiple threads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Thread pool?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Runnable</a:t>
            </a:r>
          </a:p>
        </p:txBody>
      </p:sp>
    </p:spTree>
    <p:extLst>
      <p:ext uri="{BB962C8B-B14F-4D97-AF65-F5344CB8AC3E}">
        <p14:creationId xmlns:p14="http://schemas.microsoft.com/office/powerpoint/2010/main" val="34203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GB" dirty="0"/>
              <a:t>Key </a:t>
            </a:r>
            <a:r>
              <a:rPr lang="en-GB" dirty="0" smtClean="0"/>
              <a:t>Methods and Syntax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Concurrency Package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Threading </a:t>
            </a:r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47986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04</Week><RestrictedToTheseUsers xmlns="$ListId:Shared Documents;"><UserInfo><DisplayName></DisplayName><AccountId xsi:nil="true"></AccountId><AccountType/></UserInfo></RestrictedToTheseUsers><Module xmlns="$ListId:Shared Documents;">03 - OOD Week 3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D6C7C6CB-D69C-4F19-B9EB-8B20F0CED306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67A2D681-B569-40CA-B8C7-E817B1ABC1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367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Threading Implementation</vt:lpstr>
      <vt:lpstr>Implementation</vt:lpstr>
      <vt:lpstr>Extending Thread</vt:lpstr>
      <vt:lpstr>Extending Thread</vt:lpstr>
      <vt:lpstr>Implementing Runnable</vt:lpstr>
      <vt:lpstr>Implementing Runnable</vt:lpstr>
      <vt:lpstr>Threading Implementation</vt:lpstr>
      <vt:lpstr>Key Thread Methods</vt:lpstr>
      <vt:lpstr>Synchronized Keyword</vt:lpstr>
      <vt:lpstr>wait() and notify()/notifyAll()</vt:lpstr>
      <vt:lpstr>Threading Implementation</vt:lpstr>
      <vt:lpstr>Concurrency Package</vt:lpstr>
      <vt:lpstr>Threading Implementation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138</cp:revision>
  <dcterms:created xsi:type="dcterms:W3CDTF">2014-07-25T09:08:22Z</dcterms:created>
  <dcterms:modified xsi:type="dcterms:W3CDTF">2015-08-13T16:54:16Z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