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VN17tcckDjWwC3B0S1Opfg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&amp;ehk=VN17tcckDjWwC3B0S1Opfg&amp;pid=OfficeInsert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&amp;ehk=VN17tcckDjWwC3B0S1Opfg&amp;pid=OfficeInsert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A625B-6851-466C-8479-BBC1558CE17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CD288DB5-C956-48ED-A4B6-4AA391E39654}">
      <dgm:prSet phldrT="[Tekst]"/>
      <dgm:spPr/>
      <dgm:t>
        <a:bodyPr/>
        <a:lstStyle/>
        <a:p>
          <a:r>
            <a:rPr lang="en-US" noProof="0" dirty="0"/>
            <a:t>Infrastructure</a:t>
          </a:r>
        </a:p>
      </dgm:t>
    </dgm:pt>
    <dgm:pt modelId="{2D61F745-9F0F-4184-B014-D0D8C4629838}" type="parTrans" cxnId="{177BA18C-0F37-4525-9235-823C91266C32}">
      <dgm:prSet/>
      <dgm:spPr/>
      <dgm:t>
        <a:bodyPr/>
        <a:lstStyle/>
        <a:p>
          <a:endParaRPr lang="da-DK"/>
        </a:p>
      </dgm:t>
    </dgm:pt>
    <dgm:pt modelId="{C1671353-4817-4A86-89AB-4A7FA6F28BD8}" type="sibTrans" cxnId="{177BA18C-0F37-4525-9235-823C91266C32}">
      <dgm:prSet/>
      <dgm:spPr/>
      <dgm:t>
        <a:bodyPr/>
        <a:lstStyle/>
        <a:p>
          <a:endParaRPr lang="da-DK"/>
        </a:p>
      </dgm:t>
    </dgm:pt>
    <dgm:pt modelId="{CC873BF1-B416-4E0D-90B5-BE3D1D67DA12}">
      <dgm:prSet phldrT="[Tekst]"/>
      <dgm:spPr/>
      <dgm:t>
        <a:bodyPr/>
        <a:lstStyle/>
        <a:p>
          <a:r>
            <a:rPr lang="en-US" noProof="0" dirty="0"/>
            <a:t>Licenses</a:t>
          </a:r>
        </a:p>
      </dgm:t>
    </dgm:pt>
    <dgm:pt modelId="{EA6F67C9-A13A-43F4-B4A0-BEDB70AF2E4B}" type="parTrans" cxnId="{F18126F8-84AE-42B3-B228-51D1C640C0FF}">
      <dgm:prSet/>
      <dgm:spPr/>
      <dgm:t>
        <a:bodyPr/>
        <a:lstStyle/>
        <a:p>
          <a:endParaRPr lang="da-DK"/>
        </a:p>
      </dgm:t>
    </dgm:pt>
    <dgm:pt modelId="{499C6D61-E497-442D-9A95-5FE0815A649B}" type="sibTrans" cxnId="{F18126F8-84AE-42B3-B228-51D1C640C0FF}">
      <dgm:prSet/>
      <dgm:spPr/>
      <dgm:t>
        <a:bodyPr/>
        <a:lstStyle/>
        <a:p>
          <a:endParaRPr lang="da-DK"/>
        </a:p>
      </dgm:t>
    </dgm:pt>
    <dgm:pt modelId="{D3519242-BFCB-41DB-8E3D-D56E1342845C}">
      <dgm:prSet phldrT="[Tekst]"/>
      <dgm:spPr/>
      <dgm:t>
        <a:bodyPr/>
        <a:lstStyle/>
        <a:p>
          <a:r>
            <a:rPr lang="en-US" noProof="0" dirty="0"/>
            <a:t>Operations</a:t>
          </a:r>
        </a:p>
      </dgm:t>
    </dgm:pt>
    <dgm:pt modelId="{64B0EE05-3705-47FE-9A57-28E11079F509}" type="parTrans" cxnId="{594A3602-B0CE-4AD3-A7C0-F1C2832163D1}">
      <dgm:prSet/>
      <dgm:spPr/>
      <dgm:t>
        <a:bodyPr/>
        <a:lstStyle/>
        <a:p>
          <a:endParaRPr lang="da-DK"/>
        </a:p>
      </dgm:t>
    </dgm:pt>
    <dgm:pt modelId="{508A54C9-AFEA-4E10-B352-71947C09D646}" type="sibTrans" cxnId="{594A3602-B0CE-4AD3-A7C0-F1C2832163D1}">
      <dgm:prSet/>
      <dgm:spPr/>
      <dgm:t>
        <a:bodyPr/>
        <a:lstStyle/>
        <a:p>
          <a:endParaRPr lang="da-DK"/>
        </a:p>
      </dgm:t>
    </dgm:pt>
    <dgm:pt modelId="{CB45385D-1E93-4D94-AC3E-CAE26A071AD6}" type="pres">
      <dgm:prSet presAssocID="{6CBA625B-6851-466C-8479-BBC1558CE179}" presName="Name0" presStyleCnt="0">
        <dgm:presLayoutVars>
          <dgm:dir/>
          <dgm:resizeHandles val="exact"/>
        </dgm:presLayoutVars>
      </dgm:prSet>
      <dgm:spPr/>
    </dgm:pt>
    <dgm:pt modelId="{CAC6BAB6-0DCC-4AAE-88C5-4F8A3061E045}" type="pres">
      <dgm:prSet presAssocID="{6CBA625B-6851-466C-8479-BBC1558CE179}" presName="bkgdShp" presStyleLbl="alignAccFollowNode1" presStyleIdx="0" presStyleCnt="1"/>
      <dgm:spPr/>
    </dgm:pt>
    <dgm:pt modelId="{CD309511-C3F1-4423-BD66-505936887A82}" type="pres">
      <dgm:prSet presAssocID="{6CBA625B-6851-466C-8479-BBC1558CE179}" presName="linComp" presStyleCnt="0"/>
      <dgm:spPr/>
    </dgm:pt>
    <dgm:pt modelId="{3E45CA07-F635-48AC-AEC2-7EC96F975AF9}" type="pres">
      <dgm:prSet presAssocID="{CD288DB5-C956-48ED-A4B6-4AA391E39654}" presName="compNode" presStyleCnt="0"/>
      <dgm:spPr/>
    </dgm:pt>
    <dgm:pt modelId="{D0F26657-1E6F-43E5-A788-20BAC0108809}" type="pres">
      <dgm:prSet presAssocID="{CD288DB5-C956-48ED-A4B6-4AA391E39654}" presName="node" presStyleLbl="node1" presStyleIdx="0" presStyleCnt="3">
        <dgm:presLayoutVars>
          <dgm:bulletEnabled val="1"/>
        </dgm:presLayoutVars>
      </dgm:prSet>
      <dgm:spPr/>
    </dgm:pt>
    <dgm:pt modelId="{2853772F-B953-43A3-B5E3-B0556DF4A7B8}" type="pres">
      <dgm:prSet presAssocID="{CD288DB5-C956-48ED-A4B6-4AA391E39654}" presName="invisiNode" presStyleLbl="node1" presStyleIdx="0" presStyleCnt="3"/>
      <dgm:spPr/>
    </dgm:pt>
    <dgm:pt modelId="{A8F1E717-965A-4959-8176-016252DCBB2E}" type="pres">
      <dgm:prSet presAssocID="{CD288DB5-C956-48ED-A4B6-4AA391E39654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extLst>
        <a:ext uri="{E40237B7-FDA0-4F09-8148-C483321AD2D9}">
          <dgm14:cNvPr xmlns:dgm14="http://schemas.microsoft.com/office/drawing/2010/diagram" id="0" name="" descr="Understanding Public Key &lt;strong&gt;Infrastructure&lt;/strong&gt; - Go4Expert"/>
        </a:ext>
      </dgm:extLst>
    </dgm:pt>
    <dgm:pt modelId="{D10E266B-0E3B-4214-9685-96959ADBEC22}" type="pres">
      <dgm:prSet presAssocID="{C1671353-4817-4A86-89AB-4A7FA6F28BD8}" presName="sibTrans" presStyleLbl="sibTrans2D1" presStyleIdx="0" presStyleCnt="0"/>
      <dgm:spPr/>
    </dgm:pt>
    <dgm:pt modelId="{F99C5017-0CC8-4F4E-A18B-1F132B50D8CB}" type="pres">
      <dgm:prSet presAssocID="{CC873BF1-B416-4E0D-90B5-BE3D1D67DA12}" presName="compNode" presStyleCnt="0"/>
      <dgm:spPr/>
    </dgm:pt>
    <dgm:pt modelId="{C33A1E59-15F9-47A7-BF8E-DD1F58A3A491}" type="pres">
      <dgm:prSet presAssocID="{CC873BF1-B416-4E0D-90B5-BE3D1D67DA12}" presName="node" presStyleLbl="node1" presStyleIdx="1" presStyleCnt="3">
        <dgm:presLayoutVars>
          <dgm:bulletEnabled val="1"/>
        </dgm:presLayoutVars>
      </dgm:prSet>
      <dgm:spPr/>
    </dgm:pt>
    <dgm:pt modelId="{F54989C1-DA0D-4C1D-914E-BD901D312BA1}" type="pres">
      <dgm:prSet presAssocID="{CC873BF1-B416-4E0D-90B5-BE3D1D67DA12}" presName="invisiNode" presStyleLbl="node1" presStyleIdx="1" presStyleCnt="3"/>
      <dgm:spPr/>
    </dgm:pt>
    <dgm:pt modelId="{C7C76CFB-3FEF-44C5-9103-0F9D1C218CFB}" type="pres">
      <dgm:prSet presAssocID="{CC873BF1-B416-4E0D-90B5-BE3D1D67DA12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  <dgm:extLst>
        <a:ext uri="{E40237B7-FDA0-4F09-8148-C483321AD2D9}">
          <dgm14:cNvPr xmlns:dgm14="http://schemas.microsoft.com/office/drawing/2010/diagram" id="0" name="" descr="iTunes &lt;strong&gt;License&lt;/strong&gt; Agreement | Flickr - Photo Sharing!"/>
        </a:ext>
      </dgm:extLst>
    </dgm:pt>
    <dgm:pt modelId="{C79AAAB6-7861-4EB5-ACC6-E63173722499}" type="pres">
      <dgm:prSet presAssocID="{499C6D61-E497-442D-9A95-5FE0815A649B}" presName="sibTrans" presStyleLbl="sibTrans2D1" presStyleIdx="0" presStyleCnt="0"/>
      <dgm:spPr/>
    </dgm:pt>
    <dgm:pt modelId="{746217D0-B16B-46FD-8903-9A7EFABEE6F0}" type="pres">
      <dgm:prSet presAssocID="{D3519242-BFCB-41DB-8E3D-D56E1342845C}" presName="compNode" presStyleCnt="0"/>
      <dgm:spPr/>
    </dgm:pt>
    <dgm:pt modelId="{D955F5E6-BFF6-4365-82E6-90A80CED5B91}" type="pres">
      <dgm:prSet presAssocID="{D3519242-BFCB-41DB-8E3D-D56E1342845C}" presName="node" presStyleLbl="node1" presStyleIdx="2" presStyleCnt="3">
        <dgm:presLayoutVars>
          <dgm:bulletEnabled val="1"/>
        </dgm:presLayoutVars>
      </dgm:prSet>
      <dgm:spPr/>
    </dgm:pt>
    <dgm:pt modelId="{FDFDC19C-4242-4988-9733-AE081EAAEDCF}" type="pres">
      <dgm:prSet presAssocID="{D3519242-BFCB-41DB-8E3D-D56E1342845C}" presName="invisiNode" presStyleLbl="node1" presStyleIdx="2" presStyleCnt="3"/>
      <dgm:spPr/>
    </dgm:pt>
    <dgm:pt modelId="{CCC7416C-304A-4A57-A02D-507D3EE9624F}" type="pres">
      <dgm:prSet presAssocID="{D3519242-BFCB-41DB-8E3D-D56E1342845C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extLst>
        <a:ext uri="{E40237B7-FDA0-4F09-8148-C483321AD2D9}">
          <dgm14:cNvPr xmlns:dgm14="http://schemas.microsoft.com/office/drawing/2010/diagram" id="0" name="" descr="File:Picture of &lt;strong&gt;IT Support&lt;/strong&gt; - GreatAmerica.jpg - Wikipedia, the free ..."/>
        </a:ext>
      </dgm:extLst>
    </dgm:pt>
  </dgm:ptLst>
  <dgm:cxnLst>
    <dgm:cxn modelId="{594A3602-B0CE-4AD3-A7C0-F1C2832163D1}" srcId="{6CBA625B-6851-466C-8479-BBC1558CE179}" destId="{D3519242-BFCB-41DB-8E3D-D56E1342845C}" srcOrd="2" destOrd="0" parTransId="{64B0EE05-3705-47FE-9A57-28E11079F509}" sibTransId="{508A54C9-AFEA-4E10-B352-71947C09D646}"/>
    <dgm:cxn modelId="{5AE35310-012F-451A-8441-5CE2648EB2A6}" type="presOf" srcId="{499C6D61-E497-442D-9A95-5FE0815A649B}" destId="{C79AAAB6-7861-4EB5-ACC6-E63173722499}" srcOrd="0" destOrd="0" presId="urn:microsoft.com/office/officeart/2005/8/layout/pList2"/>
    <dgm:cxn modelId="{12C7AD2B-67D6-43F0-B4FA-55ACFDC96316}" type="presOf" srcId="{CD288DB5-C956-48ED-A4B6-4AA391E39654}" destId="{D0F26657-1E6F-43E5-A788-20BAC0108809}" srcOrd="0" destOrd="0" presId="urn:microsoft.com/office/officeart/2005/8/layout/pList2"/>
    <dgm:cxn modelId="{8BF9142E-7488-4909-81F5-CE96DB3C2C5B}" type="presOf" srcId="{CC873BF1-B416-4E0D-90B5-BE3D1D67DA12}" destId="{C33A1E59-15F9-47A7-BF8E-DD1F58A3A491}" srcOrd="0" destOrd="0" presId="urn:microsoft.com/office/officeart/2005/8/layout/pList2"/>
    <dgm:cxn modelId="{C6C40F40-851D-4361-B9D6-CA1F7AF994B0}" type="presOf" srcId="{C1671353-4817-4A86-89AB-4A7FA6F28BD8}" destId="{D10E266B-0E3B-4214-9685-96959ADBEC22}" srcOrd="0" destOrd="0" presId="urn:microsoft.com/office/officeart/2005/8/layout/pList2"/>
    <dgm:cxn modelId="{90AF8973-9C44-42A8-A144-34F47D60FBA0}" type="presOf" srcId="{6CBA625B-6851-466C-8479-BBC1558CE179}" destId="{CB45385D-1E93-4D94-AC3E-CAE26A071AD6}" srcOrd="0" destOrd="0" presId="urn:microsoft.com/office/officeart/2005/8/layout/pList2"/>
    <dgm:cxn modelId="{177BA18C-0F37-4525-9235-823C91266C32}" srcId="{6CBA625B-6851-466C-8479-BBC1558CE179}" destId="{CD288DB5-C956-48ED-A4B6-4AA391E39654}" srcOrd="0" destOrd="0" parTransId="{2D61F745-9F0F-4184-B014-D0D8C4629838}" sibTransId="{C1671353-4817-4A86-89AB-4A7FA6F28BD8}"/>
    <dgm:cxn modelId="{4D398CDF-B038-4CD1-9020-29BB3DFA0759}" type="presOf" srcId="{D3519242-BFCB-41DB-8E3D-D56E1342845C}" destId="{D955F5E6-BFF6-4365-82E6-90A80CED5B91}" srcOrd="0" destOrd="0" presId="urn:microsoft.com/office/officeart/2005/8/layout/pList2"/>
    <dgm:cxn modelId="{F18126F8-84AE-42B3-B228-51D1C640C0FF}" srcId="{6CBA625B-6851-466C-8479-BBC1558CE179}" destId="{CC873BF1-B416-4E0D-90B5-BE3D1D67DA12}" srcOrd="1" destOrd="0" parTransId="{EA6F67C9-A13A-43F4-B4A0-BEDB70AF2E4B}" sibTransId="{499C6D61-E497-442D-9A95-5FE0815A649B}"/>
    <dgm:cxn modelId="{565E40A2-1466-4C45-B21F-4199715B3CBE}" type="presParOf" srcId="{CB45385D-1E93-4D94-AC3E-CAE26A071AD6}" destId="{CAC6BAB6-0DCC-4AAE-88C5-4F8A3061E045}" srcOrd="0" destOrd="0" presId="urn:microsoft.com/office/officeart/2005/8/layout/pList2"/>
    <dgm:cxn modelId="{AF3129E4-2218-4B9D-A11B-B57AC3B9F5D6}" type="presParOf" srcId="{CB45385D-1E93-4D94-AC3E-CAE26A071AD6}" destId="{CD309511-C3F1-4423-BD66-505936887A82}" srcOrd="1" destOrd="0" presId="urn:microsoft.com/office/officeart/2005/8/layout/pList2"/>
    <dgm:cxn modelId="{F5C2C857-89E8-479E-B7CC-1FB4B2C219F8}" type="presParOf" srcId="{CD309511-C3F1-4423-BD66-505936887A82}" destId="{3E45CA07-F635-48AC-AEC2-7EC96F975AF9}" srcOrd="0" destOrd="0" presId="urn:microsoft.com/office/officeart/2005/8/layout/pList2"/>
    <dgm:cxn modelId="{853854CA-27BA-48E9-B372-D0D5C2F54B52}" type="presParOf" srcId="{3E45CA07-F635-48AC-AEC2-7EC96F975AF9}" destId="{D0F26657-1E6F-43E5-A788-20BAC0108809}" srcOrd="0" destOrd="0" presId="urn:microsoft.com/office/officeart/2005/8/layout/pList2"/>
    <dgm:cxn modelId="{CD77FE7B-C9F7-4F1A-A188-98DB2B9E78C3}" type="presParOf" srcId="{3E45CA07-F635-48AC-AEC2-7EC96F975AF9}" destId="{2853772F-B953-43A3-B5E3-B0556DF4A7B8}" srcOrd="1" destOrd="0" presId="urn:microsoft.com/office/officeart/2005/8/layout/pList2"/>
    <dgm:cxn modelId="{6FB9B7F6-9594-488C-B183-90AA74CF8FB2}" type="presParOf" srcId="{3E45CA07-F635-48AC-AEC2-7EC96F975AF9}" destId="{A8F1E717-965A-4959-8176-016252DCBB2E}" srcOrd="2" destOrd="0" presId="urn:microsoft.com/office/officeart/2005/8/layout/pList2"/>
    <dgm:cxn modelId="{EEDC0FF3-53B6-484E-B4FD-5E569A7CBF09}" type="presParOf" srcId="{CD309511-C3F1-4423-BD66-505936887A82}" destId="{D10E266B-0E3B-4214-9685-96959ADBEC22}" srcOrd="1" destOrd="0" presId="urn:microsoft.com/office/officeart/2005/8/layout/pList2"/>
    <dgm:cxn modelId="{32D9550B-4046-4B13-B612-7BC16366B1EA}" type="presParOf" srcId="{CD309511-C3F1-4423-BD66-505936887A82}" destId="{F99C5017-0CC8-4F4E-A18B-1F132B50D8CB}" srcOrd="2" destOrd="0" presId="urn:microsoft.com/office/officeart/2005/8/layout/pList2"/>
    <dgm:cxn modelId="{87F2D6E1-E936-45F6-9E20-C47807AFD8AB}" type="presParOf" srcId="{F99C5017-0CC8-4F4E-A18B-1F132B50D8CB}" destId="{C33A1E59-15F9-47A7-BF8E-DD1F58A3A491}" srcOrd="0" destOrd="0" presId="urn:microsoft.com/office/officeart/2005/8/layout/pList2"/>
    <dgm:cxn modelId="{109D3DF5-0624-4148-9CB3-06F511E5ADB0}" type="presParOf" srcId="{F99C5017-0CC8-4F4E-A18B-1F132B50D8CB}" destId="{F54989C1-DA0D-4C1D-914E-BD901D312BA1}" srcOrd="1" destOrd="0" presId="urn:microsoft.com/office/officeart/2005/8/layout/pList2"/>
    <dgm:cxn modelId="{23FAD215-26C8-42F2-9032-37C8B4A9A887}" type="presParOf" srcId="{F99C5017-0CC8-4F4E-A18B-1F132B50D8CB}" destId="{C7C76CFB-3FEF-44C5-9103-0F9D1C218CFB}" srcOrd="2" destOrd="0" presId="urn:microsoft.com/office/officeart/2005/8/layout/pList2"/>
    <dgm:cxn modelId="{2339AA32-B9A9-408D-98B9-82221214B61A}" type="presParOf" srcId="{CD309511-C3F1-4423-BD66-505936887A82}" destId="{C79AAAB6-7861-4EB5-ACC6-E63173722499}" srcOrd="3" destOrd="0" presId="urn:microsoft.com/office/officeart/2005/8/layout/pList2"/>
    <dgm:cxn modelId="{0DB92C36-60D2-4B61-8505-EF63CA574496}" type="presParOf" srcId="{CD309511-C3F1-4423-BD66-505936887A82}" destId="{746217D0-B16B-46FD-8903-9A7EFABEE6F0}" srcOrd="4" destOrd="0" presId="urn:microsoft.com/office/officeart/2005/8/layout/pList2"/>
    <dgm:cxn modelId="{08C6DB50-B688-4A13-88C5-7E12D2D2C7C2}" type="presParOf" srcId="{746217D0-B16B-46FD-8903-9A7EFABEE6F0}" destId="{D955F5E6-BFF6-4365-82E6-90A80CED5B91}" srcOrd="0" destOrd="0" presId="urn:microsoft.com/office/officeart/2005/8/layout/pList2"/>
    <dgm:cxn modelId="{C8F0C273-9017-4B5F-ADFB-84036CDC6851}" type="presParOf" srcId="{746217D0-B16B-46FD-8903-9A7EFABEE6F0}" destId="{FDFDC19C-4242-4988-9733-AE081EAAEDCF}" srcOrd="1" destOrd="0" presId="urn:microsoft.com/office/officeart/2005/8/layout/pList2"/>
    <dgm:cxn modelId="{70ECD4C9-4BCE-4AE3-BFFC-45A52B5C3CEE}" type="presParOf" srcId="{746217D0-B16B-46FD-8903-9A7EFABEE6F0}" destId="{CCC7416C-304A-4A57-A02D-507D3EE9624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6BAB6-0DCC-4AAE-88C5-4F8A3061E045}">
      <dsp:nvSpPr>
        <dsp:cNvPr id="0" name=""/>
        <dsp:cNvSpPr/>
      </dsp:nvSpPr>
      <dsp:spPr>
        <a:xfrm>
          <a:off x="0" y="0"/>
          <a:ext cx="10972800" cy="20888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1E717-965A-4959-8176-016252DCBB2E}">
      <dsp:nvSpPr>
        <dsp:cNvPr id="0" name=""/>
        <dsp:cNvSpPr/>
      </dsp:nvSpPr>
      <dsp:spPr>
        <a:xfrm>
          <a:off x="329184" y="278510"/>
          <a:ext cx="3223260" cy="15318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26657-1E6F-43E5-A788-20BAC0108809}">
      <dsp:nvSpPr>
        <dsp:cNvPr id="0" name=""/>
        <dsp:cNvSpPr/>
      </dsp:nvSpPr>
      <dsp:spPr>
        <a:xfrm rot="10800000">
          <a:off x="329184" y="2088832"/>
          <a:ext cx="3223260" cy="25530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Infrastructure</a:t>
          </a:r>
        </a:p>
      </dsp:txBody>
      <dsp:txXfrm rot="10800000">
        <a:off x="407698" y="2088832"/>
        <a:ext cx="3066232" cy="2474503"/>
      </dsp:txXfrm>
    </dsp:sp>
    <dsp:sp modelId="{C7C76CFB-3FEF-44C5-9103-0F9D1C218CFB}">
      <dsp:nvSpPr>
        <dsp:cNvPr id="0" name=""/>
        <dsp:cNvSpPr/>
      </dsp:nvSpPr>
      <dsp:spPr>
        <a:xfrm>
          <a:off x="3874770" y="278510"/>
          <a:ext cx="3223260" cy="15318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A1E59-15F9-47A7-BF8E-DD1F58A3A491}">
      <dsp:nvSpPr>
        <dsp:cNvPr id="0" name=""/>
        <dsp:cNvSpPr/>
      </dsp:nvSpPr>
      <dsp:spPr>
        <a:xfrm rot="10800000">
          <a:off x="3874770" y="2088832"/>
          <a:ext cx="3223260" cy="25530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Licenses</a:t>
          </a:r>
        </a:p>
      </dsp:txBody>
      <dsp:txXfrm rot="10800000">
        <a:off x="3953284" y="2088832"/>
        <a:ext cx="3066232" cy="2474503"/>
      </dsp:txXfrm>
    </dsp:sp>
    <dsp:sp modelId="{CCC7416C-304A-4A57-A02D-507D3EE9624F}">
      <dsp:nvSpPr>
        <dsp:cNvPr id="0" name=""/>
        <dsp:cNvSpPr/>
      </dsp:nvSpPr>
      <dsp:spPr>
        <a:xfrm>
          <a:off x="7420356" y="278510"/>
          <a:ext cx="3223260" cy="15318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5F5E6-BFF6-4365-82E6-90A80CED5B91}">
      <dsp:nvSpPr>
        <dsp:cNvPr id="0" name=""/>
        <dsp:cNvSpPr/>
      </dsp:nvSpPr>
      <dsp:spPr>
        <a:xfrm rot="10800000">
          <a:off x="7420356" y="2088832"/>
          <a:ext cx="3223260" cy="25530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Operations</a:t>
          </a:r>
        </a:p>
      </dsp:txBody>
      <dsp:txXfrm rot="10800000">
        <a:off x="7498870" y="2088832"/>
        <a:ext cx="3066232" cy="247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73D2-5793-4FC2-A812-F161AFB2675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0259-B288-41BB-94CE-C85B88B84F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sv-SE"/>
              <a:t>2016-11-04</a:t>
            </a:r>
            <a:endParaRPr lang="sv-SE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DF6A1-8B8E-4199-9219-6EFD7FED59F0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917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986AE-B21D-451E-9DDD-45690399B2A3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rai@guide-line.com</a:t>
            </a:r>
          </a:p>
        </p:txBody>
      </p:sp>
    </p:spTree>
    <p:extLst>
      <p:ext uri="{BB962C8B-B14F-4D97-AF65-F5344CB8AC3E}">
        <p14:creationId xmlns:p14="http://schemas.microsoft.com/office/powerpoint/2010/main" val="279618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sv-SE"/>
              <a:t>2016-11-04</a:t>
            </a:r>
            <a:endParaRPr lang="sv-SE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DF6A1-8B8E-4199-9219-6EFD7FED59F0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3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*With</a:t>
            </a:r>
            <a:r>
              <a:rPr lang="sv-SE" noProof="0" dirty="0"/>
              <a:t> the release </a:t>
            </a:r>
            <a:r>
              <a:rPr lang="en-US" noProof="0" dirty="0"/>
              <a:t>of</a:t>
            </a:r>
            <a:r>
              <a:rPr lang="sv-SE" noProof="0" dirty="0"/>
              <a:t> SQL Server 2016 SP1, m</a:t>
            </a:r>
            <a:r>
              <a:rPr lang="en-US" noProof="0" dirty="0"/>
              <a:t>any Enterprise features are now available in Standard, Web, and Express: https://www.microsoft.com/en-us/sql-server/sql-server-editions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noProof="0" dirty="0"/>
              <a:t>*</a:t>
            </a:r>
            <a:r>
              <a:rPr lang="en-US" noProof="0" dirty="0"/>
              <a:t>With new Azure datacenters in Germany under German law</a:t>
            </a:r>
            <a:r>
              <a:rPr lang="en-US" noProof="0"/>
              <a:t>, legal security </a:t>
            </a:r>
            <a:r>
              <a:rPr lang="en-US" noProof="0" dirty="0"/>
              <a:t>is becoming a less issue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sv-SE"/>
              <a:t>2016-11-04</a:t>
            </a:r>
            <a:endParaRPr lang="sv-SE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DF6A1-8B8E-4199-9219-6EFD7FED59F0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00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sv-SE"/>
              <a:t>2016-11-04</a:t>
            </a:r>
            <a:endParaRPr lang="sv-SE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DF6A1-8B8E-4199-9219-6EFD7FED59F0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991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*</a:t>
            </a:r>
            <a:r>
              <a:rPr lang="sv-SE" noProof="0" dirty="0" err="1"/>
              <a:t>Application</a:t>
            </a:r>
            <a:r>
              <a:rPr lang="sv-SE" noProof="0" dirty="0"/>
              <a:t> </a:t>
            </a:r>
            <a:r>
              <a:rPr lang="sv-SE" noProof="0" dirty="0" err="1"/>
              <a:t>logic</a:t>
            </a:r>
            <a:r>
              <a:rPr lang="sv-SE" noProof="0" dirty="0"/>
              <a:t> is still </a:t>
            </a:r>
            <a:r>
              <a:rPr lang="sv-SE" noProof="0" dirty="0" err="1"/>
              <a:t>maintained</a:t>
            </a:r>
            <a:r>
              <a:rPr lang="sv-SE" noProof="0" dirty="0"/>
              <a:t> by </a:t>
            </a:r>
            <a:r>
              <a:rPr lang="sv-SE" noProof="0" dirty="0" err="1"/>
              <a:t>you</a:t>
            </a:r>
            <a:r>
              <a:rPr lang="sv-SE" noProof="0" dirty="0"/>
              <a:t>, </a:t>
            </a:r>
            <a:r>
              <a:rPr lang="sv-SE" noProof="0" dirty="0" err="1"/>
              <a:t>also</a:t>
            </a:r>
            <a:r>
              <a:rPr lang="sv-SE" noProof="0" dirty="0"/>
              <a:t> in a situation </a:t>
            </a:r>
            <a:r>
              <a:rPr lang="sv-SE" noProof="0" dirty="0" err="1"/>
              <a:t>when</a:t>
            </a:r>
            <a:r>
              <a:rPr lang="sv-SE" noProof="0" dirty="0"/>
              <a:t> a </a:t>
            </a:r>
            <a:r>
              <a:rPr lang="sv-SE" noProof="0" dirty="0" err="1"/>
              <a:t>restore</a:t>
            </a:r>
            <a:r>
              <a:rPr lang="sv-SE" noProof="0" dirty="0"/>
              <a:t> </a:t>
            </a:r>
            <a:r>
              <a:rPr lang="sv-SE" noProof="0" dirty="0" err="1"/>
              <a:t>would</a:t>
            </a:r>
            <a:r>
              <a:rPr lang="sv-SE" noProof="0" dirty="0"/>
              <a:t> be </a:t>
            </a:r>
            <a:r>
              <a:rPr lang="sv-SE" noProof="0" dirty="0" err="1"/>
              <a:t>neccecary</a:t>
            </a:r>
            <a:r>
              <a:rPr lang="sv-SE" noProof="0" dirty="0"/>
              <a:t> </a:t>
            </a:r>
            <a:r>
              <a:rPr lang="sv-SE" noProof="0" dirty="0" err="1"/>
              <a:t>because</a:t>
            </a:r>
            <a:r>
              <a:rPr lang="sv-SE" noProof="0" dirty="0"/>
              <a:t> </a:t>
            </a:r>
            <a:r>
              <a:rPr lang="sv-SE" noProof="0" dirty="0" err="1"/>
              <a:t>of</a:t>
            </a:r>
            <a:r>
              <a:rPr lang="sv-SE" noProof="0" dirty="0"/>
              <a:t> a </a:t>
            </a:r>
            <a:r>
              <a:rPr lang="sv-SE" noProof="0" dirty="0" err="1"/>
              <a:t>logical</a:t>
            </a:r>
            <a:r>
              <a:rPr lang="sv-SE" noProof="0" dirty="0"/>
              <a:t> </a:t>
            </a:r>
            <a:r>
              <a:rPr lang="sv-SE" noProof="0" dirty="0" err="1"/>
              <a:t>error</a:t>
            </a:r>
            <a:r>
              <a:rPr lang="sv-SE" noProof="0" dirty="0"/>
              <a:t> </a:t>
            </a:r>
            <a:r>
              <a:rPr lang="sv-SE" noProof="0" dirty="0" err="1"/>
              <a:t>this</a:t>
            </a:r>
            <a:r>
              <a:rPr lang="sv-SE" noProof="0" dirty="0"/>
              <a:t> </a:t>
            </a:r>
            <a:r>
              <a:rPr lang="sv-SE" noProof="0" dirty="0" err="1"/>
              <a:t>will</a:t>
            </a:r>
            <a:r>
              <a:rPr lang="sv-SE" noProof="0" dirty="0"/>
              <a:t> </a:t>
            </a:r>
            <a:r>
              <a:rPr lang="sv-SE" noProof="0" dirty="0" err="1"/>
              <a:t>have</a:t>
            </a:r>
            <a:r>
              <a:rPr lang="sv-SE" noProof="0" dirty="0"/>
              <a:t> to be </a:t>
            </a:r>
            <a:r>
              <a:rPr lang="sv-SE" noProof="0" dirty="0" err="1"/>
              <a:t>triggered</a:t>
            </a:r>
            <a:r>
              <a:rPr lang="sv-SE" noProof="0" dirty="0"/>
              <a:t> </a:t>
            </a:r>
            <a:r>
              <a:rPr lang="sv-SE" noProof="0" dirty="0" err="1"/>
              <a:t>manually</a:t>
            </a:r>
            <a:r>
              <a:rPr lang="sv-SE" noProof="0" dirty="0"/>
              <a:t>. </a:t>
            </a: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sv-SE"/>
              <a:t>2016-11-04</a:t>
            </a:r>
            <a:endParaRPr lang="sv-SE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DF6A1-8B8E-4199-9219-6EFD7FED59F0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327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*</a:t>
            </a:r>
            <a:r>
              <a:rPr lang="sv-SE" noProof="0" dirty="0" err="1"/>
              <a:t>Higher</a:t>
            </a:r>
            <a:r>
              <a:rPr lang="sv-SE" noProof="0" dirty="0"/>
              <a:t> </a:t>
            </a:r>
            <a:r>
              <a:rPr lang="sv-SE" noProof="0" dirty="0" err="1"/>
              <a:t>availibillity</a:t>
            </a:r>
            <a:r>
              <a:rPr lang="sv-SE" noProof="0" dirty="0"/>
              <a:t> is </a:t>
            </a:r>
            <a:r>
              <a:rPr lang="sv-SE" noProof="0" dirty="0" err="1"/>
              <a:t>possible</a:t>
            </a:r>
            <a:r>
              <a:rPr lang="sv-SE" noProof="0" dirty="0"/>
              <a:t> </a:t>
            </a:r>
            <a:r>
              <a:rPr lang="sv-SE" noProof="0" dirty="0" err="1"/>
              <a:t>though</a:t>
            </a:r>
            <a:r>
              <a:rPr lang="sv-SE" noProof="0" dirty="0"/>
              <a:t> </a:t>
            </a:r>
            <a:r>
              <a:rPr lang="sv-SE" noProof="0" dirty="0" err="1"/>
              <a:t>additional</a:t>
            </a:r>
            <a:r>
              <a:rPr lang="sv-SE" noProof="0" dirty="0"/>
              <a:t> features</a:t>
            </a: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sv-SE"/>
              <a:t>2016-11-04</a:t>
            </a:r>
            <a:endParaRPr lang="sv-SE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DF6A1-8B8E-4199-9219-6EFD7FED59F0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911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B Rubrik och innehåll Cub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77492"/>
            <a:ext cx="10972800" cy="386792"/>
          </a:xfrm>
          <a:prstGeom prst="rect">
            <a:avLst/>
          </a:prstGeo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4641380"/>
          </a:xfrm>
        </p:spPr>
        <p:txBody>
          <a:bodyPr/>
          <a:lstStyle/>
          <a:p>
            <a:pPr lvl="0"/>
            <a:r>
              <a:rPr lang="sv-SE" noProof="0"/>
              <a:t>Redigera format för bakgrundstext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‹nr.›</a:t>
            </a:fld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609600" y="548680"/>
            <a:ext cx="10972800" cy="864096"/>
          </a:xfrm>
        </p:spPr>
        <p:txBody>
          <a:bodyPr>
            <a:normAutofit/>
          </a:bodyPr>
          <a:lstStyle>
            <a:lvl1pPr marL="0" indent="0" algn="ctr">
              <a:spcBef>
                <a:spcPts val="1368"/>
              </a:spcBef>
              <a:buFontTx/>
              <a:buNone/>
              <a:defRPr sz="2400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2040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09DA-F4F7-449F-83C6-9FE56E04607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932C-F38E-474C-9324-F5D85E4D7D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120732"/>
              </p:ext>
            </p:extLst>
          </p:nvPr>
        </p:nvGraphicFramePr>
        <p:xfrm>
          <a:off x="609600" y="1484313"/>
          <a:ext cx="1097280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1</a:t>
            </a:fld>
            <a:endParaRPr lang="sv-SE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REDUCE overhead and cost</a:t>
            </a:r>
          </a:p>
        </p:txBody>
      </p:sp>
    </p:spTree>
    <p:extLst>
      <p:ext uri="{BB962C8B-B14F-4D97-AF65-F5344CB8AC3E}">
        <p14:creationId xmlns:p14="http://schemas.microsoft.com/office/powerpoint/2010/main" val="40490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1" y="6701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a-D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24000" y="932648"/>
            <a:ext cx="6789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8084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da-DK" sz="600" dirty="0">
                <a:latin typeface="Arial" pitchFamily="34" charset="0"/>
                <a:cs typeface="Arial" pitchFamily="34" charset="0"/>
              </a:rPr>
            </a:br>
            <a:br>
              <a:rPr lang="en-US" sz="1100" dirty="0">
                <a:solidFill>
                  <a:srgbClr val="59595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br>
              <a:rPr lang="en-US" sz="900" dirty="0">
                <a:solidFill>
                  <a:srgbClr val="59595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br>
              <a:rPr lang="en-US" sz="900" dirty="0">
                <a:solidFill>
                  <a:srgbClr val="595959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da-DK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© 2016 SolidQ   </a:t>
            </a:r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88D9-8E90-409F-9304-F8EB0A1365CF}" type="slidenum">
              <a:rPr lang="da-DK" smtClean="0"/>
              <a:t>2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881560" y="235783"/>
            <a:ext cx="644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Segoe UI" panose="020B0502040204020203" pitchFamily="34" charset="0"/>
                <a:cs typeface="Segoe UI" panose="020B0502040204020203" pitchFamily="34" charset="0"/>
              </a:rPr>
              <a:t>A modern target environment</a:t>
            </a:r>
          </a:p>
        </p:txBody>
      </p:sp>
      <p:cxnSp>
        <p:nvCxnSpPr>
          <p:cNvPr id="13" name="Lige forbindelse 12"/>
          <p:cNvCxnSpPr/>
          <p:nvPr/>
        </p:nvCxnSpPr>
        <p:spPr bwMode="auto">
          <a:xfrm>
            <a:off x="8160613" y="1082659"/>
            <a:ext cx="6311" cy="22550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60" y="820558"/>
            <a:ext cx="8208912" cy="53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5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  <a:r>
              <a:rPr lang="sv-SE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Our vision </a:t>
            </a:r>
            <a:r>
              <a:rPr lang="da-DK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sv-SE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modern data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  <a:r>
              <a:rPr lang="sv-SE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  <a:r>
              <a:rPr lang="sv-SE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SQL services</a:t>
            </a:r>
            <a:endParaRPr lang="en-US" sz="2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3</a:t>
            </a:fld>
            <a:endParaRPr lang="sv-SE"/>
          </a:p>
        </p:txBody>
      </p:sp>
      <p:grpSp>
        <p:nvGrpSpPr>
          <p:cNvPr id="9" name="Group 58"/>
          <p:cNvGrpSpPr/>
          <p:nvPr/>
        </p:nvGrpSpPr>
        <p:grpSpPr>
          <a:xfrm>
            <a:off x="908268" y="1127965"/>
            <a:ext cx="2143127" cy="4949437"/>
            <a:chOff x="855665" y="1698693"/>
            <a:chExt cx="2237001" cy="4675111"/>
          </a:xfrm>
        </p:grpSpPr>
        <p:sp>
          <p:nvSpPr>
            <p:cNvPr id="10" name="Rectangle 59"/>
            <p:cNvSpPr/>
            <p:nvPr/>
          </p:nvSpPr>
          <p:spPr>
            <a:xfrm>
              <a:off x="1225894" y="1698693"/>
              <a:ext cx="1866772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On Premises</a:t>
              </a:r>
            </a:p>
          </p:txBody>
        </p:sp>
        <p:sp>
          <p:nvSpPr>
            <p:cNvPr id="11" name="Rectangle 60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2" name="Rectangle 61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3" name="Rectangle 62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4" name="Rectangle 63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5" name="Rectangle 64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6" name="Rectangle 65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17" name="Rectangle 66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18" name="Rectangle 67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19" name="Rectangle 68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20" name="Left Brace 69"/>
            <p:cNvSpPr/>
            <p:nvPr/>
          </p:nvSpPr>
          <p:spPr>
            <a:xfrm>
              <a:off x="1137124" y="2354254"/>
              <a:ext cx="249907" cy="399699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extBox 52"/>
            <p:cNvSpPr txBox="1"/>
            <p:nvPr/>
          </p:nvSpPr>
          <p:spPr>
            <a:xfrm>
              <a:off x="855665" y="3850558"/>
              <a:ext cx="417636" cy="10110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You manage</a:t>
              </a:r>
            </a:p>
          </p:txBody>
        </p:sp>
      </p:grpSp>
      <p:grpSp>
        <p:nvGrpSpPr>
          <p:cNvPr id="22" name="Group 71"/>
          <p:cNvGrpSpPr/>
          <p:nvPr/>
        </p:nvGrpSpPr>
        <p:grpSpPr>
          <a:xfrm>
            <a:off x="5663952" y="1124348"/>
            <a:ext cx="2655604" cy="4949441"/>
            <a:chOff x="3377366" y="1698693"/>
            <a:chExt cx="2771925" cy="4675115"/>
          </a:xfrm>
        </p:grpSpPr>
        <p:sp>
          <p:nvSpPr>
            <p:cNvPr id="23" name="Rectangle 72"/>
            <p:cNvSpPr/>
            <p:nvPr/>
          </p:nvSpPr>
          <p:spPr>
            <a:xfrm>
              <a:off x="3442874" y="1698693"/>
              <a:ext cx="2593774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Infrastructure</a:t>
              </a:r>
            </a:p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(as a Service)</a:t>
              </a: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3928143" y="5537991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25" name="Rectangle 74"/>
            <p:cNvSpPr/>
            <p:nvPr/>
          </p:nvSpPr>
          <p:spPr>
            <a:xfrm>
              <a:off x="3928143" y="5083172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3928143" y="5992808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3928143" y="417353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28" name="Rectangle 77"/>
            <p:cNvSpPr/>
            <p:nvPr/>
          </p:nvSpPr>
          <p:spPr>
            <a:xfrm>
              <a:off x="3928143" y="3718715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29" name="Rectangle 78"/>
            <p:cNvSpPr/>
            <p:nvPr/>
          </p:nvSpPr>
          <p:spPr>
            <a:xfrm>
              <a:off x="3928143" y="4628353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3928143" y="280907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31" name="Rectangle 80"/>
            <p:cNvSpPr/>
            <p:nvPr/>
          </p:nvSpPr>
          <p:spPr>
            <a:xfrm>
              <a:off x="3928143" y="235425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3928143" y="3263896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33" name="Left Brace 82"/>
            <p:cNvSpPr/>
            <p:nvPr/>
          </p:nvSpPr>
          <p:spPr>
            <a:xfrm flipH="1">
              <a:off x="5575615" y="4587244"/>
              <a:ext cx="228600" cy="17640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 flipH="1">
              <a:off x="5731655" y="4571483"/>
              <a:ext cx="417636" cy="178537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Managed by</a:t>
              </a:r>
              <a:r>
                <a:rPr kumimoji="0" lang="en-US" sz="1400" b="0" i="0" u="none" strike="noStrike" kern="1200" cap="none" spc="0" normalizeH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 Microsoft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  <a:cs typeface="+mn-cs"/>
              </a:endParaRPr>
            </a:p>
          </p:txBody>
        </p:sp>
        <p:sp>
          <p:nvSpPr>
            <p:cNvPr id="35" name="Left Brace 84"/>
            <p:cNvSpPr/>
            <p:nvPr/>
          </p:nvSpPr>
          <p:spPr>
            <a:xfrm>
              <a:off x="3789635" y="2354258"/>
              <a:ext cx="133350" cy="22002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3377366" y="2948847"/>
              <a:ext cx="417636" cy="10110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You manage</a:t>
              </a:r>
            </a:p>
          </p:txBody>
        </p:sp>
      </p:grpSp>
      <p:grpSp>
        <p:nvGrpSpPr>
          <p:cNvPr id="37" name="Group 86"/>
          <p:cNvGrpSpPr/>
          <p:nvPr/>
        </p:nvGrpSpPr>
        <p:grpSpPr>
          <a:xfrm>
            <a:off x="8781100" y="1119204"/>
            <a:ext cx="2592849" cy="4958198"/>
            <a:chOff x="5979422" y="1698693"/>
            <a:chExt cx="2706420" cy="4683386"/>
          </a:xfrm>
        </p:grpSpPr>
        <p:sp>
          <p:nvSpPr>
            <p:cNvPr id="38" name="Rectangle 87"/>
            <p:cNvSpPr/>
            <p:nvPr/>
          </p:nvSpPr>
          <p:spPr>
            <a:xfrm>
              <a:off x="6315305" y="1698693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Platform</a:t>
              </a:r>
            </a:p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(as a Service)</a:t>
              </a:r>
            </a:p>
          </p:txBody>
        </p:sp>
        <p:sp>
          <p:nvSpPr>
            <p:cNvPr id="39" name="Left Brace 88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54"/>
            <p:cNvSpPr txBox="1"/>
            <p:nvPr/>
          </p:nvSpPr>
          <p:spPr>
            <a:xfrm flipH="1">
              <a:off x="8268207" y="3945114"/>
              <a:ext cx="417635" cy="178537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Managed by Microsoft</a:t>
              </a:r>
            </a:p>
          </p:txBody>
        </p:sp>
        <p:sp>
          <p:nvSpPr>
            <p:cNvPr id="41" name="Left Brace 90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60"/>
            <p:cNvSpPr txBox="1"/>
            <p:nvPr/>
          </p:nvSpPr>
          <p:spPr>
            <a:xfrm>
              <a:off x="5979422" y="2250362"/>
              <a:ext cx="417635" cy="10110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You manage</a:t>
              </a:r>
            </a:p>
          </p:txBody>
        </p:sp>
        <p:sp>
          <p:nvSpPr>
            <p:cNvPr id="43" name="Rectangle 92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44" name="Rectangle 149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45" name="Rectangle 150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46" name="Rectangle 151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47" name="Rectangle 152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48" name="Rectangle 153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49" name="Rectangle 154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50" name="Rectangle 155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51" name="Rectangle 156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cxnSp>
        <p:nvCxnSpPr>
          <p:cNvPr id="56" name="Lige forbindelse 55"/>
          <p:cNvCxnSpPr>
            <a:cxnSpLocks/>
          </p:cNvCxnSpPr>
          <p:nvPr/>
        </p:nvCxnSpPr>
        <p:spPr>
          <a:xfrm>
            <a:off x="4511824" y="764704"/>
            <a:ext cx="43192" cy="5312698"/>
          </a:xfrm>
          <a:prstGeom prst="line">
            <a:avLst/>
          </a:prstGeom>
          <a:ln w="317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59"/>
          <p:cNvSpPr/>
          <p:nvPr/>
        </p:nvSpPr>
        <p:spPr>
          <a:xfrm>
            <a:off x="4454103" y="729844"/>
            <a:ext cx="1788434" cy="6776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4628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  <a:cs typeface="+mn-cs"/>
              </a:rPr>
              <a:t>Public cloud</a:t>
            </a:r>
          </a:p>
        </p:txBody>
      </p:sp>
      <p:sp>
        <p:nvSpPr>
          <p:cNvPr id="62" name="Rectangle 59"/>
          <p:cNvSpPr/>
          <p:nvPr/>
        </p:nvSpPr>
        <p:spPr>
          <a:xfrm>
            <a:off x="2746477" y="720770"/>
            <a:ext cx="1788434" cy="6776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4628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  <a:cs typeface="+mn-cs"/>
              </a:rPr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24747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On-premise</a:t>
            </a:r>
            <a:r>
              <a:rPr lang="sv-SE" sz="2800" dirty="0"/>
              <a:t>, hybrid </a:t>
            </a:r>
            <a:r>
              <a:rPr lang="en-US" sz="2800" dirty="0"/>
              <a:t>cloud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4</a:t>
            </a:fld>
            <a:endParaRPr lang="sv-SE"/>
          </a:p>
        </p:txBody>
      </p:sp>
      <p:sp>
        <p:nvSpPr>
          <p:cNvPr id="14" name="Tekstfelt 13"/>
          <p:cNvSpPr txBox="1"/>
          <p:nvPr/>
        </p:nvSpPr>
        <p:spPr>
          <a:xfrm>
            <a:off x="2351584" y="919165"/>
            <a:ext cx="55446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reduction is achieved through  </a:t>
            </a:r>
          </a:p>
          <a:p>
            <a:endParaRPr lang="sv-SE" dirty="0"/>
          </a:p>
          <a:p>
            <a:r>
              <a:rPr lang="sv-SE" b="1" dirty="0"/>
              <a:t>New </a:t>
            </a:r>
            <a:r>
              <a:rPr lang="en-US" b="1" dirty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1:1 migration from old hardware to new isolated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memory, up to 2TB improves database density per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en-US" b="1" dirty="0"/>
              <a:t>Fewer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By </a:t>
            </a:r>
            <a:r>
              <a:rPr lang="en-US" dirty="0"/>
              <a:t>reducing</a:t>
            </a:r>
            <a:r>
              <a:rPr lang="sv-SE" dirty="0"/>
              <a:t> total </a:t>
            </a:r>
            <a:r>
              <a:rPr lang="en-US" dirty="0"/>
              <a:t>number</a:t>
            </a:r>
            <a:r>
              <a:rPr lang="sv-SE" dirty="0"/>
              <a:t> CPU/</a:t>
            </a:r>
            <a:r>
              <a:rPr lang="en-US" dirty="0"/>
              <a:t>cores</a:t>
            </a:r>
            <a:r>
              <a:rPr lang="sv-SE" dirty="0"/>
              <a:t>, and </a:t>
            </a:r>
            <a:r>
              <a:rPr lang="en-US" dirty="0"/>
              <a:t>improve</a:t>
            </a:r>
            <a:r>
              <a:rPr lang="sv-SE" dirty="0"/>
              <a:t> total </a:t>
            </a:r>
            <a:r>
              <a:rPr lang="en-US" dirty="0"/>
              <a:t>utilization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balance,</a:t>
            </a:r>
            <a:r>
              <a:rPr lang="sv-SE" dirty="0"/>
              <a:t> Standar vs. Enterprise edition*.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en-US" b="1" dirty="0"/>
              <a:t>Smarter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of servers, instances and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Lowering cost on storage by utilizing cloud services</a:t>
            </a:r>
            <a:r>
              <a:rPr lang="sv-SE" dirty="0"/>
              <a:t> (Backup / </a:t>
            </a:r>
            <a:r>
              <a:rPr lang="en-US" dirty="0"/>
              <a:t>Recovery</a:t>
            </a:r>
            <a:r>
              <a:rPr lang="sv-SE" dirty="0"/>
              <a:t>, Stretch database, Azure </a:t>
            </a:r>
            <a:r>
              <a:rPr lang="en-US" dirty="0"/>
              <a:t>blob</a:t>
            </a:r>
            <a:r>
              <a:rPr lang="sv-SE" dirty="0"/>
              <a:t> </a:t>
            </a:r>
            <a:r>
              <a:rPr lang="en-US" dirty="0"/>
              <a:t>storage</a:t>
            </a:r>
            <a:r>
              <a:rPr lang="sv-SE" dirty="0"/>
              <a:t>). 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grpSp>
        <p:nvGrpSpPr>
          <p:cNvPr id="18" name="Group 58"/>
          <p:cNvGrpSpPr/>
          <p:nvPr/>
        </p:nvGrpSpPr>
        <p:grpSpPr>
          <a:xfrm>
            <a:off x="30894" y="1746764"/>
            <a:ext cx="2087593" cy="4255409"/>
            <a:chOff x="855665" y="2354254"/>
            <a:chExt cx="2179034" cy="4019550"/>
          </a:xfrm>
        </p:grpSpPr>
        <p:sp>
          <p:nvSpPr>
            <p:cNvPr id="20" name="Rectangle 60"/>
            <p:cNvSpPr/>
            <p:nvPr/>
          </p:nvSpPr>
          <p:spPr>
            <a:xfrm>
              <a:off x="1396458" y="553798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21" name="Rectangle 61"/>
            <p:cNvSpPr/>
            <p:nvPr/>
          </p:nvSpPr>
          <p:spPr>
            <a:xfrm>
              <a:off x="1396458" y="508316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22" name="Rectangle 62"/>
            <p:cNvSpPr/>
            <p:nvPr/>
          </p:nvSpPr>
          <p:spPr>
            <a:xfrm>
              <a:off x="1396458" y="599280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23" name="Rectangle 63"/>
            <p:cNvSpPr/>
            <p:nvPr/>
          </p:nvSpPr>
          <p:spPr>
            <a:xfrm>
              <a:off x="1396458" y="4173530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24" name="Rectangle 64"/>
            <p:cNvSpPr/>
            <p:nvPr/>
          </p:nvSpPr>
          <p:spPr>
            <a:xfrm>
              <a:off x="1396458" y="3718711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25" name="Rectangle 65"/>
            <p:cNvSpPr/>
            <p:nvPr/>
          </p:nvSpPr>
          <p:spPr>
            <a:xfrm>
              <a:off x="1396458" y="4628349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26" name="Rectangle 66"/>
            <p:cNvSpPr/>
            <p:nvPr/>
          </p:nvSpPr>
          <p:spPr>
            <a:xfrm>
              <a:off x="1396458" y="2809073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27" name="Rectangle 67"/>
            <p:cNvSpPr/>
            <p:nvPr/>
          </p:nvSpPr>
          <p:spPr>
            <a:xfrm>
              <a:off x="1396458" y="235425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28" name="Rectangle 68"/>
            <p:cNvSpPr/>
            <p:nvPr/>
          </p:nvSpPr>
          <p:spPr>
            <a:xfrm>
              <a:off x="1396458" y="3263892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accent2">
                      <a:lumMod val="20000"/>
                      <a:lumOff val="80000"/>
                      <a:alpha val="99000"/>
                    </a:scheme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29" name="Left Brace 69"/>
            <p:cNvSpPr/>
            <p:nvPr/>
          </p:nvSpPr>
          <p:spPr>
            <a:xfrm>
              <a:off x="1137124" y="2354254"/>
              <a:ext cx="249907" cy="399699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52"/>
            <p:cNvSpPr txBox="1"/>
            <p:nvPr/>
          </p:nvSpPr>
          <p:spPr>
            <a:xfrm>
              <a:off x="855665" y="3850558"/>
              <a:ext cx="417636" cy="10110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You manage</a:t>
              </a:r>
            </a:p>
          </p:txBody>
        </p:sp>
      </p:grpSp>
      <p:sp>
        <p:nvSpPr>
          <p:cNvPr id="19" name="Tekstfelt 18"/>
          <p:cNvSpPr txBox="1"/>
          <p:nvPr/>
        </p:nvSpPr>
        <p:spPr>
          <a:xfrm>
            <a:off x="7687203" y="919165"/>
            <a:ext cx="45118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Our choice for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Applications with specific requirements to</a:t>
            </a:r>
            <a:endParaRPr lang="sv-SE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High Availability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*Legal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Corporate core data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lvl="1"/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1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Infrastructure (as a Service)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5</a:t>
            </a:fld>
            <a:endParaRPr lang="sv-SE"/>
          </a:p>
        </p:txBody>
      </p:sp>
      <p:sp>
        <p:nvSpPr>
          <p:cNvPr id="14" name="Tekstfelt 13"/>
          <p:cNvSpPr txBox="1"/>
          <p:nvPr/>
        </p:nvSpPr>
        <p:spPr>
          <a:xfrm>
            <a:off x="2592277" y="919165"/>
            <a:ext cx="55446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reduction is achieved through</a:t>
            </a:r>
            <a:r>
              <a:rPr lang="sv-SE" sz="2400" b="1" dirty="0"/>
              <a:t>  </a:t>
            </a:r>
          </a:p>
          <a:p>
            <a:endParaRPr lang="sv-SE" dirty="0"/>
          </a:p>
          <a:p>
            <a:r>
              <a:rPr lang="en-US" b="1" dirty="0"/>
              <a:t>No investment in new hardware</a:t>
            </a:r>
            <a:endParaRPr lang="sv-SE" b="1" dirty="0"/>
          </a:p>
          <a:p>
            <a:endParaRPr lang="sv-SE" dirty="0"/>
          </a:p>
          <a:p>
            <a:r>
              <a:rPr lang="en-US" b="1" dirty="0"/>
              <a:t>Lower license cost through increased flexibility</a:t>
            </a:r>
            <a:endParaRPr lang="sv-S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investment in own licenses, or repurpose existing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 by the minute, hour, day or month as needed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 capacity/price dynamically as needed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availability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en-US" b="1" dirty="0"/>
              <a:t>Smarter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patching, backup, and high availability through automation</a:t>
            </a:r>
            <a:endParaRPr lang="sv-SE" dirty="0"/>
          </a:p>
        </p:txBody>
      </p:sp>
      <p:grpSp>
        <p:nvGrpSpPr>
          <p:cNvPr id="10" name="Group 71"/>
          <p:cNvGrpSpPr/>
          <p:nvPr/>
        </p:nvGrpSpPr>
        <p:grpSpPr>
          <a:xfrm>
            <a:off x="-49530" y="1746768"/>
            <a:ext cx="2655604" cy="4255409"/>
            <a:chOff x="3377366" y="2354258"/>
            <a:chExt cx="2771925" cy="4019550"/>
          </a:xfrm>
        </p:grpSpPr>
        <p:sp>
          <p:nvSpPr>
            <p:cNvPr id="13" name="Rectangle 73"/>
            <p:cNvSpPr/>
            <p:nvPr/>
          </p:nvSpPr>
          <p:spPr>
            <a:xfrm>
              <a:off x="3928143" y="5537991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15" name="Rectangle 74"/>
            <p:cNvSpPr/>
            <p:nvPr/>
          </p:nvSpPr>
          <p:spPr>
            <a:xfrm>
              <a:off x="3928143" y="5083172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16" name="Rectangle 75"/>
            <p:cNvSpPr/>
            <p:nvPr/>
          </p:nvSpPr>
          <p:spPr>
            <a:xfrm>
              <a:off x="3928143" y="5992808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17" name="Rectangle 76"/>
            <p:cNvSpPr/>
            <p:nvPr/>
          </p:nvSpPr>
          <p:spPr>
            <a:xfrm>
              <a:off x="3928143" y="4173534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18" name="Rectangle 77"/>
            <p:cNvSpPr/>
            <p:nvPr/>
          </p:nvSpPr>
          <p:spPr>
            <a:xfrm>
              <a:off x="3928143" y="3718715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19" name="Rectangle 78"/>
            <p:cNvSpPr/>
            <p:nvPr/>
          </p:nvSpPr>
          <p:spPr>
            <a:xfrm>
              <a:off x="3928143" y="4628353"/>
              <a:ext cx="1638241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462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20" name="Rectangle 79"/>
            <p:cNvSpPr/>
            <p:nvPr/>
          </p:nvSpPr>
          <p:spPr>
            <a:xfrm>
              <a:off x="3928143" y="2809077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21" name="Rectangle 80"/>
            <p:cNvSpPr/>
            <p:nvPr/>
          </p:nvSpPr>
          <p:spPr>
            <a:xfrm>
              <a:off x="3928143" y="2354258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22" name="Rectangle 81"/>
            <p:cNvSpPr/>
            <p:nvPr/>
          </p:nvSpPr>
          <p:spPr>
            <a:xfrm>
              <a:off x="3928143" y="3263896"/>
              <a:ext cx="1638241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23" name="Left Brace 82"/>
            <p:cNvSpPr/>
            <p:nvPr/>
          </p:nvSpPr>
          <p:spPr>
            <a:xfrm flipH="1">
              <a:off x="5575615" y="4587244"/>
              <a:ext cx="228600" cy="17640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56"/>
            <p:cNvSpPr txBox="1"/>
            <p:nvPr/>
          </p:nvSpPr>
          <p:spPr>
            <a:xfrm flipH="1">
              <a:off x="5731655" y="4571483"/>
              <a:ext cx="417636" cy="178537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Managed by</a:t>
              </a:r>
              <a:r>
                <a:rPr kumimoji="0" lang="en-US" sz="1400" b="0" i="0" u="none" strike="noStrike" kern="1200" cap="none" spc="0" normalizeH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 Microsoft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  <a:cs typeface="+mn-cs"/>
              </a:endParaRPr>
            </a:p>
          </p:txBody>
        </p:sp>
        <p:sp>
          <p:nvSpPr>
            <p:cNvPr id="25" name="Left Brace 84"/>
            <p:cNvSpPr/>
            <p:nvPr/>
          </p:nvSpPr>
          <p:spPr>
            <a:xfrm>
              <a:off x="3789635" y="2354258"/>
              <a:ext cx="133350" cy="22002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58"/>
            <p:cNvSpPr txBox="1"/>
            <p:nvPr/>
          </p:nvSpPr>
          <p:spPr>
            <a:xfrm>
              <a:off x="3377366" y="2948847"/>
              <a:ext cx="417636" cy="10110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You manage</a:t>
              </a:r>
            </a:p>
          </p:txBody>
        </p:sp>
      </p:grpSp>
      <p:sp>
        <p:nvSpPr>
          <p:cNvPr id="28" name="Tekstfelt 27"/>
          <p:cNvSpPr txBox="1"/>
          <p:nvPr/>
        </p:nvSpPr>
        <p:spPr>
          <a:xfrm>
            <a:off x="8000065" y="919165"/>
            <a:ext cx="3928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</a:rPr>
              <a:t>Our choice for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</a:rPr>
              <a:t>Applications with specific requirements to</a:t>
            </a:r>
            <a:endParaRPr lang="sv-SE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Isolation (3rd party applications with special requirements to Isolation)</a:t>
            </a:r>
            <a:endParaRPr lang="sv-S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Legacy</a:t>
            </a:r>
            <a:r>
              <a:rPr lang="sv-SE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(Parking of old systems which cannot be modernized/upgraded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Evaluation of new systems (purchases)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Platform (as a Service)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6</a:t>
            </a:fld>
            <a:endParaRPr lang="sv-SE"/>
          </a:p>
        </p:txBody>
      </p:sp>
      <p:sp>
        <p:nvSpPr>
          <p:cNvPr id="14" name="Tekstfelt 13"/>
          <p:cNvSpPr txBox="1"/>
          <p:nvPr/>
        </p:nvSpPr>
        <p:spPr>
          <a:xfrm>
            <a:off x="2592277" y="919165"/>
            <a:ext cx="55446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reduction is achieved through</a:t>
            </a:r>
            <a:r>
              <a:rPr lang="sv-SE" sz="2400" b="1" dirty="0"/>
              <a:t>  </a:t>
            </a:r>
          </a:p>
          <a:p>
            <a:endParaRPr lang="sv-SE" sz="2400" dirty="0"/>
          </a:p>
          <a:p>
            <a:r>
              <a:rPr lang="en-US" b="1" dirty="0"/>
              <a:t>No investment in new hardware</a:t>
            </a:r>
            <a:endParaRPr lang="sv-SE" b="1" dirty="0"/>
          </a:p>
          <a:p>
            <a:endParaRPr lang="sv-SE" dirty="0"/>
          </a:p>
          <a:p>
            <a:r>
              <a:rPr lang="en-US" b="1" dirty="0"/>
              <a:t>No investment in new licenses</a:t>
            </a:r>
            <a:endParaRPr lang="sv-SE" b="1" dirty="0"/>
          </a:p>
          <a:p>
            <a:endParaRPr lang="sv-SE" dirty="0"/>
          </a:p>
          <a:p>
            <a:r>
              <a:rPr lang="en-US" b="1" dirty="0"/>
              <a:t>Reduced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maintenance of hardware, operating systems, database software or databases*</a:t>
            </a:r>
            <a:endParaRPr lang="sv-SE" dirty="0"/>
          </a:p>
        </p:txBody>
      </p:sp>
      <p:grpSp>
        <p:nvGrpSpPr>
          <p:cNvPr id="27" name="Group 86"/>
          <p:cNvGrpSpPr/>
          <p:nvPr/>
        </p:nvGrpSpPr>
        <p:grpSpPr>
          <a:xfrm>
            <a:off x="-572" y="1628800"/>
            <a:ext cx="2592849" cy="4374158"/>
            <a:chOff x="5979422" y="2250362"/>
            <a:chExt cx="2706420" cy="4131717"/>
          </a:xfrm>
        </p:grpSpPr>
        <p:sp>
          <p:nvSpPr>
            <p:cNvPr id="29" name="Left Brace 88"/>
            <p:cNvSpPr/>
            <p:nvPr/>
          </p:nvSpPr>
          <p:spPr>
            <a:xfrm flipH="1">
              <a:off x="8131739" y="3259131"/>
              <a:ext cx="209580" cy="312294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54"/>
            <p:cNvSpPr txBox="1"/>
            <p:nvPr/>
          </p:nvSpPr>
          <p:spPr>
            <a:xfrm flipH="1">
              <a:off x="8268207" y="3945114"/>
              <a:ext cx="417635" cy="178537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Managed by Microsoft</a:t>
              </a:r>
            </a:p>
          </p:txBody>
        </p:sp>
        <p:sp>
          <p:nvSpPr>
            <p:cNvPr id="31" name="Left Brace 90"/>
            <p:cNvSpPr/>
            <p:nvPr/>
          </p:nvSpPr>
          <p:spPr>
            <a:xfrm>
              <a:off x="6322411" y="2335206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60"/>
            <p:cNvSpPr txBox="1"/>
            <p:nvPr/>
          </p:nvSpPr>
          <p:spPr>
            <a:xfrm>
              <a:off x="5979422" y="2250362"/>
              <a:ext cx="417635" cy="10110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146284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alpha val="99000"/>
                    </a:srgbClr>
                  </a:solidFill>
                  <a:effectLst/>
                  <a:uLnTx/>
                  <a:uFillTx/>
                  <a:latin typeface="Segoe UI"/>
                  <a:ea typeface="Kozuka Gothic Pro R" pitchFamily="34" charset="-128"/>
                  <a:cs typeface="+mn-cs"/>
                </a:rPr>
                <a:t>You manage</a:t>
              </a:r>
            </a:p>
          </p:txBody>
        </p:sp>
        <p:sp>
          <p:nvSpPr>
            <p:cNvPr id="33" name="Rectangle 92"/>
            <p:cNvSpPr/>
            <p:nvPr/>
          </p:nvSpPr>
          <p:spPr>
            <a:xfrm>
              <a:off x="6484238" y="5537990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34" name="Rectangle 149"/>
            <p:cNvSpPr/>
            <p:nvPr/>
          </p:nvSpPr>
          <p:spPr>
            <a:xfrm>
              <a:off x="6484238" y="5083171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Servers</a:t>
              </a:r>
            </a:p>
          </p:txBody>
        </p:sp>
        <p:sp>
          <p:nvSpPr>
            <p:cNvPr id="35" name="Rectangle 150"/>
            <p:cNvSpPr/>
            <p:nvPr/>
          </p:nvSpPr>
          <p:spPr>
            <a:xfrm>
              <a:off x="6484238" y="5992807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36" name="Rectangle 151"/>
            <p:cNvSpPr/>
            <p:nvPr/>
          </p:nvSpPr>
          <p:spPr>
            <a:xfrm>
              <a:off x="6484238" y="4173533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O/S</a:t>
              </a:r>
            </a:p>
          </p:txBody>
        </p:sp>
        <p:sp>
          <p:nvSpPr>
            <p:cNvPr id="37" name="Rectangle 152"/>
            <p:cNvSpPr/>
            <p:nvPr/>
          </p:nvSpPr>
          <p:spPr>
            <a:xfrm>
              <a:off x="6484238" y="3718714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Middleware</a:t>
              </a:r>
            </a:p>
          </p:txBody>
        </p:sp>
        <p:sp>
          <p:nvSpPr>
            <p:cNvPr id="38" name="Rectangle 153"/>
            <p:cNvSpPr/>
            <p:nvPr/>
          </p:nvSpPr>
          <p:spPr>
            <a:xfrm>
              <a:off x="6484238" y="4628352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Virtualization</a:t>
              </a:r>
            </a:p>
          </p:txBody>
        </p:sp>
        <p:sp>
          <p:nvSpPr>
            <p:cNvPr id="39" name="Rectangle 154"/>
            <p:cNvSpPr/>
            <p:nvPr/>
          </p:nvSpPr>
          <p:spPr>
            <a:xfrm>
              <a:off x="6484238" y="2354257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Applications</a:t>
              </a:r>
            </a:p>
          </p:txBody>
        </p:sp>
        <p:sp>
          <p:nvSpPr>
            <p:cNvPr id="40" name="Rectangle 155"/>
            <p:cNvSpPr/>
            <p:nvPr/>
          </p:nvSpPr>
          <p:spPr>
            <a:xfrm>
              <a:off x="6484238" y="3263895"/>
              <a:ext cx="163824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Runtime</a:t>
              </a:r>
            </a:p>
          </p:txBody>
        </p:sp>
        <p:sp>
          <p:nvSpPr>
            <p:cNvPr id="41" name="Rectangle 156"/>
            <p:cNvSpPr/>
            <p:nvPr/>
          </p:nvSpPr>
          <p:spPr>
            <a:xfrm>
              <a:off x="6484238" y="2809076"/>
              <a:ext cx="163824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14629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alpha val="99000"/>
                    </a:sys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</p:grpSp>
      <p:sp>
        <p:nvSpPr>
          <p:cNvPr id="21" name="Tekstfelt 20"/>
          <p:cNvSpPr txBox="1"/>
          <p:nvPr/>
        </p:nvSpPr>
        <p:spPr>
          <a:xfrm>
            <a:off x="8000065" y="919165"/>
            <a:ext cx="39285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Our choice for</a:t>
            </a:r>
            <a:endParaRPr lang="sv-SE" sz="2400" b="1" dirty="0">
              <a:solidFill>
                <a:srgbClr val="FF0000"/>
              </a:solidFill>
            </a:endParaRPr>
          </a:p>
          <a:p>
            <a:endParaRPr lang="sv-SE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Existing applications with less stringent requirements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Existing applications with less stringent requirements for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rgbClr val="FF0000"/>
                </a:solidFill>
              </a:rPr>
              <a:t>Test and </a:t>
            </a:r>
            <a:r>
              <a:rPr lang="sv-SE" sz="1600" dirty="0" err="1">
                <a:solidFill>
                  <a:srgbClr val="FF0000"/>
                </a:solidFill>
              </a:rPr>
              <a:t>development</a:t>
            </a:r>
            <a:endParaRPr lang="sv-S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New applications created for the cloud</a:t>
            </a:r>
            <a:endParaRPr lang="sv-S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e 14"/>
          <p:cNvGrpSpPr/>
          <p:nvPr/>
        </p:nvGrpSpPr>
        <p:grpSpPr>
          <a:xfrm>
            <a:off x="1233993" y="1864744"/>
            <a:ext cx="2361460" cy="3551068"/>
            <a:chOff x="1038688" y="2049261"/>
            <a:chExt cx="2361460" cy="3551068"/>
          </a:xfrm>
        </p:grpSpPr>
        <p:sp>
          <p:nvSpPr>
            <p:cNvPr id="13" name="Rektangel 12"/>
            <p:cNvSpPr/>
            <p:nvPr/>
          </p:nvSpPr>
          <p:spPr>
            <a:xfrm>
              <a:off x="1038688" y="2049261"/>
              <a:ext cx="2361460" cy="3551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O</a:t>
              </a:r>
              <a:endParaRPr lang="en-US" dirty="0"/>
            </a:p>
          </p:txBody>
        </p:sp>
        <p:grpSp>
          <p:nvGrpSpPr>
            <p:cNvPr id="12" name="Gruppe 11"/>
            <p:cNvGrpSpPr/>
            <p:nvPr/>
          </p:nvGrpSpPr>
          <p:grpSpPr>
            <a:xfrm>
              <a:off x="1498843" y="2655907"/>
              <a:ext cx="1513641" cy="2834940"/>
              <a:chOff x="619954" y="1102314"/>
              <a:chExt cx="1513641" cy="2834940"/>
            </a:xfrm>
          </p:grpSpPr>
          <p:sp>
            <p:nvSpPr>
              <p:cNvPr id="5" name="Rutediagram: Magnetpladelager 4"/>
              <p:cNvSpPr/>
              <p:nvPr/>
            </p:nvSpPr>
            <p:spPr>
              <a:xfrm>
                <a:off x="710213" y="1102314"/>
                <a:ext cx="1056443" cy="550416"/>
              </a:xfrm>
              <a:prstGeom prst="flowChartMagneticDisk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2000</a:t>
                </a:r>
                <a:endParaRPr lang="en-US" dirty="0"/>
              </a:p>
            </p:txBody>
          </p:sp>
          <p:sp>
            <p:nvSpPr>
              <p:cNvPr id="6" name="Rutediagram: Magnetpladelager 5"/>
              <p:cNvSpPr/>
              <p:nvPr/>
            </p:nvSpPr>
            <p:spPr>
              <a:xfrm>
                <a:off x="1077152" y="1549154"/>
                <a:ext cx="1056443" cy="550416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2005</a:t>
                </a:r>
              </a:p>
            </p:txBody>
          </p:sp>
          <p:sp>
            <p:nvSpPr>
              <p:cNvPr id="7" name="Rutediagram: Magnetpladelager 6"/>
              <p:cNvSpPr/>
              <p:nvPr/>
            </p:nvSpPr>
            <p:spPr>
              <a:xfrm>
                <a:off x="710212" y="1995994"/>
                <a:ext cx="1056443" cy="550416"/>
              </a:xfrm>
              <a:prstGeom prst="flowChartMagneticDisk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2008</a:t>
                </a:r>
              </a:p>
            </p:txBody>
          </p:sp>
          <p:sp>
            <p:nvSpPr>
              <p:cNvPr id="10" name="Rutediagram: Magnetpladelager 9"/>
              <p:cNvSpPr/>
              <p:nvPr/>
            </p:nvSpPr>
            <p:spPr>
              <a:xfrm>
                <a:off x="619954" y="3386838"/>
                <a:ext cx="1056443" cy="550416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2014</a:t>
                </a:r>
              </a:p>
            </p:txBody>
          </p:sp>
          <p:sp>
            <p:nvSpPr>
              <p:cNvPr id="11" name="Rutediagram: Magnetpladelager 10"/>
              <p:cNvSpPr/>
              <p:nvPr/>
            </p:nvSpPr>
            <p:spPr>
              <a:xfrm>
                <a:off x="710212" y="2467996"/>
                <a:ext cx="1056443" cy="55041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2008 R2</a:t>
                </a:r>
              </a:p>
            </p:txBody>
          </p:sp>
          <p:sp>
            <p:nvSpPr>
              <p:cNvPr id="9" name="Rutediagram: Magnetpladelager 8"/>
              <p:cNvSpPr/>
              <p:nvPr/>
            </p:nvSpPr>
            <p:spPr>
              <a:xfrm>
                <a:off x="1077152" y="2914836"/>
                <a:ext cx="1056443" cy="550416"/>
              </a:xfrm>
              <a:prstGeom prst="flowChartMagneticDisk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2012</a:t>
                </a:r>
              </a:p>
            </p:txBody>
          </p:sp>
        </p:grpSp>
        <p:sp>
          <p:nvSpPr>
            <p:cNvPr id="14" name="Tekstfelt 13"/>
            <p:cNvSpPr txBox="1"/>
            <p:nvPr/>
          </p:nvSpPr>
          <p:spPr>
            <a:xfrm>
              <a:off x="1118586" y="2124106"/>
              <a:ext cx="22105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On-premise</a:t>
              </a:r>
            </a:p>
          </p:txBody>
        </p:sp>
      </p:grpSp>
      <p:grpSp>
        <p:nvGrpSpPr>
          <p:cNvPr id="19" name="Gruppe 18"/>
          <p:cNvGrpSpPr/>
          <p:nvPr/>
        </p:nvGrpSpPr>
        <p:grpSpPr>
          <a:xfrm>
            <a:off x="4927105" y="1383435"/>
            <a:ext cx="1660125" cy="1425481"/>
            <a:chOff x="6454064" y="1623132"/>
            <a:chExt cx="1660125" cy="1425481"/>
          </a:xfrm>
        </p:grpSpPr>
        <p:sp>
          <p:nvSpPr>
            <p:cNvPr id="16" name="Rektangel 15"/>
            <p:cNvSpPr/>
            <p:nvPr/>
          </p:nvSpPr>
          <p:spPr>
            <a:xfrm>
              <a:off x="6454064" y="1623132"/>
              <a:ext cx="1660125" cy="14254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utediagram: Magnetpladelager 16"/>
            <p:cNvSpPr/>
            <p:nvPr/>
          </p:nvSpPr>
          <p:spPr>
            <a:xfrm>
              <a:off x="6755906" y="2231847"/>
              <a:ext cx="1056443" cy="550416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2016</a:t>
              </a: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6533965" y="1691735"/>
              <a:ext cx="150920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On-premise</a:t>
              </a:r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4927105" y="2927538"/>
            <a:ext cx="1660125" cy="1425481"/>
            <a:chOff x="4678530" y="3167235"/>
            <a:chExt cx="1660125" cy="1425481"/>
          </a:xfrm>
        </p:grpSpPr>
        <p:grpSp>
          <p:nvGrpSpPr>
            <p:cNvPr id="20" name="Gruppe 19"/>
            <p:cNvGrpSpPr/>
            <p:nvPr/>
          </p:nvGrpSpPr>
          <p:grpSpPr>
            <a:xfrm>
              <a:off x="4678530" y="3167235"/>
              <a:ext cx="1660125" cy="1425481"/>
              <a:chOff x="6454064" y="1623132"/>
              <a:chExt cx="1660125" cy="1425481"/>
            </a:xfrm>
          </p:grpSpPr>
          <p:sp>
            <p:nvSpPr>
              <p:cNvPr id="21" name="Rektangel 20"/>
              <p:cNvSpPr/>
              <p:nvPr/>
            </p:nvSpPr>
            <p:spPr>
              <a:xfrm>
                <a:off x="6454064" y="1623132"/>
                <a:ext cx="1660125" cy="142548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utediagram: Magnetpladelager 21"/>
              <p:cNvSpPr/>
              <p:nvPr/>
            </p:nvSpPr>
            <p:spPr>
              <a:xfrm>
                <a:off x="6755906" y="2092805"/>
                <a:ext cx="1056443" cy="508968"/>
              </a:xfrm>
              <a:prstGeom prst="flowChartMagneticDisk">
                <a:avLst/>
              </a:prstGeom>
              <a:solidFill>
                <a:srgbClr val="92D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2016</a:t>
                </a:r>
              </a:p>
            </p:txBody>
          </p:sp>
          <p:sp>
            <p:nvSpPr>
              <p:cNvPr id="23" name="Tekstfelt 22"/>
              <p:cNvSpPr txBox="1"/>
              <p:nvPr/>
            </p:nvSpPr>
            <p:spPr>
              <a:xfrm>
                <a:off x="6533965" y="1691735"/>
                <a:ext cx="1509204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Azure</a:t>
                </a:r>
              </a:p>
            </p:txBody>
          </p:sp>
        </p:grpSp>
        <p:sp>
          <p:nvSpPr>
            <p:cNvPr id="24" name="Rutediagram: Magnetpladelager 23"/>
            <p:cNvSpPr/>
            <p:nvPr/>
          </p:nvSpPr>
          <p:spPr>
            <a:xfrm>
              <a:off x="4980372" y="4042300"/>
              <a:ext cx="1056443" cy="508968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v12</a:t>
              </a:r>
            </a:p>
          </p:txBody>
        </p:sp>
      </p:grpSp>
      <p:grpSp>
        <p:nvGrpSpPr>
          <p:cNvPr id="36" name="Gruppe 35"/>
          <p:cNvGrpSpPr/>
          <p:nvPr/>
        </p:nvGrpSpPr>
        <p:grpSpPr>
          <a:xfrm>
            <a:off x="4927104" y="4471641"/>
            <a:ext cx="1660125" cy="1425481"/>
            <a:chOff x="6454064" y="1623132"/>
            <a:chExt cx="1660125" cy="1425481"/>
          </a:xfrm>
        </p:grpSpPr>
        <p:sp>
          <p:nvSpPr>
            <p:cNvPr id="37" name="Rektangel 36"/>
            <p:cNvSpPr/>
            <p:nvPr/>
          </p:nvSpPr>
          <p:spPr>
            <a:xfrm>
              <a:off x="6454064" y="1623132"/>
              <a:ext cx="1660125" cy="14254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kstfelt 38"/>
            <p:cNvSpPr txBox="1"/>
            <p:nvPr/>
          </p:nvSpPr>
          <p:spPr>
            <a:xfrm>
              <a:off x="6533965" y="1691735"/>
              <a:ext cx="150920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On-premise legacy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utediagram: Magnetpladelager 45"/>
          <p:cNvSpPr/>
          <p:nvPr/>
        </p:nvSpPr>
        <p:spPr>
          <a:xfrm>
            <a:off x="5015882" y="4850962"/>
            <a:ext cx="665829" cy="2855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2000</a:t>
            </a:r>
            <a:endParaRPr lang="en-US" sz="1000" dirty="0"/>
          </a:p>
        </p:txBody>
      </p:sp>
      <p:sp>
        <p:nvSpPr>
          <p:cNvPr id="47" name="Rutediagram: Magnetpladelager 46"/>
          <p:cNvSpPr/>
          <p:nvPr/>
        </p:nvSpPr>
        <p:spPr>
          <a:xfrm>
            <a:off x="5770489" y="4850961"/>
            <a:ext cx="665829" cy="28556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2005</a:t>
            </a:r>
          </a:p>
        </p:txBody>
      </p:sp>
      <p:sp>
        <p:nvSpPr>
          <p:cNvPr id="48" name="Rutediagram: Magnetpladelager 47"/>
          <p:cNvSpPr/>
          <p:nvPr/>
        </p:nvSpPr>
        <p:spPr>
          <a:xfrm>
            <a:off x="5015882" y="5207238"/>
            <a:ext cx="665829" cy="285567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2008</a:t>
            </a:r>
          </a:p>
        </p:txBody>
      </p:sp>
      <p:sp>
        <p:nvSpPr>
          <p:cNvPr id="49" name="Rutediagram: Magnetpladelager 48"/>
          <p:cNvSpPr/>
          <p:nvPr/>
        </p:nvSpPr>
        <p:spPr>
          <a:xfrm>
            <a:off x="5770488" y="5541826"/>
            <a:ext cx="665829" cy="285567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2014</a:t>
            </a:r>
          </a:p>
        </p:txBody>
      </p:sp>
      <p:sp>
        <p:nvSpPr>
          <p:cNvPr id="50" name="Rutediagram: Magnetpladelager 49"/>
          <p:cNvSpPr/>
          <p:nvPr/>
        </p:nvSpPr>
        <p:spPr>
          <a:xfrm>
            <a:off x="5783799" y="5211926"/>
            <a:ext cx="665829" cy="285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2008 R2</a:t>
            </a:r>
          </a:p>
        </p:txBody>
      </p:sp>
      <p:sp>
        <p:nvSpPr>
          <p:cNvPr id="51" name="Rutediagram: Magnetpladelager 50"/>
          <p:cNvSpPr/>
          <p:nvPr/>
        </p:nvSpPr>
        <p:spPr>
          <a:xfrm>
            <a:off x="5015882" y="5541825"/>
            <a:ext cx="665829" cy="28556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2012</a:t>
            </a:r>
          </a:p>
        </p:txBody>
      </p:sp>
      <p:cxnSp>
        <p:nvCxnSpPr>
          <p:cNvPr id="53" name="Lige pilforbindelse 52"/>
          <p:cNvCxnSpPr>
            <a:stCxn id="13" idx="3"/>
            <a:endCxn id="21" idx="1"/>
          </p:cNvCxnSpPr>
          <p:nvPr/>
        </p:nvCxnSpPr>
        <p:spPr>
          <a:xfrm>
            <a:off x="3595453" y="3640278"/>
            <a:ext cx="1331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Forbindelse: vinklet 54"/>
          <p:cNvCxnSpPr>
            <a:endCxn id="16" idx="1"/>
          </p:cNvCxnSpPr>
          <p:nvPr/>
        </p:nvCxnSpPr>
        <p:spPr>
          <a:xfrm rot="5400000" flipH="1" flipV="1">
            <a:off x="3780923" y="2505514"/>
            <a:ext cx="1555519" cy="736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bindelse: vinklet 56"/>
          <p:cNvCxnSpPr>
            <a:endCxn id="37" idx="1"/>
          </p:cNvCxnSpPr>
          <p:nvPr/>
        </p:nvCxnSpPr>
        <p:spPr>
          <a:xfrm rot="16200000" flipH="1">
            <a:off x="3786630" y="4043908"/>
            <a:ext cx="1544104" cy="736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felt 58"/>
          <p:cNvSpPr txBox="1"/>
          <p:nvPr/>
        </p:nvSpPr>
        <p:spPr>
          <a:xfrm>
            <a:off x="7048869" y="1450556"/>
            <a:ext cx="40748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Secure SQL platform for future </a:t>
            </a:r>
            <a:r>
              <a:rPr lang="en-US" dirty="0"/>
              <a:t>growth</a:t>
            </a:r>
            <a:r>
              <a:rPr lang="da-DK" dirty="0"/>
              <a:t> and </a:t>
            </a:r>
            <a:r>
              <a:rPr lang="en-US" dirty="0"/>
              <a:t>functionality through Windows 2016 and SQL Server 2016 SP1</a:t>
            </a:r>
          </a:p>
          <a:p>
            <a:r>
              <a:rPr lang="da-DK" sz="1000" dirty="0"/>
              <a:t>R</a:t>
            </a:r>
            <a:r>
              <a:rPr lang="en-US" sz="1000" dirty="0" err="1"/>
              <a:t>emove</a:t>
            </a:r>
            <a:r>
              <a:rPr lang="en-US" sz="1000" dirty="0"/>
              <a:t> all older version, focusing only on SQL Server 2016</a:t>
            </a:r>
          </a:p>
          <a:p>
            <a:endParaRPr lang="en-US" sz="1000" dirty="0"/>
          </a:p>
          <a:p>
            <a:r>
              <a:rPr lang="en-US" dirty="0"/>
              <a:t>Incorporate Microsoft cloud as a foundation of a future platform</a:t>
            </a:r>
          </a:p>
          <a:p>
            <a:endParaRPr lang="en-US" dirty="0"/>
          </a:p>
          <a:p>
            <a:r>
              <a:rPr lang="en-US" dirty="0"/>
              <a:t>Consolidate legacy or non-migratable versions in an isolated environment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35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Additional benefits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2016-11-08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199D-7AFA-44C0-B0C3-C3F3CBC06400}" type="slidenum">
              <a:rPr lang="sv-SE" smtClean="0"/>
              <a:t>8</a:t>
            </a:fld>
            <a:endParaRPr lang="sv-SE"/>
          </a:p>
        </p:txBody>
      </p:sp>
      <p:sp>
        <p:nvSpPr>
          <p:cNvPr id="12" name="Tekstfelt 11"/>
          <p:cNvSpPr txBox="1"/>
          <p:nvPr/>
        </p:nvSpPr>
        <p:spPr>
          <a:xfrm>
            <a:off x="551384" y="1052736"/>
            <a:ext cx="554461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Increased availability is achieved through</a:t>
            </a:r>
            <a:endParaRPr lang="sv-SE" b="1" dirty="0"/>
          </a:p>
          <a:p>
            <a:endParaRPr lang="sv-SE" dirty="0"/>
          </a:p>
          <a:p>
            <a:r>
              <a:rPr lang="sv-SE" dirty="0"/>
              <a:t>Windows server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/>
              <a:t>Cluster Operating System Rolling </a:t>
            </a:r>
            <a:r>
              <a:rPr lang="en-US" sz="1600" dirty="0"/>
              <a:t>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Cloud Witness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Multi-domain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 Machine Load 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Virtual Machine Start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Native</a:t>
            </a:r>
            <a:r>
              <a:rPr lang="sv-SE" sz="1600" dirty="0"/>
              <a:t> container support (Docker)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sz="1600" dirty="0"/>
          </a:p>
          <a:p>
            <a:r>
              <a:rPr lang="sv-SE" dirty="0"/>
              <a:t>SQL server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AlwaysOn Failover Clustering (FCI)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AlwaysOn Availability Groups (AG)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Increased performance is achieved by</a:t>
            </a:r>
            <a:endParaRPr lang="sv-S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/>
              <a:t>Support för upp till 24TB internminne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/>
              <a:t>64 </a:t>
            </a:r>
            <a:r>
              <a:rPr lang="en-US" sz="1600" dirty="0"/>
              <a:t>sockets</a:t>
            </a:r>
            <a:r>
              <a:rPr lang="sv-SE" sz="1600" dirty="0"/>
              <a:t>, ingen begränsning på antalet kärnor</a:t>
            </a:r>
          </a:p>
          <a:p>
            <a:r>
              <a:rPr lang="en-US" sz="1600" b="1" dirty="0"/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Always-Encrypted</a:t>
            </a:r>
          </a:p>
          <a:p>
            <a:pPr lvl="1"/>
            <a:endParaRPr lang="sv-SE" sz="1600" dirty="0"/>
          </a:p>
        </p:txBody>
      </p:sp>
      <p:sp>
        <p:nvSpPr>
          <p:cNvPr id="19" name="Rectangle 59"/>
          <p:cNvSpPr/>
          <p:nvPr/>
        </p:nvSpPr>
        <p:spPr>
          <a:xfrm>
            <a:off x="1271464" y="713916"/>
            <a:ext cx="1788434" cy="6776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4628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  <a:cs typeface="+mn-cs"/>
              </a:rPr>
              <a:t>On Premises</a:t>
            </a:r>
          </a:p>
        </p:txBody>
      </p:sp>
      <p:sp>
        <p:nvSpPr>
          <p:cNvPr id="31" name="Tekstfelt 30"/>
          <p:cNvSpPr txBox="1"/>
          <p:nvPr/>
        </p:nvSpPr>
        <p:spPr>
          <a:xfrm>
            <a:off x="6096000" y="1075482"/>
            <a:ext cx="55446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Increased availability is achieved through</a:t>
            </a:r>
            <a:endParaRPr lang="sv-SE" b="1" dirty="0"/>
          </a:p>
          <a:p>
            <a:endParaRPr lang="sv-SE" dirty="0"/>
          </a:p>
          <a:p>
            <a:r>
              <a:rPr lang="en-US" dirty="0"/>
              <a:t>Infrastructure</a:t>
            </a:r>
            <a:r>
              <a:rPr lang="sv-SE" dirty="0"/>
              <a:t> (as a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out-of-box availability SLA of 99.95%*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AlwaysOn Failover Clustering (FCI)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AlwaysOn Availability Groups (AG)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sz="1600" dirty="0"/>
          </a:p>
          <a:p>
            <a:r>
              <a:rPr lang="en-US" dirty="0"/>
              <a:t>Platform (as a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out-of-box availability SLA of 99.99%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Two local replica databases, for every primary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Geo-Restore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Geo-Replication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Increased performance is achieved by</a:t>
            </a:r>
            <a:endParaRPr lang="sv-S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/>
              <a:t>Tillpassa kapacitet efter behov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sz="1600" dirty="0"/>
          </a:p>
          <a:p>
            <a:r>
              <a:rPr lang="en-US" sz="1600" b="1" dirty="0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Audeting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Kryptering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Monitorering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Advisory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sz="1600" dirty="0"/>
          </a:p>
          <a:p>
            <a:pPr lvl="1"/>
            <a:endParaRPr lang="en-US" sz="1600" dirty="0"/>
          </a:p>
          <a:p>
            <a:pPr lvl="1"/>
            <a:endParaRPr lang="sv-SE" sz="1600" dirty="0"/>
          </a:p>
        </p:txBody>
      </p:sp>
      <p:sp>
        <p:nvSpPr>
          <p:cNvPr id="32" name="Rectangle 59"/>
          <p:cNvSpPr/>
          <p:nvPr/>
        </p:nvSpPr>
        <p:spPr>
          <a:xfrm>
            <a:off x="6816080" y="713915"/>
            <a:ext cx="1788434" cy="6776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14628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alpha val="99000"/>
                  </a:srgbClr>
                </a:solidFill>
                <a:effectLst/>
                <a:uLnTx/>
                <a:uFillTx/>
                <a:latin typeface="Segoe UI"/>
                <a:ea typeface="Kozuka Gothic Pro R" pitchFamily="34" charset="-128"/>
                <a:cs typeface="+mn-cs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92299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745</Words>
  <Application>Microsoft Office PowerPoint</Application>
  <PresentationFormat>Widescreen</PresentationFormat>
  <Paragraphs>234</Paragraphs>
  <Slides>8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Kozuka Gothic Pro R</vt:lpstr>
      <vt:lpstr>Segoe UI</vt:lpstr>
      <vt:lpstr>Times New Roman</vt:lpstr>
      <vt:lpstr>Office-tema</vt:lpstr>
      <vt:lpstr>PowerPoint-præsentation</vt:lpstr>
      <vt:lpstr>PowerPoint-præsentation</vt:lpstr>
      <vt:lpstr>Target environment  Our vision for a modern data platform hosting SQL services</vt:lpstr>
      <vt:lpstr>On-premise, hybrid cloud</vt:lpstr>
      <vt:lpstr>Infrastructure (as a Service) </vt:lpstr>
      <vt:lpstr>Platform (as a Service) </vt:lpstr>
      <vt:lpstr>PowerPoint-præsentation</vt:lpstr>
      <vt:lpstr>Additional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Raoul Illyes</dc:creator>
  <cp:lastModifiedBy>Raoul Illyes</cp:lastModifiedBy>
  <cp:revision>6</cp:revision>
  <dcterms:created xsi:type="dcterms:W3CDTF">2017-02-21T18:13:04Z</dcterms:created>
  <dcterms:modified xsi:type="dcterms:W3CDTF">2017-05-08T14:26:38Z</dcterms:modified>
</cp:coreProperties>
</file>