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aleway"/>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bold.fntdata"/><Relationship Id="rId12"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f8aaddce9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f8aaddce9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highlight>
                  <a:schemeClr val="lt1"/>
                </a:highlight>
                <a:latin typeface="Calibri"/>
                <a:ea typeface="Calibri"/>
                <a:cs typeface="Calibri"/>
                <a:sym typeface="Calibri"/>
              </a:rPr>
              <a:t>Our mission is to simplify the car buying process for buyers and sellers alike.  </a:t>
            </a:r>
            <a:endParaRPr sz="1200">
              <a:solidFill>
                <a:schemeClr val="dk1"/>
              </a:solidFill>
              <a:highlight>
                <a:schemeClr val="lt1"/>
              </a:highlight>
              <a:latin typeface="Calibri"/>
              <a:ea typeface="Calibri"/>
              <a:cs typeface="Calibri"/>
              <a:sym typeface="Calibri"/>
            </a:endParaRPr>
          </a:p>
          <a:p>
            <a:pPr indent="0" lvl="0" marL="0" rtl="0" algn="l">
              <a:lnSpc>
                <a:spcPct val="115000"/>
              </a:lnSpc>
              <a:spcBef>
                <a:spcPts val="0"/>
              </a:spcBef>
              <a:spcAft>
                <a:spcPts val="0"/>
              </a:spcAft>
              <a:buNone/>
            </a:pPr>
            <a:r>
              <a:rPr lang="en" sz="1200">
                <a:solidFill>
                  <a:schemeClr val="dk1"/>
                </a:solidFill>
                <a:highlight>
                  <a:schemeClr val="lt1"/>
                </a:highlight>
                <a:latin typeface="Calibri"/>
                <a:ea typeface="Calibri"/>
                <a:cs typeface="Calibri"/>
                <a:sym typeface="Calibri"/>
              </a:rPr>
              <a:t>Customers face difficulties finding a vehicle available in their price range, in their area, and that meets their needs. </a:t>
            </a:r>
            <a:endParaRPr sz="1200">
              <a:solidFill>
                <a:schemeClr val="dk1"/>
              </a:solidFill>
              <a:highlight>
                <a:schemeClr val="lt1"/>
              </a:highlight>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highlight>
                  <a:schemeClr val="lt1"/>
                </a:highlight>
                <a:latin typeface="Calibri"/>
                <a:ea typeface="Calibri"/>
                <a:cs typeface="Calibri"/>
                <a:sym typeface="Calibri"/>
              </a:rPr>
              <a:t>Vendors on the other hand struggle to reach potential customers, track and meet demand, and maintain their inventory. </a:t>
            </a:r>
            <a:endParaRPr sz="1200">
              <a:solidFill>
                <a:schemeClr val="dk1"/>
              </a:solidFill>
              <a:highlight>
                <a:schemeClr val="lt1"/>
              </a:highlight>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highlight>
                  <a:schemeClr val="lt1"/>
                </a:highlight>
                <a:latin typeface="Calibri"/>
                <a:ea typeface="Calibri"/>
                <a:cs typeface="Calibri"/>
                <a:sym typeface="Calibri"/>
              </a:rPr>
              <a:t>Our platform uses data provided by vendors and customers to provide both parties with the information they need to make informed, data-driven decisions and reduce wasted time, effort, and money. </a:t>
            </a:r>
            <a:endParaRPr sz="1200">
              <a:solidFill>
                <a:schemeClr val="dk1"/>
              </a:solidFill>
              <a:highlight>
                <a:schemeClr val="lt1"/>
              </a:highlight>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600">
                <a:solidFill>
                  <a:schemeClr val="dk1"/>
                </a:solidFill>
                <a:highlight>
                  <a:schemeClr val="lt1"/>
                </a:highlight>
                <a:latin typeface="Calibri"/>
                <a:ea typeface="Calibri"/>
                <a:cs typeface="Calibri"/>
                <a:sym typeface="Calibri"/>
              </a:rPr>
              <a:t>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f8c31d905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f8c31d905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highlight>
                  <a:schemeClr val="lt1"/>
                </a:highlight>
                <a:latin typeface="Calibri"/>
                <a:ea typeface="Calibri"/>
                <a:cs typeface="Calibri"/>
                <a:sym typeface="Calibri"/>
              </a:rPr>
              <a:t>The main problem vendors and customers face is the lack of valuable and understandable information they can use to inform their decisions. </a:t>
            </a:r>
            <a:endParaRPr sz="1200">
              <a:solidFill>
                <a:schemeClr val="dk1"/>
              </a:solidFill>
              <a:highlight>
                <a:schemeClr val="lt1"/>
              </a:highlight>
              <a:latin typeface="Calibri"/>
              <a:ea typeface="Calibri"/>
              <a:cs typeface="Calibri"/>
              <a:sym typeface="Calibri"/>
            </a:endParaRPr>
          </a:p>
          <a:p>
            <a:pPr indent="0" lvl="0" marL="0" rtl="0" algn="l">
              <a:lnSpc>
                <a:spcPct val="115000"/>
              </a:lnSpc>
              <a:spcBef>
                <a:spcPts val="1200"/>
              </a:spcBef>
              <a:spcAft>
                <a:spcPts val="0"/>
              </a:spcAft>
              <a:buNone/>
            </a:pPr>
            <a:r>
              <a:rPr lang="en" sz="1200">
                <a:solidFill>
                  <a:schemeClr val="dk1"/>
                </a:solidFill>
                <a:highlight>
                  <a:schemeClr val="lt1"/>
                </a:highlight>
                <a:latin typeface="Calibri"/>
                <a:ea typeface="Calibri"/>
                <a:cs typeface="Calibri"/>
                <a:sym typeface="Calibri"/>
              </a:rPr>
              <a:t>One major pain point for the buying process for vendors and customers is location. </a:t>
            </a:r>
            <a:endParaRPr sz="1200">
              <a:solidFill>
                <a:schemeClr val="dk1"/>
              </a:solidFill>
              <a:highlight>
                <a:schemeClr val="lt1"/>
              </a:highlight>
              <a:latin typeface="Calibri"/>
              <a:ea typeface="Calibri"/>
              <a:cs typeface="Calibri"/>
              <a:sym typeface="Calibri"/>
            </a:endParaRPr>
          </a:p>
          <a:p>
            <a:pPr indent="0" lvl="0" marL="0" rtl="0" algn="l">
              <a:lnSpc>
                <a:spcPct val="115000"/>
              </a:lnSpc>
              <a:spcBef>
                <a:spcPts val="1200"/>
              </a:spcBef>
              <a:spcAft>
                <a:spcPts val="0"/>
              </a:spcAft>
              <a:buNone/>
            </a:pPr>
            <a:r>
              <a:rPr lang="en" sz="1200">
                <a:solidFill>
                  <a:schemeClr val="dk1"/>
                </a:solidFill>
                <a:highlight>
                  <a:schemeClr val="lt1"/>
                </a:highlight>
                <a:latin typeface="Calibri"/>
                <a:ea typeface="Calibri"/>
                <a:cs typeface="Calibri"/>
                <a:sym typeface="Calibri"/>
              </a:rPr>
              <a:t>Vendors struggle with inventory maintenance, customers struggle to find vehicles that meet their needs. </a:t>
            </a:r>
            <a:endParaRPr sz="1200">
              <a:solidFill>
                <a:schemeClr val="dk1"/>
              </a:solidFill>
              <a:highlight>
                <a:schemeClr val="lt1"/>
              </a:highlight>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highlight>
                  <a:schemeClr val="lt1"/>
                </a:highlight>
                <a:latin typeface="Calibri"/>
                <a:ea typeface="Calibri"/>
                <a:cs typeface="Calibri"/>
                <a:sym typeface="Calibri"/>
              </a:rPr>
              <a:t>Another challenge faced is vehicle pricing. Setting price and finding the price per vendor competitors. Lastly considering the user experience, we identified the struggle vendors faces to organize listing, and inventory, and for customers, the simple yet not so over flowing information.</a:t>
            </a:r>
            <a:endParaRPr sz="1200">
              <a:solidFill>
                <a:schemeClr val="dk1"/>
              </a:solidFill>
              <a:highlight>
                <a:schemeClr val="lt1"/>
              </a:highlight>
              <a:latin typeface="Calibri"/>
              <a:ea typeface="Calibri"/>
              <a:cs typeface="Calibri"/>
              <a:sym typeface="Calibri"/>
            </a:endParaRPr>
          </a:p>
          <a:p>
            <a:pPr indent="0" lvl="0" marL="0" rtl="0" algn="l">
              <a:lnSpc>
                <a:spcPct val="115000"/>
              </a:lnSpc>
              <a:spcBef>
                <a:spcPts val="1200"/>
              </a:spcBef>
              <a:spcAft>
                <a:spcPts val="1200"/>
              </a:spcAft>
              <a:buClr>
                <a:schemeClr val="dk1"/>
              </a:buClr>
              <a:buSzPts val="1100"/>
              <a:buFont typeface="Arial"/>
              <a:buNone/>
            </a:pPr>
            <a:r>
              <a:rPr lang="en" sz="1200">
                <a:solidFill>
                  <a:schemeClr val="dk1"/>
                </a:solidFill>
                <a:highlight>
                  <a:schemeClr val="lt1"/>
                </a:highlight>
                <a:latin typeface="Calibri"/>
                <a:ea typeface="Calibri"/>
                <a:cs typeface="Calibri"/>
                <a:sym typeface="Calibri"/>
              </a:rPr>
              <a:t>Our platform will facilitate the vehicle transaction process for both parties and use data gathered from each transaction to inform the decisions of future vendors and customers.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2f8c31d905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2f8c31d905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00">
                <a:solidFill>
                  <a:srgbClr val="595959"/>
                </a:solidFill>
                <a:latin typeface="Lato"/>
                <a:ea typeface="Lato"/>
                <a:cs typeface="Lato"/>
                <a:sym typeface="Lato"/>
              </a:rPr>
              <a:t>We have provide multiple suggestions for user and vendors to better understand each other:</a:t>
            </a:r>
            <a:endParaRPr sz="1300">
              <a:solidFill>
                <a:srgbClr val="595959"/>
              </a:solidFill>
              <a:latin typeface="Lato"/>
              <a:ea typeface="Lato"/>
              <a:cs typeface="Lato"/>
              <a:sym typeface="Lato"/>
            </a:endParaRPr>
          </a:p>
          <a:p>
            <a:pPr indent="0" lvl="0" marL="0" rtl="0" algn="l">
              <a:lnSpc>
                <a:spcPct val="115000"/>
              </a:lnSpc>
              <a:spcBef>
                <a:spcPts val="1200"/>
              </a:spcBef>
              <a:spcAft>
                <a:spcPts val="0"/>
              </a:spcAft>
              <a:buClr>
                <a:schemeClr val="dk1"/>
              </a:buClr>
              <a:buSzPts val="1100"/>
              <a:buFont typeface="Arial"/>
              <a:buNone/>
            </a:pPr>
            <a:r>
              <a:rPr lang="en" sz="1300">
                <a:solidFill>
                  <a:srgbClr val="595959"/>
                </a:solidFill>
                <a:latin typeface="Lato"/>
                <a:ea typeface="Lato"/>
                <a:cs typeface="Lato"/>
                <a:sym typeface="Lato"/>
              </a:rPr>
              <a:t>For the makes and models of vehicles frequently sold within a specific location, this details are provided to the vendors amongst other suggestive makes and models.</a:t>
            </a:r>
            <a:endParaRPr sz="1300">
              <a:solidFill>
                <a:srgbClr val="595959"/>
              </a:solidFill>
              <a:latin typeface="Lato"/>
              <a:ea typeface="Lato"/>
              <a:cs typeface="Lato"/>
              <a:sym typeface="Lato"/>
            </a:endParaRPr>
          </a:p>
          <a:p>
            <a:pPr indent="0" lvl="0" marL="0" rtl="0" algn="l">
              <a:lnSpc>
                <a:spcPct val="115000"/>
              </a:lnSpc>
              <a:spcBef>
                <a:spcPts val="1200"/>
              </a:spcBef>
              <a:spcAft>
                <a:spcPts val="0"/>
              </a:spcAft>
              <a:buClr>
                <a:schemeClr val="dk1"/>
              </a:buClr>
              <a:buSzPts val="1100"/>
              <a:buFont typeface="Arial"/>
              <a:buNone/>
            </a:pPr>
            <a:r>
              <a:rPr lang="en" sz="1300">
                <a:solidFill>
                  <a:srgbClr val="595959"/>
                </a:solidFill>
                <a:latin typeface="Lato"/>
                <a:ea typeface="Lato"/>
                <a:cs typeface="Lato"/>
                <a:sym typeface="Lato"/>
              </a:rPr>
              <a:t>For the customers, we have provided suggestive searches, that give an idea of what’s in the market and how it may fit their needs.</a:t>
            </a:r>
            <a:endParaRPr sz="1300">
              <a:solidFill>
                <a:srgbClr val="595959"/>
              </a:solidFill>
              <a:latin typeface="Lato"/>
              <a:ea typeface="Lato"/>
              <a:cs typeface="Lato"/>
              <a:sym typeface="Lato"/>
            </a:endParaRPr>
          </a:p>
          <a:p>
            <a:pPr indent="0" lvl="0" marL="0" rtl="0" algn="l">
              <a:lnSpc>
                <a:spcPct val="115000"/>
              </a:lnSpc>
              <a:spcBef>
                <a:spcPts val="1200"/>
              </a:spcBef>
              <a:spcAft>
                <a:spcPts val="0"/>
              </a:spcAft>
              <a:buClr>
                <a:schemeClr val="dk1"/>
              </a:buClr>
              <a:buSzPts val="1100"/>
              <a:buFont typeface="Arial"/>
              <a:buNone/>
            </a:pPr>
            <a:r>
              <a:rPr lang="en" sz="1300">
                <a:solidFill>
                  <a:srgbClr val="595959"/>
                </a:solidFill>
                <a:latin typeface="Lato"/>
                <a:ea typeface="Lato"/>
                <a:cs typeface="Lato"/>
                <a:sym typeface="Lato"/>
              </a:rPr>
              <a:t>We are addressing pricing,by comparing the vehicle listing of competitors and give a range of possible values to consider. </a:t>
            </a:r>
            <a:endParaRPr sz="1300">
              <a:solidFill>
                <a:srgbClr val="595959"/>
              </a:solidFill>
              <a:latin typeface="Lato"/>
              <a:ea typeface="Lato"/>
              <a:cs typeface="Lato"/>
              <a:sym typeface="Lato"/>
            </a:endParaRPr>
          </a:p>
          <a:p>
            <a:pPr indent="0" lvl="0" marL="0" rtl="0" algn="l">
              <a:lnSpc>
                <a:spcPct val="115000"/>
              </a:lnSpc>
              <a:spcBef>
                <a:spcPts val="1200"/>
              </a:spcBef>
              <a:spcAft>
                <a:spcPts val="0"/>
              </a:spcAft>
              <a:buClr>
                <a:schemeClr val="dk1"/>
              </a:buClr>
              <a:buSzPts val="1100"/>
              <a:buFont typeface="Arial"/>
              <a:buNone/>
            </a:pPr>
            <a:r>
              <a:t/>
            </a:r>
            <a:endParaRPr sz="1300">
              <a:solidFill>
                <a:srgbClr val="595959"/>
              </a:solidFill>
              <a:latin typeface="Lato"/>
              <a:ea typeface="Lato"/>
              <a:cs typeface="Lato"/>
              <a:sym typeface="Lato"/>
            </a:endParaRPr>
          </a:p>
          <a:p>
            <a:pPr indent="0" lvl="0" marL="0" rtl="0" algn="l">
              <a:spcBef>
                <a:spcPts val="12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2f8aaddce9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2f8aaddce9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2f8c31d905_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2f8c31d905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CPSC 5021 Database Systems Group Project —Team 3</a:t>
            </a:r>
            <a:endParaRPr/>
          </a:p>
        </p:txBody>
      </p:sp>
      <p:sp>
        <p:nvSpPr>
          <p:cNvPr id="87" name="Google Shape;87;p13"/>
          <p:cNvSpPr txBox="1"/>
          <p:nvPr>
            <p:ph idx="1" type="subTitle"/>
          </p:nvPr>
        </p:nvSpPr>
        <p:spPr>
          <a:xfrm>
            <a:off x="729625" y="3172900"/>
            <a:ext cx="7688100" cy="1037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a:t>Torben Bernhard</a:t>
            </a:r>
            <a:endParaRPr/>
          </a:p>
          <a:p>
            <a:pPr indent="0" lvl="0" marL="0" rtl="0" algn="l">
              <a:lnSpc>
                <a:spcPct val="115000"/>
              </a:lnSpc>
              <a:spcBef>
                <a:spcPts val="0"/>
              </a:spcBef>
              <a:spcAft>
                <a:spcPts val="0"/>
              </a:spcAft>
              <a:buNone/>
            </a:pPr>
            <a:r>
              <a:rPr lang="en"/>
              <a:t>Lei Meng</a:t>
            </a:r>
            <a:endParaRPr/>
          </a:p>
          <a:p>
            <a:pPr indent="0" lvl="0" marL="0" rtl="0" algn="l">
              <a:lnSpc>
                <a:spcPct val="115000"/>
              </a:lnSpc>
              <a:spcBef>
                <a:spcPts val="0"/>
              </a:spcBef>
              <a:spcAft>
                <a:spcPts val="0"/>
              </a:spcAft>
              <a:buNone/>
            </a:pPr>
            <a:r>
              <a:rPr lang="en"/>
              <a:t>Uchenna Nwoke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9368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40"/>
              <a:t>Online</a:t>
            </a:r>
            <a:r>
              <a:rPr lang="en" sz="2340"/>
              <a:t> Vehicle Sales Platform</a:t>
            </a:r>
            <a:endParaRPr sz="2340"/>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en"/>
              <a:t>S</a:t>
            </a:r>
            <a:r>
              <a:rPr lang="en"/>
              <a:t>implify car buying process</a:t>
            </a:r>
            <a:endParaRPr/>
          </a:p>
          <a:p>
            <a:pPr indent="-311150" lvl="0" marL="457200" rtl="0" algn="l">
              <a:lnSpc>
                <a:spcPct val="200000"/>
              </a:lnSpc>
              <a:spcBef>
                <a:spcPts val="0"/>
              </a:spcBef>
              <a:spcAft>
                <a:spcPts val="0"/>
              </a:spcAft>
              <a:buSzPts val="1300"/>
              <a:buChar char="●"/>
            </a:pPr>
            <a:r>
              <a:rPr lang="en"/>
              <a:t>Find the right vehicle for customer's budget and needs</a:t>
            </a:r>
            <a:endParaRPr/>
          </a:p>
          <a:p>
            <a:pPr indent="-311150" lvl="0" marL="457200" rtl="0" algn="l">
              <a:lnSpc>
                <a:spcPct val="200000"/>
              </a:lnSpc>
              <a:spcBef>
                <a:spcPts val="0"/>
              </a:spcBef>
              <a:spcAft>
                <a:spcPts val="0"/>
              </a:spcAft>
              <a:buSzPts val="1300"/>
              <a:buChar char="●"/>
            </a:pPr>
            <a:r>
              <a:rPr lang="en"/>
              <a:t>Track demand, reach potential customers, and maintain inventory</a:t>
            </a:r>
            <a:endParaRPr/>
          </a:p>
        </p:txBody>
      </p:sp>
      <p:pic>
        <p:nvPicPr>
          <p:cNvPr id="94" name="Google Shape;94;p14"/>
          <p:cNvPicPr preferRelativeResize="0"/>
          <p:nvPr/>
        </p:nvPicPr>
        <p:blipFill>
          <a:blip r:embed="rId3">
            <a:alphaModFix/>
          </a:blip>
          <a:stretch>
            <a:fillRect/>
          </a:stretch>
        </p:blipFill>
        <p:spPr>
          <a:xfrm>
            <a:off x="3419125" y="3068250"/>
            <a:ext cx="2075250" cy="2075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Problems</a:t>
            </a:r>
            <a:endParaRPr/>
          </a:p>
        </p:txBody>
      </p:sp>
      <p:sp>
        <p:nvSpPr>
          <p:cNvPr id="100" name="Google Shape;100;p15"/>
          <p:cNvSpPr txBox="1"/>
          <p:nvPr>
            <p:ph idx="1" type="body"/>
          </p:nvPr>
        </p:nvSpPr>
        <p:spPr>
          <a:xfrm>
            <a:off x="729450" y="2078875"/>
            <a:ext cx="6802800" cy="22611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en">
                <a:highlight>
                  <a:srgbClr val="FFFFFF"/>
                </a:highlight>
              </a:rPr>
              <a:t>Vendors: How to </a:t>
            </a:r>
            <a:r>
              <a:rPr lang="en">
                <a:highlight>
                  <a:srgbClr val="FFFFFF"/>
                </a:highlight>
              </a:rPr>
              <a:t>maintain</a:t>
            </a:r>
            <a:r>
              <a:rPr lang="en">
                <a:highlight>
                  <a:srgbClr val="FFFFFF"/>
                </a:highlight>
              </a:rPr>
              <a:t> inventory? How to set</a:t>
            </a:r>
            <a:r>
              <a:rPr lang="en">
                <a:highlight>
                  <a:schemeClr val="lt1"/>
                </a:highlight>
              </a:rPr>
              <a:t> price and find the price per vendor competitors? </a:t>
            </a:r>
            <a:endParaRPr>
              <a:highlight>
                <a:srgbClr val="FFFFFF"/>
              </a:highlight>
            </a:endParaRPr>
          </a:p>
          <a:p>
            <a:pPr indent="-311150" lvl="0" marL="457200" rtl="0" algn="l">
              <a:lnSpc>
                <a:spcPct val="200000"/>
              </a:lnSpc>
              <a:spcBef>
                <a:spcPts val="0"/>
              </a:spcBef>
              <a:spcAft>
                <a:spcPts val="0"/>
              </a:spcAft>
              <a:buSzPts val="1300"/>
              <a:buChar char="●"/>
            </a:pPr>
            <a:r>
              <a:rPr lang="en">
                <a:highlight>
                  <a:srgbClr val="FFFFFF"/>
                </a:highlight>
              </a:rPr>
              <a:t>Customers: How to find vehicles meet their needs? How to compare price trends? </a:t>
            </a:r>
            <a:endParaRPr>
              <a:highlight>
                <a:srgbClr val="FFFFFF"/>
              </a:highlight>
            </a:endParaRPr>
          </a:p>
          <a:p>
            <a:pPr indent="-311150" lvl="0" marL="457200" rtl="0" algn="l">
              <a:lnSpc>
                <a:spcPct val="200000"/>
              </a:lnSpc>
              <a:spcBef>
                <a:spcPts val="0"/>
              </a:spcBef>
              <a:spcAft>
                <a:spcPts val="0"/>
              </a:spcAft>
              <a:buSzPts val="1300"/>
              <a:buChar char="●"/>
            </a:pPr>
            <a:r>
              <a:rPr lang="en">
                <a:highlight>
                  <a:srgbClr val="FFFFFF"/>
                </a:highlight>
              </a:rPr>
              <a:t>User experience: How to </a:t>
            </a:r>
            <a:r>
              <a:rPr lang="en">
                <a:highlight>
                  <a:schemeClr val="lt1"/>
                </a:highlight>
              </a:rPr>
              <a:t>gather</a:t>
            </a:r>
            <a:r>
              <a:rPr lang="en">
                <a:highlight>
                  <a:schemeClr val="lt1"/>
                </a:highlight>
              </a:rPr>
              <a:t> valuable and understandable information to inform decisions?</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Solutions</a:t>
            </a:r>
            <a:endParaRPr/>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We have provided multiple suggestions for user and vendors to better understand each other:</a:t>
            </a:r>
            <a:endParaRPr/>
          </a:p>
          <a:p>
            <a:pPr indent="0" lvl="0" marL="0" rtl="0" algn="l">
              <a:spcBef>
                <a:spcPts val="1200"/>
              </a:spcBef>
              <a:spcAft>
                <a:spcPts val="0"/>
              </a:spcAft>
              <a:buNone/>
            </a:pPr>
            <a:r>
              <a:rPr lang="en"/>
              <a:t>For the makes and models of vehicles frequently sold within a specific location, these details are provided to vendors amongst other suggestive makes and models.</a:t>
            </a:r>
            <a:endParaRPr/>
          </a:p>
          <a:p>
            <a:pPr indent="0" lvl="0" marL="0" rtl="0" algn="l">
              <a:spcBef>
                <a:spcPts val="1200"/>
              </a:spcBef>
              <a:spcAft>
                <a:spcPts val="0"/>
              </a:spcAft>
              <a:buNone/>
            </a:pPr>
            <a:r>
              <a:rPr lang="en"/>
              <a:t>For the customers, we have provided suggestive searches, that give an idea of what’s in the market and how it may fit their needs.</a:t>
            </a:r>
            <a:endParaRPr/>
          </a:p>
          <a:p>
            <a:pPr indent="0" lvl="0" marL="0" rtl="0" algn="l">
              <a:spcBef>
                <a:spcPts val="1200"/>
              </a:spcBef>
              <a:spcAft>
                <a:spcPts val="0"/>
              </a:spcAft>
              <a:buNone/>
            </a:pPr>
            <a:r>
              <a:rPr lang="en"/>
              <a:t>We are addressing pricing, by comparing the vehicle listing of competitors and give a range of possible values to consider.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2" name="Google Shape;112;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3" name="Google Shape;113;p17"/>
          <p:cNvPicPr preferRelativeResize="0"/>
          <p:nvPr/>
        </p:nvPicPr>
        <p:blipFill>
          <a:blip r:embed="rId3">
            <a:alphaModFix/>
          </a:blip>
          <a:stretch>
            <a:fillRect/>
          </a:stretch>
        </p:blipFill>
        <p:spPr>
          <a:xfrm>
            <a:off x="159300" y="-132925"/>
            <a:ext cx="8612075" cy="52764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16925" y="1728150"/>
            <a:ext cx="3104700" cy="1687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Team 3</a:t>
            </a:r>
            <a:endParaRPr/>
          </a:p>
          <a:p>
            <a:pPr indent="0" lvl="0" marL="0" rtl="0" algn="l">
              <a:spcBef>
                <a:spcPts val="0"/>
              </a:spcBef>
              <a:spcAft>
                <a:spcPts val="0"/>
              </a:spcAft>
              <a:buNone/>
            </a:pPr>
            <a:r>
              <a:rPr lang="en"/>
              <a:t>Application Demo</a:t>
            </a:r>
            <a:endParaRPr/>
          </a:p>
        </p:txBody>
      </p:sp>
      <p:sp>
        <p:nvSpPr>
          <p:cNvPr id="119" name="Google Shape;119;p18"/>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20" name="Google Shape;120;p18"/>
          <p:cNvPicPr preferRelativeResize="0"/>
          <p:nvPr/>
        </p:nvPicPr>
        <p:blipFill>
          <a:blip r:embed="rId3">
            <a:alphaModFix/>
          </a:blip>
          <a:stretch>
            <a:fillRect/>
          </a:stretch>
        </p:blipFill>
        <p:spPr>
          <a:xfrm>
            <a:off x="5408263" y="1056600"/>
            <a:ext cx="2906325" cy="2906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