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1" r:id="rId2"/>
    <p:sldId id="365" r:id="rId3"/>
    <p:sldId id="392" r:id="rId4"/>
    <p:sldId id="391" r:id="rId5"/>
    <p:sldId id="327" r:id="rId6"/>
    <p:sldId id="394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  <a:srgbClr val="D5E3CF"/>
    <a:srgbClr val="D2DEEF"/>
    <a:srgbClr val="FFE8CB"/>
    <a:srgbClr val="E1E1E1"/>
    <a:srgbClr val="F8D7C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MC(q)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949F-40CB-835D-6724CD2C283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9F-40CB-835D-6724CD2C283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9F-40CB-835D-6724CD2C283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9F-40CB-835D-6724CD2C283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9F-40CB-835D-6724CD2C283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9F-40CB-835D-6724CD2C283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9F-40CB-835D-6724CD2C283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9F-40CB-835D-6724CD2C283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9F-40CB-835D-6724CD2C283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9F-40CB-835D-6724CD2C283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9F-40CB-835D-6724CD2C283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49F-40CB-835D-6724CD2C283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49F-40CB-835D-6724CD2C283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49F-40CB-835D-6724CD2C283C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49F-40CB-835D-6724CD2C283C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49F-40CB-835D-6724CD2C283C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49F-40CB-835D-6724CD2C283C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49F-40CB-835D-6724CD2C283C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49F-40CB-835D-6724CD2C283C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949F-40CB-835D-6724CD2C283C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49F-40CB-835D-6724CD2C283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49F-40CB-835D-6724CD2C283C}"/>
                </c:ext>
              </c:extLst>
            </c:dLbl>
            <c:dLbl>
              <c:idx val="21"/>
              <c:layout>
                <c:manualLayout>
                  <c:x val="-3.3659833034180221E-2"/>
                  <c:y val="-5.26932519008222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49F-40CB-835D-6724CD2C28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67.5</c:v>
                </c:pt>
                <c:pt idx="1">
                  <c:v>65</c:v>
                </c:pt>
                <c:pt idx="2">
                  <c:v>67.5</c:v>
                </c:pt>
                <c:pt idx="3">
                  <c:v>75</c:v>
                </c:pt>
                <c:pt idx="4">
                  <c:v>87.5</c:v>
                </c:pt>
                <c:pt idx="5">
                  <c:v>105</c:v>
                </c:pt>
                <c:pt idx="6">
                  <c:v>127.5</c:v>
                </c:pt>
                <c:pt idx="7">
                  <c:v>155</c:v>
                </c:pt>
                <c:pt idx="8">
                  <c:v>187.5</c:v>
                </c:pt>
                <c:pt idx="9">
                  <c:v>225</c:v>
                </c:pt>
                <c:pt idx="10">
                  <c:v>267.5</c:v>
                </c:pt>
                <c:pt idx="11">
                  <c:v>315</c:v>
                </c:pt>
                <c:pt idx="12">
                  <c:v>367.5</c:v>
                </c:pt>
                <c:pt idx="13">
                  <c:v>425</c:v>
                </c:pt>
                <c:pt idx="14">
                  <c:v>487.5</c:v>
                </c:pt>
                <c:pt idx="15">
                  <c:v>555</c:v>
                </c:pt>
                <c:pt idx="16">
                  <c:v>627.5</c:v>
                </c:pt>
                <c:pt idx="17">
                  <c:v>705</c:v>
                </c:pt>
                <c:pt idx="18">
                  <c:v>787.5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6-949F-40CB-835D-6724CD2C28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ATC(q)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2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49F-40CB-835D-6724CD2C28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3">
                  <c:v>667.22222222222217</c:v>
                </c:pt>
                <c:pt idx="4">
                  <c:v>520.625</c:v>
                </c:pt>
                <c:pt idx="5">
                  <c:v>435.66666666666669</c:v>
                </c:pt>
                <c:pt idx="6">
                  <c:v>382.36111111111109</c:v>
                </c:pt>
                <c:pt idx="7">
                  <c:v>347.85714285714289</c:v>
                </c:pt>
                <c:pt idx="8">
                  <c:v>325.72916666666669</c:v>
                </c:pt>
                <c:pt idx="9">
                  <c:v>312.40740740740739</c:v>
                </c:pt>
                <c:pt idx="10">
                  <c:v>305.75</c:v>
                </c:pt>
                <c:pt idx="11">
                  <c:v>304.39393939393938</c:v>
                </c:pt>
                <c:pt idx="12">
                  <c:v>307.43055555555554</c:v>
                </c:pt>
                <c:pt idx="13">
                  <c:v>314.23076923076923</c:v>
                </c:pt>
                <c:pt idx="14">
                  <c:v>324.34523809523807</c:v>
                </c:pt>
                <c:pt idx="15">
                  <c:v>337.44444444444446</c:v>
                </c:pt>
                <c:pt idx="16">
                  <c:v>353.28125</c:v>
                </c:pt>
                <c:pt idx="17">
                  <c:v>371.66666666666663</c:v>
                </c:pt>
                <c:pt idx="18">
                  <c:v>392.4537037037037</c:v>
                </c:pt>
                <c:pt idx="19">
                  <c:v>415.5263157894737</c:v>
                </c:pt>
                <c:pt idx="20">
                  <c:v>440.79166666666669</c:v>
                </c:pt>
                <c:pt idx="21">
                  <c:v>468.17460317460319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8-949F-40CB-835D-6724CD2C28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MR(q)</c:v>
                </c:pt>
              </c:strCache>
            </c:strRef>
          </c:tx>
          <c:spPr>
            <a:ln w="381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949F-40CB-835D-6724CD2C283C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49F-40CB-835D-6724CD2C28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</c:numCache>
            </c:numRef>
          </c:xVal>
          <c:yVal>
            <c:numRef>
              <c:f>Sheet1!$D$2:$D$23</c:f>
              <c:numCache>
                <c:formatCode>General</c:formatCode>
                <c:ptCount val="22"/>
                <c:pt idx="0">
                  <c:v>800</c:v>
                </c:pt>
                <c:pt idx="1">
                  <c:v>760</c:v>
                </c:pt>
                <c:pt idx="2">
                  <c:v>720</c:v>
                </c:pt>
                <c:pt idx="3">
                  <c:v>680</c:v>
                </c:pt>
                <c:pt idx="4">
                  <c:v>640</c:v>
                </c:pt>
                <c:pt idx="5">
                  <c:v>600</c:v>
                </c:pt>
                <c:pt idx="6">
                  <c:v>560</c:v>
                </c:pt>
                <c:pt idx="7">
                  <c:v>520</c:v>
                </c:pt>
                <c:pt idx="8">
                  <c:v>480</c:v>
                </c:pt>
                <c:pt idx="9">
                  <c:v>440</c:v>
                </c:pt>
                <c:pt idx="10">
                  <c:v>400</c:v>
                </c:pt>
                <c:pt idx="11">
                  <c:v>360</c:v>
                </c:pt>
                <c:pt idx="12">
                  <c:v>320</c:v>
                </c:pt>
                <c:pt idx="13">
                  <c:v>280</c:v>
                </c:pt>
                <c:pt idx="14">
                  <c:v>240</c:v>
                </c:pt>
                <c:pt idx="15">
                  <c:v>200</c:v>
                </c:pt>
                <c:pt idx="16">
                  <c:v>160</c:v>
                </c:pt>
                <c:pt idx="17">
                  <c:v>120</c:v>
                </c:pt>
                <c:pt idx="18">
                  <c:v>80</c:v>
                </c:pt>
                <c:pt idx="19">
                  <c:v>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B-949F-40CB-835D-6724CD2C283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Demand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21"/>
              <c:layout>
                <c:manualLayout>
                  <c:x val="-2.5892179257062582E-3"/>
                  <c:y val="4.159993571117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49F-40CB-835D-6724CD2C28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</c:numCache>
            </c:numRef>
          </c:xVal>
          <c:yVal>
            <c:numRef>
              <c:f>Sheet1!$E$2:$E$23</c:f>
              <c:numCache>
                <c:formatCode>General</c:formatCode>
                <c:ptCount val="22"/>
                <c:pt idx="0">
                  <c:v>800</c:v>
                </c:pt>
                <c:pt idx="1">
                  <c:v>780</c:v>
                </c:pt>
                <c:pt idx="2">
                  <c:v>760</c:v>
                </c:pt>
                <c:pt idx="3">
                  <c:v>740</c:v>
                </c:pt>
                <c:pt idx="4">
                  <c:v>720</c:v>
                </c:pt>
                <c:pt idx="5">
                  <c:v>700</c:v>
                </c:pt>
                <c:pt idx="6">
                  <c:v>680</c:v>
                </c:pt>
                <c:pt idx="7">
                  <c:v>660</c:v>
                </c:pt>
                <c:pt idx="8">
                  <c:v>640</c:v>
                </c:pt>
                <c:pt idx="9">
                  <c:v>620</c:v>
                </c:pt>
                <c:pt idx="10">
                  <c:v>600</c:v>
                </c:pt>
                <c:pt idx="11">
                  <c:v>580</c:v>
                </c:pt>
                <c:pt idx="12">
                  <c:v>560</c:v>
                </c:pt>
                <c:pt idx="13">
                  <c:v>540</c:v>
                </c:pt>
                <c:pt idx="14">
                  <c:v>520</c:v>
                </c:pt>
                <c:pt idx="15">
                  <c:v>500</c:v>
                </c:pt>
                <c:pt idx="16">
                  <c:v>480</c:v>
                </c:pt>
                <c:pt idx="17">
                  <c:v>460</c:v>
                </c:pt>
                <c:pt idx="18">
                  <c:v>440</c:v>
                </c:pt>
                <c:pt idx="19">
                  <c:v>420</c:v>
                </c:pt>
                <c:pt idx="20">
                  <c:v>400</c:v>
                </c:pt>
                <c:pt idx="21">
                  <c:v>380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D-949F-40CB-835D-6724CD2C2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654840"/>
        <c:axId val="435656480"/>
      </c:scatterChart>
      <c:valAx>
        <c:axId val="43565484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low"/>
        <c:spPr>
          <a:noFill/>
          <a:ln w="38100" cap="flat" cmpd="sng" algn="ctr">
            <a:solidFill>
              <a:srgbClr val="44546A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56480"/>
        <c:crossesAt val="0"/>
        <c:crossBetween val="midCat"/>
      </c:valAx>
      <c:valAx>
        <c:axId val="4356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rgbClr val="44546A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54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6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3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2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6B25-D51E-BA47-BB1D-7C65C9EE03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4193-96E7-2F40-9F03-BB3586C730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bg1"/>
            </a:gs>
            <a:gs pos="0">
              <a:schemeClr val="bg1"/>
            </a:gs>
            <a:gs pos="97000">
              <a:srgbClr val="4472C4"/>
            </a:gs>
            <a:gs pos="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6B25-D51E-BA47-BB1D-7C65C9EE0360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/>
              <a:t>2/20/2025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4193-96E7-2F40-9F03-BB3586C730EC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411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senbab@sunypoly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7E3160-337C-E4E0-42CD-00BA2A02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15" y="0"/>
            <a:ext cx="872296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279913-82D0-6650-C35C-A918B2C76213}"/>
              </a:ext>
            </a:extLst>
          </p:cNvPr>
          <p:cNvSpPr/>
          <p:nvPr/>
        </p:nvSpPr>
        <p:spPr>
          <a:xfrm>
            <a:off x="4398958" y="4910435"/>
            <a:ext cx="4892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Board Game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97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64201" cy="4351338"/>
          </a:xfrm>
        </p:spPr>
        <p:txBody>
          <a:bodyPr>
            <a:normAutofit/>
          </a:bodyPr>
          <a:lstStyle/>
          <a:p>
            <a:r>
              <a:rPr lang="en-US" dirty="0"/>
              <a:t>Ben Osenbach (SUNY Poly)</a:t>
            </a:r>
          </a:p>
          <a:p>
            <a:pPr lvl="1"/>
            <a:r>
              <a:rPr lang="en-US" dirty="0"/>
              <a:t>Been teaching introductory micro and Macro for 7+ years</a:t>
            </a:r>
          </a:p>
          <a:p>
            <a:endParaRPr lang="en-US" dirty="0"/>
          </a:p>
          <a:p>
            <a:r>
              <a:rPr lang="en-US" dirty="0"/>
              <a:t>Every time we get to Monopolies in micro, students ask: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</a:rPr>
              <a:t>Will we get to play Monopoly?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NO!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We have graphs!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Chart 3" descr="Chart of Variable Costs as an increasing function of q">
            <a:extLst>
              <a:ext uri="{FF2B5EF4-FFF2-40B4-BE49-F238E27FC236}">
                <a16:creationId xmlns:a16="http://schemas.microsoft.com/office/drawing/2014/main" id="{751864EA-2C4A-E1F4-063A-6E93BBD5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938671"/>
              </p:ext>
            </p:extLst>
          </p:nvPr>
        </p:nvGraphicFramePr>
        <p:xfrm>
          <a:off x="6509590" y="1609096"/>
          <a:ext cx="4904956" cy="457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324">
            <a:extLst>
              <a:ext uri="{FF2B5EF4-FFF2-40B4-BE49-F238E27FC236}">
                <a16:creationId xmlns:a16="http://schemas.microsoft.com/office/drawing/2014/main" id="{739DF5EE-9A36-A42F-17D9-EC0C59EF0C99}"/>
              </a:ext>
            </a:extLst>
          </p:cNvPr>
          <p:cNvSpPr txBox="1"/>
          <p:nvPr/>
        </p:nvSpPr>
        <p:spPr>
          <a:xfrm>
            <a:off x="6735222" y="1326663"/>
            <a:ext cx="906549" cy="498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+mn-lt"/>
              </a:rPr>
              <a:t>Costs</a:t>
            </a:r>
            <a:endParaRPr lang="en-US" sz="2400" baseline="-25000" dirty="0">
              <a:latin typeface="+mn-lt"/>
            </a:endParaRPr>
          </a:p>
        </p:txBody>
      </p:sp>
      <p:sp>
        <p:nvSpPr>
          <p:cNvPr id="8" name="Shape 324">
            <a:extLst>
              <a:ext uri="{FF2B5EF4-FFF2-40B4-BE49-F238E27FC236}">
                <a16:creationId xmlns:a16="http://schemas.microsoft.com/office/drawing/2014/main" id="{1A8A647B-F0C4-50FF-D438-86AA463EAEEA}"/>
              </a:ext>
            </a:extLst>
          </p:cNvPr>
          <p:cNvSpPr txBox="1"/>
          <p:nvPr/>
        </p:nvSpPr>
        <p:spPr>
          <a:xfrm>
            <a:off x="11183446" y="5523214"/>
            <a:ext cx="462199" cy="498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+mn-lt"/>
              </a:rPr>
              <a:t>q</a:t>
            </a:r>
            <a:endParaRPr lang="en-US" sz="2400" baseline="-25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DF2-756A-C2E9-569B-3920E38BB62D}"/>
                  </a:ext>
                </a:extLst>
              </p:cNvPr>
              <p:cNvSpPr txBox="1"/>
              <p:nvPr/>
            </p:nvSpPr>
            <p:spPr>
              <a:xfrm>
                <a:off x="5912788" y="3033536"/>
                <a:ext cx="597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 charset="0"/>
                        </a:rPr>
                        <m:t>𝑃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  <a:cs typeface="Arial" charset="0"/>
                        </a:rPr>
                        <m:t>𝑚𝑎𝑥</m:t>
                      </m:r>
                    </m:oMath>
                  </m:oMathPara>
                </a14:m>
                <a:endParaRPr lang="en-US" baseline="-250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DF2-756A-C2E9-569B-3920E38B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788" y="3033536"/>
                <a:ext cx="5975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hape 367">
            <a:extLst>
              <a:ext uri="{FF2B5EF4-FFF2-40B4-BE49-F238E27FC236}">
                <a16:creationId xmlns:a16="http://schemas.microsoft.com/office/drawing/2014/main" id="{6F4AFB02-F9FB-F8C8-8990-FD118C301DDE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>
          <a:xfrm>
            <a:off x="8953517" y="4365888"/>
            <a:ext cx="0" cy="174315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91C8EC-B3D0-CCDE-6648-6BAFDF790AE8}"/>
                  </a:ext>
                </a:extLst>
              </p:cNvPr>
              <p:cNvSpPr txBox="1"/>
              <p:nvPr/>
            </p:nvSpPr>
            <p:spPr>
              <a:xfrm>
                <a:off x="8595117" y="6109040"/>
                <a:ext cx="71679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x-none" altLang="en-US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91C8EC-B3D0-CCDE-6648-6BAFDF790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17" y="6109040"/>
                <a:ext cx="716799" cy="362984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482">
            <a:extLst>
              <a:ext uri="{FF2B5EF4-FFF2-40B4-BE49-F238E27FC236}">
                <a16:creationId xmlns:a16="http://schemas.microsoft.com/office/drawing/2014/main" id="{645EBB7D-DDDF-3FDA-6D9D-EC1DD02141BD}"/>
              </a:ext>
            </a:extLst>
          </p:cNvPr>
          <p:cNvSpPr/>
          <p:nvPr/>
        </p:nvSpPr>
        <p:spPr>
          <a:xfrm>
            <a:off x="8886467" y="3151002"/>
            <a:ext cx="134100" cy="1344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367">
            <a:extLst>
              <a:ext uri="{FF2B5EF4-FFF2-40B4-BE49-F238E27FC236}">
                <a16:creationId xmlns:a16="http://schemas.microsoft.com/office/drawing/2014/main" id="{F76A527A-4ECD-49CE-E38E-8199E06772E3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6510312" y="3218202"/>
            <a:ext cx="23761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15" name="Shape 482">
            <a:extLst>
              <a:ext uri="{FF2B5EF4-FFF2-40B4-BE49-F238E27FC236}">
                <a16:creationId xmlns:a16="http://schemas.microsoft.com/office/drawing/2014/main" id="{09269039-D05E-B823-BDD0-2DCBB1DB5D54}"/>
              </a:ext>
            </a:extLst>
          </p:cNvPr>
          <p:cNvSpPr/>
          <p:nvPr/>
        </p:nvSpPr>
        <p:spPr>
          <a:xfrm>
            <a:off x="8886467" y="4231488"/>
            <a:ext cx="134100" cy="134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367">
            <a:extLst>
              <a:ext uri="{FF2B5EF4-FFF2-40B4-BE49-F238E27FC236}">
                <a16:creationId xmlns:a16="http://schemas.microsoft.com/office/drawing/2014/main" id="{237C8D93-51FA-9413-4EE6-52B93F0F21F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8953517" y="3285402"/>
            <a:ext cx="0" cy="94608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D9CE1F-2C81-400D-206B-0CAB0424212A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 flipV="1">
            <a:off x="8193286" y="4298688"/>
            <a:ext cx="693181" cy="354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E04EDD-F525-91C3-6E80-2AA53D3FE942}"/>
                  </a:ext>
                </a:extLst>
              </p:cNvPr>
              <p:cNvSpPr txBox="1"/>
              <p:nvPr/>
            </p:nvSpPr>
            <p:spPr>
              <a:xfrm>
                <a:off x="6801388" y="4329695"/>
                <a:ext cx="1391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E04EDD-F525-91C3-6E80-2AA53D3F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88" y="4329695"/>
                <a:ext cx="1391898" cy="646331"/>
              </a:xfrm>
              <a:prstGeom prst="rect">
                <a:avLst/>
              </a:prstGeom>
              <a:blipFill>
                <a:blip r:embed="rId5"/>
                <a:stretch>
                  <a:fillRect r="-570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11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5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3DBCB-BE3C-A7CA-836C-DC28D1671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8F6D-F33F-C039-4468-7A7E8200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17879" cy="4351338"/>
          </a:xfrm>
        </p:spPr>
        <p:txBody>
          <a:bodyPr>
            <a:normAutofit/>
          </a:bodyPr>
          <a:lstStyle/>
          <a:p>
            <a:r>
              <a:rPr lang="en-US" dirty="0"/>
              <a:t>UDL = Universal Design for Learning</a:t>
            </a:r>
          </a:p>
          <a:p>
            <a:pPr lvl="1"/>
            <a:r>
              <a:rPr lang="en-US" dirty="0"/>
              <a:t>Idea: do for teaching what accommodations do for people with disabilities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UDL prescribes </a:t>
            </a:r>
            <a:r>
              <a:rPr lang="en-US" b="1" i="1" u="sng" dirty="0"/>
              <a:t>multiple</a:t>
            </a:r>
            <a:r>
              <a:rPr lang="en-US" dirty="0"/>
              <a:t> methods of engagement, representation, and assessment</a:t>
            </a:r>
          </a:p>
          <a:p>
            <a:pPr lvl="1"/>
            <a:endParaRPr lang="en-US" b="1" i="1" u="sng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If you want more students to be engaged, teach with graphs </a:t>
            </a:r>
            <a:r>
              <a:rPr lang="en-US" b="1" i="1" u="sng" dirty="0">
                <a:highlight>
                  <a:srgbClr val="FFFF00"/>
                </a:highlight>
              </a:rPr>
              <a:t>AND SOMETHING ELSE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6292D5-3FAF-6CF8-B961-FC8682AA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92098-9BD2-9FEB-AB35-9D42ABB2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78" y="1825625"/>
            <a:ext cx="5235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425123" cy="4351338"/>
          </a:xfrm>
        </p:spPr>
        <p:txBody>
          <a:bodyPr>
            <a:normAutofit/>
          </a:bodyPr>
          <a:lstStyle/>
          <a:p>
            <a:r>
              <a:rPr lang="en-US" i="1" dirty="0"/>
              <a:t>Science of Learning</a:t>
            </a:r>
            <a:r>
              <a:rPr lang="en-US" dirty="0"/>
              <a:t> (Bill Goffe, 34 RMU)</a:t>
            </a:r>
          </a:p>
          <a:p>
            <a:pPr lvl="1"/>
            <a:r>
              <a:rPr lang="en-US" dirty="0"/>
              <a:t>Learning = building schemas (i.e. “connections between topics”)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best when it’s anchored in concrete examples and isn’t stretching working memory</a:t>
            </a:r>
          </a:p>
          <a:p>
            <a:pPr lvl="1"/>
            <a:endParaRPr lang="en-US" b="1" i="1" u="sng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Most students have no reflective experience with price discrimination, treble damages, or antitrust regulations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2F363-2779-4BCB-9520-6D85CF3C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Motivation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3411E-8921-2181-6600-CC5B1D68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23" y="1825625"/>
            <a:ext cx="4928677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5484" cy="4351338"/>
          </a:xfrm>
        </p:spPr>
        <p:txBody>
          <a:bodyPr>
            <a:normAutofit/>
          </a:bodyPr>
          <a:lstStyle/>
          <a:p>
            <a:r>
              <a:rPr lang="en-US" dirty="0"/>
              <a:t>Oligopoly: the Board Game (2024)</a:t>
            </a:r>
          </a:p>
          <a:p>
            <a:pPr lvl="1"/>
            <a:r>
              <a:rPr lang="en-US" dirty="0"/>
              <a:t>Patterned after Monopoly®</a:t>
            </a:r>
          </a:p>
          <a:p>
            <a:pPr lvl="2"/>
            <a:r>
              <a:rPr lang="en-US" dirty="0"/>
              <a:t>Game pieces correspond to heavily-</a:t>
            </a:r>
            <a:r>
              <a:rPr lang="en-US" dirty="0" err="1"/>
              <a:t>oligopolized</a:t>
            </a:r>
            <a:r>
              <a:rPr lang="en-US" dirty="0"/>
              <a:t> industries </a:t>
            </a:r>
            <a:r>
              <a:rPr lang="en-US" sz="2400" dirty="0"/>
              <a:t>✈️🎬📶🎸🥣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Slight adaptations for classroom setting</a:t>
            </a:r>
            <a:endParaRPr lang="en-US" b="1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Office® files instead of physical board and pieces (helps online students)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Teams instead of individual players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Multiple dice and synchronous play with rules for conflicts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Game limited to 3 laps around the 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F47494-7AF7-4EE3-9D24-3BE86A4F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Oligopoly: the Board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DA3DF-46D5-DC52-7E10-AA621326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84" y="1825625"/>
            <a:ext cx="5346700" cy="42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0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F351-3C3D-3A61-5AB0-38773F746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AC11-C217-CD69-12DB-CE2E2283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5484" cy="4351338"/>
          </a:xfrm>
        </p:spPr>
        <p:txBody>
          <a:bodyPr>
            <a:normAutofit/>
          </a:bodyPr>
          <a:lstStyle/>
          <a:p>
            <a:r>
              <a:rPr lang="en-US" dirty="0"/>
              <a:t>Rules should teach abstract concepts of imperfect competition</a:t>
            </a:r>
          </a:p>
          <a:p>
            <a:pPr lvl="1"/>
            <a:r>
              <a:rPr lang="en-US" dirty="0"/>
              <a:t>Incentivizes cartels / monopolization</a:t>
            </a:r>
          </a:p>
          <a:p>
            <a:pPr lvl="1"/>
            <a:r>
              <a:rPr lang="en-US" dirty="0"/>
              <a:t>Increasing monopolization </a:t>
            </a:r>
            <a:r>
              <a:rPr lang="en-US" b="1" i="1" dirty="0"/>
              <a:t>also</a:t>
            </a:r>
            <a:r>
              <a:rPr lang="en-US" dirty="0"/>
              <a:t> raises the probability of breakdown</a:t>
            </a:r>
          </a:p>
          <a:p>
            <a:pPr lvl="1"/>
            <a:r>
              <a:rPr lang="en-US" dirty="0"/>
              <a:t>Provides concrete illustrations of first-mover advantages</a:t>
            </a:r>
          </a:p>
          <a:p>
            <a:pPr lvl="1"/>
            <a:endParaRPr lang="en-US" sz="3600" b="1" dirty="0"/>
          </a:p>
          <a:p>
            <a:pPr lvl="1"/>
            <a:r>
              <a:rPr lang="en-US" sz="3600" b="1" dirty="0"/>
              <a:t>Let’s play!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D38059-67F1-8B32-90CA-80188657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Oligopoly: the Board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A3E49-3801-BF42-5307-9B077210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84" y="1825625"/>
            <a:ext cx="5346700" cy="42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94908-11FE-3FE9-E70E-C7F040CC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6D6F-E74E-7988-8FED-56AD3185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5484" cy="4351338"/>
          </a:xfrm>
        </p:spPr>
        <p:txBody>
          <a:bodyPr>
            <a:normAutofit/>
          </a:bodyPr>
          <a:lstStyle/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All of these resources are simple, accessible Microsoft Office® documents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Hosted in an open-access GitHub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Email me (</a:t>
            </a:r>
            <a:r>
              <a:rPr lang="en-US" dirty="0">
                <a:hlinkClick r:id="rId2"/>
              </a:rPr>
              <a:t>osenbab@sunypoly.edu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234C5F-D558-7D49-DAE6-3E902F3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Oligopoly: the Board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0C510-9023-42FA-2A63-411DC79F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84" y="1825625"/>
            <a:ext cx="5346700" cy="42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5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298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Regular</vt:lpstr>
      <vt:lpstr>Cambria Math</vt:lpstr>
      <vt:lpstr>1_Office Theme</vt:lpstr>
      <vt:lpstr>PowerPoint Presentation</vt:lpstr>
      <vt:lpstr>Motivation</vt:lpstr>
      <vt:lpstr>Motivation</vt:lpstr>
      <vt:lpstr>Motivation</vt:lpstr>
      <vt:lpstr>Oligopoly: the Board Game</vt:lpstr>
      <vt:lpstr>Oligopoly: the Board Game</vt:lpstr>
      <vt:lpstr>Oligopoly: the Board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Microeconomics Fall 2019 </dc:title>
  <dc:creator>Benjamin Osenbach</dc:creator>
  <cp:lastModifiedBy>Benjamin Osenbach</cp:lastModifiedBy>
  <cp:revision>144</cp:revision>
  <dcterms:created xsi:type="dcterms:W3CDTF">2020-08-06T14:14:31Z</dcterms:created>
  <dcterms:modified xsi:type="dcterms:W3CDTF">2025-02-20T22:13:08Z</dcterms:modified>
</cp:coreProperties>
</file>