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274C6-DD09-4FA1-ABFA-B6ABBA7494A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701C8-E525-4DF0-BA81-8A1F5175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FEF1-C7AD-45C0-A5AC-703F35A0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 smtClean="0"/>
              <a:t>31 Mar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fld id="{B1B4FEF1-C7AD-45C0-A5AC-703F35A044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 bwMode="auto">
          <a:xfrm>
            <a:off x="4423620" y="1066800"/>
            <a:ext cx="1" cy="518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423047" y="3358418"/>
            <a:ext cx="847939" cy="594528"/>
            <a:chOff x="1781488" y="3124200"/>
            <a:chExt cx="847939" cy="594528"/>
          </a:xfrm>
        </p:grpSpPr>
        <p:sp>
          <p:nvSpPr>
            <p:cNvPr id="8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de-CH" sz="2000" b="0" i="1" dirty="0" smtClean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5655759" y="3382208"/>
            <a:ext cx="847939" cy="594528"/>
            <a:chOff x="1781488" y="3124200"/>
            <a:chExt cx="847939" cy="594528"/>
          </a:xfrm>
        </p:grpSpPr>
        <p:sp>
          <p:nvSpPr>
            <p:cNvPr id="12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de-CH" sz="2000" b="0" i="1" dirty="0" smtClean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648200" y="171011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Sensory input</a:t>
            </a:r>
            <a:endParaRPr lang="en-US" sz="1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7013" y="3382208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True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hidden states</a:t>
            </a:r>
            <a:endParaRPr lang="en-US" sz="1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7287" y="3394072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Inferred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hidden states</a:t>
            </a:r>
            <a:endParaRPr lang="en-US" sz="1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0905" y="5231661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Response</a:t>
            </a:r>
            <a:endParaRPr lang="de-CH" sz="14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99651" y="1864000"/>
            <a:ext cx="847939" cy="594528"/>
            <a:chOff x="1781488" y="3124200"/>
            <a:chExt cx="847939" cy="594528"/>
          </a:xfrm>
        </p:grpSpPr>
        <p:sp>
          <p:nvSpPr>
            <p:cNvPr id="24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2000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999651" y="4847467"/>
            <a:ext cx="847939" cy="594528"/>
            <a:chOff x="1781488" y="3124200"/>
            <a:chExt cx="847939" cy="594528"/>
          </a:xfrm>
        </p:grpSpPr>
        <p:sp>
          <p:nvSpPr>
            <p:cNvPr id="27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Arc 42"/>
          <p:cNvSpPr/>
          <p:nvPr/>
        </p:nvSpPr>
        <p:spPr bwMode="auto">
          <a:xfrm>
            <a:off x="2847017" y="2169782"/>
            <a:ext cx="3243941" cy="2974951"/>
          </a:xfrm>
          <a:prstGeom prst="arc">
            <a:avLst>
              <a:gd name="adj1" fmla="val 16787720"/>
              <a:gd name="adj2" fmla="val 21021724"/>
            </a:avLst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170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45" name="Arc 44"/>
          <p:cNvSpPr/>
          <p:nvPr/>
        </p:nvSpPr>
        <p:spPr bwMode="auto">
          <a:xfrm rot="16200000">
            <a:off x="2987800" y="2029006"/>
            <a:ext cx="2951162" cy="3232711"/>
          </a:xfrm>
          <a:prstGeom prst="arc">
            <a:avLst>
              <a:gd name="adj1" fmla="val 16787720"/>
              <a:gd name="adj2" fmla="val 20807316"/>
            </a:avLst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170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46" name="Arc 45"/>
          <p:cNvSpPr/>
          <p:nvPr/>
        </p:nvSpPr>
        <p:spPr bwMode="auto">
          <a:xfrm rot="10800000">
            <a:off x="2847025" y="2169777"/>
            <a:ext cx="3243929" cy="2974954"/>
          </a:xfrm>
          <a:prstGeom prst="arc">
            <a:avLst>
              <a:gd name="adj1" fmla="val 16959226"/>
              <a:gd name="adj2" fmla="val 20930406"/>
            </a:avLst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170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rot="5400000">
            <a:off x="2999419" y="2035287"/>
            <a:ext cx="2957043" cy="3261851"/>
          </a:xfrm>
          <a:prstGeom prst="arc">
            <a:avLst>
              <a:gd name="adj1" fmla="val 16800787"/>
              <a:gd name="adj2" fmla="val 21007824"/>
            </a:avLst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170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23620" y="1066800"/>
            <a:ext cx="724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DC6027"/>
                </a:solidFill>
                <a:latin typeface="Cambria" pitchFamily="18" charset="0"/>
              </a:rPr>
              <a:t>World</a:t>
            </a:r>
            <a:endParaRPr lang="en-US" sz="1600" dirty="0">
              <a:solidFill>
                <a:srgbClr val="DC6027"/>
              </a:solidFill>
              <a:latin typeface="Cambria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3576" y="106680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DC6027"/>
                </a:solidFill>
                <a:latin typeface="Cambria" pitchFamily="18" charset="0"/>
              </a:rPr>
              <a:t>Agent</a:t>
            </a:r>
            <a:endParaRPr lang="en-US" sz="1600" dirty="0">
              <a:solidFill>
                <a:srgbClr val="DC6027"/>
              </a:solidFill>
              <a:latin typeface="Cambria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23045" y="1872518"/>
            <a:ext cx="847939" cy="594528"/>
            <a:chOff x="1781488" y="3124200"/>
            <a:chExt cx="847939" cy="594528"/>
          </a:xfrm>
        </p:grpSpPr>
        <p:sp>
          <p:nvSpPr>
            <p:cNvPr id="30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𝜒</m:t>
                        </m:r>
                      </m:oMath>
                    </m:oMathPara>
                  </a14:m>
                  <a:endParaRPr lang="de-CH" sz="2000" b="0" i="1" dirty="0" smtClean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23045" y="4815672"/>
            <a:ext cx="847939" cy="594528"/>
            <a:chOff x="1781488" y="3124200"/>
            <a:chExt cx="847939" cy="594528"/>
          </a:xfrm>
        </p:grpSpPr>
        <p:sp>
          <p:nvSpPr>
            <p:cNvPr id="33" name="Oval 19"/>
            <p:cNvSpPr>
              <a:spLocks noChangeAspect="1" noChangeArrowheads="1"/>
            </p:cNvSpPr>
            <p:nvPr/>
          </p:nvSpPr>
          <p:spPr bwMode="auto">
            <a:xfrm>
              <a:off x="1908175" y="3124200"/>
              <a:ext cx="594567" cy="594528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𝜁</m:t>
                        </m:r>
                      </m:oMath>
                    </m:oMathPara>
                  </a14:m>
                  <a:endParaRPr lang="de-CH" sz="2000" b="0" i="1" dirty="0" smtClean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488" y="3197619"/>
                  <a:ext cx="84793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Arrow Connector 4"/>
          <p:cNvCxnSpPr/>
          <p:nvPr/>
        </p:nvCxnSpPr>
        <p:spPr>
          <a:xfrm flipV="1">
            <a:off x="3144301" y="5144731"/>
            <a:ext cx="982037" cy="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4"/>
            <a:endCxn id="8" idx="0"/>
          </p:cNvCxnSpPr>
          <p:nvPr/>
        </p:nvCxnSpPr>
        <p:spPr>
          <a:xfrm>
            <a:off x="2847016" y="2467046"/>
            <a:ext cx="2" cy="89137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337287" y="1853113"/>
                <a:ext cx="121244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Perceptual</a:t>
                </a:r>
              </a:p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model with</a:t>
                </a:r>
              </a:p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solidFill>
                          <a:srgbClr val="000000"/>
                        </a:solidFill>
                        <a:latin typeface="Cambria Math"/>
                      </a:rPr>
                      <m:t>𝜒</m:t>
                    </m:r>
                  </m:oMath>
                </a14:m>
                <a:endParaRPr lang="de-CH" sz="1400" dirty="0" smtClea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87" y="1853113"/>
                <a:ext cx="1212447" cy="738664"/>
              </a:xfrm>
              <a:prstGeom prst="rect">
                <a:avLst/>
              </a:prstGeom>
              <a:blipFill rotWithShape="1">
                <a:blip r:embed="rId8"/>
                <a:stretch>
                  <a:fillRect l="-503" t="-1653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351265" y="4794075"/>
                <a:ext cx="119846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Response</a:t>
                </a:r>
              </a:p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model with</a:t>
                </a:r>
              </a:p>
              <a:p>
                <a:pPr algn="ctr"/>
                <a:r>
                  <a:rPr lang="de-CH" sz="1400" dirty="0" smtClean="0">
                    <a:solidFill>
                      <a:srgbClr val="000000"/>
                    </a:solidFill>
                    <a:latin typeface="Cambria" pitchFamily="18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solidFill>
                          <a:srgbClr val="000000"/>
                        </a:solidFill>
                        <a:latin typeface="Cambria Math"/>
                      </a:rPr>
                      <m:t>𝜁</m:t>
                    </m:r>
                  </m:oMath>
                </a14:m>
                <a:endParaRPr lang="de-CH" sz="1400" dirty="0" smtClea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65" y="4794075"/>
                <a:ext cx="1198469" cy="738664"/>
              </a:xfrm>
              <a:prstGeom prst="rect">
                <a:avLst/>
              </a:prstGeom>
              <a:blipFill rotWithShape="1">
                <a:blip r:embed="rId9"/>
                <a:stretch>
                  <a:fillRect l="-1531" t="-1639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2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5113" y="1750444"/>
            <a:ext cx="3507348" cy="3583556"/>
            <a:chOff x="1076787" y="950323"/>
            <a:chExt cx="5521377" cy="5298077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4423620" y="1066800"/>
              <a:ext cx="1" cy="518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2423047" y="3358418"/>
              <a:ext cx="847939" cy="594528"/>
              <a:chOff x="1781488" y="3124200"/>
              <a:chExt cx="847939" cy="594528"/>
            </a:xfrm>
          </p:grpSpPr>
          <p:sp>
            <p:nvSpPr>
              <p:cNvPr id="8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1488" y="3197619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759" y="3382208"/>
              <a:ext cx="847939" cy="594528"/>
              <a:chOff x="1781488" y="3124200"/>
              <a:chExt cx="847939" cy="594528"/>
            </a:xfrm>
          </p:grpSpPr>
          <p:sp>
            <p:nvSpPr>
              <p:cNvPr id="12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de-CH" sz="1600" b="0" i="1" dirty="0" smtClean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4631855" y="1557052"/>
              <a:ext cx="1966309" cy="77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Sensory </a:t>
              </a:r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input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(given)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0200" y="3018183"/>
              <a:ext cx="1662077" cy="728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True hidden</a:t>
              </a:r>
            </a:p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states</a:t>
              </a:r>
              <a:endParaRPr lang="en-US" sz="13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6787" y="3358418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Inferred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58840" y="5137551"/>
              <a:ext cx="1736712" cy="773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(observed)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99651" y="1864000"/>
              <a:ext cx="847939" cy="594528"/>
              <a:chOff x="1781488" y="3124200"/>
              <a:chExt cx="847939" cy="594528"/>
            </a:xfrm>
          </p:grpSpPr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3999651" y="4847467"/>
              <a:ext cx="847939" cy="594528"/>
              <a:chOff x="1781488" y="3124200"/>
              <a:chExt cx="847939" cy="594528"/>
            </a:xfrm>
          </p:grpSpPr>
          <p:sp>
            <p:nvSpPr>
              <p:cNvPr id="27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B05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781488" y="3173246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73246"/>
                    <a:ext cx="847939" cy="52328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 bwMode="auto">
            <a:xfrm>
              <a:off x="2847017" y="2169782"/>
              <a:ext cx="3243941" cy="2974951"/>
            </a:xfrm>
            <a:prstGeom prst="arc">
              <a:avLst>
                <a:gd name="adj1" fmla="val 16787720"/>
                <a:gd name="adj2" fmla="val 210217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5" name="Arc 44"/>
            <p:cNvSpPr/>
            <p:nvPr/>
          </p:nvSpPr>
          <p:spPr bwMode="auto">
            <a:xfrm rot="16200000">
              <a:off x="2987800" y="2029006"/>
              <a:ext cx="2951162" cy="3232711"/>
            </a:xfrm>
            <a:prstGeom prst="arc">
              <a:avLst>
                <a:gd name="adj1" fmla="val 16787720"/>
                <a:gd name="adj2" fmla="val 2080731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6" name="Arc 45"/>
            <p:cNvSpPr/>
            <p:nvPr/>
          </p:nvSpPr>
          <p:spPr bwMode="auto">
            <a:xfrm rot="10800000">
              <a:off x="2847025" y="2169777"/>
              <a:ext cx="3243929" cy="2974954"/>
            </a:xfrm>
            <a:prstGeom prst="arc">
              <a:avLst>
                <a:gd name="adj1" fmla="val 16959226"/>
                <a:gd name="adj2" fmla="val 2093040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7" name="Arc 46"/>
            <p:cNvSpPr/>
            <p:nvPr/>
          </p:nvSpPr>
          <p:spPr bwMode="auto">
            <a:xfrm rot="5400000">
              <a:off x="2999419" y="2035287"/>
              <a:ext cx="2957043" cy="3261851"/>
            </a:xfrm>
            <a:prstGeom prst="arc">
              <a:avLst>
                <a:gd name="adj1" fmla="val 16800787"/>
                <a:gd name="adj2" fmla="val 210078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0200" y="950323"/>
              <a:ext cx="1029788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World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27" y="950324"/>
              <a:ext cx="999810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Agent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42778" y="1872518"/>
              <a:ext cx="847939" cy="594528"/>
              <a:chOff x="1801221" y="3124200"/>
              <a:chExt cx="847939" cy="594528"/>
            </a:xfrm>
          </p:grpSpPr>
          <p:sp>
            <p:nvSpPr>
              <p:cNvPr id="30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01221" y="3182113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423045" y="4815672"/>
              <a:ext cx="847939" cy="594528"/>
              <a:chOff x="1781488" y="3124200"/>
              <a:chExt cx="847939" cy="594528"/>
            </a:xfrm>
          </p:grpSpPr>
          <p:sp>
            <p:nvSpPr>
              <p:cNvPr id="33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81488" y="3197619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>
                    <a:solidFill>
                      <a:srgbClr val="000000"/>
                    </a:solidFill>
                    <a:latin typeface="Cambria" pitchFamily="18" charset="0"/>
                  </a:rPr>
                  <a:t>?</a:t>
                </a:r>
                <a:endParaRPr lang="de-CH" sz="1600" b="0" dirty="0" smtClea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 flipV="1">
              <a:off x="3144301" y="5144731"/>
              <a:ext cx="982037" cy="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8" idx="0"/>
            </p:cNvCxnSpPr>
            <p:nvPr/>
          </p:nvCxnSpPr>
          <p:spPr>
            <a:xfrm>
              <a:off x="2847016" y="2467046"/>
              <a:ext cx="2" cy="89137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79956" y="1943826"/>
              <a:ext cx="1005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Perceptual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23493" y="4883120"/>
              <a:ext cx="9187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5606" y="2856030"/>
            <a:ext cx="1003802" cy="1007852"/>
            <a:chOff x="4165606" y="2856030"/>
            <a:chExt cx="1003802" cy="1007852"/>
          </a:xfrm>
        </p:grpSpPr>
        <p:sp>
          <p:nvSpPr>
            <p:cNvPr id="4" name="Right Arrow 3"/>
            <p:cNvSpPr/>
            <p:nvPr/>
          </p:nvSpPr>
          <p:spPr>
            <a:xfrm>
              <a:off x="4191000" y="3379250"/>
              <a:ext cx="978408" cy="484632"/>
            </a:xfrm>
            <a:prstGeom prst="rightArrow">
              <a:avLst/>
            </a:prstGeom>
            <a:gradFill flip="none"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5606" y="2856030"/>
              <a:ext cx="10038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chemeClr val="accent1"/>
                  </a:solidFill>
                  <a:latin typeface="Cambria" pitchFamily="18" charset="0"/>
                </a:rPr>
                <a:t>Parameter</a:t>
              </a:r>
            </a:p>
            <a:p>
              <a:pPr algn="ctr"/>
              <a:r>
                <a:rPr lang="de-CH" sz="1400" dirty="0" smtClean="0">
                  <a:solidFill>
                    <a:schemeClr val="accent1"/>
                  </a:solidFill>
                  <a:latin typeface="Cambria" pitchFamily="18" charset="0"/>
                </a:rPr>
                <a:t>estimation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14779" y="2993210"/>
            <a:ext cx="538637" cy="402132"/>
            <a:chOff x="5514779" y="3048000"/>
            <a:chExt cx="538637" cy="402132"/>
          </a:xfrm>
        </p:grpSpPr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5561638" y="3048000"/>
              <a:ext cx="377687" cy="402132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514779" y="3052946"/>
                  <a:ext cx="5386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600" b="0" i="1" smtClean="0">
                            <a:latin typeface="Cambria Math"/>
                          </a:rPr>
                          <m:t>𝜒</m:t>
                        </m:r>
                      </m:oMath>
                    </m:oMathPara>
                  </a14:m>
                  <a:endParaRPr lang="de-CH" sz="1600" b="0" dirty="0" smtClean="0"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779" y="3052946"/>
                  <a:ext cx="538637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7440590" y="2994507"/>
            <a:ext cx="538637" cy="402132"/>
            <a:chOff x="5506720" y="3048000"/>
            <a:chExt cx="538637" cy="402132"/>
          </a:xfrm>
        </p:grpSpPr>
        <p:sp>
          <p:nvSpPr>
            <p:cNvPr id="55" name="Oval 19"/>
            <p:cNvSpPr>
              <a:spLocks noChangeAspect="1" noChangeArrowheads="1"/>
            </p:cNvSpPr>
            <p:nvPr/>
          </p:nvSpPr>
          <p:spPr bwMode="auto">
            <a:xfrm>
              <a:off x="5561638" y="3048000"/>
              <a:ext cx="377687" cy="402132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06720" y="3079789"/>
                  <a:ext cx="5386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600" b="0" i="1" smtClean="0"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de-CH" sz="1600" b="0" dirty="0" smtClean="0"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720" y="3079789"/>
                  <a:ext cx="538637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514780" y="3874333"/>
            <a:ext cx="538637" cy="402132"/>
            <a:chOff x="5514782" y="3048000"/>
            <a:chExt cx="538637" cy="402132"/>
          </a:xfrm>
        </p:grpSpPr>
        <p:sp>
          <p:nvSpPr>
            <p:cNvPr id="58" name="Oval 19"/>
            <p:cNvSpPr>
              <a:spLocks noChangeAspect="1" noChangeArrowheads="1"/>
            </p:cNvSpPr>
            <p:nvPr/>
          </p:nvSpPr>
          <p:spPr bwMode="auto">
            <a:xfrm>
              <a:off x="5561638" y="3048000"/>
              <a:ext cx="377687" cy="402132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514782" y="3081086"/>
                  <a:ext cx="5386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600" b="0" i="1" smtClean="0">
                            <a:latin typeface="Cambria Math"/>
                          </a:rPr>
                          <m:t>𝜁</m:t>
                        </m:r>
                      </m:oMath>
                    </m:oMathPara>
                  </a14:m>
                  <a:endParaRPr lang="de-CH" sz="1600" b="0" dirty="0" smtClean="0"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782" y="3081086"/>
                  <a:ext cx="53863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TextBox 59"/>
          <p:cNvSpPr txBox="1"/>
          <p:nvPr/>
        </p:nvSpPr>
        <p:spPr>
          <a:xfrm>
            <a:off x="5202318" y="2389781"/>
            <a:ext cx="106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Perceptual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parameters</a:t>
            </a:r>
            <a:endParaRPr lang="de-CH" sz="14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17257" y="4343149"/>
            <a:ext cx="106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Response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parameters</a:t>
            </a:r>
            <a:endParaRPr lang="de-CH" sz="14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6268765" y="295196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37741" y="3565110"/>
            <a:ext cx="1693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Implied trajectories</a:t>
            </a:r>
          </a:p>
          <a:p>
            <a:pPr algn="ctr"/>
            <a:r>
              <a:rPr lang="de-CH" sz="1400" dirty="0">
                <a:solidFill>
                  <a:srgbClr val="000000"/>
                </a:solidFill>
                <a:latin typeface="Cambria" pitchFamily="18" charset="0"/>
              </a:rPr>
              <a:t>o</a:t>
            </a:r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f beliefs about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hidden states</a:t>
            </a:r>
          </a:p>
        </p:txBody>
      </p:sp>
    </p:spTree>
    <p:extLst>
      <p:ext uri="{BB962C8B-B14F-4D97-AF65-F5344CB8AC3E}">
        <p14:creationId xmlns:p14="http://schemas.microsoft.com/office/powerpoint/2010/main" val="9901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742" y="1750444"/>
            <a:ext cx="3739719" cy="3583556"/>
            <a:chOff x="710981" y="950323"/>
            <a:chExt cx="5887183" cy="5298077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4423620" y="1066800"/>
              <a:ext cx="1" cy="518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2423045" y="3358418"/>
              <a:ext cx="847939" cy="594528"/>
              <a:chOff x="1781486" y="3124200"/>
              <a:chExt cx="847939" cy="594528"/>
            </a:xfrm>
          </p:grpSpPr>
          <p:sp>
            <p:nvSpPr>
              <p:cNvPr id="8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1486" y="3150178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759" y="3382208"/>
              <a:ext cx="847939" cy="594528"/>
              <a:chOff x="1781488" y="3124200"/>
              <a:chExt cx="847939" cy="594528"/>
            </a:xfrm>
          </p:grpSpPr>
          <p:sp>
            <p:nvSpPr>
              <p:cNvPr id="12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de-CH" sz="1600" b="0" i="1" dirty="0" smtClean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4631855" y="1557052"/>
              <a:ext cx="1966309" cy="77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Sensory </a:t>
              </a:r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input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(given)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0200" y="3018183"/>
              <a:ext cx="1662077" cy="728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True hidden</a:t>
              </a:r>
            </a:p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states</a:t>
              </a:r>
              <a:endParaRPr lang="en-US" sz="13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6785" y="3224732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Inferred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58840" y="5137551"/>
              <a:ext cx="1736712" cy="45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99651" y="1864000"/>
              <a:ext cx="847939" cy="594528"/>
              <a:chOff x="1781488" y="3124200"/>
              <a:chExt cx="847939" cy="594528"/>
            </a:xfrm>
          </p:grpSpPr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3999651" y="4847467"/>
              <a:ext cx="847939" cy="594528"/>
              <a:chOff x="1781488" y="3124200"/>
              <a:chExt cx="847939" cy="594528"/>
            </a:xfrm>
          </p:grpSpPr>
          <p:sp>
            <p:nvSpPr>
              <p:cNvPr id="27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81488" y="3173246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?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>
              <a:off x="2847017" y="2169782"/>
              <a:ext cx="3243941" cy="2974951"/>
            </a:xfrm>
            <a:prstGeom prst="arc">
              <a:avLst>
                <a:gd name="adj1" fmla="val 16787720"/>
                <a:gd name="adj2" fmla="val 210217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5" name="Arc 44"/>
            <p:cNvSpPr/>
            <p:nvPr/>
          </p:nvSpPr>
          <p:spPr bwMode="auto">
            <a:xfrm rot="16200000">
              <a:off x="2987800" y="2029006"/>
              <a:ext cx="2951162" cy="3232711"/>
            </a:xfrm>
            <a:prstGeom prst="arc">
              <a:avLst>
                <a:gd name="adj1" fmla="val 16787720"/>
                <a:gd name="adj2" fmla="val 2080731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6" name="Arc 45"/>
            <p:cNvSpPr/>
            <p:nvPr/>
          </p:nvSpPr>
          <p:spPr bwMode="auto">
            <a:xfrm rot="10800000">
              <a:off x="2847025" y="2169777"/>
              <a:ext cx="3243929" cy="2974954"/>
            </a:xfrm>
            <a:prstGeom prst="arc">
              <a:avLst>
                <a:gd name="adj1" fmla="val 16959226"/>
                <a:gd name="adj2" fmla="val 2093040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7" name="Arc 46"/>
            <p:cNvSpPr/>
            <p:nvPr/>
          </p:nvSpPr>
          <p:spPr bwMode="auto">
            <a:xfrm rot="5400000">
              <a:off x="2999419" y="2035287"/>
              <a:ext cx="2957043" cy="3261851"/>
            </a:xfrm>
            <a:prstGeom prst="arc">
              <a:avLst>
                <a:gd name="adj1" fmla="val 16800787"/>
                <a:gd name="adj2" fmla="val 210078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0200" y="950323"/>
              <a:ext cx="1029788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World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27" y="950324"/>
              <a:ext cx="999810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Agent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57329" y="1872518"/>
              <a:ext cx="847939" cy="594528"/>
              <a:chOff x="1815772" y="3124200"/>
              <a:chExt cx="847939" cy="594528"/>
            </a:xfrm>
          </p:grpSpPr>
          <p:sp>
            <p:nvSpPr>
              <p:cNvPr id="30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B05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815772" y="3157826"/>
                    <a:ext cx="847939" cy="500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latin typeface="Cambria Math"/>
                            </a:rPr>
                            <m:t>𝜒</m:t>
                          </m:r>
                        </m:oMath>
                      </m:oMathPara>
                    </a14:m>
                    <a:endParaRPr lang="de-CH" sz="1600" b="0" dirty="0" smtClean="0"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772" y="3157826"/>
                    <a:ext cx="847939" cy="5005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457330" y="4815672"/>
              <a:ext cx="847939" cy="594528"/>
              <a:chOff x="1815773" y="3124200"/>
              <a:chExt cx="847939" cy="594528"/>
            </a:xfrm>
          </p:grpSpPr>
          <p:sp>
            <p:nvSpPr>
              <p:cNvPr id="33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B05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815773" y="3155995"/>
                    <a:ext cx="847939" cy="500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𝜁</m:t>
                          </m:r>
                        </m:oMath>
                      </m:oMathPara>
                    </a14:m>
                    <a:endParaRPr lang="de-CH" sz="1600" b="0" dirty="0" smtClean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773" y="3155995"/>
                    <a:ext cx="847939" cy="5005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Straight Arrow Connector 4"/>
            <p:cNvCxnSpPr/>
            <p:nvPr/>
          </p:nvCxnSpPr>
          <p:spPr>
            <a:xfrm flipV="1">
              <a:off x="3144301" y="5144731"/>
              <a:ext cx="982037" cy="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8" idx="0"/>
            </p:cNvCxnSpPr>
            <p:nvPr/>
          </p:nvCxnSpPr>
          <p:spPr>
            <a:xfrm>
              <a:off x="2847016" y="2467046"/>
              <a:ext cx="2" cy="89137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9211" y="1405355"/>
              <a:ext cx="1787343" cy="14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Perceptual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(parameters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given)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0981" y="4639816"/>
              <a:ext cx="1787343" cy="14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(parameters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given)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54386" y="2997183"/>
            <a:ext cx="1015022" cy="866699"/>
            <a:chOff x="4154386" y="2997183"/>
            <a:chExt cx="1015022" cy="866699"/>
          </a:xfrm>
        </p:grpSpPr>
        <p:sp>
          <p:nvSpPr>
            <p:cNvPr id="4" name="Right Arrow 3"/>
            <p:cNvSpPr/>
            <p:nvPr/>
          </p:nvSpPr>
          <p:spPr>
            <a:xfrm>
              <a:off x="4191000" y="3379250"/>
              <a:ext cx="978408" cy="484632"/>
            </a:xfrm>
            <a:prstGeom prst="rightArrow">
              <a:avLst/>
            </a:prstGeom>
            <a:gradFill flip="none"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4386" y="2997183"/>
              <a:ext cx="1015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chemeClr val="accent1"/>
                  </a:solidFill>
                  <a:latin typeface="Cambria" pitchFamily="18" charset="0"/>
                </a:rPr>
                <a:t>Simulation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13818" y="2993210"/>
            <a:ext cx="538637" cy="402132"/>
            <a:chOff x="5513818" y="3048000"/>
            <a:chExt cx="538637" cy="402132"/>
          </a:xfrm>
        </p:grpSpPr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5561638" y="3048000"/>
              <a:ext cx="377687" cy="402132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513818" y="3069839"/>
                  <a:ext cx="5386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600" b="0" i="1" smtClean="0"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de-CH" sz="1600" b="0" dirty="0" smtClean="0"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18" y="3069839"/>
                  <a:ext cx="538637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503894" y="3874333"/>
            <a:ext cx="538637" cy="402132"/>
            <a:chOff x="5503896" y="3048000"/>
            <a:chExt cx="538637" cy="402132"/>
          </a:xfrm>
        </p:grpSpPr>
        <p:sp>
          <p:nvSpPr>
            <p:cNvPr id="58" name="Oval 19"/>
            <p:cNvSpPr>
              <a:spLocks noChangeAspect="1" noChangeArrowheads="1"/>
            </p:cNvSpPr>
            <p:nvPr/>
          </p:nvSpPr>
          <p:spPr bwMode="auto">
            <a:xfrm>
              <a:off x="5561638" y="3048000"/>
              <a:ext cx="377687" cy="402132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503896" y="3081086"/>
                  <a:ext cx="5386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6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de-CH" sz="1600" b="0" dirty="0" smtClean="0">
                    <a:latin typeface="Cambria" pitchFamily="18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896" y="3081086"/>
                  <a:ext cx="53863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5252620" y="4386426"/>
            <a:ext cx="995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Responses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68184" y="2160828"/>
            <a:ext cx="1693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Implied trajectories</a:t>
            </a:r>
          </a:p>
          <a:p>
            <a:pPr algn="ctr"/>
            <a:r>
              <a:rPr lang="de-CH" sz="1400" dirty="0">
                <a:solidFill>
                  <a:srgbClr val="000000"/>
                </a:solidFill>
                <a:latin typeface="Cambria" pitchFamily="18" charset="0"/>
              </a:rPr>
              <a:t>o</a:t>
            </a:r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f beliefs about</a:t>
            </a:r>
          </a:p>
          <a:p>
            <a:pPr algn="ctr"/>
            <a:r>
              <a:rPr lang="de-CH" sz="1400" dirty="0" smtClean="0">
                <a:solidFill>
                  <a:srgbClr val="000000"/>
                </a:solidFill>
                <a:latin typeface="Cambria" pitchFamily="18" charset="0"/>
              </a:rPr>
              <a:t>hidden states</a:t>
            </a:r>
          </a:p>
        </p:txBody>
      </p:sp>
    </p:spTree>
    <p:extLst>
      <p:ext uri="{BB962C8B-B14F-4D97-AF65-F5344CB8AC3E}">
        <p14:creationId xmlns:p14="http://schemas.microsoft.com/office/powerpoint/2010/main" val="4539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2436" y="1750444"/>
            <a:ext cx="3690025" cy="2837049"/>
            <a:chOff x="789211" y="950323"/>
            <a:chExt cx="5808953" cy="4194410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4423620" y="1066801"/>
              <a:ext cx="0" cy="349174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2423045" y="3358418"/>
              <a:ext cx="847939" cy="594528"/>
              <a:chOff x="1781486" y="3124200"/>
              <a:chExt cx="847939" cy="594528"/>
            </a:xfrm>
          </p:grpSpPr>
          <p:sp>
            <p:nvSpPr>
              <p:cNvPr id="8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1486" y="3150178"/>
                <a:ext cx="847939" cy="50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759" y="3382208"/>
              <a:ext cx="847939" cy="594528"/>
              <a:chOff x="1781488" y="3124200"/>
              <a:chExt cx="847939" cy="594528"/>
            </a:xfrm>
          </p:grpSpPr>
          <p:sp>
            <p:nvSpPr>
              <p:cNvPr id="12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de-CH" sz="1600" b="0" i="1" dirty="0" smtClean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73961"/>
                    <a:ext cx="847939" cy="52328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4631855" y="1557052"/>
              <a:ext cx="1966309" cy="77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Sensory </a:t>
              </a:r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input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(given)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0200" y="3018183"/>
              <a:ext cx="1662077" cy="728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True hidden</a:t>
              </a:r>
            </a:p>
            <a:p>
              <a:pPr algn="ctr"/>
              <a:r>
                <a:rPr lang="de-CH" sz="1300" dirty="0" smtClean="0">
                  <a:solidFill>
                    <a:srgbClr val="000000"/>
                  </a:solidFill>
                  <a:latin typeface="Cambria" pitchFamily="18" charset="0"/>
                </a:rPr>
                <a:t>states</a:t>
              </a:r>
              <a:endParaRPr lang="en-US" sz="13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6785" y="3224732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Inferred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99651" y="1864000"/>
              <a:ext cx="847939" cy="594528"/>
              <a:chOff x="1781488" y="3124200"/>
              <a:chExt cx="847939" cy="594528"/>
            </a:xfrm>
          </p:grpSpPr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54968"/>
                    <a:ext cx="847939" cy="52328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 bwMode="auto">
            <a:xfrm>
              <a:off x="2847017" y="2169782"/>
              <a:ext cx="3243941" cy="2974951"/>
            </a:xfrm>
            <a:prstGeom prst="arc">
              <a:avLst>
                <a:gd name="adj1" fmla="val 16787720"/>
                <a:gd name="adj2" fmla="val 210217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5" name="Arc 44"/>
            <p:cNvSpPr/>
            <p:nvPr/>
          </p:nvSpPr>
          <p:spPr bwMode="auto">
            <a:xfrm rot="16200000">
              <a:off x="2987800" y="2029006"/>
              <a:ext cx="2951162" cy="3232711"/>
            </a:xfrm>
            <a:prstGeom prst="arc">
              <a:avLst>
                <a:gd name="adj1" fmla="val 16787720"/>
                <a:gd name="adj2" fmla="val 2080731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0200" y="950323"/>
              <a:ext cx="1029788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World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27" y="950324"/>
              <a:ext cx="999810" cy="45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DC6027"/>
                  </a:solidFill>
                  <a:latin typeface="Cambria" pitchFamily="18" charset="0"/>
                </a:rPr>
                <a:t>Agent</a:t>
              </a:r>
              <a:endParaRPr lang="en-US" sz="14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57329" y="1872518"/>
              <a:ext cx="847939" cy="594528"/>
              <a:chOff x="1815772" y="3124200"/>
              <a:chExt cx="847939" cy="594528"/>
            </a:xfrm>
          </p:grpSpPr>
          <p:sp>
            <p:nvSpPr>
              <p:cNvPr id="30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B05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815772" y="3157826"/>
                    <a:ext cx="847939" cy="500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latin typeface="Cambria Math"/>
                            </a:rPr>
                            <m:t>𝜒</m:t>
                          </m:r>
                        </m:oMath>
                      </m:oMathPara>
                    </a14:m>
                    <a:endParaRPr lang="de-CH" sz="1600" b="0" dirty="0" smtClean="0"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772" y="3157826"/>
                    <a:ext cx="847939" cy="5005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>
              <a:stCxn id="30" idx="4"/>
              <a:endCxn id="8" idx="0"/>
            </p:cNvCxnSpPr>
            <p:nvPr/>
          </p:nvCxnSpPr>
          <p:spPr>
            <a:xfrm>
              <a:off x="2847016" y="2467046"/>
              <a:ext cx="2" cy="89137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9211" y="1405355"/>
              <a:ext cx="1787343" cy="14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Perceptual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(parameters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given)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54386" y="2997183"/>
            <a:ext cx="1015022" cy="866699"/>
            <a:chOff x="4154386" y="2997183"/>
            <a:chExt cx="1015022" cy="866699"/>
          </a:xfrm>
        </p:grpSpPr>
        <p:sp>
          <p:nvSpPr>
            <p:cNvPr id="4" name="Right Arrow 3"/>
            <p:cNvSpPr/>
            <p:nvPr/>
          </p:nvSpPr>
          <p:spPr>
            <a:xfrm>
              <a:off x="4191000" y="3379250"/>
              <a:ext cx="978408" cy="484632"/>
            </a:xfrm>
            <a:prstGeom prst="rightArrow">
              <a:avLst/>
            </a:prstGeom>
            <a:gradFill flip="none" rotWithShape="1">
              <a:gsLst>
                <a:gs pos="0">
                  <a:srgbClr val="B2B2B2">
                    <a:gamma/>
                    <a:tint val="0"/>
                    <a:invGamma/>
                  </a:srgb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4386" y="2997183"/>
              <a:ext cx="1015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chemeClr val="accent1"/>
                  </a:solidFill>
                  <a:latin typeface="Cambria" pitchFamily="18" charset="0"/>
                </a:rPr>
                <a:t>Simulation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2907" y="2595947"/>
            <a:ext cx="1693220" cy="1234514"/>
            <a:chOff x="4968184" y="2160828"/>
            <a:chExt cx="1693220" cy="1234514"/>
          </a:xfrm>
        </p:grpSpPr>
        <p:grpSp>
          <p:nvGrpSpPr>
            <p:cNvPr id="6" name="Group 5"/>
            <p:cNvGrpSpPr/>
            <p:nvPr/>
          </p:nvGrpSpPr>
          <p:grpSpPr>
            <a:xfrm>
              <a:off x="5503896" y="2993210"/>
              <a:ext cx="538637" cy="402132"/>
              <a:chOff x="5503896" y="3048000"/>
              <a:chExt cx="538637" cy="402132"/>
            </a:xfrm>
          </p:grpSpPr>
          <p:sp>
            <p:nvSpPr>
              <p:cNvPr id="39" name="Oval 19"/>
              <p:cNvSpPr>
                <a:spLocks noChangeAspect="1" noChangeArrowheads="1"/>
              </p:cNvSpPr>
              <p:nvPr/>
            </p:nvSpPr>
            <p:spPr bwMode="auto">
              <a:xfrm>
                <a:off x="5561638" y="3048000"/>
                <a:ext cx="377687" cy="402132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503896" y="3081086"/>
                    <a:ext cx="5386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600" b="0" i="1" smtClean="0">
                              <a:latin typeface="Cambria Math"/>
                            </a:rPr>
                            <m:t>𝜆</m:t>
                          </m:r>
                        </m:oMath>
                      </m:oMathPara>
                    </a14:m>
                    <a:endParaRPr lang="de-CH" sz="1600" b="0" dirty="0" smtClean="0"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3896" y="3081086"/>
                    <a:ext cx="538637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/>
            <p:cNvSpPr txBox="1"/>
            <p:nvPr/>
          </p:nvSpPr>
          <p:spPr>
            <a:xfrm>
              <a:off x="4968184" y="2160828"/>
              <a:ext cx="16932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Implied trajectories</a:t>
              </a:r>
            </a:p>
            <a:p>
              <a:pPr algn="ctr"/>
              <a:r>
                <a:rPr lang="de-CH" sz="1400" dirty="0">
                  <a:solidFill>
                    <a:srgbClr val="000000"/>
                  </a:solidFill>
                  <a:latin typeface="Cambria" pitchFamily="18" charset="0"/>
                </a:rPr>
                <a:t>o</a:t>
              </a:r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f beliefs about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9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200" y="1066800"/>
            <a:ext cx="6219004" cy="5181600"/>
            <a:chOff x="1370200" y="1066800"/>
            <a:chExt cx="6219004" cy="5181600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4423620" y="1066800"/>
              <a:ext cx="1" cy="518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2423047" y="3358418"/>
              <a:ext cx="847939" cy="594528"/>
              <a:chOff x="1781488" y="3124200"/>
              <a:chExt cx="847939" cy="594528"/>
            </a:xfrm>
          </p:grpSpPr>
          <p:sp>
            <p:nvSpPr>
              <p:cNvPr id="8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1488" y="3208504"/>
                <a:ext cx="847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0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759" y="3382208"/>
              <a:ext cx="847939" cy="594528"/>
              <a:chOff x="1781488" y="3124200"/>
              <a:chExt cx="847939" cy="594528"/>
            </a:xfrm>
          </p:grpSpPr>
          <p:sp>
            <p:nvSpPr>
              <p:cNvPr id="12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de-CH" sz="2000" b="0" i="1" dirty="0" smtClean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4648200" y="1710111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Sensory </a:t>
              </a:r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input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(given)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77013" y="3382208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True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70200" y="3358418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Inferred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hidden states</a:t>
              </a:r>
              <a:endParaRPr lang="en-US" sz="14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58967" y="5059386"/>
              <a:ext cx="1027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(observed)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99651" y="1864000"/>
              <a:ext cx="847939" cy="594528"/>
              <a:chOff x="1781488" y="3124200"/>
              <a:chExt cx="847939" cy="594528"/>
            </a:xfrm>
          </p:grpSpPr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3999651" y="4847467"/>
              <a:ext cx="847939" cy="594528"/>
              <a:chOff x="1781488" y="3124200"/>
              <a:chExt cx="847939" cy="594528"/>
            </a:xfrm>
          </p:grpSpPr>
          <p:sp>
            <p:nvSpPr>
              <p:cNvPr id="27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00B05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B05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000000"/>
                      </a:solidFill>
                      <a:latin typeface="Cambria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488" y="3197619"/>
                    <a:ext cx="847939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 bwMode="auto">
            <a:xfrm>
              <a:off x="2847017" y="2169782"/>
              <a:ext cx="3243941" cy="2974951"/>
            </a:xfrm>
            <a:prstGeom prst="arc">
              <a:avLst>
                <a:gd name="adj1" fmla="val 16787720"/>
                <a:gd name="adj2" fmla="val 210217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5" name="Arc 44"/>
            <p:cNvSpPr/>
            <p:nvPr/>
          </p:nvSpPr>
          <p:spPr bwMode="auto">
            <a:xfrm rot="16200000">
              <a:off x="2987800" y="2029006"/>
              <a:ext cx="2951162" cy="3232711"/>
            </a:xfrm>
            <a:prstGeom prst="arc">
              <a:avLst>
                <a:gd name="adj1" fmla="val 16787720"/>
                <a:gd name="adj2" fmla="val 2080731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6" name="Arc 45"/>
            <p:cNvSpPr/>
            <p:nvPr/>
          </p:nvSpPr>
          <p:spPr bwMode="auto">
            <a:xfrm rot="10800000">
              <a:off x="2847025" y="2169777"/>
              <a:ext cx="3243929" cy="2974954"/>
            </a:xfrm>
            <a:prstGeom prst="arc">
              <a:avLst>
                <a:gd name="adj1" fmla="val 16959226"/>
                <a:gd name="adj2" fmla="val 20930406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47" name="Arc 46"/>
            <p:cNvSpPr/>
            <p:nvPr/>
          </p:nvSpPr>
          <p:spPr bwMode="auto">
            <a:xfrm rot="5400000">
              <a:off x="2999419" y="2035287"/>
              <a:ext cx="2957043" cy="3261851"/>
            </a:xfrm>
            <a:prstGeom prst="arc">
              <a:avLst>
                <a:gd name="adj1" fmla="val 16800787"/>
                <a:gd name="adj2" fmla="val 21007824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70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23620" y="1066800"/>
              <a:ext cx="724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solidFill>
                    <a:srgbClr val="DC6027"/>
                  </a:solidFill>
                  <a:latin typeface="Cambria" pitchFamily="18" charset="0"/>
                </a:rPr>
                <a:t>World</a:t>
              </a:r>
              <a:endParaRPr lang="en-US" sz="16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23576" y="1066800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solidFill>
                    <a:srgbClr val="DC6027"/>
                  </a:solidFill>
                  <a:latin typeface="Cambria" pitchFamily="18" charset="0"/>
                </a:rPr>
                <a:t>Agent</a:t>
              </a:r>
              <a:endParaRPr lang="en-US" sz="1600" dirty="0">
                <a:solidFill>
                  <a:srgbClr val="DC6027"/>
                </a:solidFill>
                <a:latin typeface="Cambria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31892" y="1872518"/>
              <a:ext cx="847939" cy="594528"/>
              <a:chOff x="1790335" y="3124200"/>
              <a:chExt cx="847939" cy="594528"/>
            </a:xfrm>
          </p:grpSpPr>
          <p:sp>
            <p:nvSpPr>
              <p:cNvPr id="30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90335" y="3203885"/>
                <a:ext cx="847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000" b="0" dirty="0" smtClean="0">
                    <a:latin typeface="Cambria" pitchFamily="18" charset="0"/>
                  </a:rPr>
                  <a:t>?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423045" y="4815672"/>
              <a:ext cx="847939" cy="594528"/>
              <a:chOff x="1781488" y="3124200"/>
              <a:chExt cx="847939" cy="594528"/>
            </a:xfrm>
          </p:grpSpPr>
          <p:sp>
            <p:nvSpPr>
              <p:cNvPr id="33" name="Oval 19"/>
              <p:cNvSpPr>
                <a:spLocks noChangeAspect="1" noChangeArrowheads="1"/>
              </p:cNvSpPr>
              <p:nvPr/>
            </p:nvSpPr>
            <p:spPr bwMode="auto">
              <a:xfrm>
                <a:off x="1908175" y="3124200"/>
                <a:ext cx="594567" cy="594528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81488" y="3208504"/>
                <a:ext cx="847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000" dirty="0">
                    <a:solidFill>
                      <a:srgbClr val="000000"/>
                    </a:solidFill>
                    <a:latin typeface="Cambria" pitchFamily="18" charset="0"/>
                  </a:rPr>
                  <a:t>?</a:t>
                </a:r>
                <a:endParaRPr lang="de-CH" sz="2000" b="0" dirty="0" smtClean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 flipV="1">
              <a:off x="3144301" y="5144731"/>
              <a:ext cx="982037" cy="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8" idx="0"/>
            </p:cNvCxnSpPr>
            <p:nvPr/>
          </p:nvCxnSpPr>
          <p:spPr>
            <a:xfrm>
              <a:off x="2847016" y="2467046"/>
              <a:ext cx="2" cy="89137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508748" y="1905000"/>
              <a:ext cx="1005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Perceptual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4000" y="4859331"/>
              <a:ext cx="9187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Response</a:t>
              </a:r>
            </a:p>
            <a:p>
              <a:pPr algn="ctr"/>
              <a:r>
                <a:rPr lang="de-CH" sz="1400" dirty="0" smtClean="0">
                  <a:solidFill>
                    <a:srgbClr val="000000"/>
                  </a:solidFill>
                  <a:latin typeface="Cambria" pitchFamily="18" charset="0"/>
                </a:rPr>
                <a:t>model</a:t>
              </a:r>
              <a:endParaRPr lang="de-CH" sz="1400" dirty="0" smtClean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123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2014-04-11T14:35:20Z</dcterms:created>
  <dcterms:modified xsi:type="dcterms:W3CDTF">2015-01-07T17:24:33Z</dcterms:modified>
</cp:coreProperties>
</file>