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0"/>
  </p:notesMasterIdLst>
  <p:sldIdLst>
    <p:sldId id="258" r:id="rId2"/>
    <p:sldId id="256" r:id="rId3"/>
    <p:sldId id="260" r:id="rId4"/>
    <p:sldId id="259" r:id="rId5"/>
    <p:sldId id="261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AD197E-8DF0-4397-9850-74F306599AC9}" type="datetimeFigureOut">
              <a:rPr lang="de-DE" smtClean="0"/>
              <a:t>09.04.2019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E037D-E8BB-4761-A85C-83E784E16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7173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3707-E386-47CC-BF8A-18297EC96972}" type="datetime1">
              <a:rPr lang="en-US" smtClean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DARTBLADE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C85F-E183-4744-AC21-EF6299FD7787}" type="datetime1">
              <a:rPr lang="en-US" smtClean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DARTBLADE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8E572-C015-4976-A437-DF99DA6520A8}" type="datetime1">
              <a:rPr lang="en-US" smtClean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DARTBLADE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61BD-1CFF-4606-89B2-49BDFCCFB319}" type="datetime1">
              <a:rPr lang="en-US" smtClean="0"/>
              <a:t>4/9/2019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DARTBLADE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84B2-DF5F-45B2-9986-05B9607A5E66}" type="datetime1">
              <a:rPr lang="en-US" smtClean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DARTBLADE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41FDF-86C3-4423-8DC5-C8EE282820CB}" type="datetime1">
              <a:rPr lang="en-US" smtClean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DARTBLADE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7B956-AF7D-4E91-8DD2-2DEE483E5384}" type="datetime1">
              <a:rPr lang="en-US" smtClean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DARTBLADE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3AD92-73FC-40CB-ACC3-DBE043592CB9}" type="datetime1">
              <a:rPr lang="en-US" smtClean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DARTBLADE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67257-828E-4F9C-88B4-FEBF83DFBB7E}" type="datetime1">
              <a:rPr lang="en-US" smtClean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DARTBLADE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7205-49FB-4FFB-BA5D-B0E0473CF31D}" type="datetime1">
              <a:rPr lang="en-US" smtClean="0"/>
              <a:t>4/9/2019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DARTBLADE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FFD28-D4D6-42DE-B4D7-5D0A4EEBCD7F}" type="datetime1">
              <a:rPr lang="en-US" smtClean="0"/>
              <a:t>4/9/2019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DARTBLADE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8F6BE-C0A4-4DDE-BFA5-D4F9EC709A17}" type="datetime1">
              <a:rPr lang="en-US" smtClean="0"/>
              <a:t>4/9/2019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DARTBLADE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E988-3C62-41B9-AF26-7B19B6DB42AD}" type="datetime1">
              <a:rPr lang="en-US" smtClean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DARTBLADE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7746DC7-6ACE-4FE6-8AA3-D662AA5A1CED}" type="datetime1">
              <a:rPr lang="en-US" smtClean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r>
              <a:rPr lang="en-US"/>
              <a:t>DARTBLADE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DARTBLADE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EA8A01F-88E2-41C2-BB07-02DCCFB85350}" type="datetime1">
              <a:rPr lang="en-US" smtClean="0"/>
              <a:t>4/9/2019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8F5419B-BCBD-42A2-BFFF-781C60733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697C18F-AED6-4CB3-976E-219875876DB2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810001" y="643467"/>
            <a:ext cx="10572000" cy="3776731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100" dirty="0">
                <a:solidFill>
                  <a:schemeClr val="tx1"/>
                </a:solidFill>
              </a:rPr>
              <a:t>“Gamers can feel when developers are passionate about their games. They can smell it like a dog smells fear.”</a:t>
            </a:r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375353B6-2C14-436A-AF86-20E151FC71FA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810001" y="4420198"/>
            <a:ext cx="10572000" cy="1295623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- Scott Rogers, “Level Up!”:The Guide to Great Video Game Design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0B25056-9F5B-4082-902A-656B84EEF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54900">
            <a:off x="10700850" y="5744426"/>
            <a:ext cx="454495" cy="454495"/>
          </a:xfrm>
          <a:prstGeom prst="rect">
            <a:avLst/>
          </a:prstGeom>
        </p:spPr>
      </p:pic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138F7A78-8930-440E-B650-3487C09FA66F}"/>
              </a:ext>
            </a:extLst>
          </p:cNvPr>
          <p:cNvCxnSpPr>
            <a:cxnSpLocks/>
          </p:cNvCxnSpPr>
          <p:nvPr/>
        </p:nvCxnSpPr>
        <p:spPr>
          <a:xfrm>
            <a:off x="0" y="6190343"/>
            <a:ext cx="107318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858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8F5419B-BCBD-42A2-BFFF-781C60733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D9D62FE-06A0-42BF-ABE3-E4D875F92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670" y="1651173"/>
            <a:ext cx="10572000" cy="3776731"/>
          </a:xfrm>
          <a:effectLst/>
        </p:spPr>
        <p:txBody>
          <a:bodyPr>
            <a:normAutofit/>
          </a:bodyPr>
          <a:lstStyle/>
          <a:p>
            <a:r>
              <a:rPr lang="de-DE" sz="11500" dirty="0">
                <a:solidFill>
                  <a:schemeClr val="tx1"/>
                </a:solidFill>
              </a:rPr>
              <a:t>DARTBLADE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0DA483E-ECCD-4FAE-8DF6-26D2CABD12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003" y="3301607"/>
            <a:ext cx="10572000" cy="475861"/>
          </a:xfrm>
          <a:effectLst/>
        </p:spPr>
        <p:txBody>
          <a:bodyPr>
            <a:normAutofit/>
          </a:bodyPr>
          <a:lstStyle/>
          <a:p>
            <a:r>
              <a:rPr lang="de-DE" sz="2100" dirty="0">
                <a:solidFill>
                  <a:schemeClr val="accent1"/>
                </a:solidFill>
              </a:rPr>
              <a:t>Ein Projekt von Mario </a:t>
            </a:r>
            <a:r>
              <a:rPr lang="de-DE" sz="2100" dirty="0" err="1">
                <a:solidFill>
                  <a:schemeClr val="accent1"/>
                </a:solidFill>
              </a:rPr>
              <a:t>Odzga</a:t>
            </a:r>
            <a:r>
              <a:rPr lang="de-DE" sz="2100" dirty="0">
                <a:solidFill>
                  <a:schemeClr val="accent1"/>
                </a:solidFill>
              </a:rPr>
              <a:t>, Tore </a:t>
            </a:r>
            <a:r>
              <a:rPr lang="de-DE" sz="2100" dirty="0" err="1">
                <a:solidFill>
                  <a:schemeClr val="accent1"/>
                </a:solidFill>
              </a:rPr>
              <a:t>Mielck</a:t>
            </a:r>
            <a:r>
              <a:rPr lang="de-DE" sz="2100" dirty="0">
                <a:solidFill>
                  <a:schemeClr val="accent1"/>
                </a:solidFill>
              </a:rPr>
              <a:t> und Liselotte Schulz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7825F8FE-F389-4BD1-8DCA-B68F032A113A}"/>
              </a:ext>
            </a:extLst>
          </p:cNvPr>
          <p:cNvSpPr txBox="1">
            <a:spLocks/>
          </p:cNvSpPr>
          <p:nvPr/>
        </p:nvSpPr>
        <p:spPr>
          <a:xfrm>
            <a:off x="4581331" y="5210287"/>
            <a:ext cx="4320073" cy="652156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/>
              <a:t>Unser Webtechnologie Projekt 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DE163264-4BB8-4190-96B1-6F9C27DF8AD5}"/>
              </a:ext>
            </a:extLst>
          </p:cNvPr>
          <p:cNvCxnSpPr>
            <a:cxnSpLocks/>
          </p:cNvCxnSpPr>
          <p:nvPr/>
        </p:nvCxnSpPr>
        <p:spPr>
          <a:xfrm>
            <a:off x="-1126283" y="5200762"/>
            <a:ext cx="112620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>
            <a:extLst>
              <a:ext uri="{FF2B5EF4-FFF2-40B4-BE49-F238E27FC236}">
                <a16:creationId xmlns:a16="http://schemas.microsoft.com/office/drawing/2014/main" id="{BFFEBFC5-6DBE-4FC5-B600-6D89759E5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54900">
            <a:off x="10028725" y="3834891"/>
            <a:ext cx="1362605" cy="136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288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Person, haltend, Hand, Elektronik enthält.&#10;&#10;Automatisch generierte Beschreibung">
            <a:extLst>
              <a:ext uri="{FF2B5EF4-FFF2-40B4-BE49-F238E27FC236}">
                <a16:creationId xmlns:a16="http://schemas.microsoft.com/office/drawing/2014/main" id="{2FC66737-24CA-48C7-A5E6-3E5BDF8663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9" b="3987"/>
          <a:stretch/>
        </p:blipFill>
        <p:spPr>
          <a:xfrm>
            <a:off x="20" y="391896"/>
            <a:ext cx="12191980" cy="6857990"/>
          </a:xfrm>
          <a:prstGeom prst="rect">
            <a:avLst/>
          </a:prstGeom>
        </p:spPr>
      </p:pic>
      <p:sp>
        <p:nvSpPr>
          <p:cNvPr id="10" name="Untertitel 2">
            <a:extLst>
              <a:ext uri="{FF2B5EF4-FFF2-40B4-BE49-F238E27FC236}">
                <a16:creationId xmlns:a16="http://schemas.microsoft.com/office/drawing/2014/main" id="{3E0D2570-29AB-4D5F-83B1-9337E4789CE3}"/>
              </a:ext>
            </a:extLst>
          </p:cNvPr>
          <p:cNvSpPr txBox="1">
            <a:spLocks/>
          </p:cNvSpPr>
          <p:nvPr/>
        </p:nvSpPr>
        <p:spPr>
          <a:xfrm>
            <a:off x="266628" y="690583"/>
            <a:ext cx="2726240" cy="55843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800" b="1" dirty="0">
                <a:latin typeface="+mj-lt"/>
              </a:rPr>
              <a:t>Startbildschirm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4A46D3B-17CB-4408-9A62-8F0668BC2029}"/>
              </a:ext>
            </a:extLst>
          </p:cNvPr>
          <p:cNvCxnSpPr>
            <a:cxnSpLocks/>
          </p:cNvCxnSpPr>
          <p:nvPr/>
        </p:nvCxnSpPr>
        <p:spPr>
          <a:xfrm>
            <a:off x="0" y="1207453"/>
            <a:ext cx="31724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fik 12">
            <a:extLst>
              <a:ext uri="{FF2B5EF4-FFF2-40B4-BE49-F238E27FC236}">
                <a16:creationId xmlns:a16="http://schemas.microsoft.com/office/drawing/2014/main" id="{C0E9A55C-9969-4A1B-8261-26323949C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54900">
            <a:off x="3111125" y="761216"/>
            <a:ext cx="454495" cy="454495"/>
          </a:xfrm>
          <a:prstGeom prst="rect">
            <a:avLst/>
          </a:prstGeom>
        </p:spPr>
      </p:pic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9AF20536-621B-4529-AD92-5E432E50F82D}"/>
              </a:ext>
            </a:extLst>
          </p:cNvPr>
          <p:cNvSpPr/>
          <p:nvPr/>
        </p:nvSpPr>
        <p:spPr>
          <a:xfrm>
            <a:off x="3172408" y="5287580"/>
            <a:ext cx="1894114" cy="577838"/>
          </a:xfrm>
          <a:custGeom>
            <a:avLst/>
            <a:gdLst>
              <a:gd name="connsiteX0" fmla="*/ 0 w 1894114"/>
              <a:gd name="connsiteY0" fmla="*/ 485192 h 577838"/>
              <a:gd name="connsiteX1" fmla="*/ 1175657 w 1894114"/>
              <a:gd name="connsiteY1" fmla="*/ 541175 h 577838"/>
              <a:gd name="connsiteX2" fmla="*/ 1894114 w 1894114"/>
              <a:gd name="connsiteY2" fmla="*/ 0 h 577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4114" h="577838">
                <a:moveTo>
                  <a:pt x="0" y="485192"/>
                </a:moveTo>
                <a:cubicBezTo>
                  <a:pt x="429985" y="553616"/>
                  <a:pt x="859971" y="622040"/>
                  <a:pt x="1175657" y="541175"/>
                </a:cubicBezTo>
                <a:cubicBezTo>
                  <a:pt x="1491343" y="460310"/>
                  <a:pt x="1766596" y="80865"/>
                  <a:pt x="1894114" y="0"/>
                </a:cubicBezTo>
              </a:path>
            </a:pathLst>
          </a:cu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0D8D2583-DF19-4D2B-AB08-77EBA079D049}"/>
              </a:ext>
            </a:extLst>
          </p:cNvPr>
          <p:cNvSpPr txBox="1">
            <a:spLocks/>
          </p:cNvSpPr>
          <p:nvPr/>
        </p:nvSpPr>
        <p:spPr>
          <a:xfrm>
            <a:off x="1629748" y="5345002"/>
            <a:ext cx="2726239" cy="112110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3200" dirty="0">
                <a:solidFill>
                  <a:schemeClr val="accent1"/>
                </a:solidFill>
                <a:latin typeface="Zeyada" panose="02000000000000000000" pitchFamily="2" charset="0"/>
              </a:rPr>
              <a:t>Menüauswahl</a:t>
            </a:r>
          </a:p>
        </p:txBody>
      </p:sp>
      <p:sp>
        <p:nvSpPr>
          <p:cNvPr id="17" name="Pfeil: Fünfeck 16">
            <a:extLst>
              <a:ext uri="{FF2B5EF4-FFF2-40B4-BE49-F238E27FC236}">
                <a16:creationId xmlns:a16="http://schemas.microsoft.com/office/drawing/2014/main" id="{A7200C5F-19AD-4076-9045-7D18B7F5644A}"/>
              </a:ext>
            </a:extLst>
          </p:cNvPr>
          <p:cNvSpPr/>
          <p:nvPr/>
        </p:nvSpPr>
        <p:spPr>
          <a:xfrm rot="5400000">
            <a:off x="11102082" y="261084"/>
            <a:ext cx="886408" cy="32657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Foliennummernplatzhalter 7">
            <a:extLst>
              <a:ext uri="{FF2B5EF4-FFF2-40B4-BE49-F238E27FC236}">
                <a16:creationId xmlns:a16="http://schemas.microsoft.com/office/drawing/2014/main" id="{751705E6-A903-40EA-8B6F-293213BCFC29}"/>
              </a:ext>
            </a:extLst>
          </p:cNvPr>
          <p:cNvSpPr txBox="1">
            <a:spLocks/>
          </p:cNvSpPr>
          <p:nvPr/>
        </p:nvSpPr>
        <p:spPr>
          <a:xfrm>
            <a:off x="11381999" y="108813"/>
            <a:ext cx="330552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217C01CDF565}" type="slidenum">
              <a:rPr lang="en-US" smtClean="0">
                <a:solidFill>
                  <a:schemeClr val="tx1"/>
                </a:solidFill>
              </a:rPr>
              <a:pPr algn="ctr"/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617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 descr="Ein Bild, das Person, Hand, Fern, haltend enthält.&#10;&#10;Automatisch generierte Beschreibung">
            <a:extLst>
              <a:ext uri="{FF2B5EF4-FFF2-40B4-BE49-F238E27FC236}">
                <a16:creationId xmlns:a16="http://schemas.microsoft.com/office/drawing/2014/main" id="{1E623314-1747-4830-A61E-8005BB458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9446"/>
            <a:ext cx="12192000" cy="7162799"/>
          </a:xfrm>
          <a:prstGeom prst="rect">
            <a:avLst/>
          </a:prstGeom>
        </p:spPr>
      </p:pic>
      <p:sp>
        <p:nvSpPr>
          <p:cNvPr id="10" name="Untertitel 2">
            <a:extLst>
              <a:ext uri="{FF2B5EF4-FFF2-40B4-BE49-F238E27FC236}">
                <a16:creationId xmlns:a16="http://schemas.microsoft.com/office/drawing/2014/main" id="{3E0D2570-29AB-4D5F-83B1-9337E4789CE3}"/>
              </a:ext>
            </a:extLst>
          </p:cNvPr>
          <p:cNvSpPr txBox="1">
            <a:spLocks/>
          </p:cNvSpPr>
          <p:nvPr/>
        </p:nvSpPr>
        <p:spPr>
          <a:xfrm>
            <a:off x="266628" y="690583"/>
            <a:ext cx="2726240" cy="55843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800" b="1" dirty="0">
                <a:latin typeface="+mj-lt"/>
              </a:rPr>
              <a:t>Levelbeginn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4A46D3B-17CB-4408-9A62-8F0668BC2029}"/>
              </a:ext>
            </a:extLst>
          </p:cNvPr>
          <p:cNvCxnSpPr>
            <a:cxnSpLocks/>
          </p:cNvCxnSpPr>
          <p:nvPr/>
        </p:nvCxnSpPr>
        <p:spPr>
          <a:xfrm>
            <a:off x="0" y="1207453"/>
            <a:ext cx="27618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fik 12">
            <a:extLst>
              <a:ext uri="{FF2B5EF4-FFF2-40B4-BE49-F238E27FC236}">
                <a16:creationId xmlns:a16="http://schemas.microsoft.com/office/drawing/2014/main" id="{C0E9A55C-9969-4A1B-8261-26323949C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54900">
            <a:off x="2711828" y="755808"/>
            <a:ext cx="454495" cy="454495"/>
          </a:xfrm>
          <a:prstGeom prst="rect">
            <a:avLst/>
          </a:prstGeom>
        </p:spPr>
      </p:pic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C84BEF03-C98F-41F8-AB4B-D3BB2BE38A60}"/>
              </a:ext>
            </a:extLst>
          </p:cNvPr>
          <p:cNvSpPr/>
          <p:nvPr/>
        </p:nvSpPr>
        <p:spPr>
          <a:xfrm>
            <a:off x="3172408" y="5287580"/>
            <a:ext cx="1894114" cy="577838"/>
          </a:xfrm>
          <a:custGeom>
            <a:avLst/>
            <a:gdLst>
              <a:gd name="connsiteX0" fmla="*/ 0 w 1894114"/>
              <a:gd name="connsiteY0" fmla="*/ 485192 h 577838"/>
              <a:gd name="connsiteX1" fmla="*/ 1175657 w 1894114"/>
              <a:gd name="connsiteY1" fmla="*/ 541175 h 577838"/>
              <a:gd name="connsiteX2" fmla="*/ 1894114 w 1894114"/>
              <a:gd name="connsiteY2" fmla="*/ 0 h 577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4114" h="577838">
                <a:moveTo>
                  <a:pt x="0" y="485192"/>
                </a:moveTo>
                <a:cubicBezTo>
                  <a:pt x="429985" y="553616"/>
                  <a:pt x="859971" y="622040"/>
                  <a:pt x="1175657" y="541175"/>
                </a:cubicBezTo>
                <a:cubicBezTo>
                  <a:pt x="1491343" y="460310"/>
                  <a:pt x="1766596" y="80865"/>
                  <a:pt x="1894114" y="0"/>
                </a:cubicBezTo>
              </a:path>
            </a:pathLst>
          </a:cu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Untertitel 2">
            <a:extLst>
              <a:ext uri="{FF2B5EF4-FFF2-40B4-BE49-F238E27FC236}">
                <a16:creationId xmlns:a16="http://schemas.microsoft.com/office/drawing/2014/main" id="{4081956D-353C-4EDD-8236-65AE0C1589A8}"/>
              </a:ext>
            </a:extLst>
          </p:cNvPr>
          <p:cNvSpPr txBox="1">
            <a:spLocks/>
          </p:cNvSpPr>
          <p:nvPr/>
        </p:nvSpPr>
        <p:spPr>
          <a:xfrm>
            <a:off x="1629748" y="5345002"/>
            <a:ext cx="2726239" cy="112110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3200" dirty="0">
                <a:solidFill>
                  <a:schemeClr val="accent1"/>
                </a:solidFill>
                <a:latin typeface="Zeyada" panose="02000000000000000000" pitchFamily="2" charset="0"/>
              </a:rPr>
              <a:t>Spin geben</a:t>
            </a:r>
          </a:p>
        </p:txBody>
      </p:sp>
      <p:sp>
        <p:nvSpPr>
          <p:cNvPr id="27" name="Pfeil: Fünfeck 26">
            <a:extLst>
              <a:ext uri="{FF2B5EF4-FFF2-40B4-BE49-F238E27FC236}">
                <a16:creationId xmlns:a16="http://schemas.microsoft.com/office/drawing/2014/main" id="{751FDBD0-1D85-4959-B0B2-B05455288F95}"/>
              </a:ext>
            </a:extLst>
          </p:cNvPr>
          <p:cNvSpPr/>
          <p:nvPr/>
        </p:nvSpPr>
        <p:spPr>
          <a:xfrm rot="5400000">
            <a:off x="11102082" y="261084"/>
            <a:ext cx="886408" cy="32657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Foliennummernplatzhalter 7">
            <a:extLst>
              <a:ext uri="{FF2B5EF4-FFF2-40B4-BE49-F238E27FC236}">
                <a16:creationId xmlns:a16="http://schemas.microsoft.com/office/drawing/2014/main" id="{451C5225-7CF3-4694-860F-E6A499BA5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1999" y="108813"/>
            <a:ext cx="330552" cy="490599"/>
          </a:xfrm>
        </p:spPr>
        <p:txBody>
          <a:bodyPr/>
          <a:lstStyle/>
          <a:p>
            <a:pPr algn="ctr"/>
            <a:fld id="{D57F1E4F-1CFF-5643-939E-217C01CDF565}" type="slidenum">
              <a:rPr lang="en-US" smtClean="0">
                <a:solidFill>
                  <a:schemeClr val="tx1"/>
                </a:solidFill>
              </a:rPr>
              <a:pPr algn="ctr"/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158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Person, haltend, Hand, Elektronik enthält.&#10;&#10;Automatisch generierte Beschreibung">
            <a:extLst>
              <a:ext uri="{FF2B5EF4-FFF2-40B4-BE49-F238E27FC236}">
                <a16:creationId xmlns:a16="http://schemas.microsoft.com/office/drawing/2014/main" id="{1C3AC8EF-AC7D-4B80-B26B-74F9E6D7E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8776"/>
            <a:ext cx="12192000" cy="7162799"/>
          </a:xfrm>
          <a:prstGeom prst="rect">
            <a:avLst/>
          </a:prstGeom>
        </p:spPr>
      </p:pic>
      <p:sp>
        <p:nvSpPr>
          <p:cNvPr id="10" name="Untertitel 2">
            <a:extLst>
              <a:ext uri="{FF2B5EF4-FFF2-40B4-BE49-F238E27FC236}">
                <a16:creationId xmlns:a16="http://schemas.microsoft.com/office/drawing/2014/main" id="{3E0D2570-29AB-4D5F-83B1-9337E4789CE3}"/>
              </a:ext>
            </a:extLst>
          </p:cNvPr>
          <p:cNvSpPr txBox="1">
            <a:spLocks/>
          </p:cNvSpPr>
          <p:nvPr/>
        </p:nvSpPr>
        <p:spPr>
          <a:xfrm>
            <a:off x="266628" y="690583"/>
            <a:ext cx="2726240" cy="55843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800" b="1" dirty="0">
                <a:latin typeface="+mj-lt"/>
              </a:rPr>
              <a:t>Spiel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4A46D3B-17CB-4408-9A62-8F0668BC2029}"/>
              </a:ext>
            </a:extLst>
          </p:cNvPr>
          <p:cNvCxnSpPr>
            <a:cxnSpLocks/>
          </p:cNvCxnSpPr>
          <p:nvPr/>
        </p:nvCxnSpPr>
        <p:spPr>
          <a:xfrm>
            <a:off x="0" y="1207453"/>
            <a:ext cx="15022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fik 12">
            <a:extLst>
              <a:ext uri="{FF2B5EF4-FFF2-40B4-BE49-F238E27FC236}">
                <a16:creationId xmlns:a16="http://schemas.microsoft.com/office/drawing/2014/main" id="{C0E9A55C-9969-4A1B-8261-26323949C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54900">
            <a:off x="1450125" y="760057"/>
            <a:ext cx="454495" cy="454495"/>
          </a:xfrm>
          <a:prstGeom prst="rect">
            <a:avLst/>
          </a:prstGeom>
        </p:spPr>
      </p:pic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C84BEF03-C98F-41F8-AB4B-D3BB2BE38A60}"/>
              </a:ext>
            </a:extLst>
          </p:cNvPr>
          <p:cNvSpPr/>
          <p:nvPr/>
        </p:nvSpPr>
        <p:spPr>
          <a:xfrm>
            <a:off x="3338372" y="5371990"/>
            <a:ext cx="1485291" cy="485718"/>
          </a:xfrm>
          <a:custGeom>
            <a:avLst/>
            <a:gdLst>
              <a:gd name="connsiteX0" fmla="*/ 0 w 1894114"/>
              <a:gd name="connsiteY0" fmla="*/ 485192 h 577838"/>
              <a:gd name="connsiteX1" fmla="*/ 1175657 w 1894114"/>
              <a:gd name="connsiteY1" fmla="*/ 541175 h 577838"/>
              <a:gd name="connsiteX2" fmla="*/ 1894114 w 1894114"/>
              <a:gd name="connsiteY2" fmla="*/ 0 h 577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4114" h="577838">
                <a:moveTo>
                  <a:pt x="0" y="485192"/>
                </a:moveTo>
                <a:cubicBezTo>
                  <a:pt x="429985" y="553616"/>
                  <a:pt x="859971" y="622040"/>
                  <a:pt x="1175657" y="541175"/>
                </a:cubicBezTo>
                <a:cubicBezTo>
                  <a:pt x="1491343" y="460310"/>
                  <a:pt x="1766596" y="80865"/>
                  <a:pt x="1894114" y="0"/>
                </a:cubicBezTo>
              </a:path>
            </a:pathLst>
          </a:cu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Untertitel 2">
            <a:extLst>
              <a:ext uri="{FF2B5EF4-FFF2-40B4-BE49-F238E27FC236}">
                <a16:creationId xmlns:a16="http://schemas.microsoft.com/office/drawing/2014/main" id="{4081956D-353C-4EDD-8236-65AE0C1589A8}"/>
              </a:ext>
            </a:extLst>
          </p:cNvPr>
          <p:cNvSpPr txBox="1">
            <a:spLocks/>
          </p:cNvSpPr>
          <p:nvPr/>
        </p:nvSpPr>
        <p:spPr>
          <a:xfrm>
            <a:off x="341976" y="5348122"/>
            <a:ext cx="3777489" cy="112110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3200" dirty="0">
                <a:solidFill>
                  <a:schemeClr val="accent1"/>
                </a:solidFill>
                <a:latin typeface="Zeyada" panose="02000000000000000000" pitchFamily="2" charset="0"/>
              </a:rPr>
              <a:t>Steuerung über Gyroskop</a:t>
            </a:r>
          </a:p>
        </p:txBody>
      </p:sp>
      <p:sp>
        <p:nvSpPr>
          <p:cNvPr id="15" name="Pfeil: Fünfeck 14">
            <a:extLst>
              <a:ext uri="{FF2B5EF4-FFF2-40B4-BE49-F238E27FC236}">
                <a16:creationId xmlns:a16="http://schemas.microsoft.com/office/drawing/2014/main" id="{E16A98B5-06FC-4562-9D16-1BD48C5D22FD}"/>
              </a:ext>
            </a:extLst>
          </p:cNvPr>
          <p:cNvSpPr/>
          <p:nvPr/>
        </p:nvSpPr>
        <p:spPr>
          <a:xfrm rot="5400000">
            <a:off x="11102082" y="261084"/>
            <a:ext cx="886408" cy="32657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Foliennummernplatzhalter 7">
            <a:extLst>
              <a:ext uri="{FF2B5EF4-FFF2-40B4-BE49-F238E27FC236}">
                <a16:creationId xmlns:a16="http://schemas.microsoft.com/office/drawing/2014/main" id="{B89FA47B-638D-4796-98F9-BCCA58A5A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1999" y="108813"/>
            <a:ext cx="330552" cy="490599"/>
          </a:xfrm>
        </p:spPr>
        <p:txBody>
          <a:bodyPr/>
          <a:lstStyle/>
          <a:p>
            <a:pPr algn="ctr"/>
            <a:fld id="{D57F1E4F-1CFF-5643-939E-217C01CDF565}" type="slidenum">
              <a:rPr lang="en-US" smtClean="0">
                <a:solidFill>
                  <a:schemeClr val="tx1"/>
                </a:solidFill>
              </a:rPr>
              <a:pPr algn="ctr"/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616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Person, haltend, Hand, Fern enthält.&#10;&#10;Automatisch generierte Beschreibung">
            <a:extLst>
              <a:ext uri="{FF2B5EF4-FFF2-40B4-BE49-F238E27FC236}">
                <a16:creationId xmlns:a16="http://schemas.microsoft.com/office/drawing/2014/main" id="{A963F13C-E22C-434E-BA5D-9EC7610D3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8107"/>
            <a:ext cx="12192000" cy="7162799"/>
          </a:xfrm>
          <a:prstGeom prst="rect">
            <a:avLst/>
          </a:prstGeom>
        </p:spPr>
      </p:pic>
      <p:sp>
        <p:nvSpPr>
          <p:cNvPr id="10" name="Untertitel 2">
            <a:extLst>
              <a:ext uri="{FF2B5EF4-FFF2-40B4-BE49-F238E27FC236}">
                <a16:creationId xmlns:a16="http://schemas.microsoft.com/office/drawing/2014/main" id="{3E0D2570-29AB-4D5F-83B1-9337E4789CE3}"/>
              </a:ext>
            </a:extLst>
          </p:cNvPr>
          <p:cNvSpPr txBox="1">
            <a:spLocks/>
          </p:cNvSpPr>
          <p:nvPr/>
        </p:nvSpPr>
        <p:spPr>
          <a:xfrm>
            <a:off x="266628" y="690583"/>
            <a:ext cx="2726240" cy="55843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800" b="1" dirty="0">
                <a:latin typeface="+mj-lt"/>
              </a:rPr>
              <a:t>Spielziel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4A46D3B-17CB-4408-9A62-8F0668BC2029}"/>
              </a:ext>
            </a:extLst>
          </p:cNvPr>
          <p:cNvCxnSpPr>
            <a:cxnSpLocks/>
          </p:cNvCxnSpPr>
          <p:nvPr/>
        </p:nvCxnSpPr>
        <p:spPr>
          <a:xfrm>
            <a:off x="0" y="1207453"/>
            <a:ext cx="19874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fik 12">
            <a:extLst>
              <a:ext uri="{FF2B5EF4-FFF2-40B4-BE49-F238E27FC236}">
                <a16:creationId xmlns:a16="http://schemas.microsoft.com/office/drawing/2014/main" id="{C0E9A55C-9969-4A1B-8261-26323949C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54900">
            <a:off x="1956670" y="761216"/>
            <a:ext cx="454495" cy="454495"/>
          </a:xfrm>
          <a:prstGeom prst="rect">
            <a:avLst/>
          </a:prstGeom>
        </p:spPr>
      </p:pic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C84BEF03-C98F-41F8-AB4B-D3BB2BE38A60}"/>
              </a:ext>
            </a:extLst>
          </p:cNvPr>
          <p:cNvSpPr/>
          <p:nvPr/>
        </p:nvSpPr>
        <p:spPr>
          <a:xfrm>
            <a:off x="4705306" y="5215011"/>
            <a:ext cx="1485291" cy="485718"/>
          </a:xfrm>
          <a:custGeom>
            <a:avLst/>
            <a:gdLst>
              <a:gd name="connsiteX0" fmla="*/ 0 w 1894114"/>
              <a:gd name="connsiteY0" fmla="*/ 485192 h 577838"/>
              <a:gd name="connsiteX1" fmla="*/ 1175657 w 1894114"/>
              <a:gd name="connsiteY1" fmla="*/ 541175 h 577838"/>
              <a:gd name="connsiteX2" fmla="*/ 1894114 w 1894114"/>
              <a:gd name="connsiteY2" fmla="*/ 0 h 577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4114" h="577838">
                <a:moveTo>
                  <a:pt x="0" y="485192"/>
                </a:moveTo>
                <a:cubicBezTo>
                  <a:pt x="429985" y="553616"/>
                  <a:pt x="859971" y="622040"/>
                  <a:pt x="1175657" y="541175"/>
                </a:cubicBezTo>
                <a:cubicBezTo>
                  <a:pt x="1491343" y="460310"/>
                  <a:pt x="1766596" y="80865"/>
                  <a:pt x="1894114" y="0"/>
                </a:cubicBezTo>
              </a:path>
            </a:pathLst>
          </a:cu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Untertitel 2">
            <a:extLst>
              <a:ext uri="{FF2B5EF4-FFF2-40B4-BE49-F238E27FC236}">
                <a16:creationId xmlns:a16="http://schemas.microsoft.com/office/drawing/2014/main" id="{4081956D-353C-4EDD-8236-65AE0C1589A8}"/>
              </a:ext>
            </a:extLst>
          </p:cNvPr>
          <p:cNvSpPr txBox="1">
            <a:spLocks/>
          </p:cNvSpPr>
          <p:nvPr/>
        </p:nvSpPr>
        <p:spPr>
          <a:xfrm>
            <a:off x="3338372" y="5481334"/>
            <a:ext cx="1366934" cy="485718"/>
          </a:xfrm>
          <a:prstGeom prst="rect">
            <a:avLst/>
          </a:prstGeom>
          <a:effectLst/>
        </p:spPr>
        <p:txBody>
          <a:bodyPr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3200" dirty="0">
                <a:solidFill>
                  <a:schemeClr val="accent1"/>
                </a:solidFill>
                <a:latin typeface="Zeyada" panose="02000000000000000000" pitchFamily="2" charset="0"/>
              </a:rPr>
              <a:t>Zielfeld</a:t>
            </a:r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126859D8-B080-4425-AB89-1E6CC1E6777A}"/>
              </a:ext>
            </a:extLst>
          </p:cNvPr>
          <p:cNvSpPr txBox="1">
            <a:spLocks/>
          </p:cNvSpPr>
          <p:nvPr/>
        </p:nvSpPr>
        <p:spPr>
          <a:xfrm>
            <a:off x="373224" y="2016800"/>
            <a:ext cx="2055930" cy="855599"/>
          </a:xfrm>
          <a:prstGeom prst="rect">
            <a:avLst/>
          </a:prstGeom>
          <a:effectLst/>
        </p:spPr>
        <p:txBody>
          <a:bodyPr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3200" dirty="0">
                <a:solidFill>
                  <a:schemeClr val="accent1"/>
                </a:solidFill>
                <a:latin typeface="Zeyada" panose="02000000000000000000" pitchFamily="2" charset="0"/>
              </a:rPr>
              <a:t>Abnahme des Spins</a:t>
            </a:r>
          </a:p>
        </p:txBody>
      </p:sp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A0F7DD91-11B0-4844-9B94-1F176CE40B78}"/>
              </a:ext>
            </a:extLst>
          </p:cNvPr>
          <p:cNvSpPr/>
          <p:nvPr/>
        </p:nvSpPr>
        <p:spPr>
          <a:xfrm>
            <a:off x="2230016" y="1957929"/>
            <a:ext cx="1374606" cy="244455"/>
          </a:xfrm>
          <a:custGeom>
            <a:avLst/>
            <a:gdLst>
              <a:gd name="connsiteX0" fmla="*/ 0 w 1374606"/>
              <a:gd name="connsiteY0" fmla="*/ 160120 h 244455"/>
              <a:gd name="connsiteX1" fmla="*/ 746449 w 1374606"/>
              <a:gd name="connsiteY1" fmla="*/ 1500 h 244455"/>
              <a:gd name="connsiteX2" fmla="*/ 1371600 w 1374606"/>
              <a:gd name="connsiteY2" fmla="*/ 244095 h 244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4606" h="244455">
                <a:moveTo>
                  <a:pt x="0" y="160120"/>
                </a:moveTo>
                <a:cubicBezTo>
                  <a:pt x="258924" y="73812"/>
                  <a:pt x="517849" y="-12496"/>
                  <a:pt x="746449" y="1500"/>
                </a:cubicBezTo>
                <a:cubicBezTo>
                  <a:pt x="975049" y="15496"/>
                  <a:pt x="1415143" y="254981"/>
                  <a:pt x="1371600" y="244095"/>
                </a:cubicBezTo>
              </a:path>
            </a:pathLst>
          </a:cu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: Fünfeck 14">
            <a:extLst>
              <a:ext uri="{FF2B5EF4-FFF2-40B4-BE49-F238E27FC236}">
                <a16:creationId xmlns:a16="http://schemas.microsoft.com/office/drawing/2014/main" id="{82547CB2-6F78-4901-9F7A-606E98472ABA}"/>
              </a:ext>
            </a:extLst>
          </p:cNvPr>
          <p:cNvSpPr/>
          <p:nvPr/>
        </p:nvSpPr>
        <p:spPr>
          <a:xfrm rot="5400000">
            <a:off x="11102082" y="261084"/>
            <a:ext cx="886408" cy="32657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Foliennummernplatzhalter 7">
            <a:extLst>
              <a:ext uri="{FF2B5EF4-FFF2-40B4-BE49-F238E27FC236}">
                <a16:creationId xmlns:a16="http://schemas.microsoft.com/office/drawing/2014/main" id="{D9605D0A-300C-45B0-8B3F-CF3ADD651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1999" y="108813"/>
            <a:ext cx="330552" cy="490599"/>
          </a:xfrm>
        </p:spPr>
        <p:txBody>
          <a:bodyPr/>
          <a:lstStyle/>
          <a:p>
            <a:pPr algn="ctr"/>
            <a:fld id="{D57F1E4F-1CFF-5643-939E-217C01CDF565}" type="slidenum">
              <a:rPr lang="en-US" smtClean="0">
                <a:solidFill>
                  <a:schemeClr val="tx1"/>
                </a:solidFill>
              </a:rPr>
              <a:pPr algn="ctr"/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487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tertitel 2">
            <a:extLst>
              <a:ext uri="{FF2B5EF4-FFF2-40B4-BE49-F238E27FC236}">
                <a16:creationId xmlns:a16="http://schemas.microsoft.com/office/drawing/2014/main" id="{C116794C-C790-462A-B236-D16422EE8FDF}"/>
              </a:ext>
            </a:extLst>
          </p:cNvPr>
          <p:cNvSpPr txBox="1">
            <a:spLocks/>
          </p:cNvSpPr>
          <p:nvPr/>
        </p:nvSpPr>
        <p:spPr>
          <a:xfrm>
            <a:off x="266627" y="690583"/>
            <a:ext cx="3038547" cy="55843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800" b="1" dirty="0">
                <a:latin typeface="+mj-lt"/>
              </a:rPr>
              <a:t>Anforderungen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7ED74CAA-8A84-4197-8B94-A159389638E1}"/>
              </a:ext>
            </a:extLst>
          </p:cNvPr>
          <p:cNvCxnSpPr>
            <a:cxnSpLocks/>
          </p:cNvCxnSpPr>
          <p:nvPr/>
        </p:nvCxnSpPr>
        <p:spPr>
          <a:xfrm>
            <a:off x="0" y="1207453"/>
            <a:ext cx="33051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>
            <a:extLst>
              <a:ext uri="{FF2B5EF4-FFF2-40B4-BE49-F238E27FC236}">
                <a16:creationId xmlns:a16="http://schemas.microsoft.com/office/drawing/2014/main" id="{36ED92A2-611B-4254-B4A7-FC84B7F4E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54900">
            <a:off x="3282575" y="761216"/>
            <a:ext cx="454495" cy="454495"/>
          </a:xfrm>
          <a:prstGeom prst="rect">
            <a:avLst/>
          </a:prstGeom>
        </p:spPr>
      </p:pic>
      <p:sp>
        <p:nvSpPr>
          <p:cNvPr id="10" name="Titel 4">
            <a:extLst>
              <a:ext uri="{FF2B5EF4-FFF2-40B4-BE49-F238E27FC236}">
                <a16:creationId xmlns:a16="http://schemas.microsoft.com/office/drawing/2014/main" id="{FC25B678-88D7-4C80-AE0D-71EEAA0BA89E}"/>
              </a:ext>
            </a:extLst>
          </p:cNvPr>
          <p:cNvSpPr txBox="1">
            <a:spLocks/>
          </p:cNvSpPr>
          <p:nvPr/>
        </p:nvSpPr>
        <p:spPr>
          <a:xfrm>
            <a:off x="810001" y="643467"/>
            <a:ext cx="10572000" cy="377673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endParaRPr lang="en-US" sz="51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143FB2E-3A91-4D50-8616-D383DCB858A9}"/>
              </a:ext>
            </a:extLst>
          </p:cNvPr>
          <p:cNvSpPr txBox="1"/>
          <p:nvPr/>
        </p:nvSpPr>
        <p:spPr>
          <a:xfrm>
            <a:off x="1485900" y="1504516"/>
            <a:ext cx="7334250" cy="4194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DE" dirty="0"/>
              <a:t>Single-Player-Game als Single-Page-App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DE" dirty="0"/>
              <a:t>Balance zwischen technischer Komplexität und Spielkonzept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DE" dirty="0"/>
              <a:t>DOM-</a:t>
            </a:r>
            <a:r>
              <a:rPr lang="de-DE" dirty="0" err="1"/>
              <a:t>Tree</a:t>
            </a:r>
            <a:r>
              <a:rPr lang="de-DE" dirty="0"/>
              <a:t>-basiert 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DE" dirty="0"/>
              <a:t>Target Device: </a:t>
            </a:r>
            <a:r>
              <a:rPr lang="de-DE" dirty="0" err="1"/>
              <a:t>SmartPhone</a:t>
            </a:r>
            <a:r>
              <a:rPr lang="de-DE" dirty="0"/>
              <a:t> und Gyroskop-Steuerung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DE" dirty="0"/>
              <a:t>Mobile First Prinzip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DE" dirty="0"/>
              <a:t>Intuitive Spielfreude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DE" dirty="0"/>
              <a:t>Levelkonzept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DE" dirty="0"/>
              <a:t>Clientseitige Speicherkonzepte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DE" dirty="0"/>
              <a:t>Basic Libraries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DE" dirty="0"/>
              <a:t>Keine Spielereien</a:t>
            </a:r>
          </a:p>
        </p:txBody>
      </p:sp>
      <p:sp>
        <p:nvSpPr>
          <p:cNvPr id="9" name="Pfeil: Fünfeck 8">
            <a:extLst>
              <a:ext uri="{FF2B5EF4-FFF2-40B4-BE49-F238E27FC236}">
                <a16:creationId xmlns:a16="http://schemas.microsoft.com/office/drawing/2014/main" id="{A1EE83DF-668C-435F-8AD2-35F0E578D1A5}"/>
              </a:ext>
            </a:extLst>
          </p:cNvPr>
          <p:cNvSpPr/>
          <p:nvPr/>
        </p:nvSpPr>
        <p:spPr>
          <a:xfrm rot="5400000">
            <a:off x="11102082" y="261084"/>
            <a:ext cx="886408" cy="32657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Foliennummernplatzhalter 7">
            <a:extLst>
              <a:ext uri="{FF2B5EF4-FFF2-40B4-BE49-F238E27FC236}">
                <a16:creationId xmlns:a16="http://schemas.microsoft.com/office/drawing/2014/main" id="{6D5904CF-4F99-41DE-AD98-654BC1ED8F06}"/>
              </a:ext>
            </a:extLst>
          </p:cNvPr>
          <p:cNvSpPr txBox="1">
            <a:spLocks/>
          </p:cNvSpPr>
          <p:nvPr/>
        </p:nvSpPr>
        <p:spPr>
          <a:xfrm>
            <a:off x="11381999" y="108813"/>
            <a:ext cx="330552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217C01CDF565}" type="slidenum">
              <a:rPr lang="en-US" smtClean="0">
                <a:solidFill>
                  <a:schemeClr val="tx1"/>
                </a:solidFill>
              </a:rPr>
              <a:pPr algn="ctr"/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070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8F5419B-BCBD-42A2-BFFF-781C60733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91A987C-4558-41EA-8BFA-0CA340C7B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43467"/>
            <a:ext cx="10572000" cy="3776731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>
                <a:solidFill>
                  <a:schemeClr val="tx1"/>
                </a:solidFill>
              </a:rPr>
              <a:t>VIELEN DANK FÜR IHRE AUFMERKSAMKEIT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688DBD8-0A98-4B77-9AFE-4BD4F8B13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54900">
            <a:off x="10700850" y="5744426"/>
            <a:ext cx="454495" cy="454495"/>
          </a:xfrm>
          <a:prstGeom prst="rect">
            <a:avLst/>
          </a:prstGeom>
        </p:spPr>
      </p:pic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52605AEA-872F-4849-A2D5-979165856A8E}"/>
              </a:ext>
            </a:extLst>
          </p:cNvPr>
          <p:cNvCxnSpPr>
            <a:cxnSpLocks/>
          </p:cNvCxnSpPr>
          <p:nvPr/>
        </p:nvCxnSpPr>
        <p:spPr>
          <a:xfrm>
            <a:off x="0" y="6190343"/>
            <a:ext cx="107318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3741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Microsoft Office PowerPoint</Application>
  <PresentationFormat>Breitbild</PresentationFormat>
  <Paragraphs>31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Calibri</vt:lpstr>
      <vt:lpstr>Century Gothic</vt:lpstr>
      <vt:lpstr>Wingdings</vt:lpstr>
      <vt:lpstr>Wingdings 2</vt:lpstr>
      <vt:lpstr>Zeyada</vt:lpstr>
      <vt:lpstr>Zitierfähig</vt:lpstr>
      <vt:lpstr>“Gamers can feel when developers are passionate about their games. They can smell it like a dog smells fear.”</vt:lpstr>
      <vt:lpstr>DARTBLADE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VIELEN DANK FÜR IHRE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DARTBLADE</dc:title>
  <dc:creator>Liselotte Schulz</dc:creator>
  <cp:lastModifiedBy>Liselotte Schulz</cp:lastModifiedBy>
  <cp:revision>11</cp:revision>
  <dcterms:created xsi:type="dcterms:W3CDTF">2019-04-09T13:45:51Z</dcterms:created>
  <dcterms:modified xsi:type="dcterms:W3CDTF">2019-04-09T15:54:38Z</dcterms:modified>
</cp:coreProperties>
</file>