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9" r:id="rId7"/>
    <p:sldId id="264" r:id="rId8"/>
    <p:sldId id="261" r:id="rId9"/>
    <p:sldId id="262" r:id="rId10"/>
    <p:sldId id="263"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DA7E5E-5C2D-A68B-C70C-BBE5C8018CB0}" v="1311" dt="2025-03-08T09:58:21.850"/>
    <p1510:client id="{38AD109F-7ECC-BCC8-16FF-412A38114706}" v="454" dt="2025-03-09T01:52:50.0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69" d="100"/>
          <a:sy n="69"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12575099-B3AD-44D7-919B-BCB6DC3E7F21}" type="datetimeFigureOut">
              <a:rPr lang="en-US" dirty="0"/>
              <a:t>4/5/2025</a:t>
            </a:fld>
            <a:endParaRPr lang="en-US" dirty="0"/>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E30AF5A0-43BB-4336-8627-9123B9144D80}" type="slidenum">
              <a:rPr lang="en-US" dirty="0"/>
              <a:t>‹#›</a:t>
            </a:fld>
            <a:endParaRPr lang="en-US" dirty="0"/>
          </a:p>
        </p:txBody>
      </p:sp>
    </p:spTree>
    <p:extLst>
      <p:ext uri="{BB962C8B-B14F-4D97-AF65-F5344CB8AC3E}">
        <p14:creationId xmlns:p14="http://schemas.microsoft.com/office/powerpoint/2010/main" val="419569881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F18115DA-6CBC-4AEF-A85F-371C66916CF8}" type="datetimeFigureOut">
              <a:rPr lang="en-US" dirty="0"/>
              <a:t>4/5/2025</a:t>
            </a:fld>
            <a:endParaRPr lang="en-US" dirty="0"/>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E30AF5A0-43BB-4336-8627-9123B9144D80}" type="slidenum">
              <a:rPr lang="en-US" dirty="0"/>
              <a:t>‹#›</a:t>
            </a:fld>
            <a:endParaRPr lang="en-US" dirty="0"/>
          </a:p>
        </p:txBody>
      </p:sp>
    </p:spTree>
    <p:extLst>
      <p:ext uri="{BB962C8B-B14F-4D97-AF65-F5344CB8AC3E}">
        <p14:creationId xmlns:p14="http://schemas.microsoft.com/office/powerpoint/2010/main" val="2848991322"/>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A6007E4-95E8-4ABC-B20B-51235318A487}" type="datetimeFigureOut">
              <a:rPr lang="en-US" dirty="0"/>
              <a:t>4/5/2025</a:t>
            </a:fld>
            <a:endParaRPr lang="en-US" dirty="0"/>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E30AF5A0-43BB-4336-8627-9123B9144D80}" type="slidenum">
              <a:rPr lang="en-US" dirty="0"/>
              <a:t>‹#›</a:t>
            </a:fld>
            <a:endParaRPr lang="en-US" dirty="0"/>
          </a:p>
        </p:txBody>
      </p:sp>
    </p:spTree>
    <p:extLst>
      <p:ext uri="{BB962C8B-B14F-4D97-AF65-F5344CB8AC3E}">
        <p14:creationId xmlns:p14="http://schemas.microsoft.com/office/powerpoint/2010/main" val="272375576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A4BF121-2723-4D35-ADA9-215CD054C4BC}" type="datetimeFigureOut">
              <a:rPr lang="en-US" dirty="0"/>
              <a:t>4/5/2025</a:t>
            </a:fld>
            <a:endParaRPr lang="en-US" dirty="0"/>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E30AF5A0-43BB-4336-8627-9123B9144D80}" type="slidenum">
              <a:rPr lang="en-US" dirty="0"/>
              <a:t>‹#›</a:t>
            </a:fld>
            <a:endParaRPr lang="en-US" dirty="0"/>
          </a:p>
        </p:txBody>
      </p:sp>
    </p:spTree>
    <p:extLst>
      <p:ext uri="{BB962C8B-B14F-4D97-AF65-F5344CB8AC3E}">
        <p14:creationId xmlns:p14="http://schemas.microsoft.com/office/powerpoint/2010/main" val="1898212243"/>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C54F54BA-4BC6-480F-839C-951A49B248A9}" type="datetimeFigureOut">
              <a:rPr lang="en-US" dirty="0"/>
              <a:t>4/5/2025</a:t>
            </a:fld>
            <a:endParaRPr lang="en-US" dirty="0"/>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E30AF5A0-43BB-4336-8627-9123B9144D80}" type="slidenum">
              <a:rPr lang="en-US" dirty="0"/>
              <a:t>‹#›</a:t>
            </a:fld>
            <a:endParaRPr lang="en-US" dirty="0"/>
          </a:p>
        </p:txBody>
      </p:sp>
    </p:spTree>
    <p:extLst>
      <p:ext uri="{BB962C8B-B14F-4D97-AF65-F5344CB8AC3E}">
        <p14:creationId xmlns:p14="http://schemas.microsoft.com/office/powerpoint/2010/main" val="4182281986"/>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0F9DD0EA-4726-4440-BF9D-E88296FC3068}" type="datetimeFigureOut">
              <a:rPr lang="en-US" dirty="0"/>
              <a:t>4/5/2025</a:t>
            </a:fld>
            <a:endParaRPr lang="en-US" dirty="0"/>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E30AF5A0-43BB-4336-8627-9123B9144D80}" type="slidenum">
              <a:rPr lang="en-US" dirty="0"/>
              <a:t>‹#›</a:t>
            </a:fld>
            <a:endParaRPr lang="en-US" dirty="0"/>
          </a:p>
        </p:txBody>
      </p:sp>
    </p:spTree>
    <p:extLst>
      <p:ext uri="{BB962C8B-B14F-4D97-AF65-F5344CB8AC3E}">
        <p14:creationId xmlns:p14="http://schemas.microsoft.com/office/powerpoint/2010/main" val="141921264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1600" b="1"/>
            </a:lvl2pPr>
            <a:lvl3pPr marL="914400" indent="0">
              <a:buNone/>
              <a:defRPr sz="16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1600" b="1"/>
            </a:lvl2pPr>
            <a:lvl3pPr marL="914400" indent="0">
              <a:buNone/>
              <a:defRPr sz="16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19CAD10D-99D1-46B2-A85A-C16850FCF8CF}" type="datetimeFigureOut">
              <a:rPr lang="en-US" dirty="0"/>
              <a:t>4/5/2025</a:t>
            </a:fld>
            <a:endParaRPr lang="en-US" dirty="0"/>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r>
              <a:rPr lang="en-US" dirty="0"/>
              <a:t>
              </a:t>
            </a:r>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E30AF5A0-43BB-4336-8627-9123B9144D80}" type="slidenum">
              <a:rPr lang="en-US" dirty="0"/>
              <a:t>‹#›</a:t>
            </a:fld>
            <a:endParaRPr lang="en-US" dirty="0"/>
          </a:p>
        </p:txBody>
      </p:sp>
    </p:spTree>
    <p:extLst>
      <p:ext uri="{BB962C8B-B14F-4D97-AF65-F5344CB8AC3E}">
        <p14:creationId xmlns:p14="http://schemas.microsoft.com/office/powerpoint/2010/main" val="2974270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48C67E51-34D6-4E3D-8F41-CC63EA446EDD}" type="datetimeFigureOut">
              <a:rPr lang="en-US" dirty="0"/>
              <a:t>4/5/2025</a:t>
            </a:fld>
            <a:endParaRPr lang="en-US" dirty="0"/>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r>
              <a:rPr lang="en-US" dirty="0"/>
              <a:t>
              </a:t>
            </a:r>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E30AF5A0-43BB-4336-8627-9123B9144D80}" type="slidenum">
              <a:rPr lang="en-US" dirty="0"/>
              <a:t>‹#›</a:t>
            </a:fld>
            <a:endParaRPr lang="en-US" dirty="0"/>
          </a:p>
        </p:txBody>
      </p:sp>
    </p:spTree>
    <p:extLst>
      <p:ext uri="{BB962C8B-B14F-4D97-AF65-F5344CB8AC3E}">
        <p14:creationId xmlns:p14="http://schemas.microsoft.com/office/powerpoint/2010/main" val="3487624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8D49E550-CE3F-497F-B953-7DE0932F91C0}" type="datetimeFigureOut">
              <a:rPr lang="en-US" dirty="0"/>
              <a:t>4/5/2025</a:t>
            </a:fld>
            <a:endParaRPr lang="en-US" dirty="0"/>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E30AF5A0-43BB-4336-8627-9123B9144D80}" type="slidenum">
              <a:rPr lang="en-US" dirty="0"/>
              <a:t>‹#›</a:t>
            </a:fld>
            <a:endParaRPr lang="en-US" dirty="0"/>
          </a:p>
        </p:txBody>
      </p:sp>
    </p:spTree>
    <p:extLst>
      <p:ext uri="{BB962C8B-B14F-4D97-AF65-F5344CB8AC3E}">
        <p14:creationId xmlns:p14="http://schemas.microsoft.com/office/powerpoint/2010/main" val="1771208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17A0BF4-BAA0-4539-95F2-9C4277F97478}" type="datetimeFigureOut">
              <a:rPr lang="en-US" dirty="0"/>
              <a:t>4/5/2025</a:t>
            </a:fld>
            <a:endParaRPr lang="en-US" dirty="0"/>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E30AF5A0-43BB-4336-8627-9123B9144D80}" type="slidenum">
              <a:rPr lang="en-US" dirty="0"/>
              <a:t>‹#›</a:t>
            </a:fld>
            <a:endParaRPr lang="en-US" dirty="0"/>
          </a:p>
        </p:txBody>
      </p:sp>
    </p:spTree>
    <p:extLst>
      <p:ext uri="{BB962C8B-B14F-4D97-AF65-F5344CB8AC3E}">
        <p14:creationId xmlns:p14="http://schemas.microsoft.com/office/powerpoint/2010/main" val="75696225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noChangeAspect="1"/>
          </p:cNvSpPr>
          <p:nvPr>
            <p:ph type="pic" idx="1"/>
          </p:nvPr>
        </p:nvSpPr>
        <p:spPr>
          <a:xfrm>
            <a:off x="5183188" y="1066800"/>
            <a:ext cx="6172200" cy="479425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2E9884E-D945-496C-84BE-49C61F78F9EC}" type="datetimeFigureOut">
              <a:rPr lang="en-US" dirty="0"/>
              <a:t>4/5/2025</a:t>
            </a:fld>
            <a:endParaRPr lang="en-US" dirty="0"/>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E30AF5A0-43BB-4336-8627-9123B9144D80}" type="slidenum">
              <a:rPr lang="en-US" dirty="0"/>
              <a:t>‹#›</a:t>
            </a:fld>
            <a:endParaRPr lang="en-US" dirty="0"/>
          </a:p>
        </p:txBody>
      </p:sp>
    </p:spTree>
    <p:extLst>
      <p:ext uri="{BB962C8B-B14F-4D97-AF65-F5344CB8AC3E}">
        <p14:creationId xmlns:p14="http://schemas.microsoft.com/office/powerpoint/2010/main" val="3327962749"/>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CD438618-DEE5-47CF-A8B2-A9E090D503CD}" type="datetimeFigureOut">
              <a:rPr lang="en-US" dirty="0"/>
              <a:t>4/5/2025</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r>
              <a:rPr lang="en-US" dirty="0"/>
              <a:t>
              </a:t>
            </a:r>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E30AF5A0-43BB-4336-8627-9123B9144D80}" type="slidenum">
              <a:rPr lang="en-US" dirty="0"/>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041624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672">
          <p15:clr>
            <a:srgbClr val="F26B43"/>
          </p15:clr>
        </p15:guide>
        <p15:guide id="4" orient="horz" pos="912">
          <p15:clr>
            <a:srgbClr val="F26B43"/>
          </p15:clr>
        </p15:guide>
        <p15:guide id="5" pos="7176">
          <p15:clr>
            <a:srgbClr val="F26B43"/>
          </p15:clr>
        </p15:guide>
        <p15:guide id="6" pos="504">
          <p15:clr>
            <a:srgbClr val="F26B43"/>
          </p15:clr>
        </p15:guide>
        <p15:guide id="7" orient="horz" pos="3864">
          <p15:clr>
            <a:srgbClr val="F26B43"/>
          </p15:clr>
        </p15:guide>
        <p15:guide id="8" orient="horz" pos="45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coursera.org/articles/chatgp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0F1114"/>
                </a:solidFill>
                <a:latin typeface="Source Sans Pro"/>
                <a:ea typeface="Source Sans Pro"/>
              </a:rPr>
              <a:t>Timeline of Artificial Intelligence</a:t>
            </a:r>
            <a:endParaRPr lang="en-US" dirty="0"/>
          </a:p>
          <a:p>
            <a:endParaRPr lang="en-US" dirty="0"/>
          </a:p>
        </p:txBody>
      </p:sp>
      <p:sp>
        <p:nvSpPr>
          <p:cNvPr id="3" name="Subtitle 2"/>
          <p:cNvSpPr>
            <a:spLocks noGrp="1"/>
          </p:cNvSpPr>
          <p:nvPr>
            <p:ph type="subTitle" idx="1"/>
          </p:nvPr>
        </p:nvSpPr>
        <p:spPr/>
        <p:txBody>
          <a:bodyPr/>
          <a:lstStyle/>
          <a:p>
            <a:r>
              <a:rPr lang="en-US" dirty="0"/>
              <a:t>By: Torey Akers </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5BF47-265C-D092-65F9-1BF99E543365}"/>
              </a:ext>
            </a:extLst>
          </p:cNvPr>
          <p:cNvSpPr>
            <a:spLocks noGrp="1"/>
          </p:cNvSpPr>
          <p:nvPr>
            <p:ph type="title"/>
          </p:nvPr>
        </p:nvSpPr>
        <p:spPr/>
        <p:txBody>
          <a:bodyPr/>
          <a:lstStyle/>
          <a:p>
            <a:r>
              <a:rPr lang="en-US">
                <a:solidFill>
                  <a:srgbClr val="000000"/>
                </a:solidFill>
                <a:latin typeface="Aptos Display"/>
                <a:ea typeface="Source Sans Pro"/>
              </a:rPr>
              <a:t>IBM DeepQA &amp;  SIRI neural networks 2011-2012</a:t>
            </a:r>
            <a:endParaRPr lang="en-US" dirty="0">
              <a:solidFill>
                <a:srgbClr val="000000"/>
              </a:solidFill>
              <a:latin typeface="Aptos Display"/>
              <a:ea typeface="Source Sans Pro"/>
            </a:endParaRPr>
          </a:p>
        </p:txBody>
      </p:sp>
      <p:sp>
        <p:nvSpPr>
          <p:cNvPr id="3" name="Content Placeholder 2">
            <a:extLst>
              <a:ext uri="{FF2B5EF4-FFF2-40B4-BE49-F238E27FC236}">
                <a16:creationId xmlns:a16="http://schemas.microsoft.com/office/drawing/2014/main" id="{ACA07D59-6A7C-1F38-59B3-2FD71C6CE55F}"/>
              </a:ext>
            </a:extLst>
          </p:cNvPr>
          <p:cNvSpPr>
            <a:spLocks noGrp="1"/>
          </p:cNvSpPr>
          <p:nvPr>
            <p:ph idx="1"/>
          </p:nvPr>
        </p:nvSpPr>
        <p:spPr/>
        <p:txBody>
          <a:bodyPr vert="horz" lIns="91440" tIns="45720" rIns="91440" bIns="45720" rtlCol="0" anchor="t">
            <a:normAutofit fontScale="85000" lnSpcReduction="10000"/>
          </a:bodyPr>
          <a:lstStyle/>
          <a:p>
            <a:pPr marL="0" indent="0">
              <a:buNone/>
            </a:pPr>
            <a:r>
              <a:rPr lang="en-US" sz="1900" b="1">
                <a:latin typeface="Times New Roman"/>
                <a:cs typeface="Times New Roman"/>
              </a:rPr>
              <a:t>DeepQA</a:t>
            </a:r>
            <a:endParaRPr lang="en-US" sz="1800" b="1">
              <a:latin typeface="Times New Roman"/>
              <a:cs typeface="Poppins"/>
            </a:endParaRPr>
          </a:p>
          <a:p>
            <a:r>
              <a:rPr lang="en-US" sz="1800">
                <a:latin typeface="Times New Roman"/>
                <a:cs typeface="Poppins"/>
              </a:rPr>
              <a:t>WATSON developed a  competitive computer system  DeepQA. DeepQA was fed data from encyclopedias and the internet . DeepQA was designed to receive natural language questions and respond accordingly.</a:t>
            </a:r>
            <a:endParaRPr lang="en-US"/>
          </a:p>
          <a:p>
            <a:r>
              <a:rPr lang="en-US" sz="1800">
                <a:latin typeface="Times New Roman"/>
                <a:cs typeface="Poppins"/>
              </a:rPr>
              <a:t>In 2011 Apple released a virtual assistant, Siri. Siri has natural language processing capabilitiesand can understand spoken questions and respond with an answer. </a:t>
            </a:r>
          </a:p>
          <a:p>
            <a:pPr marL="0" indent="0">
              <a:buNone/>
            </a:pPr>
            <a:r>
              <a:rPr lang="en-US" sz="1800" b="1">
                <a:latin typeface="Times New Roman"/>
                <a:cs typeface="Times New Roman"/>
              </a:rPr>
              <a:t>Neural networks</a:t>
            </a:r>
            <a:endParaRPr lang="en-US">
              <a:latin typeface="Calisto MT" panose="02040603050505030304"/>
              <a:cs typeface="Poppins"/>
            </a:endParaRPr>
          </a:p>
          <a:p>
            <a:pPr marL="285750" indent="-285750"/>
            <a:r>
              <a:rPr lang="en-US" sz="1800">
                <a:latin typeface="Times New Roman"/>
                <a:cs typeface="Poppins"/>
              </a:rPr>
              <a:t> Geoffrey Hinton explored the idea of neural networks in the 1970s which processes data </a:t>
            </a:r>
            <a:r>
              <a:rPr lang="en-US" sz="1800" dirty="0">
                <a:latin typeface="Times New Roman"/>
                <a:cs typeface="Poppins"/>
              </a:rPr>
              <a:t>like the human brain. </a:t>
            </a:r>
            <a:endParaRPr lang="en-US"/>
          </a:p>
          <a:p>
            <a:pPr marL="285750" indent="-285750"/>
            <a:r>
              <a:rPr lang="en-US" sz="1800" dirty="0">
                <a:latin typeface="Times New Roman"/>
                <a:cs typeface="Poppins"/>
              </a:rPr>
              <a:t> </a:t>
            </a:r>
            <a:r>
              <a:rPr lang="en-US" sz="1800">
                <a:latin typeface="Times New Roman"/>
                <a:cs typeface="Poppins"/>
              </a:rPr>
              <a:t>In 2012, at ImageNet </a:t>
            </a:r>
            <a:r>
              <a:rPr lang="en-US" sz="1800">
                <a:latin typeface="Times New Roman"/>
                <a:cs typeface="Times New Roman"/>
              </a:rPr>
              <a:t>tech </a:t>
            </a:r>
            <a:r>
              <a:rPr lang="en-US" sz="1800">
                <a:latin typeface="Times New Roman"/>
                <a:cs typeface="Poppins"/>
              </a:rPr>
              <a:t>competition </a:t>
            </a:r>
            <a:r>
              <a:rPr lang="en-US" sz="1900">
                <a:latin typeface="Times New Roman"/>
                <a:cs typeface="Times New Roman"/>
              </a:rPr>
              <a:t>the tech industry realised the</a:t>
            </a:r>
            <a:r>
              <a:rPr lang="en-US" sz="1800">
                <a:latin typeface="Times New Roman"/>
                <a:cs typeface="Poppins"/>
              </a:rPr>
              <a:t> ways neural networks had </a:t>
            </a:r>
            <a:r>
              <a:rPr lang="en-US" sz="1800" dirty="0">
                <a:latin typeface="Times New Roman"/>
                <a:cs typeface="Poppins"/>
              </a:rPr>
              <a:t>progressed. </a:t>
            </a:r>
            <a:endParaRPr lang="en-US" sz="1800">
              <a:latin typeface="Times New Roman"/>
              <a:cs typeface="Poppins"/>
            </a:endParaRPr>
          </a:p>
          <a:p>
            <a:pPr marL="285750" indent="-285750"/>
            <a:r>
              <a:rPr lang="en-US" sz="1800">
                <a:latin typeface="Times New Roman"/>
                <a:cs typeface="Poppins"/>
              </a:rPr>
              <a:t>Geoffery Hinton’s neural networks and deep learning work help develop the process that AI system learns to process a vast amount of data and make predictions. </a:t>
            </a:r>
            <a:r>
              <a:rPr lang="en-US" sz="1800">
                <a:latin typeface="Times New Roman"/>
                <a:cs typeface="Times New Roman"/>
              </a:rPr>
              <a:t> Neural networks and deep learning are the</a:t>
            </a:r>
            <a:r>
              <a:rPr lang="en-US" sz="1800">
                <a:latin typeface="Times New Roman"/>
                <a:cs typeface="Poppins"/>
              </a:rPr>
              <a:t> foundation to  AI processes, natural language processing, and speech recognition.</a:t>
            </a:r>
            <a:br>
              <a:rPr lang="en-US" sz="1800" dirty="0">
                <a:latin typeface="Times New Roman"/>
                <a:cs typeface="Poppins"/>
              </a:rPr>
            </a:br>
            <a:endParaRPr lang="en-US" sz="1800">
              <a:latin typeface="Times New Roman"/>
              <a:cs typeface="Poppins"/>
            </a:endParaRPr>
          </a:p>
          <a:p>
            <a:endParaRPr lang="en-US" sz="1800" dirty="0">
              <a:latin typeface="Times New Roman"/>
              <a:cs typeface="Poppins"/>
            </a:endParaRPr>
          </a:p>
        </p:txBody>
      </p:sp>
    </p:spTree>
    <p:extLst>
      <p:ext uri="{BB962C8B-B14F-4D97-AF65-F5344CB8AC3E}">
        <p14:creationId xmlns:p14="http://schemas.microsoft.com/office/powerpoint/2010/main" val="2722270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12401-28C3-BE83-879E-70209B354D7E}"/>
              </a:ext>
            </a:extLst>
          </p:cNvPr>
          <p:cNvSpPr>
            <a:spLocks noGrp="1"/>
          </p:cNvSpPr>
          <p:nvPr>
            <p:ph type="title"/>
          </p:nvPr>
        </p:nvSpPr>
        <p:spPr/>
        <p:txBody>
          <a:bodyPr/>
          <a:lstStyle/>
          <a:p>
            <a:r>
              <a:rPr lang="en-US">
                <a:solidFill>
                  <a:srgbClr val="000000"/>
                </a:solidFill>
                <a:latin typeface="Aptos Display"/>
                <a:ea typeface="Source Sans Pro"/>
              </a:rPr>
              <a:t>Alexa 2014  2016 Sophia</a:t>
            </a:r>
          </a:p>
          <a:p>
            <a:endParaRPr lang="en-US" dirty="0"/>
          </a:p>
        </p:txBody>
      </p:sp>
      <p:sp>
        <p:nvSpPr>
          <p:cNvPr id="3" name="Content Placeholder 2">
            <a:extLst>
              <a:ext uri="{FF2B5EF4-FFF2-40B4-BE49-F238E27FC236}">
                <a16:creationId xmlns:a16="http://schemas.microsoft.com/office/drawing/2014/main" id="{9B83FB08-46A3-B68E-BEFF-48D71A2F615C}"/>
              </a:ext>
            </a:extLst>
          </p:cNvPr>
          <p:cNvSpPr>
            <a:spLocks noGrp="1"/>
          </p:cNvSpPr>
          <p:nvPr>
            <p:ph idx="1"/>
          </p:nvPr>
        </p:nvSpPr>
        <p:spPr/>
        <p:txBody>
          <a:bodyPr vert="horz" lIns="91440" tIns="45720" rIns="91440" bIns="45720" rtlCol="0" anchor="t">
            <a:normAutofit/>
          </a:bodyPr>
          <a:lstStyle/>
          <a:p>
            <a:pPr marL="0" indent="0">
              <a:buNone/>
            </a:pPr>
            <a:r>
              <a:rPr lang="en-US" sz="1800" b="1">
                <a:latin typeface="Times New Roman"/>
                <a:cs typeface="Poppins"/>
              </a:rPr>
              <a:t>Alexa 2014 </a:t>
            </a:r>
          </a:p>
          <a:p>
            <a:r>
              <a:rPr lang="en-US" sz="1800">
                <a:latin typeface="Times New Roman"/>
                <a:cs typeface="Poppins"/>
              </a:rPr>
              <a:t> Alexa is programmed to understand a long list of questions but cannot answer any thing that it is not trained on. Alexa also have  natural language processing capabilities and can  understand spoken questions and respond with an answer. </a:t>
            </a:r>
          </a:p>
          <a:p>
            <a:pPr marL="0" indent="0">
              <a:buNone/>
            </a:pPr>
            <a:r>
              <a:rPr lang="en-US" sz="1800" b="1">
                <a:latin typeface="Times New Roman"/>
                <a:cs typeface="Poppins"/>
              </a:rPr>
              <a:t>Sophia </a:t>
            </a:r>
            <a:r>
              <a:rPr lang="en-US" sz="1800" b="1" dirty="0">
                <a:latin typeface="Times New Roman"/>
                <a:cs typeface="Poppins"/>
              </a:rPr>
              <a:t>2016</a:t>
            </a:r>
          </a:p>
          <a:p>
            <a:r>
              <a:rPr lang="en-US" sz="1800">
                <a:latin typeface="Times New Roman"/>
                <a:cs typeface="Poppins"/>
              </a:rPr>
              <a:t>Hong Kong-based company Hanson Robotics created Sophia</a:t>
            </a:r>
          </a:p>
          <a:p>
            <a:r>
              <a:rPr lang="en-US" sz="1800">
                <a:latin typeface="Times New Roman"/>
                <a:cs typeface="Poppins"/>
              </a:rPr>
              <a:t>Sophia is  a “human-like robot” that’s capable of facial expressions, jokes, and conversation. Sophia has innovative AI with the ability to interface with humans</a:t>
            </a:r>
          </a:p>
        </p:txBody>
      </p:sp>
    </p:spTree>
    <p:extLst>
      <p:ext uri="{BB962C8B-B14F-4D97-AF65-F5344CB8AC3E}">
        <p14:creationId xmlns:p14="http://schemas.microsoft.com/office/powerpoint/2010/main" val="2113427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51CA5-EDF5-8F53-3588-7DA0531FC773}"/>
              </a:ext>
            </a:extLst>
          </p:cNvPr>
          <p:cNvSpPr>
            <a:spLocks noGrp="1"/>
          </p:cNvSpPr>
          <p:nvPr>
            <p:ph type="title"/>
          </p:nvPr>
        </p:nvSpPr>
        <p:spPr/>
        <p:txBody>
          <a:bodyPr>
            <a:normAutofit/>
          </a:bodyPr>
          <a:lstStyle/>
          <a:p>
            <a:r>
              <a:rPr lang="en-US">
                <a:solidFill>
                  <a:srgbClr val="000000"/>
                </a:solidFill>
                <a:latin typeface="Aptos Display"/>
                <a:ea typeface="Source Sans Pro"/>
              </a:rPr>
              <a:t>2020 currently</a:t>
            </a:r>
          </a:p>
        </p:txBody>
      </p:sp>
      <p:sp>
        <p:nvSpPr>
          <p:cNvPr id="3" name="Content Placeholder 2">
            <a:extLst>
              <a:ext uri="{FF2B5EF4-FFF2-40B4-BE49-F238E27FC236}">
                <a16:creationId xmlns:a16="http://schemas.microsoft.com/office/drawing/2014/main" id="{F082EE9D-5D72-A611-B40D-E09F6D062220}"/>
              </a:ext>
            </a:extLst>
          </p:cNvPr>
          <p:cNvSpPr>
            <a:spLocks noGrp="1"/>
          </p:cNvSpPr>
          <p:nvPr>
            <p:ph idx="1"/>
          </p:nvPr>
        </p:nvSpPr>
        <p:spPr>
          <a:xfrm>
            <a:off x="398711" y="1718032"/>
            <a:ext cx="10691265" cy="3636088"/>
          </a:xfrm>
        </p:spPr>
        <p:txBody>
          <a:bodyPr vert="horz" lIns="91440" tIns="45720" rIns="91440" bIns="45720" rtlCol="0" anchor="t">
            <a:normAutofit fontScale="25000" lnSpcReduction="20000"/>
          </a:bodyPr>
          <a:lstStyle/>
          <a:p>
            <a:pPr marL="0" indent="0">
              <a:buNone/>
            </a:pPr>
            <a:r>
              <a:rPr lang="en-US" sz="7200" b="1">
                <a:latin typeface="Times New Roman"/>
                <a:cs typeface="Poppins"/>
              </a:rPr>
              <a:t>Generative</a:t>
            </a:r>
            <a:r>
              <a:rPr lang="en-US" sz="7200" b="1" dirty="0">
                <a:latin typeface="Times New Roman"/>
                <a:cs typeface="Poppins"/>
              </a:rPr>
              <a:t>  </a:t>
            </a:r>
            <a:r>
              <a:rPr lang="en-US" sz="7200" b="1">
                <a:latin typeface="Times New Roman"/>
                <a:cs typeface="Poppins"/>
              </a:rPr>
              <a:t>AI</a:t>
            </a:r>
            <a:endParaRPr lang="en-US" sz="7200" b="1" dirty="0">
              <a:latin typeface="Times New Roman"/>
              <a:cs typeface="Poppins"/>
            </a:endParaRPr>
          </a:p>
          <a:p>
            <a:r>
              <a:rPr lang="en-US" sz="7200" dirty="0">
                <a:latin typeface="Times New Roman"/>
                <a:cs typeface="Poppins"/>
              </a:rPr>
              <a:t> </a:t>
            </a:r>
            <a:r>
              <a:rPr lang="en-US" sz="7200">
                <a:latin typeface="Times New Roman"/>
                <a:cs typeface="Poppins"/>
              </a:rPr>
              <a:t>Generative AI is the ability for AI to generate text, images, videos, and respond to text prompts while continusly learning from material across the internet.</a:t>
            </a:r>
            <a:r>
              <a:rPr lang="en-US" sz="7200" dirty="0">
                <a:latin typeface="Times New Roman"/>
                <a:cs typeface="Poppins"/>
              </a:rPr>
              <a:t>  </a:t>
            </a:r>
          </a:p>
          <a:p>
            <a:pPr marL="0" indent="0">
              <a:buNone/>
            </a:pPr>
            <a:r>
              <a:rPr lang="en-US" sz="7200" b="1">
                <a:latin typeface="Times New Roman"/>
                <a:cs typeface="Poppins"/>
              </a:rPr>
              <a:t>OpenAI/GPT</a:t>
            </a:r>
          </a:p>
          <a:p>
            <a:r>
              <a:rPr lang="en-US" sz="7200" dirty="0">
                <a:latin typeface="Times New Roman"/>
                <a:cs typeface="Poppins"/>
              </a:rPr>
              <a:t> </a:t>
            </a:r>
            <a:r>
              <a:rPr lang="en-US" sz="7200">
                <a:latin typeface="Times New Roman"/>
                <a:cs typeface="Poppins"/>
              </a:rPr>
              <a:t>In 2020 OcpenAI developed  generative pre-trained transformer GPT. This led to GPT-1 and GPT-2. </a:t>
            </a:r>
            <a:endParaRPr lang="en-US" sz="7200" dirty="0">
              <a:latin typeface="Times New Roman"/>
              <a:cs typeface="Poppins"/>
            </a:endParaRPr>
          </a:p>
          <a:p>
            <a:r>
              <a:rPr lang="en-US" sz="7200">
                <a:latin typeface="Times New Roman"/>
                <a:cs typeface="Poppins"/>
              </a:rPr>
              <a:t>GPT-1 and GPT-2 were trained on massivs amounts of input data which was used for text responses.</a:t>
            </a:r>
          </a:p>
          <a:p>
            <a:r>
              <a:rPr lang="en-US" sz="7200">
                <a:latin typeface="Times New Roman"/>
                <a:cs typeface="Poppins"/>
              </a:rPr>
              <a:t> Large language model (LLM) GPT-3 released in 2020 was  trained on 175 billion parameters.  </a:t>
            </a:r>
          </a:p>
          <a:p>
            <a:pPr marL="0" indent="0">
              <a:buNone/>
            </a:pPr>
            <a:endParaRPr lang="en-US" sz="7200">
              <a:latin typeface="Times New Roman"/>
              <a:cs typeface="Poppins"/>
            </a:endParaRPr>
          </a:p>
        </p:txBody>
      </p:sp>
    </p:spTree>
    <p:extLst>
      <p:ext uri="{BB962C8B-B14F-4D97-AF65-F5344CB8AC3E}">
        <p14:creationId xmlns:p14="http://schemas.microsoft.com/office/powerpoint/2010/main" val="925984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F1751-C3D4-22B4-8FEE-2913E15434AE}"/>
              </a:ext>
            </a:extLst>
          </p:cNvPr>
          <p:cNvSpPr>
            <a:spLocks noGrp="1"/>
          </p:cNvSpPr>
          <p:nvPr>
            <p:ph type="title"/>
          </p:nvPr>
        </p:nvSpPr>
        <p:spPr/>
        <p:txBody>
          <a:bodyPr/>
          <a:lstStyle/>
          <a:p>
            <a:r>
              <a:rPr lang="en-US">
                <a:latin typeface="Aptos Display"/>
              </a:rPr>
              <a:t>2020 currently</a:t>
            </a:r>
            <a:endParaRPr lang="en-US"/>
          </a:p>
        </p:txBody>
      </p:sp>
      <p:sp>
        <p:nvSpPr>
          <p:cNvPr id="3" name="Content Placeholder 2">
            <a:extLst>
              <a:ext uri="{FF2B5EF4-FFF2-40B4-BE49-F238E27FC236}">
                <a16:creationId xmlns:a16="http://schemas.microsoft.com/office/drawing/2014/main" id="{DF3FD22B-66F7-C6CE-FF74-6AEB6FA4842B}"/>
              </a:ext>
            </a:extLst>
          </p:cNvPr>
          <p:cNvSpPr>
            <a:spLocks noGrp="1"/>
          </p:cNvSpPr>
          <p:nvPr>
            <p:ph idx="1"/>
          </p:nvPr>
        </p:nvSpPr>
        <p:spPr/>
        <p:txBody>
          <a:bodyPr vert="horz" lIns="91440" tIns="45720" rIns="91440" bIns="45720" rtlCol="0" anchor="t">
            <a:normAutofit lnSpcReduction="10000"/>
          </a:bodyPr>
          <a:lstStyle/>
          <a:p>
            <a:pPr marL="0" indent="0">
              <a:buNone/>
            </a:pPr>
            <a:r>
              <a:rPr lang="en-US" sz="1800" b="1">
                <a:latin typeface="Times New Roman"/>
                <a:cs typeface="Times New Roman"/>
              </a:rPr>
              <a:t>2021 DALL-E</a:t>
            </a:r>
            <a:endParaRPr lang="en-US">
              <a:latin typeface="Calisto MT" panose="02040603050505030304"/>
              <a:cs typeface="Times New Roman"/>
            </a:endParaRPr>
          </a:p>
          <a:p>
            <a:pPr marL="285750" indent="-285750"/>
            <a:r>
              <a:rPr lang="en-US" sz="1800">
                <a:latin typeface="Times New Roman"/>
                <a:cs typeface="Times New Roman"/>
              </a:rPr>
              <a:t>DALL-E a text-to-image model was released in 2021. DALL-E is promted by users using natural language text.</a:t>
            </a:r>
            <a:endParaRPr lang="en-US">
              <a:latin typeface="Calisto MT" panose="02040603050505030304"/>
              <a:cs typeface="Times New Roman"/>
            </a:endParaRPr>
          </a:p>
          <a:p>
            <a:r>
              <a:rPr lang="en-US" sz="1800">
                <a:latin typeface="Times New Roman"/>
                <a:cs typeface="Times New Roman"/>
              </a:rPr>
              <a:t>DALL-E response with realistic images.</a:t>
            </a:r>
            <a:endParaRPr lang="en-US" sz="1800" dirty="0">
              <a:latin typeface="Times New Roman"/>
              <a:cs typeface="Times New Roman"/>
            </a:endParaRPr>
          </a:p>
          <a:p>
            <a:pPr marL="0" indent="0">
              <a:buNone/>
            </a:pPr>
            <a:r>
              <a:rPr lang="en-US" sz="1800" b="1">
                <a:latin typeface="Times New Roman"/>
                <a:cs typeface="Times New Roman"/>
              </a:rPr>
              <a:t>2022 ChatGPT </a:t>
            </a:r>
          </a:p>
          <a:p>
            <a:r>
              <a:rPr lang="en-US" sz="1800">
                <a:latin typeface="Times New Roman"/>
                <a:cs typeface="Times New Roman"/>
              </a:rPr>
              <a:t>OpenAI released  </a:t>
            </a:r>
            <a:r>
              <a:rPr lang="en-US" sz="1800" dirty="0">
                <a:latin typeface="Times New Roman"/>
                <a:cs typeface="Times New Roman"/>
                <a:hlinkClick r:id="rId2">
                  <a:extLst>
                    <a:ext uri="{A12FA001-AC4F-418D-AE19-62706E023703}">
                      <ahyp:hlinkClr xmlns:ahyp="http://schemas.microsoft.com/office/drawing/2018/hyperlinkcolor" val="tx"/>
                    </a:ext>
                  </a:extLst>
                </a:hlinkClick>
              </a:rPr>
              <a:t>ChatGP</a:t>
            </a:r>
            <a:r>
              <a:rPr lang="en-US" sz="1800">
                <a:latin typeface="Times New Roman"/>
                <a:cs typeface="Times New Roman"/>
              </a:rPr>
              <a:t> and it is trained on billions of inputs to improve its natural language processing abilities. </a:t>
            </a:r>
            <a:endParaRPr lang="en-US"/>
          </a:p>
          <a:p>
            <a:pPr marL="0" indent="0">
              <a:buNone/>
            </a:pPr>
            <a:r>
              <a:rPr lang="en-US" sz="1800" b="1">
                <a:latin typeface="Times New Roman"/>
                <a:cs typeface="Times New Roman"/>
              </a:rPr>
              <a:t>2023 Generative AI grow</a:t>
            </a:r>
            <a:r>
              <a:rPr lang="en-US" sz="1800">
                <a:latin typeface="Times New Roman"/>
                <a:cs typeface="Times New Roman"/>
              </a:rPr>
              <a:t>s</a:t>
            </a:r>
          </a:p>
          <a:p>
            <a:r>
              <a:rPr lang="en-US" sz="1800">
                <a:latin typeface="Times New Roman"/>
                <a:cs typeface="Times New Roman"/>
              </a:rPr>
              <a:t>In 2023 Microsoft integrated ChatGPT into its search engine. Following Micrsoft ChatGPT integration to search enings, Bing and Google released its GPT chatbot.</a:t>
            </a:r>
          </a:p>
          <a:p>
            <a:endParaRPr lang="en-US" sz="600" dirty="0"/>
          </a:p>
          <a:p>
            <a:endParaRPr lang="en-US" dirty="0"/>
          </a:p>
        </p:txBody>
      </p:sp>
      <p:sp>
        <p:nvSpPr>
          <p:cNvPr id="4" name="Date Placeholder 3">
            <a:extLst>
              <a:ext uri="{FF2B5EF4-FFF2-40B4-BE49-F238E27FC236}">
                <a16:creationId xmlns:a16="http://schemas.microsoft.com/office/drawing/2014/main" id="{459489E8-A55E-AFBD-28EE-E6018EB2E7C1}"/>
              </a:ext>
            </a:extLst>
          </p:cNvPr>
          <p:cNvSpPr>
            <a:spLocks noGrp="1"/>
          </p:cNvSpPr>
          <p:nvPr>
            <p:ph type="dt" sz="half" idx="10"/>
          </p:nvPr>
        </p:nvSpPr>
        <p:spPr/>
        <p:txBody>
          <a:bodyPr/>
          <a:lstStyle/>
          <a:p>
            <a:fld id="{3241720E-07DB-4619-88DD-5A490198B7BA}" type="datetime1">
              <a:t>4/5/2025</a:t>
            </a:fld>
            <a:endParaRPr lang="en-US" dirty="0"/>
          </a:p>
        </p:txBody>
      </p:sp>
      <p:sp>
        <p:nvSpPr>
          <p:cNvPr id="5" name="Footer Placeholder 4">
            <a:extLst>
              <a:ext uri="{FF2B5EF4-FFF2-40B4-BE49-F238E27FC236}">
                <a16:creationId xmlns:a16="http://schemas.microsoft.com/office/drawing/2014/main" id="{EE7C6464-35D8-7A7F-EE72-3581B99EE7E4}"/>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FE8E56A8-1160-2536-E73F-CB2BFC67E9BE}"/>
              </a:ext>
            </a:extLst>
          </p:cNvPr>
          <p:cNvSpPr>
            <a:spLocks noGrp="1"/>
          </p:cNvSpPr>
          <p:nvPr>
            <p:ph type="sldNum" sz="quarter" idx="12"/>
          </p:nvPr>
        </p:nvSpPr>
        <p:spPr/>
        <p:txBody>
          <a:bodyPr/>
          <a:lstStyle/>
          <a:p>
            <a:fld id="{E30AF5A0-43BB-4336-8627-9123B9144D80}" type="slidenum">
              <a:rPr lang="en-US" dirty="0"/>
              <a:t>13</a:t>
            </a:fld>
            <a:endParaRPr lang="en-US" dirty="0"/>
          </a:p>
        </p:txBody>
      </p:sp>
    </p:spTree>
    <p:extLst>
      <p:ext uri="{BB962C8B-B14F-4D97-AF65-F5344CB8AC3E}">
        <p14:creationId xmlns:p14="http://schemas.microsoft.com/office/powerpoint/2010/main" val="1603532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800A7-3E82-6F16-CF58-82DF389EEAD2}"/>
              </a:ext>
            </a:extLst>
          </p:cNvPr>
          <p:cNvSpPr>
            <a:spLocks noGrp="1"/>
          </p:cNvSpPr>
          <p:nvPr>
            <p:ph type="title"/>
          </p:nvPr>
        </p:nvSpPr>
        <p:spPr/>
        <p:txBody>
          <a:bodyPr/>
          <a:lstStyle/>
          <a:p>
            <a:r>
              <a:rPr lang="en-US" dirty="0">
                <a:solidFill>
                  <a:srgbClr val="000000"/>
                </a:solidFill>
                <a:latin typeface="Aptos Display"/>
                <a:ea typeface="Source Sans Pro"/>
              </a:rPr>
              <a:t>The beginnings of AI: 1950s</a:t>
            </a:r>
            <a:endParaRPr lang="en-US" dirty="0"/>
          </a:p>
          <a:p>
            <a:endParaRPr lang="en-US" dirty="0"/>
          </a:p>
        </p:txBody>
      </p:sp>
      <p:sp>
        <p:nvSpPr>
          <p:cNvPr id="3" name="Content Placeholder 2">
            <a:extLst>
              <a:ext uri="{FF2B5EF4-FFF2-40B4-BE49-F238E27FC236}">
                <a16:creationId xmlns:a16="http://schemas.microsoft.com/office/drawing/2014/main" id="{481FAB5F-72FA-FA57-672D-67B4777D432A}"/>
              </a:ext>
            </a:extLst>
          </p:cNvPr>
          <p:cNvSpPr>
            <a:spLocks noGrp="1"/>
          </p:cNvSpPr>
          <p:nvPr>
            <p:ph idx="1"/>
          </p:nvPr>
        </p:nvSpPr>
        <p:spPr/>
        <p:txBody>
          <a:bodyPr vert="horz" lIns="91440" tIns="45720" rIns="91440" bIns="45720" rtlCol="0" anchor="t">
            <a:normAutofit/>
          </a:bodyPr>
          <a:lstStyle/>
          <a:p>
            <a:pPr marL="0" indent="0">
              <a:buNone/>
            </a:pPr>
            <a:r>
              <a:rPr lang="en-US" sz="1800" b="1" dirty="0">
                <a:latin typeface="Times New Roman"/>
                <a:cs typeface="Poppins"/>
              </a:rPr>
              <a:t>Alan Turing</a:t>
            </a:r>
            <a:endParaRPr lang="en-US"/>
          </a:p>
          <a:p>
            <a:r>
              <a:rPr lang="en-US" sz="1800" dirty="0">
                <a:latin typeface="Times New Roman"/>
                <a:cs typeface="Poppins"/>
              </a:rPr>
              <a:t>Alan Turing imagined a machine that is capable of advancing past its original programming.  Turing </a:t>
            </a:r>
            <a:r>
              <a:rPr lang="en-US" sz="1800" err="1">
                <a:latin typeface="Times New Roman"/>
                <a:cs typeface="Poppins"/>
              </a:rPr>
              <a:t>invsioned</a:t>
            </a:r>
            <a:r>
              <a:rPr lang="en-US" sz="1800" dirty="0">
                <a:latin typeface="Times New Roman"/>
                <a:cs typeface="Poppins"/>
              </a:rPr>
              <a:t>  a computing machine that is  coded to work according the </a:t>
            </a:r>
            <a:r>
              <a:rPr lang="en-US" sz="1800" err="1">
                <a:latin typeface="Times New Roman"/>
                <a:cs typeface="Poppins"/>
              </a:rPr>
              <a:t>orginal</a:t>
            </a:r>
            <a:r>
              <a:rPr lang="en-US" sz="1800" dirty="0">
                <a:latin typeface="Times New Roman"/>
                <a:cs typeface="Poppins"/>
              </a:rPr>
              <a:t> program but expand beyond its original functions.</a:t>
            </a:r>
          </a:p>
          <a:p>
            <a:r>
              <a:rPr lang="en-US" sz="1800" dirty="0">
                <a:latin typeface="Times New Roman"/>
                <a:cs typeface="Poppins"/>
              </a:rPr>
              <a:t>Turing did not have the technology to prove this theory because computing machines had not advanced enough but he conceptualized artificial intelligence and </a:t>
            </a:r>
            <a:r>
              <a:rPr lang="en-US" sz="1800" err="1">
                <a:latin typeface="Times New Roman"/>
                <a:cs typeface="Poppins"/>
              </a:rPr>
              <a:t>delveloped</a:t>
            </a:r>
            <a:r>
              <a:rPr lang="en-US" sz="1800" dirty="0">
                <a:latin typeface="Times New Roman"/>
                <a:cs typeface="Poppins"/>
              </a:rPr>
              <a:t> a  means for assessing whether a machine thinks like a human</a:t>
            </a:r>
          </a:p>
        </p:txBody>
      </p:sp>
    </p:spTree>
    <p:extLst>
      <p:ext uri="{BB962C8B-B14F-4D97-AF65-F5344CB8AC3E}">
        <p14:creationId xmlns:p14="http://schemas.microsoft.com/office/powerpoint/2010/main" val="237327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1BCE6-9F24-C629-ED09-C798EEF64F07}"/>
              </a:ext>
            </a:extLst>
          </p:cNvPr>
          <p:cNvSpPr>
            <a:spLocks noGrp="1"/>
          </p:cNvSpPr>
          <p:nvPr>
            <p:ph type="title"/>
          </p:nvPr>
        </p:nvSpPr>
        <p:spPr/>
        <p:txBody>
          <a:bodyPr>
            <a:normAutofit/>
          </a:bodyPr>
          <a:lstStyle/>
          <a:p>
            <a:r>
              <a:rPr lang="en-US" dirty="0">
                <a:solidFill>
                  <a:srgbClr val="000000"/>
                </a:solidFill>
                <a:latin typeface="Aptos Display"/>
                <a:ea typeface="Source Sans Pro"/>
              </a:rPr>
              <a:t>summer of 1956 Dartmouth conference</a:t>
            </a:r>
          </a:p>
        </p:txBody>
      </p:sp>
      <p:sp>
        <p:nvSpPr>
          <p:cNvPr id="3" name="Content Placeholder 2">
            <a:extLst>
              <a:ext uri="{FF2B5EF4-FFF2-40B4-BE49-F238E27FC236}">
                <a16:creationId xmlns:a16="http://schemas.microsoft.com/office/drawing/2014/main" id="{19606BF1-550B-A945-9E66-0E8F4820C65A}"/>
              </a:ext>
            </a:extLst>
          </p:cNvPr>
          <p:cNvSpPr>
            <a:spLocks noGrp="1"/>
          </p:cNvSpPr>
          <p:nvPr>
            <p:ph idx="1"/>
          </p:nvPr>
        </p:nvSpPr>
        <p:spPr/>
        <p:txBody>
          <a:bodyPr vert="horz" lIns="91440" tIns="45720" rIns="91440" bIns="45720" rtlCol="0" anchor="t">
            <a:normAutofit/>
          </a:bodyPr>
          <a:lstStyle/>
          <a:p>
            <a:pPr marL="0" indent="0">
              <a:buNone/>
            </a:pPr>
            <a:r>
              <a:rPr lang="en-US" sz="1600" b="1" dirty="0">
                <a:latin typeface="Times New Roman"/>
                <a:cs typeface="Poppins"/>
              </a:rPr>
              <a:t>Dartmouth conference</a:t>
            </a:r>
            <a:endParaRPr lang="en-US" sz="1600" b="1">
              <a:latin typeface="Times New Roman"/>
            </a:endParaRPr>
          </a:p>
          <a:p>
            <a:r>
              <a:rPr lang="en-US" sz="1800" dirty="0">
                <a:latin typeface="Times New Roman"/>
                <a:cs typeface="Poppins"/>
              </a:rPr>
              <a:t>In the summer of 1956 </a:t>
            </a:r>
            <a:r>
              <a:rPr lang="en-US" sz="1800">
                <a:latin typeface="Times New Roman"/>
                <a:cs typeface="Poppins"/>
              </a:rPr>
              <a:t>John McCarthy,</a:t>
            </a:r>
            <a:r>
              <a:rPr lang="en-US" sz="1800" dirty="0">
                <a:latin typeface="Times New Roman"/>
                <a:cs typeface="Poppins"/>
              </a:rPr>
              <a:t> a mathematics professor put together  a small group of researchers from different disciplines to participate in workshop that focused on investigating the possibility of thinking machines.</a:t>
            </a:r>
          </a:p>
          <a:p>
            <a:r>
              <a:rPr lang="en-US" sz="1800" dirty="0">
                <a:latin typeface="Times New Roman"/>
                <a:cs typeface="Poppins"/>
              </a:rPr>
              <a:t>The group believed, that a machine can be made to simulate every aspect of learning or any other feature of intelligence. This is the founding  field of artificial intelligence.</a:t>
            </a:r>
          </a:p>
          <a:p>
            <a:r>
              <a:rPr lang="en-US" sz="1800" dirty="0">
                <a:latin typeface="Times New Roman"/>
                <a:cs typeface="Poppins"/>
              </a:rPr>
              <a:t>The summer of 1958 at the Dartmouth Conference John </a:t>
            </a:r>
            <a:r>
              <a:rPr lang="en-US" sz="1800">
                <a:latin typeface="Times New Roman"/>
                <a:cs typeface="Poppins"/>
              </a:rPr>
              <a:t>McCarthy created</a:t>
            </a:r>
            <a:r>
              <a:rPr lang="en-US" sz="1800" dirty="0">
                <a:latin typeface="Times New Roman"/>
                <a:cs typeface="Poppins"/>
              </a:rPr>
              <a:t> the </a:t>
            </a:r>
            <a:r>
              <a:rPr lang="en-US" sz="1800">
                <a:latin typeface="Times New Roman"/>
                <a:cs typeface="Poppins"/>
              </a:rPr>
              <a:t>term “artificial intelligence"</a:t>
            </a:r>
            <a:endParaRPr lang="en-US" sz="1800" dirty="0">
              <a:latin typeface="Times New Roman"/>
              <a:cs typeface="Poppins"/>
            </a:endParaRPr>
          </a:p>
        </p:txBody>
      </p:sp>
    </p:spTree>
    <p:extLst>
      <p:ext uri="{BB962C8B-B14F-4D97-AF65-F5344CB8AC3E}">
        <p14:creationId xmlns:p14="http://schemas.microsoft.com/office/powerpoint/2010/main" val="4167084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2206C-C9EB-68AA-47B2-7F80C79AE6B5}"/>
              </a:ext>
            </a:extLst>
          </p:cNvPr>
          <p:cNvSpPr>
            <a:spLocks noGrp="1"/>
          </p:cNvSpPr>
          <p:nvPr>
            <p:ph type="title"/>
          </p:nvPr>
        </p:nvSpPr>
        <p:spPr/>
        <p:txBody>
          <a:bodyPr/>
          <a:lstStyle/>
          <a:p>
            <a:r>
              <a:rPr lang="en-US" dirty="0">
                <a:solidFill>
                  <a:srgbClr val="000000"/>
                </a:solidFill>
                <a:latin typeface="Aptos Display"/>
                <a:ea typeface="Source Sans Pro"/>
              </a:rPr>
              <a:t>ELIZA 1966</a:t>
            </a:r>
          </a:p>
        </p:txBody>
      </p:sp>
      <p:sp>
        <p:nvSpPr>
          <p:cNvPr id="3" name="Content Placeholder 2">
            <a:extLst>
              <a:ext uri="{FF2B5EF4-FFF2-40B4-BE49-F238E27FC236}">
                <a16:creationId xmlns:a16="http://schemas.microsoft.com/office/drawing/2014/main" id="{403D834D-9BD3-98C7-AF48-C2D69043B12B}"/>
              </a:ext>
            </a:extLst>
          </p:cNvPr>
          <p:cNvSpPr>
            <a:spLocks noGrp="1"/>
          </p:cNvSpPr>
          <p:nvPr>
            <p:ph idx="1"/>
          </p:nvPr>
        </p:nvSpPr>
        <p:spPr/>
        <p:txBody>
          <a:bodyPr vert="horz" lIns="91440" tIns="45720" rIns="91440" bIns="45720" rtlCol="0" anchor="t">
            <a:normAutofit/>
          </a:bodyPr>
          <a:lstStyle/>
          <a:p>
            <a:pPr marL="0" indent="0">
              <a:buNone/>
            </a:pPr>
            <a:r>
              <a:rPr lang="en-US" sz="1800" b="1">
                <a:latin typeface="Times New Roman"/>
                <a:cs typeface="Times New Roman"/>
              </a:rPr>
              <a:t>ELIZA </a:t>
            </a:r>
            <a:endParaRPr lang="en-US" sz="1800" b="1" dirty="0">
              <a:latin typeface="Times New Roman"/>
              <a:cs typeface="Poppins"/>
            </a:endParaRPr>
          </a:p>
          <a:p>
            <a:r>
              <a:rPr lang="en-US" sz="1800">
                <a:latin typeface="Times New Roman"/>
                <a:cs typeface="Poppins"/>
              </a:rPr>
              <a:t>Computer scientist Joseph Weizenbaum created ELIZA in 1966.</a:t>
            </a:r>
            <a:endParaRPr lang="en-US" sz="1800" dirty="0">
              <a:latin typeface="Times New Roman"/>
              <a:cs typeface="Poppins"/>
            </a:endParaRPr>
          </a:p>
          <a:p>
            <a:r>
              <a:rPr lang="en-US" sz="1800">
                <a:latin typeface="Times New Roman"/>
                <a:cs typeface="Poppins"/>
              </a:rPr>
              <a:t>ELIZA is the first chatbot. It was intended to simulate therapy by repurposing the answers users gave into questions that prompted further conversations</a:t>
            </a:r>
            <a:endParaRPr lang="en-US" sz="1800" dirty="0">
              <a:latin typeface="Times New Roman"/>
              <a:cs typeface="Poppins"/>
            </a:endParaRPr>
          </a:p>
        </p:txBody>
      </p:sp>
    </p:spTree>
    <p:extLst>
      <p:ext uri="{BB962C8B-B14F-4D97-AF65-F5344CB8AC3E}">
        <p14:creationId xmlns:p14="http://schemas.microsoft.com/office/powerpoint/2010/main" val="594789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502CD-94DA-A121-9846-07A699936187}"/>
              </a:ext>
            </a:extLst>
          </p:cNvPr>
          <p:cNvSpPr>
            <a:spLocks noGrp="1"/>
          </p:cNvSpPr>
          <p:nvPr>
            <p:ph type="title"/>
          </p:nvPr>
        </p:nvSpPr>
        <p:spPr/>
        <p:txBody>
          <a:bodyPr/>
          <a:lstStyle/>
          <a:p>
            <a:r>
              <a:rPr lang="en-US" dirty="0">
                <a:solidFill>
                  <a:srgbClr val="000000"/>
                </a:solidFill>
                <a:latin typeface="Aptos Display"/>
                <a:ea typeface="Source Sans Pro"/>
              </a:rPr>
              <a:t>Shakey the Robot 1966 -1972</a:t>
            </a:r>
          </a:p>
        </p:txBody>
      </p:sp>
      <p:sp>
        <p:nvSpPr>
          <p:cNvPr id="3" name="Content Placeholder 2">
            <a:extLst>
              <a:ext uri="{FF2B5EF4-FFF2-40B4-BE49-F238E27FC236}">
                <a16:creationId xmlns:a16="http://schemas.microsoft.com/office/drawing/2014/main" id="{FC3593BE-008F-3E10-64FE-874FC9CFE32C}"/>
              </a:ext>
            </a:extLst>
          </p:cNvPr>
          <p:cNvSpPr>
            <a:spLocks noGrp="1"/>
          </p:cNvSpPr>
          <p:nvPr>
            <p:ph idx="1"/>
          </p:nvPr>
        </p:nvSpPr>
        <p:spPr/>
        <p:txBody>
          <a:bodyPr vert="horz" lIns="91440" tIns="45720" rIns="91440" bIns="45720" rtlCol="0" anchor="t">
            <a:normAutofit/>
          </a:bodyPr>
          <a:lstStyle/>
          <a:p>
            <a:pPr marL="0" indent="0">
              <a:buNone/>
            </a:pPr>
            <a:r>
              <a:rPr lang="en-US" sz="1600" b="1" cap="all">
                <a:latin typeface="Times New Roman"/>
                <a:cs typeface="Poppins"/>
              </a:rPr>
              <a:t>Shakey the Robot</a:t>
            </a:r>
            <a:endParaRPr lang="en-US" sz="1600" b="1">
              <a:latin typeface="Times New Roman"/>
            </a:endParaRPr>
          </a:p>
          <a:p>
            <a:r>
              <a:rPr lang="en-US" sz="1400">
                <a:latin typeface="Poppins"/>
                <a:cs typeface="Poppins"/>
              </a:rPr>
              <a:t>Between 1966 and 1972, the Artificial Intelligence Center at the Stanford Research Initiative developed Shakey the Robot.</a:t>
            </a:r>
            <a:endParaRPr lang="en-US"/>
          </a:p>
          <a:p>
            <a:r>
              <a:rPr lang="en-US" sz="1400">
                <a:latin typeface="Poppins"/>
                <a:cs typeface="Poppins"/>
              </a:rPr>
              <a:t>The  mobile robot was a system equipped with sensors and a TV camera, which it used to navigate different environments. </a:t>
            </a:r>
            <a:endParaRPr lang="en-US">
              <a:latin typeface="Aptos" panose="020B0004020202020204"/>
              <a:cs typeface="Poppins"/>
            </a:endParaRPr>
          </a:p>
          <a:p>
            <a:r>
              <a:rPr lang="en-US" sz="1400">
                <a:latin typeface="Poppins"/>
                <a:cs typeface="Poppins"/>
              </a:rPr>
              <a:t>Shakey was created to Sdevelop concepts and techniques in artificial intelligence that enabled an automation that functions independently in realistic </a:t>
            </a:r>
            <a:r>
              <a:rPr lang="en-US" sz="1400" dirty="0">
                <a:latin typeface="Poppins"/>
                <a:cs typeface="Poppins"/>
              </a:rPr>
              <a:t>environments</a:t>
            </a:r>
            <a:endParaRPr lang="en-US"/>
          </a:p>
          <a:p>
            <a:r>
              <a:rPr lang="en-US" sz="1400">
                <a:latin typeface="Poppins"/>
                <a:cs typeface="Poppins"/>
              </a:rPr>
              <a:t>Shakey  helped advance visual analysis, route finding, and object </a:t>
            </a:r>
            <a:r>
              <a:rPr lang="en-US" sz="1400" dirty="0">
                <a:latin typeface="Poppins"/>
                <a:cs typeface="Poppins"/>
              </a:rPr>
              <a:t>manipulation</a:t>
            </a:r>
            <a:endParaRPr lang="en-US" sz="1400">
              <a:latin typeface="Poppins"/>
              <a:cs typeface="Poppins"/>
            </a:endParaRPr>
          </a:p>
        </p:txBody>
      </p:sp>
    </p:spTree>
    <p:extLst>
      <p:ext uri="{BB962C8B-B14F-4D97-AF65-F5344CB8AC3E}">
        <p14:creationId xmlns:p14="http://schemas.microsoft.com/office/powerpoint/2010/main" val="469412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BD804-B7A8-5C5D-835B-D9BEEABD8F80}"/>
              </a:ext>
            </a:extLst>
          </p:cNvPr>
          <p:cNvSpPr>
            <a:spLocks noGrp="1"/>
          </p:cNvSpPr>
          <p:nvPr>
            <p:ph type="title"/>
          </p:nvPr>
        </p:nvSpPr>
        <p:spPr>
          <a:xfrm>
            <a:off x="571239" y="1353417"/>
            <a:ext cx="10691265" cy="1371030"/>
          </a:xfrm>
        </p:spPr>
        <p:txBody>
          <a:bodyPr/>
          <a:lstStyle/>
          <a:p>
            <a:r>
              <a:rPr lang="en-US"/>
              <a:t>Sources </a:t>
            </a:r>
          </a:p>
        </p:txBody>
      </p:sp>
      <p:sp>
        <p:nvSpPr>
          <p:cNvPr id="3" name="Content Placeholder 2">
            <a:extLst>
              <a:ext uri="{FF2B5EF4-FFF2-40B4-BE49-F238E27FC236}">
                <a16:creationId xmlns:a16="http://schemas.microsoft.com/office/drawing/2014/main" id="{20AFD899-6DA1-EF63-83EA-66B87EC7A198}"/>
              </a:ext>
            </a:extLst>
          </p:cNvPr>
          <p:cNvSpPr>
            <a:spLocks noGrp="1"/>
          </p:cNvSpPr>
          <p:nvPr>
            <p:ph idx="1"/>
          </p:nvPr>
        </p:nvSpPr>
        <p:spPr/>
        <p:txBody>
          <a:bodyPr vert="horz" lIns="91440" tIns="45720" rIns="91440" bIns="45720" rtlCol="0" anchor="t">
            <a:normAutofit/>
          </a:bodyPr>
          <a:lstStyle/>
          <a:p>
            <a:r>
              <a:rPr lang="en-US">
                <a:solidFill>
                  <a:srgbClr val="05103E"/>
                </a:solidFill>
                <a:latin typeface="Times New Roman"/>
                <a:cs typeface="Times New Roman"/>
              </a:rPr>
              <a:t>Staff, C. (2024, October 25). </a:t>
            </a:r>
            <a:r>
              <a:rPr lang="en-US" i="1">
                <a:solidFill>
                  <a:srgbClr val="05103E"/>
                </a:solidFill>
                <a:latin typeface="Times New Roman"/>
                <a:cs typeface="Times New Roman"/>
              </a:rPr>
              <a:t>The History of AI: A Timeline of Artificial intelligence</a:t>
            </a:r>
            <a:r>
              <a:rPr lang="en-US">
                <a:solidFill>
                  <a:srgbClr val="05103E"/>
                </a:solidFill>
                <a:latin typeface="Times New Roman"/>
                <a:cs typeface="Times New Roman"/>
              </a:rPr>
              <a:t>. Coursera. https://www.coursera.org/articles/history-of-ai</a:t>
            </a:r>
            <a:endParaRPr lang="en-US"/>
          </a:p>
        </p:txBody>
      </p:sp>
      <p:sp>
        <p:nvSpPr>
          <p:cNvPr id="4" name="Date Placeholder 3">
            <a:extLst>
              <a:ext uri="{FF2B5EF4-FFF2-40B4-BE49-F238E27FC236}">
                <a16:creationId xmlns:a16="http://schemas.microsoft.com/office/drawing/2014/main" id="{73994BD0-AC34-0A3B-3B21-506CB6763634}"/>
              </a:ext>
            </a:extLst>
          </p:cNvPr>
          <p:cNvSpPr>
            <a:spLocks noGrp="1"/>
          </p:cNvSpPr>
          <p:nvPr>
            <p:ph type="dt" sz="half" idx="10"/>
          </p:nvPr>
        </p:nvSpPr>
        <p:spPr/>
        <p:txBody>
          <a:bodyPr/>
          <a:lstStyle/>
          <a:p>
            <a:fld id="{C241240E-78E9-470F-810B-C99FBF29CD22}" type="datetime1">
              <a:t>4/5/2025</a:t>
            </a:fld>
            <a:endParaRPr lang="en-US" dirty="0"/>
          </a:p>
        </p:txBody>
      </p:sp>
      <p:sp>
        <p:nvSpPr>
          <p:cNvPr id="5" name="Footer Placeholder 4">
            <a:extLst>
              <a:ext uri="{FF2B5EF4-FFF2-40B4-BE49-F238E27FC236}">
                <a16:creationId xmlns:a16="http://schemas.microsoft.com/office/drawing/2014/main" id="{14128AA6-6E75-E12E-7221-B5B8EF84F946}"/>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A47294F7-BA04-715B-F384-6B63881CA2AF}"/>
              </a:ext>
            </a:extLst>
          </p:cNvPr>
          <p:cNvSpPr>
            <a:spLocks noGrp="1"/>
          </p:cNvSpPr>
          <p:nvPr>
            <p:ph type="sldNum" sz="quarter" idx="12"/>
          </p:nvPr>
        </p:nvSpPr>
        <p:spPr/>
        <p:txBody>
          <a:bodyPr/>
          <a:lstStyle/>
          <a:p>
            <a:fld id="{E30AF5A0-43BB-4336-8627-9123B9144D80}" type="slidenum">
              <a:rPr lang="en-US" dirty="0"/>
              <a:t>6</a:t>
            </a:fld>
            <a:endParaRPr lang="en-US" dirty="0"/>
          </a:p>
        </p:txBody>
      </p:sp>
    </p:spTree>
    <p:extLst>
      <p:ext uri="{BB962C8B-B14F-4D97-AF65-F5344CB8AC3E}">
        <p14:creationId xmlns:p14="http://schemas.microsoft.com/office/powerpoint/2010/main" val="2911534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5E950-73E0-28BF-355A-358A77A0C204}"/>
              </a:ext>
            </a:extLst>
          </p:cNvPr>
          <p:cNvSpPr>
            <a:spLocks noGrp="1"/>
          </p:cNvSpPr>
          <p:nvPr>
            <p:ph type="title"/>
          </p:nvPr>
        </p:nvSpPr>
        <p:spPr/>
        <p:txBody>
          <a:bodyPr>
            <a:normAutofit/>
          </a:bodyPr>
          <a:lstStyle/>
          <a:p>
            <a:pPr marL="285750" indent="-285750">
              <a:spcBef>
                <a:spcPts val="1000"/>
              </a:spcBef>
              <a:buFont typeface="Arial"/>
              <a:buChar char="•"/>
            </a:pPr>
            <a:r>
              <a:rPr lang="en-US">
                <a:solidFill>
                  <a:srgbClr val="000000"/>
                </a:solidFill>
                <a:latin typeface="Aptos Display"/>
                <a:ea typeface="Source Sans Pro"/>
              </a:rPr>
              <a:t>AL winter 1974 – 1986 </a:t>
            </a:r>
          </a:p>
          <a:p>
            <a:pPr>
              <a:spcBef>
                <a:spcPts val="1000"/>
              </a:spcBef>
            </a:pPr>
            <a:endParaRPr lang="en-US" sz="1800" dirty="0">
              <a:solidFill>
                <a:srgbClr val="0F1114"/>
              </a:solidFill>
              <a:latin typeface="Source Sans Pro"/>
              <a:ea typeface="Source Sans Pro"/>
            </a:endParaRPr>
          </a:p>
        </p:txBody>
      </p:sp>
      <p:sp>
        <p:nvSpPr>
          <p:cNvPr id="3" name="Content Placeholder 2">
            <a:extLst>
              <a:ext uri="{FF2B5EF4-FFF2-40B4-BE49-F238E27FC236}">
                <a16:creationId xmlns:a16="http://schemas.microsoft.com/office/drawing/2014/main" id="{F7228416-F361-CE89-5B60-7FF296943207}"/>
              </a:ext>
            </a:extLst>
          </p:cNvPr>
          <p:cNvSpPr>
            <a:spLocks noGrp="1"/>
          </p:cNvSpPr>
          <p:nvPr>
            <p:ph idx="1"/>
          </p:nvPr>
        </p:nvSpPr>
        <p:spPr/>
        <p:txBody>
          <a:bodyPr vert="horz" lIns="91440" tIns="45720" rIns="91440" bIns="45720" rtlCol="0" anchor="t">
            <a:normAutofit/>
          </a:bodyPr>
          <a:lstStyle/>
          <a:p>
            <a:pPr marL="0" indent="0">
              <a:buNone/>
            </a:pPr>
            <a:r>
              <a:rPr lang="en-US" sz="1800" dirty="0">
                <a:latin typeface="Times New Roman"/>
                <a:cs typeface="Poppins"/>
              </a:rPr>
              <a:t>  In 1974, t Sir James Lighthill published a report on AI research. Sir James stated that AI researchers had over </a:t>
            </a:r>
            <a:r>
              <a:rPr lang="en-US" sz="1800">
                <a:latin typeface="Times New Roman"/>
                <a:cs typeface="Poppins"/>
              </a:rPr>
              <a:t>promised and under delivered the potential intelligence of machines. This led to AI research funding to be cut. The report also led to AI Winter from 1970-1990s </a:t>
            </a:r>
          </a:p>
          <a:p>
            <a:pPr marL="0" indent="0">
              <a:buNone/>
            </a:pPr>
            <a:r>
              <a:rPr lang="en-US" sz="1800" b="1">
                <a:latin typeface="Times New Roman"/>
                <a:cs typeface="Poppins"/>
              </a:rPr>
              <a:t>First driverless car </a:t>
            </a:r>
          </a:p>
          <a:p>
            <a:pPr marL="285750" indent="-285750"/>
            <a:r>
              <a:rPr lang="en-US" sz="1800">
                <a:latin typeface="Times New Roman"/>
                <a:cs typeface="Poppins"/>
              </a:rPr>
              <a:t>Germany Ernst Dickmanns invented the first self-driving car in 1986. The self-driving car was developed with a computer system and sensors to read the environment, but it could only drive on roads without other cars.</a:t>
            </a:r>
            <a:endParaRPr lang="en-US"/>
          </a:p>
          <a:p>
            <a:endParaRPr lang="en-US" dirty="0"/>
          </a:p>
        </p:txBody>
      </p:sp>
    </p:spTree>
    <p:extLst>
      <p:ext uri="{BB962C8B-B14F-4D97-AF65-F5344CB8AC3E}">
        <p14:creationId xmlns:p14="http://schemas.microsoft.com/office/powerpoint/2010/main" val="1757445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D9AD0-E491-230C-9248-377A695FB993}"/>
              </a:ext>
            </a:extLst>
          </p:cNvPr>
          <p:cNvSpPr>
            <a:spLocks noGrp="1"/>
          </p:cNvSpPr>
          <p:nvPr>
            <p:ph type="title"/>
          </p:nvPr>
        </p:nvSpPr>
        <p:spPr/>
        <p:txBody>
          <a:bodyPr/>
          <a:lstStyle/>
          <a:p>
            <a:r>
              <a:rPr lang="en-US">
                <a:solidFill>
                  <a:srgbClr val="000000"/>
                </a:solidFill>
                <a:latin typeface="Aptos Display"/>
                <a:ea typeface="Source Sans Pro"/>
              </a:rPr>
              <a:t>Ibm deep blue ima 1997-1997</a:t>
            </a:r>
            <a:endParaRPr lang="en-US" dirty="0">
              <a:solidFill>
                <a:srgbClr val="000000"/>
              </a:solidFill>
              <a:latin typeface="Aptos Display"/>
              <a:ea typeface="Source Sans Pro"/>
            </a:endParaRPr>
          </a:p>
        </p:txBody>
      </p:sp>
      <p:sp>
        <p:nvSpPr>
          <p:cNvPr id="3" name="Content Placeholder 2">
            <a:extLst>
              <a:ext uri="{FF2B5EF4-FFF2-40B4-BE49-F238E27FC236}">
                <a16:creationId xmlns:a16="http://schemas.microsoft.com/office/drawing/2014/main" id="{415D304B-524E-27BC-B044-7FB7198A45BF}"/>
              </a:ext>
            </a:extLst>
          </p:cNvPr>
          <p:cNvSpPr>
            <a:spLocks noGrp="1"/>
          </p:cNvSpPr>
          <p:nvPr>
            <p:ph idx="1"/>
          </p:nvPr>
        </p:nvSpPr>
        <p:spPr/>
        <p:txBody>
          <a:bodyPr vert="horz" lIns="91440" tIns="45720" rIns="91440" bIns="45720" rtlCol="0" anchor="t">
            <a:normAutofit/>
          </a:bodyPr>
          <a:lstStyle/>
          <a:p>
            <a:pPr marL="0" indent="0">
              <a:buNone/>
            </a:pPr>
            <a:r>
              <a:rPr lang="en-US" sz="1800" b="1" dirty="0">
                <a:latin typeface="Times New Roman"/>
                <a:cs typeface="Poppins"/>
              </a:rPr>
              <a:t> </a:t>
            </a:r>
            <a:r>
              <a:rPr lang="en-US" sz="1800" b="1">
                <a:latin typeface="Times New Roman"/>
                <a:cs typeface="Times New Roman"/>
              </a:rPr>
              <a:t>Deep Blue</a:t>
            </a:r>
            <a:endParaRPr lang="en-US" b="1" dirty="0">
              <a:latin typeface="Calisto MT" panose="02040603050505030304"/>
              <a:cs typeface="Poppins"/>
            </a:endParaRPr>
          </a:p>
          <a:p>
            <a:pPr marL="285750" indent="-285750"/>
            <a:r>
              <a:rPr lang="en-US" sz="1800">
                <a:latin typeface="Times New Roman"/>
                <a:cs typeface="Poppins"/>
              </a:rPr>
              <a:t>In 1996, IBM released a computer system, Deep Blue. Deep Blue can process information at a rate faster than the human brain.</a:t>
            </a:r>
            <a:endParaRPr lang="en-US"/>
          </a:p>
        </p:txBody>
      </p:sp>
    </p:spTree>
    <p:extLst>
      <p:ext uri="{BB962C8B-B14F-4D97-AF65-F5344CB8AC3E}">
        <p14:creationId xmlns:p14="http://schemas.microsoft.com/office/powerpoint/2010/main" val="1525647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FBEC7-F8C3-1224-41E8-095810D5EBDE}"/>
              </a:ext>
            </a:extLst>
          </p:cNvPr>
          <p:cNvSpPr>
            <a:spLocks noGrp="1"/>
          </p:cNvSpPr>
          <p:nvPr>
            <p:ph type="title"/>
          </p:nvPr>
        </p:nvSpPr>
        <p:spPr/>
        <p:txBody>
          <a:bodyPr>
            <a:normAutofit/>
          </a:bodyPr>
          <a:lstStyle/>
          <a:p>
            <a:r>
              <a:rPr lang="en-US">
                <a:solidFill>
                  <a:srgbClr val="000000"/>
                </a:solidFill>
                <a:latin typeface="Aptos Display"/>
                <a:ea typeface="Source Sans Pro"/>
              </a:rPr>
              <a:t>Kismet &amp; NASA ROVERE 2000 - 2004</a:t>
            </a:r>
          </a:p>
        </p:txBody>
      </p:sp>
      <p:sp>
        <p:nvSpPr>
          <p:cNvPr id="3" name="Content Placeholder 2">
            <a:extLst>
              <a:ext uri="{FF2B5EF4-FFF2-40B4-BE49-F238E27FC236}">
                <a16:creationId xmlns:a16="http://schemas.microsoft.com/office/drawing/2014/main" id="{7BC80CFC-BC60-B16E-5D1A-CC604C764053}"/>
              </a:ext>
            </a:extLst>
          </p:cNvPr>
          <p:cNvSpPr>
            <a:spLocks noGrp="1"/>
          </p:cNvSpPr>
          <p:nvPr>
            <p:ph idx="1"/>
          </p:nvPr>
        </p:nvSpPr>
        <p:spPr/>
        <p:txBody>
          <a:bodyPr vert="horz" lIns="91440" tIns="45720" rIns="91440" bIns="45720" rtlCol="0" anchor="t">
            <a:normAutofit/>
          </a:bodyPr>
          <a:lstStyle/>
          <a:p>
            <a:pPr marL="0" indent="0">
              <a:buNone/>
            </a:pPr>
            <a:r>
              <a:rPr lang="en-US" sz="1800" b="1">
                <a:latin typeface="Times New Roman"/>
                <a:cs typeface="Times New Roman"/>
              </a:rPr>
              <a:t>Kismet</a:t>
            </a:r>
            <a:endParaRPr lang="en-US" sz="1800" b="1" dirty="0">
              <a:latin typeface="Times New Roman"/>
              <a:cs typeface="Poppins"/>
            </a:endParaRPr>
          </a:p>
          <a:p>
            <a:r>
              <a:rPr lang="en-US" sz="1800">
                <a:latin typeface="Times New Roman"/>
                <a:cs typeface="Poppins"/>
              </a:rPr>
              <a:t>Kismet, a “social robot” has the abilties to identify and simulating human emotions. Kismet contained sensors, a microphone, and programming that outlined human emotion processes which helped the robot to read and mimic a range of feelings. </a:t>
            </a:r>
            <a:endParaRPr lang="en-US"/>
          </a:p>
          <a:p>
            <a:endParaRPr lang="en-US" sz="1800" dirty="0">
              <a:latin typeface="Times New Roman"/>
              <a:cs typeface="Poppins"/>
            </a:endParaRPr>
          </a:p>
          <a:p>
            <a:endParaRPr lang="en-US" sz="1800" dirty="0">
              <a:latin typeface="Times New Roman"/>
              <a:cs typeface="Poppins"/>
            </a:endParaRPr>
          </a:p>
          <a:p>
            <a:pPr marL="0" indent="0">
              <a:buNone/>
            </a:pPr>
            <a:endParaRPr lang="en-US" sz="1400" dirty="0">
              <a:solidFill>
                <a:srgbClr val="0F1114"/>
              </a:solidFill>
              <a:latin typeface="Source Sans Pro"/>
              <a:ea typeface="Source Sans Pro"/>
            </a:endParaRPr>
          </a:p>
        </p:txBody>
      </p:sp>
    </p:spTree>
    <p:extLst>
      <p:ext uri="{BB962C8B-B14F-4D97-AF65-F5344CB8AC3E}">
        <p14:creationId xmlns:p14="http://schemas.microsoft.com/office/powerpoint/2010/main" val="4091369905"/>
      </p:ext>
    </p:extLst>
  </p:cSld>
  <p:clrMapOvr>
    <a:masterClrMapping/>
  </p:clrMapOvr>
</p:sld>
</file>

<file path=ppt/theme/theme1.xml><?xml version="1.0" encoding="utf-8"?>
<a:theme xmlns:a="http://schemas.openxmlformats.org/drawingml/2006/main" name="ChronicleVTI">
  <a:themeElements>
    <a:clrScheme name="ChronicleVTI">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ChronicleVTI">
      <a:majorFont>
        <a:latin typeface="Univers Condensed"/>
        <a:ea typeface=""/>
        <a:cs typeface=""/>
      </a:majorFont>
      <a:minorFont>
        <a:latin typeface="Calisto MT" panose="02040603050505030304"/>
        <a:ea typeface=""/>
        <a:cs typeface=""/>
      </a:minorFont>
    </a:fontScheme>
    <a:fmtScheme name="Chronicle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34FD3B1-53CD-4A5C-943C-C44DFF248C3E}" vid="{19A790DA-2E4D-4134-98A6-7DECB1A1B842}"/>
    </a:ext>
  </a:extLst>
</a:theme>
</file>

<file path=docProps/app.xml><?xml version="1.0" encoding="utf-8"?>
<Properties xmlns="http://schemas.openxmlformats.org/officeDocument/2006/extended-properties" xmlns:vt="http://schemas.openxmlformats.org/officeDocument/2006/docPropsVTypes">
  <Template>office theme</Template>
  <TotalTime>2</TotalTime>
  <Words>932</Words>
  <Application>Microsoft Office PowerPoint</Application>
  <PresentationFormat>Widescreen</PresentationFormat>
  <Paragraphs>69</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Aptos</vt:lpstr>
      <vt:lpstr>Aptos Display</vt:lpstr>
      <vt:lpstr>Arial</vt:lpstr>
      <vt:lpstr>Calisto MT</vt:lpstr>
      <vt:lpstr>Poppins</vt:lpstr>
      <vt:lpstr>Source Sans Pro</vt:lpstr>
      <vt:lpstr>Times New Roman</vt:lpstr>
      <vt:lpstr>Univers Condensed</vt:lpstr>
      <vt:lpstr>ChronicleVTI</vt:lpstr>
      <vt:lpstr>Timeline of Artificial Intelligence </vt:lpstr>
      <vt:lpstr>The beginnings of AI: 1950s </vt:lpstr>
      <vt:lpstr>summer of 1956 Dartmouth conference</vt:lpstr>
      <vt:lpstr>ELIZA 1966</vt:lpstr>
      <vt:lpstr>Shakey the Robot 1966 -1972</vt:lpstr>
      <vt:lpstr>Sources </vt:lpstr>
      <vt:lpstr>AL winter 1974 – 1986  </vt:lpstr>
      <vt:lpstr>Ibm deep blue ima 1997-1997</vt:lpstr>
      <vt:lpstr>Kismet &amp; NASA ROVERE 2000 - 2004</vt:lpstr>
      <vt:lpstr>IBM DeepQA &amp;  SIRI neural networks 2011-2012</vt:lpstr>
      <vt:lpstr>Alexa 2014  2016 Sophia </vt:lpstr>
      <vt:lpstr>2020 currently</vt:lpstr>
      <vt:lpstr>2020 currently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Torey Akers</dc:creator>
  <cp:lastModifiedBy>Torey Akers</cp:lastModifiedBy>
  <cp:revision>800</cp:revision>
  <dcterms:created xsi:type="dcterms:W3CDTF">2025-03-08T06:02:49Z</dcterms:created>
  <dcterms:modified xsi:type="dcterms:W3CDTF">2025-04-05T12:10:57Z</dcterms:modified>
</cp:coreProperties>
</file>