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385" r:id="rId3"/>
    <p:sldId id="384" r:id="rId4"/>
    <p:sldId id="256" r:id="rId5"/>
    <p:sldId id="408" r:id="rId6"/>
    <p:sldId id="391" r:id="rId7"/>
    <p:sldId id="409" r:id="rId8"/>
    <p:sldId id="393" r:id="rId9"/>
    <p:sldId id="410" r:id="rId10"/>
    <p:sldId id="395" r:id="rId11"/>
    <p:sldId id="396" r:id="rId12"/>
    <p:sldId id="3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F3FEB-8C3E-4D6D-8E58-AEEF09F53AA2}">
          <p14:sldIdLst>
            <p14:sldId id="385"/>
            <p14:sldId id="384"/>
            <p14:sldId id="256"/>
            <p14:sldId id="408"/>
            <p14:sldId id="391"/>
            <p14:sldId id="409"/>
            <p14:sldId id="393"/>
            <p14:sldId id="410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BC"/>
    <a:srgbClr val="00AEFF"/>
    <a:srgbClr val="003060"/>
    <a:srgbClr val="0081AE"/>
    <a:srgbClr val="00ACD8"/>
    <a:srgbClr val="38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214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2A1FD-FF9E-4367-BA92-19F1CD028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E35E-B5B9-433F-AEEB-146FF4B30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7D59-8A68-4736-8FEE-BBA58985CA76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40913-650C-48B4-BA53-BE3086DB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4A0F-D743-4B80-A3A8-499C27E00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E7818-F00F-4F77-A741-D70C2A20F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5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5500-4C26-450E-A148-FB8A3202D912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E5D1-7CB8-49AC-BD3A-F4DBD1AD4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9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3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03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66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16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36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18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3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80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2EBD-E241-402B-A5DE-4F664108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4B2-0C24-4736-843D-151AD97FB602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5B760-CDD6-4EA4-88D9-1F779E7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9375-AA01-4A86-8B76-0F5CE0D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35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24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22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76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7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93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15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7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02AC3-BBA0-43A7-95F5-9681F0225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40">
            <a:extLst>
              <a:ext uri="{FF2B5EF4-FFF2-40B4-BE49-F238E27FC236}">
                <a16:creationId xmlns:a16="http://schemas.microsoft.com/office/drawing/2014/main" id="{7C215FE2-8CB9-4671-B897-F4440E593595}"/>
              </a:ext>
            </a:extLst>
          </p:cNvPr>
          <p:cNvSpPr txBox="1"/>
          <p:nvPr userDrawn="1"/>
        </p:nvSpPr>
        <p:spPr>
          <a:xfrm>
            <a:off x="144000" y="6372000"/>
            <a:ext cx="2374500" cy="42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©INSAID All rights reserved.</a:t>
            </a:r>
            <a:endParaRPr sz="1200" kern="0" dirty="0">
              <a:solidFill>
                <a:schemeClr val="bg1">
                  <a:lumMod val="6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091" y="1030145"/>
            <a:ext cx="10417215" cy="0"/>
          </a:xfrm>
          <a:prstGeom prst="line">
            <a:avLst/>
          </a:prstGeom>
          <a:ln w="19050">
            <a:solidFill>
              <a:srgbClr val="00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34721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AEFF"/>
                </a:gs>
                <a:gs pos="55000">
                  <a:srgbClr val="0081AE"/>
                </a:gs>
                <a:gs pos="66000">
                  <a:srgbClr val="008FBC"/>
                </a:gs>
                <a:gs pos="86000">
                  <a:srgbClr val="00306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12" y="6168243"/>
            <a:ext cx="1418400" cy="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563" y="274294"/>
            <a:ext cx="10971684" cy="11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1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324091" y="1030145"/>
            <a:ext cx="10417215" cy="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0" y="34721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1012" y="6168243"/>
            <a:ext cx="1418400" cy="64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3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9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D908A-74C9-4096-B86B-47BCEBC4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0879-D6B5-4B3B-B2F7-83A194F3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DDD8-503E-46B1-BECE-0B655F34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C4B2-0C24-4736-843D-151AD97FB602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0806-CCF8-4242-AD38-5A4FC1FD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8D11-0CBA-4204-978C-B0B647AD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021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Science Strategies in the Retail Sector: Applications">
            <a:extLst>
              <a:ext uri="{FF2B5EF4-FFF2-40B4-BE49-F238E27FC236}">
                <a16:creationId xmlns:a16="http://schemas.microsoft.com/office/drawing/2014/main" id="{D7873686-3C30-44B9-AD0D-C9DD6190E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9091" r="2101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7EC8A-C2D7-4C8B-911C-2BF33E7413A9}"/>
              </a:ext>
            </a:extLst>
          </p:cNvPr>
          <p:cNvSpPr txBox="1"/>
          <p:nvPr/>
        </p:nvSpPr>
        <p:spPr>
          <a:xfrm>
            <a:off x="477980" y="1122363"/>
            <a:ext cx="5271655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latin typeface="+mj-lt"/>
                <a:ea typeface="+mj-ea"/>
                <a:cs typeface="+mj-cs"/>
              </a:rPr>
              <a:t>Machine Learning – Linear Regression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42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167;p39" descr="Text, logo&#10;&#10;Description automatically generated">
            <a:extLst>
              <a:ext uri="{FF2B5EF4-FFF2-40B4-BE49-F238E27FC236}">
                <a16:creationId xmlns:a16="http://schemas.microsoft.com/office/drawing/2014/main" id="{27CB7968-D70D-477E-B456-4C319CA3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0" y="6192000"/>
            <a:ext cx="1419412" cy="6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427A9-07A8-43BB-BBE6-B1253043AAD3}"/>
              </a:ext>
            </a:extLst>
          </p:cNvPr>
          <p:cNvSpPr txBox="1"/>
          <p:nvPr/>
        </p:nvSpPr>
        <p:spPr>
          <a:xfrm>
            <a:off x="517986" y="4031689"/>
            <a:ext cx="3005502" cy="1290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By: 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MAHESH TORGAL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9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54994"/>
              </p:ext>
            </p:extLst>
          </p:nvPr>
        </p:nvGraphicFramePr>
        <p:xfrm>
          <a:off x="838200" y="2345219"/>
          <a:ext cx="10051474" cy="2133600"/>
        </p:xfrm>
        <a:graphic>
          <a:graphicData uri="http://schemas.openxmlformats.org/drawingml/2006/table">
            <a:tbl>
              <a:tblPr/>
              <a:tblGrid>
                <a:gridCol w="5025737">
                  <a:extLst>
                    <a:ext uri="{9D8B030D-6E8A-4147-A177-3AD203B41FA5}">
                      <a16:colId xmlns:a16="http://schemas.microsoft.com/office/drawing/2014/main" val="1906425427"/>
                    </a:ext>
                  </a:extLst>
                </a:gridCol>
                <a:gridCol w="5025737">
                  <a:extLst>
                    <a:ext uri="{9D8B030D-6E8A-4147-A177-3AD203B41FA5}">
                      <a16:colId xmlns:a16="http://schemas.microsoft.com/office/drawing/2014/main" val="4101789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Observations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Values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0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Number of columns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Number of rows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137023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7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Missing cells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116342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4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Duplicate rows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Continuous type columns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7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Categorical type columns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7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1677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1621"/>
              </p:ext>
            </p:extLst>
          </p:nvPr>
        </p:nvGraphicFramePr>
        <p:xfrm>
          <a:off x="935182" y="4986265"/>
          <a:ext cx="9954492" cy="1828800"/>
        </p:xfrm>
        <a:graphic>
          <a:graphicData uri="http://schemas.openxmlformats.org/drawingml/2006/table">
            <a:tbl>
              <a:tblPr/>
              <a:tblGrid>
                <a:gridCol w="4977246">
                  <a:extLst>
                    <a:ext uri="{9D8B030D-6E8A-4147-A177-3AD203B41FA5}">
                      <a16:colId xmlns:a16="http://schemas.microsoft.com/office/drawing/2014/main" val="74305943"/>
                    </a:ext>
                  </a:extLst>
                </a:gridCol>
                <a:gridCol w="4977246">
                  <a:extLst>
                    <a:ext uri="{9D8B030D-6E8A-4147-A177-3AD203B41FA5}">
                      <a16:colId xmlns:a16="http://schemas.microsoft.com/office/drawing/2014/main" val="1381176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Observations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Values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3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name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16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 dirty="0" err="1">
                          <a:effectLst/>
                          <a:latin typeface="-apple-system"/>
                        </a:rPr>
                        <a:t>host_name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21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39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neighbourhood_group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56723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4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last_review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29791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reviews_per_month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29791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0114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072" y="1650527"/>
            <a:ext cx="10051473" cy="569387"/>
          </a:xfrm>
          <a:prstGeom prst="rect">
            <a:avLst/>
          </a:prstGeom>
          <a:solidFill>
            <a:srgbClr val="BDBD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-apple-system"/>
              </a:rPr>
              <a:t>Observations from Profile Report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56368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5182" y="4554748"/>
            <a:ext cx="9954491" cy="323165"/>
          </a:xfrm>
          <a:prstGeom prst="rect">
            <a:avLst/>
          </a:prstGeom>
          <a:solidFill>
            <a:srgbClr val="BDBD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-apple-system"/>
              </a:rPr>
              <a:t>B. Missing Data from below variables: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579563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82976"/>
              </p:ext>
            </p:extLst>
          </p:nvPr>
        </p:nvGraphicFramePr>
        <p:xfrm>
          <a:off x="505691" y="2068179"/>
          <a:ext cx="10515600" cy="276495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7377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6137291"/>
                    </a:ext>
                  </a:extLst>
                </a:gridCol>
              </a:tblGrid>
              <a:tr h="691238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Observations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Values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87820"/>
                  </a:ext>
                </a:extLst>
              </a:tr>
              <a:tr h="691238">
                <a:tc>
                  <a:txBody>
                    <a:bodyPr/>
                    <a:lstStyle/>
                    <a:p>
                      <a:r>
                        <a:rPr lang="en-IN" b="1" i="0" dirty="0" err="1">
                          <a:effectLst/>
                          <a:latin typeface="-apple-system"/>
                        </a:rPr>
                        <a:t>neighbourhood_group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17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02201"/>
                  </a:ext>
                </a:extLst>
              </a:tr>
              <a:tr h="691238">
                <a:tc>
                  <a:txBody>
                    <a:bodyPr/>
                    <a:lstStyle/>
                    <a:p>
                      <a:r>
                        <a:rPr lang="en-IN" b="1" i="0" dirty="0" err="1">
                          <a:effectLst/>
                          <a:latin typeface="-apple-system"/>
                        </a:rPr>
                        <a:t>room_type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>
                          <a:effectLst/>
                          <a:latin typeface="-apple-system"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52066"/>
                  </a:ext>
                </a:extLst>
              </a:tr>
              <a:tr h="691238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city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  <a:latin typeface="-apple-system"/>
                        </a:rPr>
                        <a:t>19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01977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5691" y="1265478"/>
            <a:ext cx="101761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FFA5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A500"/>
                </a:solidFill>
                <a:effectLst/>
                <a:latin typeface="-apple-system"/>
              </a:rPr>
              <a:t>C. Below are unique values: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2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0945" y="1112094"/>
            <a:ext cx="11042073" cy="4453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 Sweet Home</a:t>
            </a:r>
            <a:endParaRPr kumimoji="0" lang="en-US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client for this project is an online marketplace for lodging, primarily homestays for vacation rentals, and tourism activities.</a:t>
            </a:r>
          </a:p>
          <a:p>
            <a:pPr lvl="1"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 Sweet Home (HSH) allows hosts to rent their homestays to other people as guests.</a:t>
            </a:r>
          </a:p>
          <a:p>
            <a:pPr lvl="1"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acts as a mediatory service for the same and has more than 80,000 hosts across 19 cities.</a:t>
            </a:r>
          </a:p>
          <a:p>
            <a:pPr lvl="1"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 goal is to provide the best hospitality service to their customers in a more unique and personalized manner.</a:t>
            </a:r>
          </a:p>
          <a:p>
            <a:pPr lvl="1"/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is planning to introduce a new system that will help to easily monitor and predict the rental prices of homes across various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www.insaid.co/wp-content/uploads/2021/10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826" y="213211"/>
            <a:ext cx="1937297" cy="140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8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926" y="1430493"/>
            <a:ext cx="11000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-apple-system"/>
              </a:rPr>
              <a:t>The current process suffers from the following problems:</a:t>
            </a:r>
            <a:br>
              <a:rPr lang="en-GB" b="1" dirty="0">
                <a:latin typeface="-apple-system"/>
              </a:rPr>
            </a:br>
            <a:endParaRPr lang="en-GB" b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The company monitors and validates the prices set by the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The process of validation is based on various factors such as city, </a:t>
            </a:r>
            <a:r>
              <a:rPr lang="en-GB" b="1" dirty="0" err="1">
                <a:latin typeface="-apple-system"/>
              </a:rPr>
              <a:t>neighborhood</a:t>
            </a:r>
            <a:r>
              <a:rPr lang="en-GB" b="1" dirty="0">
                <a:latin typeface="-apple-system"/>
              </a:rPr>
              <a:t>, </a:t>
            </a:r>
            <a:r>
              <a:rPr lang="en-GB" b="1" dirty="0" err="1">
                <a:latin typeface="-apple-system"/>
              </a:rPr>
              <a:t>neighborhood</a:t>
            </a:r>
            <a:r>
              <a:rPr lang="en-GB" b="1" dirty="0">
                <a:latin typeface="-apple-system"/>
              </a:rPr>
              <a:t> group, location on map, availability, and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It is time-consuming, resource-consuming, and sometimes inaccurate to estimate the proper price based on so many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They have hired you as a data science consultant. They want to supplement their analysis and prediction with a more feasible and accurate approach.</a:t>
            </a:r>
          </a:p>
          <a:p>
            <a:endParaRPr lang="en-GB" b="1" dirty="0" smtClean="0">
              <a:latin typeface="-apple-system"/>
            </a:endParaRPr>
          </a:p>
          <a:p>
            <a:r>
              <a:rPr lang="en-GB" b="1" dirty="0" smtClean="0">
                <a:latin typeface="-apple-system"/>
              </a:rPr>
              <a:t>Your </a:t>
            </a:r>
            <a:r>
              <a:rPr lang="en-GB" b="1" dirty="0">
                <a:latin typeface="-apple-system"/>
              </a:rPr>
              <a:t>Role</a:t>
            </a:r>
            <a:br>
              <a:rPr lang="en-GB" b="1" dirty="0">
                <a:latin typeface="-apple-system"/>
              </a:rPr>
            </a:br>
            <a:endParaRPr lang="en-GB" b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are given a historical dataset that contains the price of rental homes and many factors that determine that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Your task is to build a regression model using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Because there was no machine learning model for this problem in the company, you don’t have a quantifiable win condition. You need to build the best possible model.</a:t>
            </a:r>
          </a:p>
        </p:txBody>
      </p:sp>
    </p:spTree>
    <p:extLst>
      <p:ext uri="{BB962C8B-B14F-4D97-AF65-F5344CB8AC3E}">
        <p14:creationId xmlns:p14="http://schemas.microsoft.com/office/powerpoint/2010/main" val="15674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023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48097"/>
              </p:ext>
            </p:extLst>
          </p:nvPr>
        </p:nvGraphicFramePr>
        <p:xfrm>
          <a:off x="1293877" y="1356718"/>
          <a:ext cx="9382572" cy="5450688"/>
        </p:xfrm>
        <a:graphic>
          <a:graphicData uri="http://schemas.openxmlformats.org/drawingml/2006/table">
            <a:tbl>
              <a:tblPr/>
              <a:tblGrid>
                <a:gridCol w="4691286">
                  <a:extLst>
                    <a:ext uri="{9D8B030D-6E8A-4147-A177-3AD203B41FA5}">
                      <a16:colId xmlns:a16="http://schemas.microsoft.com/office/drawing/2014/main" val="2144262467"/>
                    </a:ext>
                  </a:extLst>
                </a:gridCol>
                <a:gridCol w="4691286">
                  <a:extLst>
                    <a:ext uri="{9D8B030D-6E8A-4147-A177-3AD203B41FA5}">
                      <a16:colId xmlns:a16="http://schemas.microsoft.com/office/drawing/2014/main" val="140344683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558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host_id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host Id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789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host_name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host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173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neighbourhood_group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in which the neighbourhood lies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8845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neighbourhood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neighbourhood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1253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 of listing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877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 of listing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883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room_type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room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1309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minimum_nights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no. of nights required to book.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71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number_of_reviews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number of reviews on the listing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1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last_review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date on which listing received its last review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303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reviews_per_month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reviews per month on listing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3414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calculated_host_listings_count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number of listings by host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2264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availability_365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days in the year the listing is available for rent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567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city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the listing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1419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of listing per night</a:t>
                      </a:r>
                    </a:p>
                  </a:txBody>
                  <a:tcPr marL="81588" marR="81588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8723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101" y="1081352"/>
            <a:ext cx="34772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contains the following columns: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675" y="12357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-apple-system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-apple-system"/>
              </a:rPr>
              <a:t> </a:t>
            </a:r>
            <a:r>
              <a:rPr lang="en-GB" b="1" dirty="0" err="1" smtClean="0">
                <a:latin typeface="-apple-system"/>
              </a:rPr>
              <a:t>minimum_nights</a:t>
            </a:r>
            <a:r>
              <a:rPr lang="en-GB" b="1" dirty="0">
                <a:latin typeface="-apple-system"/>
              </a:rPr>
              <a:t> for some home stay can range from as low as a 1 to as high as 1250.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price for some home stay can range from as low as a 0 to as high as 24999.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25% of price have around 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50% of price have around 120.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-apple-system"/>
              </a:rPr>
              <a:t>75% of price have around 200.</a:t>
            </a:r>
            <a:endParaRPr lang="en-GB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21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640</Words>
  <Application>Microsoft Office PowerPoint</Application>
  <PresentationFormat>Widescreen</PresentationFormat>
  <Paragraphs>134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Roboto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Mahesh Torgal</cp:lastModifiedBy>
  <cp:revision>467</cp:revision>
  <dcterms:created xsi:type="dcterms:W3CDTF">2019-11-14T10:47:12Z</dcterms:created>
  <dcterms:modified xsi:type="dcterms:W3CDTF">2022-10-30T10:09:49Z</dcterms:modified>
</cp:coreProperties>
</file>