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2E93-599E-464C-AA6B-7F03D5A6CA3C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EE98-C823-40F2-B5D1-340B4508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An IP address has 32 bits divided into four octets</a:t>
            </a:r>
          </a:p>
          <a:p>
            <a:pPr algn="ctr"/>
            <a:r>
              <a:rPr lang="en-US" altLang="en-US" dirty="0"/>
              <a:t>Each octet has one byte which is equal to eight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9EE98-C823-40F2-B5D1-340B450856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9EE98-C823-40F2-B5D1-340B450856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35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0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5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72E336-CBA5-425B-AE47-F19B8091374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76FB4B-C82E-4061-8468-AD14A87D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0B0B-7B94-4D4E-8EC6-C8C2D7B20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Subnetting</a:t>
            </a:r>
          </a:p>
        </p:txBody>
      </p:sp>
    </p:spTree>
    <p:extLst>
      <p:ext uri="{BB962C8B-B14F-4D97-AF65-F5344CB8AC3E}">
        <p14:creationId xmlns:p14="http://schemas.microsoft.com/office/powerpoint/2010/main" val="248859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EA8E-A6A3-4BCB-888A-DF20B7C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8E77-3402-44CF-9440-0571CB78B1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3022" y="2190306"/>
            <a:ext cx="11305955" cy="3607983"/>
          </a:xfrm>
        </p:spPr>
        <p:txBody>
          <a:bodyPr>
            <a:normAutofit/>
          </a:bodyPr>
          <a:lstStyle/>
          <a:p>
            <a:r>
              <a:rPr lang="en-US" altLang="en-US" dirty="0"/>
              <a:t>Designates which part of the IP address is for network or host use</a:t>
            </a:r>
          </a:p>
          <a:p>
            <a:r>
              <a:rPr lang="en-US" altLang="en-US" dirty="0"/>
              <a:t>Subnetting is the manipulation of the subnet mask to get more addresses</a:t>
            </a:r>
          </a:p>
          <a:p>
            <a:r>
              <a:rPr lang="en-US" altLang="en-US" dirty="0"/>
              <a:t>Network is identified by the first or first few octets</a:t>
            </a:r>
          </a:p>
          <a:p>
            <a:r>
              <a:rPr lang="en-US" altLang="en-US" dirty="0"/>
              <a:t>Identified by the mask written in dotted decimal or CIDR notation</a:t>
            </a:r>
          </a:p>
          <a:p>
            <a:r>
              <a:rPr lang="en-US" altLang="en-US" dirty="0"/>
              <a:t>Match the physical layout of the organization</a:t>
            </a:r>
          </a:p>
          <a:p>
            <a:r>
              <a:rPr lang="en-US" altLang="en-US" dirty="0"/>
              <a:t>Match the administrative structure of an organization</a:t>
            </a:r>
          </a:p>
          <a:p>
            <a:r>
              <a:rPr lang="en-US" altLang="en-US" dirty="0"/>
              <a:t>Reduce network traffic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2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FE522-50D2-43F4-89BA-141AC7E4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4" y="-87088"/>
            <a:ext cx="11058738" cy="65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1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EA8E-A6A3-4BCB-888A-DF20B7C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Dotted Decimal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3AB4F-DDD1-44C5-BA06-EE2D4228D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72474"/>
            <a:ext cx="5715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F4387-FDE5-44E2-A873-B6F228D4E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68" y="4479851"/>
            <a:ext cx="8965612" cy="1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9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EA8E-A6A3-4BCB-888A-DF20B7C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Classless Inter-Domain Routing (CIDR)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8E77-3402-44CF-9440-0571CB78B1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25" y="2558901"/>
            <a:ext cx="11979349" cy="3444950"/>
          </a:xfrm>
        </p:spPr>
        <p:txBody>
          <a:bodyPr>
            <a:normAutofit/>
          </a:bodyPr>
          <a:lstStyle/>
          <a:p>
            <a:r>
              <a:rPr lang="en-US" altLang="en-US" dirty="0"/>
              <a:t>Developed  to slow the exhaustion of IP addresses</a:t>
            </a:r>
          </a:p>
          <a:p>
            <a:r>
              <a:rPr lang="en-US" altLang="en-US" dirty="0"/>
              <a:t>Based on assigning IP Addresses on criteria other than octet boundaries</a:t>
            </a:r>
          </a:p>
          <a:p>
            <a:r>
              <a:rPr lang="en-US" altLang="en-US" dirty="0"/>
              <a:t>CIDR addressing method allows the use of a prefix to designate the number of network bits in a mask</a:t>
            </a:r>
          </a:p>
          <a:p>
            <a:pPr lvl="1"/>
            <a:r>
              <a:rPr lang="en-US" altLang="en-US" dirty="0"/>
              <a:t>Example: 200.16.1.48/25</a:t>
            </a:r>
          </a:p>
          <a:p>
            <a:pPr lvl="1"/>
            <a:r>
              <a:rPr lang="en-US" altLang="en-US" dirty="0"/>
              <a:t>The first 25 bits are the network bits and will be “on” for all subnets within this network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37515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EA8E-A6A3-4BCB-888A-DF20B7C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8E77-3402-44CF-9440-0571CB78B1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334" y="2353338"/>
            <a:ext cx="10710531" cy="3551276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Class A: Reserved for governments and large corporations (16,777,214)</a:t>
            </a:r>
          </a:p>
          <a:p>
            <a:pPr lvl="1"/>
            <a:r>
              <a:rPr lang="en-US" altLang="en-US" dirty="0"/>
              <a:t>Class B: Large and medium sized companies (65,534)</a:t>
            </a:r>
          </a:p>
          <a:p>
            <a:pPr lvl="1"/>
            <a:r>
              <a:rPr lang="en-US" altLang="en-US" dirty="0"/>
              <a:t>Class C: Groups that do not meet the above criteria (254)</a:t>
            </a:r>
          </a:p>
          <a:p>
            <a:pPr lvl="1"/>
            <a:r>
              <a:rPr lang="en-US" altLang="en-US" dirty="0"/>
              <a:t>Class D: Reserved for multicast, one to many. (Streaming audio and video)</a:t>
            </a:r>
          </a:p>
          <a:p>
            <a:pPr lvl="1"/>
            <a:r>
              <a:rPr lang="en-US" altLang="en-US" dirty="0"/>
              <a:t>Class E: Research, testing and experimentation.</a:t>
            </a:r>
          </a:p>
          <a:p>
            <a:pPr lvl="1"/>
            <a:r>
              <a:rPr lang="en-US" altLang="en-US" dirty="0"/>
              <a:t>Private IP Ranges: Internal use only. They must route through a gateway device before going out to the internet.</a:t>
            </a:r>
          </a:p>
          <a:p>
            <a:pPr algn="ctr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EA8E-A6A3-4BCB-888A-DF20B7C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8E77-3402-44CF-9440-0571CB78B1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63796" y="1800445"/>
            <a:ext cx="12192000" cy="4968950"/>
          </a:xfrm>
        </p:spPr>
        <p:txBody>
          <a:bodyPr>
            <a:normAutofit/>
          </a:bodyPr>
          <a:lstStyle/>
          <a:p>
            <a:r>
              <a:rPr lang="en-US" altLang="en-US" b="1" dirty="0"/>
              <a:t>Broadcast address</a:t>
            </a:r>
          </a:p>
          <a:p>
            <a:pPr lvl="1"/>
            <a:r>
              <a:rPr lang="en-US" altLang="en-US" dirty="0"/>
              <a:t>When the entire host portion of an IP address is all binary ones</a:t>
            </a:r>
          </a:p>
          <a:p>
            <a:pPr lvl="1"/>
            <a:r>
              <a:rPr lang="en-US" altLang="en-US" dirty="0"/>
              <a:t>Examples: 190.55.255.255 and 199.192.65.63</a:t>
            </a:r>
          </a:p>
          <a:p>
            <a:r>
              <a:rPr lang="en-US" altLang="en-US" b="1" dirty="0"/>
              <a:t>Flooded broadcasts</a:t>
            </a:r>
          </a:p>
          <a:p>
            <a:pPr lvl="1"/>
            <a:r>
              <a:rPr lang="en-US" altLang="en-US" dirty="0"/>
              <a:t>Broadcasts for any subnet</a:t>
            </a:r>
          </a:p>
          <a:p>
            <a:pPr lvl="1"/>
            <a:r>
              <a:rPr lang="en-US" altLang="en-US" dirty="0"/>
              <a:t>Use the IP address 255.255.255.255</a:t>
            </a:r>
          </a:p>
          <a:p>
            <a:pPr lvl="1"/>
            <a:r>
              <a:rPr lang="en-US" altLang="en-US" dirty="0"/>
              <a:t>A router does not propagate flooded broadcasts because they are considered local</a:t>
            </a:r>
          </a:p>
          <a:p>
            <a:r>
              <a:rPr lang="en-US" altLang="en-US" b="1" dirty="0"/>
              <a:t>Directed broadcasts</a:t>
            </a:r>
            <a:r>
              <a:rPr lang="en-US" altLang="en-US" dirty="0"/>
              <a:t> are for a specific subnet 	</a:t>
            </a:r>
          </a:p>
          <a:p>
            <a:pPr lvl="1"/>
            <a:r>
              <a:rPr lang="en-US" altLang="en-US" dirty="0"/>
              <a:t>Routers can forward directed broadcasts</a:t>
            </a:r>
          </a:p>
          <a:p>
            <a:pPr lvl="1"/>
            <a:r>
              <a:rPr lang="en-US" altLang="en-US" dirty="0"/>
              <a:t>For example, a packet sent to the Class B address 129.30.255.255 would be a broadcast for network 129.30.0.0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6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5330-B93A-40FB-A38D-8148BB51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most important thing to know about subnetting.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4C53-49DA-46A8-8AA7-23A1B935B7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2260" y="2711672"/>
            <a:ext cx="10120423" cy="2150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There are a plethora of calculators available!</a:t>
            </a:r>
          </a:p>
          <a:p>
            <a:pPr marL="0" indent="0">
              <a:buNone/>
            </a:pPr>
            <a:r>
              <a:rPr lang="en-US" sz="4000" dirty="0"/>
              <a:t>https://mxtoolbox.com/subnetcalculator.aspx</a:t>
            </a:r>
          </a:p>
        </p:txBody>
      </p:sp>
    </p:spTree>
    <p:extLst>
      <p:ext uri="{BB962C8B-B14F-4D97-AF65-F5344CB8AC3E}">
        <p14:creationId xmlns:p14="http://schemas.microsoft.com/office/powerpoint/2010/main" val="1362012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349</TotalTime>
  <Words>322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Subnetting</vt:lpstr>
      <vt:lpstr>Subnet Mask</vt:lpstr>
      <vt:lpstr>PowerPoint Presentation</vt:lpstr>
      <vt:lpstr>Dotted Decimal Notation</vt:lpstr>
      <vt:lpstr>Classless Inter-Domain Routing (CIDR)</vt:lpstr>
      <vt:lpstr>Classes</vt:lpstr>
      <vt:lpstr>Broadcast</vt:lpstr>
      <vt:lpstr>The most important thing to know about subnetting.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11</cp:revision>
  <dcterms:created xsi:type="dcterms:W3CDTF">2017-07-10T12:15:49Z</dcterms:created>
  <dcterms:modified xsi:type="dcterms:W3CDTF">2017-07-10T18:05:28Z</dcterms:modified>
</cp:coreProperties>
</file>