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3" r:id="rId9"/>
    <p:sldId id="262"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7"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59087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6E5DD9-3817-4FD2-8E82-3067DFAA7627}"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21244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416349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226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10197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104916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1123947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13013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347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49324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96414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6E5DD9-3817-4FD2-8E82-3067DFAA7627}"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337645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6E5DD9-3817-4FD2-8E82-3067DFAA7627}" type="datetimeFigureOut">
              <a:rPr lang="en-US" smtClean="0"/>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28425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425991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354204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E6E5DD9-3817-4FD2-8E82-3067DFAA7627}" type="datetimeFigureOut">
              <a:rPr lang="en-US" smtClean="0"/>
              <a:t>7/6/2017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342707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6E5DD9-3817-4FD2-8E82-3067DFAA7627}"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BFF42-D148-466C-80C0-8D08672F8475}" type="slidenum">
              <a:rPr lang="en-US" smtClean="0"/>
              <a:t>‹#›</a:t>
            </a:fld>
            <a:endParaRPr lang="en-US"/>
          </a:p>
        </p:txBody>
      </p:sp>
    </p:spTree>
    <p:extLst>
      <p:ext uri="{BB962C8B-B14F-4D97-AF65-F5344CB8AC3E}">
        <p14:creationId xmlns:p14="http://schemas.microsoft.com/office/powerpoint/2010/main" val="41993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6E5DD9-3817-4FD2-8E82-3067DFAA7627}" type="datetimeFigureOut">
              <a:rPr lang="en-US" smtClean="0"/>
              <a:t>7/6/2017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6BFF42-D148-466C-80C0-8D08672F8475}" type="slidenum">
              <a:rPr lang="en-US" smtClean="0"/>
              <a:t>‹#›</a:t>
            </a:fld>
            <a:endParaRPr lang="en-US"/>
          </a:p>
        </p:txBody>
      </p:sp>
    </p:spTree>
    <p:extLst>
      <p:ext uri="{BB962C8B-B14F-4D97-AF65-F5344CB8AC3E}">
        <p14:creationId xmlns:p14="http://schemas.microsoft.com/office/powerpoint/2010/main" val="841227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ashable.com/2012/10/26/cloud-histo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mashable.com/2012/10/04/how-big-is-the-clou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ashable.com/2013/08/19/google-cloud-storage-encryption/" TargetMode="External"/><Relationship Id="rId2" Type="http://schemas.openxmlformats.org/officeDocument/2006/relationships/hyperlink" Target="http://mashable.com/category/evernote/"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shable.com/category/indesign/" TargetMode="External"/><Relationship Id="rId2" Type="http://schemas.openxmlformats.org/officeDocument/2006/relationships/hyperlink" Target="http://mashable.com/category/photoshop/"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mashable.com/category/creative-clou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mashable.com/category/instag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ashable.com/category/google-drive/" TargetMode="Externa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hyperlink" Target="http://mashable.com/category/evernote/" TargetMode="External"/><Relationship Id="rId5" Type="http://schemas.openxmlformats.org/officeDocument/2006/relationships/hyperlink" Target="http://mashable.com/category/icloud/" TargetMode="External"/><Relationship Id="rId4" Type="http://schemas.openxmlformats.org/officeDocument/2006/relationships/hyperlink" Target="http://mashable.com/category/skydriv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http/www.salesforce.com/uk/socialsuccess/cloud-computing/why-move-to-cloud-10-benefits-cloud-computing.j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797BDB-9470-450A-9040-38CDABA93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 y="-445"/>
            <a:ext cx="12116586" cy="6858445"/>
          </a:xfrm>
          <a:prstGeom prst="rect">
            <a:avLst/>
          </a:prstGeom>
        </p:spPr>
      </p:pic>
    </p:spTree>
    <p:extLst>
      <p:ext uri="{BB962C8B-B14F-4D97-AF65-F5344CB8AC3E}">
        <p14:creationId xmlns:p14="http://schemas.microsoft.com/office/powerpoint/2010/main" val="24038838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F28C0-D871-43BF-9293-BCB6E5BB1A4B}"/>
              </a:ext>
            </a:extLst>
          </p:cNvPr>
          <p:cNvSpPr>
            <a:spLocks noGrp="1"/>
          </p:cNvSpPr>
          <p:nvPr>
            <p:ph idx="1"/>
          </p:nvPr>
        </p:nvSpPr>
        <p:spPr>
          <a:xfrm>
            <a:off x="302051" y="3747155"/>
            <a:ext cx="10906812" cy="2479249"/>
          </a:xfrm>
        </p:spPr>
        <p:txBody>
          <a:bodyPr>
            <a:noAutofit/>
          </a:bodyPr>
          <a:lstStyle/>
          <a:p>
            <a:r>
              <a:rPr lang="en-US" sz="2400" dirty="0"/>
              <a:t>The history of the cloud dates back </a:t>
            </a:r>
            <a:r>
              <a:rPr lang="en-US" sz="2400" dirty="0">
                <a:hlinkClick r:id="rId2"/>
              </a:rPr>
              <a:t>as far as the 1950s</a:t>
            </a:r>
            <a:r>
              <a:rPr lang="en-US" sz="2400" dirty="0"/>
              <a:t>. Back then, a mainframe (read: computer) was so big it took up an entire room. Because mainframes were so expensive, organizations couldn't afford to purchase a new one for each user. In response, they developed "time sharing" methods, which let multiple users share access to data and CPU time. </a:t>
            </a:r>
          </a:p>
        </p:txBody>
      </p:sp>
      <p:sp>
        <p:nvSpPr>
          <p:cNvPr id="6" name="Title 1">
            <a:extLst>
              <a:ext uri="{FF2B5EF4-FFF2-40B4-BE49-F238E27FC236}">
                <a16:creationId xmlns:a16="http://schemas.microsoft.com/office/drawing/2014/main" id="{ABDF4466-CE38-40B9-83A2-CC9EBDF2D300}"/>
              </a:ext>
            </a:extLst>
          </p:cNvPr>
          <p:cNvSpPr txBox="1">
            <a:spLocks/>
          </p:cNvSpPr>
          <p:nvPr/>
        </p:nvSpPr>
        <p:spPr>
          <a:xfrm>
            <a:off x="421065" y="594460"/>
            <a:ext cx="9144000" cy="2387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a:solidFill>
                  <a:schemeClr val="bg1"/>
                </a:solidFill>
                <a:effectLst>
                  <a:outerShdw blurRad="38100" dist="38100" dir="2700000" algn="tl">
                    <a:srgbClr val="000000">
                      <a:alpha val="43137"/>
                    </a:srgbClr>
                  </a:outerShdw>
                </a:effectLst>
              </a:rPr>
              <a:t>A brief history of the cloud</a:t>
            </a:r>
          </a:p>
        </p:txBody>
      </p:sp>
    </p:spTree>
    <p:extLst>
      <p:ext uri="{BB962C8B-B14F-4D97-AF65-F5344CB8AC3E}">
        <p14:creationId xmlns:p14="http://schemas.microsoft.com/office/powerpoint/2010/main" val="1447934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010A3-EC46-4815-B97C-E909B8972BFF}"/>
              </a:ext>
            </a:extLst>
          </p:cNvPr>
          <p:cNvSpPr>
            <a:spLocks noGrp="1"/>
          </p:cNvSpPr>
          <p:nvPr>
            <p:ph idx="1"/>
          </p:nvPr>
        </p:nvSpPr>
        <p:spPr>
          <a:xfrm>
            <a:off x="0" y="0"/>
            <a:ext cx="8946541" cy="4195481"/>
          </a:xfrm>
        </p:spPr>
        <p:txBody>
          <a:bodyPr/>
          <a:lstStyle/>
          <a:p>
            <a:r>
              <a:rPr lang="en-US" dirty="0"/>
              <a:t>Today, this idea of "time sharing" is the premise of cloud computing. The next major event in cloud computing history occurred in 1969, when J.C.R. </a:t>
            </a:r>
            <a:r>
              <a:rPr lang="en-US" dirty="0" err="1"/>
              <a:t>Licklider</a:t>
            </a:r>
            <a:r>
              <a:rPr lang="en-US" dirty="0"/>
              <a:t> developed ARPANET (Advanced Research Projects Agency Network) in hopes that some day everyone would be able to access data and programs from any location. </a:t>
            </a:r>
          </a:p>
          <a:p>
            <a:endParaRPr lang="en-US" dirty="0"/>
          </a:p>
          <a:p>
            <a:endParaRPr lang="en-US" dirty="0"/>
          </a:p>
          <a:p>
            <a:r>
              <a:rPr lang="en-US" dirty="0"/>
              <a:t>Professor Ramnath </a:t>
            </a:r>
            <a:r>
              <a:rPr lang="en-US" dirty="0" err="1"/>
              <a:t>Chellappa</a:t>
            </a:r>
            <a:r>
              <a:rPr lang="en-US" dirty="0"/>
              <a:t> was the first to use the term "cloud computing" in 1997, and in 1999, Salesforce became the first site to deliver applications and software over the Internet. </a:t>
            </a:r>
          </a:p>
        </p:txBody>
      </p:sp>
      <p:pic>
        <p:nvPicPr>
          <p:cNvPr id="4" name="Picture 3">
            <a:extLst>
              <a:ext uri="{FF2B5EF4-FFF2-40B4-BE49-F238E27FC236}">
                <a16:creationId xmlns:a16="http://schemas.microsoft.com/office/drawing/2014/main" id="{7A552A90-8911-4C20-AC2D-5940DF752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930" y="3242821"/>
            <a:ext cx="4820239" cy="3615179"/>
          </a:xfrm>
          <a:prstGeom prst="rect">
            <a:avLst/>
          </a:prstGeom>
        </p:spPr>
      </p:pic>
    </p:spTree>
    <p:extLst>
      <p:ext uri="{BB962C8B-B14F-4D97-AF65-F5344CB8AC3E}">
        <p14:creationId xmlns:p14="http://schemas.microsoft.com/office/powerpoint/2010/main" val="2346190010"/>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F0F0-7B22-4352-A584-3F70E67E9417}"/>
              </a:ext>
            </a:extLst>
          </p:cNvPr>
          <p:cNvSpPr>
            <a:spLocks noGrp="1"/>
          </p:cNvSpPr>
          <p:nvPr>
            <p:ph type="title"/>
          </p:nvPr>
        </p:nvSpPr>
        <p:spPr>
          <a:xfrm>
            <a:off x="108784" y="217048"/>
            <a:ext cx="8398906" cy="1677740"/>
          </a:xfrm>
        </p:spPr>
        <p:txBody>
          <a:bodyPr/>
          <a:lstStyle/>
          <a:p>
            <a:r>
              <a:rPr lang="en-US" sz="6000" dirty="0">
                <a:solidFill>
                  <a:schemeClr val="bg1"/>
                </a:solidFill>
                <a:effectLst>
                  <a:outerShdw blurRad="38100" dist="38100" dir="2700000" algn="tl">
                    <a:srgbClr val="000000">
                      <a:alpha val="43137"/>
                    </a:srgbClr>
                  </a:outerShdw>
                </a:effectLst>
              </a:rPr>
              <a:t>How big is the cloud?</a:t>
            </a:r>
            <a:br>
              <a:rPr lang="en-US" sz="4400" dirty="0">
                <a:solidFill>
                  <a:schemeClr val="bg1"/>
                </a:solidFill>
                <a:effectLst>
                  <a:outerShdw blurRad="38100" dist="38100" dir="2700000" algn="tl">
                    <a:srgbClr val="000000">
                      <a:alpha val="43137"/>
                    </a:srgbClr>
                  </a:outerShdw>
                </a:effectLst>
              </a:rPr>
            </a:br>
            <a:endParaRPr lang="en-US" dirty="0"/>
          </a:p>
        </p:txBody>
      </p:sp>
      <p:sp>
        <p:nvSpPr>
          <p:cNvPr id="3" name="Content Placeholder 2">
            <a:extLst>
              <a:ext uri="{FF2B5EF4-FFF2-40B4-BE49-F238E27FC236}">
                <a16:creationId xmlns:a16="http://schemas.microsoft.com/office/drawing/2014/main" id="{A38CD162-CB01-452F-806B-561D046161FB}"/>
              </a:ext>
            </a:extLst>
          </p:cNvPr>
          <p:cNvSpPr>
            <a:spLocks noGrp="1"/>
          </p:cNvSpPr>
          <p:nvPr>
            <p:ph idx="1"/>
          </p:nvPr>
        </p:nvSpPr>
        <p:spPr>
          <a:xfrm>
            <a:off x="2105" y="4295203"/>
            <a:ext cx="8612264" cy="1147483"/>
          </a:xfrm>
        </p:spPr>
        <p:txBody>
          <a:bodyPr>
            <a:normAutofit fontScale="92500"/>
          </a:bodyPr>
          <a:lstStyle/>
          <a:p>
            <a:r>
              <a:rPr lang="en-US" dirty="0"/>
              <a:t>No one knows exactly how much space can be provided by cloud-based services like Google, Amazon or Facebook; however, according to </a:t>
            </a:r>
            <a:r>
              <a:rPr lang="en-US" dirty="0">
                <a:hlinkClick r:id="rId2"/>
              </a:rPr>
              <a:t>this infographic</a:t>
            </a:r>
            <a:r>
              <a:rPr lang="en-US" dirty="0"/>
              <a:t>, the cloud can store about 1 Exabyte. </a:t>
            </a:r>
          </a:p>
        </p:txBody>
      </p:sp>
      <p:pic>
        <p:nvPicPr>
          <p:cNvPr id="5" name="Picture 4">
            <a:extLst>
              <a:ext uri="{FF2B5EF4-FFF2-40B4-BE49-F238E27FC236}">
                <a16:creationId xmlns:a16="http://schemas.microsoft.com/office/drawing/2014/main" id="{DDB6CD63-ECFF-4E20-AF8A-F6150D117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071" y="1442301"/>
            <a:ext cx="7871381" cy="2535810"/>
          </a:xfrm>
          <a:prstGeom prst="rect">
            <a:avLst/>
          </a:prstGeom>
        </p:spPr>
      </p:pic>
      <p:sp>
        <p:nvSpPr>
          <p:cNvPr id="6" name="Content Placeholder 2">
            <a:extLst>
              <a:ext uri="{FF2B5EF4-FFF2-40B4-BE49-F238E27FC236}">
                <a16:creationId xmlns:a16="http://schemas.microsoft.com/office/drawing/2014/main" id="{33048D6B-2D41-449B-9E7F-DE2661B8B923}"/>
              </a:ext>
            </a:extLst>
          </p:cNvPr>
          <p:cNvSpPr txBox="1">
            <a:spLocks/>
          </p:cNvSpPr>
          <p:nvPr/>
        </p:nvSpPr>
        <p:spPr>
          <a:xfrm>
            <a:off x="2347542" y="5598735"/>
            <a:ext cx="9806325" cy="929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How big is an Exabyte? An Exabyte of memory can hold the same amount of data as 4.2 million </a:t>
            </a:r>
            <a:r>
              <a:rPr lang="en-US" dirty="0" err="1"/>
              <a:t>Macbook</a:t>
            </a:r>
            <a:r>
              <a:rPr lang="en-US" dirty="0"/>
              <a:t> Pro hard drives. That's a lot of storage.</a:t>
            </a:r>
          </a:p>
        </p:txBody>
      </p:sp>
    </p:spTree>
    <p:extLst>
      <p:ext uri="{BB962C8B-B14F-4D97-AF65-F5344CB8AC3E}">
        <p14:creationId xmlns:p14="http://schemas.microsoft.com/office/powerpoint/2010/main" val="22733349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F0F0-7B22-4352-A584-3F70E67E9417}"/>
              </a:ext>
            </a:extLst>
          </p:cNvPr>
          <p:cNvSpPr>
            <a:spLocks noGrp="1"/>
          </p:cNvSpPr>
          <p:nvPr>
            <p:ph type="title"/>
          </p:nvPr>
        </p:nvSpPr>
        <p:spPr>
          <a:xfrm>
            <a:off x="363308" y="1354089"/>
            <a:ext cx="6678515" cy="2044273"/>
          </a:xfrm>
        </p:spPr>
        <p:txBody>
          <a:bodyPr/>
          <a:lstStyle/>
          <a:p>
            <a:r>
              <a:rPr lang="en-US" sz="6000" dirty="0">
                <a:solidFill>
                  <a:schemeClr val="bg1"/>
                </a:solidFill>
                <a:effectLst>
                  <a:outerShdw blurRad="38100" dist="38100" dir="2700000" algn="tl">
                    <a:srgbClr val="000000">
                      <a:alpha val="43137"/>
                    </a:srgbClr>
                  </a:outerShdw>
                </a:effectLst>
              </a:rPr>
              <a:t>How secure is the cloud?</a:t>
            </a:r>
            <a:br>
              <a:rPr lang="en-US" sz="4400" dirty="0">
                <a:solidFill>
                  <a:schemeClr val="bg1"/>
                </a:solidFill>
                <a:effectLst>
                  <a:outerShdw blurRad="38100" dist="38100" dir="2700000" algn="tl">
                    <a:srgbClr val="000000">
                      <a:alpha val="43137"/>
                    </a:srgbClr>
                  </a:outerShdw>
                </a:effectLst>
              </a:rPr>
            </a:br>
            <a:endParaRPr lang="en-US" dirty="0"/>
          </a:p>
        </p:txBody>
      </p:sp>
      <p:sp>
        <p:nvSpPr>
          <p:cNvPr id="3" name="Content Placeholder 2">
            <a:extLst>
              <a:ext uri="{FF2B5EF4-FFF2-40B4-BE49-F238E27FC236}">
                <a16:creationId xmlns:a16="http://schemas.microsoft.com/office/drawing/2014/main" id="{A38CD162-CB01-452F-806B-561D046161FB}"/>
              </a:ext>
            </a:extLst>
          </p:cNvPr>
          <p:cNvSpPr>
            <a:spLocks noGrp="1"/>
          </p:cNvSpPr>
          <p:nvPr>
            <p:ph idx="1"/>
          </p:nvPr>
        </p:nvSpPr>
        <p:spPr>
          <a:xfrm>
            <a:off x="2105" y="4295203"/>
            <a:ext cx="8612264" cy="1147483"/>
          </a:xfrm>
        </p:spPr>
        <p:txBody>
          <a:bodyPr>
            <a:normAutofit fontScale="92500" lnSpcReduction="10000"/>
          </a:bodyPr>
          <a:lstStyle/>
          <a:p>
            <a:r>
              <a:rPr lang="en-US" dirty="0"/>
              <a:t>The cloud is great for storing non-sensitive information, like to-do lists on platforms like </a:t>
            </a:r>
            <a:r>
              <a:rPr lang="en-US" dirty="0">
                <a:hlinkClick r:id="rId2"/>
              </a:rPr>
              <a:t>Evernote</a:t>
            </a:r>
            <a:r>
              <a:rPr lang="en-US" dirty="0"/>
              <a:t>. But unsurprisingly, the idea of storing personal information somewhere "up in the cloud" makes many people wary. </a:t>
            </a:r>
          </a:p>
        </p:txBody>
      </p:sp>
      <p:sp>
        <p:nvSpPr>
          <p:cNvPr id="6" name="Content Placeholder 2">
            <a:extLst>
              <a:ext uri="{FF2B5EF4-FFF2-40B4-BE49-F238E27FC236}">
                <a16:creationId xmlns:a16="http://schemas.microsoft.com/office/drawing/2014/main" id="{33048D6B-2D41-449B-9E7F-DE2661B8B923}"/>
              </a:ext>
            </a:extLst>
          </p:cNvPr>
          <p:cNvSpPr txBox="1">
            <a:spLocks/>
          </p:cNvSpPr>
          <p:nvPr/>
        </p:nvSpPr>
        <p:spPr>
          <a:xfrm>
            <a:off x="2347542" y="5598735"/>
            <a:ext cx="9806325" cy="92932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Some companies, like Google, are responding to this worry accordingly. Google recently </a:t>
            </a:r>
            <a:r>
              <a:rPr lang="en-US" dirty="0">
                <a:hlinkClick r:id="rId3"/>
              </a:rPr>
              <a:t>announced</a:t>
            </a:r>
            <a:r>
              <a:rPr lang="en-US" dirty="0"/>
              <a:t> it would automatically encrypt data for paid cloud storage service users. </a:t>
            </a:r>
          </a:p>
        </p:txBody>
      </p:sp>
      <p:pic>
        <p:nvPicPr>
          <p:cNvPr id="7" name="Picture 6">
            <a:extLst>
              <a:ext uri="{FF2B5EF4-FFF2-40B4-BE49-F238E27FC236}">
                <a16:creationId xmlns:a16="http://schemas.microsoft.com/office/drawing/2014/main" id="{8D4387A2-99AA-4F0E-BE3D-65F5BC283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822" y="289973"/>
            <a:ext cx="4641432" cy="3805974"/>
          </a:xfrm>
          <a:prstGeom prst="rect">
            <a:avLst/>
          </a:prstGeom>
        </p:spPr>
      </p:pic>
    </p:spTree>
    <p:extLst>
      <p:ext uri="{BB962C8B-B14F-4D97-AF65-F5344CB8AC3E}">
        <p14:creationId xmlns:p14="http://schemas.microsoft.com/office/powerpoint/2010/main" val="3111491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F28C0-D871-43BF-9293-BCB6E5BB1A4B}"/>
              </a:ext>
            </a:extLst>
          </p:cNvPr>
          <p:cNvSpPr>
            <a:spLocks noGrp="1"/>
          </p:cNvSpPr>
          <p:nvPr>
            <p:ph idx="1"/>
          </p:nvPr>
        </p:nvSpPr>
        <p:spPr>
          <a:xfrm>
            <a:off x="302051" y="3747155"/>
            <a:ext cx="10906812" cy="2479249"/>
          </a:xfrm>
        </p:spPr>
        <p:txBody>
          <a:bodyPr>
            <a:noAutofit/>
          </a:bodyPr>
          <a:lstStyle/>
          <a:p>
            <a:pPr marL="0" indent="0">
              <a:buNone/>
            </a:pPr>
            <a:r>
              <a:rPr lang="en-US" sz="2400" dirty="0"/>
              <a:t>Mashable – The </a:t>
            </a:r>
            <a:r>
              <a:rPr lang="en-US" sz="2400" dirty="0" err="1"/>
              <a:t>Beginnner’s</a:t>
            </a:r>
            <a:r>
              <a:rPr lang="en-US" sz="2400" dirty="0"/>
              <a:t> Guide to the Cloud</a:t>
            </a:r>
          </a:p>
          <a:p>
            <a:pPr marL="0" indent="0">
              <a:buNone/>
            </a:pPr>
            <a:r>
              <a:rPr lang="en-US" sz="2400" dirty="0"/>
              <a:t>Wikipedia - </a:t>
            </a:r>
            <a:r>
              <a:rPr lang="en-US" sz="2400" dirty="0">
                <a:hlinkClick r:id="rId2"/>
              </a:rPr>
              <a:t>https://en.wikipedia.org/wiki/Cloud_computing</a:t>
            </a:r>
            <a:endParaRPr lang="en-US" sz="2400" dirty="0"/>
          </a:p>
          <a:p>
            <a:pPr marL="0" indent="0">
              <a:buNone/>
            </a:pPr>
            <a:r>
              <a:rPr lang="en-US" sz="2400" dirty="0" err="1"/>
              <a:t>Skillpipe</a:t>
            </a:r>
            <a:r>
              <a:rPr lang="en-US" sz="2400" dirty="0"/>
              <a:t> – Developing Microsoft Azure Solutions (20532C)</a:t>
            </a:r>
          </a:p>
        </p:txBody>
      </p:sp>
      <p:sp>
        <p:nvSpPr>
          <p:cNvPr id="6" name="Title 1">
            <a:extLst>
              <a:ext uri="{FF2B5EF4-FFF2-40B4-BE49-F238E27FC236}">
                <a16:creationId xmlns:a16="http://schemas.microsoft.com/office/drawing/2014/main" id="{ABDF4466-CE38-40B9-83A2-CC9EBDF2D300}"/>
              </a:ext>
            </a:extLst>
          </p:cNvPr>
          <p:cNvSpPr txBox="1">
            <a:spLocks/>
          </p:cNvSpPr>
          <p:nvPr/>
        </p:nvSpPr>
        <p:spPr>
          <a:xfrm>
            <a:off x="421065" y="59446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a:solidFill>
                  <a:schemeClr val="bg1"/>
                </a:solidFill>
                <a:effectLst>
                  <a:outerShdw blurRad="38100" dist="38100" dir="2700000" algn="tl">
                    <a:srgbClr val="000000">
                      <a:alpha val="43137"/>
                    </a:srgbClr>
                  </a:outerShdw>
                </a:effectLst>
              </a:rPr>
              <a:t>Sources</a:t>
            </a:r>
          </a:p>
        </p:txBody>
      </p:sp>
    </p:spTree>
    <p:extLst>
      <p:ext uri="{BB962C8B-B14F-4D97-AF65-F5344CB8AC3E}">
        <p14:creationId xmlns:p14="http://schemas.microsoft.com/office/powerpoint/2010/main" val="2210622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E050C-B4CD-4DF4-AE60-749E2119E34E}"/>
              </a:ext>
            </a:extLst>
          </p:cNvPr>
          <p:cNvSpPr>
            <a:spLocks noGrp="1"/>
          </p:cNvSpPr>
          <p:nvPr>
            <p:ph idx="1"/>
          </p:nvPr>
        </p:nvSpPr>
        <p:spPr>
          <a:xfrm>
            <a:off x="871194" y="3484743"/>
            <a:ext cx="10515600" cy="4351338"/>
          </a:xfrm>
        </p:spPr>
        <p:txBody>
          <a:bodyPr>
            <a:normAutofit/>
          </a:bodyPr>
          <a:lstStyle/>
          <a:p>
            <a:r>
              <a:rPr lang="en-US" sz="2400" dirty="0"/>
              <a:t>"The cloud" is one of those trendy tech terms a lot of people use but can't clearly define. What is the cloud? When do you encounter it? How can it benefit your business? </a:t>
            </a:r>
          </a:p>
          <a:p>
            <a:endParaRPr lang="en-US" sz="2400" dirty="0"/>
          </a:p>
          <a:p>
            <a:r>
              <a:rPr lang="en-US" sz="2400" dirty="0"/>
              <a:t>If you use any kind of social media or online data drive, you're already using the cloud; you just may not realize it.</a:t>
            </a:r>
          </a:p>
        </p:txBody>
      </p:sp>
      <p:sp>
        <p:nvSpPr>
          <p:cNvPr id="5" name="Title 1">
            <a:extLst>
              <a:ext uri="{FF2B5EF4-FFF2-40B4-BE49-F238E27FC236}">
                <a16:creationId xmlns:a16="http://schemas.microsoft.com/office/drawing/2014/main" id="{3A08D5A6-D757-4231-A4A8-4A3B1142EF3B}"/>
              </a:ext>
            </a:extLst>
          </p:cNvPr>
          <p:cNvSpPr txBox="1">
            <a:spLocks/>
          </p:cNvSpPr>
          <p:nvPr/>
        </p:nvSpPr>
        <p:spPr>
          <a:xfrm>
            <a:off x="2697637" y="65573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a:solidFill>
                  <a:schemeClr val="bg1"/>
                </a:solidFill>
                <a:effectLst>
                  <a:outerShdw blurRad="38100" dist="38100" dir="2700000" algn="tl">
                    <a:srgbClr val="000000">
                      <a:alpha val="43137"/>
                    </a:srgbClr>
                  </a:outerShdw>
                </a:effectLst>
              </a:rPr>
              <a:t>The cloud?</a:t>
            </a:r>
          </a:p>
        </p:txBody>
      </p:sp>
    </p:spTree>
    <p:extLst>
      <p:ext uri="{BB962C8B-B14F-4D97-AF65-F5344CB8AC3E}">
        <p14:creationId xmlns:p14="http://schemas.microsoft.com/office/powerpoint/2010/main" val="11781045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E050C-B4CD-4DF4-AE60-749E2119E34E}"/>
              </a:ext>
            </a:extLst>
          </p:cNvPr>
          <p:cNvSpPr>
            <a:spLocks noGrp="1"/>
          </p:cNvSpPr>
          <p:nvPr>
            <p:ph idx="1"/>
          </p:nvPr>
        </p:nvSpPr>
        <p:spPr>
          <a:xfrm>
            <a:off x="762785" y="3729840"/>
            <a:ext cx="10539953" cy="1935669"/>
          </a:xfrm>
        </p:spPr>
        <p:txBody>
          <a:bodyPr/>
          <a:lstStyle/>
          <a:p>
            <a:r>
              <a:rPr lang="en-US" dirty="0"/>
              <a:t>The first thing you should understand about the cloud is that it is not a physical thing. The cloud is a network of servers, and each server has a different function. Some servers use computing power to run applications or "deliver a service. "If you use any kind of social media or online data drive, you're already using the cloud; you just may not realize it.</a:t>
            </a:r>
          </a:p>
        </p:txBody>
      </p:sp>
      <p:sp>
        <p:nvSpPr>
          <p:cNvPr id="5" name="Title 1">
            <a:extLst>
              <a:ext uri="{FF2B5EF4-FFF2-40B4-BE49-F238E27FC236}">
                <a16:creationId xmlns:a16="http://schemas.microsoft.com/office/drawing/2014/main" id="{3A08D5A6-D757-4231-A4A8-4A3B1142EF3B}"/>
              </a:ext>
            </a:extLst>
          </p:cNvPr>
          <p:cNvSpPr txBox="1">
            <a:spLocks/>
          </p:cNvSpPr>
          <p:nvPr/>
        </p:nvSpPr>
        <p:spPr>
          <a:xfrm>
            <a:off x="1872793" y="848984"/>
            <a:ext cx="9144000" cy="2387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a:solidFill>
                  <a:schemeClr val="bg1"/>
                </a:solidFill>
                <a:effectLst>
                  <a:outerShdw blurRad="38100" dist="38100" dir="2700000" algn="tl">
                    <a:srgbClr val="000000">
                      <a:alpha val="43137"/>
                    </a:srgbClr>
                  </a:outerShdw>
                </a:effectLst>
              </a:rPr>
              <a:t>What is the cloud exactly?</a:t>
            </a:r>
          </a:p>
        </p:txBody>
      </p:sp>
    </p:spTree>
    <p:extLst>
      <p:ext uri="{BB962C8B-B14F-4D97-AF65-F5344CB8AC3E}">
        <p14:creationId xmlns:p14="http://schemas.microsoft.com/office/powerpoint/2010/main" val="2972960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A4CA1-E9B6-4F00-BD66-AC7A97D009CA}"/>
              </a:ext>
            </a:extLst>
          </p:cNvPr>
          <p:cNvSpPr>
            <a:spLocks noGrp="1"/>
          </p:cNvSpPr>
          <p:nvPr>
            <p:ph idx="1"/>
          </p:nvPr>
        </p:nvSpPr>
        <p:spPr>
          <a:xfrm>
            <a:off x="170057" y="150829"/>
            <a:ext cx="9553690" cy="2453094"/>
          </a:xfrm>
        </p:spPr>
        <p:txBody>
          <a:bodyPr>
            <a:noAutofit/>
          </a:bodyPr>
          <a:lstStyle/>
          <a:p>
            <a:r>
              <a:rPr lang="en-US" sz="2400" dirty="0"/>
              <a:t>For example, Adobe recently moved its creative services to the cloud. You can no longer buy the Creative Suite (</a:t>
            </a:r>
            <a:r>
              <a:rPr lang="en-US" sz="2400" dirty="0">
                <a:hlinkClick r:id="rId2"/>
              </a:rPr>
              <a:t>Photoshop</a:t>
            </a:r>
            <a:r>
              <a:rPr lang="en-US" sz="2400" dirty="0"/>
              <a:t>, </a:t>
            </a:r>
            <a:r>
              <a:rPr lang="en-US" sz="2400" dirty="0">
                <a:hlinkClick r:id="rId3"/>
              </a:rPr>
              <a:t>InDesign</a:t>
            </a:r>
            <a:r>
              <a:rPr lang="en-US" sz="2400" dirty="0"/>
              <a:t>, etc.) in a box set. Instead, you must pay a monthly subscription fee to use each individual service. That's why it's now called the "</a:t>
            </a:r>
            <a:r>
              <a:rPr lang="en-US" sz="2400" dirty="0">
                <a:hlinkClick r:id="rId4"/>
              </a:rPr>
              <a:t>Adobe Creative Cloud</a:t>
            </a:r>
            <a:r>
              <a:rPr lang="en-US" sz="2400" dirty="0"/>
              <a:t>" instead. </a:t>
            </a:r>
          </a:p>
        </p:txBody>
      </p:sp>
      <p:pic>
        <p:nvPicPr>
          <p:cNvPr id="5" name="Picture 4">
            <a:extLst>
              <a:ext uri="{FF2B5EF4-FFF2-40B4-BE49-F238E27FC236}">
                <a16:creationId xmlns:a16="http://schemas.microsoft.com/office/drawing/2014/main" id="{E6822301-7399-457D-A39D-05A155AB3B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19338"/>
            <a:ext cx="7357621" cy="4138662"/>
          </a:xfrm>
          <a:prstGeom prst="rect">
            <a:avLst/>
          </a:prstGeom>
        </p:spPr>
      </p:pic>
    </p:spTree>
    <p:extLst>
      <p:ext uri="{BB962C8B-B14F-4D97-AF65-F5344CB8AC3E}">
        <p14:creationId xmlns:p14="http://schemas.microsoft.com/office/powerpoint/2010/main" val="164394377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A4CA1-E9B6-4F00-BD66-AC7A97D009CA}"/>
              </a:ext>
            </a:extLst>
          </p:cNvPr>
          <p:cNvSpPr>
            <a:spLocks noGrp="1"/>
          </p:cNvSpPr>
          <p:nvPr>
            <p:ph idx="1"/>
          </p:nvPr>
        </p:nvSpPr>
        <p:spPr>
          <a:xfrm>
            <a:off x="1272995" y="4579303"/>
            <a:ext cx="8946541" cy="4195481"/>
          </a:xfrm>
        </p:spPr>
        <p:txBody>
          <a:bodyPr>
            <a:noAutofit/>
          </a:bodyPr>
          <a:lstStyle/>
          <a:p>
            <a:r>
              <a:rPr lang="en-US" sz="2400" dirty="0"/>
              <a:t>Other servers in the network are responsible for storing data. For example, when you take a picture on your smartphone, it is stored on your phone's internal memory drive. However, when you upload the photos to </a:t>
            </a:r>
            <a:r>
              <a:rPr lang="en-US" sz="2400" dirty="0">
                <a:hlinkClick r:id="rId2"/>
              </a:rPr>
              <a:t>Instagram</a:t>
            </a:r>
            <a:r>
              <a:rPr lang="en-US" sz="2400" dirty="0"/>
              <a:t>, you are uploading it to the cloud. </a:t>
            </a:r>
          </a:p>
        </p:txBody>
      </p:sp>
      <p:pic>
        <p:nvPicPr>
          <p:cNvPr id="4" name="Picture 3">
            <a:extLst>
              <a:ext uri="{FF2B5EF4-FFF2-40B4-BE49-F238E27FC236}">
                <a16:creationId xmlns:a16="http://schemas.microsoft.com/office/drawing/2014/main" id="{F911B096-10C0-495C-884F-A6D53990A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6" y="48391"/>
            <a:ext cx="8241211" cy="4352258"/>
          </a:xfrm>
          <a:prstGeom prst="rect">
            <a:avLst/>
          </a:prstGeom>
        </p:spPr>
      </p:pic>
    </p:spTree>
    <p:extLst>
      <p:ext uri="{BB962C8B-B14F-4D97-AF65-F5344CB8AC3E}">
        <p14:creationId xmlns:p14="http://schemas.microsoft.com/office/powerpoint/2010/main" val="3239263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5972D4-CB3F-4FCE-AFC5-06E61D078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2" y="40524"/>
            <a:ext cx="6396072" cy="3597791"/>
          </a:xfrm>
        </p:spPr>
      </p:pic>
      <p:sp>
        <p:nvSpPr>
          <p:cNvPr id="7" name="Content Placeholder 2">
            <a:extLst>
              <a:ext uri="{FF2B5EF4-FFF2-40B4-BE49-F238E27FC236}">
                <a16:creationId xmlns:a16="http://schemas.microsoft.com/office/drawing/2014/main" id="{65D4F89D-E058-4064-A5F4-D6837E7B4FDA}"/>
              </a:ext>
            </a:extLst>
          </p:cNvPr>
          <p:cNvSpPr txBox="1">
            <a:spLocks/>
          </p:cNvSpPr>
          <p:nvPr/>
        </p:nvSpPr>
        <p:spPr>
          <a:xfrm>
            <a:off x="542417" y="2138546"/>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sz="2400" dirty="0"/>
          </a:p>
        </p:txBody>
      </p:sp>
      <p:sp>
        <p:nvSpPr>
          <p:cNvPr id="8" name="Content Placeholder 2">
            <a:extLst>
              <a:ext uri="{FF2B5EF4-FFF2-40B4-BE49-F238E27FC236}">
                <a16:creationId xmlns:a16="http://schemas.microsoft.com/office/drawing/2014/main" id="{68D1C6A7-6E5A-4349-B99E-37CA7572A90E}"/>
              </a:ext>
            </a:extLst>
          </p:cNvPr>
          <p:cNvSpPr txBox="1">
            <a:spLocks/>
          </p:cNvSpPr>
          <p:nvPr/>
        </p:nvSpPr>
        <p:spPr>
          <a:xfrm>
            <a:off x="2884979" y="3712037"/>
            <a:ext cx="9195471" cy="274532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Cloud" is a network of servers. Some servers provide an online service, like Adobe Creative Cloud, and others allow you to store and access data, like Instagram or Dropbox.</a:t>
            </a:r>
          </a:p>
          <a:p>
            <a:endParaRPr lang="en-US" sz="2400" dirty="0"/>
          </a:p>
          <a:p>
            <a:r>
              <a:rPr lang="en-US" dirty="0"/>
              <a:t>Chances are, you encounter the cloud daily. From </a:t>
            </a:r>
            <a:r>
              <a:rPr lang="en-US" dirty="0">
                <a:hlinkClick r:id="rId3"/>
              </a:rPr>
              <a:t>Google Drive</a:t>
            </a:r>
            <a:r>
              <a:rPr lang="en-US" dirty="0"/>
              <a:t> to </a:t>
            </a:r>
            <a:r>
              <a:rPr lang="en-US" dirty="0">
                <a:hlinkClick r:id="rId4"/>
              </a:rPr>
              <a:t>SkyDrive</a:t>
            </a:r>
            <a:r>
              <a:rPr lang="en-US" dirty="0"/>
              <a:t> to </a:t>
            </a:r>
            <a:r>
              <a:rPr lang="en-US" dirty="0">
                <a:hlinkClick r:id="rId5"/>
              </a:rPr>
              <a:t>iCloud</a:t>
            </a:r>
            <a:r>
              <a:rPr lang="en-US" dirty="0"/>
              <a:t> to </a:t>
            </a:r>
            <a:r>
              <a:rPr lang="en-US" dirty="0">
                <a:hlinkClick r:id="rId6"/>
              </a:rPr>
              <a:t>Evernote</a:t>
            </a:r>
            <a:r>
              <a:rPr lang="en-US" dirty="0"/>
              <a:t>, any time you store information without using up your phone's internal data, you're storing information on the cloud. </a:t>
            </a:r>
            <a:endParaRPr lang="en-US" sz="2400" dirty="0"/>
          </a:p>
        </p:txBody>
      </p:sp>
    </p:spTree>
    <p:extLst>
      <p:ext uri="{BB962C8B-B14F-4D97-AF65-F5344CB8AC3E}">
        <p14:creationId xmlns:p14="http://schemas.microsoft.com/office/powerpoint/2010/main" val="355917962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E050C-B4CD-4DF4-AE60-749E2119E34E}"/>
              </a:ext>
            </a:extLst>
          </p:cNvPr>
          <p:cNvSpPr>
            <a:spLocks noGrp="1"/>
          </p:cNvSpPr>
          <p:nvPr>
            <p:ph idx="1"/>
          </p:nvPr>
        </p:nvSpPr>
        <p:spPr>
          <a:xfrm>
            <a:off x="421065" y="3079391"/>
            <a:ext cx="11725372" cy="3740902"/>
          </a:xfrm>
        </p:spPr>
        <p:txBody>
          <a:bodyPr>
            <a:normAutofit/>
          </a:bodyPr>
          <a:lstStyle/>
          <a:p>
            <a:r>
              <a:rPr lang="en-US" sz="2400" dirty="0"/>
              <a:t>The business decision to "move to the cloud" is often financially motivated. Companies used to have to buy their own hardware equipment, the value of which depreciated over time. But now with the cloud, companies only have to pay for what they use. This model makes it easy to quickly scale use up or down.</a:t>
            </a:r>
          </a:p>
          <a:p>
            <a:endParaRPr lang="en-US" sz="2400" dirty="0"/>
          </a:p>
          <a:p>
            <a:r>
              <a:rPr lang="en-US" sz="2400" dirty="0"/>
              <a:t>That's why the cloud is such a big deal; it doesn't just let you upload that delicious looking #foodporn (although that is important), but it also helps companies save thousands of dollars a year. </a:t>
            </a:r>
          </a:p>
        </p:txBody>
      </p:sp>
      <p:sp>
        <p:nvSpPr>
          <p:cNvPr id="5" name="Title 1">
            <a:extLst>
              <a:ext uri="{FF2B5EF4-FFF2-40B4-BE49-F238E27FC236}">
                <a16:creationId xmlns:a16="http://schemas.microsoft.com/office/drawing/2014/main" id="{3A08D5A6-D757-4231-A4A8-4A3B1142EF3B}"/>
              </a:ext>
            </a:extLst>
          </p:cNvPr>
          <p:cNvSpPr txBox="1">
            <a:spLocks/>
          </p:cNvSpPr>
          <p:nvPr/>
        </p:nvSpPr>
        <p:spPr>
          <a:xfrm>
            <a:off x="421065" y="594460"/>
            <a:ext cx="9144000" cy="2387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a:solidFill>
                  <a:schemeClr val="bg1"/>
                </a:solidFill>
                <a:effectLst>
                  <a:outerShdw blurRad="38100" dist="38100" dir="2700000" algn="tl">
                    <a:srgbClr val="000000">
                      <a:alpha val="43137"/>
                    </a:srgbClr>
                  </a:outerShdw>
                </a:effectLst>
              </a:rPr>
              <a:t>What are the benefits to working in a cloud?</a:t>
            </a:r>
          </a:p>
        </p:txBody>
      </p:sp>
    </p:spTree>
    <p:extLst>
      <p:ext uri="{BB962C8B-B14F-4D97-AF65-F5344CB8AC3E}">
        <p14:creationId xmlns:p14="http://schemas.microsoft.com/office/powerpoint/2010/main" val="72235885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F28C0-D871-43BF-9293-BCB6E5BB1A4B}"/>
              </a:ext>
            </a:extLst>
          </p:cNvPr>
          <p:cNvSpPr>
            <a:spLocks noGrp="1"/>
          </p:cNvSpPr>
          <p:nvPr>
            <p:ph idx="1"/>
          </p:nvPr>
        </p:nvSpPr>
        <p:spPr>
          <a:xfrm>
            <a:off x="428920" y="4378751"/>
            <a:ext cx="11481847" cy="2253006"/>
          </a:xfrm>
        </p:spPr>
        <p:txBody>
          <a:bodyPr>
            <a:noAutofit/>
          </a:bodyPr>
          <a:lstStyle/>
          <a:p>
            <a:r>
              <a:rPr lang="en-US" sz="2400" dirty="0"/>
              <a:t>In an article on the benefits of cloud computing, </a:t>
            </a:r>
            <a:r>
              <a:rPr lang="en-US" sz="2400" dirty="0" err="1">
                <a:hlinkClick r:id="rId2"/>
              </a:rPr>
              <a:t>SalesForce</a:t>
            </a:r>
            <a:r>
              <a:rPr lang="en-US" sz="2400" dirty="0"/>
              <a:t> wrote, "Where in the past, people would run applications or programs from software downloaded on a physical computer or server in their building, cloud computing allows people access the same kinds of applications through the Internet.“</a:t>
            </a:r>
          </a:p>
          <a:p>
            <a:pPr marL="0" indent="0">
              <a:buNone/>
            </a:pPr>
            <a:endParaRPr lang="en-US" sz="2400" dirty="0"/>
          </a:p>
        </p:txBody>
      </p:sp>
      <p:pic>
        <p:nvPicPr>
          <p:cNvPr id="4" name="Picture 3">
            <a:extLst>
              <a:ext uri="{FF2B5EF4-FFF2-40B4-BE49-F238E27FC236}">
                <a16:creationId xmlns:a16="http://schemas.microsoft.com/office/drawing/2014/main" id="{37DFD073-4A8E-49E0-822C-4533C89B7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50351" cy="4312764"/>
          </a:xfrm>
          <a:prstGeom prst="rect">
            <a:avLst/>
          </a:prstGeom>
        </p:spPr>
      </p:pic>
    </p:spTree>
    <p:extLst>
      <p:ext uri="{BB962C8B-B14F-4D97-AF65-F5344CB8AC3E}">
        <p14:creationId xmlns:p14="http://schemas.microsoft.com/office/powerpoint/2010/main" val="7358907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F28C0-D871-43BF-9293-BCB6E5BB1A4B}"/>
              </a:ext>
            </a:extLst>
          </p:cNvPr>
          <p:cNvSpPr>
            <a:spLocks noGrp="1"/>
          </p:cNvSpPr>
          <p:nvPr>
            <p:ph idx="1"/>
          </p:nvPr>
        </p:nvSpPr>
        <p:spPr>
          <a:xfrm>
            <a:off x="325618" y="4378751"/>
            <a:ext cx="10906812" cy="2479249"/>
          </a:xfrm>
        </p:spPr>
        <p:txBody>
          <a:bodyPr>
            <a:noAutofit/>
          </a:bodyPr>
          <a:lstStyle/>
          <a:p>
            <a:r>
              <a:rPr lang="en-US" sz="2400" dirty="0"/>
              <a:t>Working on the cloud allows your company to be nimble, efficient and cost-effective. If your company quickly needs access to more resources, it can scale quickly in the cloud. Conversely, if it needs to downscale or reduce resources, it can do so just as easily. Because of this scalability, the cloud's elasticity is often compared to that of a rubber band.</a:t>
            </a:r>
          </a:p>
        </p:txBody>
      </p:sp>
      <p:pic>
        <p:nvPicPr>
          <p:cNvPr id="5" name="Picture 4">
            <a:extLst>
              <a:ext uri="{FF2B5EF4-FFF2-40B4-BE49-F238E27FC236}">
                <a16:creationId xmlns:a16="http://schemas.microsoft.com/office/drawing/2014/main" id="{FEDEA920-881E-4798-AEB3-06594C8D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18" y="124611"/>
            <a:ext cx="5980914" cy="4015368"/>
          </a:xfrm>
          <a:prstGeom prst="rect">
            <a:avLst/>
          </a:prstGeom>
        </p:spPr>
      </p:pic>
    </p:spTree>
    <p:extLst>
      <p:ext uri="{BB962C8B-B14F-4D97-AF65-F5344CB8AC3E}">
        <p14:creationId xmlns:p14="http://schemas.microsoft.com/office/powerpoint/2010/main" val="3560502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926</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big is the cloud? </vt:lpstr>
      <vt:lpstr>How secure is the cloud?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cloud?</dc:title>
  <dc:creator>Lee Torgerson</dc:creator>
  <cp:lastModifiedBy>Lee Torgerson</cp:lastModifiedBy>
  <cp:revision>9</cp:revision>
  <dcterms:created xsi:type="dcterms:W3CDTF">2017-07-05T16:42:05Z</dcterms:created>
  <dcterms:modified xsi:type="dcterms:W3CDTF">2017-07-06T12:02:49Z</dcterms:modified>
</cp:coreProperties>
</file>