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FC4F-696E-4C22-A1FD-F3FFAA24382C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5ECD-0136-403A-ACCA-32A939DC5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2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212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5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92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403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517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6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039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350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498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67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17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277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05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657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31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37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8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922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835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76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9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23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0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37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79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68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7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8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5ECD-0136-403A-ACCA-32A939DC5D9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4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1FC2-D941-47B0-A279-DF2E52650B98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B1A5-CFD7-49B1-BF4C-BA9E5296198D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5282-AA4C-4999-9E51-DC466BB1A7BB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29F6-0DCE-4508-A979-F5B836929AC0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8F1A-AEC1-4855-BFEA-12AC6BB38690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8A-A3EF-4523-B0B7-0CBA81E94545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9CA8-55AB-43C1-B9CF-FAD947083167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1E3E-A655-4AEE-BEDA-E61543537951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B3E1-9A79-4D10-8FB5-6386765F3A2B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8D04-B1C5-4362-943D-9DAA4752531A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33-ED7F-4030-9AEB-836FC1847A71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3A34-5EDF-4623-9791-9D9B3986084E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877-E625-488B-9E77-E463D3097EB4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01E-3E40-4601-8CAD-8206EF1D28F7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BF1A-25E4-416F-8AE0-F4A10F0353E9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7C94-3BE6-49DE-86E7-32AE5E6D21D8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B126-34CE-4419-9A55-16CE7B3DB113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C1B025-9BEA-423F-A216-CBFC4CF080F7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Spring Framework </a:t>
            </a:r>
            <a:r>
              <a:rPr lang="pt-BR" dirty="0" err="1" smtClean="0"/>
              <a:t>AngularJS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3931531"/>
            <a:ext cx="6987645" cy="2695846"/>
          </a:xfrm>
        </p:spPr>
        <p:txBody>
          <a:bodyPr>
            <a:noAutofit/>
          </a:bodyPr>
          <a:lstStyle/>
          <a:p>
            <a:r>
              <a:rPr lang="pt-BR" sz="1800" dirty="0"/>
              <a:t>Arquitetura REST pra aplicações Web </a:t>
            </a:r>
            <a:r>
              <a:rPr lang="pt-BR" sz="1800" dirty="0" smtClean="0"/>
              <a:t>Coorporativas</a:t>
            </a:r>
          </a:p>
          <a:p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Curso 20h</a:t>
            </a:r>
          </a:p>
          <a:p>
            <a:r>
              <a:rPr lang="pt-BR" sz="1800" dirty="0" smtClean="0"/>
              <a:t>SET/2015</a:t>
            </a:r>
          </a:p>
          <a:p>
            <a:r>
              <a:rPr lang="pt-BR" sz="1800" dirty="0" smtClean="0"/>
              <a:t>Facilitador: </a:t>
            </a:r>
            <a:r>
              <a:rPr lang="pt-BR" sz="1800" dirty="0" err="1" smtClean="0"/>
              <a:t>Lyndon</a:t>
            </a:r>
            <a:r>
              <a:rPr lang="pt-BR" sz="1800" dirty="0" smtClean="0"/>
              <a:t> Tavares</a:t>
            </a:r>
            <a:endParaRPr lang="pt-BR" sz="1800" dirty="0"/>
          </a:p>
        </p:txBody>
      </p:sp>
      <p:pic>
        <p:nvPicPr>
          <p:cNvPr id="4" name="Picture 2" descr="Datapar S.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mbc.pl/img/partner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-29232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51370"/>
            <a:ext cx="10018713" cy="550663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i="1" dirty="0" smtClean="0"/>
              <a:t>9. </a:t>
            </a:r>
            <a:r>
              <a:rPr lang="pt-BR" i="1" dirty="0"/>
              <a:t>Testes e depuração (opcional)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i="1" dirty="0"/>
              <a:t>Asserções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i="1" dirty="0" err="1"/>
              <a:t>JUnit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i="1" dirty="0"/>
              <a:t>TDD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i="1" dirty="0" err="1"/>
              <a:t>Profiling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i="1" dirty="0" err="1"/>
              <a:t>Debugging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10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5393342"/>
          </a:xfrm>
        </p:spPr>
        <p:txBody>
          <a:bodyPr anchor="t">
            <a:normAutofit/>
          </a:bodyPr>
          <a:lstStyle/>
          <a:p>
            <a:pPr marL="342900" lvl="0" indent="-342900">
              <a:buAutoNum type="arabicPeriod"/>
            </a:pPr>
            <a:r>
              <a:rPr lang="pt-BR" sz="1800" dirty="0" smtClean="0"/>
              <a:t>Principais objetivos do Spring Boot:</a:t>
            </a:r>
          </a:p>
          <a:p>
            <a:pPr marL="0" lvl="0" indent="0">
              <a:buNone/>
            </a:pPr>
            <a:endParaRPr lang="pt-BR" sz="18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1800" dirty="0" smtClean="0"/>
              <a:t>Proporcionar experiência rápido </a:t>
            </a:r>
            <a:r>
              <a:rPr lang="pt-BR" sz="1800" dirty="0"/>
              <a:t>e </a:t>
            </a:r>
            <a:r>
              <a:rPr lang="pt-BR" sz="1800" dirty="0" smtClean="0"/>
              <a:t>por </a:t>
            </a:r>
            <a:r>
              <a:rPr lang="pt-BR" sz="1800" dirty="0"/>
              <a:t>todo o desenvolvimento </a:t>
            </a:r>
            <a:r>
              <a:rPr lang="pt-BR" sz="1800" dirty="0" smtClean="0"/>
              <a:t>do Spring Framework.</a:t>
            </a:r>
            <a:endParaRPr lang="pt-BR" sz="18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1800" dirty="0" smtClean="0"/>
              <a:t>Fornecer </a:t>
            </a:r>
            <a:r>
              <a:rPr lang="pt-BR" sz="1800" dirty="0"/>
              <a:t>uma gama de características não-funcionais que são comuns a grandes categorias de </a:t>
            </a:r>
            <a:r>
              <a:rPr lang="pt-BR" sz="1800" dirty="0" smtClean="0"/>
              <a:t>projetos </a:t>
            </a:r>
            <a:r>
              <a:rPr lang="pt-BR" sz="1800" dirty="0"/>
              <a:t>(por exemplo, servidores embutidos, segurança, métricas, exames de saúde, configuração exteriorizada).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1800" dirty="0"/>
              <a:t>Absolutamente nenhuma geração de código e sem exigência de configuração XML.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11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192269"/>
            <a:ext cx="10018713" cy="539334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sz="1800" dirty="0" smtClean="0"/>
              <a:t>2. Requisitos </a:t>
            </a:r>
            <a:r>
              <a:rPr lang="pt-BR" sz="1800" dirty="0"/>
              <a:t>de Sistema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1800" dirty="0" smtClean="0"/>
              <a:t>Java </a:t>
            </a:r>
            <a:r>
              <a:rPr lang="pt-BR" sz="1800" dirty="0"/>
              <a:t>7 </a:t>
            </a:r>
            <a:endParaRPr lang="pt-BR" sz="1800" dirty="0" smtClean="0"/>
          </a:p>
          <a:p>
            <a:pPr lvl="0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lvl="0">
              <a:buFont typeface="Wingdings" panose="05000000000000000000" pitchFamily="2" charset="2"/>
              <a:buChar char="ü"/>
            </a:pPr>
            <a:endParaRPr lang="pt-BR" sz="1800" dirty="0"/>
          </a:p>
          <a:p>
            <a:pPr lvl="0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1800" dirty="0" err="1" smtClean="0"/>
              <a:t>Maven</a:t>
            </a:r>
            <a:r>
              <a:rPr lang="pt-BR" sz="1800" dirty="0" smtClean="0"/>
              <a:t> </a:t>
            </a:r>
            <a:r>
              <a:rPr lang="pt-BR" sz="1800" dirty="0"/>
              <a:t>(3.2+) </a:t>
            </a:r>
            <a:r>
              <a:rPr lang="pt-BR" sz="1800" dirty="0" smtClean="0"/>
              <a:t>e/ou </a:t>
            </a:r>
            <a:r>
              <a:rPr lang="pt-BR" sz="1800" dirty="0" err="1"/>
              <a:t>Gradle</a:t>
            </a:r>
            <a:r>
              <a:rPr lang="pt-BR" sz="1800" dirty="0"/>
              <a:t> (1.12</a:t>
            </a:r>
            <a:r>
              <a:rPr lang="pt-BR" sz="1800" dirty="0" smtClean="0"/>
              <a:t>+).</a:t>
            </a:r>
            <a:endParaRPr lang="pt-BR" sz="1800" dirty="0"/>
          </a:p>
          <a:p>
            <a:pPr lvl="0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lvl="0">
              <a:buFont typeface="Wingdings" panose="05000000000000000000" pitchFamily="2" charset="2"/>
              <a:buChar char="ü"/>
            </a:pPr>
            <a:endParaRPr lang="pt-BR" sz="1800" dirty="0"/>
          </a:p>
          <a:p>
            <a:pPr lvl="0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lvl="0">
              <a:buFont typeface="Wingdings" panose="05000000000000000000" pitchFamily="2" charset="2"/>
              <a:buChar char="ü"/>
            </a:pPr>
            <a:endParaRPr lang="pt-BR" sz="1800" dirty="0"/>
          </a:p>
          <a:p>
            <a:pPr lvl="0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Spring Framework 4.1.5 ou superior. 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12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535" y="3540983"/>
            <a:ext cx="7067550" cy="19716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535" y="1939894"/>
            <a:ext cx="4981575" cy="1019175"/>
          </a:xfrm>
          <a:prstGeom prst="rect">
            <a:avLst/>
          </a:prstGeom>
        </p:spPr>
      </p:pic>
      <p:pic>
        <p:nvPicPr>
          <p:cNvPr id="12" name="Picture 2" descr="Datapar S.A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5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539334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sz="1800" dirty="0" smtClean="0"/>
              <a:t>3</a:t>
            </a:r>
            <a:r>
              <a:rPr lang="pt-BR" sz="1800" dirty="0"/>
              <a:t>. </a:t>
            </a:r>
            <a:r>
              <a:rPr lang="pt-BR" sz="1800" dirty="0" smtClean="0"/>
              <a:t>Containers embutidos suportados</a:t>
            </a:r>
            <a:r>
              <a:rPr lang="pt-BR" sz="1800" dirty="0"/>
              <a:t>:</a:t>
            </a:r>
          </a:p>
          <a:p>
            <a:pPr marL="0" lvl="0" indent="0">
              <a:buNone/>
            </a:pP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13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442" y="1984572"/>
            <a:ext cx="8915400" cy="2743200"/>
          </a:xfrm>
          <a:prstGeom prst="rect">
            <a:avLst/>
          </a:prstGeom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76878" y="1112352"/>
            <a:ext cx="9834237" cy="69217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sz="1800" dirty="0" smtClean="0"/>
              <a:t>4. Instalação</a:t>
            </a:r>
          </a:p>
          <a:p>
            <a:pPr marL="457200" lvl="1" indent="0">
              <a:lnSpc>
                <a:spcPts val="800"/>
              </a:lnSpc>
              <a:buNone/>
            </a:pP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14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444" y="1152612"/>
            <a:ext cx="6190409" cy="5560723"/>
          </a:xfrm>
          <a:prstGeom prst="rect">
            <a:avLst/>
          </a:prstGeom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229404"/>
            <a:ext cx="10018713" cy="397095"/>
          </a:xfrm>
        </p:spPr>
        <p:txBody>
          <a:bodyPr anchor="t">
            <a:normAutofit fontScale="92500" lnSpcReduction="20000"/>
          </a:bodyPr>
          <a:lstStyle/>
          <a:p>
            <a:pPr marL="0" lvl="0" indent="0">
              <a:buNone/>
            </a:pPr>
            <a:r>
              <a:rPr lang="pt-BR" sz="1800" dirty="0" smtClean="0"/>
              <a:t>5.</a:t>
            </a:r>
            <a:r>
              <a:rPr lang="pt-BR" sz="1800" dirty="0"/>
              <a:t> </a:t>
            </a:r>
            <a:r>
              <a:rPr lang="pt-BR" sz="1800" dirty="0" smtClean="0"/>
              <a:t>O site </a:t>
            </a:r>
            <a:r>
              <a:rPr lang="pt-BR" sz="1800" b="1" dirty="0" smtClean="0">
                <a:solidFill>
                  <a:schemeClr val="accent6">
                    <a:lumMod val="75000"/>
                  </a:schemeClr>
                </a:solidFill>
              </a:rPr>
              <a:t>start.spring.io</a:t>
            </a:r>
            <a:r>
              <a:rPr lang="pt-BR" sz="1800" dirty="0" smtClean="0"/>
              <a:t> </a:t>
            </a:r>
            <a:r>
              <a:rPr lang="pt-BR" sz="1800" dirty="0"/>
              <a:t>contém muitos </a:t>
            </a:r>
            <a:r>
              <a:rPr lang="pt-BR" sz="1800" dirty="0" smtClean="0"/>
              <a:t>modelos de projetos para iniciar com o </a:t>
            </a:r>
            <a:r>
              <a:rPr lang="pt-BR" sz="1800" dirty="0" err="1" smtClean="0"/>
              <a:t>spring</a:t>
            </a:r>
            <a:r>
              <a:rPr lang="pt-BR" sz="1800" dirty="0" smtClean="0"/>
              <a:t> boot.</a:t>
            </a:r>
            <a:r>
              <a:rPr lang="pt-BR" sz="1800" dirty="0"/>
              <a:t> </a:t>
            </a:r>
            <a:endParaRPr lang="pt-BR" sz="1800" dirty="0" smtClean="0"/>
          </a:p>
          <a:p>
            <a:pPr marL="0" lvl="0" indent="0">
              <a:buNone/>
            </a:pPr>
            <a:endParaRPr lang="pt-BR" sz="1800" dirty="0" smtClean="0"/>
          </a:p>
          <a:p>
            <a:pPr marL="0" lvl="0" indent="0">
              <a:buNone/>
            </a:pPr>
            <a:endParaRPr lang="pt-BR" sz="1800" dirty="0"/>
          </a:p>
          <a:p>
            <a:pPr marL="0" lvl="0" indent="0">
              <a:buNone/>
            </a:pP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15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955" y="1626499"/>
            <a:ext cx="7094144" cy="4884262"/>
          </a:xfrm>
          <a:prstGeom prst="rect">
            <a:avLst/>
          </a:prstGeom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539334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sz="1800" dirty="0" smtClean="0"/>
              <a:t>6</a:t>
            </a:r>
            <a:r>
              <a:rPr lang="pt-BR" sz="1800" dirty="0"/>
              <a:t>. Para finalizar nossa primeira </a:t>
            </a:r>
            <a:r>
              <a:rPr lang="pt-BR" sz="1800" dirty="0" smtClean="0"/>
              <a:t>aplicação</a:t>
            </a:r>
            <a:r>
              <a:rPr lang="pt-BR" sz="1800" dirty="0"/>
              <a:t>, precisamos criar um único arquivo Java. </a:t>
            </a:r>
            <a:r>
              <a:rPr lang="pt-BR" sz="1800" dirty="0" smtClean="0"/>
              <a:t>O </a:t>
            </a:r>
            <a:r>
              <a:rPr lang="pt-BR" sz="1800" dirty="0" err="1"/>
              <a:t>Maven</a:t>
            </a:r>
            <a:r>
              <a:rPr lang="pt-BR" sz="1800" dirty="0"/>
              <a:t> irá compilar fontes de </a:t>
            </a:r>
            <a:r>
              <a:rPr lang="pt-BR" sz="1800" dirty="0" err="1"/>
              <a:t>src</a:t>
            </a:r>
            <a:r>
              <a:rPr lang="pt-BR" sz="1800" dirty="0"/>
              <a:t>/</a:t>
            </a:r>
            <a:r>
              <a:rPr lang="pt-BR" sz="1800" dirty="0" err="1"/>
              <a:t>main</a:t>
            </a:r>
            <a:r>
              <a:rPr lang="pt-BR" sz="1800" dirty="0"/>
              <a:t>/</a:t>
            </a:r>
            <a:r>
              <a:rPr lang="pt-BR" sz="1800" dirty="0" err="1"/>
              <a:t>java</a:t>
            </a:r>
            <a:r>
              <a:rPr lang="pt-BR" sz="1800" dirty="0"/>
              <a:t> por padrão:</a:t>
            </a:r>
          </a:p>
          <a:p>
            <a:pPr marL="0" lvl="0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16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43" y="2197029"/>
            <a:ext cx="5563064" cy="4414286"/>
          </a:xfrm>
          <a:prstGeom prst="rect">
            <a:avLst/>
          </a:prstGeom>
        </p:spPr>
      </p:pic>
      <p:pic>
        <p:nvPicPr>
          <p:cNvPr id="8" name="Picture 2" descr="Datapar S.A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539334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sz="1800" dirty="0" smtClean="0"/>
              <a:t>7. Entendendo as anotações do Spring:</a:t>
            </a:r>
          </a:p>
          <a:p>
            <a:pPr marL="0" lvl="0" indent="0">
              <a:buNone/>
            </a:pPr>
            <a:endParaRPr lang="pt-BR" sz="1800" b="1" dirty="0" smtClean="0"/>
          </a:p>
          <a:p>
            <a:pPr marL="0" lvl="0" indent="0">
              <a:buNone/>
            </a:pPr>
            <a:r>
              <a:rPr lang="pt-BR" sz="1800" b="1" dirty="0" smtClean="0"/>
              <a:t>@</a:t>
            </a:r>
            <a:r>
              <a:rPr lang="pt-BR" sz="1800" b="1" dirty="0" err="1" smtClean="0"/>
              <a:t>RestController</a:t>
            </a:r>
            <a:endParaRPr lang="pt-BR" sz="1800" b="1" dirty="0" smtClean="0"/>
          </a:p>
          <a:p>
            <a:pPr marL="0" lvl="0" indent="0">
              <a:buNone/>
            </a:pPr>
            <a:r>
              <a:rPr lang="pt-BR" sz="1800" dirty="0" smtClean="0"/>
              <a:t>Anotação de </a:t>
            </a:r>
            <a:r>
              <a:rPr lang="pt-BR" sz="1800" dirty="0" err="1" smtClean="0"/>
              <a:t>esteriótipo</a:t>
            </a:r>
            <a:r>
              <a:rPr lang="pt-BR" sz="1800" dirty="0" smtClean="0"/>
              <a:t>. Informa que nossa classe terá um papel específico para manipulação de requisições </a:t>
            </a:r>
            <a:r>
              <a:rPr lang="pt-BR" sz="1800" dirty="0" err="1" smtClean="0"/>
              <a:t>http</a:t>
            </a:r>
            <a:r>
              <a:rPr lang="pt-BR" sz="1800" dirty="0" smtClean="0"/>
              <a:t>. </a:t>
            </a:r>
            <a:r>
              <a:rPr lang="pt-BR" sz="1800" dirty="0" err="1" smtClean="0"/>
              <a:t>Renderizará</a:t>
            </a:r>
            <a:r>
              <a:rPr lang="pt-BR" sz="1800" dirty="0" smtClean="0"/>
              <a:t> a resposta diretamente para o requisitante.</a:t>
            </a:r>
          </a:p>
          <a:p>
            <a:pPr marL="0" lvl="0" indent="0">
              <a:buNone/>
            </a:pPr>
            <a:endParaRPr lang="pt-BR" sz="1800" dirty="0"/>
          </a:p>
          <a:p>
            <a:pPr marL="0" lvl="0" indent="0">
              <a:buNone/>
            </a:pPr>
            <a:r>
              <a:rPr lang="pt-BR" sz="1800" b="1" dirty="0" smtClean="0"/>
              <a:t>@</a:t>
            </a:r>
            <a:r>
              <a:rPr lang="pt-BR" sz="1800" b="1" dirty="0" err="1" smtClean="0"/>
              <a:t>RequestMapping</a:t>
            </a:r>
            <a:endParaRPr lang="pt-BR" sz="1800" dirty="0" smtClean="0"/>
          </a:p>
          <a:p>
            <a:pPr marL="0" lvl="0" indent="0">
              <a:buNone/>
            </a:pPr>
            <a:r>
              <a:rPr lang="pt-BR" sz="1800" dirty="0" smtClean="0"/>
              <a:t>Anotação para informação de rotas. Informa ao Spring, que uma solicitação com um caminho específico será mapeada para o método de uma classe.</a:t>
            </a:r>
          </a:p>
          <a:p>
            <a:pPr marL="0" lvl="0" indent="0">
              <a:buNone/>
            </a:pPr>
            <a:endParaRPr lang="pt-BR" sz="1800" dirty="0"/>
          </a:p>
          <a:p>
            <a:pPr marL="0" lvl="0" indent="0">
              <a:buNone/>
            </a:pPr>
            <a:r>
              <a:rPr lang="pt-BR" sz="1800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t-BR" sz="1800" dirty="0" err="1" smtClean="0">
                <a:solidFill>
                  <a:schemeClr val="accent6">
                    <a:lumMod val="75000"/>
                  </a:schemeClr>
                </a:solidFill>
              </a:rPr>
              <a:t>RestController</a:t>
            </a:r>
            <a:r>
              <a:rPr lang="pt-BR" sz="1800" dirty="0" smtClean="0">
                <a:solidFill>
                  <a:schemeClr val="accent6">
                    <a:lumMod val="75000"/>
                  </a:schemeClr>
                </a:solidFill>
              </a:rPr>
              <a:t> e @</a:t>
            </a:r>
            <a:r>
              <a:rPr lang="pt-BR" sz="1800" dirty="0" err="1" smtClean="0">
                <a:solidFill>
                  <a:schemeClr val="accent6">
                    <a:lumMod val="75000"/>
                  </a:schemeClr>
                </a:solidFill>
              </a:rPr>
              <a:t>RequestMapping</a:t>
            </a:r>
            <a:r>
              <a:rPr lang="pt-BR" sz="1800" dirty="0" smtClean="0">
                <a:solidFill>
                  <a:schemeClr val="accent6">
                    <a:lumMod val="75000"/>
                  </a:schemeClr>
                </a:solidFill>
              </a:rPr>
              <a:t> são anotações gerais do Spring MVC.</a:t>
            </a:r>
          </a:p>
          <a:p>
            <a:pPr marL="0" lvl="0" indent="0">
              <a:buNone/>
            </a:pPr>
            <a:endParaRPr lang="pt-BR" sz="18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17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5393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/>
              <a:t>7. Entendendo as anotações do Spring:</a:t>
            </a:r>
          </a:p>
          <a:p>
            <a:pPr marL="0" lvl="0" indent="0">
              <a:buNone/>
            </a:pPr>
            <a:endParaRPr lang="pt-BR" sz="1800" dirty="0" smtClean="0"/>
          </a:p>
          <a:p>
            <a:pPr marL="0" lvl="0" indent="0">
              <a:buNone/>
            </a:pPr>
            <a:r>
              <a:rPr lang="pt-BR" sz="1800" b="1" dirty="0"/>
              <a:t>@</a:t>
            </a:r>
            <a:r>
              <a:rPr lang="pt-BR" sz="1800" b="1" dirty="0" err="1"/>
              <a:t>EnableAutoConfiguration</a:t>
            </a:r>
            <a:r>
              <a:rPr lang="pt-BR" sz="1800" b="1" dirty="0"/>
              <a:t> </a:t>
            </a:r>
            <a:endParaRPr lang="pt-BR" sz="1800" b="1" dirty="0" smtClean="0"/>
          </a:p>
          <a:p>
            <a:pPr marL="0" lvl="0" indent="0">
              <a:buNone/>
            </a:pPr>
            <a:r>
              <a:rPr lang="pt-BR" sz="1800" dirty="0" smtClean="0"/>
              <a:t>Esse anotação informa ao Spring Boot como ajustar </a:t>
            </a:r>
            <a:r>
              <a:rPr lang="pt-BR" sz="1800" dirty="0" err="1" smtClean="0"/>
              <a:t>automagiamente</a:t>
            </a:r>
            <a:r>
              <a:rPr lang="pt-BR" sz="1800" dirty="0" smtClean="0"/>
              <a:t> a configuração do Spring. Baseados nos </a:t>
            </a:r>
            <a:r>
              <a:rPr lang="pt-BR" sz="1800" dirty="0" err="1" smtClean="0"/>
              <a:t>pakages</a:t>
            </a:r>
            <a:r>
              <a:rPr lang="pt-BR" sz="1800" dirty="0" smtClean="0"/>
              <a:t> que instalamos para nossa aplicação. A autoconfiguração assume que nossa aplicação será web adicionando o </a:t>
            </a:r>
            <a:r>
              <a:rPr lang="pt-BR" sz="1800" dirty="0" err="1" smtClean="0"/>
              <a:t>Tomcat</a:t>
            </a:r>
            <a:r>
              <a:rPr lang="pt-BR" sz="1800" dirty="0" smtClean="0"/>
              <a:t> e o Spring MVC.</a:t>
            </a:r>
          </a:p>
          <a:p>
            <a:pPr marL="0" lvl="0" indent="0">
              <a:buNone/>
            </a:pPr>
            <a:endParaRPr lang="pt-BR" sz="1800" dirty="0"/>
          </a:p>
          <a:p>
            <a:pPr marL="0" lvl="0" indent="0">
              <a:buNone/>
            </a:pPr>
            <a:endParaRPr lang="pt-BR" sz="1800" dirty="0" smtClean="0"/>
          </a:p>
          <a:p>
            <a:pPr marL="0" lvl="0" indent="0">
              <a:buNone/>
            </a:pPr>
            <a:endParaRPr lang="pt-BR" sz="18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18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5393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8. Executando a aplicação:</a:t>
            </a:r>
          </a:p>
          <a:p>
            <a:pPr marL="0" indent="0">
              <a:buNone/>
            </a:pPr>
            <a:endParaRPr lang="pt-B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/>
              <a:t>Selecione a classe que tenha o método </a:t>
            </a:r>
            <a:r>
              <a:rPr lang="pt-BR" sz="1800" dirty="0" err="1" smtClean="0"/>
              <a:t>main</a:t>
            </a:r>
            <a:r>
              <a:rPr lang="pt-BR" sz="1800" dirty="0" smtClean="0"/>
              <a:t> e execute como aplicação Java. ( ALT+SHIFT+X)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/>
              <a:t>Da linha de comando, digite: </a:t>
            </a:r>
            <a:r>
              <a:rPr lang="pt-BR" sz="1800" b="1" dirty="0" err="1" smtClean="0"/>
              <a:t>mvn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spring:run</a:t>
            </a:r>
            <a:endParaRPr lang="pt-BR" sz="18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19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8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51370"/>
            <a:ext cx="10018713" cy="44398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1. Introdução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Ambiente de desenvolvimento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Como escrever, compilar e rodar um programa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err="1"/>
              <a:t>Hello</a:t>
            </a:r>
            <a:r>
              <a:rPr lang="pt-BR" dirty="0"/>
              <a:t> World: anatomia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Lidando com erros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Funcionamento da máquina virtual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Organização de um projeto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Identificando a estrutura de programas em Java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http://www.combc.pl/img/partner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-29232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539334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sz="1700" dirty="0" smtClean="0"/>
              <a:t>9. Alguns </a:t>
            </a:r>
            <a:r>
              <a:rPr lang="pt-BR" sz="1700" dirty="0" err="1"/>
              <a:t>inicializadores</a:t>
            </a:r>
            <a:r>
              <a:rPr lang="pt-BR" sz="1700" dirty="0"/>
              <a:t> de aplicação para Spring Boot:</a:t>
            </a:r>
          </a:p>
          <a:p>
            <a:pPr marL="457200" lvl="1" indent="0">
              <a:buNone/>
            </a:pPr>
            <a:r>
              <a:rPr lang="pt-BR" sz="1400" b="1" dirty="0" err="1" smtClean="0"/>
              <a:t>spring</a:t>
            </a:r>
            <a:r>
              <a:rPr lang="pt-BR" sz="1400" b="1" dirty="0" smtClean="0"/>
              <a:t>-boot-starter 			Core </a:t>
            </a:r>
            <a:r>
              <a:rPr lang="pt-BR" sz="1400" b="1" dirty="0"/>
              <a:t>Spring </a:t>
            </a:r>
            <a:r>
              <a:rPr lang="pt-BR" sz="1400" b="1" dirty="0" smtClean="0"/>
              <a:t>Boot, </a:t>
            </a:r>
            <a:r>
              <a:rPr lang="pt-BR" sz="1400" b="1" dirty="0"/>
              <a:t>incluindo autoconfiguração e suporte a </a:t>
            </a:r>
            <a:r>
              <a:rPr lang="pt-BR" sz="1400" b="1" dirty="0" err="1"/>
              <a:t>loging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</a:t>
            </a:r>
            <a:r>
              <a:rPr lang="pt-BR" sz="1400" b="1" dirty="0" err="1"/>
              <a:t>actuator</a:t>
            </a:r>
            <a:r>
              <a:rPr lang="pt-BR" sz="1400" b="1" dirty="0"/>
              <a:t> </a:t>
            </a:r>
            <a:r>
              <a:rPr lang="pt-BR" sz="1400" b="1" dirty="0" smtClean="0"/>
              <a:t>		Monitoramento </a:t>
            </a:r>
            <a:r>
              <a:rPr lang="pt-BR" sz="1400" b="1" dirty="0"/>
              <a:t>e </a:t>
            </a:r>
            <a:r>
              <a:rPr lang="pt-BR" sz="1400" b="1" dirty="0" err="1"/>
              <a:t>gerenciamendo</a:t>
            </a:r>
            <a:r>
              <a:rPr lang="pt-BR" sz="1400" b="1" dirty="0"/>
              <a:t> em produção.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-boot-starter-data-</a:t>
            </a:r>
            <a:r>
              <a:rPr lang="pt-BR" sz="1400" b="1" dirty="0" err="1"/>
              <a:t>jpa</a:t>
            </a:r>
            <a:r>
              <a:rPr lang="pt-BR" sz="1400" b="1" dirty="0"/>
              <a:t> </a:t>
            </a:r>
            <a:r>
              <a:rPr lang="pt-BR" sz="1400" b="1" dirty="0" smtClean="0"/>
              <a:t>		Suporte </a:t>
            </a:r>
            <a:r>
              <a:rPr lang="pt-BR" sz="1400" b="1" dirty="0"/>
              <a:t>para JPA incluindo ORM com </a:t>
            </a:r>
            <a:r>
              <a:rPr lang="pt-BR" sz="1400" b="1" dirty="0" err="1"/>
              <a:t>Hibernate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-boot-starter-data-</a:t>
            </a:r>
            <a:r>
              <a:rPr lang="pt-BR" sz="1400" b="1" dirty="0" err="1"/>
              <a:t>mongodb</a:t>
            </a:r>
            <a:r>
              <a:rPr lang="pt-BR" sz="1400" b="1" dirty="0"/>
              <a:t> </a:t>
            </a:r>
            <a:r>
              <a:rPr lang="pt-BR" sz="1400" b="1" dirty="0" smtClean="0"/>
              <a:t>	Suporte </a:t>
            </a:r>
            <a:r>
              <a:rPr lang="pt-BR" sz="1400" b="1" dirty="0"/>
              <a:t>para </a:t>
            </a:r>
            <a:r>
              <a:rPr lang="pt-BR" sz="1400" b="1" dirty="0" err="1"/>
              <a:t>MongoDB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-boot-starter-data-</a:t>
            </a:r>
            <a:r>
              <a:rPr lang="pt-BR" sz="1400" b="1" dirty="0" err="1"/>
              <a:t>rest</a:t>
            </a:r>
            <a:r>
              <a:rPr lang="pt-BR" sz="1400" b="1" dirty="0"/>
              <a:t> </a:t>
            </a:r>
            <a:r>
              <a:rPr lang="pt-BR" sz="1400" b="1" dirty="0" smtClean="0"/>
              <a:t>		Suporte </a:t>
            </a:r>
            <a:r>
              <a:rPr lang="pt-BR" sz="1400" b="1" dirty="0"/>
              <a:t>para repositórios de dados sobre REST via </a:t>
            </a:r>
            <a:r>
              <a:rPr lang="pt-BR" sz="1400" b="1" dirty="0" err="1"/>
              <a:t>spring</a:t>
            </a:r>
            <a:r>
              <a:rPr lang="pt-BR" sz="1400" b="1" dirty="0"/>
              <a:t>-data-</a:t>
            </a:r>
            <a:r>
              <a:rPr lang="pt-BR" sz="1400" b="1" dirty="0" err="1"/>
              <a:t>rest</a:t>
            </a:r>
            <a:r>
              <a:rPr lang="pt-BR" sz="1400" b="1" dirty="0"/>
              <a:t>-</a:t>
            </a:r>
            <a:r>
              <a:rPr lang="pt-BR" sz="1400" b="1" dirty="0" err="1"/>
              <a:t>webmvc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</a:t>
            </a:r>
            <a:r>
              <a:rPr lang="pt-BR" sz="1400" b="1" dirty="0" err="1"/>
              <a:t>hateoas</a:t>
            </a:r>
            <a:r>
              <a:rPr lang="pt-BR" sz="1400" b="1" dirty="0"/>
              <a:t> </a:t>
            </a:r>
            <a:r>
              <a:rPr lang="pt-BR" sz="1400" b="1" dirty="0" smtClean="0"/>
              <a:t>		Suporte </a:t>
            </a:r>
            <a:r>
              <a:rPr lang="pt-BR" sz="1400" b="1" dirty="0"/>
              <a:t>para Hipermídia baseados em serviços </a:t>
            </a:r>
            <a:r>
              <a:rPr lang="pt-BR" sz="1400" b="1" dirty="0" err="1"/>
              <a:t>RESTful</a:t>
            </a:r>
            <a:r>
              <a:rPr lang="pt-BR" sz="1400" b="1" dirty="0"/>
              <a:t> via </a:t>
            </a:r>
            <a:r>
              <a:rPr lang="pt-BR" sz="1400" b="1" dirty="0" err="1"/>
              <a:t>spring-hateoas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</a:t>
            </a:r>
            <a:r>
              <a:rPr lang="pt-BR" sz="1400" b="1" dirty="0" err="1"/>
              <a:t>jdbc</a:t>
            </a:r>
            <a:r>
              <a:rPr lang="pt-BR" sz="1400" b="1" dirty="0"/>
              <a:t> </a:t>
            </a:r>
            <a:r>
              <a:rPr lang="pt-BR" sz="1400" b="1" dirty="0" smtClean="0"/>
              <a:t>			Suporte </a:t>
            </a:r>
            <a:r>
              <a:rPr lang="pt-BR" sz="1400" b="1" dirty="0"/>
              <a:t>para JDBC </a:t>
            </a:r>
            <a:r>
              <a:rPr lang="pt-BR" sz="1400" b="1" dirty="0" err="1"/>
              <a:t>databases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</a:t>
            </a:r>
            <a:r>
              <a:rPr lang="pt-BR" sz="1400" b="1" dirty="0" err="1"/>
              <a:t>jersey</a:t>
            </a:r>
            <a:r>
              <a:rPr lang="pt-BR" sz="1400" b="1" dirty="0"/>
              <a:t> </a:t>
            </a:r>
            <a:r>
              <a:rPr lang="pt-BR" sz="1400" b="1" dirty="0" smtClean="0"/>
              <a:t>		Suporte </a:t>
            </a:r>
            <a:r>
              <a:rPr lang="pt-BR" sz="1400" b="1" dirty="0"/>
              <a:t>para Jersey </a:t>
            </a:r>
            <a:r>
              <a:rPr lang="pt-BR" sz="1400" b="1" dirty="0" err="1"/>
              <a:t>RESTful</a:t>
            </a:r>
            <a:r>
              <a:rPr lang="pt-BR" sz="1400" b="1" dirty="0"/>
              <a:t> Web Services framework.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-boot-starter-mail </a:t>
            </a:r>
            <a:r>
              <a:rPr lang="pt-BR" sz="1400" b="1" dirty="0" smtClean="0"/>
              <a:t>			Suporte </a:t>
            </a:r>
            <a:r>
              <a:rPr lang="pt-BR" sz="1400" b="1" dirty="0"/>
              <a:t>para </a:t>
            </a:r>
            <a:r>
              <a:rPr lang="pt-BR" sz="1400" b="1" dirty="0" err="1"/>
              <a:t>javax.mail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-boot-starter-mobile </a:t>
            </a:r>
            <a:r>
              <a:rPr lang="pt-BR" sz="1400" b="1" dirty="0" smtClean="0"/>
              <a:t>		Suporte </a:t>
            </a:r>
            <a:r>
              <a:rPr lang="pt-BR" sz="1400" b="1" dirty="0"/>
              <a:t>para </a:t>
            </a:r>
            <a:r>
              <a:rPr lang="pt-BR" sz="1400" b="1" dirty="0" err="1"/>
              <a:t>spring</a:t>
            </a:r>
            <a:r>
              <a:rPr lang="pt-BR" sz="1400" b="1" dirty="0"/>
              <a:t>-mobile.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-boot-starter-social-</a:t>
            </a:r>
            <a:r>
              <a:rPr lang="pt-BR" sz="1400" b="1" dirty="0" err="1"/>
              <a:t>facebook</a:t>
            </a:r>
            <a:r>
              <a:rPr lang="pt-BR" sz="1400" b="1" dirty="0"/>
              <a:t> </a:t>
            </a:r>
            <a:r>
              <a:rPr lang="pt-BR" sz="1400" b="1" dirty="0" smtClean="0"/>
              <a:t>	Suporte </a:t>
            </a:r>
            <a:r>
              <a:rPr lang="pt-BR" sz="1400" b="1" dirty="0" err="1"/>
              <a:t>paraspring</a:t>
            </a:r>
            <a:r>
              <a:rPr lang="pt-BR" sz="1400" b="1" dirty="0"/>
              <a:t>-social-</a:t>
            </a:r>
            <a:r>
              <a:rPr lang="pt-BR" sz="1400" b="1" dirty="0" err="1"/>
              <a:t>facebook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-boot-starter-social-</a:t>
            </a:r>
            <a:r>
              <a:rPr lang="pt-BR" sz="1400" b="1" dirty="0" err="1"/>
              <a:t>linkedin</a:t>
            </a:r>
            <a:r>
              <a:rPr lang="pt-BR" sz="1400" b="1" dirty="0"/>
              <a:t> </a:t>
            </a:r>
            <a:r>
              <a:rPr lang="pt-BR" sz="1400" b="1" dirty="0" smtClean="0"/>
              <a:t>	Suporte </a:t>
            </a:r>
            <a:r>
              <a:rPr lang="pt-BR" sz="1400" b="1" dirty="0"/>
              <a:t>para </a:t>
            </a:r>
            <a:r>
              <a:rPr lang="pt-BR" sz="1400" b="1" dirty="0" err="1"/>
              <a:t>spring</a:t>
            </a:r>
            <a:r>
              <a:rPr lang="pt-BR" sz="1400" b="1" dirty="0"/>
              <a:t>-social-</a:t>
            </a:r>
            <a:r>
              <a:rPr lang="pt-BR" sz="1400" b="1" dirty="0" err="1"/>
              <a:t>linkedin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-boot-starter-social-</a:t>
            </a:r>
            <a:r>
              <a:rPr lang="pt-BR" sz="1400" b="1" dirty="0" err="1"/>
              <a:t>twitter</a:t>
            </a:r>
            <a:r>
              <a:rPr lang="pt-BR" sz="1400" b="1" dirty="0"/>
              <a:t> </a:t>
            </a:r>
            <a:r>
              <a:rPr lang="pt-BR" sz="1400" b="1" dirty="0" smtClean="0"/>
              <a:t>	Suporte </a:t>
            </a:r>
            <a:r>
              <a:rPr lang="pt-BR" sz="1400" b="1" dirty="0"/>
              <a:t>para </a:t>
            </a:r>
            <a:r>
              <a:rPr lang="pt-BR" sz="1400" b="1" dirty="0" err="1"/>
              <a:t>spring</a:t>
            </a:r>
            <a:r>
              <a:rPr lang="pt-BR" sz="1400" b="1" dirty="0"/>
              <a:t>-social-</a:t>
            </a:r>
            <a:r>
              <a:rPr lang="pt-BR" sz="1400" b="1" dirty="0" err="1"/>
              <a:t>twitter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</a:t>
            </a:r>
            <a:r>
              <a:rPr lang="pt-BR" sz="1400" b="1" dirty="0" err="1"/>
              <a:t>test</a:t>
            </a:r>
            <a:r>
              <a:rPr lang="pt-BR" sz="1400" b="1" dirty="0"/>
              <a:t> </a:t>
            </a:r>
            <a:r>
              <a:rPr lang="pt-BR" sz="1400" b="1" dirty="0" smtClean="0"/>
              <a:t>			Suporte </a:t>
            </a:r>
            <a:r>
              <a:rPr lang="pt-BR" sz="1400" b="1" dirty="0"/>
              <a:t>para testes, incluindo </a:t>
            </a:r>
            <a:r>
              <a:rPr lang="pt-BR" sz="1400" b="1" dirty="0" err="1"/>
              <a:t>JUnit</a:t>
            </a:r>
            <a:r>
              <a:rPr lang="pt-BR" sz="1400" b="1" dirty="0"/>
              <a:t>, </a:t>
            </a:r>
            <a:r>
              <a:rPr lang="pt-BR" sz="1400" b="1" dirty="0" err="1"/>
              <a:t>Hamcrest</a:t>
            </a:r>
            <a:r>
              <a:rPr lang="pt-BR" sz="1400" b="1" dirty="0"/>
              <a:t> e </a:t>
            </a:r>
            <a:r>
              <a:rPr lang="pt-BR" sz="1400" b="1" dirty="0" err="1"/>
              <a:t>Mockito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-boot-starter-web </a:t>
            </a:r>
            <a:r>
              <a:rPr lang="pt-BR" sz="1400" b="1" dirty="0" smtClean="0"/>
              <a:t>			Suporte </a:t>
            </a:r>
            <a:r>
              <a:rPr lang="pt-BR" sz="1400" b="1" dirty="0"/>
              <a:t>para desenvolvimento web </a:t>
            </a:r>
            <a:r>
              <a:rPr lang="pt-BR" sz="1400" b="1" dirty="0" err="1"/>
              <a:t>full-stack</a:t>
            </a:r>
            <a:r>
              <a:rPr lang="pt-BR" sz="1400" b="1" dirty="0"/>
              <a:t>, incluindo </a:t>
            </a:r>
            <a:r>
              <a:rPr lang="pt-BR" sz="1400" b="1" dirty="0" err="1"/>
              <a:t>Tomcat</a:t>
            </a:r>
            <a:r>
              <a:rPr lang="pt-BR" sz="1400" b="1" dirty="0"/>
              <a:t> e </a:t>
            </a:r>
            <a:r>
              <a:rPr lang="pt-BR" sz="1400" b="1" dirty="0" err="1"/>
              <a:t>spring-webmvc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</a:t>
            </a:r>
            <a:r>
              <a:rPr lang="pt-BR" sz="1400" b="1" dirty="0" err="1"/>
              <a:t>websocket</a:t>
            </a:r>
            <a:r>
              <a:rPr lang="pt-BR" sz="1400" b="1" dirty="0"/>
              <a:t> </a:t>
            </a:r>
            <a:r>
              <a:rPr lang="pt-BR" sz="1400" b="1" dirty="0" smtClean="0"/>
              <a:t>		Suporte </a:t>
            </a:r>
            <a:r>
              <a:rPr lang="pt-BR" sz="1400" b="1" dirty="0"/>
              <a:t>para </a:t>
            </a:r>
            <a:r>
              <a:rPr lang="pt-BR" sz="1400" b="1" dirty="0" err="1"/>
              <a:t>WebSocket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-boot-starter-ws </a:t>
            </a:r>
            <a:r>
              <a:rPr lang="pt-BR" sz="1400" b="1" dirty="0" smtClean="0"/>
              <a:t>			Suporte </a:t>
            </a:r>
            <a:r>
              <a:rPr lang="pt-BR" sz="1400" b="1" dirty="0"/>
              <a:t>para Web Services.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20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5393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10. Outros </a:t>
            </a:r>
            <a:r>
              <a:rPr lang="pt-BR" sz="1800" dirty="0" err="1" smtClean="0"/>
              <a:t>inicializadores</a:t>
            </a:r>
            <a:r>
              <a:rPr lang="pt-BR" sz="1800" dirty="0" smtClean="0"/>
              <a:t> úteis:</a:t>
            </a:r>
          </a:p>
          <a:p>
            <a:pPr marL="457200" lvl="1" indent="0">
              <a:buNone/>
            </a:pPr>
            <a:r>
              <a:rPr lang="pt-BR" sz="1400" b="1" dirty="0" err="1" smtClean="0"/>
              <a:t>spring</a:t>
            </a:r>
            <a:r>
              <a:rPr lang="pt-BR" sz="1400" b="1" dirty="0" smtClean="0"/>
              <a:t>-boot-starter-</a:t>
            </a:r>
            <a:r>
              <a:rPr lang="pt-BR" sz="1400" b="1" dirty="0" err="1" smtClean="0"/>
              <a:t>jetty</a:t>
            </a:r>
            <a:r>
              <a:rPr lang="pt-BR" sz="1400" b="1" dirty="0" smtClean="0"/>
              <a:t> 		Importa </a:t>
            </a:r>
            <a:r>
              <a:rPr lang="pt-BR" sz="1400" b="1" dirty="0"/>
              <a:t>p </a:t>
            </a:r>
            <a:r>
              <a:rPr lang="pt-BR" sz="1400" b="1" dirty="0" err="1"/>
              <a:t>Jetty</a:t>
            </a:r>
            <a:r>
              <a:rPr lang="pt-BR" sz="1400" b="1" dirty="0"/>
              <a:t> HTTP, alternativa ao </a:t>
            </a:r>
            <a:r>
              <a:rPr lang="pt-BR" sz="1400" b="1" dirty="0" err="1"/>
              <a:t>Tomcat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/>
              <a:t>spring-boot-starter-log4j </a:t>
            </a:r>
            <a:r>
              <a:rPr lang="pt-BR" sz="1400" b="1" dirty="0" smtClean="0"/>
              <a:t>		Suporte </a:t>
            </a:r>
            <a:r>
              <a:rPr lang="pt-BR" sz="1400" b="1" dirty="0"/>
              <a:t>para Log4J </a:t>
            </a:r>
            <a:r>
              <a:rPr lang="pt-BR" sz="1400" b="1" dirty="0" err="1"/>
              <a:t>logging</a:t>
            </a:r>
            <a:r>
              <a:rPr lang="pt-BR" sz="1400" b="1" dirty="0"/>
              <a:t> framework.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</a:t>
            </a:r>
            <a:r>
              <a:rPr lang="pt-BR" sz="1400" b="1" dirty="0" err="1"/>
              <a:t>logging</a:t>
            </a:r>
            <a:r>
              <a:rPr lang="pt-BR" sz="1400" b="1" dirty="0"/>
              <a:t> </a:t>
            </a:r>
            <a:r>
              <a:rPr lang="pt-BR" sz="1400" b="1" dirty="0" smtClean="0"/>
              <a:t>		Importa </a:t>
            </a:r>
            <a:r>
              <a:rPr lang="pt-BR" sz="1400" b="1" dirty="0"/>
              <a:t>o </a:t>
            </a:r>
            <a:r>
              <a:rPr lang="pt-BR" sz="1400" b="1" dirty="0" err="1"/>
              <a:t>Logback</a:t>
            </a:r>
            <a:r>
              <a:rPr lang="pt-BR" sz="1400" b="1" dirty="0"/>
              <a:t> como framework de </a:t>
            </a:r>
            <a:r>
              <a:rPr lang="pt-BR" sz="1400" b="1" dirty="0" err="1"/>
              <a:t>logging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</a:t>
            </a:r>
            <a:r>
              <a:rPr lang="pt-BR" sz="1400" b="1" dirty="0" err="1"/>
              <a:t>tomcat</a:t>
            </a:r>
            <a:r>
              <a:rPr lang="pt-BR" sz="1400" b="1" dirty="0"/>
              <a:t> </a:t>
            </a:r>
            <a:r>
              <a:rPr lang="pt-BR" sz="1400" b="1" dirty="0" smtClean="0"/>
              <a:t>		Importa </a:t>
            </a:r>
            <a:r>
              <a:rPr lang="pt-BR" sz="1400" b="1" dirty="0" err="1"/>
              <a:t>Tomcat</a:t>
            </a:r>
            <a:r>
              <a:rPr lang="pt-BR" sz="1400" b="1" dirty="0"/>
              <a:t> como </a:t>
            </a:r>
            <a:r>
              <a:rPr lang="pt-BR" sz="1400" b="1" dirty="0" err="1"/>
              <a:t>engine</a:t>
            </a:r>
            <a:r>
              <a:rPr lang="pt-BR" sz="1400" b="1" dirty="0"/>
              <a:t> de HTTP padrão.</a:t>
            </a:r>
          </a:p>
          <a:p>
            <a:pPr marL="457200" lvl="1" indent="0">
              <a:buNone/>
            </a:pPr>
            <a:r>
              <a:rPr lang="pt-BR" sz="1400" b="1" dirty="0" err="1"/>
              <a:t>spring</a:t>
            </a:r>
            <a:r>
              <a:rPr lang="pt-BR" sz="1400" b="1" dirty="0"/>
              <a:t>-boot-starter-</a:t>
            </a:r>
            <a:r>
              <a:rPr lang="pt-BR" sz="1400" b="1" dirty="0" err="1"/>
              <a:t>undertow</a:t>
            </a:r>
            <a:r>
              <a:rPr lang="pt-BR" sz="1400" b="1" dirty="0"/>
              <a:t> </a:t>
            </a:r>
            <a:r>
              <a:rPr lang="pt-BR" sz="1400" b="1" dirty="0" smtClean="0"/>
              <a:t>	Importa </a:t>
            </a:r>
            <a:r>
              <a:rPr lang="pt-BR" sz="1400" b="1" dirty="0"/>
              <a:t>o </a:t>
            </a:r>
            <a:r>
              <a:rPr lang="pt-BR" sz="1400" b="1" dirty="0" err="1"/>
              <a:t>Undertow</a:t>
            </a:r>
            <a:r>
              <a:rPr lang="pt-BR" sz="1400" b="1" dirty="0"/>
              <a:t> HTTP </a:t>
            </a:r>
            <a:r>
              <a:rPr lang="pt-BR" sz="1400" b="1" dirty="0" err="1"/>
              <a:t>engine</a:t>
            </a:r>
            <a:r>
              <a:rPr lang="pt-BR" sz="1400" b="1" dirty="0"/>
              <a:t>, alternativa ao </a:t>
            </a:r>
            <a:r>
              <a:rPr lang="pt-BR" sz="1400" b="1" dirty="0" err="1"/>
              <a:t>Tomcat</a:t>
            </a:r>
            <a:r>
              <a:rPr lang="pt-BR" sz="1400" b="1" dirty="0"/>
              <a:t>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21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6554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11. Exemplo de @</a:t>
            </a:r>
            <a:r>
              <a:rPr lang="pt-BR" sz="1800" dirty="0" err="1" smtClean="0"/>
              <a:t>RestController</a:t>
            </a:r>
            <a:r>
              <a:rPr lang="pt-BR" sz="1800" dirty="0" smtClean="0"/>
              <a:t> servindo dados no formato JSON:</a:t>
            </a:r>
            <a:endParaRPr lang="pt-BR" sz="14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22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08" y="2120113"/>
            <a:ext cx="5895975" cy="4057650"/>
          </a:xfrm>
          <a:prstGeom prst="rect">
            <a:avLst/>
          </a:prstGeom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6554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12. Personalizando uma página de erro:</a:t>
            </a:r>
            <a:endParaRPr lang="pt-BR" sz="14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23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112" y="2290552"/>
            <a:ext cx="6553200" cy="3086100"/>
          </a:xfrm>
          <a:prstGeom prst="rect">
            <a:avLst/>
          </a:prstGeom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6554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13. Configurando a aplicação programaticamente:</a:t>
            </a:r>
            <a:endParaRPr lang="pt-BR" sz="14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24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613" y="2425629"/>
            <a:ext cx="7753350" cy="1666875"/>
          </a:xfrm>
          <a:prstGeom prst="rect">
            <a:avLst/>
          </a:prstGeom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6554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14. Exemplo de </a:t>
            </a:r>
            <a:r>
              <a:rPr lang="pt-BR" sz="1800" dirty="0" err="1" smtClean="0"/>
              <a:t>aquivo</a:t>
            </a:r>
            <a:r>
              <a:rPr lang="pt-BR" sz="1800" dirty="0" smtClean="0"/>
              <a:t> de configuração de aplicação: </a:t>
            </a:r>
            <a:r>
              <a:rPr lang="pt-BR" sz="1800" dirty="0" err="1" smtClean="0">
                <a:solidFill>
                  <a:schemeClr val="accent6">
                    <a:lumMod val="75000"/>
                  </a:schemeClr>
                </a:solidFill>
              </a:rPr>
              <a:t>application.properties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25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834" y="2634260"/>
            <a:ext cx="5464743" cy="9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157162"/>
            <a:ext cx="4285311" cy="53650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15. Anotações da JPA para o mapeamento Objeto Relacional :</a:t>
            </a:r>
          </a:p>
          <a:p>
            <a:pPr marL="0" indent="0">
              <a:buNone/>
            </a:pPr>
            <a:r>
              <a:rPr lang="pt-BR" sz="1200" dirty="0" smtClean="0"/>
              <a:t>@</a:t>
            </a:r>
            <a:r>
              <a:rPr lang="pt-BR" sz="1200" dirty="0" err="1" smtClean="0"/>
              <a:t>Entity</a:t>
            </a:r>
            <a:r>
              <a:rPr lang="pt-BR" sz="1200" dirty="0" smtClean="0"/>
              <a:t>		Mapear uma tabela de dados..</a:t>
            </a:r>
          </a:p>
          <a:p>
            <a:pPr marL="0" indent="0">
              <a:buNone/>
            </a:pPr>
            <a:r>
              <a:rPr lang="pt-BR" sz="1200" dirty="0" smtClean="0"/>
              <a:t>@</a:t>
            </a:r>
            <a:r>
              <a:rPr lang="pt-BR" sz="1200" dirty="0" err="1" smtClean="0"/>
              <a:t>Table</a:t>
            </a:r>
            <a:r>
              <a:rPr lang="pt-BR" sz="1200" dirty="0" smtClean="0"/>
              <a:t>		Propriedades da tabela de dados.</a:t>
            </a:r>
            <a:endParaRPr lang="pt-BR" sz="1200" dirty="0"/>
          </a:p>
          <a:p>
            <a:pPr marL="0" indent="0">
              <a:buNone/>
            </a:pPr>
            <a:r>
              <a:rPr lang="pt-BR" sz="1200" dirty="0" smtClean="0"/>
              <a:t>@Id 			Mapear elemento da chave primária.</a:t>
            </a:r>
          </a:p>
          <a:p>
            <a:pPr marL="0" indent="0">
              <a:buNone/>
            </a:pPr>
            <a:r>
              <a:rPr lang="pt-BR" sz="1200" dirty="0" smtClean="0"/>
              <a:t>@</a:t>
            </a:r>
            <a:r>
              <a:rPr lang="pt-BR" sz="1200" dirty="0" err="1" smtClean="0"/>
              <a:t>GeneratedValue</a:t>
            </a:r>
            <a:r>
              <a:rPr lang="pt-BR" sz="1200" dirty="0" smtClean="0"/>
              <a:t>	Estratégia de geração da PK.</a:t>
            </a:r>
          </a:p>
          <a:p>
            <a:pPr marL="0" indent="0">
              <a:buNone/>
            </a:pPr>
            <a:r>
              <a:rPr lang="pt-BR" sz="1200" dirty="0" smtClean="0"/>
              <a:t>@</a:t>
            </a:r>
            <a:r>
              <a:rPr lang="pt-BR" sz="1200" dirty="0" err="1" smtClean="0"/>
              <a:t>Column</a:t>
            </a:r>
            <a:r>
              <a:rPr lang="pt-BR" sz="1200" dirty="0" smtClean="0"/>
              <a:t>		Mapear propriedades da </a:t>
            </a:r>
            <a:r>
              <a:rPr lang="pt-BR" sz="1200" dirty="0" err="1" smtClean="0"/>
              <a:t>columa</a:t>
            </a:r>
            <a:r>
              <a:rPr lang="pt-BR" sz="1200" dirty="0" smtClean="0"/>
              <a:t> da tabela.</a:t>
            </a:r>
          </a:p>
          <a:p>
            <a:pPr marL="0" indent="0">
              <a:buNone/>
            </a:pPr>
            <a:r>
              <a:rPr lang="pt-BR" sz="1200" dirty="0" smtClean="0"/>
              <a:t>@</a:t>
            </a:r>
            <a:r>
              <a:rPr lang="pt-BR" sz="1200" dirty="0" err="1" smtClean="0"/>
              <a:t>JsonProperty</a:t>
            </a:r>
            <a:r>
              <a:rPr lang="pt-BR" sz="1200" dirty="0" smtClean="0"/>
              <a:t>	Anotação do Jackson, para serialização de dados no formato JSON.</a:t>
            </a:r>
          </a:p>
          <a:p>
            <a:pPr marL="0" indent="0">
              <a:buNone/>
            </a:pPr>
            <a:r>
              <a:rPr lang="pt-BR" sz="1200" dirty="0" smtClean="0"/>
              <a:t>@</a:t>
            </a:r>
            <a:r>
              <a:rPr lang="pt-BR" sz="1200" dirty="0" err="1" smtClean="0"/>
              <a:t>ManyToOne</a:t>
            </a:r>
            <a:r>
              <a:rPr lang="pt-BR" sz="1200" dirty="0"/>
              <a:t>	</a:t>
            </a:r>
            <a:r>
              <a:rPr lang="pt-BR" sz="1200" dirty="0" smtClean="0"/>
              <a:t>Mapear relacionamento muitos para um.</a:t>
            </a:r>
          </a:p>
          <a:p>
            <a:pPr marL="0" indent="0">
              <a:buNone/>
            </a:pPr>
            <a:r>
              <a:rPr lang="pt-BR" sz="1200" dirty="0" smtClean="0"/>
              <a:t>@</a:t>
            </a:r>
            <a:r>
              <a:rPr lang="pt-BR" sz="1200" dirty="0" err="1" smtClean="0"/>
              <a:t>JoinColumn</a:t>
            </a:r>
            <a:r>
              <a:rPr lang="pt-BR" sz="1200" dirty="0" smtClean="0"/>
              <a:t>		Mapear propriedades da coluna da tabela que será do tipo FK.</a:t>
            </a: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26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713" y="529567"/>
            <a:ext cx="4097563" cy="6304783"/>
          </a:xfrm>
          <a:prstGeom prst="rect">
            <a:avLst/>
          </a:prstGeom>
        </p:spPr>
      </p:pic>
      <p:pic>
        <p:nvPicPr>
          <p:cNvPr id="8" name="Picture 2" descr="Datapar S.A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157162"/>
            <a:ext cx="4285311" cy="53650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15. Anotações da JPA para o mapeamento Objeto Relacional :</a:t>
            </a:r>
          </a:p>
          <a:p>
            <a:pPr marL="0" indent="0">
              <a:buNone/>
            </a:pPr>
            <a:r>
              <a:rPr lang="pt-BR" sz="1200" dirty="0" smtClean="0"/>
              <a:t>@</a:t>
            </a:r>
            <a:r>
              <a:rPr lang="pt-BR" sz="1200" dirty="0" err="1" smtClean="0"/>
              <a:t>NamedQuery</a:t>
            </a:r>
            <a:r>
              <a:rPr lang="pt-BR" sz="1200" dirty="0" smtClean="0"/>
              <a:t>	Anotação para consulta nomeada. Uma forma de query preparadas.</a:t>
            </a:r>
          </a:p>
          <a:p>
            <a:pPr marL="0" indent="0">
              <a:buNone/>
            </a:pPr>
            <a:r>
              <a:rPr lang="pt-BR" sz="1200" dirty="0" smtClean="0"/>
              <a:t>@</a:t>
            </a:r>
            <a:r>
              <a:rPr lang="pt-BR" sz="1200" dirty="0" err="1" smtClean="0"/>
              <a:t>EmbeddedId</a:t>
            </a:r>
            <a:r>
              <a:rPr lang="pt-BR" sz="1200" dirty="0" smtClean="0"/>
              <a:t>	Uma das formas de anotação para mapeamentos de chaves primárias compostas.</a:t>
            </a:r>
          </a:p>
          <a:p>
            <a:pPr marL="0" indent="0">
              <a:buNone/>
            </a:pPr>
            <a:r>
              <a:rPr lang="pt-BR" sz="1200" dirty="0" smtClean="0"/>
              <a:t>@Temporal		anotação para mapeamento de tipos data e hora.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27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323" y="1157162"/>
            <a:ext cx="4857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45962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16. Resumo das anotações JPA: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/>
              <a:t>Mapeamento de objetos: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1800" dirty="0"/>
          </a:p>
          <a:p>
            <a:pPr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/>
              <a:t>Sobrescrever nome de tabelas ou colunas: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endParaRPr lang="pt-BR" sz="14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28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834" y="2629912"/>
            <a:ext cx="6019800" cy="10191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834" y="4355960"/>
            <a:ext cx="60198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45962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16. Resumo das anotações JPA: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/>
              <a:t>Outras anotações para indicar o tipo da classe ou outros aspectos: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1800" dirty="0"/>
          </a:p>
          <a:p>
            <a:pPr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sz="1800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endParaRPr lang="pt-BR" sz="14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29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452" y="2672267"/>
            <a:ext cx="6000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mbc.pl/img/partner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-29232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8586" y="1407862"/>
            <a:ext cx="10018713" cy="5450137"/>
          </a:xfrm>
        </p:spPr>
        <p:txBody>
          <a:bodyPr anchor="t">
            <a:normAutofit fontScale="85000" lnSpcReduction="20000"/>
          </a:bodyPr>
          <a:lstStyle/>
          <a:p>
            <a:pPr marL="0" lvl="0" indent="0">
              <a:buNone/>
            </a:pPr>
            <a:r>
              <a:rPr lang="pt-BR" dirty="0"/>
              <a:t>2. Sintaxe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Classes e objetos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Tipos primitivos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Valores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Literais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Identificadores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Operadores e operações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/>
              <a:t>Casts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Variáveis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Constantes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Métodos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Construtores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Membros de classe e instância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Pacotes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Comentários e </a:t>
            </a:r>
            <a:r>
              <a:rPr lang="pt-BR" dirty="0" err="1"/>
              <a:t>Javadoc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2402" y="1464658"/>
            <a:ext cx="10018713" cy="45962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17. Criando e executando uma query Dinâmica: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18. Executando uma query nomeada: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sz="1800" dirty="0"/>
          </a:p>
          <a:p>
            <a:pPr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sz="1800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endParaRPr lang="pt-BR" sz="14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30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78" y="154241"/>
            <a:ext cx="2450060" cy="7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700" y="2019341"/>
            <a:ext cx="5581650" cy="8286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700" y="3646178"/>
            <a:ext cx="5638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mbc.pl/img/partner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-29232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51370"/>
            <a:ext cx="10018713" cy="443983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dirty="0"/>
              <a:t>3. Expressões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Expressões numéricas e booleanas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Concatenação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Controle de fluxo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Condicionais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Repetição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Operações com bytes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mbc.pl/img/partner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-29232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51370"/>
            <a:ext cx="10018713" cy="443983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dirty="0"/>
              <a:t>4.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Strings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Criação de </a:t>
            </a:r>
            <a:r>
              <a:rPr lang="pt-BR" dirty="0" err="1"/>
              <a:t>strings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Modificação de </a:t>
            </a:r>
            <a:r>
              <a:rPr lang="pt-BR" dirty="0" err="1"/>
              <a:t>strings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err="1"/>
              <a:t>StringBuilder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err="1"/>
              <a:t>Arrays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Unicode, </a:t>
            </a:r>
            <a:r>
              <a:rPr lang="pt-BR" dirty="0" err="1"/>
              <a:t>strings</a:t>
            </a:r>
            <a:r>
              <a:rPr lang="pt-BR" dirty="0"/>
              <a:t>, bytes e chars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Pesquisa e outras operações com </a:t>
            </a:r>
            <a:r>
              <a:rPr lang="pt-BR" dirty="0" err="1"/>
              <a:t>strings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Expressões regulares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5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mbc.pl/img/partner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-29232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51370"/>
            <a:ext cx="10018713" cy="5506630"/>
          </a:xfrm>
        </p:spPr>
        <p:txBody>
          <a:bodyPr anchor="t"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dirty="0"/>
              <a:t>5. Classes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Criação de classes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Criação de objeto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Herança de classes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err="1"/>
              <a:t>java.lang.Object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err="1"/>
              <a:t>toString</a:t>
            </a:r>
            <a:r>
              <a:rPr lang="pt-BR" dirty="0"/>
              <a:t>()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err="1"/>
              <a:t>equals</a:t>
            </a:r>
            <a:r>
              <a:rPr lang="pt-BR" dirty="0"/>
              <a:t>() e </a:t>
            </a:r>
            <a:r>
              <a:rPr lang="pt-BR" dirty="0" err="1"/>
              <a:t>hashCode</a:t>
            </a:r>
            <a:r>
              <a:rPr lang="pt-BR" dirty="0"/>
              <a:t>()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Encapsulamento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Polimorfismo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Sobreposição de métodos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Sobrecarga de métodos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Classes e métodos finais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Clonagem (</a:t>
            </a:r>
            <a:r>
              <a:rPr lang="pt-BR" dirty="0" err="1"/>
              <a:t>Prototype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)</a:t>
            </a:r>
            <a:endParaRPr lang="pt-BR" sz="1800" dirty="0"/>
          </a:p>
          <a:p>
            <a:pPr>
              <a:buFont typeface="Wingdings" panose="05000000000000000000" pitchFamily="2" charset="2"/>
              <a:buChar char="ü"/>
            </a:pPr>
            <a:endParaRPr lang="pt-BR" u="sng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mbc.pl/img/partner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-29232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51370"/>
            <a:ext cx="10018713" cy="550663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dirty="0" smtClean="0"/>
              <a:t>6. Interfaces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Classes e métodos abstratos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pattern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Declaração de interfaces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Uso de interfaces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Estratégias (</a:t>
            </a:r>
            <a:r>
              <a:rPr lang="pt-BR" dirty="0" err="1"/>
              <a:t>Strategy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)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Estados (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)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Comandos (</a:t>
            </a:r>
            <a:r>
              <a:rPr lang="pt-BR" dirty="0" err="1"/>
              <a:t>Command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 smtClean="0"/>
              <a:t>)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mbc.pl/img/partner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-29232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51370"/>
            <a:ext cx="10018713" cy="550663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dirty="0"/>
              <a:t>7. Coleções e utilitários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Coleções e estruturas de dados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err="1"/>
              <a:t>Arrays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Listas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Conjuntos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Mapas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Filas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Sintaxe de genéricos</a:t>
            </a:r>
            <a:endParaRPr lang="pt-BR" sz="1800" dirty="0"/>
          </a:p>
          <a:p>
            <a:pPr marL="0" lvl="0" indent="0">
              <a:buNone/>
            </a:pP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8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0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mbc.pl/img/partner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-29232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51370"/>
            <a:ext cx="10018713" cy="550663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pt-BR" dirty="0"/>
              <a:t>8</a:t>
            </a:r>
            <a:r>
              <a:rPr lang="pt-BR" dirty="0" smtClean="0"/>
              <a:t>. </a:t>
            </a:r>
            <a:r>
              <a:rPr lang="pt-BR" dirty="0"/>
              <a:t>Exceções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Erros e tipos de </a:t>
            </a:r>
            <a:r>
              <a:rPr lang="pt-BR" dirty="0" err="1"/>
              <a:t>exeções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Declaração de exceções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err="1"/>
              <a:t>Try</a:t>
            </a:r>
            <a:r>
              <a:rPr lang="pt-BR" dirty="0"/>
              <a:t>-catch-</a:t>
            </a:r>
            <a:r>
              <a:rPr lang="pt-BR" dirty="0" err="1"/>
              <a:t>finally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Uso de exceções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Criação de exceções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Boas práticas</a:t>
            </a:r>
            <a:endParaRPr lang="pt-BR" sz="1800" dirty="0"/>
          </a:p>
          <a:p>
            <a:pPr marL="0" lvl="0" indent="0">
              <a:buNone/>
            </a:pP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69311" y="6401205"/>
            <a:ext cx="684880" cy="365125"/>
          </a:xfrm>
        </p:spPr>
        <p:txBody>
          <a:bodyPr/>
          <a:lstStyle/>
          <a:p>
            <a:fld id="{D57F1E4F-1CFF-5643-939E-217C01CDF565}" type="slidenum">
              <a:rPr lang="en-US" sz="16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9</a:t>
            </a:fld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7" y="412693"/>
            <a:ext cx="2047286" cy="5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4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327</TotalTime>
  <Words>729</Words>
  <Application>Microsoft Office PowerPoint</Application>
  <PresentationFormat>Widescreen</PresentationFormat>
  <Paragraphs>269</Paragraphs>
  <Slides>30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Paralaxe</vt:lpstr>
      <vt:lpstr>Spring Framework AngularJS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Spring / AngularJS</dc:title>
  <dc:creator>lyndon-pc</dc:creator>
  <cp:lastModifiedBy>Usuario1</cp:lastModifiedBy>
  <cp:revision>47</cp:revision>
  <dcterms:created xsi:type="dcterms:W3CDTF">2015-09-21T12:09:08Z</dcterms:created>
  <dcterms:modified xsi:type="dcterms:W3CDTF">2015-09-21T22:44:45Z</dcterms:modified>
</cp:coreProperties>
</file>