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354" r:id="rId4"/>
    <p:sldId id="27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C248-181F-4122-885B-2C610BCE6D9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1CC2A-6A18-475B-A8E3-8093A0596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44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メンバー間のモチベーションの差が大きくなり始めている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E02F-E7D3-A64B-B436-C380562497E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9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4065E-BAD7-4B0C-A030-B38B6786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B62EC7-7CF5-44DD-9523-7D4A2224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3EE83-1146-4F82-AD43-C9FC2866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B7E8E-3B58-4F6E-8529-13FC53B9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68D76-57F2-4433-A201-2CC72A9B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23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5EB0F-01D4-40FB-9A7A-4504FA99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FB5CF2-F83B-48B9-ADEA-C297B9FB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766C-FF20-4CD6-BB49-954ABED4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1ABE5-0CEA-443F-BA28-152F089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48D6-1DC1-4131-868F-290A9FC1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237C74-F846-47A2-95E8-C88C0C964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C6F14D-1FDE-4EF4-9B13-15D86055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84B12-19CC-4E5A-9550-6C54A1E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D7BCFE-75C9-4FD3-A52D-F11AD8F5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5A81D-9349-442C-82B0-FF25A6B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7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C6720-E3A7-4BB2-A192-DEEC3983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99641-4D8C-4E39-A937-B0016D21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FB087-7054-440C-B3D9-10084672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5B384A-EA3D-427A-9B97-769B121D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ACBE1-4344-4566-9768-5F05286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5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71674-8DD7-4725-906E-F906ADDC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BEDED-5096-4F6E-A6A9-459923E7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72846C-D196-4EA9-92E9-F33249BF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8695F-4CB0-45B6-AA7F-F73C4BF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8402-8210-44EB-8EDD-F1BD0E9B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2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1CD6E-85E0-4028-842E-9FF150C3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F7699-EF07-4F2C-972A-38D33D5C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D58A9E-BDD3-4537-9FB2-DDCBA8EA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3CDE72-47E7-47EB-8E10-376DCFCD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F6C220-89DE-45B9-BA70-4D94487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A5AAE8-D540-4C93-AC62-82C7B209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E8C6A-FD81-41E9-A1AB-91148C03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DD74F8-A98F-48CD-ADD0-3C3A8FC1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230424-C7CB-42A2-A0B1-717218F5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374480-A844-44C4-AB5B-3977A86D8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31A22-D638-43D2-BAD0-2D873C61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7B9D1D-0C9B-43C8-9E02-C804D5DE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EC75EE-9CF9-4F5C-9852-1EFB1B85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CD17DA-F0B2-43DA-B316-E95A85D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C1E41-C7A0-482C-9E36-11C6D94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F8CF28-E294-4561-9F33-A85EB6C4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0BA798-5A93-48B2-967F-42DDDE23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3FFD71-0385-41A7-BA4D-710EDFF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5FC30-EAFA-4F42-8C84-E80AF166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2DE799-CC73-4654-BCB4-A71CD8F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0F8D24-F308-4944-9870-AE1036C8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36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760B-E40E-4639-987C-1E9A99B3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0DA2A-9C07-4CD8-AA21-7C1FD758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B2761-3E46-416C-A4A3-FF9D6692A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E596BB-77E0-4270-BE4F-8B0ABEA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FCA0FC-DB35-4F3E-B517-AA97651A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20D7BB-F67B-482F-8D9F-24046219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8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D70DF-F3AA-4E75-AC6E-B423CBB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3F82CA-AF51-403D-AAC3-023B6E1F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C23C97-0CF8-4580-B233-BFD9D298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5FD92-F58B-4E0C-9A3C-AFC50A64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309902-6EAB-41B3-BB4A-B54AAED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A347B6-BA9E-4C23-AA91-E9679A7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4F608C-D46A-4328-BDE0-8C1288ED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F3B9C-6AD5-4514-9D9E-A142E142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41CD7-4B62-44C1-B551-EF1DC7F60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A250-FC08-4D21-8559-8E48F0B0A894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DB6FD-A3C9-41D5-BC1C-58B153F12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437A6-BCB4-4C91-AEA0-1B907AB35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9322-9823-4015-B117-BAABFAFCC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0B46E37-29E9-B441-B0FC-8168EDEF7D55}"/>
              </a:ext>
            </a:extLst>
          </p:cNvPr>
          <p:cNvSpPr/>
          <p:nvPr/>
        </p:nvSpPr>
        <p:spPr>
          <a:xfrm>
            <a:off x="6278736" y="686424"/>
            <a:ext cx="4432978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2" name="正方形/長方形 111"/>
          <p:cNvSpPr/>
          <p:nvPr/>
        </p:nvSpPr>
        <p:spPr>
          <a:xfrm>
            <a:off x="1480288" y="686424"/>
            <a:ext cx="4432976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480288" y="686423"/>
            <a:ext cx="4432976" cy="414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11332" y="739665"/>
            <a:ext cx="13708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As is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（現状）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35A7C4-DD8E-A641-9CDA-8B1396BCE1D4}"/>
              </a:ext>
            </a:extLst>
          </p:cNvPr>
          <p:cNvSpPr/>
          <p:nvPr/>
        </p:nvSpPr>
        <p:spPr>
          <a:xfrm>
            <a:off x="6278736" y="686423"/>
            <a:ext cx="4432978" cy="414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A35E0A-0E1A-5C4F-A217-CF147185FCFE}"/>
              </a:ext>
            </a:extLst>
          </p:cNvPr>
          <p:cNvSpPr txBox="1"/>
          <p:nvPr/>
        </p:nvSpPr>
        <p:spPr>
          <a:xfrm>
            <a:off x="7236677" y="739665"/>
            <a:ext cx="251709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To be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（あるべき理想の姿）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6B62C-DE0D-6A42-B25A-F7962B72F870}"/>
              </a:ext>
            </a:extLst>
          </p:cNvPr>
          <p:cNvSpPr txBox="1"/>
          <p:nvPr/>
        </p:nvSpPr>
        <p:spPr>
          <a:xfrm>
            <a:off x="1606309" y="238541"/>
            <a:ext cx="1506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01_As is / To be</a:t>
            </a:r>
            <a:endParaRPr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4E7E6B-F3B7-6642-B63D-FCB3B77B69AF}"/>
              </a:ext>
            </a:extLst>
          </p:cNvPr>
          <p:cNvSpPr txBox="1"/>
          <p:nvPr/>
        </p:nvSpPr>
        <p:spPr>
          <a:xfrm>
            <a:off x="1618510" y="1252752"/>
            <a:ext cx="4156532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売上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2,000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万円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社員数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名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創業メンバーと新しいメンバーでは文化的な差が出始めている。飲みにケーションの場もほぼなくなった。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目標はトップダウンで決まることが多い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土日も仕事をしているスタッフが大半を占める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地域とのふれあいの場などはほぼない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EF0BA-6982-334F-93EC-8A9ADFEDAB9F}"/>
              </a:ext>
            </a:extLst>
          </p:cNvPr>
          <p:cNvSpPr txBox="1"/>
          <p:nvPr/>
        </p:nvSpPr>
        <p:spPr>
          <a:xfrm>
            <a:off x="6479289" y="1259178"/>
            <a:ext cx="4095946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売上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億円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社員数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名（正社員）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スタッフ同士の信頼関係が強い組織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各々が目標を設定して自主的にチャレンジできる組織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土日はきちんと休みが取れる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地元地域とのコミュニケーションが活発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3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A3A5024-A36B-9649-B5FE-E87CB908996C}"/>
              </a:ext>
            </a:extLst>
          </p:cNvPr>
          <p:cNvSpPr/>
          <p:nvPr/>
        </p:nvSpPr>
        <p:spPr>
          <a:xfrm>
            <a:off x="1499843" y="686424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70" name="直線コネクタ 69"/>
          <p:cNvCxnSpPr/>
          <p:nvPr/>
        </p:nvCxnSpPr>
        <p:spPr>
          <a:xfrm>
            <a:off x="4560835" y="686425"/>
            <a:ext cx="1" cy="5803829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490502" y="2621034"/>
            <a:ext cx="9221212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1480288" y="4555642"/>
            <a:ext cx="9221212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631168" y="686425"/>
            <a:ext cx="1" cy="5803829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560836" y="2692407"/>
            <a:ext cx="3070333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テーマ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問題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) 】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0835" y="4620189"/>
            <a:ext cx="3070330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Where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どこで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0835" y="750972"/>
            <a:ext cx="3070330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</a:t>
            </a:r>
            <a:r>
              <a:rPr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hom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誰に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490503" y="752260"/>
            <a:ext cx="3070333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ho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誰が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31170" y="752260"/>
            <a:ext cx="3060117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What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何を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31167" y="2692647"/>
            <a:ext cx="3060117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Why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それはなぜ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90503" y="2698109"/>
            <a:ext cx="3060117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How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どのように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00719" y="4620356"/>
            <a:ext cx="3060117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When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いつ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632046" y="4620356"/>
            <a:ext cx="3070330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How much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いくらで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DBDAE7B-B21D-F849-8A90-9210490C3F50}"/>
              </a:ext>
            </a:extLst>
          </p:cNvPr>
          <p:cNvSpPr txBox="1"/>
          <p:nvPr/>
        </p:nvSpPr>
        <p:spPr>
          <a:xfrm>
            <a:off x="1606309" y="238541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02_6W2H</a:t>
            </a:r>
            <a:endParaRPr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246D28-7FFA-BC4D-8521-BD5F67F0187B}"/>
              </a:ext>
            </a:extLst>
          </p:cNvPr>
          <p:cNvSpPr txBox="1"/>
          <p:nvPr/>
        </p:nvSpPr>
        <p:spPr>
          <a:xfrm>
            <a:off x="1654167" y="1285715"/>
            <a:ext cx="273949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入社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年目まで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営業部門でやる気のあるメンバー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F68DEA-956B-A44A-8CA5-27CEAC35C238}"/>
              </a:ext>
            </a:extLst>
          </p:cNvPr>
          <p:cNvSpPr txBox="1"/>
          <p:nvPr/>
        </p:nvSpPr>
        <p:spPr>
          <a:xfrm>
            <a:off x="1663002" y="3220323"/>
            <a:ext cx="273116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だんだんコミュニケーションが希薄になってきて、突然退職の意思を告げられる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EFCC53-263A-4E44-822F-52FD84D30247}"/>
              </a:ext>
            </a:extLst>
          </p:cNvPr>
          <p:cNvSpPr txBox="1"/>
          <p:nvPr/>
        </p:nvSpPr>
        <p:spPr>
          <a:xfrm>
            <a:off x="1672673" y="5154934"/>
            <a:ext cx="269918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ある程度、実力がついてきたなと感じるようになったあたりで辞めていく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5618D6-C9A2-9449-ACEE-9CD4836793D6}"/>
              </a:ext>
            </a:extLst>
          </p:cNvPr>
          <p:cNvSpPr txBox="1"/>
          <p:nvPr/>
        </p:nvSpPr>
        <p:spPr>
          <a:xfrm>
            <a:off x="4744110" y="1285715"/>
            <a:ext cx="2702906" cy="346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上司との関係に不満を持っている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71692F-5124-0E47-826E-E2C5B1DDEA66}"/>
              </a:ext>
            </a:extLst>
          </p:cNvPr>
          <p:cNvSpPr txBox="1"/>
          <p:nvPr/>
        </p:nvSpPr>
        <p:spPr>
          <a:xfrm>
            <a:off x="4744110" y="3220324"/>
            <a:ext cx="27029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若手社員の定着率が低い</a:t>
            </a:r>
            <a:b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</a:b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すぐに辞めて行く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BB9DA1-FE00-014A-9A45-2B7CCF9EA93B}"/>
              </a:ext>
            </a:extLst>
          </p:cNvPr>
          <p:cNvSpPr txBox="1"/>
          <p:nvPr/>
        </p:nvSpPr>
        <p:spPr>
          <a:xfrm>
            <a:off x="4745108" y="5154935"/>
            <a:ext cx="2719432" cy="346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東京エリア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BA4F11-A79F-4143-8AB4-C13745D99010}"/>
              </a:ext>
            </a:extLst>
          </p:cNvPr>
          <p:cNvSpPr txBox="1"/>
          <p:nvPr/>
        </p:nvSpPr>
        <p:spPr>
          <a:xfrm>
            <a:off x="7816352" y="1285715"/>
            <a:ext cx="27200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昨年度入社の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名のうち、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6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名が辞めてしまっている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CD8CE71-A9D2-E541-BD09-17108E8A177E}"/>
              </a:ext>
            </a:extLst>
          </p:cNvPr>
          <p:cNvSpPr txBox="1"/>
          <p:nvPr/>
        </p:nvSpPr>
        <p:spPr>
          <a:xfrm>
            <a:off x="7815849" y="3220323"/>
            <a:ext cx="271169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営業課の業務の進め方が変わっていて、ついていけないメンバーが辞めているようだ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723779-3EDD-0241-BC4D-D14D934DC119}"/>
              </a:ext>
            </a:extLst>
          </p:cNvPr>
          <p:cNvSpPr txBox="1"/>
          <p:nvPr/>
        </p:nvSpPr>
        <p:spPr>
          <a:xfrm>
            <a:off x="7815849" y="5154935"/>
            <a:ext cx="271169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人あたり平均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300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万円ほどの採用コストがかかっている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98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BFBC6D-60CB-EC4B-9F3D-007CE25D2482}"/>
              </a:ext>
            </a:extLst>
          </p:cNvPr>
          <p:cNvSpPr txBox="1"/>
          <p:nvPr/>
        </p:nvSpPr>
        <p:spPr>
          <a:xfrm>
            <a:off x="1490503" y="2909250"/>
            <a:ext cx="6140665" cy="313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課題の概要を整理する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 】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01BA9B-EBBE-5845-8DB7-DC06F4EE90E4}"/>
              </a:ext>
            </a:extLst>
          </p:cNvPr>
          <p:cNvSpPr/>
          <p:nvPr/>
        </p:nvSpPr>
        <p:spPr>
          <a:xfrm>
            <a:off x="1485402" y="681549"/>
            <a:ext cx="1248017" cy="1864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76B9567-14E0-AE42-B2FB-5C4C26484C57}"/>
              </a:ext>
            </a:extLst>
          </p:cNvPr>
          <p:cNvCxnSpPr>
            <a:cxnSpLocks/>
          </p:cNvCxnSpPr>
          <p:nvPr/>
        </p:nvCxnSpPr>
        <p:spPr>
          <a:xfrm>
            <a:off x="1480290" y="1605379"/>
            <a:ext cx="9226312" cy="0"/>
          </a:xfrm>
          <a:prstGeom prst="line">
            <a:avLst/>
          </a:prstGeom>
          <a:ln w="12700" cmpd="sng">
            <a:solidFill>
              <a:srgbClr val="40404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532AF22-CA92-3A4D-8C38-8B9A412385E5}"/>
              </a:ext>
            </a:extLst>
          </p:cNvPr>
          <p:cNvCxnSpPr>
            <a:cxnSpLocks/>
          </p:cNvCxnSpPr>
          <p:nvPr/>
        </p:nvCxnSpPr>
        <p:spPr>
          <a:xfrm>
            <a:off x="2737649" y="664616"/>
            <a:ext cx="0" cy="1881526"/>
          </a:xfrm>
          <a:prstGeom prst="line">
            <a:avLst/>
          </a:prstGeom>
          <a:ln w="12700" cmpd="sng">
            <a:solidFill>
              <a:srgbClr val="40404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924EFC5-4B95-A746-81A7-D552EB46CBEE}"/>
              </a:ext>
            </a:extLst>
          </p:cNvPr>
          <p:cNvSpPr txBox="1"/>
          <p:nvPr/>
        </p:nvSpPr>
        <p:spPr>
          <a:xfrm>
            <a:off x="1485401" y="888771"/>
            <a:ext cx="125648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11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解決すべき</a:t>
            </a:r>
            <a:endParaRPr lang="en-US" altLang="ja-JP" sz="11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16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問題</a:t>
            </a:r>
            <a:endParaRPr lang="en-US" altLang="ja-JP" sz="16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DD67C2-B35A-B741-BE62-FFEDEBF04089}"/>
              </a:ext>
            </a:extLst>
          </p:cNvPr>
          <p:cNvSpPr txBox="1"/>
          <p:nvPr/>
        </p:nvSpPr>
        <p:spPr>
          <a:xfrm>
            <a:off x="1485401" y="1829534"/>
            <a:ext cx="125648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11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取り組む</a:t>
            </a:r>
            <a:endParaRPr lang="en-US" altLang="ja-JP" sz="11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16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課題</a:t>
            </a:r>
            <a:endParaRPr lang="en-US" altLang="ja-JP" sz="16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8E658AE-4297-244A-92CE-1821B3FE7456}"/>
              </a:ext>
            </a:extLst>
          </p:cNvPr>
          <p:cNvSpPr/>
          <p:nvPr/>
        </p:nvSpPr>
        <p:spPr>
          <a:xfrm>
            <a:off x="1480289" y="681549"/>
            <a:ext cx="9231425" cy="1864594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BECBC6-5BA5-5146-BCCA-2AC04145F275}"/>
              </a:ext>
            </a:extLst>
          </p:cNvPr>
          <p:cNvSpPr txBox="1"/>
          <p:nvPr/>
        </p:nvSpPr>
        <p:spPr>
          <a:xfrm>
            <a:off x="1606308" y="238541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06_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課題設定シート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44AD18A-0321-364E-83AE-7FD3BB0D7FE1}"/>
              </a:ext>
            </a:extLst>
          </p:cNvPr>
          <p:cNvSpPr/>
          <p:nvPr/>
        </p:nvSpPr>
        <p:spPr>
          <a:xfrm>
            <a:off x="1480289" y="3255128"/>
            <a:ext cx="9231425" cy="3235125"/>
          </a:xfrm>
          <a:prstGeom prst="rect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40F91-7961-C443-AE90-99600F4D6519}"/>
              </a:ext>
            </a:extLst>
          </p:cNvPr>
          <p:cNvSpPr txBox="1"/>
          <p:nvPr/>
        </p:nvSpPr>
        <p:spPr>
          <a:xfrm>
            <a:off x="2806718" y="867233"/>
            <a:ext cx="7828655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メンバー間のモチベーションの差が大きくなり始めている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最近入社してきたメンバーは創業期と同じやり方では上手く機能しない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859E2F-E167-0B44-BA53-ECCDB3F51D89}"/>
              </a:ext>
            </a:extLst>
          </p:cNvPr>
          <p:cNvSpPr txBox="1"/>
          <p:nvPr/>
        </p:nvSpPr>
        <p:spPr>
          <a:xfrm>
            <a:off x="2800417" y="1918795"/>
            <a:ext cx="7828655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新入社員の教育プログラムと評価制度の設計を実施する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68C43F-AA8D-1645-B6F2-D8F14C391E04}"/>
              </a:ext>
            </a:extLst>
          </p:cNvPr>
          <p:cNvSpPr/>
          <p:nvPr/>
        </p:nvSpPr>
        <p:spPr>
          <a:xfrm>
            <a:off x="1644742" y="3400930"/>
            <a:ext cx="88923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創業時は理念やビジョンを誰もが共有できる距離にいたが、人数が増えてバラつきが出てきたため（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Why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泊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日の合宿形式のプログラムにしたい。以降は店舗リーダーがフォロー（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How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理念共有、目標設定、行動計画の策定プログラムの実施と個別フォローが必要（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What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人事部が主導。現場のチームリーダーにも協力を要請（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Who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まずは新入社員から入社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年目までの社員に対して実施（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Whom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4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月に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度、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12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月に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度、理念共有の研修をしたい。月に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度の個別面談も必要（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When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研修については東京本社で実施。個別面談は各店舗で実施（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Where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予算的には年間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300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万円以内に収めたい（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How much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lang="en-US" altLang="ja-JP" sz="1200" dirty="0">
              <a:solidFill>
                <a:srgbClr val="40404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597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線コネクタ 69"/>
          <p:cNvCxnSpPr/>
          <p:nvPr/>
        </p:nvCxnSpPr>
        <p:spPr>
          <a:xfrm>
            <a:off x="6101061" y="968860"/>
            <a:ext cx="1" cy="5180570"/>
          </a:xfrm>
          <a:prstGeom prst="line">
            <a:avLst/>
          </a:prstGeom>
          <a:ln w="31750" cmpd="sng">
            <a:solidFill>
              <a:schemeClr val="tx1">
                <a:lumMod val="85000"/>
                <a:lumOff val="1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675282" y="3559145"/>
            <a:ext cx="8841436" cy="0"/>
          </a:xfrm>
          <a:prstGeom prst="line">
            <a:avLst/>
          </a:prstGeom>
          <a:ln w="31750" cmpd="sng">
            <a:solidFill>
              <a:schemeClr val="tx1">
                <a:lumMod val="85000"/>
                <a:lumOff val="1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001D3F-1024-2843-AF26-7F643E8B8C3E}"/>
              </a:ext>
            </a:extLst>
          </p:cNvPr>
          <p:cNvSpPr txBox="1"/>
          <p:nvPr/>
        </p:nvSpPr>
        <p:spPr>
          <a:xfrm>
            <a:off x="4575261" y="607503"/>
            <a:ext cx="304147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重要度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高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73B21E-04E3-E541-A21D-F72ED665B664}"/>
              </a:ext>
            </a:extLst>
          </p:cNvPr>
          <p:cNvSpPr txBox="1"/>
          <p:nvPr/>
        </p:nvSpPr>
        <p:spPr>
          <a:xfrm>
            <a:off x="4575261" y="6213578"/>
            <a:ext cx="304147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重要度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低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31F5A2-491A-3E44-BC75-668AFB495AC6}"/>
              </a:ext>
            </a:extLst>
          </p:cNvPr>
          <p:cNvSpPr txBox="1"/>
          <p:nvPr/>
        </p:nvSpPr>
        <p:spPr>
          <a:xfrm>
            <a:off x="10507295" y="2584649"/>
            <a:ext cx="406265" cy="1948992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緊急度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高</a:t>
            </a:r>
            <a:r>
              <a:rPr lang="en-US" altLang="ja-JP" sz="1200" dirty="0">
                <a:solidFill>
                  <a:srgbClr val="404040"/>
                </a:solidFill>
                <a:latin typeface="メイリオ"/>
                <a:ea typeface="メイリオ"/>
                <a:cs typeface="メイリオ"/>
              </a:rPr>
              <a:t>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72468D-7034-4541-B98B-F93BEF7923D1}"/>
              </a:ext>
            </a:extLst>
          </p:cNvPr>
          <p:cNvSpPr txBox="1"/>
          <p:nvPr/>
        </p:nvSpPr>
        <p:spPr>
          <a:xfrm>
            <a:off x="1278442" y="2584649"/>
            <a:ext cx="406265" cy="1948992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dirty="0">
                <a:solidFill>
                  <a:srgbClr val="404040"/>
                </a:solidFill>
                <a:latin typeface="Meiryo" panose="020B0604030504040204" pitchFamily="34" charset="-128"/>
                <a:ea typeface="Meiryo" panose="020B0604030504040204" pitchFamily="34" charset="-128"/>
                <a:cs typeface="メイリオ"/>
              </a:rPr>
              <a:t>緊急度</a:t>
            </a:r>
            <a:r>
              <a:rPr lang="en-US" altLang="ja-JP" sz="1200" dirty="0">
                <a:solidFill>
                  <a:srgbClr val="404040"/>
                </a:solidFill>
                <a:latin typeface="Meiryo" panose="020B0604030504040204" pitchFamily="34" charset="-128"/>
                <a:ea typeface="Meiryo" panose="020B0604030504040204" pitchFamily="34" charset="-128"/>
                <a:cs typeface="メイリオ"/>
              </a:rPr>
              <a:t>(</a:t>
            </a:r>
            <a:r>
              <a:rPr lang="ja-JP" altLang="en-US" sz="1200" dirty="0">
                <a:solidFill>
                  <a:srgbClr val="404040"/>
                </a:solidFill>
                <a:latin typeface="Meiryo" panose="020B0604030504040204" pitchFamily="34" charset="-128"/>
                <a:ea typeface="Meiryo" panose="020B0604030504040204" pitchFamily="34" charset="-128"/>
                <a:cs typeface="メイリオ"/>
              </a:rPr>
              <a:t>低</a:t>
            </a:r>
            <a:r>
              <a:rPr lang="en-US" altLang="ja-JP" sz="1200" dirty="0">
                <a:solidFill>
                  <a:srgbClr val="404040"/>
                </a:solidFill>
                <a:latin typeface="Meiryo" panose="020B0604030504040204" pitchFamily="34" charset="-128"/>
                <a:ea typeface="Meiryo" panose="020B0604030504040204" pitchFamily="34" charset="-128"/>
                <a:cs typeface="メイリオ"/>
              </a:rPr>
              <a:t>)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42D065E-9046-9D45-9324-2AD6828E64CE}"/>
              </a:ext>
            </a:extLst>
          </p:cNvPr>
          <p:cNvCxnSpPr>
            <a:cxnSpLocks/>
          </p:cNvCxnSpPr>
          <p:nvPr/>
        </p:nvCxnSpPr>
        <p:spPr>
          <a:xfrm flipH="1">
            <a:off x="1683343" y="978382"/>
            <a:ext cx="8838437" cy="0"/>
          </a:xfrm>
          <a:prstGeom prst="line">
            <a:avLst/>
          </a:prstGeom>
          <a:ln w="15875" cmpd="sng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A553977-895F-CF46-BB28-751329FB104D}"/>
              </a:ext>
            </a:extLst>
          </p:cNvPr>
          <p:cNvCxnSpPr>
            <a:cxnSpLocks/>
          </p:cNvCxnSpPr>
          <p:nvPr/>
        </p:nvCxnSpPr>
        <p:spPr>
          <a:xfrm flipH="1">
            <a:off x="1683343" y="6149430"/>
            <a:ext cx="8838437" cy="9522"/>
          </a:xfrm>
          <a:prstGeom prst="line">
            <a:avLst/>
          </a:prstGeom>
          <a:ln w="15875" cmpd="sng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EC3790-5DC3-604C-AA8C-68CE732BBB96}"/>
              </a:ext>
            </a:extLst>
          </p:cNvPr>
          <p:cNvCxnSpPr/>
          <p:nvPr/>
        </p:nvCxnSpPr>
        <p:spPr>
          <a:xfrm>
            <a:off x="10521778" y="968860"/>
            <a:ext cx="1" cy="5180570"/>
          </a:xfrm>
          <a:prstGeom prst="line">
            <a:avLst/>
          </a:prstGeom>
          <a:ln w="15875" cmpd="sng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9A9ED9B-27E0-4B4A-9810-A501B45CD995}"/>
              </a:ext>
            </a:extLst>
          </p:cNvPr>
          <p:cNvCxnSpPr/>
          <p:nvPr/>
        </p:nvCxnSpPr>
        <p:spPr>
          <a:xfrm>
            <a:off x="1683343" y="978382"/>
            <a:ext cx="1" cy="5180570"/>
          </a:xfrm>
          <a:prstGeom prst="line">
            <a:avLst/>
          </a:prstGeom>
          <a:ln w="15875" cmpd="sng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19D354-AACE-F94E-98C8-8FE3240F8D91}"/>
              </a:ext>
            </a:extLst>
          </p:cNvPr>
          <p:cNvSpPr txBox="1"/>
          <p:nvPr/>
        </p:nvSpPr>
        <p:spPr>
          <a:xfrm>
            <a:off x="1606308" y="238541"/>
            <a:ext cx="243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07_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緊急度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/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重要度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マトリクス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C5821F-09B9-1B41-B06C-FA9D0BDE00C5}"/>
              </a:ext>
            </a:extLst>
          </p:cNvPr>
          <p:cNvSpPr txBox="1"/>
          <p:nvPr/>
        </p:nvSpPr>
        <p:spPr>
          <a:xfrm>
            <a:off x="1853462" y="1222778"/>
            <a:ext cx="2807179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スタッフのスキルアップ研修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長期的な採用戦略の立案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業務マニュアルの作成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033190-3A37-B941-98B9-C9E6B8FE643B}"/>
              </a:ext>
            </a:extLst>
          </p:cNvPr>
          <p:cNvSpPr txBox="1"/>
          <p:nvPr/>
        </p:nvSpPr>
        <p:spPr>
          <a:xfrm>
            <a:off x="1853462" y="3858351"/>
            <a:ext cx="3166251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勢いで始めてしまった公開勉強会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制作系の細かい受託案件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請求書や領収書などの作成、管理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C8CC1B-1EB3-9D48-8005-8959AD3A3B9D}"/>
              </a:ext>
            </a:extLst>
          </p:cNvPr>
          <p:cNvSpPr txBox="1"/>
          <p:nvPr/>
        </p:nvSpPr>
        <p:spPr>
          <a:xfrm>
            <a:off x="6264744" y="1228655"/>
            <a:ext cx="3345788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資金調達のためのプレゼン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ベータ版公開中サービスのバグ修正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バグへの対応と報告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エンジニア追加募集の告知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01B386-BDA6-1649-A787-67C280F025D9}"/>
              </a:ext>
            </a:extLst>
          </p:cNvPr>
          <p:cNvSpPr txBox="1"/>
          <p:nvPr/>
        </p:nvSpPr>
        <p:spPr>
          <a:xfrm>
            <a:off x="6264745" y="3864227"/>
            <a:ext cx="2986715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重複するお問い合わせへの対応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関係各位への報告書作成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4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593</Words>
  <Application>Microsoft Office PowerPoint</Application>
  <PresentationFormat>ワイド画面</PresentationFormat>
  <Paragraphs>71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k-nakamura</dc:creator>
  <cp:lastModifiedBy>k-nakamura</cp:lastModifiedBy>
  <cp:revision>1</cp:revision>
  <dcterms:created xsi:type="dcterms:W3CDTF">2019-12-22T01:45:29Z</dcterms:created>
  <dcterms:modified xsi:type="dcterms:W3CDTF">2019-12-22T01:48:05Z</dcterms:modified>
</cp:coreProperties>
</file>