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7"/>
  </p:notesMasterIdLst>
  <p:handoutMasterIdLst>
    <p:handoutMasterId r:id="rId158"/>
  </p:handoutMasterIdLst>
  <p:sldIdLst>
    <p:sldId id="448" r:id="rId2"/>
    <p:sldId id="306" r:id="rId3"/>
    <p:sldId id="445" r:id="rId4"/>
    <p:sldId id="446" r:id="rId5"/>
    <p:sldId id="447" r:id="rId6"/>
    <p:sldId id="467" r:id="rId7"/>
    <p:sldId id="440" r:id="rId8"/>
    <p:sldId id="441" r:id="rId9"/>
    <p:sldId id="442" r:id="rId10"/>
    <p:sldId id="443" r:id="rId11"/>
    <p:sldId id="270" r:id="rId12"/>
    <p:sldId id="370" r:id="rId13"/>
    <p:sldId id="309" r:id="rId14"/>
    <p:sldId id="371" r:id="rId15"/>
    <p:sldId id="353" r:id="rId16"/>
    <p:sldId id="372" r:id="rId17"/>
    <p:sldId id="354" r:id="rId18"/>
    <p:sldId id="373" r:id="rId19"/>
    <p:sldId id="272" r:id="rId20"/>
    <p:sldId id="374" r:id="rId21"/>
    <p:sldId id="273" r:id="rId22"/>
    <p:sldId id="375" r:id="rId23"/>
    <p:sldId id="275" r:id="rId24"/>
    <p:sldId id="376" r:id="rId25"/>
    <p:sldId id="310" r:id="rId26"/>
    <p:sldId id="377" r:id="rId27"/>
    <p:sldId id="274" r:id="rId28"/>
    <p:sldId id="378" r:id="rId29"/>
    <p:sldId id="297" r:id="rId30"/>
    <p:sldId id="379" r:id="rId31"/>
    <p:sldId id="361" r:id="rId32"/>
    <p:sldId id="276" r:id="rId33"/>
    <p:sldId id="277" r:id="rId34"/>
    <p:sldId id="380" r:id="rId35"/>
    <p:sldId id="278" r:id="rId36"/>
    <p:sldId id="381" r:id="rId37"/>
    <p:sldId id="311" r:id="rId38"/>
    <p:sldId id="382" r:id="rId39"/>
    <p:sldId id="279" r:id="rId40"/>
    <p:sldId id="383" r:id="rId41"/>
    <p:sldId id="280" r:id="rId42"/>
    <p:sldId id="384" r:id="rId43"/>
    <p:sldId id="312" r:id="rId44"/>
    <p:sldId id="385" r:id="rId45"/>
    <p:sldId id="347" r:id="rId46"/>
    <p:sldId id="386" r:id="rId47"/>
    <p:sldId id="362" r:id="rId48"/>
    <p:sldId id="359" r:id="rId49"/>
    <p:sldId id="282" r:id="rId50"/>
    <p:sldId id="387" r:id="rId51"/>
    <p:sldId id="283" r:id="rId52"/>
    <p:sldId id="388" r:id="rId53"/>
    <p:sldId id="348" r:id="rId54"/>
    <p:sldId id="389" r:id="rId55"/>
    <p:sldId id="285" r:id="rId56"/>
    <p:sldId id="390" r:id="rId57"/>
    <p:sldId id="287" r:id="rId58"/>
    <p:sldId id="391" r:id="rId59"/>
    <p:sldId id="288" r:id="rId60"/>
    <p:sldId id="392" r:id="rId61"/>
    <p:sldId id="289" r:id="rId62"/>
    <p:sldId id="393" r:id="rId63"/>
    <p:sldId id="291" r:id="rId64"/>
    <p:sldId id="394" r:id="rId65"/>
    <p:sldId id="293" r:id="rId66"/>
    <p:sldId id="395" r:id="rId67"/>
    <p:sldId id="363" r:id="rId68"/>
    <p:sldId id="357" r:id="rId69"/>
    <p:sldId id="294" r:id="rId70"/>
    <p:sldId id="396" r:id="rId71"/>
    <p:sldId id="295" r:id="rId72"/>
    <p:sldId id="397" r:id="rId73"/>
    <p:sldId id="296" r:id="rId74"/>
    <p:sldId id="398" r:id="rId75"/>
    <p:sldId id="313" r:id="rId76"/>
    <p:sldId id="399" r:id="rId77"/>
    <p:sldId id="298" r:id="rId78"/>
    <p:sldId id="400" r:id="rId79"/>
    <p:sldId id="314" r:id="rId80"/>
    <p:sldId id="401" r:id="rId81"/>
    <p:sldId id="299" r:id="rId82"/>
    <p:sldId id="402" r:id="rId83"/>
    <p:sldId id="349" r:id="rId84"/>
    <p:sldId id="403" r:id="rId85"/>
    <p:sldId id="301" r:id="rId86"/>
    <p:sldId id="404" r:id="rId87"/>
    <p:sldId id="302" r:id="rId88"/>
    <p:sldId id="405" r:id="rId89"/>
    <p:sldId id="344" r:id="rId90"/>
    <p:sldId id="406" r:id="rId91"/>
    <p:sldId id="355" r:id="rId92"/>
    <p:sldId id="407" r:id="rId93"/>
    <p:sldId id="305" r:id="rId94"/>
    <p:sldId id="408" r:id="rId95"/>
    <p:sldId id="356" r:id="rId96"/>
    <p:sldId id="409" r:id="rId97"/>
    <p:sldId id="304" r:id="rId98"/>
    <p:sldId id="410" r:id="rId99"/>
    <p:sldId id="317" r:id="rId100"/>
    <p:sldId id="411" r:id="rId101"/>
    <p:sldId id="318" r:id="rId102"/>
    <p:sldId id="412" r:id="rId103"/>
    <p:sldId id="319" r:id="rId104"/>
    <p:sldId id="413" r:id="rId105"/>
    <p:sldId id="320" r:id="rId106"/>
    <p:sldId id="414" r:id="rId107"/>
    <p:sldId id="321" r:id="rId108"/>
    <p:sldId id="415" r:id="rId109"/>
    <p:sldId id="322" r:id="rId110"/>
    <p:sldId id="416" r:id="rId111"/>
    <p:sldId id="323" r:id="rId112"/>
    <p:sldId id="417" r:id="rId113"/>
    <p:sldId id="324" r:id="rId114"/>
    <p:sldId id="418" r:id="rId115"/>
    <p:sldId id="346" r:id="rId116"/>
    <p:sldId id="419" r:id="rId117"/>
    <p:sldId id="326" r:id="rId118"/>
    <p:sldId id="420" r:id="rId119"/>
    <p:sldId id="327" r:id="rId120"/>
    <p:sldId id="421" r:id="rId121"/>
    <p:sldId id="328" r:id="rId122"/>
    <p:sldId id="422" r:id="rId123"/>
    <p:sldId id="329" r:id="rId124"/>
    <p:sldId id="423" r:id="rId125"/>
    <p:sldId id="330" r:id="rId126"/>
    <p:sldId id="424" r:id="rId127"/>
    <p:sldId id="352" r:id="rId128"/>
    <p:sldId id="425" r:id="rId129"/>
    <p:sldId id="364" r:id="rId130"/>
    <p:sldId id="358" r:id="rId131"/>
    <p:sldId id="332" r:id="rId132"/>
    <p:sldId id="426" r:id="rId133"/>
    <p:sldId id="333" r:id="rId134"/>
    <p:sldId id="427" r:id="rId135"/>
    <p:sldId id="350" r:id="rId136"/>
    <p:sldId id="428" r:id="rId137"/>
    <p:sldId id="335" r:id="rId138"/>
    <p:sldId id="429" r:id="rId139"/>
    <p:sldId id="365" r:id="rId140"/>
    <p:sldId id="360" r:id="rId141"/>
    <p:sldId id="336" r:id="rId142"/>
    <p:sldId id="430" r:id="rId143"/>
    <p:sldId id="337" r:id="rId144"/>
    <p:sldId id="431" r:id="rId145"/>
    <p:sldId id="338" r:id="rId146"/>
    <p:sldId id="432" r:id="rId147"/>
    <p:sldId id="339" r:id="rId148"/>
    <p:sldId id="433" r:id="rId149"/>
    <p:sldId id="343" r:id="rId150"/>
    <p:sldId id="434" r:id="rId151"/>
    <p:sldId id="341" r:id="rId152"/>
    <p:sldId id="435" r:id="rId153"/>
    <p:sldId id="345" r:id="rId154"/>
    <p:sldId id="436" r:id="rId155"/>
    <p:sldId id="367" r:id="rId156"/>
  </p:sldIdLst>
  <p:sldSz cx="9906000" cy="6858000" type="A4"/>
  <p:notesSz cx="7099300" cy="10234613"/>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C60A1"/>
    <a:srgbClr val="E8805F"/>
    <a:srgbClr val="A5E8A7"/>
    <a:srgbClr val="3A74A8"/>
    <a:srgbClr val="3556A4"/>
    <a:srgbClr val="3566A1"/>
    <a:srgbClr val="5363A1"/>
    <a:srgbClr val="75F383"/>
    <a:srgbClr val="70F376"/>
    <a:srgbClr val="A5F3B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中間スタイル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淡色スタイル 3 - アクセント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32" autoAdjust="0"/>
    <p:restoredTop sz="94280" autoAdjust="0"/>
  </p:normalViewPr>
  <p:slideViewPr>
    <p:cSldViewPr snapToGrid="0" snapToObjects="1">
      <p:cViewPr>
        <p:scale>
          <a:sx n="70" d="100"/>
          <a:sy n="70" d="100"/>
        </p:scale>
        <p:origin x="1254" y="48"/>
      </p:cViewPr>
      <p:guideLst>
        <p:guide orient="horz" pos="2160"/>
        <p:guide pos="3120"/>
      </p:guideLst>
    </p:cSldViewPr>
  </p:slideViewPr>
  <p:outlineViewPr>
    <p:cViewPr>
      <p:scale>
        <a:sx n="33" d="100"/>
        <a:sy n="33" d="100"/>
      </p:scale>
      <p:origin x="0" y="-9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 r:id="rId84" collapse="1"/>
      <p:sld r:id="rId85" collapse="1"/>
      <p:sld r:id="rId86" collapse="1"/>
      <p:sld r:id="rId87" collapse="1"/>
      <p:sld r:id="rId88" collapse="1"/>
      <p:sld r:id="rId89" collapse="1"/>
      <p:sld r:id="rId90" collapse="1"/>
      <p:sld r:id="rId91" collapse="1"/>
      <p:sld r:id="rId92" collapse="1"/>
      <p:sld r:id="rId93" collapse="1"/>
      <p:sld r:id="rId94" collapse="1"/>
      <p:sld r:id="rId95" collapse="1"/>
      <p:sld r:id="rId96" collapse="1"/>
      <p:sld r:id="rId97" collapse="1"/>
      <p:sld r:id="rId98" collapse="1"/>
      <p:sld r:id="rId99" collapse="1"/>
      <p:sld r:id="rId100" collapse="1"/>
      <p:sld r:id="rId101" collapse="1"/>
      <p:sld r:id="rId102" collapse="1"/>
      <p:sld r:id="rId103" collapse="1"/>
      <p:sld r:id="rId104" collapse="1"/>
      <p:sld r:id="rId105" collapse="1"/>
      <p:sld r:id="rId106" collapse="1"/>
      <p:sld r:id="rId107" collapse="1"/>
      <p:sld r:id="rId108" collapse="1"/>
      <p:sld r:id="rId109" collapse="1"/>
      <p:sld r:id="rId110" collapse="1"/>
      <p:sld r:id="rId111" collapse="1"/>
      <p:sld r:id="rId112" collapse="1"/>
      <p:sld r:id="rId113" collapse="1"/>
      <p:sld r:id="rId114" collapse="1"/>
      <p:sld r:id="rId115" collapse="1"/>
      <p:sld r:id="rId116" collapse="1"/>
      <p:sld r:id="rId117" collapse="1"/>
      <p:sld r:id="rId118" collapse="1"/>
      <p:sld r:id="rId119" collapse="1"/>
      <p:sld r:id="rId120" collapse="1"/>
      <p:sld r:id="rId121" collapse="1"/>
      <p:sld r:id="rId122" collapse="1"/>
      <p:sld r:id="rId123" collapse="1"/>
      <p:sld r:id="rId124" collapse="1"/>
      <p:sld r:id="rId125" collapse="1"/>
      <p:sld r:id="rId126" collapse="1"/>
      <p:sld r:id="rId127" collapse="1"/>
      <p:sld r:id="rId128" collapse="1"/>
      <p:sld r:id="rId129" collapse="1"/>
      <p:sld r:id="rId130" collapse="1"/>
      <p:sld r:id="rId131" collapse="1"/>
      <p:sld r:id="rId132" collapse="1"/>
      <p:sld r:id="rId133" collapse="1"/>
      <p:sld r:id="rId134" collapse="1"/>
      <p:sld r:id="rId135" collapse="1"/>
      <p:sld r:id="rId136" collapse="1"/>
      <p:sld r:id="rId137" collapse="1"/>
      <p:sld r:id="rId138" collapse="1"/>
      <p:sld r:id="rId139" collapse="1"/>
      <p:sld r:id="rId140" collapse="1"/>
      <p:sld r:id="rId141" collapse="1"/>
      <p:sld r:id="rId142" collapse="1"/>
      <p:sld r:id="rId143" collapse="1"/>
      <p:sld r:id="rId144" collapse="1"/>
      <p:sld r:id="rId145" collapse="1"/>
      <p:sld r:id="rId146" collapse="1"/>
      <p:sld r:id="rId147" collapse="1"/>
      <p:sld r:id="rId148" collapse="1"/>
      <p:sld r:id="rId149" collapse="1"/>
    </p:sldLst>
  </p:outlineViewPr>
  <p:notesTextViewPr>
    <p:cViewPr>
      <p:scale>
        <a:sx n="100" d="100"/>
        <a:sy n="100" d="100"/>
      </p:scale>
      <p:origin x="0" y="0"/>
    </p:cViewPr>
  </p:notesTextViewPr>
  <p:sorterViewPr>
    <p:cViewPr varScale="1">
      <p:scale>
        <a:sx n="100" d="100"/>
        <a:sy n="100" d="100"/>
      </p:scale>
      <p:origin x="0" y="0"/>
    </p:cViewPr>
  </p:sorterViewPr>
  <p:notesViewPr>
    <p:cSldViewPr snapToGrid="0" snapToObjects="1">
      <p:cViewPr varScale="1">
        <p:scale>
          <a:sx n="49" d="100"/>
          <a:sy n="49" d="100"/>
        </p:scale>
        <p:origin x="2952" y="6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6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26" Type="http://schemas.openxmlformats.org/officeDocument/2006/relationships/slide" Target="slides/slide32.xml"/><Relationship Id="rId117" Type="http://schemas.openxmlformats.org/officeDocument/2006/relationships/slide" Target="slides/slide123.xml"/><Relationship Id="rId21" Type="http://schemas.openxmlformats.org/officeDocument/2006/relationships/slide" Target="slides/slide27.xml"/><Relationship Id="rId42" Type="http://schemas.openxmlformats.org/officeDocument/2006/relationships/slide" Target="slides/slide48.xml"/><Relationship Id="rId47" Type="http://schemas.openxmlformats.org/officeDocument/2006/relationships/slide" Target="slides/slide53.xml"/><Relationship Id="rId63" Type="http://schemas.openxmlformats.org/officeDocument/2006/relationships/slide" Target="slides/slide69.xml"/><Relationship Id="rId68" Type="http://schemas.openxmlformats.org/officeDocument/2006/relationships/slide" Target="slides/slide74.xml"/><Relationship Id="rId84" Type="http://schemas.openxmlformats.org/officeDocument/2006/relationships/slide" Target="slides/slide90.xml"/><Relationship Id="rId89" Type="http://schemas.openxmlformats.org/officeDocument/2006/relationships/slide" Target="slides/slide95.xml"/><Relationship Id="rId112" Type="http://schemas.openxmlformats.org/officeDocument/2006/relationships/slide" Target="slides/slide118.xml"/><Relationship Id="rId133" Type="http://schemas.openxmlformats.org/officeDocument/2006/relationships/slide" Target="slides/slide139.xml"/><Relationship Id="rId138" Type="http://schemas.openxmlformats.org/officeDocument/2006/relationships/slide" Target="slides/slide144.xml"/><Relationship Id="rId16" Type="http://schemas.openxmlformats.org/officeDocument/2006/relationships/slide" Target="slides/slide22.xml"/><Relationship Id="rId107" Type="http://schemas.openxmlformats.org/officeDocument/2006/relationships/slide" Target="slides/slide113.xml"/><Relationship Id="rId11" Type="http://schemas.openxmlformats.org/officeDocument/2006/relationships/slide" Target="slides/slide17.xml"/><Relationship Id="rId32" Type="http://schemas.openxmlformats.org/officeDocument/2006/relationships/slide" Target="slides/slide38.xml"/><Relationship Id="rId37" Type="http://schemas.openxmlformats.org/officeDocument/2006/relationships/slide" Target="slides/slide43.xml"/><Relationship Id="rId53" Type="http://schemas.openxmlformats.org/officeDocument/2006/relationships/slide" Target="slides/slide59.xml"/><Relationship Id="rId58" Type="http://schemas.openxmlformats.org/officeDocument/2006/relationships/slide" Target="slides/slide64.xml"/><Relationship Id="rId74" Type="http://schemas.openxmlformats.org/officeDocument/2006/relationships/slide" Target="slides/slide80.xml"/><Relationship Id="rId79" Type="http://schemas.openxmlformats.org/officeDocument/2006/relationships/slide" Target="slides/slide85.xml"/><Relationship Id="rId102" Type="http://schemas.openxmlformats.org/officeDocument/2006/relationships/slide" Target="slides/slide108.xml"/><Relationship Id="rId123" Type="http://schemas.openxmlformats.org/officeDocument/2006/relationships/slide" Target="slides/slide129.xml"/><Relationship Id="rId128" Type="http://schemas.openxmlformats.org/officeDocument/2006/relationships/slide" Target="slides/slide134.xml"/><Relationship Id="rId144" Type="http://schemas.openxmlformats.org/officeDocument/2006/relationships/slide" Target="slides/slide150.xml"/><Relationship Id="rId149" Type="http://schemas.openxmlformats.org/officeDocument/2006/relationships/slide" Target="slides/slide155.xml"/><Relationship Id="rId5" Type="http://schemas.openxmlformats.org/officeDocument/2006/relationships/slide" Target="slides/slide11.xml"/><Relationship Id="rId90" Type="http://schemas.openxmlformats.org/officeDocument/2006/relationships/slide" Target="slides/slide96.xml"/><Relationship Id="rId95" Type="http://schemas.openxmlformats.org/officeDocument/2006/relationships/slide" Target="slides/slide101.xml"/><Relationship Id="rId22" Type="http://schemas.openxmlformats.org/officeDocument/2006/relationships/slide" Target="slides/slide28.xml"/><Relationship Id="rId27" Type="http://schemas.openxmlformats.org/officeDocument/2006/relationships/slide" Target="slides/slide33.xml"/><Relationship Id="rId43" Type="http://schemas.openxmlformats.org/officeDocument/2006/relationships/slide" Target="slides/slide49.xml"/><Relationship Id="rId48" Type="http://schemas.openxmlformats.org/officeDocument/2006/relationships/slide" Target="slides/slide54.xml"/><Relationship Id="rId64" Type="http://schemas.openxmlformats.org/officeDocument/2006/relationships/slide" Target="slides/slide70.xml"/><Relationship Id="rId69" Type="http://schemas.openxmlformats.org/officeDocument/2006/relationships/slide" Target="slides/slide75.xml"/><Relationship Id="rId113" Type="http://schemas.openxmlformats.org/officeDocument/2006/relationships/slide" Target="slides/slide119.xml"/><Relationship Id="rId118" Type="http://schemas.openxmlformats.org/officeDocument/2006/relationships/slide" Target="slides/slide124.xml"/><Relationship Id="rId134" Type="http://schemas.openxmlformats.org/officeDocument/2006/relationships/slide" Target="slides/slide140.xml"/><Relationship Id="rId139" Type="http://schemas.openxmlformats.org/officeDocument/2006/relationships/slide" Target="slides/slide145.xml"/><Relationship Id="rId80" Type="http://schemas.openxmlformats.org/officeDocument/2006/relationships/slide" Target="slides/slide86.xml"/><Relationship Id="rId85" Type="http://schemas.openxmlformats.org/officeDocument/2006/relationships/slide" Target="slides/slide91.xml"/><Relationship Id="rId3" Type="http://schemas.openxmlformats.org/officeDocument/2006/relationships/slide" Target="slides/slide4.xml"/><Relationship Id="rId12" Type="http://schemas.openxmlformats.org/officeDocument/2006/relationships/slide" Target="slides/slide18.xml"/><Relationship Id="rId17" Type="http://schemas.openxmlformats.org/officeDocument/2006/relationships/slide" Target="slides/slide23.xml"/><Relationship Id="rId25" Type="http://schemas.openxmlformats.org/officeDocument/2006/relationships/slide" Target="slides/slide31.xml"/><Relationship Id="rId33" Type="http://schemas.openxmlformats.org/officeDocument/2006/relationships/slide" Target="slides/slide39.xml"/><Relationship Id="rId38" Type="http://schemas.openxmlformats.org/officeDocument/2006/relationships/slide" Target="slides/slide44.xml"/><Relationship Id="rId46" Type="http://schemas.openxmlformats.org/officeDocument/2006/relationships/slide" Target="slides/slide52.xml"/><Relationship Id="rId59" Type="http://schemas.openxmlformats.org/officeDocument/2006/relationships/slide" Target="slides/slide65.xml"/><Relationship Id="rId67" Type="http://schemas.openxmlformats.org/officeDocument/2006/relationships/slide" Target="slides/slide73.xml"/><Relationship Id="rId103" Type="http://schemas.openxmlformats.org/officeDocument/2006/relationships/slide" Target="slides/slide109.xml"/><Relationship Id="rId108" Type="http://schemas.openxmlformats.org/officeDocument/2006/relationships/slide" Target="slides/slide114.xml"/><Relationship Id="rId116" Type="http://schemas.openxmlformats.org/officeDocument/2006/relationships/slide" Target="slides/slide122.xml"/><Relationship Id="rId124" Type="http://schemas.openxmlformats.org/officeDocument/2006/relationships/slide" Target="slides/slide130.xml"/><Relationship Id="rId129" Type="http://schemas.openxmlformats.org/officeDocument/2006/relationships/slide" Target="slides/slide135.xml"/><Relationship Id="rId137" Type="http://schemas.openxmlformats.org/officeDocument/2006/relationships/slide" Target="slides/slide143.xml"/><Relationship Id="rId20" Type="http://schemas.openxmlformats.org/officeDocument/2006/relationships/slide" Target="slides/slide26.xml"/><Relationship Id="rId41" Type="http://schemas.openxmlformats.org/officeDocument/2006/relationships/slide" Target="slides/slide47.xml"/><Relationship Id="rId54" Type="http://schemas.openxmlformats.org/officeDocument/2006/relationships/slide" Target="slides/slide60.xml"/><Relationship Id="rId62" Type="http://schemas.openxmlformats.org/officeDocument/2006/relationships/slide" Target="slides/slide68.xml"/><Relationship Id="rId70" Type="http://schemas.openxmlformats.org/officeDocument/2006/relationships/slide" Target="slides/slide76.xml"/><Relationship Id="rId75" Type="http://schemas.openxmlformats.org/officeDocument/2006/relationships/slide" Target="slides/slide81.xml"/><Relationship Id="rId83" Type="http://schemas.openxmlformats.org/officeDocument/2006/relationships/slide" Target="slides/slide89.xml"/><Relationship Id="rId88" Type="http://schemas.openxmlformats.org/officeDocument/2006/relationships/slide" Target="slides/slide94.xml"/><Relationship Id="rId91" Type="http://schemas.openxmlformats.org/officeDocument/2006/relationships/slide" Target="slides/slide97.xml"/><Relationship Id="rId96" Type="http://schemas.openxmlformats.org/officeDocument/2006/relationships/slide" Target="slides/slide102.xml"/><Relationship Id="rId111" Type="http://schemas.openxmlformats.org/officeDocument/2006/relationships/slide" Target="slides/slide117.xml"/><Relationship Id="rId132" Type="http://schemas.openxmlformats.org/officeDocument/2006/relationships/slide" Target="slides/slide138.xml"/><Relationship Id="rId140" Type="http://schemas.openxmlformats.org/officeDocument/2006/relationships/slide" Target="slides/slide146.xml"/><Relationship Id="rId145" Type="http://schemas.openxmlformats.org/officeDocument/2006/relationships/slide" Target="slides/slide151.xml"/><Relationship Id="rId1" Type="http://schemas.openxmlformats.org/officeDocument/2006/relationships/slide" Target="slides/slide2.xml"/><Relationship Id="rId6" Type="http://schemas.openxmlformats.org/officeDocument/2006/relationships/slide" Target="slides/slide12.xml"/><Relationship Id="rId15" Type="http://schemas.openxmlformats.org/officeDocument/2006/relationships/slide" Target="slides/slide21.xml"/><Relationship Id="rId23" Type="http://schemas.openxmlformats.org/officeDocument/2006/relationships/slide" Target="slides/slide29.xml"/><Relationship Id="rId28" Type="http://schemas.openxmlformats.org/officeDocument/2006/relationships/slide" Target="slides/slide34.xml"/><Relationship Id="rId36" Type="http://schemas.openxmlformats.org/officeDocument/2006/relationships/slide" Target="slides/slide42.xml"/><Relationship Id="rId49" Type="http://schemas.openxmlformats.org/officeDocument/2006/relationships/slide" Target="slides/slide55.xml"/><Relationship Id="rId57" Type="http://schemas.openxmlformats.org/officeDocument/2006/relationships/slide" Target="slides/slide63.xml"/><Relationship Id="rId106" Type="http://schemas.openxmlformats.org/officeDocument/2006/relationships/slide" Target="slides/slide112.xml"/><Relationship Id="rId114" Type="http://schemas.openxmlformats.org/officeDocument/2006/relationships/slide" Target="slides/slide120.xml"/><Relationship Id="rId119" Type="http://schemas.openxmlformats.org/officeDocument/2006/relationships/slide" Target="slides/slide125.xml"/><Relationship Id="rId127" Type="http://schemas.openxmlformats.org/officeDocument/2006/relationships/slide" Target="slides/slide133.xml"/><Relationship Id="rId10" Type="http://schemas.openxmlformats.org/officeDocument/2006/relationships/slide" Target="slides/slide16.xml"/><Relationship Id="rId31" Type="http://schemas.openxmlformats.org/officeDocument/2006/relationships/slide" Target="slides/slide37.xml"/><Relationship Id="rId44" Type="http://schemas.openxmlformats.org/officeDocument/2006/relationships/slide" Target="slides/slide50.xml"/><Relationship Id="rId52" Type="http://schemas.openxmlformats.org/officeDocument/2006/relationships/slide" Target="slides/slide58.xml"/><Relationship Id="rId60" Type="http://schemas.openxmlformats.org/officeDocument/2006/relationships/slide" Target="slides/slide66.xml"/><Relationship Id="rId65" Type="http://schemas.openxmlformats.org/officeDocument/2006/relationships/slide" Target="slides/slide71.xml"/><Relationship Id="rId73" Type="http://schemas.openxmlformats.org/officeDocument/2006/relationships/slide" Target="slides/slide79.xml"/><Relationship Id="rId78" Type="http://schemas.openxmlformats.org/officeDocument/2006/relationships/slide" Target="slides/slide84.xml"/><Relationship Id="rId81" Type="http://schemas.openxmlformats.org/officeDocument/2006/relationships/slide" Target="slides/slide87.xml"/><Relationship Id="rId86" Type="http://schemas.openxmlformats.org/officeDocument/2006/relationships/slide" Target="slides/slide92.xml"/><Relationship Id="rId94" Type="http://schemas.openxmlformats.org/officeDocument/2006/relationships/slide" Target="slides/slide100.xml"/><Relationship Id="rId99" Type="http://schemas.openxmlformats.org/officeDocument/2006/relationships/slide" Target="slides/slide105.xml"/><Relationship Id="rId101" Type="http://schemas.openxmlformats.org/officeDocument/2006/relationships/slide" Target="slides/slide107.xml"/><Relationship Id="rId122" Type="http://schemas.openxmlformats.org/officeDocument/2006/relationships/slide" Target="slides/slide128.xml"/><Relationship Id="rId130" Type="http://schemas.openxmlformats.org/officeDocument/2006/relationships/slide" Target="slides/slide136.xml"/><Relationship Id="rId135" Type="http://schemas.openxmlformats.org/officeDocument/2006/relationships/slide" Target="slides/slide141.xml"/><Relationship Id="rId143" Type="http://schemas.openxmlformats.org/officeDocument/2006/relationships/slide" Target="slides/slide149.xml"/><Relationship Id="rId148" Type="http://schemas.openxmlformats.org/officeDocument/2006/relationships/slide" Target="slides/slide154.xml"/><Relationship Id="rId4" Type="http://schemas.openxmlformats.org/officeDocument/2006/relationships/slide" Target="slides/slide5.xml"/><Relationship Id="rId9" Type="http://schemas.openxmlformats.org/officeDocument/2006/relationships/slide" Target="slides/slide15.xml"/><Relationship Id="rId13" Type="http://schemas.openxmlformats.org/officeDocument/2006/relationships/slide" Target="slides/slide19.xml"/><Relationship Id="rId18" Type="http://schemas.openxmlformats.org/officeDocument/2006/relationships/slide" Target="slides/slide24.xml"/><Relationship Id="rId39" Type="http://schemas.openxmlformats.org/officeDocument/2006/relationships/slide" Target="slides/slide45.xml"/><Relationship Id="rId109" Type="http://schemas.openxmlformats.org/officeDocument/2006/relationships/slide" Target="slides/slide115.xml"/><Relationship Id="rId34" Type="http://schemas.openxmlformats.org/officeDocument/2006/relationships/slide" Target="slides/slide40.xml"/><Relationship Id="rId50" Type="http://schemas.openxmlformats.org/officeDocument/2006/relationships/slide" Target="slides/slide56.xml"/><Relationship Id="rId55" Type="http://schemas.openxmlformats.org/officeDocument/2006/relationships/slide" Target="slides/slide61.xml"/><Relationship Id="rId76" Type="http://schemas.openxmlformats.org/officeDocument/2006/relationships/slide" Target="slides/slide82.xml"/><Relationship Id="rId97" Type="http://schemas.openxmlformats.org/officeDocument/2006/relationships/slide" Target="slides/slide103.xml"/><Relationship Id="rId104" Type="http://schemas.openxmlformats.org/officeDocument/2006/relationships/slide" Target="slides/slide110.xml"/><Relationship Id="rId120" Type="http://schemas.openxmlformats.org/officeDocument/2006/relationships/slide" Target="slides/slide126.xml"/><Relationship Id="rId125" Type="http://schemas.openxmlformats.org/officeDocument/2006/relationships/slide" Target="slides/slide131.xml"/><Relationship Id="rId141" Type="http://schemas.openxmlformats.org/officeDocument/2006/relationships/slide" Target="slides/slide147.xml"/><Relationship Id="rId146" Type="http://schemas.openxmlformats.org/officeDocument/2006/relationships/slide" Target="slides/slide152.xml"/><Relationship Id="rId7" Type="http://schemas.openxmlformats.org/officeDocument/2006/relationships/slide" Target="slides/slide13.xml"/><Relationship Id="rId71" Type="http://schemas.openxmlformats.org/officeDocument/2006/relationships/slide" Target="slides/slide77.xml"/><Relationship Id="rId92" Type="http://schemas.openxmlformats.org/officeDocument/2006/relationships/slide" Target="slides/slide98.xml"/><Relationship Id="rId2" Type="http://schemas.openxmlformats.org/officeDocument/2006/relationships/slide" Target="slides/slide3.xml"/><Relationship Id="rId29" Type="http://schemas.openxmlformats.org/officeDocument/2006/relationships/slide" Target="slides/slide35.xml"/><Relationship Id="rId24" Type="http://schemas.openxmlformats.org/officeDocument/2006/relationships/slide" Target="slides/slide30.xml"/><Relationship Id="rId40" Type="http://schemas.openxmlformats.org/officeDocument/2006/relationships/slide" Target="slides/slide46.xml"/><Relationship Id="rId45" Type="http://schemas.openxmlformats.org/officeDocument/2006/relationships/slide" Target="slides/slide51.xml"/><Relationship Id="rId66" Type="http://schemas.openxmlformats.org/officeDocument/2006/relationships/slide" Target="slides/slide72.xml"/><Relationship Id="rId87" Type="http://schemas.openxmlformats.org/officeDocument/2006/relationships/slide" Target="slides/slide93.xml"/><Relationship Id="rId110" Type="http://schemas.openxmlformats.org/officeDocument/2006/relationships/slide" Target="slides/slide116.xml"/><Relationship Id="rId115" Type="http://schemas.openxmlformats.org/officeDocument/2006/relationships/slide" Target="slides/slide121.xml"/><Relationship Id="rId131" Type="http://schemas.openxmlformats.org/officeDocument/2006/relationships/slide" Target="slides/slide137.xml"/><Relationship Id="rId136" Type="http://schemas.openxmlformats.org/officeDocument/2006/relationships/slide" Target="slides/slide142.xml"/><Relationship Id="rId61" Type="http://schemas.openxmlformats.org/officeDocument/2006/relationships/slide" Target="slides/slide67.xml"/><Relationship Id="rId82" Type="http://schemas.openxmlformats.org/officeDocument/2006/relationships/slide" Target="slides/slide88.xml"/><Relationship Id="rId19" Type="http://schemas.openxmlformats.org/officeDocument/2006/relationships/slide" Target="slides/slide25.xml"/><Relationship Id="rId14" Type="http://schemas.openxmlformats.org/officeDocument/2006/relationships/slide" Target="slides/slide20.xml"/><Relationship Id="rId30" Type="http://schemas.openxmlformats.org/officeDocument/2006/relationships/slide" Target="slides/slide36.xml"/><Relationship Id="rId35" Type="http://schemas.openxmlformats.org/officeDocument/2006/relationships/slide" Target="slides/slide41.xml"/><Relationship Id="rId56" Type="http://schemas.openxmlformats.org/officeDocument/2006/relationships/slide" Target="slides/slide62.xml"/><Relationship Id="rId77" Type="http://schemas.openxmlformats.org/officeDocument/2006/relationships/slide" Target="slides/slide83.xml"/><Relationship Id="rId100" Type="http://schemas.openxmlformats.org/officeDocument/2006/relationships/slide" Target="slides/slide106.xml"/><Relationship Id="rId105" Type="http://schemas.openxmlformats.org/officeDocument/2006/relationships/slide" Target="slides/slide111.xml"/><Relationship Id="rId126" Type="http://schemas.openxmlformats.org/officeDocument/2006/relationships/slide" Target="slides/slide132.xml"/><Relationship Id="rId147" Type="http://schemas.openxmlformats.org/officeDocument/2006/relationships/slide" Target="slides/slide153.xml"/><Relationship Id="rId8" Type="http://schemas.openxmlformats.org/officeDocument/2006/relationships/slide" Target="slides/slide14.xml"/><Relationship Id="rId51" Type="http://schemas.openxmlformats.org/officeDocument/2006/relationships/slide" Target="slides/slide57.xml"/><Relationship Id="rId72" Type="http://schemas.openxmlformats.org/officeDocument/2006/relationships/slide" Target="slides/slide78.xml"/><Relationship Id="rId93" Type="http://schemas.openxmlformats.org/officeDocument/2006/relationships/slide" Target="slides/slide99.xml"/><Relationship Id="rId98" Type="http://schemas.openxmlformats.org/officeDocument/2006/relationships/slide" Target="slides/slide104.xml"/><Relationship Id="rId121" Type="http://schemas.openxmlformats.org/officeDocument/2006/relationships/slide" Target="slides/slide127.xml"/><Relationship Id="rId142" Type="http://schemas.openxmlformats.org/officeDocument/2006/relationships/slide" Target="slides/slide1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CCAD70A6-24B2-4C24-BFF1-E8519678E70D}"/>
              </a:ext>
            </a:extLst>
          </p:cNvPr>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54354A22-9DF8-4F9C-AD13-4C9DF6892052}"/>
              </a:ext>
            </a:extLst>
          </p:cNvPr>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C413A5F3-E3FC-4BA9-AA29-DEB6A5E11C88}" type="datetimeFigureOut">
              <a:rPr kumimoji="1" lang="ja-JP" altLang="en-US" smtClean="0"/>
              <a:t>2020/5/25</a:t>
            </a:fld>
            <a:endParaRPr kumimoji="1" lang="ja-JP" altLang="en-US"/>
          </a:p>
        </p:txBody>
      </p:sp>
      <p:sp>
        <p:nvSpPr>
          <p:cNvPr id="4" name="フッター プレースホルダー 3">
            <a:extLst>
              <a:ext uri="{FF2B5EF4-FFF2-40B4-BE49-F238E27FC236}">
                <a16:creationId xmlns:a16="http://schemas.microsoft.com/office/drawing/2014/main" id="{099C0154-900B-46BC-BEC2-55FB682A5546}"/>
              </a:ext>
            </a:extLst>
          </p:cNvPr>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F86BB847-C453-4572-8CE2-A33045178E76}"/>
              </a:ext>
            </a:extLst>
          </p:cNvPr>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0A9BD544-F389-4664-916E-32CF64115E46}" type="slidenum">
              <a:rPr kumimoji="1" lang="ja-JP" altLang="en-US" smtClean="0"/>
              <a:t>‹#›</a:t>
            </a:fld>
            <a:endParaRPr kumimoji="1" lang="ja-JP" altLang="en-US"/>
          </a:p>
        </p:txBody>
      </p:sp>
    </p:spTree>
    <p:extLst>
      <p:ext uri="{BB962C8B-B14F-4D97-AF65-F5344CB8AC3E}">
        <p14:creationId xmlns:p14="http://schemas.microsoft.com/office/powerpoint/2010/main" val="2148869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7723D301-C6F9-C74F-8C3E-075D52916D4E}" type="datetimeFigureOut">
              <a:rPr kumimoji="1" lang="ja-JP" altLang="en-US" smtClean="0"/>
              <a:t>2020/5/25</a:t>
            </a:fld>
            <a:endParaRPr kumimoji="1" lang="ja-JP" altLang="en-US"/>
          </a:p>
        </p:txBody>
      </p:sp>
      <p:sp>
        <p:nvSpPr>
          <p:cNvPr id="4" name="スライド イメージ プレースホルダー 3"/>
          <p:cNvSpPr>
            <a:spLocks noGrp="1" noRot="1" noChangeAspect="1"/>
          </p:cNvSpPr>
          <p:nvPr>
            <p:ph type="sldImg" idx="2"/>
          </p:nvPr>
        </p:nvSpPr>
        <p:spPr>
          <a:xfrm>
            <a:off x="1055688" y="1279525"/>
            <a:ext cx="4987925" cy="3454400"/>
          </a:xfrm>
          <a:prstGeom prst="rect">
            <a:avLst/>
          </a:prstGeom>
          <a:noFill/>
          <a:ln w="12700">
            <a:solidFill>
              <a:prstClr val="black"/>
            </a:solidFill>
          </a:ln>
        </p:spPr>
        <p:txBody>
          <a:bodyPr vert="horz" lIns="99048" tIns="49524" rIns="99048" bIns="49524" rtlCol="0" anchor="ctr"/>
          <a:lstStyle/>
          <a:p>
            <a:endParaRPr lang="ja-JP" altLang="en-US"/>
          </a:p>
        </p:txBody>
      </p:sp>
      <p:sp>
        <p:nvSpPr>
          <p:cNvPr id="5" name="ノート プレースホルダー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0459AD1-9662-4547-815C-FF0323669943}" type="slidenum">
              <a:rPr kumimoji="1" lang="ja-JP" altLang="en-US" smtClean="0"/>
              <a:t>‹#›</a:t>
            </a:fld>
            <a:endParaRPr kumimoji="1" lang="ja-JP" altLang="en-US"/>
          </a:p>
        </p:txBody>
      </p:sp>
    </p:spTree>
    <p:extLst>
      <p:ext uri="{BB962C8B-B14F-4D97-AF65-F5344CB8AC3E}">
        <p14:creationId xmlns:p14="http://schemas.microsoft.com/office/powerpoint/2010/main" val="287688991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0D2650FF-F3BB-FD46-AB7C-FD2BC17A482C}" type="slidenum">
              <a:rPr kumimoji="1" lang="ja-JP" altLang="en-US" smtClean="0"/>
              <a:t>6</a:t>
            </a:fld>
            <a:endParaRPr kumimoji="1" lang="ja-JP" altLang="en-US"/>
          </a:p>
        </p:txBody>
      </p:sp>
    </p:spTree>
    <p:extLst>
      <p:ext uri="{BB962C8B-B14F-4D97-AF65-F5344CB8AC3E}">
        <p14:creationId xmlns:p14="http://schemas.microsoft.com/office/powerpoint/2010/main" val="3521346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アパレルショップの競合分析</a:t>
            </a:r>
          </a:p>
        </p:txBody>
      </p:sp>
      <p:sp>
        <p:nvSpPr>
          <p:cNvPr id="4" name="スライド番号プレースホルダー 3"/>
          <p:cNvSpPr>
            <a:spLocks noGrp="1"/>
          </p:cNvSpPr>
          <p:nvPr>
            <p:ph type="sldNum" sz="quarter" idx="10"/>
          </p:nvPr>
        </p:nvSpPr>
        <p:spPr/>
        <p:txBody>
          <a:bodyPr/>
          <a:lstStyle/>
          <a:p>
            <a:fld id="{6D3FF585-87B2-4540-A4E5-961EC455A2E0}" type="slidenum">
              <a:rPr kumimoji="1" lang="ja-JP" altLang="en-US" smtClean="0"/>
              <a:t>41</a:t>
            </a:fld>
            <a:endParaRPr kumimoji="1" lang="ja-JP" altLang="en-US"/>
          </a:p>
        </p:txBody>
      </p:sp>
    </p:spTree>
    <p:extLst>
      <p:ext uri="{BB962C8B-B14F-4D97-AF65-F5344CB8AC3E}">
        <p14:creationId xmlns:p14="http://schemas.microsoft.com/office/powerpoint/2010/main" val="2089301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アパレルショップの競合分析</a:t>
            </a:r>
          </a:p>
        </p:txBody>
      </p:sp>
      <p:sp>
        <p:nvSpPr>
          <p:cNvPr id="4" name="スライド番号プレースホルダー 3"/>
          <p:cNvSpPr>
            <a:spLocks noGrp="1"/>
          </p:cNvSpPr>
          <p:nvPr>
            <p:ph type="sldNum" sz="quarter" idx="10"/>
          </p:nvPr>
        </p:nvSpPr>
        <p:spPr/>
        <p:txBody>
          <a:bodyPr/>
          <a:lstStyle/>
          <a:p>
            <a:fld id="{6D3FF585-87B2-4540-A4E5-961EC455A2E0}" type="slidenum">
              <a:rPr kumimoji="1" lang="ja-JP" altLang="en-US" smtClean="0"/>
              <a:t>42</a:t>
            </a:fld>
            <a:endParaRPr kumimoji="1" lang="ja-JP" altLang="en-US"/>
          </a:p>
        </p:txBody>
      </p:sp>
    </p:spTree>
    <p:extLst>
      <p:ext uri="{BB962C8B-B14F-4D97-AF65-F5344CB8AC3E}">
        <p14:creationId xmlns:p14="http://schemas.microsoft.com/office/powerpoint/2010/main" val="2089301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アパレルショップの競合分析</a:t>
            </a:r>
          </a:p>
        </p:txBody>
      </p:sp>
      <p:sp>
        <p:nvSpPr>
          <p:cNvPr id="4" name="スライド番号プレースホルダー 3"/>
          <p:cNvSpPr>
            <a:spLocks noGrp="1"/>
          </p:cNvSpPr>
          <p:nvPr>
            <p:ph type="sldNum" sz="quarter" idx="10"/>
          </p:nvPr>
        </p:nvSpPr>
        <p:spPr/>
        <p:txBody>
          <a:bodyPr/>
          <a:lstStyle/>
          <a:p>
            <a:fld id="{6D3FF585-87B2-4540-A4E5-961EC455A2E0}" type="slidenum">
              <a:rPr kumimoji="1" lang="ja-JP" altLang="en-US" smtClean="0"/>
              <a:t>43</a:t>
            </a:fld>
            <a:endParaRPr kumimoji="1" lang="ja-JP" altLang="en-US"/>
          </a:p>
        </p:txBody>
      </p:sp>
    </p:spTree>
    <p:extLst>
      <p:ext uri="{BB962C8B-B14F-4D97-AF65-F5344CB8AC3E}">
        <p14:creationId xmlns:p14="http://schemas.microsoft.com/office/powerpoint/2010/main" val="1967646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アパレルショップの競合分析</a:t>
            </a:r>
          </a:p>
        </p:txBody>
      </p:sp>
      <p:sp>
        <p:nvSpPr>
          <p:cNvPr id="4" name="スライド番号プレースホルダー 3"/>
          <p:cNvSpPr>
            <a:spLocks noGrp="1"/>
          </p:cNvSpPr>
          <p:nvPr>
            <p:ph type="sldNum" sz="quarter" idx="10"/>
          </p:nvPr>
        </p:nvSpPr>
        <p:spPr/>
        <p:txBody>
          <a:bodyPr/>
          <a:lstStyle/>
          <a:p>
            <a:fld id="{6D3FF585-87B2-4540-A4E5-961EC455A2E0}" type="slidenum">
              <a:rPr kumimoji="1" lang="ja-JP" altLang="en-US" smtClean="0"/>
              <a:t>44</a:t>
            </a:fld>
            <a:endParaRPr kumimoji="1" lang="ja-JP" altLang="en-US"/>
          </a:p>
        </p:txBody>
      </p:sp>
    </p:spTree>
    <p:extLst>
      <p:ext uri="{BB962C8B-B14F-4D97-AF65-F5344CB8AC3E}">
        <p14:creationId xmlns:p14="http://schemas.microsoft.com/office/powerpoint/2010/main" val="196764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購買物流・製造・出荷物流・販売</a:t>
            </a:r>
            <a:r>
              <a:rPr kumimoji="1" lang="en-US" altLang="ja-JP" dirty="0"/>
              <a:t>/</a:t>
            </a:r>
            <a:r>
              <a:rPr kumimoji="1" lang="ja-JP" altLang="en-US" dirty="0"/>
              <a:t>マーケティング・サービス</a:t>
            </a:r>
          </a:p>
        </p:txBody>
      </p:sp>
      <p:sp>
        <p:nvSpPr>
          <p:cNvPr id="4" name="スライド番号プレースホルダー 3"/>
          <p:cNvSpPr>
            <a:spLocks noGrp="1"/>
          </p:cNvSpPr>
          <p:nvPr>
            <p:ph type="sldNum" sz="quarter" idx="10"/>
          </p:nvPr>
        </p:nvSpPr>
        <p:spPr/>
        <p:txBody>
          <a:bodyPr/>
          <a:lstStyle/>
          <a:p>
            <a:fld id="{44128ACE-E4E4-EB46-AAF3-9CD98E49686C}" type="slidenum">
              <a:rPr kumimoji="1" lang="ja-JP" altLang="en-US" smtClean="0"/>
              <a:t>45</a:t>
            </a:fld>
            <a:endParaRPr kumimoji="1" lang="ja-JP" altLang="en-US"/>
          </a:p>
        </p:txBody>
      </p:sp>
    </p:spTree>
    <p:extLst>
      <p:ext uri="{BB962C8B-B14F-4D97-AF65-F5344CB8AC3E}">
        <p14:creationId xmlns:p14="http://schemas.microsoft.com/office/powerpoint/2010/main" val="1650553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購買物流・製造・出荷物流・販売</a:t>
            </a:r>
            <a:r>
              <a:rPr kumimoji="1" lang="en-US" altLang="ja-JP" dirty="0"/>
              <a:t>/</a:t>
            </a:r>
            <a:r>
              <a:rPr kumimoji="1" lang="ja-JP" altLang="en-US" dirty="0"/>
              <a:t>マーケティング・サービス</a:t>
            </a:r>
          </a:p>
        </p:txBody>
      </p:sp>
      <p:sp>
        <p:nvSpPr>
          <p:cNvPr id="4" name="スライド番号プレースホルダー 3"/>
          <p:cNvSpPr>
            <a:spLocks noGrp="1"/>
          </p:cNvSpPr>
          <p:nvPr>
            <p:ph type="sldNum" sz="quarter" idx="10"/>
          </p:nvPr>
        </p:nvSpPr>
        <p:spPr/>
        <p:txBody>
          <a:bodyPr/>
          <a:lstStyle/>
          <a:p>
            <a:fld id="{44128ACE-E4E4-EB46-AAF3-9CD98E49686C}" type="slidenum">
              <a:rPr kumimoji="1" lang="ja-JP" altLang="en-US" smtClean="0"/>
              <a:t>46</a:t>
            </a:fld>
            <a:endParaRPr kumimoji="1" lang="ja-JP" altLang="en-US"/>
          </a:p>
        </p:txBody>
      </p:sp>
    </p:spTree>
    <p:extLst>
      <p:ext uri="{BB962C8B-B14F-4D97-AF65-F5344CB8AC3E}">
        <p14:creationId xmlns:p14="http://schemas.microsoft.com/office/powerpoint/2010/main" val="1650553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購買物流・製造・出荷物流・販売</a:t>
            </a:r>
            <a:r>
              <a:rPr kumimoji="1" lang="en-US" altLang="ja-JP" dirty="0"/>
              <a:t>/</a:t>
            </a:r>
            <a:r>
              <a:rPr kumimoji="1" lang="ja-JP" altLang="en-US" dirty="0"/>
              <a:t>マーケティング・サービス</a:t>
            </a:r>
          </a:p>
        </p:txBody>
      </p:sp>
      <p:sp>
        <p:nvSpPr>
          <p:cNvPr id="4" name="スライド番号プレースホルダー 3"/>
          <p:cNvSpPr>
            <a:spLocks noGrp="1"/>
          </p:cNvSpPr>
          <p:nvPr>
            <p:ph type="sldNum" sz="quarter" idx="10"/>
          </p:nvPr>
        </p:nvSpPr>
        <p:spPr/>
        <p:txBody>
          <a:bodyPr/>
          <a:lstStyle/>
          <a:p>
            <a:fld id="{44128ACE-E4E4-EB46-AAF3-9CD98E49686C}" type="slidenum">
              <a:rPr kumimoji="1" lang="ja-JP" altLang="en-US" smtClean="0"/>
              <a:t>47</a:t>
            </a:fld>
            <a:endParaRPr kumimoji="1" lang="ja-JP" altLang="en-US"/>
          </a:p>
        </p:txBody>
      </p:sp>
    </p:spTree>
    <p:extLst>
      <p:ext uri="{BB962C8B-B14F-4D97-AF65-F5344CB8AC3E}">
        <p14:creationId xmlns:p14="http://schemas.microsoft.com/office/powerpoint/2010/main" val="41452372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購買物流・製造・出荷物流・販売</a:t>
            </a:r>
            <a:r>
              <a:rPr kumimoji="1" lang="en-US" altLang="ja-JP" dirty="0"/>
              <a:t>/</a:t>
            </a:r>
            <a:r>
              <a:rPr kumimoji="1" lang="ja-JP" altLang="en-US" dirty="0"/>
              <a:t>マーケティング・サービス</a:t>
            </a:r>
          </a:p>
        </p:txBody>
      </p:sp>
      <p:sp>
        <p:nvSpPr>
          <p:cNvPr id="4" name="スライド番号プレースホルダー 3"/>
          <p:cNvSpPr>
            <a:spLocks noGrp="1"/>
          </p:cNvSpPr>
          <p:nvPr>
            <p:ph type="sldNum" sz="quarter" idx="10"/>
          </p:nvPr>
        </p:nvSpPr>
        <p:spPr/>
        <p:txBody>
          <a:bodyPr/>
          <a:lstStyle/>
          <a:p>
            <a:fld id="{44128ACE-E4E4-EB46-AAF3-9CD98E49686C}" type="slidenum">
              <a:rPr kumimoji="1" lang="ja-JP" altLang="en-US" smtClean="0"/>
              <a:t>48</a:t>
            </a:fld>
            <a:endParaRPr kumimoji="1" lang="ja-JP" altLang="en-US"/>
          </a:p>
        </p:txBody>
      </p:sp>
    </p:spTree>
    <p:extLst>
      <p:ext uri="{BB962C8B-B14F-4D97-AF65-F5344CB8AC3E}">
        <p14:creationId xmlns:p14="http://schemas.microsoft.com/office/powerpoint/2010/main" val="2622516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5341E87-FEC6-054D-AF96-5AB071736AEF}" type="slidenum">
              <a:rPr kumimoji="1" lang="ja-JP" altLang="en-US" smtClean="0"/>
              <a:t>57</a:t>
            </a:fld>
            <a:endParaRPr kumimoji="1" lang="ja-JP" altLang="en-US"/>
          </a:p>
        </p:txBody>
      </p:sp>
    </p:spTree>
    <p:extLst>
      <p:ext uri="{BB962C8B-B14F-4D97-AF65-F5344CB8AC3E}">
        <p14:creationId xmlns:p14="http://schemas.microsoft.com/office/powerpoint/2010/main" val="35471412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5341E87-FEC6-054D-AF96-5AB071736AEF}" type="slidenum">
              <a:rPr kumimoji="1" lang="ja-JP" altLang="en-US" smtClean="0"/>
              <a:t>58</a:t>
            </a:fld>
            <a:endParaRPr kumimoji="1" lang="ja-JP" altLang="en-US"/>
          </a:p>
        </p:txBody>
      </p:sp>
    </p:spTree>
    <p:extLst>
      <p:ext uri="{BB962C8B-B14F-4D97-AF65-F5344CB8AC3E}">
        <p14:creationId xmlns:p14="http://schemas.microsoft.com/office/powerpoint/2010/main" val="3547141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メンバー間のモチベーションの差が大きくなり始めている</a:t>
            </a:r>
          </a:p>
        </p:txBody>
      </p:sp>
      <p:sp>
        <p:nvSpPr>
          <p:cNvPr id="4" name="スライド番号プレースホルダー 3"/>
          <p:cNvSpPr>
            <a:spLocks noGrp="1"/>
          </p:cNvSpPr>
          <p:nvPr>
            <p:ph type="sldNum" sz="quarter" idx="10"/>
          </p:nvPr>
        </p:nvSpPr>
        <p:spPr/>
        <p:txBody>
          <a:bodyPr/>
          <a:lstStyle/>
          <a:p>
            <a:fld id="{FAF9E02F-E7D3-A64B-B436-C380562497E2}" type="slidenum">
              <a:rPr kumimoji="1" lang="ja-JP" altLang="en-US" smtClean="0"/>
              <a:t>17</a:t>
            </a:fld>
            <a:endParaRPr kumimoji="1" lang="ja-JP" altLang="en-US"/>
          </a:p>
        </p:txBody>
      </p:sp>
    </p:spTree>
    <p:extLst>
      <p:ext uri="{BB962C8B-B14F-4D97-AF65-F5344CB8AC3E}">
        <p14:creationId xmlns:p14="http://schemas.microsoft.com/office/powerpoint/2010/main" val="12059581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sz="1300" dirty="0"/>
          </a:p>
        </p:txBody>
      </p:sp>
      <p:sp>
        <p:nvSpPr>
          <p:cNvPr id="4" name="スライド番号プレースホルダー 3"/>
          <p:cNvSpPr>
            <a:spLocks noGrp="1"/>
          </p:cNvSpPr>
          <p:nvPr>
            <p:ph type="sldNum" sz="quarter" idx="10"/>
          </p:nvPr>
        </p:nvSpPr>
        <p:spPr/>
        <p:txBody>
          <a:bodyPr/>
          <a:lstStyle/>
          <a:p>
            <a:fld id="{8FAF22BF-4D08-3B4F-BF8B-662F6F4076F5}" type="slidenum">
              <a:rPr kumimoji="1" lang="ja-JP" altLang="en-US" smtClean="0"/>
              <a:t>69</a:t>
            </a:fld>
            <a:endParaRPr kumimoji="1" lang="ja-JP" altLang="en-US"/>
          </a:p>
        </p:txBody>
      </p:sp>
    </p:spTree>
    <p:extLst>
      <p:ext uri="{BB962C8B-B14F-4D97-AF65-F5344CB8AC3E}">
        <p14:creationId xmlns:p14="http://schemas.microsoft.com/office/powerpoint/2010/main" val="30307988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sz="1200" b="0" i="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8FAF22BF-4D08-3B4F-BF8B-662F6F4076F5}" type="slidenum">
              <a:rPr kumimoji="1" lang="ja-JP" altLang="en-US" smtClean="0"/>
              <a:t>70</a:t>
            </a:fld>
            <a:endParaRPr kumimoji="1" lang="ja-JP" altLang="en-US"/>
          </a:p>
        </p:txBody>
      </p:sp>
    </p:spTree>
    <p:extLst>
      <p:ext uri="{BB962C8B-B14F-4D97-AF65-F5344CB8AC3E}">
        <p14:creationId xmlns:p14="http://schemas.microsoft.com/office/powerpoint/2010/main" val="30307988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ラーメン屋の売り上げ増</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4A122FA7-04CC-B84F-A79D-77A664B85543}" type="slidenum">
              <a:rPr kumimoji="1" lang="ja-JP" altLang="en-US" smtClean="0"/>
              <a:t>71</a:t>
            </a:fld>
            <a:endParaRPr kumimoji="1" lang="ja-JP" altLang="en-US"/>
          </a:p>
        </p:txBody>
      </p:sp>
    </p:spTree>
    <p:extLst>
      <p:ext uri="{BB962C8B-B14F-4D97-AF65-F5344CB8AC3E}">
        <p14:creationId xmlns:p14="http://schemas.microsoft.com/office/powerpoint/2010/main" val="27664635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ラーメン屋の売り上げ増</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4A122FA7-04CC-B84F-A79D-77A664B85543}" type="slidenum">
              <a:rPr kumimoji="1" lang="ja-JP" altLang="en-US" smtClean="0"/>
              <a:t>72</a:t>
            </a:fld>
            <a:endParaRPr kumimoji="1" lang="ja-JP" altLang="en-US"/>
          </a:p>
        </p:txBody>
      </p:sp>
    </p:spTree>
    <p:extLst>
      <p:ext uri="{BB962C8B-B14F-4D97-AF65-F5344CB8AC3E}">
        <p14:creationId xmlns:p14="http://schemas.microsoft.com/office/powerpoint/2010/main" val="27664635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29421D6-CC5E-AE48-89E3-80FAF250606D}" type="slidenum">
              <a:rPr kumimoji="1" lang="ja-JP" altLang="en-US" smtClean="0"/>
              <a:t>85</a:t>
            </a:fld>
            <a:endParaRPr kumimoji="1" lang="ja-JP" altLang="en-US"/>
          </a:p>
        </p:txBody>
      </p:sp>
    </p:spTree>
    <p:extLst>
      <p:ext uri="{BB962C8B-B14F-4D97-AF65-F5344CB8AC3E}">
        <p14:creationId xmlns:p14="http://schemas.microsoft.com/office/powerpoint/2010/main" val="41882546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29421D6-CC5E-AE48-89E3-80FAF250606D}" type="slidenum">
              <a:rPr kumimoji="1" lang="ja-JP" altLang="en-US" smtClean="0"/>
              <a:t>86</a:t>
            </a:fld>
            <a:endParaRPr kumimoji="1" lang="ja-JP" altLang="en-US"/>
          </a:p>
        </p:txBody>
      </p:sp>
    </p:spTree>
    <p:extLst>
      <p:ext uri="{BB962C8B-B14F-4D97-AF65-F5344CB8AC3E}">
        <p14:creationId xmlns:p14="http://schemas.microsoft.com/office/powerpoint/2010/main" val="41882546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29421D6-CC5E-AE48-89E3-80FAF250606D}" type="slidenum">
              <a:rPr kumimoji="1" lang="ja-JP" altLang="en-US" smtClean="0"/>
              <a:t>95</a:t>
            </a:fld>
            <a:endParaRPr kumimoji="1" lang="ja-JP" altLang="en-US"/>
          </a:p>
        </p:txBody>
      </p:sp>
    </p:spTree>
    <p:extLst>
      <p:ext uri="{BB962C8B-B14F-4D97-AF65-F5344CB8AC3E}">
        <p14:creationId xmlns:p14="http://schemas.microsoft.com/office/powerpoint/2010/main" val="22320688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29421D6-CC5E-AE48-89E3-80FAF250606D}" type="slidenum">
              <a:rPr kumimoji="1" lang="ja-JP" altLang="en-US" smtClean="0"/>
              <a:t>96</a:t>
            </a:fld>
            <a:endParaRPr kumimoji="1" lang="ja-JP" altLang="en-US"/>
          </a:p>
        </p:txBody>
      </p:sp>
    </p:spTree>
    <p:extLst>
      <p:ext uri="{BB962C8B-B14F-4D97-AF65-F5344CB8AC3E}">
        <p14:creationId xmlns:p14="http://schemas.microsoft.com/office/powerpoint/2010/main" val="22320688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41E7BDD-50AE-A041-9EA9-C81E9376C19D}" type="slidenum">
              <a:rPr kumimoji="1" lang="ja-JP" altLang="en-US" smtClean="0"/>
              <a:t>97</a:t>
            </a:fld>
            <a:endParaRPr kumimoji="1" lang="ja-JP" altLang="en-US"/>
          </a:p>
        </p:txBody>
      </p:sp>
    </p:spTree>
    <p:extLst>
      <p:ext uri="{BB962C8B-B14F-4D97-AF65-F5344CB8AC3E}">
        <p14:creationId xmlns:p14="http://schemas.microsoft.com/office/powerpoint/2010/main" val="20009566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41E7BDD-50AE-A041-9EA9-C81E9376C19D}" type="slidenum">
              <a:rPr kumimoji="1" lang="ja-JP" altLang="en-US" smtClean="0"/>
              <a:t>98</a:t>
            </a:fld>
            <a:endParaRPr kumimoji="1" lang="ja-JP" altLang="en-US"/>
          </a:p>
        </p:txBody>
      </p:sp>
    </p:spTree>
    <p:extLst>
      <p:ext uri="{BB962C8B-B14F-4D97-AF65-F5344CB8AC3E}">
        <p14:creationId xmlns:p14="http://schemas.microsoft.com/office/powerpoint/2010/main" val="2000956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メンバー間のモチベーションの差が大きくなり始めている</a:t>
            </a:r>
          </a:p>
        </p:txBody>
      </p:sp>
      <p:sp>
        <p:nvSpPr>
          <p:cNvPr id="4" name="スライド番号プレースホルダー 3"/>
          <p:cNvSpPr>
            <a:spLocks noGrp="1"/>
          </p:cNvSpPr>
          <p:nvPr>
            <p:ph type="sldNum" sz="quarter" idx="10"/>
          </p:nvPr>
        </p:nvSpPr>
        <p:spPr/>
        <p:txBody>
          <a:bodyPr/>
          <a:lstStyle/>
          <a:p>
            <a:fld id="{FAF9E02F-E7D3-A64B-B436-C380562497E2}" type="slidenum">
              <a:rPr kumimoji="1" lang="ja-JP" altLang="en-US" smtClean="0"/>
              <a:t>18</a:t>
            </a:fld>
            <a:endParaRPr kumimoji="1" lang="ja-JP" altLang="en-US"/>
          </a:p>
        </p:txBody>
      </p:sp>
    </p:spTree>
    <p:extLst>
      <p:ext uri="{BB962C8B-B14F-4D97-AF65-F5344CB8AC3E}">
        <p14:creationId xmlns:p14="http://schemas.microsoft.com/office/powerpoint/2010/main" val="1205958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2273C6-87F9-5C48-B5C4-2FC9864CD460}" type="slidenum">
              <a:rPr kumimoji="1" lang="ja-JP" altLang="en-US" smtClean="0"/>
              <a:t>23</a:t>
            </a:fld>
            <a:endParaRPr kumimoji="1" lang="ja-JP" altLang="en-US"/>
          </a:p>
        </p:txBody>
      </p:sp>
    </p:spTree>
    <p:extLst>
      <p:ext uri="{BB962C8B-B14F-4D97-AF65-F5344CB8AC3E}">
        <p14:creationId xmlns:p14="http://schemas.microsoft.com/office/powerpoint/2010/main" val="1420594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2273C6-87F9-5C48-B5C4-2FC9864CD460}" type="slidenum">
              <a:rPr kumimoji="1" lang="ja-JP" altLang="en-US" smtClean="0"/>
              <a:t>24</a:t>
            </a:fld>
            <a:endParaRPr kumimoji="1" lang="ja-JP" altLang="en-US"/>
          </a:p>
        </p:txBody>
      </p:sp>
    </p:spTree>
    <p:extLst>
      <p:ext uri="{BB962C8B-B14F-4D97-AF65-F5344CB8AC3E}">
        <p14:creationId xmlns:p14="http://schemas.microsoft.com/office/powerpoint/2010/main" val="1420594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2273C6-87F9-5C48-B5C4-2FC9864CD460}" type="slidenum">
              <a:rPr kumimoji="1" lang="ja-JP" altLang="en-US" smtClean="0"/>
              <a:t>25</a:t>
            </a:fld>
            <a:endParaRPr kumimoji="1" lang="ja-JP" altLang="en-US"/>
          </a:p>
        </p:txBody>
      </p:sp>
    </p:spTree>
    <p:extLst>
      <p:ext uri="{BB962C8B-B14F-4D97-AF65-F5344CB8AC3E}">
        <p14:creationId xmlns:p14="http://schemas.microsoft.com/office/powerpoint/2010/main" val="3641052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2273C6-87F9-5C48-B5C4-2FC9864CD460}" type="slidenum">
              <a:rPr kumimoji="1" lang="ja-JP" altLang="en-US" smtClean="0"/>
              <a:t>26</a:t>
            </a:fld>
            <a:endParaRPr kumimoji="1" lang="ja-JP" altLang="en-US"/>
          </a:p>
        </p:txBody>
      </p:sp>
    </p:spTree>
    <p:extLst>
      <p:ext uri="{BB962C8B-B14F-4D97-AF65-F5344CB8AC3E}">
        <p14:creationId xmlns:p14="http://schemas.microsoft.com/office/powerpoint/2010/main" val="3641052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97A6808B-9A44-C641-9AB6-2A298A1DADF1}" type="slidenum">
              <a:rPr kumimoji="1" lang="ja-JP" altLang="en-US" smtClean="0"/>
              <a:t>27</a:t>
            </a:fld>
            <a:endParaRPr kumimoji="1" lang="ja-JP" altLang="en-US"/>
          </a:p>
        </p:txBody>
      </p:sp>
    </p:spTree>
    <p:extLst>
      <p:ext uri="{BB962C8B-B14F-4D97-AF65-F5344CB8AC3E}">
        <p14:creationId xmlns:p14="http://schemas.microsoft.com/office/powerpoint/2010/main" val="4276318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97A6808B-9A44-C641-9AB6-2A298A1DADF1}" type="slidenum">
              <a:rPr kumimoji="1" lang="ja-JP" altLang="en-US" smtClean="0"/>
              <a:t>28</a:t>
            </a:fld>
            <a:endParaRPr kumimoji="1" lang="ja-JP" altLang="en-US"/>
          </a:p>
        </p:txBody>
      </p:sp>
    </p:spTree>
    <p:extLst>
      <p:ext uri="{BB962C8B-B14F-4D97-AF65-F5344CB8AC3E}">
        <p14:creationId xmlns:p14="http://schemas.microsoft.com/office/powerpoint/2010/main" val="4276318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C3B6D46D-BC20-A94B-9A20-3F643F0DCB78}" type="datetimeFigureOut">
              <a:rPr kumimoji="1" lang="ja-JP" altLang="en-US" smtClean="0"/>
              <a:t>2020/5/25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DCDC9B3-2668-4944-B1A8-6C89693E9A20}" type="slidenum">
              <a:rPr kumimoji="1" lang="ja-JP" altLang="en-US" smtClean="0"/>
              <a:t>‹#›</a:t>
            </a:fld>
            <a:endParaRPr kumimoji="1" lang="ja-JP" altLang="en-US"/>
          </a:p>
        </p:txBody>
      </p:sp>
      <p:sp>
        <p:nvSpPr>
          <p:cNvPr id="8" name="コンテンツ プレースホルダー 7">
            <a:extLst>
              <a:ext uri="{FF2B5EF4-FFF2-40B4-BE49-F238E27FC236}">
                <a16:creationId xmlns:a16="http://schemas.microsoft.com/office/drawing/2014/main" id="{DBA6CD10-C9A0-4FF2-AFE4-C5AA54CC5BF3}"/>
              </a:ext>
            </a:extLst>
          </p:cNvPr>
          <p:cNvSpPr>
            <a:spLocks noGrp="1"/>
          </p:cNvSpPr>
          <p:nvPr>
            <p:ph sz="quarter" idx="13"/>
          </p:nvPr>
        </p:nvSpPr>
        <p:spPr>
          <a:xfrm>
            <a:off x="742951" y="312738"/>
            <a:ext cx="8420100" cy="90646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468192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3B6D46D-BC20-A94B-9A20-3F643F0DCB78}" type="datetimeFigureOut">
              <a:rPr kumimoji="1" lang="ja-JP" altLang="en-US" smtClean="0"/>
              <a:t>2020/5/25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DCDC9B3-2668-4944-B1A8-6C89693E9A20}" type="slidenum">
              <a:rPr kumimoji="1" lang="ja-JP" altLang="en-US" smtClean="0"/>
              <a:t>‹#›</a:t>
            </a:fld>
            <a:endParaRPr kumimoji="1" lang="ja-JP" altLang="en-US"/>
          </a:p>
        </p:txBody>
      </p:sp>
    </p:spTree>
    <p:extLst>
      <p:ext uri="{BB962C8B-B14F-4D97-AF65-F5344CB8AC3E}">
        <p14:creationId xmlns:p14="http://schemas.microsoft.com/office/powerpoint/2010/main" val="88251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81850" y="274639"/>
            <a:ext cx="222885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95300" y="274639"/>
            <a:ext cx="652145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3B6D46D-BC20-A94B-9A20-3F643F0DCB78}" type="datetimeFigureOut">
              <a:rPr kumimoji="1" lang="ja-JP" altLang="en-US" smtClean="0"/>
              <a:t>2020/5/25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DCDC9B3-2668-4944-B1A8-6C89693E9A20}" type="slidenum">
              <a:rPr kumimoji="1" lang="ja-JP" altLang="en-US" smtClean="0"/>
              <a:t>‹#›</a:t>
            </a:fld>
            <a:endParaRPr kumimoji="1" lang="ja-JP" altLang="en-US"/>
          </a:p>
        </p:txBody>
      </p:sp>
    </p:spTree>
    <p:extLst>
      <p:ext uri="{BB962C8B-B14F-4D97-AF65-F5344CB8AC3E}">
        <p14:creationId xmlns:p14="http://schemas.microsoft.com/office/powerpoint/2010/main" val="367074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3B6D46D-BC20-A94B-9A20-3F643F0DCB78}" type="datetimeFigureOut">
              <a:rPr kumimoji="1" lang="ja-JP" altLang="en-US" smtClean="0"/>
              <a:t>2020/5/25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DCDC9B3-2668-4944-B1A8-6C89693E9A20}" type="slidenum">
              <a:rPr kumimoji="1" lang="ja-JP" altLang="en-US" smtClean="0"/>
              <a:t>‹#›</a:t>
            </a:fld>
            <a:endParaRPr kumimoji="1" lang="ja-JP" altLang="en-US"/>
          </a:p>
        </p:txBody>
      </p:sp>
    </p:spTree>
    <p:extLst>
      <p:ext uri="{BB962C8B-B14F-4D97-AF65-F5344CB8AC3E}">
        <p14:creationId xmlns:p14="http://schemas.microsoft.com/office/powerpoint/2010/main" val="2267684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C3B6D46D-BC20-A94B-9A20-3F643F0DCB78}" type="datetimeFigureOut">
              <a:rPr kumimoji="1" lang="ja-JP" altLang="en-US" smtClean="0"/>
              <a:t>2020/5/25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DCDC9B3-2668-4944-B1A8-6C89693E9A20}" type="slidenum">
              <a:rPr kumimoji="1" lang="ja-JP" altLang="en-US" smtClean="0"/>
              <a:t>‹#›</a:t>
            </a:fld>
            <a:endParaRPr kumimoji="1" lang="ja-JP" altLang="en-US"/>
          </a:p>
        </p:txBody>
      </p:sp>
    </p:spTree>
    <p:extLst>
      <p:ext uri="{BB962C8B-B14F-4D97-AF65-F5344CB8AC3E}">
        <p14:creationId xmlns:p14="http://schemas.microsoft.com/office/powerpoint/2010/main" val="732695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C3B6D46D-BC20-A94B-9A20-3F643F0DCB78}" type="datetimeFigureOut">
              <a:rPr kumimoji="1" lang="ja-JP" altLang="en-US" smtClean="0"/>
              <a:t>2020/5/25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DCDC9B3-2668-4944-B1A8-6C89693E9A20}" type="slidenum">
              <a:rPr kumimoji="1" lang="ja-JP" altLang="en-US" smtClean="0"/>
              <a:t>‹#›</a:t>
            </a:fld>
            <a:endParaRPr kumimoji="1" lang="ja-JP" altLang="en-US"/>
          </a:p>
        </p:txBody>
      </p:sp>
    </p:spTree>
    <p:extLst>
      <p:ext uri="{BB962C8B-B14F-4D97-AF65-F5344CB8AC3E}">
        <p14:creationId xmlns:p14="http://schemas.microsoft.com/office/powerpoint/2010/main" val="1791969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C3B6D46D-BC20-A94B-9A20-3F643F0DCB78}" type="datetimeFigureOut">
              <a:rPr kumimoji="1" lang="ja-JP" altLang="en-US" smtClean="0"/>
              <a:t>2020/5/25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DCDC9B3-2668-4944-B1A8-6C89693E9A20}" type="slidenum">
              <a:rPr kumimoji="1" lang="ja-JP" altLang="en-US" smtClean="0"/>
              <a:t>‹#›</a:t>
            </a:fld>
            <a:endParaRPr kumimoji="1" lang="ja-JP" altLang="en-US"/>
          </a:p>
        </p:txBody>
      </p:sp>
    </p:spTree>
    <p:extLst>
      <p:ext uri="{BB962C8B-B14F-4D97-AF65-F5344CB8AC3E}">
        <p14:creationId xmlns:p14="http://schemas.microsoft.com/office/powerpoint/2010/main" val="2745718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3B6D46D-BC20-A94B-9A20-3F643F0DCB78}" type="datetimeFigureOut">
              <a:rPr kumimoji="1" lang="ja-JP" altLang="en-US" smtClean="0"/>
              <a:t>2020/5/25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DCDC9B3-2668-4944-B1A8-6C89693E9A20}" type="slidenum">
              <a:rPr kumimoji="1" lang="ja-JP" altLang="en-US" smtClean="0"/>
              <a:t>‹#›</a:t>
            </a:fld>
            <a:endParaRPr kumimoji="1" lang="ja-JP" altLang="en-US"/>
          </a:p>
        </p:txBody>
      </p:sp>
    </p:spTree>
    <p:extLst>
      <p:ext uri="{BB962C8B-B14F-4D97-AF65-F5344CB8AC3E}">
        <p14:creationId xmlns:p14="http://schemas.microsoft.com/office/powerpoint/2010/main" val="196688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3B6D46D-BC20-A94B-9A20-3F643F0DCB78}" type="datetimeFigureOut">
              <a:rPr kumimoji="1" lang="ja-JP" altLang="en-US" smtClean="0"/>
              <a:t>2020/5/25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DCDC9B3-2668-4944-B1A8-6C89693E9A20}" type="slidenum">
              <a:rPr kumimoji="1" lang="ja-JP" altLang="en-US" smtClean="0"/>
              <a:t>‹#›</a:t>
            </a:fld>
            <a:endParaRPr kumimoji="1" lang="ja-JP" altLang="en-US"/>
          </a:p>
        </p:txBody>
      </p:sp>
      <p:sp>
        <p:nvSpPr>
          <p:cNvPr id="6" name="テキスト プレースホルダー 5">
            <a:extLst>
              <a:ext uri="{FF2B5EF4-FFF2-40B4-BE49-F238E27FC236}">
                <a16:creationId xmlns:a16="http://schemas.microsoft.com/office/drawing/2014/main" id="{3B41CA15-0644-4EDE-90AB-7B918AD0FBB3}"/>
              </a:ext>
            </a:extLst>
          </p:cNvPr>
          <p:cNvSpPr>
            <a:spLocks noGrp="1"/>
          </p:cNvSpPr>
          <p:nvPr>
            <p:ph type="body" sz="quarter" idx="13"/>
          </p:nvPr>
        </p:nvSpPr>
        <p:spPr>
          <a:xfrm>
            <a:off x="719138" y="261937"/>
            <a:ext cx="8412162" cy="770029"/>
          </a:xfrm>
        </p:spPr>
        <p:txBody>
          <a:bodyPr/>
          <a:lstStyle/>
          <a:p>
            <a:pPr lvl="0"/>
            <a:endParaRPr kumimoji="1" lang="ja-JP" altLang="en-US" dirty="0"/>
          </a:p>
        </p:txBody>
      </p:sp>
    </p:spTree>
    <p:extLst>
      <p:ext uri="{BB962C8B-B14F-4D97-AF65-F5344CB8AC3E}">
        <p14:creationId xmlns:p14="http://schemas.microsoft.com/office/powerpoint/2010/main" val="3791818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3B6D46D-BC20-A94B-9A20-3F643F0DCB78}" type="datetimeFigureOut">
              <a:rPr kumimoji="1" lang="ja-JP" altLang="en-US" smtClean="0"/>
              <a:t>2020/5/25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DCDC9B3-2668-4944-B1A8-6C89693E9A20}" type="slidenum">
              <a:rPr kumimoji="1" lang="ja-JP" altLang="en-US" smtClean="0"/>
              <a:t>‹#›</a:t>
            </a:fld>
            <a:endParaRPr kumimoji="1" lang="ja-JP" altLang="en-US"/>
          </a:p>
        </p:txBody>
      </p:sp>
    </p:spTree>
    <p:extLst>
      <p:ext uri="{BB962C8B-B14F-4D97-AF65-F5344CB8AC3E}">
        <p14:creationId xmlns:p14="http://schemas.microsoft.com/office/powerpoint/2010/main" val="1266592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3B6D46D-BC20-A94B-9A20-3F643F0DCB78}" type="datetimeFigureOut">
              <a:rPr kumimoji="1" lang="ja-JP" altLang="en-US" smtClean="0"/>
              <a:t>2020/5/25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DCDC9B3-2668-4944-B1A8-6C89693E9A20}" type="slidenum">
              <a:rPr kumimoji="1" lang="ja-JP" altLang="en-US" smtClean="0"/>
              <a:t>‹#›</a:t>
            </a:fld>
            <a:endParaRPr kumimoji="1" lang="ja-JP" altLang="en-US"/>
          </a:p>
        </p:txBody>
      </p:sp>
    </p:spTree>
    <p:extLst>
      <p:ext uri="{BB962C8B-B14F-4D97-AF65-F5344CB8AC3E}">
        <p14:creationId xmlns:p14="http://schemas.microsoft.com/office/powerpoint/2010/main" val="1017923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B6D46D-BC20-A94B-9A20-3F643F0DCB78}" type="datetimeFigureOut">
              <a:rPr kumimoji="1" lang="ja-JP" altLang="en-US" smtClean="0"/>
              <a:t>2020/5/25</a:t>
            </a:fld>
            <a:endParaRPr kumimoji="1" lang="ja-JP" altLang="en-US"/>
          </a:p>
        </p:txBody>
      </p:sp>
      <p:sp>
        <p:nvSpPr>
          <p:cNvPr id="5" name="フッター プレースホルダー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CDC9B3-2668-4944-B1A8-6C89693E9A20}" type="slidenum">
              <a:rPr kumimoji="1" lang="ja-JP" altLang="en-US" smtClean="0"/>
              <a:t>‹#›</a:t>
            </a:fld>
            <a:endParaRPr kumimoji="1" lang="ja-JP" altLang="en-US"/>
          </a:p>
        </p:txBody>
      </p:sp>
    </p:spTree>
    <p:extLst>
      <p:ext uri="{BB962C8B-B14F-4D97-AF65-F5344CB8AC3E}">
        <p14:creationId xmlns:p14="http://schemas.microsoft.com/office/powerpoint/2010/main" val="4026262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 Target="slide19.xml"/><Relationship Id="rId13" Type="http://schemas.openxmlformats.org/officeDocument/2006/relationships/slide" Target="slide29.xml"/><Relationship Id="rId3" Type="http://schemas.openxmlformats.org/officeDocument/2006/relationships/slide" Target="slide9.xml"/><Relationship Id="rId7" Type="http://schemas.openxmlformats.org/officeDocument/2006/relationships/slide" Target="slide17.xml"/><Relationship Id="rId12" Type="http://schemas.openxmlformats.org/officeDocument/2006/relationships/slide" Target="slide27.xml"/><Relationship Id="rId2" Type="http://schemas.openxmlformats.org/officeDocument/2006/relationships/slide" Target="slide7.xml"/><Relationship Id="rId1" Type="http://schemas.openxmlformats.org/officeDocument/2006/relationships/slideLayout" Target="../slideLayouts/slideLayout2.xml"/><Relationship Id="rId6" Type="http://schemas.openxmlformats.org/officeDocument/2006/relationships/slide" Target="slide15.xml"/><Relationship Id="rId11" Type="http://schemas.openxmlformats.org/officeDocument/2006/relationships/slide" Target="slide25.xml"/><Relationship Id="rId5" Type="http://schemas.openxmlformats.org/officeDocument/2006/relationships/slide" Target="slide13.xml"/><Relationship Id="rId15" Type="http://schemas.openxmlformats.org/officeDocument/2006/relationships/slide" Target="slide33.xml"/><Relationship Id="rId10" Type="http://schemas.openxmlformats.org/officeDocument/2006/relationships/slide" Target="slide23.xml"/><Relationship Id="rId4" Type="http://schemas.openxmlformats.org/officeDocument/2006/relationships/slide" Target="slide11.xml"/><Relationship Id="rId9" Type="http://schemas.openxmlformats.org/officeDocument/2006/relationships/slide" Target="slide21.xml"/><Relationship Id="rId14" Type="http://schemas.openxmlformats.org/officeDocument/2006/relationships/slide" Target="slide3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Layout" Target="../slideLayouts/slideLayout2.xml"/><Relationship Id="rId6" Type="http://schemas.openxmlformats.org/officeDocument/2006/relationships/image" Target="../media/image6.tiff"/><Relationship Id="rId5" Type="http://schemas.openxmlformats.org/officeDocument/2006/relationships/image" Target="../media/image5.tiff"/><Relationship Id="rId4" Type="http://schemas.openxmlformats.org/officeDocument/2006/relationships/image" Target="../media/image4.tiff"/></Relationships>
</file>

<file path=ppt/slides/_rels/slide8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Layout" Target="../slideLayouts/slideLayout2.xml"/><Relationship Id="rId6" Type="http://schemas.openxmlformats.org/officeDocument/2006/relationships/image" Target="../media/image6.tiff"/><Relationship Id="rId5" Type="http://schemas.openxmlformats.org/officeDocument/2006/relationships/image" Target="../media/image5.tiff"/><Relationship Id="rId4" Type="http://schemas.openxmlformats.org/officeDocument/2006/relationships/image" Target="../media/image4.tiff"/></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87E1F3-8E52-46A1-B220-E71FF9BF7EE2}"/>
              </a:ext>
            </a:extLst>
          </p:cNvPr>
          <p:cNvSpPr>
            <a:spLocks noGrp="1"/>
          </p:cNvSpPr>
          <p:nvPr>
            <p:ph type="ctrTitle"/>
          </p:nvPr>
        </p:nvSpPr>
        <p:spPr/>
        <p:txBody>
          <a:bodyPr/>
          <a:lstStyle/>
          <a:p>
            <a:r>
              <a:rPr kumimoji="1" lang="ja-JP" altLang="en-US" dirty="0"/>
              <a:t>ビジネスフレームワーク</a:t>
            </a:r>
          </a:p>
        </p:txBody>
      </p:sp>
    </p:spTree>
    <p:extLst>
      <p:ext uri="{BB962C8B-B14F-4D97-AF65-F5344CB8AC3E}">
        <p14:creationId xmlns:p14="http://schemas.microsoft.com/office/powerpoint/2010/main" val="2748294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正方形/長方形 32">
            <a:extLst>
              <a:ext uri="{FF2B5EF4-FFF2-40B4-BE49-F238E27FC236}">
                <a16:creationId xmlns:a16="http://schemas.microsoft.com/office/drawing/2014/main" id="{1615C440-32A5-4659-8634-10E5C9B13482}"/>
              </a:ext>
            </a:extLst>
          </p:cNvPr>
          <p:cNvSpPr/>
          <p:nvPr/>
        </p:nvSpPr>
        <p:spPr>
          <a:xfrm>
            <a:off x="356842" y="686423"/>
            <a:ext cx="9200781" cy="5803829"/>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34" name="直線コネクタ 33">
            <a:extLst>
              <a:ext uri="{FF2B5EF4-FFF2-40B4-BE49-F238E27FC236}">
                <a16:creationId xmlns:a16="http://schemas.microsoft.com/office/drawing/2014/main" id="{531D2032-BAC7-4FE7-907B-4B5F641203A2}"/>
              </a:ext>
            </a:extLst>
          </p:cNvPr>
          <p:cNvCxnSpPr/>
          <p:nvPr/>
        </p:nvCxnSpPr>
        <p:spPr>
          <a:xfrm>
            <a:off x="3417834" y="686424"/>
            <a:ext cx="1" cy="5803829"/>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5" name="直線コネクタ 34">
            <a:extLst>
              <a:ext uri="{FF2B5EF4-FFF2-40B4-BE49-F238E27FC236}">
                <a16:creationId xmlns:a16="http://schemas.microsoft.com/office/drawing/2014/main" id="{09632AC6-9D23-479F-820F-1B266E327F4A}"/>
              </a:ext>
            </a:extLst>
          </p:cNvPr>
          <p:cNvCxnSpPr/>
          <p:nvPr/>
        </p:nvCxnSpPr>
        <p:spPr>
          <a:xfrm>
            <a:off x="347502" y="2621034"/>
            <a:ext cx="922121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6" name="直線コネクタ 35">
            <a:extLst>
              <a:ext uri="{FF2B5EF4-FFF2-40B4-BE49-F238E27FC236}">
                <a16:creationId xmlns:a16="http://schemas.microsoft.com/office/drawing/2014/main" id="{644447AD-010C-41BC-9C01-1DB22D5A9305}"/>
              </a:ext>
            </a:extLst>
          </p:cNvPr>
          <p:cNvCxnSpPr/>
          <p:nvPr/>
        </p:nvCxnSpPr>
        <p:spPr>
          <a:xfrm>
            <a:off x="337288" y="4555642"/>
            <a:ext cx="922121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7" name="直線コネクタ 36">
            <a:extLst>
              <a:ext uri="{FF2B5EF4-FFF2-40B4-BE49-F238E27FC236}">
                <a16:creationId xmlns:a16="http://schemas.microsoft.com/office/drawing/2014/main" id="{FEDF55A9-7698-44A9-BF09-2098E5CB3273}"/>
              </a:ext>
            </a:extLst>
          </p:cNvPr>
          <p:cNvCxnSpPr/>
          <p:nvPr/>
        </p:nvCxnSpPr>
        <p:spPr>
          <a:xfrm>
            <a:off x="6488167" y="686424"/>
            <a:ext cx="1" cy="5803829"/>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38" name="テキスト ボックス 37">
            <a:extLst>
              <a:ext uri="{FF2B5EF4-FFF2-40B4-BE49-F238E27FC236}">
                <a16:creationId xmlns:a16="http://schemas.microsoft.com/office/drawing/2014/main" id="{DB0917BB-468D-44E2-BCBC-DEBA44404EE4}"/>
              </a:ext>
            </a:extLst>
          </p:cNvPr>
          <p:cNvSpPr txBox="1"/>
          <p:nvPr/>
        </p:nvSpPr>
        <p:spPr>
          <a:xfrm>
            <a:off x="3417835" y="2692407"/>
            <a:ext cx="3070333" cy="313932"/>
          </a:xfrm>
          <a:prstGeom prst="rect">
            <a:avLst/>
          </a:prstGeom>
          <a:noFill/>
        </p:spPr>
        <p:txBody>
          <a:bodyPr wrap="square" rtlCol="0" anchor="t">
            <a:spAutoFit/>
          </a:bodyPr>
          <a:lstStyle/>
          <a:p>
            <a:pPr algn="ctr">
              <a:lnSpc>
                <a:spcPct val="120000"/>
              </a:lnSpc>
            </a:pPr>
            <a:r>
              <a:rPr lang="en-US" altLang="ja-JP" sz="1200" b="1" dirty="0">
                <a:solidFill>
                  <a:schemeClr val="tx1">
                    <a:lumMod val="75000"/>
                    <a:lumOff val="25000"/>
                  </a:schemeClr>
                </a:solidFill>
                <a:latin typeface="メイリオ"/>
                <a:ea typeface="メイリオ"/>
                <a:cs typeface="メイリオ"/>
              </a:rPr>
              <a:t>【 </a:t>
            </a:r>
            <a:r>
              <a:rPr lang="ja-JP" altLang="en-US" sz="1200" b="1" dirty="0">
                <a:solidFill>
                  <a:schemeClr val="tx1">
                    <a:lumMod val="75000"/>
                    <a:lumOff val="25000"/>
                  </a:schemeClr>
                </a:solidFill>
                <a:latin typeface="メイリオ"/>
                <a:ea typeface="メイリオ"/>
                <a:cs typeface="メイリオ"/>
              </a:rPr>
              <a:t>テーマ</a:t>
            </a:r>
            <a:r>
              <a:rPr lang="en-US" altLang="ja-JP" sz="1200" b="1" dirty="0">
                <a:solidFill>
                  <a:schemeClr val="tx1">
                    <a:lumMod val="75000"/>
                    <a:lumOff val="25000"/>
                  </a:schemeClr>
                </a:solidFill>
                <a:latin typeface="メイリオ"/>
                <a:ea typeface="メイリオ"/>
                <a:cs typeface="メイリオ"/>
              </a:rPr>
              <a:t>(</a:t>
            </a:r>
            <a:r>
              <a:rPr lang="ja-JP" altLang="en-US" sz="1200" b="1" dirty="0">
                <a:solidFill>
                  <a:schemeClr val="tx1">
                    <a:lumMod val="75000"/>
                    <a:lumOff val="25000"/>
                  </a:schemeClr>
                </a:solidFill>
                <a:latin typeface="メイリオ"/>
                <a:ea typeface="メイリオ"/>
                <a:cs typeface="メイリオ"/>
              </a:rPr>
              <a:t>問題</a:t>
            </a:r>
            <a:r>
              <a:rPr lang="en-US" altLang="ja-JP" sz="1200" b="1" dirty="0">
                <a:solidFill>
                  <a:schemeClr val="tx1">
                    <a:lumMod val="75000"/>
                    <a:lumOff val="25000"/>
                  </a:schemeClr>
                </a:solidFill>
                <a:latin typeface="メイリオ"/>
                <a:ea typeface="メイリオ"/>
                <a:cs typeface="メイリオ"/>
              </a:rPr>
              <a:t>) 】</a:t>
            </a:r>
          </a:p>
        </p:txBody>
      </p:sp>
      <p:sp>
        <p:nvSpPr>
          <p:cNvPr id="39" name="テキスト ボックス 38">
            <a:extLst>
              <a:ext uri="{FF2B5EF4-FFF2-40B4-BE49-F238E27FC236}">
                <a16:creationId xmlns:a16="http://schemas.microsoft.com/office/drawing/2014/main" id="{148BC652-B32A-4E2F-866E-F4A3C5F21C48}"/>
              </a:ext>
            </a:extLst>
          </p:cNvPr>
          <p:cNvSpPr txBox="1"/>
          <p:nvPr/>
        </p:nvSpPr>
        <p:spPr>
          <a:xfrm>
            <a:off x="3417835" y="4620189"/>
            <a:ext cx="3070330" cy="313932"/>
          </a:xfrm>
          <a:prstGeom prst="rect">
            <a:avLst/>
          </a:prstGeom>
          <a:noFill/>
        </p:spPr>
        <p:txBody>
          <a:bodyPr wrap="square" rtlCol="0" anchor="t">
            <a:spAutoFit/>
          </a:bodyPr>
          <a:lstStyle/>
          <a:p>
            <a:pPr algn="ctr">
              <a:lnSpc>
                <a:spcPct val="120000"/>
              </a:lnSpc>
            </a:pPr>
            <a:r>
              <a:rPr lang="en-US" altLang="en-US" sz="1200" b="1" dirty="0">
                <a:solidFill>
                  <a:schemeClr val="tx1">
                    <a:lumMod val="75000"/>
                    <a:lumOff val="25000"/>
                  </a:schemeClr>
                </a:solidFill>
                <a:latin typeface="メイリオ"/>
                <a:ea typeface="メイリオ"/>
                <a:cs typeface="メイリオ"/>
              </a:rPr>
              <a:t>Where </a:t>
            </a:r>
            <a:r>
              <a:rPr lang="ja-JP" altLang="en-US" sz="1200" b="1" dirty="0">
                <a:solidFill>
                  <a:schemeClr val="tx1">
                    <a:lumMod val="75000"/>
                    <a:lumOff val="25000"/>
                  </a:schemeClr>
                </a:solidFill>
                <a:latin typeface="メイリオ"/>
                <a:ea typeface="メイリオ"/>
                <a:cs typeface="メイリオ"/>
              </a:rPr>
              <a:t>どこで</a:t>
            </a:r>
            <a:endParaRPr lang="en-US" altLang="ja-JP" sz="1200" b="1" dirty="0">
              <a:solidFill>
                <a:schemeClr val="tx1">
                  <a:lumMod val="75000"/>
                  <a:lumOff val="25000"/>
                </a:schemeClr>
              </a:solidFill>
              <a:latin typeface="メイリオ"/>
              <a:ea typeface="メイリオ"/>
              <a:cs typeface="メイリオ"/>
            </a:endParaRPr>
          </a:p>
        </p:txBody>
      </p:sp>
      <p:sp>
        <p:nvSpPr>
          <p:cNvPr id="40" name="テキスト ボックス 39">
            <a:extLst>
              <a:ext uri="{FF2B5EF4-FFF2-40B4-BE49-F238E27FC236}">
                <a16:creationId xmlns:a16="http://schemas.microsoft.com/office/drawing/2014/main" id="{CE6CF93D-DD82-4D24-9DDC-FB2E80059182}"/>
              </a:ext>
            </a:extLst>
          </p:cNvPr>
          <p:cNvSpPr txBox="1"/>
          <p:nvPr/>
        </p:nvSpPr>
        <p:spPr>
          <a:xfrm>
            <a:off x="3417835" y="750972"/>
            <a:ext cx="3070330" cy="313932"/>
          </a:xfrm>
          <a:prstGeom prst="rect">
            <a:avLst/>
          </a:prstGeom>
          <a:noFill/>
        </p:spPr>
        <p:txBody>
          <a:bodyPr wrap="square" rtlCol="0" anchor="t">
            <a:spAutoFit/>
          </a:bodyPr>
          <a:lstStyle/>
          <a:p>
            <a:pPr algn="ctr">
              <a:lnSpc>
                <a:spcPct val="120000"/>
              </a:lnSpc>
            </a:pPr>
            <a:r>
              <a:rPr lang="ja-JP" altLang="en-US" sz="1200" b="1" dirty="0">
                <a:solidFill>
                  <a:schemeClr val="tx1">
                    <a:lumMod val="75000"/>
                    <a:lumOff val="25000"/>
                  </a:schemeClr>
                </a:solidFill>
                <a:latin typeface="メイリオ"/>
                <a:ea typeface="メイリオ"/>
                <a:cs typeface="メイリオ"/>
              </a:rPr>
              <a:t>W</a:t>
            </a:r>
            <a:r>
              <a:rPr lang="en-US" altLang="ja-JP" sz="1200" b="1" dirty="0" err="1">
                <a:solidFill>
                  <a:schemeClr val="tx1">
                    <a:lumMod val="75000"/>
                    <a:lumOff val="25000"/>
                  </a:schemeClr>
                </a:solidFill>
                <a:latin typeface="メイリオ"/>
                <a:ea typeface="メイリオ"/>
                <a:cs typeface="メイリオ"/>
              </a:rPr>
              <a:t>hom</a:t>
            </a:r>
            <a:r>
              <a:rPr lang="ja-JP" altLang="en-US" sz="1200" b="1" dirty="0">
                <a:solidFill>
                  <a:schemeClr val="tx1">
                    <a:lumMod val="75000"/>
                    <a:lumOff val="25000"/>
                  </a:schemeClr>
                </a:solidFill>
                <a:latin typeface="メイリオ"/>
                <a:ea typeface="メイリオ"/>
                <a:cs typeface="メイリオ"/>
              </a:rPr>
              <a:t> 誰に</a:t>
            </a:r>
            <a:endParaRPr lang="en-US" altLang="ja-JP" sz="1200" b="1" dirty="0">
              <a:solidFill>
                <a:schemeClr val="tx1">
                  <a:lumMod val="75000"/>
                  <a:lumOff val="25000"/>
                </a:schemeClr>
              </a:solidFill>
              <a:latin typeface="メイリオ"/>
              <a:ea typeface="メイリオ"/>
              <a:cs typeface="メイリオ"/>
            </a:endParaRPr>
          </a:p>
        </p:txBody>
      </p:sp>
      <p:sp>
        <p:nvSpPr>
          <p:cNvPr id="41" name="テキスト ボックス 40">
            <a:extLst>
              <a:ext uri="{FF2B5EF4-FFF2-40B4-BE49-F238E27FC236}">
                <a16:creationId xmlns:a16="http://schemas.microsoft.com/office/drawing/2014/main" id="{14F4C06E-B1EE-455D-9E9A-D9A544220245}"/>
              </a:ext>
            </a:extLst>
          </p:cNvPr>
          <p:cNvSpPr txBox="1"/>
          <p:nvPr/>
        </p:nvSpPr>
        <p:spPr>
          <a:xfrm>
            <a:off x="347502" y="752260"/>
            <a:ext cx="3070333" cy="313932"/>
          </a:xfrm>
          <a:prstGeom prst="rect">
            <a:avLst/>
          </a:prstGeom>
          <a:noFill/>
        </p:spPr>
        <p:txBody>
          <a:bodyPr wrap="square" rtlCol="0" anchor="t">
            <a:spAutoFit/>
          </a:bodyPr>
          <a:lstStyle/>
          <a:p>
            <a:pPr algn="ctr">
              <a:lnSpc>
                <a:spcPct val="120000"/>
              </a:lnSpc>
            </a:pPr>
            <a:r>
              <a:rPr lang="ja-JP" altLang="en-US" sz="1200" b="1" dirty="0">
                <a:solidFill>
                  <a:schemeClr val="tx1">
                    <a:lumMod val="75000"/>
                    <a:lumOff val="25000"/>
                  </a:schemeClr>
                </a:solidFill>
                <a:latin typeface="メイリオ"/>
                <a:ea typeface="メイリオ"/>
                <a:cs typeface="メイリオ"/>
              </a:rPr>
              <a:t>W</a:t>
            </a:r>
            <a:r>
              <a:rPr lang="en-US" altLang="ja-JP" sz="1200" b="1" dirty="0">
                <a:solidFill>
                  <a:schemeClr val="tx1">
                    <a:lumMod val="75000"/>
                    <a:lumOff val="25000"/>
                  </a:schemeClr>
                </a:solidFill>
                <a:latin typeface="メイリオ"/>
                <a:ea typeface="メイリオ"/>
                <a:cs typeface="メイリオ"/>
              </a:rPr>
              <a:t>ho</a:t>
            </a:r>
            <a:r>
              <a:rPr lang="ja-JP" altLang="en-US" sz="1200" b="1" dirty="0">
                <a:solidFill>
                  <a:schemeClr val="tx1">
                    <a:lumMod val="75000"/>
                    <a:lumOff val="25000"/>
                  </a:schemeClr>
                </a:solidFill>
                <a:latin typeface="メイリオ"/>
                <a:ea typeface="メイリオ"/>
                <a:cs typeface="メイリオ"/>
              </a:rPr>
              <a:t> 誰が</a:t>
            </a:r>
            <a:endParaRPr lang="en-US" altLang="ja-JP" sz="1200" b="1" dirty="0">
              <a:solidFill>
                <a:schemeClr val="tx1">
                  <a:lumMod val="75000"/>
                  <a:lumOff val="25000"/>
                </a:schemeClr>
              </a:solidFill>
              <a:latin typeface="メイリオ"/>
              <a:ea typeface="メイリオ"/>
              <a:cs typeface="メイリオ"/>
            </a:endParaRPr>
          </a:p>
        </p:txBody>
      </p:sp>
      <p:sp>
        <p:nvSpPr>
          <p:cNvPr id="42" name="テキスト ボックス 41">
            <a:extLst>
              <a:ext uri="{FF2B5EF4-FFF2-40B4-BE49-F238E27FC236}">
                <a16:creationId xmlns:a16="http://schemas.microsoft.com/office/drawing/2014/main" id="{6CA54BE6-541A-4619-A540-C8D3C2A5E426}"/>
              </a:ext>
            </a:extLst>
          </p:cNvPr>
          <p:cNvSpPr txBox="1"/>
          <p:nvPr/>
        </p:nvSpPr>
        <p:spPr>
          <a:xfrm>
            <a:off x="6488169" y="752260"/>
            <a:ext cx="3060117" cy="313932"/>
          </a:xfrm>
          <a:prstGeom prst="rect">
            <a:avLst/>
          </a:prstGeom>
          <a:noFill/>
        </p:spPr>
        <p:txBody>
          <a:bodyPr wrap="square" rtlCol="0" anchor="t">
            <a:spAutoFit/>
          </a:bodyPr>
          <a:lstStyle/>
          <a:p>
            <a:pPr algn="ctr">
              <a:lnSpc>
                <a:spcPct val="120000"/>
              </a:lnSpc>
            </a:pPr>
            <a:r>
              <a:rPr lang="en-US" altLang="en-US" sz="1200" b="1" dirty="0">
                <a:solidFill>
                  <a:schemeClr val="tx1">
                    <a:lumMod val="75000"/>
                    <a:lumOff val="25000"/>
                  </a:schemeClr>
                </a:solidFill>
                <a:latin typeface="メイリオ"/>
                <a:ea typeface="メイリオ"/>
                <a:cs typeface="メイリオ"/>
              </a:rPr>
              <a:t>What</a:t>
            </a:r>
            <a:r>
              <a:rPr lang="ja-JP" altLang="en-US" sz="1200" b="1" dirty="0">
                <a:solidFill>
                  <a:schemeClr val="tx1">
                    <a:lumMod val="75000"/>
                    <a:lumOff val="25000"/>
                  </a:schemeClr>
                </a:solidFill>
                <a:latin typeface="メイリオ"/>
                <a:ea typeface="メイリオ"/>
                <a:cs typeface="メイリオ"/>
              </a:rPr>
              <a:t> 何を</a:t>
            </a:r>
            <a:endParaRPr lang="en-US" altLang="ja-JP" sz="1200" b="1" dirty="0">
              <a:solidFill>
                <a:schemeClr val="tx1">
                  <a:lumMod val="75000"/>
                  <a:lumOff val="25000"/>
                </a:schemeClr>
              </a:solidFill>
              <a:latin typeface="メイリオ"/>
              <a:ea typeface="メイリオ"/>
              <a:cs typeface="メイリオ"/>
            </a:endParaRPr>
          </a:p>
        </p:txBody>
      </p:sp>
      <p:sp>
        <p:nvSpPr>
          <p:cNvPr id="43" name="テキスト ボックス 42">
            <a:extLst>
              <a:ext uri="{FF2B5EF4-FFF2-40B4-BE49-F238E27FC236}">
                <a16:creationId xmlns:a16="http://schemas.microsoft.com/office/drawing/2014/main" id="{F65EF692-F6FA-45B7-97FD-20A5713E642A}"/>
              </a:ext>
            </a:extLst>
          </p:cNvPr>
          <p:cNvSpPr txBox="1"/>
          <p:nvPr/>
        </p:nvSpPr>
        <p:spPr>
          <a:xfrm>
            <a:off x="6488166" y="2692647"/>
            <a:ext cx="3060117" cy="313932"/>
          </a:xfrm>
          <a:prstGeom prst="rect">
            <a:avLst/>
          </a:prstGeom>
          <a:noFill/>
        </p:spPr>
        <p:txBody>
          <a:bodyPr wrap="square" rtlCol="0" anchor="t">
            <a:spAutoFit/>
          </a:bodyPr>
          <a:lstStyle/>
          <a:p>
            <a:pPr algn="ctr">
              <a:lnSpc>
                <a:spcPct val="120000"/>
              </a:lnSpc>
            </a:pPr>
            <a:r>
              <a:rPr lang="en-US" altLang="en-US" sz="1200" b="1" dirty="0">
                <a:solidFill>
                  <a:schemeClr val="tx1">
                    <a:lumMod val="75000"/>
                    <a:lumOff val="25000"/>
                  </a:schemeClr>
                </a:solidFill>
                <a:latin typeface="メイリオ"/>
                <a:ea typeface="メイリオ"/>
                <a:cs typeface="メイリオ"/>
              </a:rPr>
              <a:t>Why </a:t>
            </a:r>
            <a:r>
              <a:rPr lang="ja-JP" altLang="en-US" sz="1200" b="1" dirty="0">
                <a:solidFill>
                  <a:schemeClr val="tx1">
                    <a:lumMod val="75000"/>
                    <a:lumOff val="25000"/>
                  </a:schemeClr>
                </a:solidFill>
                <a:latin typeface="メイリオ"/>
                <a:ea typeface="メイリオ"/>
                <a:cs typeface="メイリオ"/>
              </a:rPr>
              <a:t>それはなぜ</a:t>
            </a:r>
            <a:endParaRPr lang="en-US" altLang="ja-JP" sz="1200" b="1" dirty="0">
              <a:solidFill>
                <a:schemeClr val="tx1">
                  <a:lumMod val="75000"/>
                  <a:lumOff val="25000"/>
                </a:schemeClr>
              </a:solidFill>
              <a:latin typeface="メイリオ"/>
              <a:ea typeface="メイリオ"/>
              <a:cs typeface="メイリオ"/>
            </a:endParaRPr>
          </a:p>
        </p:txBody>
      </p:sp>
      <p:sp>
        <p:nvSpPr>
          <p:cNvPr id="44" name="テキスト ボックス 43">
            <a:extLst>
              <a:ext uri="{FF2B5EF4-FFF2-40B4-BE49-F238E27FC236}">
                <a16:creationId xmlns:a16="http://schemas.microsoft.com/office/drawing/2014/main" id="{F44ADC67-A090-44E7-8526-A93B0A6C968C}"/>
              </a:ext>
            </a:extLst>
          </p:cNvPr>
          <p:cNvSpPr txBox="1"/>
          <p:nvPr/>
        </p:nvSpPr>
        <p:spPr>
          <a:xfrm>
            <a:off x="347502" y="2698109"/>
            <a:ext cx="3060117" cy="313932"/>
          </a:xfrm>
          <a:prstGeom prst="rect">
            <a:avLst/>
          </a:prstGeom>
          <a:noFill/>
        </p:spPr>
        <p:txBody>
          <a:bodyPr wrap="square" rtlCol="0" anchor="t">
            <a:spAutoFit/>
          </a:bodyPr>
          <a:lstStyle/>
          <a:p>
            <a:pPr algn="ctr">
              <a:lnSpc>
                <a:spcPct val="120000"/>
              </a:lnSpc>
            </a:pPr>
            <a:r>
              <a:rPr lang="en-US" altLang="en-US" sz="1200" b="1" dirty="0">
                <a:solidFill>
                  <a:schemeClr val="tx1">
                    <a:lumMod val="75000"/>
                    <a:lumOff val="25000"/>
                  </a:schemeClr>
                </a:solidFill>
                <a:latin typeface="メイリオ"/>
                <a:ea typeface="メイリオ"/>
                <a:cs typeface="メイリオ"/>
              </a:rPr>
              <a:t>How</a:t>
            </a:r>
            <a:r>
              <a:rPr lang="ja-JP" altLang="en-US" sz="1200" b="1" dirty="0">
                <a:solidFill>
                  <a:schemeClr val="tx1">
                    <a:lumMod val="75000"/>
                    <a:lumOff val="25000"/>
                  </a:schemeClr>
                </a:solidFill>
                <a:latin typeface="メイリオ"/>
                <a:ea typeface="メイリオ"/>
                <a:cs typeface="メイリオ"/>
              </a:rPr>
              <a:t> どのように</a:t>
            </a:r>
            <a:endParaRPr lang="en-US" altLang="ja-JP" sz="1200" b="1" dirty="0">
              <a:solidFill>
                <a:schemeClr val="tx1">
                  <a:lumMod val="75000"/>
                  <a:lumOff val="25000"/>
                </a:schemeClr>
              </a:solidFill>
              <a:latin typeface="メイリオ"/>
              <a:ea typeface="メイリオ"/>
              <a:cs typeface="メイリオ"/>
            </a:endParaRPr>
          </a:p>
        </p:txBody>
      </p:sp>
      <p:sp>
        <p:nvSpPr>
          <p:cNvPr id="45" name="テキスト ボックス 44">
            <a:extLst>
              <a:ext uri="{FF2B5EF4-FFF2-40B4-BE49-F238E27FC236}">
                <a16:creationId xmlns:a16="http://schemas.microsoft.com/office/drawing/2014/main" id="{08386883-ABAB-419D-A780-5D5B8EB60178}"/>
              </a:ext>
            </a:extLst>
          </p:cNvPr>
          <p:cNvSpPr txBox="1"/>
          <p:nvPr/>
        </p:nvSpPr>
        <p:spPr>
          <a:xfrm>
            <a:off x="357718" y="4620356"/>
            <a:ext cx="3060117" cy="313932"/>
          </a:xfrm>
          <a:prstGeom prst="rect">
            <a:avLst/>
          </a:prstGeom>
          <a:noFill/>
        </p:spPr>
        <p:txBody>
          <a:bodyPr wrap="square" rtlCol="0" anchor="t">
            <a:spAutoFit/>
          </a:bodyPr>
          <a:lstStyle/>
          <a:p>
            <a:pPr algn="ctr">
              <a:lnSpc>
                <a:spcPct val="120000"/>
              </a:lnSpc>
            </a:pPr>
            <a:r>
              <a:rPr lang="en-US" altLang="en-US" sz="1200" b="1" dirty="0">
                <a:solidFill>
                  <a:schemeClr val="tx1">
                    <a:lumMod val="75000"/>
                    <a:lumOff val="25000"/>
                  </a:schemeClr>
                </a:solidFill>
                <a:latin typeface="メイリオ"/>
                <a:ea typeface="メイリオ"/>
                <a:cs typeface="メイリオ"/>
              </a:rPr>
              <a:t>When </a:t>
            </a:r>
            <a:r>
              <a:rPr lang="ja-JP" altLang="en-US" sz="1200" b="1" dirty="0">
                <a:solidFill>
                  <a:schemeClr val="tx1">
                    <a:lumMod val="75000"/>
                    <a:lumOff val="25000"/>
                  </a:schemeClr>
                </a:solidFill>
                <a:latin typeface="メイリオ"/>
                <a:ea typeface="メイリオ"/>
                <a:cs typeface="メイリオ"/>
              </a:rPr>
              <a:t>いつ</a:t>
            </a:r>
            <a:endParaRPr lang="en-US" altLang="ja-JP" sz="1200" b="1" dirty="0">
              <a:solidFill>
                <a:schemeClr val="tx1">
                  <a:lumMod val="75000"/>
                  <a:lumOff val="25000"/>
                </a:schemeClr>
              </a:solidFill>
              <a:latin typeface="メイリオ"/>
              <a:ea typeface="メイリオ"/>
              <a:cs typeface="メイリオ"/>
            </a:endParaRPr>
          </a:p>
        </p:txBody>
      </p:sp>
      <p:sp>
        <p:nvSpPr>
          <p:cNvPr id="46" name="テキスト ボックス 45">
            <a:extLst>
              <a:ext uri="{FF2B5EF4-FFF2-40B4-BE49-F238E27FC236}">
                <a16:creationId xmlns:a16="http://schemas.microsoft.com/office/drawing/2014/main" id="{A2339558-E80F-4442-8170-F42289F9E99C}"/>
              </a:ext>
            </a:extLst>
          </p:cNvPr>
          <p:cNvSpPr txBox="1"/>
          <p:nvPr/>
        </p:nvSpPr>
        <p:spPr>
          <a:xfrm>
            <a:off x="6489046" y="4620356"/>
            <a:ext cx="3070330" cy="313932"/>
          </a:xfrm>
          <a:prstGeom prst="rect">
            <a:avLst/>
          </a:prstGeom>
          <a:noFill/>
        </p:spPr>
        <p:txBody>
          <a:bodyPr wrap="square" rtlCol="0" anchor="t">
            <a:spAutoFit/>
          </a:bodyPr>
          <a:lstStyle/>
          <a:p>
            <a:pPr algn="ctr">
              <a:lnSpc>
                <a:spcPct val="120000"/>
              </a:lnSpc>
            </a:pPr>
            <a:r>
              <a:rPr lang="en-US" altLang="en-US" sz="1200" b="1" dirty="0">
                <a:solidFill>
                  <a:schemeClr val="tx1">
                    <a:lumMod val="75000"/>
                    <a:lumOff val="25000"/>
                  </a:schemeClr>
                </a:solidFill>
                <a:latin typeface="メイリオ"/>
                <a:ea typeface="メイリオ"/>
                <a:cs typeface="メイリオ"/>
              </a:rPr>
              <a:t>How much </a:t>
            </a:r>
            <a:r>
              <a:rPr lang="ja-JP" altLang="en-US" sz="1200" b="1" dirty="0">
                <a:solidFill>
                  <a:schemeClr val="tx1">
                    <a:lumMod val="75000"/>
                    <a:lumOff val="25000"/>
                  </a:schemeClr>
                </a:solidFill>
                <a:latin typeface="メイリオ"/>
                <a:ea typeface="メイリオ"/>
                <a:cs typeface="メイリオ"/>
              </a:rPr>
              <a:t>いくらで</a:t>
            </a:r>
            <a:endParaRPr lang="en-US" altLang="ja-JP" sz="1200" b="1" dirty="0">
              <a:solidFill>
                <a:schemeClr val="tx1">
                  <a:lumMod val="75000"/>
                  <a:lumOff val="25000"/>
                </a:schemeClr>
              </a:solidFill>
              <a:latin typeface="メイリオ"/>
              <a:ea typeface="メイリオ"/>
              <a:cs typeface="メイリオ"/>
            </a:endParaRPr>
          </a:p>
        </p:txBody>
      </p:sp>
      <p:sp>
        <p:nvSpPr>
          <p:cNvPr id="48" name="テキスト ボックス 47">
            <a:extLst>
              <a:ext uri="{FF2B5EF4-FFF2-40B4-BE49-F238E27FC236}">
                <a16:creationId xmlns:a16="http://schemas.microsoft.com/office/drawing/2014/main" id="{36D019B1-34B3-44CC-951C-3AE3F6973FC5}"/>
              </a:ext>
            </a:extLst>
          </p:cNvPr>
          <p:cNvSpPr txBox="1"/>
          <p:nvPr/>
        </p:nvSpPr>
        <p:spPr>
          <a:xfrm>
            <a:off x="463308" y="238540"/>
            <a:ext cx="1526380" cy="400110"/>
          </a:xfrm>
          <a:prstGeom prst="rect">
            <a:avLst/>
          </a:prstGeom>
          <a:noFill/>
        </p:spPr>
        <p:txBody>
          <a:bodyPr wrap="none" rtlCol="0">
            <a:spAutoFit/>
          </a:bodyPr>
          <a:lstStyle/>
          <a:p>
            <a:r>
              <a:rPr lang="en-US" altLang="ja-JP" sz="2000" b="1" dirty="0">
                <a:solidFill>
                  <a:schemeClr val="tx1">
                    <a:lumMod val="75000"/>
                    <a:lumOff val="25000"/>
                  </a:schemeClr>
                </a:solidFill>
                <a:latin typeface="Meiryo" panose="020B0604030504040204" pitchFamily="34" charset="-128"/>
                <a:ea typeface="Meiryo" panose="020B0604030504040204" pitchFamily="34" charset="-128"/>
              </a:rPr>
              <a:t>02_6W2H</a:t>
            </a:r>
            <a:endParaRPr kumimoji="1" lang="ja-JP" altLang="en-US" sz="20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50" name="テキスト ボックス 49">
            <a:extLst>
              <a:ext uri="{FF2B5EF4-FFF2-40B4-BE49-F238E27FC236}">
                <a16:creationId xmlns:a16="http://schemas.microsoft.com/office/drawing/2014/main" id="{896CC72C-BD0D-40AD-A3E7-B11C88F1E1CC}"/>
              </a:ext>
            </a:extLst>
          </p:cNvPr>
          <p:cNvSpPr txBox="1"/>
          <p:nvPr/>
        </p:nvSpPr>
        <p:spPr>
          <a:xfrm>
            <a:off x="337288" y="6560810"/>
            <a:ext cx="1319592"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1.</a:t>
            </a:r>
            <a:r>
              <a:rPr lang="ja-JP" altLang="en-US" sz="900" dirty="0">
                <a:latin typeface="Meiryo UI" panose="020B0604030504040204" pitchFamily="50" charset="-128"/>
                <a:ea typeface="Meiryo UI" panose="020B0604030504040204" pitchFamily="50" charset="-128"/>
              </a:rPr>
              <a:t>問題・課題を発見する</a:t>
            </a:r>
          </a:p>
        </p:txBody>
      </p:sp>
      <p:sp>
        <p:nvSpPr>
          <p:cNvPr id="51" name="テキスト ボックス 50">
            <a:extLst>
              <a:ext uri="{FF2B5EF4-FFF2-40B4-BE49-F238E27FC236}">
                <a16:creationId xmlns:a16="http://schemas.microsoft.com/office/drawing/2014/main" id="{90DF50E6-A567-49B5-AE54-C46118C00C5A}"/>
              </a:ext>
            </a:extLst>
          </p:cNvPr>
          <p:cNvSpPr txBox="1"/>
          <p:nvPr/>
        </p:nvSpPr>
        <p:spPr>
          <a:xfrm>
            <a:off x="1809280" y="6560810"/>
            <a:ext cx="1042273"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STEP1:</a:t>
            </a:r>
            <a:r>
              <a:rPr lang="ja-JP" altLang="en-US" sz="900" dirty="0">
                <a:latin typeface="Meiryo UI" panose="020B0604030504040204" pitchFamily="50" charset="-128"/>
                <a:ea typeface="Meiryo UI" panose="020B0604030504040204" pitchFamily="50" charset="-128"/>
              </a:rPr>
              <a:t>見える化</a:t>
            </a:r>
          </a:p>
        </p:txBody>
      </p:sp>
    </p:spTree>
    <p:extLst>
      <p:ext uri="{BB962C8B-B14F-4D97-AF65-F5344CB8AC3E}">
        <p14:creationId xmlns:p14="http://schemas.microsoft.com/office/powerpoint/2010/main" val="393229756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下矢印 35">
            <a:extLst>
              <a:ext uri="{FF2B5EF4-FFF2-40B4-BE49-F238E27FC236}">
                <a16:creationId xmlns:a16="http://schemas.microsoft.com/office/drawing/2014/main" id="{C45F203F-8002-544D-BD03-8D05B2D56CBD}"/>
              </a:ext>
            </a:extLst>
          </p:cNvPr>
          <p:cNvSpPr/>
          <p:nvPr/>
        </p:nvSpPr>
        <p:spPr>
          <a:xfrm>
            <a:off x="1591600" y="1492211"/>
            <a:ext cx="316635" cy="236617"/>
          </a:xfrm>
          <a:prstGeom prst="downArrow">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37" name="テキスト ボックス 36">
            <a:extLst>
              <a:ext uri="{FF2B5EF4-FFF2-40B4-BE49-F238E27FC236}">
                <a16:creationId xmlns:a16="http://schemas.microsoft.com/office/drawing/2014/main" id="{CE4F0636-5852-7D49-866D-8D2EEAD0AAE4}"/>
              </a:ext>
            </a:extLst>
          </p:cNvPr>
          <p:cNvSpPr txBox="1"/>
          <p:nvPr/>
        </p:nvSpPr>
        <p:spPr>
          <a:xfrm>
            <a:off x="1897765" y="1504976"/>
            <a:ext cx="639919" cy="230832"/>
          </a:xfrm>
          <a:prstGeom prst="rect">
            <a:avLst/>
          </a:prstGeom>
          <a:noFill/>
        </p:spPr>
        <p:txBody>
          <a:bodyPr wrap="none" rtlCol="0">
            <a:spAutoFit/>
          </a:bodyPr>
          <a:lstStyle/>
          <a:p>
            <a:r>
              <a:rPr kumimoji="1" lang="en-US" altLang="ja-JP" sz="900" b="1" dirty="0">
                <a:solidFill>
                  <a:srgbClr val="E8805F"/>
                </a:solidFill>
                <a:latin typeface="Meiryo" panose="020B0604030504040204" pitchFamily="34" charset="-128"/>
                <a:ea typeface="Meiryo" panose="020B0604030504040204" pitchFamily="34" charset="-128"/>
                <a:cs typeface="メイリオ"/>
              </a:rPr>
              <a:t>Check!!</a:t>
            </a:r>
            <a:endParaRPr kumimoji="1" lang="ja-JP" altLang="en-US" sz="1100" b="1" dirty="0">
              <a:solidFill>
                <a:srgbClr val="E8805F"/>
              </a:solidFill>
              <a:latin typeface="Meiryo" panose="020B0604030504040204" pitchFamily="34" charset="-128"/>
              <a:ea typeface="Meiryo" panose="020B0604030504040204" pitchFamily="34" charset="-128"/>
              <a:cs typeface="メイリオ"/>
            </a:endParaRPr>
          </a:p>
        </p:txBody>
      </p:sp>
      <p:sp>
        <p:nvSpPr>
          <p:cNvPr id="31" name="テキスト ボックス 30">
            <a:extLst>
              <a:ext uri="{FF2B5EF4-FFF2-40B4-BE49-F238E27FC236}">
                <a16:creationId xmlns:a16="http://schemas.microsoft.com/office/drawing/2014/main" id="{8B19441D-352C-C944-A12D-3EF4F3A5FEB3}"/>
              </a:ext>
            </a:extLst>
          </p:cNvPr>
          <p:cNvSpPr txBox="1"/>
          <p:nvPr/>
        </p:nvSpPr>
        <p:spPr>
          <a:xfrm>
            <a:off x="414349" y="745546"/>
            <a:ext cx="692157" cy="230832"/>
          </a:xfrm>
          <a:prstGeom prst="rect">
            <a:avLst/>
          </a:prstGeom>
          <a:noFill/>
        </p:spPr>
        <p:txBody>
          <a:bodyPr wrap="none" rtlCol="0">
            <a:spAutoFit/>
          </a:bodyPr>
          <a:lstStyle/>
          <a:p>
            <a:r>
              <a:rPr lang="ja-JP" altLang="en-US" sz="900" dirty="0">
                <a:solidFill>
                  <a:srgbClr val="404040"/>
                </a:solidFill>
                <a:latin typeface="Meiryo" panose="020B0604030504040204" pitchFamily="34" charset="-128"/>
                <a:ea typeface="Meiryo" panose="020B0604030504040204" pitchFamily="34" charset="-128"/>
                <a:cs typeface="メイリオ"/>
              </a:rPr>
              <a:t>目標設定</a:t>
            </a:r>
            <a:endParaRPr kumimoji="1" lang="ja-JP" altLang="en-US" sz="1100" dirty="0">
              <a:solidFill>
                <a:srgbClr val="404040"/>
              </a:solidFill>
              <a:latin typeface="Meiryo" panose="020B0604030504040204" pitchFamily="34" charset="-128"/>
              <a:ea typeface="Meiryo" panose="020B0604030504040204" pitchFamily="34" charset="-128"/>
              <a:cs typeface="メイリオ"/>
            </a:endParaRPr>
          </a:p>
        </p:txBody>
      </p:sp>
      <p:cxnSp>
        <p:nvCxnSpPr>
          <p:cNvPr id="34" name="直線コネクタ 33">
            <a:extLst>
              <a:ext uri="{FF2B5EF4-FFF2-40B4-BE49-F238E27FC236}">
                <a16:creationId xmlns:a16="http://schemas.microsoft.com/office/drawing/2014/main" id="{B7335097-B7AF-2E44-9EBF-B81C6678DB3E}"/>
              </a:ext>
            </a:extLst>
          </p:cNvPr>
          <p:cNvCxnSpPr/>
          <p:nvPr/>
        </p:nvCxnSpPr>
        <p:spPr>
          <a:xfrm flipH="1">
            <a:off x="9568294" y="683194"/>
            <a:ext cx="1" cy="642855"/>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a:extLst>
              <a:ext uri="{FF2B5EF4-FFF2-40B4-BE49-F238E27FC236}">
                <a16:creationId xmlns:a16="http://schemas.microsoft.com/office/drawing/2014/main" id="{EB82EAD4-F276-9A46-971B-A8536D997608}"/>
              </a:ext>
            </a:extLst>
          </p:cNvPr>
          <p:cNvSpPr/>
          <p:nvPr/>
        </p:nvSpPr>
        <p:spPr>
          <a:xfrm>
            <a:off x="347498" y="1838546"/>
            <a:ext cx="2342088" cy="4651707"/>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5" name="直線コネクタ 4">
            <a:extLst>
              <a:ext uri="{FF2B5EF4-FFF2-40B4-BE49-F238E27FC236}">
                <a16:creationId xmlns:a16="http://schemas.microsoft.com/office/drawing/2014/main" id="{FF7AB595-39B9-FD4E-97B9-23A906A00C0F}"/>
              </a:ext>
            </a:extLst>
          </p:cNvPr>
          <p:cNvCxnSpPr/>
          <p:nvPr/>
        </p:nvCxnSpPr>
        <p:spPr>
          <a:xfrm>
            <a:off x="347498" y="2768886"/>
            <a:ext cx="921797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2387DBAA-5990-0542-85E9-55402E7DF9C3}"/>
              </a:ext>
            </a:extLst>
          </p:cNvPr>
          <p:cNvCxnSpPr/>
          <p:nvPr/>
        </p:nvCxnSpPr>
        <p:spPr>
          <a:xfrm>
            <a:off x="2689586" y="1838545"/>
            <a:ext cx="1" cy="4651707"/>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 name="直線コネクタ 10">
            <a:extLst>
              <a:ext uri="{FF2B5EF4-FFF2-40B4-BE49-F238E27FC236}">
                <a16:creationId xmlns:a16="http://schemas.microsoft.com/office/drawing/2014/main" id="{AC6CE667-B194-2B40-827C-F9C3CDB96F23}"/>
              </a:ext>
            </a:extLst>
          </p:cNvPr>
          <p:cNvCxnSpPr/>
          <p:nvPr/>
        </p:nvCxnSpPr>
        <p:spPr>
          <a:xfrm>
            <a:off x="337287" y="3699228"/>
            <a:ext cx="921797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2" name="直線コネクタ 11">
            <a:extLst>
              <a:ext uri="{FF2B5EF4-FFF2-40B4-BE49-F238E27FC236}">
                <a16:creationId xmlns:a16="http://schemas.microsoft.com/office/drawing/2014/main" id="{A22B3D28-86A9-D045-820C-8A3495584C4D}"/>
              </a:ext>
            </a:extLst>
          </p:cNvPr>
          <p:cNvCxnSpPr/>
          <p:nvPr/>
        </p:nvCxnSpPr>
        <p:spPr>
          <a:xfrm>
            <a:off x="337287" y="4629569"/>
            <a:ext cx="921797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3" name="直線コネクタ 12">
            <a:extLst>
              <a:ext uri="{FF2B5EF4-FFF2-40B4-BE49-F238E27FC236}">
                <a16:creationId xmlns:a16="http://schemas.microsoft.com/office/drawing/2014/main" id="{6013276D-4E9A-EC47-8EB3-C309F21257EB}"/>
              </a:ext>
            </a:extLst>
          </p:cNvPr>
          <p:cNvCxnSpPr/>
          <p:nvPr/>
        </p:nvCxnSpPr>
        <p:spPr>
          <a:xfrm>
            <a:off x="350323" y="5559911"/>
            <a:ext cx="921797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5" name="テキスト ボックス 14">
            <a:extLst>
              <a:ext uri="{FF2B5EF4-FFF2-40B4-BE49-F238E27FC236}">
                <a16:creationId xmlns:a16="http://schemas.microsoft.com/office/drawing/2014/main" id="{974185FB-A9AF-3D43-8EAC-60F52C97E8DC}"/>
              </a:ext>
            </a:extLst>
          </p:cNvPr>
          <p:cNvSpPr txBox="1"/>
          <p:nvPr/>
        </p:nvSpPr>
        <p:spPr>
          <a:xfrm>
            <a:off x="923346" y="2947341"/>
            <a:ext cx="1190390" cy="307777"/>
          </a:xfrm>
          <a:prstGeom prst="rect">
            <a:avLst/>
          </a:prstGeom>
          <a:noFill/>
        </p:spPr>
        <p:txBody>
          <a:bodyPr wrap="none" rtlCol="0">
            <a:spAutoFit/>
          </a:bodyPr>
          <a:lstStyle/>
          <a:p>
            <a:pPr algn="ctr"/>
            <a:r>
              <a:rPr kumimoji="1" lang="en-US" altLang="ja-JP" sz="1400" b="1" dirty="0">
                <a:solidFill>
                  <a:schemeClr val="tx1">
                    <a:lumMod val="75000"/>
                    <a:lumOff val="25000"/>
                  </a:schemeClr>
                </a:solidFill>
                <a:latin typeface="Meiryo" panose="020B0604030504040204" pitchFamily="34" charset="-128"/>
                <a:ea typeface="Meiryo" panose="020B0604030504040204" pitchFamily="34" charset="-128"/>
                <a:cs typeface="メイリオ"/>
              </a:rPr>
              <a:t>M</a:t>
            </a:r>
            <a:r>
              <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cs typeface="メイリオ"/>
              </a:rPr>
              <a:t>easurable</a:t>
            </a:r>
            <a:endPar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16" name="テキスト ボックス 15">
            <a:extLst>
              <a:ext uri="{FF2B5EF4-FFF2-40B4-BE49-F238E27FC236}">
                <a16:creationId xmlns:a16="http://schemas.microsoft.com/office/drawing/2014/main" id="{CC130183-1B05-EF4A-A39A-8E9B6594C769}"/>
              </a:ext>
            </a:extLst>
          </p:cNvPr>
          <p:cNvSpPr txBox="1"/>
          <p:nvPr/>
        </p:nvSpPr>
        <p:spPr>
          <a:xfrm>
            <a:off x="1073549" y="3250344"/>
            <a:ext cx="889987" cy="261610"/>
          </a:xfrm>
          <a:prstGeom prst="rect">
            <a:avLst/>
          </a:prstGeom>
          <a:noFill/>
        </p:spPr>
        <p:txBody>
          <a:bodyPr wrap="none" rtlCol="0">
            <a:spAutoFit/>
          </a:bodyPr>
          <a:lstStyle/>
          <a:p>
            <a:pPr algn="ct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cs typeface="メイリオ"/>
              </a:rPr>
              <a:t>測定可能か</a:t>
            </a:r>
          </a:p>
        </p:txBody>
      </p:sp>
      <p:sp>
        <p:nvSpPr>
          <p:cNvPr id="18" name="テキスト ボックス 17">
            <a:extLst>
              <a:ext uri="{FF2B5EF4-FFF2-40B4-BE49-F238E27FC236}">
                <a16:creationId xmlns:a16="http://schemas.microsoft.com/office/drawing/2014/main" id="{4A74AB5F-86C0-D841-822D-B16C91620279}"/>
              </a:ext>
            </a:extLst>
          </p:cNvPr>
          <p:cNvSpPr txBox="1"/>
          <p:nvPr/>
        </p:nvSpPr>
        <p:spPr>
          <a:xfrm>
            <a:off x="894008" y="5738365"/>
            <a:ext cx="1249060" cy="307777"/>
          </a:xfrm>
          <a:prstGeom prst="rect">
            <a:avLst/>
          </a:prstGeom>
          <a:noFill/>
        </p:spPr>
        <p:txBody>
          <a:bodyPr wrap="none" rtlCol="0">
            <a:spAutoFit/>
          </a:bodyPr>
          <a:lstStyle/>
          <a:p>
            <a:pPr algn="ctr"/>
            <a:r>
              <a:rPr kumimoji="1" lang="en-US" altLang="ja-JP" sz="1400" b="1" dirty="0">
                <a:solidFill>
                  <a:schemeClr val="tx1">
                    <a:lumMod val="75000"/>
                    <a:lumOff val="25000"/>
                  </a:schemeClr>
                </a:solidFill>
                <a:latin typeface="Meiryo" panose="020B0604030504040204" pitchFamily="34" charset="-128"/>
                <a:ea typeface="Meiryo" panose="020B0604030504040204" pitchFamily="34" charset="-128"/>
                <a:cs typeface="メイリオ"/>
              </a:rPr>
              <a:t>T</a:t>
            </a:r>
            <a:r>
              <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cs typeface="メイリオ"/>
              </a:rPr>
              <a:t>ime-bound</a:t>
            </a:r>
            <a:endPar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19" name="テキスト ボックス 18">
            <a:extLst>
              <a:ext uri="{FF2B5EF4-FFF2-40B4-BE49-F238E27FC236}">
                <a16:creationId xmlns:a16="http://schemas.microsoft.com/office/drawing/2014/main" id="{09402A9D-27E0-6A43-9932-D6BD073503D5}"/>
              </a:ext>
            </a:extLst>
          </p:cNvPr>
          <p:cNvSpPr txBox="1"/>
          <p:nvPr/>
        </p:nvSpPr>
        <p:spPr>
          <a:xfrm>
            <a:off x="1003018" y="6041368"/>
            <a:ext cx="1031051" cy="261610"/>
          </a:xfrm>
          <a:prstGeom prst="rect">
            <a:avLst/>
          </a:prstGeom>
          <a:noFill/>
        </p:spPr>
        <p:txBody>
          <a:bodyPr wrap="none" rtlCol="0">
            <a:spAutoFit/>
          </a:bodyPr>
          <a:lstStyle/>
          <a:p>
            <a:pPr algn="ct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cs typeface="メイリオ"/>
              </a:rPr>
              <a:t>期限はあるか</a:t>
            </a:r>
          </a:p>
        </p:txBody>
      </p:sp>
      <p:sp>
        <p:nvSpPr>
          <p:cNvPr id="21" name="テキスト ボックス 20">
            <a:extLst>
              <a:ext uri="{FF2B5EF4-FFF2-40B4-BE49-F238E27FC236}">
                <a16:creationId xmlns:a16="http://schemas.microsoft.com/office/drawing/2014/main" id="{35E61EE1-6F59-8847-8EE6-37C62B38BEBB}"/>
              </a:ext>
            </a:extLst>
          </p:cNvPr>
          <p:cNvSpPr txBox="1"/>
          <p:nvPr/>
        </p:nvSpPr>
        <p:spPr>
          <a:xfrm>
            <a:off x="854832" y="4808024"/>
            <a:ext cx="1327415" cy="307777"/>
          </a:xfrm>
          <a:prstGeom prst="rect">
            <a:avLst/>
          </a:prstGeom>
          <a:noFill/>
        </p:spPr>
        <p:txBody>
          <a:bodyPr wrap="none" rtlCol="0">
            <a:spAutoFit/>
          </a:bodyPr>
          <a:lstStyle/>
          <a:p>
            <a:pPr algn="ctr"/>
            <a:r>
              <a:rPr kumimoji="1" lang="en-US" altLang="ja-JP" sz="1400" b="1" dirty="0">
                <a:solidFill>
                  <a:schemeClr val="tx1">
                    <a:lumMod val="75000"/>
                    <a:lumOff val="25000"/>
                  </a:schemeClr>
                </a:solidFill>
                <a:latin typeface="Meiryo" panose="020B0604030504040204" pitchFamily="34" charset="-128"/>
                <a:ea typeface="Meiryo" panose="020B0604030504040204" pitchFamily="34" charset="-128"/>
                <a:cs typeface="メイリオ"/>
              </a:rPr>
              <a:t>R</a:t>
            </a:r>
            <a:r>
              <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cs typeface="メイリオ"/>
              </a:rPr>
              <a:t>esult-based</a:t>
            </a:r>
            <a:endPar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22" name="テキスト ボックス 21">
            <a:extLst>
              <a:ext uri="{FF2B5EF4-FFF2-40B4-BE49-F238E27FC236}">
                <a16:creationId xmlns:a16="http://schemas.microsoft.com/office/drawing/2014/main" id="{6C87A873-0DBA-2B40-92AF-F71799F5826B}"/>
              </a:ext>
            </a:extLst>
          </p:cNvPr>
          <p:cNvSpPr txBox="1"/>
          <p:nvPr/>
        </p:nvSpPr>
        <p:spPr>
          <a:xfrm>
            <a:off x="720887" y="5111027"/>
            <a:ext cx="1595309" cy="261610"/>
          </a:xfrm>
          <a:prstGeom prst="rect">
            <a:avLst/>
          </a:prstGeom>
          <a:noFill/>
        </p:spPr>
        <p:txBody>
          <a:bodyPr wrap="none" rtlCol="0">
            <a:spAutoFit/>
          </a:bodyPr>
          <a:lstStyle/>
          <a:p>
            <a:pPr algn="ctr"/>
            <a:r>
              <a:rPr lang="ja-JP" altLang="en-US" sz="1100" dirty="0">
                <a:solidFill>
                  <a:schemeClr val="tx1">
                    <a:lumMod val="75000"/>
                    <a:lumOff val="25000"/>
                  </a:schemeClr>
                </a:solidFill>
                <a:latin typeface="Meiryo" panose="020B0604030504040204" pitchFamily="34" charset="-128"/>
                <a:ea typeface="Meiryo" panose="020B0604030504040204" pitchFamily="34" charset="-128"/>
                <a:cs typeface="メイリオ"/>
              </a:rPr>
              <a:t>成果に基づいているか</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24" name="テキスト ボックス 23">
            <a:extLst>
              <a:ext uri="{FF2B5EF4-FFF2-40B4-BE49-F238E27FC236}">
                <a16:creationId xmlns:a16="http://schemas.microsoft.com/office/drawing/2014/main" id="{BB34060B-D69F-FD42-888F-BF0C642EDC76}"/>
              </a:ext>
            </a:extLst>
          </p:cNvPr>
          <p:cNvSpPr txBox="1"/>
          <p:nvPr/>
        </p:nvSpPr>
        <p:spPr>
          <a:xfrm>
            <a:off x="954218" y="3877682"/>
            <a:ext cx="1128642" cy="307777"/>
          </a:xfrm>
          <a:prstGeom prst="rect">
            <a:avLst/>
          </a:prstGeom>
          <a:noFill/>
        </p:spPr>
        <p:txBody>
          <a:bodyPr wrap="none" rtlCol="0">
            <a:spAutoFit/>
          </a:bodyPr>
          <a:lstStyle/>
          <a:p>
            <a:pPr algn="ctr"/>
            <a:r>
              <a:rPr kumimoji="1" lang="en-US" altLang="ja-JP" sz="1400" b="1" dirty="0">
                <a:solidFill>
                  <a:schemeClr val="tx1">
                    <a:lumMod val="75000"/>
                    <a:lumOff val="25000"/>
                  </a:schemeClr>
                </a:solidFill>
                <a:latin typeface="Meiryo" panose="020B0604030504040204" pitchFamily="34" charset="-128"/>
                <a:ea typeface="Meiryo" panose="020B0604030504040204" pitchFamily="34" charset="-128"/>
                <a:cs typeface="メイリオ"/>
              </a:rPr>
              <a:t>A</a:t>
            </a:r>
            <a:r>
              <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cs typeface="メイリオ"/>
              </a:rPr>
              <a:t>chievable</a:t>
            </a:r>
            <a:endPar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25" name="テキスト ボックス 24">
            <a:extLst>
              <a:ext uri="{FF2B5EF4-FFF2-40B4-BE49-F238E27FC236}">
                <a16:creationId xmlns:a16="http://schemas.microsoft.com/office/drawing/2014/main" id="{783919E8-9B6B-4F47-B00C-8DF3B615482E}"/>
              </a:ext>
            </a:extLst>
          </p:cNvPr>
          <p:cNvSpPr txBox="1"/>
          <p:nvPr/>
        </p:nvSpPr>
        <p:spPr>
          <a:xfrm>
            <a:off x="1073550" y="4180685"/>
            <a:ext cx="889987" cy="261610"/>
          </a:xfrm>
          <a:prstGeom prst="rect">
            <a:avLst/>
          </a:prstGeom>
          <a:noFill/>
        </p:spPr>
        <p:txBody>
          <a:bodyPr wrap="none" rtlCol="0">
            <a:spAutoFit/>
          </a:bodyPr>
          <a:lstStyle/>
          <a:p>
            <a:pPr algn="ct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cs typeface="メイリオ"/>
              </a:rPr>
              <a:t>達成可能か</a:t>
            </a:r>
          </a:p>
        </p:txBody>
      </p:sp>
      <p:sp>
        <p:nvSpPr>
          <p:cNvPr id="27" name="テキスト ボックス 26">
            <a:extLst>
              <a:ext uri="{FF2B5EF4-FFF2-40B4-BE49-F238E27FC236}">
                <a16:creationId xmlns:a16="http://schemas.microsoft.com/office/drawing/2014/main" id="{FF67F24C-18FB-A049-A93A-67D2C6CD505D}"/>
              </a:ext>
            </a:extLst>
          </p:cNvPr>
          <p:cNvSpPr txBox="1"/>
          <p:nvPr/>
        </p:nvSpPr>
        <p:spPr>
          <a:xfrm>
            <a:off x="1090695" y="2016999"/>
            <a:ext cx="855683" cy="307777"/>
          </a:xfrm>
          <a:prstGeom prst="rect">
            <a:avLst/>
          </a:prstGeom>
          <a:noFill/>
        </p:spPr>
        <p:txBody>
          <a:bodyPr wrap="none" rtlCol="0">
            <a:spAutoFit/>
          </a:bodyPr>
          <a:lstStyle/>
          <a:p>
            <a:pPr algn="ctr"/>
            <a:r>
              <a:rPr kumimoji="1" lang="en-US" altLang="ja-JP" sz="1400" b="1" dirty="0">
                <a:solidFill>
                  <a:schemeClr val="tx1">
                    <a:lumMod val="75000"/>
                    <a:lumOff val="25000"/>
                  </a:schemeClr>
                </a:solidFill>
                <a:latin typeface="Meiryo" panose="020B0604030504040204" pitchFamily="34" charset="-128"/>
                <a:ea typeface="Meiryo" panose="020B0604030504040204" pitchFamily="34" charset="-128"/>
                <a:cs typeface="メイリオ"/>
              </a:rPr>
              <a:t>S</a:t>
            </a:r>
            <a:r>
              <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cs typeface="メイリオ"/>
              </a:rPr>
              <a:t>pecific</a:t>
            </a:r>
          </a:p>
        </p:txBody>
      </p:sp>
      <p:sp>
        <p:nvSpPr>
          <p:cNvPr id="28" name="テキスト ボックス 27">
            <a:extLst>
              <a:ext uri="{FF2B5EF4-FFF2-40B4-BE49-F238E27FC236}">
                <a16:creationId xmlns:a16="http://schemas.microsoft.com/office/drawing/2014/main" id="{4B284472-00BF-0C40-8A92-43E2BE714CF4}"/>
              </a:ext>
            </a:extLst>
          </p:cNvPr>
          <p:cNvSpPr txBox="1"/>
          <p:nvPr/>
        </p:nvSpPr>
        <p:spPr>
          <a:xfrm>
            <a:off x="1144081" y="2320002"/>
            <a:ext cx="748923" cy="261610"/>
          </a:xfrm>
          <a:prstGeom prst="rect">
            <a:avLst/>
          </a:prstGeom>
          <a:noFill/>
        </p:spPr>
        <p:txBody>
          <a:bodyPr wrap="none" rtlCol="0">
            <a:spAutoFit/>
          </a:bodyPr>
          <a:lstStyle/>
          <a:p>
            <a:pPr algn="ct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cs typeface="メイリオ"/>
              </a:rPr>
              <a:t>具体的か</a:t>
            </a:r>
          </a:p>
        </p:txBody>
      </p:sp>
      <p:sp>
        <p:nvSpPr>
          <p:cNvPr id="44" name="テキスト ボックス 43">
            <a:extLst>
              <a:ext uri="{FF2B5EF4-FFF2-40B4-BE49-F238E27FC236}">
                <a16:creationId xmlns:a16="http://schemas.microsoft.com/office/drawing/2014/main" id="{B89AAAC9-4E9B-0549-9DE9-CBEFD2C49AFD}"/>
              </a:ext>
            </a:extLst>
          </p:cNvPr>
          <p:cNvSpPr txBox="1"/>
          <p:nvPr/>
        </p:nvSpPr>
        <p:spPr>
          <a:xfrm>
            <a:off x="463308" y="238540"/>
            <a:ext cx="1067472"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45_SMART</a:t>
            </a:r>
            <a:endParaRPr lang="ja-JP" altLang="en-US" dirty="0"/>
          </a:p>
        </p:txBody>
      </p:sp>
      <p:sp>
        <p:nvSpPr>
          <p:cNvPr id="49" name="正方形/長方形 48">
            <a:extLst>
              <a:ext uri="{FF2B5EF4-FFF2-40B4-BE49-F238E27FC236}">
                <a16:creationId xmlns:a16="http://schemas.microsoft.com/office/drawing/2014/main" id="{6CC7FF31-D7BD-5747-AE27-A2F43C368E82}"/>
              </a:ext>
            </a:extLst>
          </p:cNvPr>
          <p:cNvSpPr/>
          <p:nvPr/>
        </p:nvSpPr>
        <p:spPr>
          <a:xfrm>
            <a:off x="337288" y="682812"/>
            <a:ext cx="9231425" cy="643237"/>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9B1FE901-D94E-B141-B573-624E86B9B29F}"/>
              </a:ext>
            </a:extLst>
          </p:cNvPr>
          <p:cNvSpPr/>
          <p:nvPr/>
        </p:nvSpPr>
        <p:spPr>
          <a:xfrm>
            <a:off x="337288" y="1838545"/>
            <a:ext cx="9231425" cy="4651708"/>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chemeClr val="tx1">
                  <a:lumMod val="75000"/>
                  <a:lumOff val="25000"/>
                </a:schemeClr>
              </a:solidFill>
            </a:endParaRPr>
          </a:p>
        </p:txBody>
      </p:sp>
      <p:sp>
        <p:nvSpPr>
          <p:cNvPr id="26" name="テキスト ボックス 25">
            <a:extLst>
              <a:ext uri="{FF2B5EF4-FFF2-40B4-BE49-F238E27FC236}">
                <a16:creationId xmlns:a16="http://schemas.microsoft.com/office/drawing/2014/main" id="{806A6F64-E31F-4CD6-8487-C61EF138A019}"/>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4.</a:t>
            </a:r>
            <a:r>
              <a:rPr lang="ja-JP" altLang="en-US" sz="900" dirty="0">
                <a:latin typeface="Meiryo UI" panose="020B0604030504040204" pitchFamily="50" charset="-128"/>
                <a:ea typeface="Meiryo UI" panose="020B0604030504040204" pitchFamily="50" charset="-128"/>
              </a:rPr>
              <a:t>戦略を立案する</a:t>
            </a:r>
          </a:p>
        </p:txBody>
      </p:sp>
      <p:sp>
        <p:nvSpPr>
          <p:cNvPr id="29" name="テキスト ボックス 28">
            <a:extLst>
              <a:ext uri="{FF2B5EF4-FFF2-40B4-BE49-F238E27FC236}">
                <a16:creationId xmlns:a16="http://schemas.microsoft.com/office/drawing/2014/main" id="{C136C8A7-954D-42A7-96FE-E35DE0736E0D}"/>
              </a:ext>
            </a:extLst>
          </p:cNvPr>
          <p:cNvSpPr txBox="1"/>
          <p:nvPr/>
        </p:nvSpPr>
        <p:spPr>
          <a:xfrm>
            <a:off x="1809280" y="6560810"/>
            <a:ext cx="1366080"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STEP3:</a:t>
            </a:r>
            <a:r>
              <a:rPr lang="ja-JP" altLang="en-US" sz="900" dirty="0">
                <a:latin typeface="Meiryo UI" panose="020B0604030504040204" pitchFamily="50" charset="-128"/>
                <a:ea typeface="Meiryo UI" panose="020B0604030504040204" pitchFamily="50" charset="-128"/>
              </a:rPr>
              <a:t>目標を設定する</a:t>
            </a:r>
          </a:p>
        </p:txBody>
      </p:sp>
    </p:spTree>
    <p:extLst>
      <p:ext uri="{BB962C8B-B14F-4D97-AF65-F5344CB8AC3E}">
        <p14:creationId xmlns:p14="http://schemas.microsoft.com/office/powerpoint/2010/main" val="28607630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817853"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46_KPT</a:t>
            </a:r>
            <a:endParaRPr lang="ja-JP" altLang="en-US" dirty="0"/>
          </a:p>
        </p:txBody>
      </p:sp>
      <p:cxnSp>
        <p:nvCxnSpPr>
          <p:cNvPr id="9" name="直線コネクタ 8">
            <a:extLst>
              <a:ext uri="{FF2B5EF4-FFF2-40B4-BE49-F238E27FC236}">
                <a16:creationId xmlns:a16="http://schemas.microsoft.com/office/drawing/2014/main" id="{70A6D934-29AF-F948-8E03-CDB1B902EBC1}"/>
              </a:ext>
            </a:extLst>
          </p:cNvPr>
          <p:cNvCxnSpPr>
            <a:cxnSpLocks/>
          </p:cNvCxnSpPr>
          <p:nvPr/>
        </p:nvCxnSpPr>
        <p:spPr>
          <a:xfrm>
            <a:off x="337288" y="3587185"/>
            <a:ext cx="4594700"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a:extLst>
              <a:ext uri="{FF2B5EF4-FFF2-40B4-BE49-F238E27FC236}">
                <a16:creationId xmlns:a16="http://schemas.microsoft.com/office/drawing/2014/main" id="{92BD3C97-7C32-B84B-B64B-28AA7959406C}"/>
              </a:ext>
            </a:extLst>
          </p:cNvPr>
          <p:cNvCxnSpPr>
            <a:cxnSpLocks/>
          </p:cNvCxnSpPr>
          <p:nvPr/>
        </p:nvCxnSpPr>
        <p:spPr>
          <a:xfrm>
            <a:off x="4931988" y="675134"/>
            <a:ext cx="0" cy="5801525"/>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1" name="テキスト ボックス 10">
            <a:extLst>
              <a:ext uri="{FF2B5EF4-FFF2-40B4-BE49-F238E27FC236}">
                <a16:creationId xmlns:a16="http://schemas.microsoft.com/office/drawing/2014/main" id="{32A97EA2-F086-8941-A499-DB045B9627E1}"/>
              </a:ext>
            </a:extLst>
          </p:cNvPr>
          <p:cNvSpPr txBox="1"/>
          <p:nvPr/>
        </p:nvSpPr>
        <p:spPr>
          <a:xfrm>
            <a:off x="410284" y="760059"/>
            <a:ext cx="1790490" cy="307777"/>
          </a:xfrm>
          <a:prstGeom prst="rect">
            <a:avLst/>
          </a:prstGeom>
          <a:noFill/>
        </p:spPr>
        <p:txBody>
          <a:bodyPr wrap="none" rtlCol="0">
            <a:spAutoFit/>
          </a:bodyPr>
          <a:lstStyle/>
          <a:p>
            <a:r>
              <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rPr>
              <a:t>継続すること</a:t>
            </a:r>
            <a:r>
              <a:rPr kumimoji="1" lang="en-US" altLang="ja-JP" sz="1400" b="1" dirty="0">
                <a:solidFill>
                  <a:schemeClr val="tx1">
                    <a:lumMod val="75000"/>
                    <a:lumOff val="25000"/>
                  </a:schemeClr>
                </a:solidFill>
                <a:latin typeface="Meiryo" panose="020B0604030504040204" pitchFamily="34" charset="-128"/>
                <a:ea typeface="Meiryo" panose="020B0604030504040204" pitchFamily="34" charset="-128"/>
              </a:rPr>
              <a:t> Keep</a:t>
            </a:r>
            <a:endPar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2" name="テキスト ボックス 11">
            <a:extLst>
              <a:ext uri="{FF2B5EF4-FFF2-40B4-BE49-F238E27FC236}">
                <a16:creationId xmlns:a16="http://schemas.microsoft.com/office/drawing/2014/main" id="{A07702AC-009B-064F-9C6A-50CF3232119F}"/>
              </a:ext>
            </a:extLst>
          </p:cNvPr>
          <p:cNvSpPr txBox="1"/>
          <p:nvPr/>
        </p:nvSpPr>
        <p:spPr>
          <a:xfrm>
            <a:off x="410284" y="3652829"/>
            <a:ext cx="2115579" cy="307777"/>
          </a:xfrm>
          <a:prstGeom prst="rect">
            <a:avLst/>
          </a:prstGeom>
          <a:noFill/>
        </p:spPr>
        <p:txBody>
          <a:bodyPr wrap="none" rtlCol="0">
            <a:spAutoFit/>
          </a:bodyPr>
          <a:lstStyle/>
          <a:p>
            <a:r>
              <a:rPr lang="ja-JP" altLang="en-US" sz="1400" b="1" dirty="0">
                <a:solidFill>
                  <a:schemeClr val="tx1">
                    <a:lumMod val="75000"/>
                    <a:lumOff val="25000"/>
                  </a:schemeClr>
                </a:solidFill>
                <a:latin typeface="Meiryo" panose="020B0604030504040204" pitchFamily="34" charset="-128"/>
                <a:ea typeface="Meiryo" panose="020B0604030504040204" pitchFamily="34" charset="-128"/>
              </a:rPr>
              <a:t>改善すること</a:t>
            </a:r>
            <a:r>
              <a:rPr lang="en-US" altLang="ja-JP" sz="1400" b="1" dirty="0">
                <a:solidFill>
                  <a:schemeClr val="tx1">
                    <a:lumMod val="75000"/>
                    <a:lumOff val="25000"/>
                  </a:schemeClr>
                </a:solidFill>
                <a:latin typeface="Meiryo" panose="020B0604030504040204" pitchFamily="34" charset="-128"/>
                <a:ea typeface="Meiryo" panose="020B0604030504040204" pitchFamily="34" charset="-128"/>
              </a:rPr>
              <a:t> Problem</a:t>
            </a:r>
            <a:endPar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3" name="テキスト ボックス 12">
            <a:extLst>
              <a:ext uri="{FF2B5EF4-FFF2-40B4-BE49-F238E27FC236}">
                <a16:creationId xmlns:a16="http://schemas.microsoft.com/office/drawing/2014/main" id="{816D669D-8190-9143-914D-0BA5CABD5E8F}"/>
              </a:ext>
            </a:extLst>
          </p:cNvPr>
          <p:cNvSpPr txBox="1"/>
          <p:nvPr/>
        </p:nvSpPr>
        <p:spPr>
          <a:xfrm>
            <a:off x="5004984" y="752067"/>
            <a:ext cx="2157514" cy="307777"/>
          </a:xfrm>
          <a:prstGeom prst="rect">
            <a:avLst/>
          </a:prstGeom>
          <a:noFill/>
        </p:spPr>
        <p:txBody>
          <a:bodyPr wrap="none" rtlCol="0">
            <a:spAutoFit/>
          </a:bodyPr>
          <a:lstStyle/>
          <a:p>
            <a:r>
              <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rPr>
              <a:t>新たに挑戦すること</a:t>
            </a:r>
            <a:r>
              <a:rPr kumimoji="1" lang="en-US" altLang="ja-JP" sz="1400" b="1" dirty="0">
                <a:solidFill>
                  <a:schemeClr val="tx1">
                    <a:lumMod val="75000"/>
                    <a:lumOff val="25000"/>
                  </a:schemeClr>
                </a:solidFill>
                <a:latin typeface="Meiryo" panose="020B0604030504040204" pitchFamily="34" charset="-128"/>
                <a:ea typeface="Meiryo" panose="020B0604030504040204" pitchFamily="34" charset="-128"/>
              </a:rPr>
              <a:t> Try</a:t>
            </a:r>
            <a:endPar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0" name="正方形/長方形 19">
            <a:extLst>
              <a:ext uri="{FF2B5EF4-FFF2-40B4-BE49-F238E27FC236}">
                <a16:creationId xmlns:a16="http://schemas.microsoft.com/office/drawing/2014/main" id="{84354DB3-1526-AB49-82E2-D0DC51C8F3D8}"/>
              </a:ext>
            </a:extLst>
          </p:cNvPr>
          <p:cNvSpPr/>
          <p:nvPr/>
        </p:nvSpPr>
        <p:spPr>
          <a:xfrm>
            <a:off x="337288" y="682812"/>
            <a:ext cx="9231425" cy="580744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 name="テキスト ボックス 13">
            <a:extLst>
              <a:ext uri="{FF2B5EF4-FFF2-40B4-BE49-F238E27FC236}">
                <a16:creationId xmlns:a16="http://schemas.microsoft.com/office/drawing/2014/main" id="{4CD1B8AF-5969-1143-9F4A-D957DE567BCD}"/>
              </a:ext>
            </a:extLst>
          </p:cNvPr>
          <p:cNvSpPr txBox="1"/>
          <p:nvPr/>
        </p:nvSpPr>
        <p:spPr>
          <a:xfrm>
            <a:off x="511726" y="1183157"/>
            <a:ext cx="4256076" cy="12003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自社サービスのどこに魅力を感じてもらえるのかヒアリングできた</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a:t>
            </a: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説明が分かりやすい」と言ってもらえた</a:t>
            </a: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展示会に出店する流れと必要なツールを把握できた</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5" name="テキスト ボックス 14">
            <a:extLst>
              <a:ext uri="{FF2B5EF4-FFF2-40B4-BE49-F238E27FC236}">
                <a16:creationId xmlns:a16="http://schemas.microsoft.com/office/drawing/2014/main" id="{74349217-EE00-D94D-9738-2EB3680A37DA}"/>
              </a:ext>
            </a:extLst>
          </p:cNvPr>
          <p:cNvSpPr txBox="1"/>
          <p:nvPr/>
        </p:nvSpPr>
        <p:spPr>
          <a:xfrm>
            <a:off x="511726" y="4083919"/>
            <a:ext cx="4256076" cy="12003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名刺もらうのに必死で対応が雑になった場面があった</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目を</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ひく</a:t>
            </a: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ようなコンテンツがなかった</a:t>
            </a: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出展前後の情報発信がうまくできなかった</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事例の数が少なかった（今回</a:t>
            </a:r>
            <a:r>
              <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rPr>
              <a:t>3</a:t>
            </a: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つ）</a:t>
            </a:r>
          </a:p>
        </p:txBody>
      </p:sp>
      <p:sp>
        <p:nvSpPr>
          <p:cNvPr id="16" name="テキスト ボックス 15">
            <a:extLst>
              <a:ext uri="{FF2B5EF4-FFF2-40B4-BE49-F238E27FC236}">
                <a16:creationId xmlns:a16="http://schemas.microsoft.com/office/drawing/2014/main" id="{EAA1EA03-AC58-F547-B099-C2EFE4902E49}"/>
              </a:ext>
            </a:extLst>
          </p:cNvPr>
          <p:cNvSpPr txBox="1"/>
          <p:nvPr/>
        </p:nvSpPr>
        <p:spPr>
          <a:xfrm>
            <a:off x="5106426" y="1183157"/>
            <a:ext cx="4256076" cy="283923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アンケートを用意する（最低限ヒアリングする共通の項目を設定しておく）</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名刺をもらう役割の人を</a:t>
            </a: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1</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人置く</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SNS</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のフォローや</a:t>
            </a: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LINE@</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へ誘導する</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事例の数を</a:t>
            </a: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10</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種類まで増やす（業種ごとに対応できるようにする）</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開催告知だけでなく、役立ち情報なども配信して、展示会に参加できない人への訴求力を高める</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展示会中のコミュニケーション内容を</a:t>
            </a:r>
            <a:r>
              <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rPr>
              <a:t>Q&amp;A</a:t>
            </a: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コンテンツ化する</a:t>
            </a:r>
          </a:p>
        </p:txBody>
      </p:sp>
      <p:sp>
        <p:nvSpPr>
          <p:cNvPr id="17" name="テキスト ボックス 16">
            <a:extLst>
              <a:ext uri="{FF2B5EF4-FFF2-40B4-BE49-F238E27FC236}">
                <a16:creationId xmlns:a16="http://schemas.microsoft.com/office/drawing/2014/main" id="{345B0032-01F9-43E4-9EBB-C82EFDA4B8F5}"/>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5.</a:t>
            </a:r>
            <a:r>
              <a:rPr lang="ja-JP" altLang="en-US" sz="900" dirty="0">
                <a:latin typeface="Meiryo UI" panose="020B0604030504040204" pitchFamily="50" charset="-128"/>
                <a:ea typeface="Meiryo UI" panose="020B0604030504040204" pitchFamily="50" charset="-128"/>
              </a:rPr>
              <a:t>業務を改善する</a:t>
            </a:r>
          </a:p>
        </p:txBody>
      </p:sp>
      <p:sp>
        <p:nvSpPr>
          <p:cNvPr id="18" name="テキスト ボックス 17">
            <a:extLst>
              <a:ext uri="{FF2B5EF4-FFF2-40B4-BE49-F238E27FC236}">
                <a16:creationId xmlns:a16="http://schemas.microsoft.com/office/drawing/2014/main" id="{32E46CF7-FD88-4C97-94A0-97B13DF27B63}"/>
              </a:ext>
            </a:extLst>
          </p:cNvPr>
          <p:cNvSpPr txBox="1"/>
          <p:nvPr/>
        </p:nvSpPr>
        <p:spPr>
          <a:xfrm>
            <a:off x="1809280" y="6560810"/>
            <a:ext cx="1346844"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STEP1:</a:t>
            </a:r>
            <a:r>
              <a:rPr lang="ja-JP" altLang="en-US" sz="900" dirty="0">
                <a:latin typeface="Meiryo UI" panose="020B0604030504040204" pitchFamily="50" charset="-128"/>
                <a:ea typeface="Meiryo UI" panose="020B0604030504040204" pitchFamily="50" charset="-128"/>
              </a:rPr>
              <a:t>結果を振り返る</a:t>
            </a:r>
          </a:p>
        </p:txBody>
      </p:sp>
    </p:spTree>
    <p:extLst>
      <p:ext uri="{BB962C8B-B14F-4D97-AF65-F5344CB8AC3E}">
        <p14:creationId xmlns:p14="http://schemas.microsoft.com/office/powerpoint/2010/main" val="202431263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817853"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46_KPT</a:t>
            </a:r>
            <a:endParaRPr lang="ja-JP" altLang="en-US" dirty="0"/>
          </a:p>
        </p:txBody>
      </p:sp>
      <p:cxnSp>
        <p:nvCxnSpPr>
          <p:cNvPr id="9" name="直線コネクタ 8">
            <a:extLst>
              <a:ext uri="{FF2B5EF4-FFF2-40B4-BE49-F238E27FC236}">
                <a16:creationId xmlns:a16="http://schemas.microsoft.com/office/drawing/2014/main" id="{70A6D934-29AF-F948-8E03-CDB1B902EBC1}"/>
              </a:ext>
            </a:extLst>
          </p:cNvPr>
          <p:cNvCxnSpPr>
            <a:cxnSpLocks/>
          </p:cNvCxnSpPr>
          <p:nvPr/>
        </p:nvCxnSpPr>
        <p:spPr>
          <a:xfrm>
            <a:off x="337288" y="3587185"/>
            <a:ext cx="4594700"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a:extLst>
              <a:ext uri="{FF2B5EF4-FFF2-40B4-BE49-F238E27FC236}">
                <a16:creationId xmlns:a16="http://schemas.microsoft.com/office/drawing/2014/main" id="{92BD3C97-7C32-B84B-B64B-28AA7959406C}"/>
              </a:ext>
            </a:extLst>
          </p:cNvPr>
          <p:cNvCxnSpPr>
            <a:cxnSpLocks/>
          </p:cNvCxnSpPr>
          <p:nvPr/>
        </p:nvCxnSpPr>
        <p:spPr>
          <a:xfrm>
            <a:off x="4931988" y="675134"/>
            <a:ext cx="0" cy="5801525"/>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1" name="テキスト ボックス 10">
            <a:extLst>
              <a:ext uri="{FF2B5EF4-FFF2-40B4-BE49-F238E27FC236}">
                <a16:creationId xmlns:a16="http://schemas.microsoft.com/office/drawing/2014/main" id="{32A97EA2-F086-8941-A499-DB045B9627E1}"/>
              </a:ext>
            </a:extLst>
          </p:cNvPr>
          <p:cNvSpPr txBox="1"/>
          <p:nvPr/>
        </p:nvSpPr>
        <p:spPr>
          <a:xfrm>
            <a:off x="410284" y="760059"/>
            <a:ext cx="1790490" cy="307777"/>
          </a:xfrm>
          <a:prstGeom prst="rect">
            <a:avLst/>
          </a:prstGeom>
          <a:noFill/>
        </p:spPr>
        <p:txBody>
          <a:bodyPr wrap="none" rtlCol="0">
            <a:spAutoFit/>
          </a:bodyPr>
          <a:lstStyle/>
          <a:p>
            <a:r>
              <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rPr>
              <a:t>継続すること</a:t>
            </a:r>
            <a:r>
              <a:rPr kumimoji="1" lang="en-US" altLang="ja-JP" sz="1400" b="1" dirty="0">
                <a:solidFill>
                  <a:schemeClr val="tx1">
                    <a:lumMod val="75000"/>
                    <a:lumOff val="25000"/>
                  </a:schemeClr>
                </a:solidFill>
                <a:latin typeface="Meiryo" panose="020B0604030504040204" pitchFamily="34" charset="-128"/>
                <a:ea typeface="Meiryo" panose="020B0604030504040204" pitchFamily="34" charset="-128"/>
              </a:rPr>
              <a:t> Keep</a:t>
            </a:r>
            <a:endPar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2" name="テキスト ボックス 11">
            <a:extLst>
              <a:ext uri="{FF2B5EF4-FFF2-40B4-BE49-F238E27FC236}">
                <a16:creationId xmlns:a16="http://schemas.microsoft.com/office/drawing/2014/main" id="{A07702AC-009B-064F-9C6A-50CF3232119F}"/>
              </a:ext>
            </a:extLst>
          </p:cNvPr>
          <p:cNvSpPr txBox="1"/>
          <p:nvPr/>
        </p:nvSpPr>
        <p:spPr>
          <a:xfrm>
            <a:off x="410284" y="3652829"/>
            <a:ext cx="2115579" cy="307777"/>
          </a:xfrm>
          <a:prstGeom prst="rect">
            <a:avLst/>
          </a:prstGeom>
          <a:noFill/>
        </p:spPr>
        <p:txBody>
          <a:bodyPr wrap="none" rtlCol="0">
            <a:spAutoFit/>
          </a:bodyPr>
          <a:lstStyle/>
          <a:p>
            <a:r>
              <a:rPr lang="ja-JP" altLang="en-US" sz="1400" b="1" dirty="0">
                <a:solidFill>
                  <a:schemeClr val="tx1">
                    <a:lumMod val="75000"/>
                    <a:lumOff val="25000"/>
                  </a:schemeClr>
                </a:solidFill>
                <a:latin typeface="Meiryo" panose="020B0604030504040204" pitchFamily="34" charset="-128"/>
                <a:ea typeface="Meiryo" panose="020B0604030504040204" pitchFamily="34" charset="-128"/>
              </a:rPr>
              <a:t>改善すること</a:t>
            </a:r>
            <a:r>
              <a:rPr lang="en-US" altLang="ja-JP" sz="1400" b="1" dirty="0">
                <a:solidFill>
                  <a:schemeClr val="tx1">
                    <a:lumMod val="75000"/>
                    <a:lumOff val="25000"/>
                  </a:schemeClr>
                </a:solidFill>
                <a:latin typeface="Meiryo" panose="020B0604030504040204" pitchFamily="34" charset="-128"/>
                <a:ea typeface="Meiryo" panose="020B0604030504040204" pitchFamily="34" charset="-128"/>
              </a:rPr>
              <a:t> Problem</a:t>
            </a:r>
            <a:endPar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3" name="テキスト ボックス 12">
            <a:extLst>
              <a:ext uri="{FF2B5EF4-FFF2-40B4-BE49-F238E27FC236}">
                <a16:creationId xmlns:a16="http://schemas.microsoft.com/office/drawing/2014/main" id="{816D669D-8190-9143-914D-0BA5CABD5E8F}"/>
              </a:ext>
            </a:extLst>
          </p:cNvPr>
          <p:cNvSpPr txBox="1"/>
          <p:nvPr/>
        </p:nvSpPr>
        <p:spPr>
          <a:xfrm>
            <a:off x="5004984" y="752067"/>
            <a:ext cx="2157514" cy="307777"/>
          </a:xfrm>
          <a:prstGeom prst="rect">
            <a:avLst/>
          </a:prstGeom>
          <a:noFill/>
        </p:spPr>
        <p:txBody>
          <a:bodyPr wrap="none" rtlCol="0">
            <a:spAutoFit/>
          </a:bodyPr>
          <a:lstStyle/>
          <a:p>
            <a:r>
              <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rPr>
              <a:t>新たに挑戦すること</a:t>
            </a:r>
            <a:r>
              <a:rPr kumimoji="1" lang="en-US" altLang="ja-JP" sz="1400" b="1" dirty="0">
                <a:solidFill>
                  <a:schemeClr val="tx1">
                    <a:lumMod val="75000"/>
                    <a:lumOff val="25000"/>
                  </a:schemeClr>
                </a:solidFill>
                <a:latin typeface="Meiryo" panose="020B0604030504040204" pitchFamily="34" charset="-128"/>
                <a:ea typeface="Meiryo" panose="020B0604030504040204" pitchFamily="34" charset="-128"/>
              </a:rPr>
              <a:t> Try</a:t>
            </a:r>
            <a:endPar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0" name="正方形/長方形 19">
            <a:extLst>
              <a:ext uri="{FF2B5EF4-FFF2-40B4-BE49-F238E27FC236}">
                <a16:creationId xmlns:a16="http://schemas.microsoft.com/office/drawing/2014/main" id="{84354DB3-1526-AB49-82E2-D0DC51C8F3D8}"/>
              </a:ext>
            </a:extLst>
          </p:cNvPr>
          <p:cNvSpPr/>
          <p:nvPr/>
        </p:nvSpPr>
        <p:spPr>
          <a:xfrm>
            <a:off x="337288" y="682812"/>
            <a:ext cx="9231425" cy="580744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 name="テキスト ボックス 13">
            <a:extLst>
              <a:ext uri="{FF2B5EF4-FFF2-40B4-BE49-F238E27FC236}">
                <a16:creationId xmlns:a16="http://schemas.microsoft.com/office/drawing/2014/main" id="{151C6B76-7C8C-411E-95DA-1CE26C960B43}"/>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5.</a:t>
            </a:r>
            <a:r>
              <a:rPr lang="ja-JP" altLang="en-US" sz="900" dirty="0">
                <a:latin typeface="Meiryo UI" panose="020B0604030504040204" pitchFamily="50" charset="-128"/>
                <a:ea typeface="Meiryo UI" panose="020B0604030504040204" pitchFamily="50" charset="-128"/>
              </a:rPr>
              <a:t>業務を改善する</a:t>
            </a:r>
          </a:p>
        </p:txBody>
      </p:sp>
      <p:sp>
        <p:nvSpPr>
          <p:cNvPr id="15" name="テキスト ボックス 14">
            <a:extLst>
              <a:ext uri="{FF2B5EF4-FFF2-40B4-BE49-F238E27FC236}">
                <a16:creationId xmlns:a16="http://schemas.microsoft.com/office/drawing/2014/main" id="{F50A39E4-C098-4A8A-9A07-BE778F8085C4}"/>
              </a:ext>
            </a:extLst>
          </p:cNvPr>
          <p:cNvSpPr txBox="1"/>
          <p:nvPr/>
        </p:nvSpPr>
        <p:spPr>
          <a:xfrm>
            <a:off x="1809280" y="6560810"/>
            <a:ext cx="1346844"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STEP1:</a:t>
            </a:r>
            <a:r>
              <a:rPr lang="ja-JP" altLang="en-US" sz="900" dirty="0">
                <a:latin typeface="Meiryo UI" panose="020B0604030504040204" pitchFamily="50" charset="-128"/>
                <a:ea typeface="Meiryo UI" panose="020B0604030504040204" pitchFamily="50" charset="-128"/>
              </a:rPr>
              <a:t>結果を振り返る</a:t>
            </a:r>
          </a:p>
        </p:txBody>
      </p:sp>
    </p:spTree>
    <p:extLst>
      <p:ext uri="{BB962C8B-B14F-4D97-AF65-F5344CB8AC3E}">
        <p14:creationId xmlns:p14="http://schemas.microsoft.com/office/powerpoint/2010/main" val="171494405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867545"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47_YWT</a:t>
            </a:r>
            <a:endParaRPr lang="ja-JP" altLang="en-US" dirty="0"/>
          </a:p>
        </p:txBody>
      </p:sp>
      <p:cxnSp>
        <p:nvCxnSpPr>
          <p:cNvPr id="8" name="直線コネクタ 7">
            <a:extLst>
              <a:ext uri="{FF2B5EF4-FFF2-40B4-BE49-F238E27FC236}">
                <a16:creationId xmlns:a16="http://schemas.microsoft.com/office/drawing/2014/main" id="{F98A0ADF-39B9-374E-B986-DC507B56E737}"/>
              </a:ext>
            </a:extLst>
          </p:cNvPr>
          <p:cNvCxnSpPr>
            <a:cxnSpLocks/>
          </p:cNvCxnSpPr>
          <p:nvPr/>
        </p:nvCxnSpPr>
        <p:spPr>
          <a:xfrm>
            <a:off x="337289" y="3588339"/>
            <a:ext cx="4594700"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2A9F7045-2547-EC43-A2A3-37032CD17312}"/>
              </a:ext>
            </a:extLst>
          </p:cNvPr>
          <p:cNvCxnSpPr>
            <a:cxnSpLocks/>
          </p:cNvCxnSpPr>
          <p:nvPr/>
        </p:nvCxnSpPr>
        <p:spPr>
          <a:xfrm>
            <a:off x="4931989" y="675134"/>
            <a:ext cx="0" cy="5801525"/>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0" name="テキスト ボックス 9">
            <a:extLst>
              <a:ext uri="{FF2B5EF4-FFF2-40B4-BE49-F238E27FC236}">
                <a16:creationId xmlns:a16="http://schemas.microsoft.com/office/drawing/2014/main" id="{513CD5D6-67F3-E74A-82E1-3F894D4C4D5B}"/>
              </a:ext>
            </a:extLst>
          </p:cNvPr>
          <p:cNvSpPr txBox="1"/>
          <p:nvPr/>
        </p:nvSpPr>
        <p:spPr>
          <a:xfrm>
            <a:off x="410285" y="760059"/>
            <a:ext cx="1375698" cy="307777"/>
          </a:xfrm>
          <a:prstGeom prst="rect">
            <a:avLst/>
          </a:prstGeom>
          <a:noFill/>
        </p:spPr>
        <p:txBody>
          <a:bodyPr wrap="none" rtlCol="0">
            <a:spAutoFit/>
          </a:bodyPr>
          <a:lstStyle/>
          <a:p>
            <a:r>
              <a:rPr lang="en-US" altLang="ja-JP" sz="1400" b="1" dirty="0">
                <a:solidFill>
                  <a:schemeClr val="tx1">
                    <a:lumMod val="75000"/>
                    <a:lumOff val="25000"/>
                  </a:schemeClr>
                </a:solidFill>
                <a:latin typeface="Meiryo" panose="020B0604030504040204" pitchFamily="34" charset="-128"/>
                <a:ea typeface="Meiryo" panose="020B0604030504040204" pitchFamily="34" charset="-128"/>
              </a:rPr>
              <a:t>Y</a:t>
            </a:r>
            <a:r>
              <a:rPr lang="ja-JP" altLang="en-US" sz="1400" b="1" dirty="0">
                <a:solidFill>
                  <a:schemeClr val="tx1">
                    <a:lumMod val="75000"/>
                    <a:lumOff val="25000"/>
                  </a:schemeClr>
                </a:solidFill>
                <a:latin typeface="Meiryo" panose="020B0604030504040204" pitchFamily="34" charset="-128"/>
                <a:ea typeface="Meiryo" panose="020B0604030504040204" pitchFamily="34" charset="-128"/>
              </a:rPr>
              <a:t>：やったこと</a:t>
            </a:r>
            <a:endPar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1" name="テキスト ボックス 10">
            <a:extLst>
              <a:ext uri="{FF2B5EF4-FFF2-40B4-BE49-F238E27FC236}">
                <a16:creationId xmlns:a16="http://schemas.microsoft.com/office/drawing/2014/main" id="{EBE3E783-48EF-AE4B-BBF0-5BDA7FCA579E}"/>
              </a:ext>
            </a:extLst>
          </p:cNvPr>
          <p:cNvSpPr txBox="1"/>
          <p:nvPr/>
        </p:nvSpPr>
        <p:spPr>
          <a:xfrm>
            <a:off x="410285" y="3652829"/>
            <a:ext cx="1620957" cy="307777"/>
          </a:xfrm>
          <a:prstGeom prst="rect">
            <a:avLst/>
          </a:prstGeom>
          <a:noFill/>
        </p:spPr>
        <p:txBody>
          <a:bodyPr wrap="none" rtlCol="0">
            <a:spAutoFit/>
          </a:bodyPr>
          <a:lstStyle/>
          <a:p>
            <a:r>
              <a:rPr lang="en-US" altLang="ja-JP" sz="1400" b="1" dirty="0">
                <a:solidFill>
                  <a:schemeClr val="tx1">
                    <a:lumMod val="75000"/>
                    <a:lumOff val="25000"/>
                  </a:schemeClr>
                </a:solidFill>
                <a:latin typeface="Meiryo" panose="020B0604030504040204" pitchFamily="34" charset="-128"/>
                <a:ea typeface="Meiryo" panose="020B0604030504040204" pitchFamily="34" charset="-128"/>
              </a:rPr>
              <a:t>W</a:t>
            </a:r>
            <a:r>
              <a:rPr lang="ja-JP" altLang="en-US" sz="1400" b="1" dirty="0">
                <a:solidFill>
                  <a:schemeClr val="tx1">
                    <a:lumMod val="75000"/>
                    <a:lumOff val="25000"/>
                  </a:schemeClr>
                </a:solidFill>
                <a:latin typeface="Meiryo" panose="020B0604030504040204" pitchFamily="34" charset="-128"/>
                <a:ea typeface="Meiryo" panose="020B0604030504040204" pitchFamily="34" charset="-128"/>
              </a:rPr>
              <a:t>：分かったこと</a:t>
            </a:r>
            <a:endPar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2" name="テキスト ボックス 11">
            <a:extLst>
              <a:ext uri="{FF2B5EF4-FFF2-40B4-BE49-F238E27FC236}">
                <a16:creationId xmlns:a16="http://schemas.microsoft.com/office/drawing/2014/main" id="{37767AFA-CC7C-C44F-99AF-85881B37F6EA}"/>
              </a:ext>
            </a:extLst>
          </p:cNvPr>
          <p:cNvSpPr txBox="1"/>
          <p:nvPr/>
        </p:nvSpPr>
        <p:spPr>
          <a:xfrm>
            <a:off x="5004985" y="752067"/>
            <a:ext cx="1555234" cy="307777"/>
          </a:xfrm>
          <a:prstGeom prst="rect">
            <a:avLst/>
          </a:prstGeom>
          <a:noFill/>
        </p:spPr>
        <p:txBody>
          <a:bodyPr wrap="none" rtlCol="0">
            <a:spAutoFit/>
          </a:bodyPr>
          <a:lstStyle/>
          <a:p>
            <a:r>
              <a:rPr lang="en-US" altLang="ja-JP" sz="1400" b="1" dirty="0">
                <a:solidFill>
                  <a:schemeClr val="tx1">
                    <a:lumMod val="75000"/>
                    <a:lumOff val="25000"/>
                  </a:schemeClr>
                </a:solidFill>
                <a:latin typeface="Meiryo" panose="020B0604030504040204" pitchFamily="34" charset="-128"/>
                <a:ea typeface="Meiryo" panose="020B0604030504040204" pitchFamily="34" charset="-128"/>
              </a:rPr>
              <a:t>T</a:t>
            </a:r>
            <a:r>
              <a:rPr lang="ja-JP" altLang="en-US" sz="1400" b="1" dirty="0">
                <a:solidFill>
                  <a:schemeClr val="tx1">
                    <a:lumMod val="75000"/>
                    <a:lumOff val="25000"/>
                  </a:schemeClr>
                </a:solidFill>
                <a:latin typeface="Meiryo" panose="020B0604030504040204" pitchFamily="34" charset="-128"/>
                <a:ea typeface="Meiryo" panose="020B0604030504040204" pitchFamily="34" charset="-128"/>
              </a:rPr>
              <a:t>：次にやること</a:t>
            </a:r>
            <a:endPar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8" name="正方形/長方形 17">
            <a:extLst>
              <a:ext uri="{FF2B5EF4-FFF2-40B4-BE49-F238E27FC236}">
                <a16:creationId xmlns:a16="http://schemas.microsoft.com/office/drawing/2014/main" id="{9CB46E3C-94A9-794B-995B-A6E8967DBE49}"/>
              </a:ext>
            </a:extLst>
          </p:cNvPr>
          <p:cNvSpPr/>
          <p:nvPr/>
        </p:nvSpPr>
        <p:spPr>
          <a:xfrm>
            <a:off x="337288" y="682812"/>
            <a:ext cx="9231425" cy="580744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 name="テキスト ボックス 12">
            <a:extLst>
              <a:ext uri="{FF2B5EF4-FFF2-40B4-BE49-F238E27FC236}">
                <a16:creationId xmlns:a16="http://schemas.microsoft.com/office/drawing/2014/main" id="{6E6EB635-7FAD-D54E-BF15-9EDF776D53D2}"/>
              </a:ext>
            </a:extLst>
          </p:cNvPr>
          <p:cNvSpPr txBox="1"/>
          <p:nvPr/>
        </p:nvSpPr>
        <p:spPr>
          <a:xfrm>
            <a:off x="511727" y="1183157"/>
            <a:ext cx="4256076" cy="12003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サイト設計の見直しと発信強化（不定期で更新していた自社ブログをリニューアル）</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記事コンテンツの作成と投稿（</a:t>
            </a: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90</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本</a:t>
            </a: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/3</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ヶ月）</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rPr>
              <a:t>3</a:t>
            </a: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ヶ月分のアクセスデータ、ユーザーデータの収集</a:t>
            </a:r>
          </a:p>
        </p:txBody>
      </p:sp>
      <p:sp>
        <p:nvSpPr>
          <p:cNvPr id="14" name="テキスト ボックス 13">
            <a:extLst>
              <a:ext uri="{FF2B5EF4-FFF2-40B4-BE49-F238E27FC236}">
                <a16:creationId xmlns:a16="http://schemas.microsoft.com/office/drawing/2014/main" id="{2CB06AA8-1C35-5D40-88DF-E92AE26F0B3C}"/>
              </a:ext>
            </a:extLst>
          </p:cNvPr>
          <p:cNvSpPr txBox="1"/>
          <p:nvPr/>
        </p:nvSpPr>
        <p:spPr>
          <a:xfrm>
            <a:off x="511727" y="4083919"/>
            <a:ext cx="4256076" cy="14773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全体のサイト設計がとても重要である</a:t>
            </a: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ペルソナ設定の大切さが改めて分かった</a:t>
            </a: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rPr>
              <a:t>SEO</a:t>
            </a: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を意識した記事作成は時間がかかる</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検索数に対するアクセス数の相場がわかってきた</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改善こそが重要（記事の修正や追記）</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5" name="テキスト ボックス 14">
            <a:extLst>
              <a:ext uri="{FF2B5EF4-FFF2-40B4-BE49-F238E27FC236}">
                <a16:creationId xmlns:a16="http://schemas.microsoft.com/office/drawing/2014/main" id="{EA10A105-C79C-7E45-8274-4631D2E23EDA}"/>
              </a:ext>
            </a:extLst>
          </p:cNvPr>
          <p:cNvSpPr txBox="1"/>
          <p:nvPr/>
        </p:nvSpPr>
        <p:spPr>
          <a:xfrm>
            <a:off x="5106427" y="1183157"/>
            <a:ext cx="4256076" cy="230832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ペルソナを再度言語化して共有する（共感マップの作成にもチームで取り組む）</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記事コンテンツ作成のフロー整備（マニュアル化）</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読みやすさを向上させる（ビジュアル要素の追加）</a:t>
            </a: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記事作成の役割分担</a:t>
            </a: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アクセス数</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アップと、反応率の改善に注力</a:t>
            </a: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サービス紹介用のランディングページを作成する</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KPI</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ツリーを作成して具体的な数値目標を見直す</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6" name="テキスト ボックス 15">
            <a:extLst>
              <a:ext uri="{FF2B5EF4-FFF2-40B4-BE49-F238E27FC236}">
                <a16:creationId xmlns:a16="http://schemas.microsoft.com/office/drawing/2014/main" id="{B0A53706-1B6D-48AC-8FAC-380A644C5404}"/>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5.</a:t>
            </a:r>
            <a:r>
              <a:rPr lang="ja-JP" altLang="en-US" sz="900" dirty="0">
                <a:latin typeface="Meiryo UI" panose="020B0604030504040204" pitchFamily="50" charset="-128"/>
                <a:ea typeface="Meiryo UI" panose="020B0604030504040204" pitchFamily="50" charset="-128"/>
              </a:rPr>
              <a:t>業務を改善する</a:t>
            </a:r>
          </a:p>
        </p:txBody>
      </p:sp>
      <p:sp>
        <p:nvSpPr>
          <p:cNvPr id="17" name="テキスト ボックス 16">
            <a:extLst>
              <a:ext uri="{FF2B5EF4-FFF2-40B4-BE49-F238E27FC236}">
                <a16:creationId xmlns:a16="http://schemas.microsoft.com/office/drawing/2014/main" id="{D879B189-7D08-4D16-9C3E-9C8F41DA2FE8}"/>
              </a:ext>
            </a:extLst>
          </p:cNvPr>
          <p:cNvSpPr txBox="1"/>
          <p:nvPr/>
        </p:nvSpPr>
        <p:spPr>
          <a:xfrm>
            <a:off x="1809280" y="6560810"/>
            <a:ext cx="1346844"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STEP1:</a:t>
            </a:r>
            <a:r>
              <a:rPr lang="ja-JP" altLang="en-US" sz="900" dirty="0">
                <a:latin typeface="Meiryo UI" panose="020B0604030504040204" pitchFamily="50" charset="-128"/>
                <a:ea typeface="Meiryo UI" panose="020B0604030504040204" pitchFamily="50" charset="-128"/>
              </a:rPr>
              <a:t>結果を振り返る</a:t>
            </a:r>
          </a:p>
        </p:txBody>
      </p:sp>
    </p:spTree>
    <p:extLst>
      <p:ext uri="{BB962C8B-B14F-4D97-AF65-F5344CB8AC3E}">
        <p14:creationId xmlns:p14="http://schemas.microsoft.com/office/powerpoint/2010/main" val="316294280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867545"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47_YWT</a:t>
            </a:r>
            <a:endParaRPr lang="ja-JP" altLang="en-US" dirty="0"/>
          </a:p>
        </p:txBody>
      </p:sp>
      <p:cxnSp>
        <p:nvCxnSpPr>
          <p:cNvPr id="8" name="直線コネクタ 7">
            <a:extLst>
              <a:ext uri="{FF2B5EF4-FFF2-40B4-BE49-F238E27FC236}">
                <a16:creationId xmlns:a16="http://schemas.microsoft.com/office/drawing/2014/main" id="{F98A0ADF-39B9-374E-B986-DC507B56E737}"/>
              </a:ext>
            </a:extLst>
          </p:cNvPr>
          <p:cNvCxnSpPr>
            <a:cxnSpLocks/>
          </p:cNvCxnSpPr>
          <p:nvPr/>
        </p:nvCxnSpPr>
        <p:spPr>
          <a:xfrm>
            <a:off x="337289" y="3588339"/>
            <a:ext cx="4594700"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2A9F7045-2547-EC43-A2A3-37032CD17312}"/>
              </a:ext>
            </a:extLst>
          </p:cNvPr>
          <p:cNvCxnSpPr>
            <a:cxnSpLocks/>
          </p:cNvCxnSpPr>
          <p:nvPr/>
        </p:nvCxnSpPr>
        <p:spPr>
          <a:xfrm>
            <a:off x="4931989" y="675134"/>
            <a:ext cx="0" cy="5801525"/>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0" name="テキスト ボックス 9">
            <a:extLst>
              <a:ext uri="{FF2B5EF4-FFF2-40B4-BE49-F238E27FC236}">
                <a16:creationId xmlns:a16="http://schemas.microsoft.com/office/drawing/2014/main" id="{513CD5D6-67F3-E74A-82E1-3F894D4C4D5B}"/>
              </a:ext>
            </a:extLst>
          </p:cNvPr>
          <p:cNvSpPr txBox="1"/>
          <p:nvPr/>
        </p:nvSpPr>
        <p:spPr>
          <a:xfrm>
            <a:off x="410285" y="760059"/>
            <a:ext cx="1375698" cy="307777"/>
          </a:xfrm>
          <a:prstGeom prst="rect">
            <a:avLst/>
          </a:prstGeom>
          <a:noFill/>
        </p:spPr>
        <p:txBody>
          <a:bodyPr wrap="none" rtlCol="0">
            <a:spAutoFit/>
          </a:bodyPr>
          <a:lstStyle/>
          <a:p>
            <a:r>
              <a:rPr lang="en-US" altLang="ja-JP" sz="1400" b="1" dirty="0">
                <a:solidFill>
                  <a:schemeClr val="tx1">
                    <a:lumMod val="75000"/>
                    <a:lumOff val="25000"/>
                  </a:schemeClr>
                </a:solidFill>
                <a:latin typeface="Meiryo" panose="020B0604030504040204" pitchFamily="34" charset="-128"/>
                <a:ea typeface="Meiryo" panose="020B0604030504040204" pitchFamily="34" charset="-128"/>
              </a:rPr>
              <a:t>Y</a:t>
            </a:r>
            <a:r>
              <a:rPr lang="ja-JP" altLang="en-US" sz="1400" b="1" dirty="0">
                <a:solidFill>
                  <a:schemeClr val="tx1">
                    <a:lumMod val="75000"/>
                    <a:lumOff val="25000"/>
                  </a:schemeClr>
                </a:solidFill>
                <a:latin typeface="Meiryo" panose="020B0604030504040204" pitchFamily="34" charset="-128"/>
                <a:ea typeface="Meiryo" panose="020B0604030504040204" pitchFamily="34" charset="-128"/>
              </a:rPr>
              <a:t>：やったこと</a:t>
            </a:r>
            <a:endPar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1" name="テキスト ボックス 10">
            <a:extLst>
              <a:ext uri="{FF2B5EF4-FFF2-40B4-BE49-F238E27FC236}">
                <a16:creationId xmlns:a16="http://schemas.microsoft.com/office/drawing/2014/main" id="{EBE3E783-48EF-AE4B-BBF0-5BDA7FCA579E}"/>
              </a:ext>
            </a:extLst>
          </p:cNvPr>
          <p:cNvSpPr txBox="1"/>
          <p:nvPr/>
        </p:nvSpPr>
        <p:spPr>
          <a:xfrm>
            <a:off x="410285" y="3652829"/>
            <a:ext cx="1620957" cy="307777"/>
          </a:xfrm>
          <a:prstGeom prst="rect">
            <a:avLst/>
          </a:prstGeom>
          <a:noFill/>
        </p:spPr>
        <p:txBody>
          <a:bodyPr wrap="none" rtlCol="0">
            <a:spAutoFit/>
          </a:bodyPr>
          <a:lstStyle/>
          <a:p>
            <a:r>
              <a:rPr lang="en-US" altLang="ja-JP" sz="1400" b="1" dirty="0">
                <a:solidFill>
                  <a:schemeClr val="tx1">
                    <a:lumMod val="75000"/>
                    <a:lumOff val="25000"/>
                  </a:schemeClr>
                </a:solidFill>
                <a:latin typeface="Meiryo" panose="020B0604030504040204" pitchFamily="34" charset="-128"/>
                <a:ea typeface="Meiryo" panose="020B0604030504040204" pitchFamily="34" charset="-128"/>
              </a:rPr>
              <a:t>W</a:t>
            </a:r>
            <a:r>
              <a:rPr lang="ja-JP" altLang="en-US" sz="1400" b="1" dirty="0">
                <a:solidFill>
                  <a:schemeClr val="tx1">
                    <a:lumMod val="75000"/>
                    <a:lumOff val="25000"/>
                  </a:schemeClr>
                </a:solidFill>
                <a:latin typeface="Meiryo" panose="020B0604030504040204" pitchFamily="34" charset="-128"/>
                <a:ea typeface="Meiryo" panose="020B0604030504040204" pitchFamily="34" charset="-128"/>
              </a:rPr>
              <a:t>：分かったこと</a:t>
            </a:r>
            <a:endPar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2" name="テキスト ボックス 11">
            <a:extLst>
              <a:ext uri="{FF2B5EF4-FFF2-40B4-BE49-F238E27FC236}">
                <a16:creationId xmlns:a16="http://schemas.microsoft.com/office/drawing/2014/main" id="{37767AFA-CC7C-C44F-99AF-85881B37F6EA}"/>
              </a:ext>
            </a:extLst>
          </p:cNvPr>
          <p:cNvSpPr txBox="1"/>
          <p:nvPr/>
        </p:nvSpPr>
        <p:spPr>
          <a:xfrm>
            <a:off x="5004985" y="752067"/>
            <a:ext cx="1555234" cy="307777"/>
          </a:xfrm>
          <a:prstGeom prst="rect">
            <a:avLst/>
          </a:prstGeom>
          <a:noFill/>
        </p:spPr>
        <p:txBody>
          <a:bodyPr wrap="none" rtlCol="0">
            <a:spAutoFit/>
          </a:bodyPr>
          <a:lstStyle/>
          <a:p>
            <a:r>
              <a:rPr lang="en-US" altLang="ja-JP" sz="1400" b="1" dirty="0">
                <a:solidFill>
                  <a:schemeClr val="tx1">
                    <a:lumMod val="75000"/>
                    <a:lumOff val="25000"/>
                  </a:schemeClr>
                </a:solidFill>
                <a:latin typeface="Meiryo" panose="020B0604030504040204" pitchFamily="34" charset="-128"/>
                <a:ea typeface="Meiryo" panose="020B0604030504040204" pitchFamily="34" charset="-128"/>
              </a:rPr>
              <a:t>T</a:t>
            </a:r>
            <a:r>
              <a:rPr lang="ja-JP" altLang="en-US" sz="1400" b="1" dirty="0">
                <a:solidFill>
                  <a:schemeClr val="tx1">
                    <a:lumMod val="75000"/>
                    <a:lumOff val="25000"/>
                  </a:schemeClr>
                </a:solidFill>
                <a:latin typeface="Meiryo" panose="020B0604030504040204" pitchFamily="34" charset="-128"/>
                <a:ea typeface="Meiryo" panose="020B0604030504040204" pitchFamily="34" charset="-128"/>
              </a:rPr>
              <a:t>：次にやること</a:t>
            </a:r>
            <a:endPar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8" name="正方形/長方形 17">
            <a:extLst>
              <a:ext uri="{FF2B5EF4-FFF2-40B4-BE49-F238E27FC236}">
                <a16:creationId xmlns:a16="http://schemas.microsoft.com/office/drawing/2014/main" id="{9CB46E3C-94A9-794B-995B-A6E8967DBE49}"/>
              </a:ext>
            </a:extLst>
          </p:cNvPr>
          <p:cNvSpPr/>
          <p:nvPr/>
        </p:nvSpPr>
        <p:spPr>
          <a:xfrm>
            <a:off x="337288" y="682812"/>
            <a:ext cx="9231425" cy="580744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 name="テキスト ボックス 12">
            <a:extLst>
              <a:ext uri="{FF2B5EF4-FFF2-40B4-BE49-F238E27FC236}">
                <a16:creationId xmlns:a16="http://schemas.microsoft.com/office/drawing/2014/main" id="{D61440BC-91F6-430E-8957-C7EE8C147114}"/>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5.</a:t>
            </a:r>
            <a:r>
              <a:rPr lang="ja-JP" altLang="en-US" sz="900" dirty="0">
                <a:latin typeface="Meiryo UI" panose="020B0604030504040204" pitchFamily="50" charset="-128"/>
                <a:ea typeface="Meiryo UI" panose="020B0604030504040204" pitchFamily="50" charset="-128"/>
              </a:rPr>
              <a:t>業務を改善する</a:t>
            </a:r>
          </a:p>
        </p:txBody>
      </p:sp>
      <p:sp>
        <p:nvSpPr>
          <p:cNvPr id="14" name="テキスト ボックス 13">
            <a:extLst>
              <a:ext uri="{FF2B5EF4-FFF2-40B4-BE49-F238E27FC236}">
                <a16:creationId xmlns:a16="http://schemas.microsoft.com/office/drawing/2014/main" id="{C02BACA4-AA2A-47BD-81D0-179EC1B81A5E}"/>
              </a:ext>
            </a:extLst>
          </p:cNvPr>
          <p:cNvSpPr txBox="1"/>
          <p:nvPr/>
        </p:nvSpPr>
        <p:spPr>
          <a:xfrm>
            <a:off x="1809280" y="6560810"/>
            <a:ext cx="1346844"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STEP1:</a:t>
            </a:r>
            <a:r>
              <a:rPr lang="ja-JP" altLang="en-US" sz="900" dirty="0">
                <a:latin typeface="Meiryo UI" panose="020B0604030504040204" pitchFamily="50" charset="-128"/>
                <a:ea typeface="Meiryo UI" panose="020B0604030504040204" pitchFamily="50" charset="-128"/>
              </a:rPr>
              <a:t>結果を振り返る</a:t>
            </a:r>
          </a:p>
        </p:txBody>
      </p:sp>
    </p:spTree>
    <p:extLst>
      <p:ext uri="{BB962C8B-B14F-4D97-AF65-F5344CB8AC3E}">
        <p14:creationId xmlns:p14="http://schemas.microsoft.com/office/powerpoint/2010/main" val="188176650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2328907"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48_PDCA</a:t>
            </a:r>
            <a:r>
              <a:rPr lang="ja-JP" altLang="en-US" dirty="0"/>
              <a:t>（チェックシート）</a:t>
            </a:r>
          </a:p>
        </p:txBody>
      </p:sp>
      <p:cxnSp>
        <p:nvCxnSpPr>
          <p:cNvPr id="6" name="直線コネクタ 5">
            <a:extLst>
              <a:ext uri="{FF2B5EF4-FFF2-40B4-BE49-F238E27FC236}">
                <a16:creationId xmlns:a16="http://schemas.microsoft.com/office/drawing/2014/main" id="{E43FD799-1ADA-754D-BBE9-0A8C648A6C36}"/>
              </a:ext>
            </a:extLst>
          </p:cNvPr>
          <p:cNvCxnSpPr/>
          <p:nvPr/>
        </p:nvCxnSpPr>
        <p:spPr>
          <a:xfrm flipV="1">
            <a:off x="337288" y="1034452"/>
            <a:ext cx="9231426"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5D4D00C4-20BC-9E46-9F5D-1FEC3141757C}"/>
              </a:ext>
            </a:extLst>
          </p:cNvPr>
          <p:cNvCxnSpPr>
            <a:cxnSpLocks/>
          </p:cNvCxnSpPr>
          <p:nvPr/>
        </p:nvCxnSpPr>
        <p:spPr>
          <a:xfrm flipV="1">
            <a:off x="2645145" y="686423"/>
            <a:ext cx="0" cy="5788498"/>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a:extLst>
              <a:ext uri="{FF2B5EF4-FFF2-40B4-BE49-F238E27FC236}">
                <a16:creationId xmlns:a16="http://schemas.microsoft.com/office/drawing/2014/main" id="{1497A529-C60B-2F42-81DE-F0F26D43A648}"/>
              </a:ext>
            </a:extLst>
          </p:cNvPr>
          <p:cNvCxnSpPr>
            <a:cxnSpLocks/>
          </p:cNvCxnSpPr>
          <p:nvPr/>
        </p:nvCxnSpPr>
        <p:spPr>
          <a:xfrm flipV="1">
            <a:off x="4953001" y="686423"/>
            <a:ext cx="0" cy="5788498"/>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 name="直線コネクタ 10">
            <a:extLst>
              <a:ext uri="{FF2B5EF4-FFF2-40B4-BE49-F238E27FC236}">
                <a16:creationId xmlns:a16="http://schemas.microsoft.com/office/drawing/2014/main" id="{DE4E3926-8BD2-114D-8453-40BC6370EFAA}"/>
              </a:ext>
            </a:extLst>
          </p:cNvPr>
          <p:cNvCxnSpPr>
            <a:cxnSpLocks/>
          </p:cNvCxnSpPr>
          <p:nvPr/>
        </p:nvCxnSpPr>
        <p:spPr>
          <a:xfrm flipV="1">
            <a:off x="7260858" y="686423"/>
            <a:ext cx="0" cy="5788498"/>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2" name="テキスト ボックス 11">
            <a:extLst>
              <a:ext uri="{FF2B5EF4-FFF2-40B4-BE49-F238E27FC236}">
                <a16:creationId xmlns:a16="http://schemas.microsoft.com/office/drawing/2014/main" id="{2C4BB7AB-84F0-BB47-8064-A684CA621660}"/>
              </a:ext>
            </a:extLst>
          </p:cNvPr>
          <p:cNvSpPr txBox="1"/>
          <p:nvPr/>
        </p:nvSpPr>
        <p:spPr>
          <a:xfrm>
            <a:off x="1154396" y="718333"/>
            <a:ext cx="673647" cy="284211"/>
          </a:xfrm>
          <a:prstGeom prst="rect">
            <a:avLst/>
          </a:prstGeom>
          <a:noFill/>
        </p:spPr>
        <p:txBody>
          <a:bodyPr wrap="none" rtlCol="0" anchor="ctr">
            <a:spAutoFit/>
          </a:bodyPr>
          <a:lstStyle/>
          <a:p>
            <a:pPr algn="ct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P. </a:t>
            </a: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rPr>
              <a:t>計画</a:t>
            </a:r>
          </a:p>
        </p:txBody>
      </p:sp>
      <p:sp>
        <p:nvSpPr>
          <p:cNvPr id="13" name="テキスト ボックス 12">
            <a:extLst>
              <a:ext uri="{FF2B5EF4-FFF2-40B4-BE49-F238E27FC236}">
                <a16:creationId xmlns:a16="http://schemas.microsoft.com/office/drawing/2014/main" id="{AE60F0C1-940B-F04A-8F27-E33160DE6982}"/>
              </a:ext>
            </a:extLst>
          </p:cNvPr>
          <p:cNvSpPr txBox="1"/>
          <p:nvPr/>
        </p:nvSpPr>
        <p:spPr>
          <a:xfrm>
            <a:off x="3450585" y="718333"/>
            <a:ext cx="696979" cy="284211"/>
          </a:xfrm>
          <a:prstGeom prst="rect">
            <a:avLst/>
          </a:prstGeom>
          <a:noFill/>
        </p:spPr>
        <p:txBody>
          <a:bodyPr wrap="none" rtlCol="0" anchor="ctr">
            <a:spAutoFit/>
          </a:bodyPr>
          <a:lstStyle/>
          <a:p>
            <a:pPr algn="ct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D. </a:t>
            </a: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rPr>
              <a:t>結果</a:t>
            </a:r>
          </a:p>
        </p:txBody>
      </p:sp>
      <p:sp>
        <p:nvSpPr>
          <p:cNvPr id="14" name="テキスト ボックス 13">
            <a:extLst>
              <a:ext uri="{FF2B5EF4-FFF2-40B4-BE49-F238E27FC236}">
                <a16:creationId xmlns:a16="http://schemas.microsoft.com/office/drawing/2014/main" id="{110BBA4B-B588-934A-B6E6-1611E29D51EC}"/>
              </a:ext>
            </a:extLst>
          </p:cNvPr>
          <p:cNvSpPr txBox="1"/>
          <p:nvPr/>
        </p:nvSpPr>
        <p:spPr>
          <a:xfrm>
            <a:off x="5764272" y="718333"/>
            <a:ext cx="685313" cy="284211"/>
          </a:xfrm>
          <a:prstGeom prst="rect">
            <a:avLst/>
          </a:prstGeom>
          <a:noFill/>
        </p:spPr>
        <p:txBody>
          <a:bodyPr wrap="none" rtlCol="0" anchor="ctr">
            <a:spAutoFit/>
          </a:bodyPr>
          <a:lstStyle/>
          <a:p>
            <a:pPr algn="ct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C. </a:t>
            </a: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rPr>
              <a:t>評価</a:t>
            </a:r>
          </a:p>
        </p:txBody>
      </p:sp>
      <p:sp>
        <p:nvSpPr>
          <p:cNvPr id="15" name="テキスト ボックス 14">
            <a:extLst>
              <a:ext uri="{FF2B5EF4-FFF2-40B4-BE49-F238E27FC236}">
                <a16:creationId xmlns:a16="http://schemas.microsoft.com/office/drawing/2014/main" id="{3BE7C7EA-41B6-834D-99E1-0ACD4771CD04}"/>
              </a:ext>
            </a:extLst>
          </p:cNvPr>
          <p:cNvSpPr txBox="1"/>
          <p:nvPr/>
        </p:nvSpPr>
        <p:spPr>
          <a:xfrm>
            <a:off x="7864635" y="718333"/>
            <a:ext cx="1100301" cy="284211"/>
          </a:xfrm>
          <a:prstGeom prst="rect">
            <a:avLst/>
          </a:prstGeom>
          <a:noFill/>
        </p:spPr>
        <p:txBody>
          <a:bodyPr wrap="none" rtlCol="0" anchor="ctr">
            <a:spAutoFit/>
          </a:bodyPr>
          <a:lstStyle/>
          <a:p>
            <a:pPr algn="ct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A. </a:t>
            </a: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rPr>
              <a:t>改善</a:t>
            </a: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a:t>
            </a: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rPr>
              <a:t>行動</a:t>
            </a: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grpSp>
        <p:nvGrpSpPr>
          <p:cNvPr id="16" name="グループ化 15">
            <a:extLst>
              <a:ext uri="{FF2B5EF4-FFF2-40B4-BE49-F238E27FC236}">
                <a16:creationId xmlns:a16="http://schemas.microsoft.com/office/drawing/2014/main" id="{753124E6-01BF-634E-8527-75512966E813}"/>
              </a:ext>
            </a:extLst>
          </p:cNvPr>
          <p:cNvGrpSpPr/>
          <p:nvPr/>
        </p:nvGrpSpPr>
        <p:grpSpPr>
          <a:xfrm>
            <a:off x="337288" y="3470338"/>
            <a:ext cx="2307857" cy="348030"/>
            <a:chOff x="513466" y="3412133"/>
            <a:chExt cx="8879068" cy="320354"/>
          </a:xfrm>
        </p:grpSpPr>
        <p:cxnSp>
          <p:nvCxnSpPr>
            <p:cNvPr id="17" name="直線コネクタ 16">
              <a:extLst>
                <a:ext uri="{FF2B5EF4-FFF2-40B4-BE49-F238E27FC236}">
                  <a16:creationId xmlns:a16="http://schemas.microsoft.com/office/drawing/2014/main" id="{21A44190-0EC9-0943-BC54-777DF4F2B932}"/>
                </a:ext>
              </a:extLst>
            </p:cNvPr>
            <p:cNvCxnSpPr/>
            <p:nvPr/>
          </p:nvCxnSpPr>
          <p:spPr>
            <a:xfrm flipV="1">
              <a:off x="513466" y="3412133"/>
              <a:ext cx="8879068" cy="1"/>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8" name="直線コネクタ 17">
              <a:extLst>
                <a:ext uri="{FF2B5EF4-FFF2-40B4-BE49-F238E27FC236}">
                  <a16:creationId xmlns:a16="http://schemas.microsoft.com/office/drawing/2014/main" id="{3BF40B11-272A-1B4D-9C5E-C25540248A58}"/>
                </a:ext>
              </a:extLst>
            </p:cNvPr>
            <p:cNvCxnSpPr/>
            <p:nvPr/>
          </p:nvCxnSpPr>
          <p:spPr>
            <a:xfrm flipV="1">
              <a:off x="513466" y="3732486"/>
              <a:ext cx="8879068" cy="1"/>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grpSp>
      <p:sp>
        <p:nvSpPr>
          <p:cNvPr id="19" name="テキスト ボックス 18">
            <a:extLst>
              <a:ext uri="{FF2B5EF4-FFF2-40B4-BE49-F238E27FC236}">
                <a16:creationId xmlns:a16="http://schemas.microsoft.com/office/drawing/2014/main" id="{9274DB65-8B12-034C-B601-08B0B16D5CD5}"/>
              </a:ext>
            </a:extLst>
          </p:cNvPr>
          <p:cNvSpPr txBox="1"/>
          <p:nvPr/>
        </p:nvSpPr>
        <p:spPr>
          <a:xfrm>
            <a:off x="1248560" y="3502247"/>
            <a:ext cx="485318" cy="284211"/>
          </a:xfrm>
          <a:prstGeom prst="rect">
            <a:avLst/>
          </a:prstGeom>
          <a:noFill/>
        </p:spPr>
        <p:txBody>
          <a:bodyPr wrap="none" rtlCol="0" anchor="ctr">
            <a:spAutoFit/>
          </a:bodyPr>
          <a:lstStyle/>
          <a:p>
            <a:pPr algn="ct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目標</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7" name="正方形/長方形 26">
            <a:extLst>
              <a:ext uri="{FF2B5EF4-FFF2-40B4-BE49-F238E27FC236}">
                <a16:creationId xmlns:a16="http://schemas.microsoft.com/office/drawing/2014/main" id="{696617E6-E161-3343-882D-7341D74002E0}"/>
              </a:ext>
            </a:extLst>
          </p:cNvPr>
          <p:cNvSpPr/>
          <p:nvPr/>
        </p:nvSpPr>
        <p:spPr>
          <a:xfrm>
            <a:off x="337288" y="682812"/>
            <a:ext cx="9231425" cy="580744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 name="テキスト ボックス 19">
            <a:extLst>
              <a:ext uri="{FF2B5EF4-FFF2-40B4-BE49-F238E27FC236}">
                <a16:creationId xmlns:a16="http://schemas.microsoft.com/office/drawing/2014/main" id="{AEE82A29-2A71-1747-B273-D14C4F059B0B}"/>
              </a:ext>
            </a:extLst>
          </p:cNvPr>
          <p:cNvSpPr txBox="1"/>
          <p:nvPr/>
        </p:nvSpPr>
        <p:spPr>
          <a:xfrm>
            <a:off x="531895" y="3967303"/>
            <a:ext cx="1975454" cy="1477328"/>
          </a:xfrm>
          <a:prstGeom prst="rect">
            <a:avLst/>
          </a:prstGeom>
          <a:noFill/>
        </p:spPr>
        <p:txBody>
          <a:bodyPr wrap="square" rtlCol="0">
            <a:spAutoFit/>
          </a:bodyPr>
          <a:lstStyle/>
          <a:p>
            <a:pPr algn="just">
              <a:lnSpc>
                <a:spcPct val="150000"/>
              </a:lnSpc>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単価</a:t>
            </a: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100</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万円以上のプラン契約</a:t>
            </a: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2</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件</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algn="just">
              <a:lnSpc>
                <a:spcPct val="150000"/>
              </a:lnSpc>
            </a:pP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algn="just">
              <a:lnSpc>
                <a:spcPct val="150000"/>
              </a:lnSpc>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見込み客への訪問</a:t>
            </a: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30</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社、うち</a:t>
            </a: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6</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社で商談</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1" name="テキスト ボックス 20">
            <a:extLst>
              <a:ext uri="{FF2B5EF4-FFF2-40B4-BE49-F238E27FC236}">
                <a16:creationId xmlns:a16="http://schemas.microsoft.com/office/drawing/2014/main" id="{DC816773-820E-5E4F-B6EE-49D6D06921A0}"/>
              </a:ext>
            </a:extLst>
          </p:cNvPr>
          <p:cNvSpPr txBox="1"/>
          <p:nvPr/>
        </p:nvSpPr>
        <p:spPr>
          <a:xfrm>
            <a:off x="503489" y="1182544"/>
            <a:ext cx="1975454" cy="1477328"/>
          </a:xfrm>
          <a:prstGeom prst="rect">
            <a:avLst/>
          </a:prstGeom>
          <a:noFill/>
        </p:spPr>
        <p:txBody>
          <a:bodyPr wrap="square" rtlCol="0">
            <a:spAutoFit/>
          </a:bodyPr>
          <a:lstStyle/>
          <a:p>
            <a:pPr algn="just">
              <a:lnSpc>
                <a:spcPct val="150000"/>
              </a:lnSpc>
            </a:pP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顧客単価</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アップに注力。顧客リストを見直し、見込み客リストを更新。</a:t>
            </a: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30</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万円のプラン利用者に対して追加提案</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2" name="テキスト ボックス 21">
            <a:extLst>
              <a:ext uri="{FF2B5EF4-FFF2-40B4-BE49-F238E27FC236}">
                <a16:creationId xmlns:a16="http://schemas.microsoft.com/office/drawing/2014/main" id="{184C423A-951B-2C4A-AAD8-4422F80B8101}"/>
              </a:ext>
            </a:extLst>
          </p:cNvPr>
          <p:cNvSpPr txBox="1"/>
          <p:nvPr/>
        </p:nvSpPr>
        <p:spPr>
          <a:xfrm>
            <a:off x="2811344" y="1182542"/>
            <a:ext cx="1975454" cy="3116238"/>
          </a:xfrm>
          <a:prstGeom prst="rect">
            <a:avLst/>
          </a:prstGeom>
          <a:noFill/>
        </p:spPr>
        <p:txBody>
          <a:bodyPr wrap="square" rtlCol="0">
            <a:spAutoFit/>
          </a:bodyPr>
          <a:lstStyle/>
          <a:p>
            <a:pPr algn="just">
              <a:lnSpc>
                <a:spcPct val="150000"/>
              </a:lnSpc>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見込み客リストの更新とチーム内共有完了</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algn="just">
              <a:lnSpc>
                <a:spcPct val="150000"/>
              </a:lnSpc>
            </a:pP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algn="just">
              <a:lnSpc>
                <a:spcPct val="150000"/>
              </a:lnSpc>
            </a:pP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34</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社の訪問達成、うち</a:t>
            </a: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6</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社と商談達成</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algn="just">
              <a:lnSpc>
                <a:spcPct val="150000"/>
              </a:lnSpc>
            </a:pP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algn="just">
              <a:lnSpc>
                <a:spcPct val="150000"/>
              </a:lnSpc>
            </a:pP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100</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万円以上のプラン契約は</a:t>
            </a: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1</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社のみ</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algn="just">
              <a:lnSpc>
                <a:spcPct val="150000"/>
              </a:lnSpc>
            </a:pP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algn="just">
              <a:lnSpc>
                <a:spcPct val="150000"/>
              </a:lnSpc>
            </a:pP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30</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万円プランの再契約</a:t>
            </a: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1</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件</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3" name="テキスト ボックス 22">
            <a:extLst>
              <a:ext uri="{FF2B5EF4-FFF2-40B4-BE49-F238E27FC236}">
                <a16:creationId xmlns:a16="http://schemas.microsoft.com/office/drawing/2014/main" id="{EB33DAFC-905F-B34A-8126-CF5060B7A948}"/>
              </a:ext>
            </a:extLst>
          </p:cNvPr>
          <p:cNvSpPr txBox="1"/>
          <p:nvPr/>
        </p:nvSpPr>
        <p:spPr>
          <a:xfrm>
            <a:off x="5119200" y="1182541"/>
            <a:ext cx="1975454" cy="3693319"/>
          </a:xfrm>
          <a:prstGeom prst="rect">
            <a:avLst/>
          </a:prstGeom>
          <a:noFill/>
        </p:spPr>
        <p:txBody>
          <a:bodyPr wrap="square" rtlCol="0">
            <a:spAutoFit/>
          </a:bodyPr>
          <a:lstStyle/>
          <a:p>
            <a:pPr algn="just">
              <a:lnSpc>
                <a:spcPct val="150000"/>
              </a:lnSpc>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直接訪問は好印象（競合他社のほとんどがメール営業）</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algn="just">
              <a:lnSpc>
                <a:spcPct val="150000"/>
              </a:lnSpc>
            </a:pP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algn="just">
              <a:lnSpc>
                <a:spcPct val="150000"/>
              </a:lnSpc>
            </a:pP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2</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つのプランの違いが伝わらない。</a:t>
            </a: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70</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万円上乗せするメリットを感じてもらえない</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algn="just">
              <a:lnSpc>
                <a:spcPct val="150000"/>
              </a:lnSpc>
            </a:pP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algn="just">
              <a:lnSpc>
                <a:spcPct val="150000"/>
              </a:lnSpc>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現在は離脱している企業も覚えてくれており、提案を待っているような雰囲気があった</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4" name="テキスト ボックス 23">
            <a:extLst>
              <a:ext uri="{FF2B5EF4-FFF2-40B4-BE49-F238E27FC236}">
                <a16:creationId xmlns:a16="http://schemas.microsoft.com/office/drawing/2014/main" id="{47EA8AC3-71C5-3041-AD5B-E35AD4D20482}"/>
              </a:ext>
            </a:extLst>
          </p:cNvPr>
          <p:cNvSpPr txBox="1"/>
          <p:nvPr/>
        </p:nvSpPr>
        <p:spPr>
          <a:xfrm>
            <a:off x="7451827" y="1182541"/>
            <a:ext cx="1975454" cy="2031325"/>
          </a:xfrm>
          <a:prstGeom prst="rect">
            <a:avLst/>
          </a:prstGeom>
          <a:noFill/>
        </p:spPr>
        <p:txBody>
          <a:bodyPr wrap="square" rtlCol="0">
            <a:spAutoFit/>
          </a:bodyPr>
          <a:lstStyle/>
          <a:p>
            <a:pPr algn="just">
              <a:lnSpc>
                <a:spcPct val="150000"/>
              </a:lnSpc>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プラン別のメリットを比較する資料を作成。</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algn="just">
              <a:lnSpc>
                <a:spcPct val="150000"/>
              </a:lnSpc>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あわせて事例も掲載する（制作担当に依頼する）</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algn="just">
              <a:lnSpc>
                <a:spcPct val="150000"/>
              </a:lnSpc>
            </a:pP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algn="just">
              <a:lnSpc>
                <a:spcPct val="150000"/>
              </a:lnSpc>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見込みリストの範囲を拡張する（</a:t>
            </a: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2</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年→</a:t>
            </a: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5</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年）</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5" name="テキスト ボックス 24">
            <a:extLst>
              <a:ext uri="{FF2B5EF4-FFF2-40B4-BE49-F238E27FC236}">
                <a16:creationId xmlns:a16="http://schemas.microsoft.com/office/drawing/2014/main" id="{1176F3D2-D5BE-4DCE-8C2A-4016D4F43418}"/>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5.</a:t>
            </a:r>
            <a:r>
              <a:rPr lang="ja-JP" altLang="en-US" sz="900" dirty="0">
                <a:latin typeface="Meiryo UI" panose="020B0604030504040204" pitchFamily="50" charset="-128"/>
                <a:ea typeface="Meiryo UI" panose="020B0604030504040204" pitchFamily="50" charset="-128"/>
              </a:rPr>
              <a:t>業務を改善する</a:t>
            </a:r>
          </a:p>
        </p:txBody>
      </p:sp>
      <p:sp>
        <p:nvSpPr>
          <p:cNvPr id="26" name="テキスト ボックス 25">
            <a:extLst>
              <a:ext uri="{FF2B5EF4-FFF2-40B4-BE49-F238E27FC236}">
                <a16:creationId xmlns:a16="http://schemas.microsoft.com/office/drawing/2014/main" id="{3190FBD2-9534-4480-AE5D-89F58426F6A9}"/>
              </a:ext>
            </a:extLst>
          </p:cNvPr>
          <p:cNvSpPr txBox="1"/>
          <p:nvPr/>
        </p:nvSpPr>
        <p:spPr>
          <a:xfrm>
            <a:off x="1809280" y="6560810"/>
            <a:ext cx="1346844"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STEP1:</a:t>
            </a:r>
            <a:r>
              <a:rPr lang="ja-JP" altLang="en-US" sz="900" dirty="0">
                <a:latin typeface="Meiryo UI" panose="020B0604030504040204" pitchFamily="50" charset="-128"/>
                <a:ea typeface="Meiryo UI" panose="020B0604030504040204" pitchFamily="50" charset="-128"/>
              </a:rPr>
              <a:t>結果を振り返る</a:t>
            </a:r>
          </a:p>
        </p:txBody>
      </p:sp>
    </p:spTree>
    <p:extLst>
      <p:ext uri="{BB962C8B-B14F-4D97-AF65-F5344CB8AC3E}">
        <p14:creationId xmlns:p14="http://schemas.microsoft.com/office/powerpoint/2010/main" val="371307548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2328907"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48_PDCA</a:t>
            </a:r>
            <a:r>
              <a:rPr lang="ja-JP" altLang="en-US" dirty="0"/>
              <a:t>（チェックシート）</a:t>
            </a:r>
          </a:p>
        </p:txBody>
      </p:sp>
      <p:cxnSp>
        <p:nvCxnSpPr>
          <p:cNvPr id="6" name="直線コネクタ 5">
            <a:extLst>
              <a:ext uri="{FF2B5EF4-FFF2-40B4-BE49-F238E27FC236}">
                <a16:creationId xmlns:a16="http://schemas.microsoft.com/office/drawing/2014/main" id="{E43FD799-1ADA-754D-BBE9-0A8C648A6C36}"/>
              </a:ext>
            </a:extLst>
          </p:cNvPr>
          <p:cNvCxnSpPr/>
          <p:nvPr/>
        </p:nvCxnSpPr>
        <p:spPr>
          <a:xfrm flipV="1">
            <a:off x="337288" y="1034452"/>
            <a:ext cx="9231426"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5D4D00C4-20BC-9E46-9F5D-1FEC3141757C}"/>
              </a:ext>
            </a:extLst>
          </p:cNvPr>
          <p:cNvCxnSpPr>
            <a:cxnSpLocks/>
          </p:cNvCxnSpPr>
          <p:nvPr/>
        </p:nvCxnSpPr>
        <p:spPr>
          <a:xfrm flipV="1">
            <a:off x="2645145" y="686423"/>
            <a:ext cx="0" cy="5788498"/>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a:extLst>
              <a:ext uri="{FF2B5EF4-FFF2-40B4-BE49-F238E27FC236}">
                <a16:creationId xmlns:a16="http://schemas.microsoft.com/office/drawing/2014/main" id="{1497A529-C60B-2F42-81DE-F0F26D43A648}"/>
              </a:ext>
            </a:extLst>
          </p:cNvPr>
          <p:cNvCxnSpPr>
            <a:cxnSpLocks/>
          </p:cNvCxnSpPr>
          <p:nvPr/>
        </p:nvCxnSpPr>
        <p:spPr>
          <a:xfrm flipV="1">
            <a:off x="4953001" y="686423"/>
            <a:ext cx="0" cy="5788498"/>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 name="直線コネクタ 10">
            <a:extLst>
              <a:ext uri="{FF2B5EF4-FFF2-40B4-BE49-F238E27FC236}">
                <a16:creationId xmlns:a16="http://schemas.microsoft.com/office/drawing/2014/main" id="{DE4E3926-8BD2-114D-8453-40BC6370EFAA}"/>
              </a:ext>
            </a:extLst>
          </p:cNvPr>
          <p:cNvCxnSpPr>
            <a:cxnSpLocks/>
          </p:cNvCxnSpPr>
          <p:nvPr/>
        </p:nvCxnSpPr>
        <p:spPr>
          <a:xfrm flipV="1">
            <a:off x="7260858" y="686423"/>
            <a:ext cx="0" cy="5788498"/>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2" name="テキスト ボックス 11">
            <a:extLst>
              <a:ext uri="{FF2B5EF4-FFF2-40B4-BE49-F238E27FC236}">
                <a16:creationId xmlns:a16="http://schemas.microsoft.com/office/drawing/2014/main" id="{2C4BB7AB-84F0-BB47-8064-A684CA621660}"/>
              </a:ext>
            </a:extLst>
          </p:cNvPr>
          <p:cNvSpPr txBox="1"/>
          <p:nvPr/>
        </p:nvSpPr>
        <p:spPr>
          <a:xfrm>
            <a:off x="1154396" y="718333"/>
            <a:ext cx="673647" cy="284211"/>
          </a:xfrm>
          <a:prstGeom prst="rect">
            <a:avLst/>
          </a:prstGeom>
          <a:noFill/>
        </p:spPr>
        <p:txBody>
          <a:bodyPr wrap="none" rtlCol="0" anchor="ctr">
            <a:spAutoFit/>
          </a:bodyPr>
          <a:lstStyle/>
          <a:p>
            <a:pPr algn="ct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P. </a:t>
            </a: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rPr>
              <a:t>計画</a:t>
            </a:r>
          </a:p>
        </p:txBody>
      </p:sp>
      <p:sp>
        <p:nvSpPr>
          <p:cNvPr id="13" name="テキスト ボックス 12">
            <a:extLst>
              <a:ext uri="{FF2B5EF4-FFF2-40B4-BE49-F238E27FC236}">
                <a16:creationId xmlns:a16="http://schemas.microsoft.com/office/drawing/2014/main" id="{AE60F0C1-940B-F04A-8F27-E33160DE6982}"/>
              </a:ext>
            </a:extLst>
          </p:cNvPr>
          <p:cNvSpPr txBox="1"/>
          <p:nvPr/>
        </p:nvSpPr>
        <p:spPr>
          <a:xfrm>
            <a:off x="3450585" y="718333"/>
            <a:ext cx="696979" cy="284211"/>
          </a:xfrm>
          <a:prstGeom prst="rect">
            <a:avLst/>
          </a:prstGeom>
          <a:noFill/>
        </p:spPr>
        <p:txBody>
          <a:bodyPr wrap="none" rtlCol="0" anchor="ctr">
            <a:spAutoFit/>
          </a:bodyPr>
          <a:lstStyle/>
          <a:p>
            <a:pPr algn="ct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D. </a:t>
            </a: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rPr>
              <a:t>結果</a:t>
            </a:r>
          </a:p>
        </p:txBody>
      </p:sp>
      <p:sp>
        <p:nvSpPr>
          <p:cNvPr id="14" name="テキスト ボックス 13">
            <a:extLst>
              <a:ext uri="{FF2B5EF4-FFF2-40B4-BE49-F238E27FC236}">
                <a16:creationId xmlns:a16="http://schemas.microsoft.com/office/drawing/2014/main" id="{110BBA4B-B588-934A-B6E6-1611E29D51EC}"/>
              </a:ext>
            </a:extLst>
          </p:cNvPr>
          <p:cNvSpPr txBox="1"/>
          <p:nvPr/>
        </p:nvSpPr>
        <p:spPr>
          <a:xfrm>
            <a:off x="5764272" y="718333"/>
            <a:ext cx="685313" cy="284211"/>
          </a:xfrm>
          <a:prstGeom prst="rect">
            <a:avLst/>
          </a:prstGeom>
          <a:noFill/>
        </p:spPr>
        <p:txBody>
          <a:bodyPr wrap="none" rtlCol="0" anchor="ctr">
            <a:spAutoFit/>
          </a:bodyPr>
          <a:lstStyle/>
          <a:p>
            <a:pPr algn="ct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C. </a:t>
            </a: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rPr>
              <a:t>評価</a:t>
            </a:r>
          </a:p>
        </p:txBody>
      </p:sp>
      <p:sp>
        <p:nvSpPr>
          <p:cNvPr id="15" name="テキスト ボックス 14">
            <a:extLst>
              <a:ext uri="{FF2B5EF4-FFF2-40B4-BE49-F238E27FC236}">
                <a16:creationId xmlns:a16="http://schemas.microsoft.com/office/drawing/2014/main" id="{3BE7C7EA-41B6-834D-99E1-0ACD4771CD04}"/>
              </a:ext>
            </a:extLst>
          </p:cNvPr>
          <p:cNvSpPr txBox="1"/>
          <p:nvPr/>
        </p:nvSpPr>
        <p:spPr>
          <a:xfrm>
            <a:off x="7864635" y="718333"/>
            <a:ext cx="1100301" cy="284211"/>
          </a:xfrm>
          <a:prstGeom prst="rect">
            <a:avLst/>
          </a:prstGeom>
          <a:noFill/>
        </p:spPr>
        <p:txBody>
          <a:bodyPr wrap="none" rtlCol="0" anchor="ctr">
            <a:spAutoFit/>
          </a:bodyPr>
          <a:lstStyle/>
          <a:p>
            <a:pPr algn="ct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A. </a:t>
            </a: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rPr>
              <a:t>改善</a:t>
            </a: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a:t>
            </a: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rPr>
              <a:t>行動</a:t>
            </a: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grpSp>
        <p:nvGrpSpPr>
          <p:cNvPr id="16" name="グループ化 15">
            <a:extLst>
              <a:ext uri="{FF2B5EF4-FFF2-40B4-BE49-F238E27FC236}">
                <a16:creationId xmlns:a16="http://schemas.microsoft.com/office/drawing/2014/main" id="{753124E6-01BF-634E-8527-75512966E813}"/>
              </a:ext>
            </a:extLst>
          </p:cNvPr>
          <p:cNvGrpSpPr/>
          <p:nvPr/>
        </p:nvGrpSpPr>
        <p:grpSpPr>
          <a:xfrm>
            <a:off x="337288" y="3470338"/>
            <a:ext cx="2307857" cy="348030"/>
            <a:chOff x="513466" y="3412133"/>
            <a:chExt cx="8879068" cy="320354"/>
          </a:xfrm>
        </p:grpSpPr>
        <p:cxnSp>
          <p:nvCxnSpPr>
            <p:cNvPr id="17" name="直線コネクタ 16">
              <a:extLst>
                <a:ext uri="{FF2B5EF4-FFF2-40B4-BE49-F238E27FC236}">
                  <a16:creationId xmlns:a16="http://schemas.microsoft.com/office/drawing/2014/main" id="{21A44190-0EC9-0943-BC54-777DF4F2B932}"/>
                </a:ext>
              </a:extLst>
            </p:cNvPr>
            <p:cNvCxnSpPr/>
            <p:nvPr/>
          </p:nvCxnSpPr>
          <p:spPr>
            <a:xfrm flipV="1">
              <a:off x="513466" y="3412133"/>
              <a:ext cx="8879068" cy="1"/>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8" name="直線コネクタ 17">
              <a:extLst>
                <a:ext uri="{FF2B5EF4-FFF2-40B4-BE49-F238E27FC236}">
                  <a16:creationId xmlns:a16="http://schemas.microsoft.com/office/drawing/2014/main" id="{3BF40B11-272A-1B4D-9C5E-C25540248A58}"/>
                </a:ext>
              </a:extLst>
            </p:cNvPr>
            <p:cNvCxnSpPr/>
            <p:nvPr/>
          </p:nvCxnSpPr>
          <p:spPr>
            <a:xfrm flipV="1">
              <a:off x="513466" y="3732486"/>
              <a:ext cx="8879068" cy="1"/>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grpSp>
      <p:sp>
        <p:nvSpPr>
          <p:cNvPr id="19" name="テキスト ボックス 18">
            <a:extLst>
              <a:ext uri="{FF2B5EF4-FFF2-40B4-BE49-F238E27FC236}">
                <a16:creationId xmlns:a16="http://schemas.microsoft.com/office/drawing/2014/main" id="{9274DB65-8B12-034C-B601-08B0B16D5CD5}"/>
              </a:ext>
            </a:extLst>
          </p:cNvPr>
          <p:cNvSpPr txBox="1"/>
          <p:nvPr/>
        </p:nvSpPr>
        <p:spPr>
          <a:xfrm>
            <a:off x="1248560" y="3502247"/>
            <a:ext cx="485318" cy="284211"/>
          </a:xfrm>
          <a:prstGeom prst="rect">
            <a:avLst/>
          </a:prstGeom>
          <a:noFill/>
        </p:spPr>
        <p:txBody>
          <a:bodyPr wrap="none" rtlCol="0" anchor="ctr">
            <a:spAutoFit/>
          </a:bodyPr>
          <a:lstStyle/>
          <a:p>
            <a:pPr algn="ct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目標</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7" name="正方形/長方形 26">
            <a:extLst>
              <a:ext uri="{FF2B5EF4-FFF2-40B4-BE49-F238E27FC236}">
                <a16:creationId xmlns:a16="http://schemas.microsoft.com/office/drawing/2014/main" id="{696617E6-E161-3343-882D-7341D74002E0}"/>
              </a:ext>
            </a:extLst>
          </p:cNvPr>
          <p:cNvSpPr/>
          <p:nvPr/>
        </p:nvSpPr>
        <p:spPr>
          <a:xfrm>
            <a:off x="337288" y="682812"/>
            <a:ext cx="9231425" cy="580744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 name="テキスト ボックス 19">
            <a:extLst>
              <a:ext uri="{FF2B5EF4-FFF2-40B4-BE49-F238E27FC236}">
                <a16:creationId xmlns:a16="http://schemas.microsoft.com/office/drawing/2014/main" id="{A5F03579-D852-4106-90B7-B29670BFA893}"/>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5.</a:t>
            </a:r>
            <a:r>
              <a:rPr lang="ja-JP" altLang="en-US" sz="900" dirty="0">
                <a:latin typeface="Meiryo UI" panose="020B0604030504040204" pitchFamily="50" charset="-128"/>
                <a:ea typeface="Meiryo UI" panose="020B0604030504040204" pitchFamily="50" charset="-128"/>
              </a:rPr>
              <a:t>業務を改善する</a:t>
            </a:r>
          </a:p>
        </p:txBody>
      </p:sp>
      <p:sp>
        <p:nvSpPr>
          <p:cNvPr id="21" name="テキスト ボックス 20">
            <a:extLst>
              <a:ext uri="{FF2B5EF4-FFF2-40B4-BE49-F238E27FC236}">
                <a16:creationId xmlns:a16="http://schemas.microsoft.com/office/drawing/2014/main" id="{8C1622AB-8CFB-4A40-BAB5-B157E949EF18}"/>
              </a:ext>
            </a:extLst>
          </p:cNvPr>
          <p:cNvSpPr txBox="1"/>
          <p:nvPr/>
        </p:nvSpPr>
        <p:spPr>
          <a:xfrm>
            <a:off x="1809280" y="6560810"/>
            <a:ext cx="1346844"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STEP1:</a:t>
            </a:r>
            <a:r>
              <a:rPr lang="ja-JP" altLang="en-US" sz="900" dirty="0">
                <a:latin typeface="Meiryo UI" panose="020B0604030504040204" pitchFamily="50" charset="-128"/>
                <a:ea typeface="Meiryo UI" panose="020B0604030504040204" pitchFamily="50" charset="-128"/>
              </a:rPr>
              <a:t>結果を振り返る</a:t>
            </a:r>
          </a:p>
        </p:txBody>
      </p:sp>
    </p:spTree>
    <p:extLst>
      <p:ext uri="{BB962C8B-B14F-4D97-AF65-F5344CB8AC3E}">
        <p14:creationId xmlns:p14="http://schemas.microsoft.com/office/powerpoint/2010/main" val="274101537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1574470"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49_</a:t>
            </a:r>
            <a:r>
              <a:rPr lang="ja-JP" altLang="en-US" dirty="0"/>
              <a:t>業務棚卸シート</a:t>
            </a:r>
          </a:p>
        </p:txBody>
      </p:sp>
      <p:sp>
        <p:nvSpPr>
          <p:cNvPr id="3" name="正方形/長方形 2">
            <a:extLst>
              <a:ext uri="{FF2B5EF4-FFF2-40B4-BE49-F238E27FC236}">
                <a16:creationId xmlns:a16="http://schemas.microsoft.com/office/drawing/2014/main" id="{F07E7DDC-445C-FC40-B3EE-10D444BFB325}"/>
              </a:ext>
            </a:extLst>
          </p:cNvPr>
          <p:cNvSpPr/>
          <p:nvPr/>
        </p:nvSpPr>
        <p:spPr>
          <a:xfrm>
            <a:off x="337288" y="686423"/>
            <a:ext cx="9231424" cy="476139"/>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5" name="直線コネクタ 4">
            <a:extLst>
              <a:ext uri="{FF2B5EF4-FFF2-40B4-BE49-F238E27FC236}">
                <a16:creationId xmlns:a16="http://schemas.microsoft.com/office/drawing/2014/main" id="{B22F660F-9A91-A045-91E7-7AF0EC698EE2}"/>
              </a:ext>
            </a:extLst>
          </p:cNvPr>
          <p:cNvCxnSpPr>
            <a:cxnSpLocks/>
          </p:cNvCxnSpPr>
          <p:nvPr/>
        </p:nvCxnSpPr>
        <p:spPr>
          <a:xfrm flipH="1" flipV="1">
            <a:off x="337289" y="1162568"/>
            <a:ext cx="9231425"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384558E4-4036-944F-A1F1-2BA0652A247D}"/>
              </a:ext>
            </a:extLst>
          </p:cNvPr>
          <p:cNvCxnSpPr>
            <a:cxnSpLocks/>
          </p:cNvCxnSpPr>
          <p:nvPr/>
        </p:nvCxnSpPr>
        <p:spPr>
          <a:xfrm>
            <a:off x="2645145" y="686424"/>
            <a:ext cx="0" cy="5803829"/>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a:extLst>
              <a:ext uri="{FF2B5EF4-FFF2-40B4-BE49-F238E27FC236}">
                <a16:creationId xmlns:a16="http://schemas.microsoft.com/office/drawing/2014/main" id="{03D4E186-32C1-B448-BF64-970CE251CE09}"/>
              </a:ext>
            </a:extLst>
          </p:cNvPr>
          <p:cNvCxnSpPr>
            <a:cxnSpLocks/>
          </p:cNvCxnSpPr>
          <p:nvPr/>
        </p:nvCxnSpPr>
        <p:spPr>
          <a:xfrm>
            <a:off x="4953000" y="686424"/>
            <a:ext cx="0" cy="5803829"/>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 name="直線コネクタ 10">
            <a:extLst>
              <a:ext uri="{FF2B5EF4-FFF2-40B4-BE49-F238E27FC236}">
                <a16:creationId xmlns:a16="http://schemas.microsoft.com/office/drawing/2014/main" id="{9703E47D-742D-F547-88DD-25B6B60FEB0A}"/>
              </a:ext>
            </a:extLst>
          </p:cNvPr>
          <p:cNvCxnSpPr>
            <a:cxnSpLocks/>
          </p:cNvCxnSpPr>
          <p:nvPr/>
        </p:nvCxnSpPr>
        <p:spPr>
          <a:xfrm>
            <a:off x="8085052" y="686424"/>
            <a:ext cx="0" cy="5803829"/>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2" name="直線コネクタ 11">
            <a:extLst>
              <a:ext uri="{FF2B5EF4-FFF2-40B4-BE49-F238E27FC236}">
                <a16:creationId xmlns:a16="http://schemas.microsoft.com/office/drawing/2014/main" id="{041B8BCB-C549-F247-8CC8-BFDD18EAABCB}"/>
              </a:ext>
            </a:extLst>
          </p:cNvPr>
          <p:cNvCxnSpPr>
            <a:cxnSpLocks/>
          </p:cNvCxnSpPr>
          <p:nvPr/>
        </p:nvCxnSpPr>
        <p:spPr>
          <a:xfrm flipH="1" flipV="1">
            <a:off x="337289" y="3826408"/>
            <a:ext cx="9231425"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3" name="直線コネクタ 12">
            <a:extLst>
              <a:ext uri="{FF2B5EF4-FFF2-40B4-BE49-F238E27FC236}">
                <a16:creationId xmlns:a16="http://schemas.microsoft.com/office/drawing/2014/main" id="{ED540480-06AB-0245-AF14-14797A43A7D9}"/>
              </a:ext>
            </a:extLst>
          </p:cNvPr>
          <p:cNvCxnSpPr>
            <a:cxnSpLocks/>
          </p:cNvCxnSpPr>
          <p:nvPr/>
        </p:nvCxnSpPr>
        <p:spPr>
          <a:xfrm flipH="1">
            <a:off x="2645146" y="2494491"/>
            <a:ext cx="6923567"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4" name="直線コネクタ 13">
            <a:extLst>
              <a:ext uri="{FF2B5EF4-FFF2-40B4-BE49-F238E27FC236}">
                <a16:creationId xmlns:a16="http://schemas.microsoft.com/office/drawing/2014/main" id="{8727EF83-8162-5642-8E4D-BB3EA3B7C1EF}"/>
              </a:ext>
            </a:extLst>
          </p:cNvPr>
          <p:cNvCxnSpPr>
            <a:cxnSpLocks/>
          </p:cNvCxnSpPr>
          <p:nvPr/>
        </p:nvCxnSpPr>
        <p:spPr>
          <a:xfrm flipH="1">
            <a:off x="2645146" y="5158338"/>
            <a:ext cx="6923567"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5" name="直線コネクタ 14">
            <a:extLst>
              <a:ext uri="{FF2B5EF4-FFF2-40B4-BE49-F238E27FC236}">
                <a16:creationId xmlns:a16="http://schemas.microsoft.com/office/drawing/2014/main" id="{3AC549F4-1F38-C34F-ACEA-957BFFB7566E}"/>
              </a:ext>
            </a:extLst>
          </p:cNvPr>
          <p:cNvCxnSpPr>
            <a:cxnSpLocks/>
          </p:cNvCxnSpPr>
          <p:nvPr/>
        </p:nvCxnSpPr>
        <p:spPr>
          <a:xfrm flipH="1">
            <a:off x="4953000" y="1606543"/>
            <a:ext cx="461571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6" name="直線コネクタ 15">
            <a:extLst>
              <a:ext uri="{FF2B5EF4-FFF2-40B4-BE49-F238E27FC236}">
                <a16:creationId xmlns:a16="http://schemas.microsoft.com/office/drawing/2014/main" id="{9C09EAFF-1B31-D94D-9D8D-33D99A3CA304}"/>
              </a:ext>
            </a:extLst>
          </p:cNvPr>
          <p:cNvCxnSpPr>
            <a:cxnSpLocks/>
          </p:cNvCxnSpPr>
          <p:nvPr/>
        </p:nvCxnSpPr>
        <p:spPr>
          <a:xfrm flipH="1">
            <a:off x="4953000" y="2050517"/>
            <a:ext cx="461571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7" name="直線コネクタ 16">
            <a:extLst>
              <a:ext uri="{FF2B5EF4-FFF2-40B4-BE49-F238E27FC236}">
                <a16:creationId xmlns:a16="http://schemas.microsoft.com/office/drawing/2014/main" id="{F78DA8C7-16C9-B140-AACE-4822685F7DE5}"/>
              </a:ext>
            </a:extLst>
          </p:cNvPr>
          <p:cNvCxnSpPr>
            <a:cxnSpLocks/>
          </p:cNvCxnSpPr>
          <p:nvPr/>
        </p:nvCxnSpPr>
        <p:spPr>
          <a:xfrm flipH="1">
            <a:off x="4952999" y="2938466"/>
            <a:ext cx="461571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8" name="直線コネクタ 17">
            <a:extLst>
              <a:ext uri="{FF2B5EF4-FFF2-40B4-BE49-F238E27FC236}">
                <a16:creationId xmlns:a16="http://schemas.microsoft.com/office/drawing/2014/main" id="{257027DB-E971-2E49-8345-79146E0C0D5E}"/>
              </a:ext>
            </a:extLst>
          </p:cNvPr>
          <p:cNvCxnSpPr>
            <a:cxnSpLocks/>
          </p:cNvCxnSpPr>
          <p:nvPr/>
        </p:nvCxnSpPr>
        <p:spPr>
          <a:xfrm flipH="1">
            <a:off x="4952999" y="3382441"/>
            <a:ext cx="461571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9" name="直線コネクタ 18">
            <a:extLst>
              <a:ext uri="{FF2B5EF4-FFF2-40B4-BE49-F238E27FC236}">
                <a16:creationId xmlns:a16="http://schemas.microsoft.com/office/drawing/2014/main" id="{D5BB47FB-E1E3-0345-895C-E8A7286FBCE8}"/>
              </a:ext>
            </a:extLst>
          </p:cNvPr>
          <p:cNvCxnSpPr>
            <a:cxnSpLocks/>
          </p:cNvCxnSpPr>
          <p:nvPr/>
        </p:nvCxnSpPr>
        <p:spPr>
          <a:xfrm flipH="1">
            <a:off x="4952999" y="4270390"/>
            <a:ext cx="461571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a:extLst>
              <a:ext uri="{FF2B5EF4-FFF2-40B4-BE49-F238E27FC236}">
                <a16:creationId xmlns:a16="http://schemas.microsoft.com/office/drawing/2014/main" id="{86CD54D3-16E4-774D-83AC-168A43C01C7F}"/>
              </a:ext>
            </a:extLst>
          </p:cNvPr>
          <p:cNvCxnSpPr>
            <a:cxnSpLocks/>
          </p:cNvCxnSpPr>
          <p:nvPr/>
        </p:nvCxnSpPr>
        <p:spPr>
          <a:xfrm flipH="1">
            <a:off x="4952999" y="4714364"/>
            <a:ext cx="461571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1" name="直線コネクタ 20">
            <a:extLst>
              <a:ext uri="{FF2B5EF4-FFF2-40B4-BE49-F238E27FC236}">
                <a16:creationId xmlns:a16="http://schemas.microsoft.com/office/drawing/2014/main" id="{1CFD27C2-F3ED-1148-9BE8-5C744EC3C9B2}"/>
              </a:ext>
            </a:extLst>
          </p:cNvPr>
          <p:cNvCxnSpPr>
            <a:cxnSpLocks/>
          </p:cNvCxnSpPr>
          <p:nvPr/>
        </p:nvCxnSpPr>
        <p:spPr>
          <a:xfrm flipH="1">
            <a:off x="4952999" y="5602313"/>
            <a:ext cx="461571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2" name="直線コネクタ 21">
            <a:extLst>
              <a:ext uri="{FF2B5EF4-FFF2-40B4-BE49-F238E27FC236}">
                <a16:creationId xmlns:a16="http://schemas.microsoft.com/office/drawing/2014/main" id="{408E4C1D-5484-A844-B6E1-3C3B4D01B113}"/>
              </a:ext>
            </a:extLst>
          </p:cNvPr>
          <p:cNvCxnSpPr>
            <a:cxnSpLocks/>
          </p:cNvCxnSpPr>
          <p:nvPr/>
        </p:nvCxnSpPr>
        <p:spPr>
          <a:xfrm flipH="1">
            <a:off x="4952999" y="6046288"/>
            <a:ext cx="461571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24" name="テキスト ボックス 23">
            <a:extLst>
              <a:ext uri="{FF2B5EF4-FFF2-40B4-BE49-F238E27FC236}">
                <a16:creationId xmlns:a16="http://schemas.microsoft.com/office/drawing/2014/main" id="{47577788-B6D3-4946-A2BD-59F99EABB05C}"/>
              </a:ext>
            </a:extLst>
          </p:cNvPr>
          <p:cNvSpPr txBox="1"/>
          <p:nvPr/>
        </p:nvSpPr>
        <p:spPr>
          <a:xfrm>
            <a:off x="1140764" y="774411"/>
            <a:ext cx="700906" cy="300173"/>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大分類</a:t>
            </a:r>
          </a:p>
        </p:txBody>
      </p:sp>
      <p:sp>
        <p:nvSpPr>
          <p:cNvPr id="25" name="テキスト ボックス 24">
            <a:extLst>
              <a:ext uri="{FF2B5EF4-FFF2-40B4-BE49-F238E27FC236}">
                <a16:creationId xmlns:a16="http://schemas.microsoft.com/office/drawing/2014/main" id="{AF7F1301-2458-F04F-9534-C3CF1EAF7796}"/>
              </a:ext>
            </a:extLst>
          </p:cNvPr>
          <p:cNvSpPr txBox="1"/>
          <p:nvPr/>
        </p:nvSpPr>
        <p:spPr>
          <a:xfrm>
            <a:off x="3448619" y="774411"/>
            <a:ext cx="700906" cy="300173"/>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中</a:t>
            </a: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分類</a:t>
            </a:r>
          </a:p>
        </p:txBody>
      </p:sp>
      <p:sp>
        <p:nvSpPr>
          <p:cNvPr id="26" name="テキスト ボックス 25">
            <a:extLst>
              <a:ext uri="{FF2B5EF4-FFF2-40B4-BE49-F238E27FC236}">
                <a16:creationId xmlns:a16="http://schemas.microsoft.com/office/drawing/2014/main" id="{AF872B41-44CF-EB42-BCBA-CC9B2A9DE1D6}"/>
              </a:ext>
            </a:extLst>
          </p:cNvPr>
          <p:cNvSpPr txBox="1"/>
          <p:nvPr/>
        </p:nvSpPr>
        <p:spPr>
          <a:xfrm>
            <a:off x="6168574" y="774411"/>
            <a:ext cx="700906" cy="300173"/>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小分類</a:t>
            </a:r>
          </a:p>
        </p:txBody>
      </p:sp>
      <p:sp>
        <p:nvSpPr>
          <p:cNvPr id="27" name="テキスト ボックス 26">
            <a:extLst>
              <a:ext uri="{FF2B5EF4-FFF2-40B4-BE49-F238E27FC236}">
                <a16:creationId xmlns:a16="http://schemas.microsoft.com/office/drawing/2014/main" id="{1B356F0D-E5B4-A14F-B94F-5A49B08A57B6}"/>
              </a:ext>
            </a:extLst>
          </p:cNvPr>
          <p:cNvSpPr txBox="1"/>
          <p:nvPr/>
        </p:nvSpPr>
        <p:spPr>
          <a:xfrm>
            <a:off x="8559870" y="774411"/>
            <a:ext cx="534024" cy="300173"/>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頻度</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0" name="正方形/長方形 59">
            <a:extLst>
              <a:ext uri="{FF2B5EF4-FFF2-40B4-BE49-F238E27FC236}">
                <a16:creationId xmlns:a16="http://schemas.microsoft.com/office/drawing/2014/main" id="{3F52C3C7-DC89-8243-8CAD-5A0491609939}"/>
              </a:ext>
            </a:extLst>
          </p:cNvPr>
          <p:cNvSpPr/>
          <p:nvPr/>
        </p:nvSpPr>
        <p:spPr>
          <a:xfrm>
            <a:off x="337288" y="682812"/>
            <a:ext cx="9231425" cy="580744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8" name="テキスト ボックス 27">
            <a:extLst>
              <a:ext uri="{FF2B5EF4-FFF2-40B4-BE49-F238E27FC236}">
                <a16:creationId xmlns:a16="http://schemas.microsoft.com/office/drawing/2014/main" id="{E05222DF-7945-2746-BA8B-2159A6A7EC96}"/>
              </a:ext>
            </a:extLst>
          </p:cNvPr>
          <p:cNvSpPr txBox="1"/>
          <p:nvPr/>
        </p:nvSpPr>
        <p:spPr>
          <a:xfrm>
            <a:off x="5753989" y="1234470"/>
            <a:ext cx="1530104" cy="300173"/>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施設のご案内業務</a:t>
            </a:r>
          </a:p>
        </p:txBody>
      </p:sp>
      <p:sp>
        <p:nvSpPr>
          <p:cNvPr id="29" name="テキスト ボックス 28">
            <a:extLst>
              <a:ext uri="{FF2B5EF4-FFF2-40B4-BE49-F238E27FC236}">
                <a16:creationId xmlns:a16="http://schemas.microsoft.com/office/drawing/2014/main" id="{603D904C-EE88-194A-AA8B-02246F1777DC}"/>
              </a:ext>
            </a:extLst>
          </p:cNvPr>
          <p:cNvSpPr txBox="1"/>
          <p:nvPr/>
        </p:nvSpPr>
        <p:spPr>
          <a:xfrm>
            <a:off x="3365181" y="1678444"/>
            <a:ext cx="867788" cy="300173"/>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来客対応</a:t>
            </a:r>
          </a:p>
        </p:txBody>
      </p:sp>
      <p:sp>
        <p:nvSpPr>
          <p:cNvPr id="30" name="テキスト ボックス 29">
            <a:extLst>
              <a:ext uri="{FF2B5EF4-FFF2-40B4-BE49-F238E27FC236}">
                <a16:creationId xmlns:a16="http://schemas.microsoft.com/office/drawing/2014/main" id="{74352C67-B8C2-FD4A-B456-FDF3DE2980F4}"/>
              </a:ext>
            </a:extLst>
          </p:cNvPr>
          <p:cNvSpPr txBox="1"/>
          <p:nvPr/>
        </p:nvSpPr>
        <p:spPr>
          <a:xfrm>
            <a:off x="6085138" y="1678444"/>
            <a:ext cx="867788" cy="300173"/>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来客対応</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1" name="テキスト ボックス 30">
            <a:extLst>
              <a:ext uri="{FF2B5EF4-FFF2-40B4-BE49-F238E27FC236}">
                <a16:creationId xmlns:a16="http://schemas.microsoft.com/office/drawing/2014/main" id="{B8CF31C3-0E66-8144-936F-109615432F18}"/>
              </a:ext>
            </a:extLst>
          </p:cNvPr>
          <p:cNvSpPr txBox="1"/>
          <p:nvPr/>
        </p:nvSpPr>
        <p:spPr>
          <a:xfrm>
            <a:off x="5751376" y="2122418"/>
            <a:ext cx="1535318" cy="300173"/>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お問い合わせ対応</a:t>
            </a:r>
          </a:p>
        </p:txBody>
      </p:sp>
      <p:sp>
        <p:nvSpPr>
          <p:cNvPr id="32" name="テキスト ボックス 31">
            <a:extLst>
              <a:ext uri="{FF2B5EF4-FFF2-40B4-BE49-F238E27FC236}">
                <a16:creationId xmlns:a16="http://schemas.microsoft.com/office/drawing/2014/main" id="{FC83D706-7834-944C-AF74-C5618B08F68C}"/>
              </a:ext>
            </a:extLst>
          </p:cNvPr>
          <p:cNvSpPr txBox="1"/>
          <p:nvPr/>
        </p:nvSpPr>
        <p:spPr>
          <a:xfrm>
            <a:off x="5886967" y="2566393"/>
            <a:ext cx="1264134" cy="300173"/>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入館</a:t>
            </a: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退館管理</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3" name="テキスト ボックス 32">
            <a:extLst>
              <a:ext uri="{FF2B5EF4-FFF2-40B4-BE49-F238E27FC236}">
                <a16:creationId xmlns:a16="http://schemas.microsoft.com/office/drawing/2014/main" id="{88457B1C-506B-374C-A7FE-577F298BB79A}"/>
              </a:ext>
            </a:extLst>
          </p:cNvPr>
          <p:cNvSpPr txBox="1"/>
          <p:nvPr/>
        </p:nvSpPr>
        <p:spPr>
          <a:xfrm>
            <a:off x="3365183" y="3010367"/>
            <a:ext cx="867788" cy="300173"/>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会員対応</a:t>
            </a:r>
          </a:p>
        </p:txBody>
      </p:sp>
      <p:sp>
        <p:nvSpPr>
          <p:cNvPr id="34" name="テキスト ボックス 33">
            <a:extLst>
              <a:ext uri="{FF2B5EF4-FFF2-40B4-BE49-F238E27FC236}">
                <a16:creationId xmlns:a16="http://schemas.microsoft.com/office/drawing/2014/main" id="{99EC50EB-97B2-3546-B6AF-2378F59CD9D5}"/>
              </a:ext>
            </a:extLst>
          </p:cNvPr>
          <p:cNvSpPr txBox="1"/>
          <p:nvPr/>
        </p:nvSpPr>
        <p:spPr>
          <a:xfrm>
            <a:off x="5302885" y="3010367"/>
            <a:ext cx="2432311" cy="300173"/>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会議室の予約</a:t>
            </a: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キャンセル受付</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5" name="テキスト ボックス 34">
            <a:extLst>
              <a:ext uri="{FF2B5EF4-FFF2-40B4-BE49-F238E27FC236}">
                <a16:creationId xmlns:a16="http://schemas.microsoft.com/office/drawing/2014/main" id="{F0B1A4A9-B50F-4C4E-8BA4-68B1DA049568}"/>
              </a:ext>
            </a:extLst>
          </p:cNvPr>
          <p:cNvSpPr txBox="1"/>
          <p:nvPr/>
        </p:nvSpPr>
        <p:spPr>
          <a:xfrm>
            <a:off x="893054" y="2344402"/>
            <a:ext cx="1196339" cy="300173"/>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フロント業務</a:t>
            </a:r>
          </a:p>
        </p:txBody>
      </p:sp>
      <p:sp>
        <p:nvSpPr>
          <p:cNvPr id="36" name="テキスト ボックス 35">
            <a:extLst>
              <a:ext uri="{FF2B5EF4-FFF2-40B4-BE49-F238E27FC236}">
                <a16:creationId xmlns:a16="http://schemas.microsoft.com/office/drawing/2014/main" id="{50A60AAA-959E-D44C-91E7-FB3D13FB37D2}"/>
              </a:ext>
            </a:extLst>
          </p:cNvPr>
          <p:cNvSpPr txBox="1"/>
          <p:nvPr/>
        </p:nvSpPr>
        <p:spPr>
          <a:xfrm>
            <a:off x="5417608" y="3454341"/>
            <a:ext cx="2202847" cy="300173"/>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コミュニティボードの更新</a:t>
            </a:r>
          </a:p>
        </p:txBody>
      </p:sp>
      <p:sp>
        <p:nvSpPr>
          <p:cNvPr id="37" name="テキスト ボックス 36">
            <a:extLst>
              <a:ext uri="{FF2B5EF4-FFF2-40B4-BE49-F238E27FC236}">
                <a16:creationId xmlns:a16="http://schemas.microsoft.com/office/drawing/2014/main" id="{A8B872F8-CB19-6C40-A0D5-2CD91CD51350}"/>
              </a:ext>
            </a:extLst>
          </p:cNvPr>
          <p:cNvSpPr txBox="1"/>
          <p:nvPr/>
        </p:nvSpPr>
        <p:spPr>
          <a:xfrm>
            <a:off x="5636640" y="3898317"/>
            <a:ext cx="1764782" cy="300173"/>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顧客情報の入力</a:t>
            </a: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整理</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8" name="テキスト ボックス 37">
            <a:extLst>
              <a:ext uri="{FF2B5EF4-FFF2-40B4-BE49-F238E27FC236}">
                <a16:creationId xmlns:a16="http://schemas.microsoft.com/office/drawing/2014/main" id="{9A1EF705-AF77-6447-A302-A92D7B75FBAD}"/>
              </a:ext>
            </a:extLst>
          </p:cNvPr>
          <p:cNvSpPr txBox="1"/>
          <p:nvPr/>
        </p:nvSpPr>
        <p:spPr>
          <a:xfrm>
            <a:off x="3365181" y="4342291"/>
            <a:ext cx="867788" cy="300173"/>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顧客管理</a:t>
            </a:r>
          </a:p>
        </p:txBody>
      </p:sp>
      <p:sp>
        <p:nvSpPr>
          <p:cNvPr id="39" name="テキスト ボックス 38">
            <a:extLst>
              <a:ext uri="{FF2B5EF4-FFF2-40B4-BE49-F238E27FC236}">
                <a16:creationId xmlns:a16="http://schemas.microsoft.com/office/drawing/2014/main" id="{C8F90A92-1260-754C-9A93-640F886422C3}"/>
              </a:ext>
            </a:extLst>
          </p:cNvPr>
          <p:cNvSpPr txBox="1"/>
          <p:nvPr/>
        </p:nvSpPr>
        <p:spPr>
          <a:xfrm>
            <a:off x="5250724" y="4342291"/>
            <a:ext cx="2536614" cy="300173"/>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空き会議室のスケジュール管理</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40" name="テキスト ボックス 39">
            <a:extLst>
              <a:ext uri="{FF2B5EF4-FFF2-40B4-BE49-F238E27FC236}">
                <a16:creationId xmlns:a16="http://schemas.microsoft.com/office/drawing/2014/main" id="{027E4347-05BA-2D4D-B7F9-2F8A1D6E6ECE}"/>
              </a:ext>
            </a:extLst>
          </p:cNvPr>
          <p:cNvSpPr txBox="1"/>
          <p:nvPr/>
        </p:nvSpPr>
        <p:spPr>
          <a:xfrm>
            <a:off x="5334174" y="4786265"/>
            <a:ext cx="2369731" cy="300173"/>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会員向け</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イベント情報の配信</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41" name="テキスト ボックス 40">
            <a:extLst>
              <a:ext uri="{FF2B5EF4-FFF2-40B4-BE49-F238E27FC236}">
                <a16:creationId xmlns:a16="http://schemas.microsoft.com/office/drawing/2014/main" id="{1831A8F2-DF60-F048-ADCA-7DFBBF0CE516}"/>
              </a:ext>
            </a:extLst>
          </p:cNvPr>
          <p:cNvSpPr txBox="1"/>
          <p:nvPr/>
        </p:nvSpPr>
        <p:spPr>
          <a:xfrm>
            <a:off x="6087743" y="5230240"/>
            <a:ext cx="862574" cy="300173"/>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清掃業務</a:t>
            </a:r>
          </a:p>
        </p:txBody>
      </p:sp>
      <p:sp>
        <p:nvSpPr>
          <p:cNvPr id="42" name="テキスト ボックス 41">
            <a:extLst>
              <a:ext uri="{FF2B5EF4-FFF2-40B4-BE49-F238E27FC236}">
                <a16:creationId xmlns:a16="http://schemas.microsoft.com/office/drawing/2014/main" id="{D524B473-CD33-994F-B0D9-1C0A60C1766C}"/>
              </a:ext>
            </a:extLst>
          </p:cNvPr>
          <p:cNvSpPr txBox="1"/>
          <p:nvPr/>
        </p:nvSpPr>
        <p:spPr>
          <a:xfrm>
            <a:off x="3532062" y="5674214"/>
            <a:ext cx="534024" cy="300173"/>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事務</a:t>
            </a:r>
          </a:p>
        </p:txBody>
      </p:sp>
      <p:sp>
        <p:nvSpPr>
          <p:cNvPr id="43" name="テキスト ボックス 42">
            <a:extLst>
              <a:ext uri="{FF2B5EF4-FFF2-40B4-BE49-F238E27FC236}">
                <a16:creationId xmlns:a16="http://schemas.microsoft.com/office/drawing/2014/main" id="{7ADFDCBA-8063-1D40-8091-FD7346402F23}"/>
              </a:ext>
            </a:extLst>
          </p:cNvPr>
          <p:cNvSpPr txBox="1"/>
          <p:nvPr/>
        </p:nvSpPr>
        <p:spPr>
          <a:xfrm>
            <a:off x="5834812" y="5674214"/>
            <a:ext cx="1368436" cy="300173"/>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運営報告書作成</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44" name="テキスト ボックス 43">
            <a:extLst>
              <a:ext uri="{FF2B5EF4-FFF2-40B4-BE49-F238E27FC236}">
                <a16:creationId xmlns:a16="http://schemas.microsoft.com/office/drawing/2014/main" id="{B7531BFE-0DA3-B14A-96CC-56466E3B6123}"/>
              </a:ext>
            </a:extLst>
          </p:cNvPr>
          <p:cNvSpPr txBox="1"/>
          <p:nvPr/>
        </p:nvSpPr>
        <p:spPr>
          <a:xfrm>
            <a:off x="642730" y="5008243"/>
            <a:ext cx="1696986" cy="300173"/>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バックオフィス業務</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45" name="テキスト ボックス 44">
            <a:extLst>
              <a:ext uri="{FF2B5EF4-FFF2-40B4-BE49-F238E27FC236}">
                <a16:creationId xmlns:a16="http://schemas.microsoft.com/office/drawing/2014/main" id="{68F3EA33-B542-0B46-A3A9-4CF604EABEAD}"/>
              </a:ext>
            </a:extLst>
          </p:cNvPr>
          <p:cNvSpPr txBox="1"/>
          <p:nvPr/>
        </p:nvSpPr>
        <p:spPr>
          <a:xfrm>
            <a:off x="5670539" y="6118188"/>
            <a:ext cx="1696986" cy="300173"/>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会員費用の請求業務</a:t>
            </a:r>
          </a:p>
        </p:txBody>
      </p:sp>
      <p:sp>
        <p:nvSpPr>
          <p:cNvPr id="46" name="テキスト ボックス 45">
            <a:extLst>
              <a:ext uri="{FF2B5EF4-FFF2-40B4-BE49-F238E27FC236}">
                <a16:creationId xmlns:a16="http://schemas.microsoft.com/office/drawing/2014/main" id="{73D494EE-F08E-D044-957E-E0A10B4ABB15}"/>
              </a:ext>
            </a:extLst>
          </p:cNvPr>
          <p:cNvSpPr txBox="1"/>
          <p:nvPr/>
        </p:nvSpPr>
        <p:spPr>
          <a:xfrm>
            <a:off x="8580663" y="1246057"/>
            <a:ext cx="492443" cy="276999"/>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毎週</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47" name="テキスト ボックス 46">
            <a:extLst>
              <a:ext uri="{FF2B5EF4-FFF2-40B4-BE49-F238E27FC236}">
                <a16:creationId xmlns:a16="http://schemas.microsoft.com/office/drawing/2014/main" id="{AEE7DB7C-99BC-D245-8B00-FDC7F2E2E086}"/>
              </a:ext>
            </a:extLst>
          </p:cNvPr>
          <p:cNvSpPr txBox="1"/>
          <p:nvPr/>
        </p:nvSpPr>
        <p:spPr>
          <a:xfrm>
            <a:off x="8580662" y="1690031"/>
            <a:ext cx="492443" cy="276999"/>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毎日</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48" name="テキスト ボックス 47">
            <a:extLst>
              <a:ext uri="{FF2B5EF4-FFF2-40B4-BE49-F238E27FC236}">
                <a16:creationId xmlns:a16="http://schemas.microsoft.com/office/drawing/2014/main" id="{C9803207-499F-B046-B111-140993C94E25}"/>
              </a:ext>
            </a:extLst>
          </p:cNvPr>
          <p:cNvSpPr txBox="1"/>
          <p:nvPr/>
        </p:nvSpPr>
        <p:spPr>
          <a:xfrm>
            <a:off x="8559870" y="2122418"/>
            <a:ext cx="534024" cy="300173"/>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毎日</a:t>
            </a:r>
          </a:p>
        </p:txBody>
      </p:sp>
      <p:sp>
        <p:nvSpPr>
          <p:cNvPr id="49" name="テキスト ボックス 48">
            <a:extLst>
              <a:ext uri="{FF2B5EF4-FFF2-40B4-BE49-F238E27FC236}">
                <a16:creationId xmlns:a16="http://schemas.microsoft.com/office/drawing/2014/main" id="{7D99132D-7D82-534D-A2F7-C1E84EE163CB}"/>
              </a:ext>
            </a:extLst>
          </p:cNvPr>
          <p:cNvSpPr txBox="1"/>
          <p:nvPr/>
        </p:nvSpPr>
        <p:spPr>
          <a:xfrm>
            <a:off x="8559869" y="2566393"/>
            <a:ext cx="534024" cy="300173"/>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毎日</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50" name="テキスト ボックス 49">
            <a:extLst>
              <a:ext uri="{FF2B5EF4-FFF2-40B4-BE49-F238E27FC236}">
                <a16:creationId xmlns:a16="http://schemas.microsoft.com/office/drawing/2014/main" id="{4B90888F-8A21-9B4E-84D4-86703F1C3F33}"/>
              </a:ext>
            </a:extLst>
          </p:cNvPr>
          <p:cNvSpPr txBox="1"/>
          <p:nvPr/>
        </p:nvSpPr>
        <p:spPr>
          <a:xfrm>
            <a:off x="8559870" y="3010367"/>
            <a:ext cx="534024" cy="300173"/>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毎日</a:t>
            </a:r>
          </a:p>
        </p:txBody>
      </p:sp>
      <p:sp>
        <p:nvSpPr>
          <p:cNvPr id="51" name="テキスト ボックス 50">
            <a:extLst>
              <a:ext uri="{FF2B5EF4-FFF2-40B4-BE49-F238E27FC236}">
                <a16:creationId xmlns:a16="http://schemas.microsoft.com/office/drawing/2014/main" id="{9207F350-D29F-7844-876B-D10D7FDB61C1}"/>
              </a:ext>
            </a:extLst>
          </p:cNvPr>
          <p:cNvSpPr txBox="1"/>
          <p:nvPr/>
        </p:nvSpPr>
        <p:spPr>
          <a:xfrm>
            <a:off x="8559870" y="3454341"/>
            <a:ext cx="534024" cy="300173"/>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毎週</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52" name="テキスト ボックス 51">
            <a:extLst>
              <a:ext uri="{FF2B5EF4-FFF2-40B4-BE49-F238E27FC236}">
                <a16:creationId xmlns:a16="http://schemas.microsoft.com/office/drawing/2014/main" id="{0EFB36AB-3614-6E47-AAD4-79AFD4DCF2A3}"/>
              </a:ext>
            </a:extLst>
          </p:cNvPr>
          <p:cNvSpPr txBox="1"/>
          <p:nvPr/>
        </p:nvSpPr>
        <p:spPr>
          <a:xfrm>
            <a:off x="8559870" y="3898317"/>
            <a:ext cx="534024" cy="300173"/>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毎日</a:t>
            </a:r>
          </a:p>
        </p:txBody>
      </p:sp>
      <p:sp>
        <p:nvSpPr>
          <p:cNvPr id="53" name="テキスト ボックス 52">
            <a:extLst>
              <a:ext uri="{FF2B5EF4-FFF2-40B4-BE49-F238E27FC236}">
                <a16:creationId xmlns:a16="http://schemas.microsoft.com/office/drawing/2014/main" id="{B19F3696-DB27-1D46-946A-F6F50E5EE60A}"/>
              </a:ext>
            </a:extLst>
          </p:cNvPr>
          <p:cNvSpPr txBox="1"/>
          <p:nvPr/>
        </p:nvSpPr>
        <p:spPr>
          <a:xfrm>
            <a:off x="8559870" y="4342291"/>
            <a:ext cx="534024" cy="300173"/>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毎日</a:t>
            </a:r>
          </a:p>
        </p:txBody>
      </p:sp>
      <p:sp>
        <p:nvSpPr>
          <p:cNvPr id="54" name="テキスト ボックス 53">
            <a:extLst>
              <a:ext uri="{FF2B5EF4-FFF2-40B4-BE49-F238E27FC236}">
                <a16:creationId xmlns:a16="http://schemas.microsoft.com/office/drawing/2014/main" id="{956858D0-44C2-AC4B-A2B2-20D17F612E20}"/>
              </a:ext>
            </a:extLst>
          </p:cNvPr>
          <p:cNvSpPr txBox="1"/>
          <p:nvPr/>
        </p:nvSpPr>
        <p:spPr>
          <a:xfrm>
            <a:off x="8559870" y="4786265"/>
            <a:ext cx="534024" cy="300173"/>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毎月</a:t>
            </a:r>
          </a:p>
        </p:txBody>
      </p:sp>
      <p:sp>
        <p:nvSpPr>
          <p:cNvPr id="55" name="テキスト ボックス 54">
            <a:extLst>
              <a:ext uri="{FF2B5EF4-FFF2-40B4-BE49-F238E27FC236}">
                <a16:creationId xmlns:a16="http://schemas.microsoft.com/office/drawing/2014/main" id="{B318A5F1-5A36-8E40-87E8-D2E06C3A7FF0}"/>
              </a:ext>
            </a:extLst>
          </p:cNvPr>
          <p:cNvSpPr txBox="1"/>
          <p:nvPr/>
        </p:nvSpPr>
        <p:spPr>
          <a:xfrm>
            <a:off x="8559870" y="5230240"/>
            <a:ext cx="534024" cy="300173"/>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毎日</a:t>
            </a:r>
          </a:p>
        </p:txBody>
      </p:sp>
      <p:sp>
        <p:nvSpPr>
          <p:cNvPr id="56" name="テキスト ボックス 55">
            <a:extLst>
              <a:ext uri="{FF2B5EF4-FFF2-40B4-BE49-F238E27FC236}">
                <a16:creationId xmlns:a16="http://schemas.microsoft.com/office/drawing/2014/main" id="{1812BFE3-F922-A041-A617-A6F3807C5DCD}"/>
              </a:ext>
            </a:extLst>
          </p:cNvPr>
          <p:cNvSpPr txBox="1"/>
          <p:nvPr/>
        </p:nvSpPr>
        <p:spPr>
          <a:xfrm>
            <a:off x="8559870" y="5674214"/>
            <a:ext cx="534024" cy="300173"/>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毎週</a:t>
            </a:r>
          </a:p>
        </p:txBody>
      </p:sp>
      <p:sp>
        <p:nvSpPr>
          <p:cNvPr id="57" name="テキスト ボックス 56">
            <a:extLst>
              <a:ext uri="{FF2B5EF4-FFF2-40B4-BE49-F238E27FC236}">
                <a16:creationId xmlns:a16="http://schemas.microsoft.com/office/drawing/2014/main" id="{40161333-1A17-5046-88DF-91F430DC370B}"/>
              </a:ext>
            </a:extLst>
          </p:cNvPr>
          <p:cNvSpPr txBox="1"/>
          <p:nvPr/>
        </p:nvSpPr>
        <p:spPr>
          <a:xfrm>
            <a:off x="8559870" y="6118188"/>
            <a:ext cx="534024" cy="300173"/>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毎月</a:t>
            </a:r>
          </a:p>
        </p:txBody>
      </p:sp>
      <p:sp>
        <p:nvSpPr>
          <p:cNvPr id="58" name="テキスト ボックス 57">
            <a:extLst>
              <a:ext uri="{FF2B5EF4-FFF2-40B4-BE49-F238E27FC236}">
                <a16:creationId xmlns:a16="http://schemas.microsoft.com/office/drawing/2014/main" id="{B00209C5-746E-4C43-83EA-E895B6EBC748}"/>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5.</a:t>
            </a:r>
            <a:r>
              <a:rPr lang="ja-JP" altLang="en-US" sz="900" dirty="0">
                <a:latin typeface="Meiryo UI" panose="020B0604030504040204" pitchFamily="50" charset="-128"/>
                <a:ea typeface="Meiryo UI" panose="020B0604030504040204" pitchFamily="50" charset="-128"/>
              </a:rPr>
              <a:t>業務を改善する</a:t>
            </a:r>
          </a:p>
        </p:txBody>
      </p:sp>
      <p:sp>
        <p:nvSpPr>
          <p:cNvPr id="59" name="テキスト ボックス 58">
            <a:extLst>
              <a:ext uri="{FF2B5EF4-FFF2-40B4-BE49-F238E27FC236}">
                <a16:creationId xmlns:a16="http://schemas.microsoft.com/office/drawing/2014/main" id="{ADB99DD6-F815-426F-894D-2409855FC3DD}"/>
              </a:ext>
            </a:extLst>
          </p:cNvPr>
          <p:cNvSpPr txBox="1"/>
          <p:nvPr/>
        </p:nvSpPr>
        <p:spPr>
          <a:xfrm>
            <a:off x="1809280" y="6560810"/>
            <a:ext cx="1818126"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STEP2:</a:t>
            </a:r>
            <a:r>
              <a:rPr lang="ja-JP" altLang="en-US" sz="900" dirty="0">
                <a:latin typeface="Meiryo UI" panose="020B0604030504040204" pitchFamily="50" charset="-128"/>
                <a:ea typeface="Meiryo UI" panose="020B0604030504040204" pitchFamily="50" charset="-128"/>
              </a:rPr>
              <a:t>業務の状態を可視化する</a:t>
            </a:r>
          </a:p>
        </p:txBody>
      </p:sp>
    </p:spTree>
    <p:extLst>
      <p:ext uri="{BB962C8B-B14F-4D97-AF65-F5344CB8AC3E}">
        <p14:creationId xmlns:p14="http://schemas.microsoft.com/office/powerpoint/2010/main" val="173079147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1574470"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49_</a:t>
            </a:r>
            <a:r>
              <a:rPr lang="ja-JP" altLang="en-US" dirty="0"/>
              <a:t>業務棚卸シート</a:t>
            </a:r>
          </a:p>
        </p:txBody>
      </p:sp>
      <p:sp>
        <p:nvSpPr>
          <p:cNvPr id="3" name="正方形/長方形 2">
            <a:extLst>
              <a:ext uri="{FF2B5EF4-FFF2-40B4-BE49-F238E27FC236}">
                <a16:creationId xmlns:a16="http://schemas.microsoft.com/office/drawing/2014/main" id="{F07E7DDC-445C-FC40-B3EE-10D444BFB325}"/>
              </a:ext>
            </a:extLst>
          </p:cNvPr>
          <p:cNvSpPr/>
          <p:nvPr/>
        </p:nvSpPr>
        <p:spPr>
          <a:xfrm>
            <a:off x="337288" y="686423"/>
            <a:ext cx="9231424" cy="476139"/>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5" name="直線コネクタ 4">
            <a:extLst>
              <a:ext uri="{FF2B5EF4-FFF2-40B4-BE49-F238E27FC236}">
                <a16:creationId xmlns:a16="http://schemas.microsoft.com/office/drawing/2014/main" id="{B22F660F-9A91-A045-91E7-7AF0EC698EE2}"/>
              </a:ext>
            </a:extLst>
          </p:cNvPr>
          <p:cNvCxnSpPr>
            <a:cxnSpLocks/>
          </p:cNvCxnSpPr>
          <p:nvPr/>
        </p:nvCxnSpPr>
        <p:spPr>
          <a:xfrm flipH="1" flipV="1">
            <a:off x="337289" y="1162568"/>
            <a:ext cx="9231425"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384558E4-4036-944F-A1F1-2BA0652A247D}"/>
              </a:ext>
            </a:extLst>
          </p:cNvPr>
          <p:cNvCxnSpPr>
            <a:cxnSpLocks/>
          </p:cNvCxnSpPr>
          <p:nvPr/>
        </p:nvCxnSpPr>
        <p:spPr>
          <a:xfrm>
            <a:off x="2645145" y="686424"/>
            <a:ext cx="0" cy="5803829"/>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a:extLst>
              <a:ext uri="{FF2B5EF4-FFF2-40B4-BE49-F238E27FC236}">
                <a16:creationId xmlns:a16="http://schemas.microsoft.com/office/drawing/2014/main" id="{03D4E186-32C1-B448-BF64-970CE251CE09}"/>
              </a:ext>
            </a:extLst>
          </p:cNvPr>
          <p:cNvCxnSpPr>
            <a:cxnSpLocks/>
          </p:cNvCxnSpPr>
          <p:nvPr/>
        </p:nvCxnSpPr>
        <p:spPr>
          <a:xfrm>
            <a:off x="4953000" y="686424"/>
            <a:ext cx="0" cy="5803829"/>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 name="直線コネクタ 10">
            <a:extLst>
              <a:ext uri="{FF2B5EF4-FFF2-40B4-BE49-F238E27FC236}">
                <a16:creationId xmlns:a16="http://schemas.microsoft.com/office/drawing/2014/main" id="{9703E47D-742D-F547-88DD-25B6B60FEB0A}"/>
              </a:ext>
            </a:extLst>
          </p:cNvPr>
          <p:cNvCxnSpPr>
            <a:cxnSpLocks/>
          </p:cNvCxnSpPr>
          <p:nvPr/>
        </p:nvCxnSpPr>
        <p:spPr>
          <a:xfrm>
            <a:off x="8085052" y="686424"/>
            <a:ext cx="0" cy="5803829"/>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2" name="直線コネクタ 11">
            <a:extLst>
              <a:ext uri="{FF2B5EF4-FFF2-40B4-BE49-F238E27FC236}">
                <a16:creationId xmlns:a16="http://schemas.microsoft.com/office/drawing/2014/main" id="{041B8BCB-C549-F247-8CC8-BFDD18EAABCB}"/>
              </a:ext>
            </a:extLst>
          </p:cNvPr>
          <p:cNvCxnSpPr>
            <a:cxnSpLocks/>
          </p:cNvCxnSpPr>
          <p:nvPr/>
        </p:nvCxnSpPr>
        <p:spPr>
          <a:xfrm flipH="1" flipV="1">
            <a:off x="337289" y="3826408"/>
            <a:ext cx="9231425"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3" name="直線コネクタ 12">
            <a:extLst>
              <a:ext uri="{FF2B5EF4-FFF2-40B4-BE49-F238E27FC236}">
                <a16:creationId xmlns:a16="http://schemas.microsoft.com/office/drawing/2014/main" id="{ED540480-06AB-0245-AF14-14797A43A7D9}"/>
              </a:ext>
            </a:extLst>
          </p:cNvPr>
          <p:cNvCxnSpPr>
            <a:cxnSpLocks/>
          </p:cNvCxnSpPr>
          <p:nvPr/>
        </p:nvCxnSpPr>
        <p:spPr>
          <a:xfrm flipH="1">
            <a:off x="2645146" y="2494491"/>
            <a:ext cx="6923567"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4" name="直線コネクタ 13">
            <a:extLst>
              <a:ext uri="{FF2B5EF4-FFF2-40B4-BE49-F238E27FC236}">
                <a16:creationId xmlns:a16="http://schemas.microsoft.com/office/drawing/2014/main" id="{8727EF83-8162-5642-8E4D-BB3EA3B7C1EF}"/>
              </a:ext>
            </a:extLst>
          </p:cNvPr>
          <p:cNvCxnSpPr>
            <a:cxnSpLocks/>
          </p:cNvCxnSpPr>
          <p:nvPr/>
        </p:nvCxnSpPr>
        <p:spPr>
          <a:xfrm flipH="1">
            <a:off x="2645146" y="5158338"/>
            <a:ext cx="6923567"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5" name="直線コネクタ 14">
            <a:extLst>
              <a:ext uri="{FF2B5EF4-FFF2-40B4-BE49-F238E27FC236}">
                <a16:creationId xmlns:a16="http://schemas.microsoft.com/office/drawing/2014/main" id="{3AC549F4-1F38-C34F-ACEA-957BFFB7566E}"/>
              </a:ext>
            </a:extLst>
          </p:cNvPr>
          <p:cNvCxnSpPr>
            <a:cxnSpLocks/>
          </p:cNvCxnSpPr>
          <p:nvPr/>
        </p:nvCxnSpPr>
        <p:spPr>
          <a:xfrm flipH="1">
            <a:off x="4953000" y="1606543"/>
            <a:ext cx="461571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6" name="直線コネクタ 15">
            <a:extLst>
              <a:ext uri="{FF2B5EF4-FFF2-40B4-BE49-F238E27FC236}">
                <a16:creationId xmlns:a16="http://schemas.microsoft.com/office/drawing/2014/main" id="{9C09EAFF-1B31-D94D-9D8D-33D99A3CA304}"/>
              </a:ext>
            </a:extLst>
          </p:cNvPr>
          <p:cNvCxnSpPr>
            <a:cxnSpLocks/>
          </p:cNvCxnSpPr>
          <p:nvPr/>
        </p:nvCxnSpPr>
        <p:spPr>
          <a:xfrm flipH="1">
            <a:off x="4953000" y="2050517"/>
            <a:ext cx="461571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7" name="直線コネクタ 16">
            <a:extLst>
              <a:ext uri="{FF2B5EF4-FFF2-40B4-BE49-F238E27FC236}">
                <a16:creationId xmlns:a16="http://schemas.microsoft.com/office/drawing/2014/main" id="{F78DA8C7-16C9-B140-AACE-4822685F7DE5}"/>
              </a:ext>
            </a:extLst>
          </p:cNvPr>
          <p:cNvCxnSpPr>
            <a:cxnSpLocks/>
          </p:cNvCxnSpPr>
          <p:nvPr/>
        </p:nvCxnSpPr>
        <p:spPr>
          <a:xfrm flipH="1">
            <a:off x="4952999" y="2938466"/>
            <a:ext cx="461571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8" name="直線コネクタ 17">
            <a:extLst>
              <a:ext uri="{FF2B5EF4-FFF2-40B4-BE49-F238E27FC236}">
                <a16:creationId xmlns:a16="http://schemas.microsoft.com/office/drawing/2014/main" id="{257027DB-E971-2E49-8345-79146E0C0D5E}"/>
              </a:ext>
            </a:extLst>
          </p:cNvPr>
          <p:cNvCxnSpPr>
            <a:cxnSpLocks/>
          </p:cNvCxnSpPr>
          <p:nvPr/>
        </p:nvCxnSpPr>
        <p:spPr>
          <a:xfrm flipH="1">
            <a:off x="4952999" y="3382441"/>
            <a:ext cx="461571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9" name="直線コネクタ 18">
            <a:extLst>
              <a:ext uri="{FF2B5EF4-FFF2-40B4-BE49-F238E27FC236}">
                <a16:creationId xmlns:a16="http://schemas.microsoft.com/office/drawing/2014/main" id="{D5BB47FB-E1E3-0345-895C-E8A7286FBCE8}"/>
              </a:ext>
            </a:extLst>
          </p:cNvPr>
          <p:cNvCxnSpPr>
            <a:cxnSpLocks/>
          </p:cNvCxnSpPr>
          <p:nvPr/>
        </p:nvCxnSpPr>
        <p:spPr>
          <a:xfrm flipH="1">
            <a:off x="4952999" y="4270390"/>
            <a:ext cx="461571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a:extLst>
              <a:ext uri="{FF2B5EF4-FFF2-40B4-BE49-F238E27FC236}">
                <a16:creationId xmlns:a16="http://schemas.microsoft.com/office/drawing/2014/main" id="{86CD54D3-16E4-774D-83AC-168A43C01C7F}"/>
              </a:ext>
            </a:extLst>
          </p:cNvPr>
          <p:cNvCxnSpPr>
            <a:cxnSpLocks/>
          </p:cNvCxnSpPr>
          <p:nvPr/>
        </p:nvCxnSpPr>
        <p:spPr>
          <a:xfrm flipH="1">
            <a:off x="4952999" y="4714364"/>
            <a:ext cx="461571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1" name="直線コネクタ 20">
            <a:extLst>
              <a:ext uri="{FF2B5EF4-FFF2-40B4-BE49-F238E27FC236}">
                <a16:creationId xmlns:a16="http://schemas.microsoft.com/office/drawing/2014/main" id="{1CFD27C2-F3ED-1148-9BE8-5C744EC3C9B2}"/>
              </a:ext>
            </a:extLst>
          </p:cNvPr>
          <p:cNvCxnSpPr>
            <a:cxnSpLocks/>
          </p:cNvCxnSpPr>
          <p:nvPr/>
        </p:nvCxnSpPr>
        <p:spPr>
          <a:xfrm flipH="1">
            <a:off x="4952999" y="5602313"/>
            <a:ext cx="461571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2" name="直線コネクタ 21">
            <a:extLst>
              <a:ext uri="{FF2B5EF4-FFF2-40B4-BE49-F238E27FC236}">
                <a16:creationId xmlns:a16="http://schemas.microsoft.com/office/drawing/2014/main" id="{408E4C1D-5484-A844-B6E1-3C3B4D01B113}"/>
              </a:ext>
            </a:extLst>
          </p:cNvPr>
          <p:cNvCxnSpPr>
            <a:cxnSpLocks/>
          </p:cNvCxnSpPr>
          <p:nvPr/>
        </p:nvCxnSpPr>
        <p:spPr>
          <a:xfrm flipH="1">
            <a:off x="4952999" y="6046288"/>
            <a:ext cx="461571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24" name="テキスト ボックス 23">
            <a:extLst>
              <a:ext uri="{FF2B5EF4-FFF2-40B4-BE49-F238E27FC236}">
                <a16:creationId xmlns:a16="http://schemas.microsoft.com/office/drawing/2014/main" id="{47577788-B6D3-4946-A2BD-59F99EABB05C}"/>
              </a:ext>
            </a:extLst>
          </p:cNvPr>
          <p:cNvSpPr txBox="1"/>
          <p:nvPr/>
        </p:nvSpPr>
        <p:spPr>
          <a:xfrm>
            <a:off x="1140764" y="774411"/>
            <a:ext cx="700906" cy="300173"/>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大分類</a:t>
            </a:r>
          </a:p>
        </p:txBody>
      </p:sp>
      <p:sp>
        <p:nvSpPr>
          <p:cNvPr id="25" name="テキスト ボックス 24">
            <a:extLst>
              <a:ext uri="{FF2B5EF4-FFF2-40B4-BE49-F238E27FC236}">
                <a16:creationId xmlns:a16="http://schemas.microsoft.com/office/drawing/2014/main" id="{AF7F1301-2458-F04F-9534-C3CF1EAF7796}"/>
              </a:ext>
            </a:extLst>
          </p:cNvPr>
          <p:cNvSpPr txBox="1"/>
          <p:nvPr/>
        </p:nvSpPr>
        <p:spPr>
          <a:xfrm>
            <a:off x="3448619" y="774411"/>
            <a:ext cx="700906" cy="300173"/>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中</a:t>
            </a: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分類</a:t>
            </a:r>
          </a:p>
        </p:txBody>
      </p:sp>
      <p:sp>
        <p:nvSpPr>
          <p:cNvPr id="26" name="テキスト ボックス 25">
            <a:extLst>
              <a:ext uri="{FF2B5EF4-FFF2-40B4-BE49-F238E27FC236}">
                <a16:creationId xmlns:a16="http://schemas.microsoft.com/office/drawing/2014/main" id="{AF872B41-44CF-EB42-BCBA-CC9B2A9DE1D6}"/>
              </a:ext>
            </a:extLst>
          </p:cNvPr>
          <p:cNvSpPr txBox="1"/>
          <p:nvPr/>
        </p:nvSpPr>
        <p:spPr>
          <a:xfrm>
            <a:off x="6168574" y="774411"/>
            <a:ext cx="700906" cy="300173"/>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小分類</a:t>
            </a:r>
          </a:p>
        </p:txBody>
      </p:sp>
      <p:sp>
        <p:nvSpPr>
          <p:cNvPr id="27" name="テキスト ボックス 26">
            <a:extLst>
              <a:ext uri="{FF2B5EF4-FFF2-40B4-BE49-F238E27FC236}">
                <a16:creationId xmlns:a16="http://schemas.microsoft.com/office/drawing/2014/main" id="{1B356F0D-E5B4-A14F-B94F-5A49B08A57B6}"/>
              </a:ext>
            </a:extLst>
          </p:cNvPr>
          <p:cNvSpPr txBox="1"/>
          <p:nvPr/>
        </p:nvSpPr>
        <p:spPr>
          <a:xfrm>
            <a:off x="8559870" y="774411"/>
            <a:ext cx="534024" cy="300173"/>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頻度</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0" name="正方形/長方形 59">
            <a:extLst>
              <a:ext uri="{FF2B5EF4-FFF2-40B4-BE49-F238E27FC236}">
                <a16:creationId xmlns:a16="http://schemas.microsoft.com/office/drawing/2014/main" id="{3F52C3C7-DC89-8243-8CAD-5A0491609939}"/>
              </a:ext>
            </a:extLst>
          </p:cNvPr>
          <p:cNvSpPr/>
          <p:nvPr/>
        </p:nvSpPr>
        <p:spPr>
          <a:xfrm>
            <a:off x="337288" y="682812"/>
            <a:ext cx="9231425" cy="580744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8" name="テキスト ボックス 27">
            <a:extLst>
              <a:ext uri="{FF2B5EF4-FFF2-40B4-BE49-F238E27FC236}">
                <a16:creationId xmlns:a16="http://schemas.microsoft.com/office/drawing/2014/main" id="{27D259A3-B6CF-4E88-A892-5C77CB9E9DAF}"/>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5.</a:t>
            </a:r>
            <a:r>
              <a:rPr lang="ja-JP" altLang="en-US" sz="900" dirty="0">
                <a:latin typeface="Meiryo UI" panose="020B0604030504040204" pitchFamily="50" charset="-128"/>
                <a:ea typeface="Meiryo UI" panose="020B0604030504040204" pitchFamily="50" charset="-128"/>
              </a:rPr>
              <a:t>業務を改善する</a:t>
            </a:r>
          </a:p>
        </p:txBody>
      </p:sp>
      <p:sp>
        <p:nvSpPr>
          <p:cNvPr id="29" name="テキスト ボックス 28">
            <a:extLst>
              <a:ext uri="{FF2B5EF4-FFF2-40B4-BE49-F238E27FC236}">
                <a16:creationId xmlns:a16="http://schemas.microsoft.com/office/drawing/2014/main" id="{EBDF0E72-AB48-4C50-AB87-C308E0DDDC54}"/>
              </a:ext>
            </a:extLst>
          </p:cNvPr>
          <p:cNvSpPr txBox="1"/>
          <p:nvPr/>
        </p:nvSpPr>
        <p:spPr>
          <a:xfrm>
            <a:off x="1809280" y="6560810"/>
            <a:ext cx="1818126"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STEP2:</a:t>
            </a:r>
            <a:r>
              <a:rPr lang="ja-JP" altLang="en-US" sz="900" dirty="0">
                <a:latin typeface="Meiryo UI" panose="020B0604030504040204" pitchFamily="50" charset="-128"/>
                <a:ea typeface="Meiryo UI" panose="020B0604030504040204" pitchFamily="50" charset="-128"/>
              </a:rPr>
              <a:t>業務の状態を可視化する</a:t>
            </a:r>
          </a:p>
        </p:txBody>
      </p:sp>
    </p:spTree>
    <p:extLst>
      <p:ext uri="{BB962C8B-B14F-4D97-AF65-F5344CB8AC3E}">
        <p14:creationId xmlns:p14="http://schemas.microsoft.com/office/powerpoint/2010/main" val="424203799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1420582"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50_</a:t>
            </a:r>
            <a:r>
              <a:rPr lang="ja-JP" altLang="en-US" dirty="0"/>
              <a:t>業務フロー図</a:t>
            </a:r>
          </a:p>
        </p:txBody>
      </p:sp>
      <p:sp>
        <p:nvSpPr>
          <p:cNvPr id="3" name="フローチャート: 磁気ディスク 2">
            <a:extLst>
              <a:ext uri="{FF2B5EF4-FFF2-40B4-BE49-F238E27FC236}">
                <a16:creationId xmlns:a16="http://schemas.microsoft.com/office/drawing/2014/main" id="{E4CB4BF6-66F6-D845-A651-D3FB24977666}"/>
              </a:ext>
            </a:extLst>
          </p:cNvPr>
          <p:cNvSpPr/>
          <p:nvPr/>
        </p:nvSpPr>
        <p:spPr>
          <a:xfrm>
            <a:off x="4790222" y="6370067"/>
            <a:ext cx="402082" cy="176960"/>
          </a:xfrm>
          <a:prstGeom prst="flowChartMagneticDisk">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5" name="フローチャート: 判断 4">
            <a:extLst>
              <a:ext uri="{FF2B5EF4-FFF2-40B4-BE49-F238E27FC236}">
                <a16:creationId xmlns:a16="http://schemas.microsoft.com/office/drawing/2014/main" id="{9EC09A9D-C0CE-2648-B863-D2091669EDA6}"/>
              </a:ext>
            </a:extLst>
          </p:cNvPr>
          <p:cNvSpPr/>
          <p:nvPr/>
        </p:nvSpPr>
        <p:spPr>
          <a:xfrm>
            <a:off x="3614667" y="6358120"/>
            <a:ext cx="568277" cy="188908"/>
          </a:xfrm>
          <a:prstGeom prst="flowChartDecision">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6" name="正方形/長方形 5">
            <a:extLst>
              <a:ext uri="{FF2B5EF4-FFF2-40B4-BE49-F238E27FC236}">
                <a16:creationId xmlns:a16="http://schemas.microsoft.com/office/drawing/2014/main" id="{A38004A5-6F70-1D42-AC9E-5C5896664118}"/>
              </a:ext>
            </a:extLst>
          </p:cNvPr>
          <p:cNvSpPr/>
          <p:nvPr/>
        </p:nvSpPr>
        <p:spPr>
          <a:xfrm>
            <a:off x="2016891" y="6370066"/>
            <a:ext cx="589776" cy="176961"/>
          </a:xfrm>
          <a:prstGeom prst="rect">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a:latin typeface="Meiryo" panose="020B0604030504040204" pitchFamily="34" charset="-128"/>
              <a:ea typeface="Meiryo" panose="020B0604030504040204" pitchFamily="34" charset="-128"/>
            </a:endParaRPr>
          </a:p>
        </p:txBody>
      </p:sp>
      <p:cxnSp>
        <p:nvCxnSpPr>
          <p:cNvPr id="9" name="直線コネクタ 8">
            <a:extLst>
              <a:ext uri="{FF2B5EF4-FFF2-40B4-BE49-F238E27FC236}">
                <a16:creationId xmlns:a16="http://schemas.microsoft.com/office/drawing/2014/main" id="{C6702717-8310-A443-83C3-4562F17F3C0A}"/>
              </a:ext>
            </a:extLst>
          </p:cNvPr>
          <p:cNvCxnSpPr/>
          <p:nvPr/>
        </p:nvCxnSpPr>
        <p:spPr>
          <a:xfrm>
            <a:off x="338962" y="1091982"/>
            <a:ext cx="922975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5" name="直線コネクタ 14">
            <a:extLst>
              <a:ext uri="{FF2B5EF4-FFF2-40B4-BE49-F238E27FC236}">
                <a16:creationId xmlns:a16="http://schemas.microsoft.com/office/drawing/2014/main" id="{EE08A097-78EB-D94B-9C06-1CCFDDE2C280}"/>
              </a:ext>
            </a:extLst>
          </p:cNvPr>
          <p:cNvCxnSpPr>
            <a:cxnSpLocks/>
          </p:cNvCxnSpPr>
          <p:nvPr/>
        </p:nvCxnSpPr>
        <p:spPr>
          <a:xfrm flipH="1">
            <a:off x="337288" y="3825337"/>
            <a:ext cx="9229753"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55" name="直線コネクタ 54">
            <a:extLst>
              <a:ext uri="{FF2B5EF4-FFF2-40B4-BE49-F238E27FC236}">
                <a16:creationId xmlns:a16="http://schemas.microsoft.com/office/drawing/2014/main" id="{636EC6CD-5BEA-4349-85D7-16CCF8178023}"/>
              </a:ext>
            </a:extLst>
          </p:cNvPr>
          <p:cNvCxnSpPr/>
          <p:nvPr/>
        </p:nvCxnSpPr>
        <p:spPr>
          <a:xfrm>
            <a:off x="810637" y="687363"/>
            <a:ext cx="0" cy="5606956"/>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78" name="フローチャート: 端子 77">
            <a:extLst>
              <a:ext uri="{FF2B5EF4-FFF2-40B4-BE49-F238E27FC236}">
                <a16:creationId xmlns:a16="http://schemas.microsoft.com/office/drawing/2014/main" id="{D5D48B6E-8011-6F45-8306-1ABAB8EAFF9F}"/>
              </a:ext>
            </a:extLst>
          </p:cNvPr>
          <p:cNvSpPr/>
          <p:nvPr/>
        </p:nvSpPr>
        <p:spPr>
          <a:xfrm>
            <a:off x="524968" y="6361529"/>
            <a:ext cx="597534" cy="185498"/>
          </a:xfrm>
          <a:prstGeom prst="flowChartTerminator">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79" name="テキスト ボックス 78">
            <a:extLst>
              <a:ext uri="{FF2B5EF4-FFF2-40B4-BE49-F238E27FC236}">
                <a16:creationId xmlns:a16="http://schemas.microsoft.com/office/drawing/2014/main" id="{13234B59-DCA8-DA4A-AA7D-D40BDB30F6A6}"/>
              </a:ext>
            </a:extLst>
          </p:cNvPr>
          <p:cNvSpPr txBox="1"/>
          <p:nvPr/>
        </p:nvSpPr>
        <p:spPr>
          <a:xfrm>
            <a:off x="1176395" y="6331168"/>
            <a:ext cx="766555" cy="246221"/>
          </a:xfrm>
          <a:prstGeom prst="rect">
            <a:avLst/>
          </a:prstGeom>
          <a:noFill/>
        </p:spPr>
        <p:txBody>
          <a:bodyPr wrap="none" rtlCol="0" anchor="ctr">
            <a:spAutoFit/>
          </a:bodyPr>
          <a:lstStyle/>
          <a:p>
            <a:r>
              <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rPr>
              <a:t>開始</a:t>
            </a:r>
            <a:r>
              <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rPr>
              <a:t>/</a:t>
            </a:r>
            <a:r>
              <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rPr>
              <a:t>終了</a:t>
            </a:r>
          </a:p>
        </p:txBody>
      </p:sp>
      <p:sp>
        <p:nvSpPr>
          <p:cNvPr id="80" name="テキスト ボックス 79">
            <a:extLst>
              <a:ext uri="{FF2B5EF4-FFF2-40B4-BE49-F238E27FC236}">
                <a16:creationId xmlns:a16="http://schemas.microsoft.com/office/drawing/2014/main" id="{490096C8-79A3-6942-B12D-9E6750B1B34A}"/>
              </a:ext>
            </a:extLst>
          </p:cNvPr>
          <p:cNvSpPr txBox="1"/>
          <p:nvPr/>
        </p:nvSpPr>
        <p:spPr>
          <a:xfrm>
            <a:off x="2660560" y="6331168"/>
            <a:ext cx="954107" cy="246221"/>
          </a:xfrm>
          <a:prstGeom prst="rect">
            <a:avLst/>
          </a:prstGeom>
          <a:noFill/>
        </p:spPr>
        <p:txBody>
          <a:bodyPr wrap="none" rtlCol="0" anchor="ctr">
            <a:spAutoFit/>
          </a:bodyPr>
          <a:lstStyle/>
          <a:p>
            <a:r>
              <a:rPr lang="ja-JP" altLang="en-US" sz="1000" dirty="0">
                <a:solidFill>
                  <a:schemeClr val="tx1">
                    <a:lumMod val="75000"/>
                    <a:lumOff val="25000"/>
                  </a:schemeClr>
                </a:solidFill>
                <a:latin typeface="Meiryo" panose="020B0604030504040204" pitchFamily="34" charset="-128"/>
                <a:ea typeface="Meiryo" panose="020B0604030504040204" pitchFamily="34" charset="-128"/>
              </a:rPr>
              <a:t>行動（処理）</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1" name="テキスト ボックス 80">
            <a:extLst>
              <a:ext uri="{FF2B5EF4-FFF2-40B4-BE49-F238E27FC236}">
                <a16:creationId xmlns:a16="http://schemas.microsoft.com/office/drawing/2014/main" id="{60286EE2-D4BC-8E4E-926C-F8272BB809ED}"/>
              </a:ext>
            </a:extLst>
          </p:cNvPr>
          <p:cNvSpPr txBox="1"/>
          <p:nvPr/>
        </p:nvSpPr>
        <p:spPr>
          <a:xfrm>
            <a:off x="4266094" y="6331168"/>
            <a:ext cx="441146" cy="246221"/>
          </a:xfrm>
          <a:prstGeom prst="rect">
            <a:avLst/>
          </a:prstGeom>
          <a:noFill/>
        </p:spPr>
        <p:txBody>
          <a:bodyPr wrap="none" rtlCol="0" anchor="ctr">
            <a:spAutoFit/>
          </a:bodyPr>
          <a:lstStyle/>
          <a:p>
            <a:r>
              <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rPr>
              <a:t>判断</a:t>
            </a:r>
          </a:p>
        </p:txBody>
      </p:sp>
      <p:sp>
        <p:nvSpPr>
          <p:cNvPr id="82" name="テキスト ボックス 81">
            <a:extLst>
              <a:ext uri="{FF2B5EF4-FFF2-40B4-BE49-F238E27FC236}">
                <a16:creationId xmlns:a16="http://schemas.microsoft.com/office/drawing/2014/main" id="{BE53EE13-4D7D-5749-8E97-14DB6180D25B}"/>
              </a:ext>
            </a:extLst>
          </p:cNvPr>
          <p:cNvSpPr txBox="1"/>
          <p:nvPr/>
        </p:nvSpPr>
        <p:spPr>
          <a:xfrm>
            <a:off x="5249904" y="6331168"/>
            <a:ext cx="697627" cy="246221"/>
          </a:xfrm>
          <a:prstGeom prst="rect">
            <a:avLst/>
          </a:prstGeom>
          <a:noFill/>
        </p:spPr>
        <p:txBody>
          <a:bodyPr wrap="none" rtlCol="0" anchor="ctr">
            <a:spAutoFit/>
          </a:bodyPr>
          <a:lstStyle/>
          <a:p>
            <a:r>
              <a:rPr lang="ja-JP" altLang="en-US" sz="1000" dirty="0">
                <a:solidFill>
                  <a:schemeClr val="tx1">
                    <a:lumMod val="75000"/>
                    <a:lumOff val="25000"/>
                  </a:schemeClr>
                </a:solidFill>
                <a:latin typeface="Meiryo" panose="020B0604030504040204" pitchFamily="34" charset="-128"/>
                <a:ea typeface="Meiryo" panose="020B0604030504040204" pitchFamily="34" charset="-128"/>
              </a:rPr>
              <a:t>システム</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3" name="テキスト ボックス 82">
            <a:extLst>
              <a:ext uri="{FF2B5EF4-FFF2-40B4-BE49-F238E27FC236}">
                <a16:creationId xmlns:a16="http://schemas.microsoft.com/office/drawing/2014/main" id="{6835CA74-A477-3543-93B1-C1BD94F0E49F}"/>
              </a:ext>
            </a:extLst>
          </p:cNvPr>
          <p:cNvSpPr txBox="1"/>
          <p:nvPr/>
        </p:nvSpPr>
        <p:spPr>
          <a:xfrm>
            <a:off x="6610220" y="6331168"/>
            <a:ext cx="1210588" cy="246221"/>
          </a:xfrm>
          <a:prstGeom prst="rect">
            <a:avLst/>
          </a:prstGeom>
          <a:noFill/>
        </p:spPr>
        <p:txBody>
          <a:bodyPr wrap="none" rtlCol="0" anchor="ctr">
            <a:spAutoFit/>
          </a:bodyPr>
          <a:lstStyle/>
          <a:p>
            <a:r>
              <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rPr>
              <a:t>業務やモノの流れ</a:t>
            </a:r>
          </a:p>
        </p:txBody>
      </p:sp>
      <p:sp>
        <p:nvSpPr>
          <p:cNvPr id="84" name="テキスト ボックス 83">
            <a:extLst>
              <a:ext uri="{FF2B5EF4-FFF2-40B4-BE49-F238E27FC236}">
                <a16:creationId xmlns:a16="http://schemas.microsoft.com/office/drawing/2014/main" id="{DF1E805E-E128-8A40-9DB6-E8EEDB3D7044}"/>
              </a:ext>
            </a:extLst>
          </p:cNvPr>
          <p:cNvSpPr txBox="1"/>
          <p:nvPr/>
        </p:nvSpPr>
        <p:spPr>
          <a:xfrm>
            <a:off x="8460289" y="6358119"/>
            <a:ext cx="954107" cy="246221"/>
          </a:xfrm>
          <a:prstGeom prst="rect">
            <a:avLst/>
          </a:prstGeom>
          <a:noFill/>
        </p:spPr>
        <p:txBody>
          <a:bodyPr wrap="none" rtlCol="0" anchor="ctr">
            <a:spAutoFit/>
          </a:bodyPr>
          <a:lstStyle/>
          <a:p>
            <a:r>
              <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rPr>
              <a:t>データの流れ</a:t>
            </a:r>
          </a:p>
        </p:txBody>
      </p:sp>
      <p:cxnSp>
        <p:nvCxnSpPr>
          <p:cNvPr id="85" name="直線矢印コネクタ 84">
            <a:extLst>
              <a:ext uri="{FF2B5EF4-FFF2-40B4-BE49-F238E27FC236}">
                <a16:creationId xmlns:a16="http://schemas.microsoft.com/office/drawing/2014/main" id="{EC96D115-447D-2C42-9AD6-C036B16F9940}"/>
              </a:ext>
            </a:extLst>
          </p:cNvPr>
          <p:cNvCxnSpPr>
            <a:cxnSpLocks/>
          </p:cNvCxnSpPr>
          <p:nvPr/>
        </p:nvCxnSpPr>
        <p:spPr>
          <a:xfrm>
            <a:off x="5973082" y="6454278"/>
            <a:ext cx="597534" cy="0"/>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86" name="直線矢印コネクタ 85">
            <a:extLst>
              <a:ext uri="{FF2B5EF4-FFF2-40B4-BE49-F238E27FC236}">
                <a16:creationId xmlns:a16="http://schemas.microsoft.com/office/drawing/2014/main" id="{26B9181A-AF5E-F845-948C-73669DF2BB1B}"/>
              </a:ext>
            </a:extLst>
          </p:cNvPr>
          <p:cNvCxnSpPr>
            <a:cxnSpLocks/>
          </p:cNvCxnSpPr>
          <p:nvPr/>
        </p:nvCxnSpPr>
        <p:spPr>
          <a:xfrm>
            <a:off x="7851726" y="6481229"/>
            <a:ext cx="597534" cy="0"/>
          </a:xfrm>
          <a:prstGeom prst="straightConnector1">
            <a:avLst/>
          </a:prstGeom>
          <a:ln>
            <a:solidFill>
              <a:schemeClr val="tx1">
                <a:lumMod val="75000"/>
                <a:lumOff val="25000"/>
              </a:schemeClr>
            </a:solidFill>
            <a:prstDash val="sysDot"/>
            <a:tailEnd type="stealth" w="lg" len="lg"/>
          </a:ln>
          <a:effectLst/>
        </p:spPr>
        <p:style>
          <a:lnRef idx="2">
            <a:schemeClr val="accent1"/>
          </a:lnRef>
          <a:fillRef idx="0">
            <a:schemeClr val="accent1"/>
          </a:fillRef>
          <a:effectRef idx="1">
            <a:schemeClr val="accent1"/>
          </a:effectRef>
          <a:fontRef idx="minor">
            <a:schemeClr val="tx1"/>
          </a:fontRef>
        </p:style>
      </p:cxnSp>
      <p:sp>
        <p:nvSpPr>
          <p:cNvPr id="92" name="正方形/長方形 91">
            <a:extLst>
              <a:ext uri="{FF2B5EF4-FFF2-40B4-BE49-F238E27FC236}">
                <a16:creationId xmlns:a16="http://schemas.microsoft.com/office/drawing/2014/main" id="{BFA65F49-4083-2143-8CFA-080B15C56F5B}"/>
              </a:ext>
            </a:extLst>
          </p:cNvPr>
          <p:cNvSpPr/>
          <p:nvPr/>
        </p:nvSpPr>
        <p:spPr>
          <a:xfrm>
            <a:off x="337288" y="682812"/>
            <a:ext cx="9231425" cy="5611507"/>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Meiryo" panose="020B0604030504040204" pitchFamily="34" charset="-128"/>
              <a:ea typeface="Meiryo" panose="020B0604030504040204" pitchFamily="34" charset="-128"/>
            </a:endParaRPr>
          </a:p>
        </p:txBody>
      </p:sp>
      <p:sp>
        <p:nvSpPr>
          <p:cNvPr id="28" name="正方形/長方形 27">
            <a:extLst>
              <a:ext uri="{FF2B5EF4-FFF2-40B4-BE49-F238E27FC236}">
                <a16:creationId xmlns:a16="http://schemas.microsoft.com/office/drawing/2014/main" id="{43EE6A7D-1166-E84D-8CF0-F54E80027796}"/>
              </a:ext>
            </a:extLst>
          </p:cNvPr>
          <p:cNvSpPr/>
          <p:nvPr/>
        </p:nvSpPr>
        <p:spPr>
          <a:xfrm>
            <a:off x="1052454" y="1773309"/>
            <a:ext cx="1257264" cy="361097"/>
          </a:xfrm>
          <a:prstGeom prst="rect">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a:latin typeface="Meiryo" panose="020B0604030504040204" pitchFamily="34" charset="-128"/>
              <a:ea typeface="Meiryo" panose="020B0604030504040204" pitchFamily="34" charset="-128"/>
            </a:endParaRPr>
          </a:p>
        </p:txBody>
      </p:sp>
      <p:sp>
        <p:nvSpPr>
          <p:cNvPr id="29" name="テキスト ボックス 28">
            <a:extLst>
              <a:ext uri="{FF2B5EF4-FFF2-40B4-BE49-F238E27FC236}">
                <a16:creationId xmlns:a16="http://schemas.microsoft.com/office/drawing/2014/main" id="{655B7348-FCA0-0C47-97E0-D7D1E86B65A8}"/>
              </a:ext>
            </a:extLst>
          </p:cNvPr>
          <p:cNvSpPr txBox="1"/>
          <p:nvPr/>
        </p:nvSpPr>
        <p:spPr>
          <a:xfrm>
            <a:off x="1434865" y="1815357"/>
            <a:ext cx="492443" cy="276999"/>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発注</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0" name="正方形/長方形 29">
            <a:extLst>
              <a:ext uri="{FF2B5EF4-FFF2-40B4-BE49-F238E27FC236}">
                <a16:creationId xmlns:a16="http://schemas.microsoft.com/office/drawing/2014/main" id="{78A4412A-6AEF-5643-AA8C-18AC0C9D1D07}"/>
              </a:ext>
            </a:extLst>
          </p:cNvPr>
          <p:cNvSpPr/>
          <p:nvPr/>
        </p:nvSpPr>
        <p:spPr>
          <a:xfrm>
            <a:off x="4554979" y="1765997"/>
            <a:ext cx="1257264" cy="361097"/>
          </a:xfrm>
          <a:prstGeom prst="rect">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a:latin typeface="Meiryo" panose="020B0604030504040204" pitchFamily="34" charset="-128"/>
              <a:ea typeface="Meiryo" panose="020B0604030504040204" pitchFamily="34" charset="-128"/>
            </a:endParaRPr>
          </a:p>
        </p:txBody>
      </p:sp>
      <p:sp>
        <p:nvSpPr>
          <p:cNvPr id="31" name="テキスト ボックス 30">
            <a:extLst>
              <a:ext uri="{FF2B5EF4-FFF2-40B4-BE49-F238E27FC236}">
                <a16:creationId xmlns:a16="http://schemas.microsoft.com/office/drawing/2014/main" id="{2D596CE3-1B70-8D4B-BB01-A2D46CFC6642}"/>
              </a:ext>
            </a:extLst>
          </p:cNvPr>
          <p:cNvSpPr txBox="1"/>
          <p:nvPr/>
        </p:nvSpPr>
        <p:spPr>
          <a:xfrm>
            <a:off x="4629617" y="1808045"/>
            <a:ext cx="1107996" cy="276999"/>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受注内容確認</a:t>
            </a:r>
          </a:p>
        </p:txBody>
      </p:sp>
      <p:sp>
        <p:nvSpPr>
          <p:cNvPr id="32" name="フローチャート: 判断 31">
            <a:extLst>
              <a:ext uri="{FF2B5EF4-FFF2-40B4-BE49-F238E27FC236}">
                <a16:creationId xmlns:a16="http://schemas.microsoft.com/office/drawing/2014/main" id="{F5A21055-64DD-6A49-A63D-52CAE07CD740}"/>
              </a:ext>
            </a:extLst>
          </p:cNvPr>
          <p:cNvSpPr/>
          <p:nvPr/>
        </p:nvSpPr>
        <p:spPr>
          <a:xfrm>
            <a:off x="4546961" y="2553791"/>
            <a:ext cx="1273299" cy="509371"/>
          </a:xfrm>
          <a:prstGeom prst="flowChartDecision">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33" name="直線矢印コネクタ 32">
            <a:extLst>
              <a:ext uri="{FF2B5EF4-FFF2-40B4-BE49-F238E27FC236}">
                <a16:creationId xmlns:a16="http://schemas.microsoft.com/office/drawing/2014/main" id="{86534DF9-C395-C54A-9B49-4294A9383338}"/>
              </a:ext>
            </a:extLst>
          </p:cNvPr>
          <p:cNvCxnSpPr>
            <a:stCxn id="28" idx="3"/>
            <a:endCxn id="30" idx="1"/>
          </p:cNvCxnSpPr>
          <p:nvPr/>
        </p:nvCxnSpPr>
        <p:spPr>
          <a:xfrm flipV="1">
            <a:off x="2309718" y="1946546"/>
            <a:ext cx="2245261" cy="7312"/>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34" name="テキスト ボックス 33">
            <a:extLst>
              <a:ext uri="{FF2B5EF4-FFF2-40B4-BE49-F238E27FC236}">
                <a16:creationId xmlns:a16="http://schemas.microsoft.com/office/drawing/2014/main" id="{2CC4150C-9850-0847-A5C4-E7ACC102DAF6}"/>
              </a:ext>
            </a:extLst>
          </p:cNvPr>
          <p:cNvSpPr txBox="1"/>
          <p:nvPr/>
        </p:nvSpPr>
        <p:spPr>
          <a:xfrm>
            <a:off x="4687322" y="2681518"/>
            <a:ext cx="992579" cy="253916"/>
          </a:xfrm>
          <a:prstGeom prst="rect">
            <a:avLst/>
          </a:prstGeom>
          <a:noFill/>
        </p:spPr>
        <p:txBody>
          <a:bodyPr wrap="none" rtlCol="0" anchor="ctr">
            <a:spAutoFit/>
          </a:bodyPr>
          <a:lstStyle/>
          <a:p>
            <a:pPr algn="ctr"/>
            <a:r>
              <a:rPr lang="ja-JP" altLang="en-US" sz="1050" dirty="0">
                <a:solidFill>
                  <a:schemeClr val="tx1">
                    <a:lumMod val="75000"/>
                    <a:lumOff val="25000"/>
                  </a:schemeClr>
                </a:solidFill>
                <a:latin typeface="Meiryo" panose="020B0604030504040204" pitchFamily="34" charset="-128"/>
                <a:ea typeface="Meiryo" panose="020B0604030504040204" pitchFamily="34" charset="-128"/>
              </a:rPr>
              <a:t>内容が正しい</a:t>
            </a:r>
            <a:endParaRPr kumimoji="1" lang="ja-JP" altLang="en-US" sz="105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35" name="直線矢印コネクタ 34">
            <a:extLst>
              <a:ext uri="{FF2B5EF4-FFF2-40B4-BE49-F238E27FC236}">
                <a16:creationId xmlns:a16="http://schemas.microsoft.com/office/drawing/2014/main" id="{377CB395-71A4-A84E-BD05-360A2FBFFF05}"/>
              </a:ext>
            </a:extLst>
          </p:cNvPr>
          <p:cNvCxnSpPr>
            <a:cxnSpLocks/>
            <a:stCxn id="30" idx="2"/>
            <a:endCxn id="32" idx="0"/>
          </p:cNvCxnSpPr>
          <p:nvPr/>
        </p:nvCxnSpPr>
        <p:spPr>
          <a:xfrm>
            <a:off x="5183611" y="2127094"/>
            <a:ext cx="0" cy="426697"/>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36" name="正方形/長方形 35">
            <a:extLst>
              <a:ext uri="{FF2B5EF4-FFF2-40B4-BE49-F238E27FC236}">
                <a16:creationId xmlns:a16="http://schemas.microsoft.com/office/drawing/2014/main" id="{E631818D-004E-914E-AB0B-C87022535BC7}"/>
              </a:ext>
            </a:extLst>
          </p:cNvPr>
          <p:cNvSpPr/>
          <p:nvPr/>
        </p:nvSpPr>
        <p:spPr>
          <a:xfrm>
            <a:off x="2814184" y="2627928"/>
            <a:ext cx="1257264" cy="361097"/>
          </a:xfrm>
          <a:prstGeom prst="rect">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a:latin typeface="Meiryo" panose="020B0604030504040204" pitchFamily="34" charset="-128"/>
              <a:ea typeface="Meiryo" panose="020B0604030504040204" pitchFamily="34" charset="-128"/>
            </a:endParaRPr>
          </a:p>
        </p:txBody>
      </p:sp>
      <p:sp>
        <p:nvSpPr>
          <p:cNvPr id="37" name="テキスト ボックス 36">
            <a:extLst>
              <a:ext uri="{FF2B5EF4-FFF2-40B4-BE49-F238E27FC236}">
                <a16:creationId xmlns:a16="http://schemas.microsoft.com/office/drawing/2014/main" id="{F94B2A91-A9F8-E64A-A81F-34E04612E7FA}"/>
              </a:ext>
            </a:extLst>
          </p:cNvPr>
          <p:cNvSpPr txBox="1"/>
          <p:nvPr/>
        </p:nvSpPr>
        <p:spPr>
          <a:xfrm>
            <a:off x="2965766" y="2669977"/>
            <a:ext cx="954107" cy="276999"/>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問い合わせ</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38" name="直線矢印コネクタ 37">
            <a:extLst>
              <a:ext uri="{FF2B5EF4-FFF2-40B4-BE49-F238E27FC236}">
                <a16:creationId xmlns:a16="http://schemas.microsoft.com/office/drawing/2014/main" id="{40C271A7-5171-E448-AA35-9788A208CE02}"/>
              </a:ext>
            </a:extLst>
          </p:cNvPr>
          <p:cNvCxnSpPr>
            <a:cxnSpLocks/>
          </p:cNvCxnSpPr>
          <p:nvPr/>
        </p:nvCxnSpPr>
        <p:spPr>
          <a:xfrm flipH="1">
            <a:off x="4100912" y="2808477"/>
            <a:ext cx="457584" cy="0"/>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39" name="正方形/長方形 38">
            <a:extLst>
              <a:ext uri="{FF2B5EF4-FFF2-40B4-BE49-F238E27FC236}">
                <a16:creationId xmlns:a16="http://schemas.microsoft.com/office/drawing/2014/main" id="{E983E428-03E0-5444-9F65-105A110ABF30}"/>
              </a:ext>
            </a:extLst>
          </p:cNvPr>
          <p:cNvSpPr/>
          <p:nvPr/>
        </p:nvSpPr>
        <p:spPr>
          <a:xfrm>
            <a:off x="1049878" y="2625277"/>
            <a:ext cx="1257264" cy="361097"/>
          </a:xfrm>
          <a:prstGeom prst="rect">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a:latin typeface="Meiryo" panose="020B0604030504040204" pitchFamily="34" charset="-128"/>
              <a:ea typeface="Meiryo" panose="020B0604030504040204" pitchFamily="34" charset="-128"/>
            </a:endParaRPr>
          </a:p>
        </p:txBody>
      </p:sp>
      <p:sp>
        <p:nvSpPr>
          <p:cNvPr id="40" name="テキスト ボックス 39">
            <a:extLst>
              <a:ext uri="{FF2B5EF4-FFF2-40B4-BE49-F238E27FC236}">
                <a16:creationId xmlns:a16="http://schemas.microsoft.com/office/drawing/2014/main" id="{07842123-3CA7-C549-99CE-75E5638B43D3}"/>
              </a:ext>
            </a:extLst>
          </p:cNvPr>
          <p:cNvSpPr txBox="1"/>
          <p:nvPr/>
        </p:nvSpPr>
        <p:spPr>
          <a:xfrm>
            <a:off x="1278406" y="2667326"/>
            <a:ext cx="800219" cy="276999"/>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内容修正</a:t>
            </a:r>
          </a:p>
        </p:txBody>
      </p:sp>
      <p:cxnSp>
        <p:nvCxnSpPr>
          <p:cNvPr id="41" name="直線矢印コネクタ 40">
            <a:extLst>
              <a:ext uri="{FF2B5EF4-FFF2-40B4-BE49-F238E27FC236}">
                <a16:creationId xmlns:a16="http://schemas.microsoft.com/office/drawing/2014/main" id="{E05A614C-BB54-D644-A870-5072308AC566}"/>
              </a:ext>
            </a:extLst>
          </p:cNvPr>
          <p:cNvCxnSpPr>
            <a:cxnSpLocks/>
            <a:stCxn id="36" idx="1"/>
            <a:endCxn id="39" idx="3"/>
          </p:cNvCxnSpPr>
          <p:nvPr/>
        </p:nvCxnSpPr>
        <p:spPr>
          <a:xfrm flipH="1" flipV="1">
            <a:off x="2307142" y="2805826"/>
            <a:ext cx="507042" cy="2650"/>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42" name="直線矢印コネクタ 41">
            <a:extLst>
              <a:ext uri="{FF2B5EF4-FFF2-40B4-BE49-F238E27FC236}">
                <a16:creationId xmlns:a16="http://schemas.microsoft.com/office/drawing/2014/main" id="{51E7B596-D0A4-A444-AF62-828226B3D5D4}"/>
              </a:ext>
            </a:extLst>
          </p:cNvPr>
          <p:cNvCxnSpPr>
            <a:cxnSpLocks/>
          </p:cNvCxnSpPr>
          <p:nvPr/>
        </p:nvCxnSpPr>
        <p:spPr>
          <a:xfrm>
            <a:off x="1681086" y="2400225"/>
            <a:ext cx="3104946" cy="0"/>
          </a:xfrm>
          <a:prstGeom prst="straightConnector1">
            <a:avLst/>
          </a:prstGeom>
          <a:ln>
            <a:solidFill>
              <a:schemeClr val="tx1">
                <a:lumMod val="75000"/>
                <a:lumOff val="2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43" name="直線矢印コネクタ 42">
            <a:extLst>
              <a:ext uri="{FF2B5EF4-FFF2-40B4-BE49-F238E27FC236}">
                <a16:creationId xmlns:a16="http://schemas.microsoft.com/office/drawing/2014/main" id="{ACD8E9CB-D358-D549-A5FA-5AC694F91580}"/>
              </a:ext>
            </a:extLst>
          </p:cNvPr>
          <p:cNvCxnSpPr>
            <a:cxnSpLocks/>
            <a:stCxn id="39" idx="0"/>
          </p:cNvCxnSpPr>
          <p:nvPr/>
        </p:nvCxnSpPr>
        <p:spPr>
          <a:xfrm flipV="1">
            <a:off x="1678510" y="2400225"/>
            <a:ext cx="0" cy="225052"/>
          </a:xfrm>
          <a:prstGeom prst="straightConnector1">
            <a:avLst/>
          </a:prstGeom>
          <a:ln>
            <a:solidFill>
              <a:schemeClr val="tx1">
                <a:lumMod val="75000"/>
                <a:lumOff val="2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44" name="直線矢印コネクタ 43">
            <a:extLst>
              <a:ext uri="{FF2B5EF4-FFF2-40B4-BE49-F238E27FC236}">
                <a16:creationId xmlns:a16="http://schemas.microsoft.com/office/drawing/2014/main" id="{BEFA0411-E49E-A54D-B59E-21CD32771ADB}"/>
              </a:ext>
            </a:extLst>
          </p:cNvPr>
          <p:cNvCxnSpPr>
            <a:cxnSpLocks/>
          </p:cNvCxnSpPr>
          <p:nvPr/>
        </p:nvCxnSpPr>
        <p:spPr>
          <a:xfrm flipH="1" flipV="1">
            <a:off x="4786032" y="2127092"/>
            <a:ext cx="1" cy="271809"/>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45" name="正方形/長方形 44">
            <a:extLst>
              <a:ext uri="{FF2B5EF4-FFF2-40B4-BE49-F238E27FC236}">
                <a16:creationId xmlns:a16="http://schemas.microsoft.com/office/drawing/2014/main" id="{A139F31F-19F6-6846-916E-CAEC50152964}"/>
              </a:ext>
            </a:extLst>
          </p:cNvPr>
          <p:cNvSpPr/>
          <p:nvPr/>
        </p:nvSpPr>
        <p:spPr>
          <a:xfrm>
            <a:off x="4554979" y="3330693"/>
            <a:ext cx="1257264" cy="361097"/>
          </a:xfrm>
          <a:prstGeom prst="rect">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a:latin typeface="Meiryo" panose="020B0604030504040204" pitchFamily="34" charset="-128"/>
              <a:ea typeface="Meiryo" panose="020B0604030504040204" pitchFamily="34" charset="-128"/>
            </a:endParaRPr>
          </a:p>
        </p:txBody>
      </p:sp>
      <p:sp>
        <p:nvSpPr>
          <p:cNvPr id="46" name="テキスト ボックス 45">
            <a:extLst>
              <a:ext uri="{FF2B5EF4-FFF2-40B4-BE49-F238E27FC236}">
                <a16:creationId xmlns:a16="http://schemas.microsoft.com/office/drawing/2014/main" id="{C2E668A2-EA70-A545-8560-E8E5610D602C}"/>
              </a:ext>
            </a:extLst>
          </p:cNvPr>
          <p:cNvSpPr txBox="1"/>
          <p:nvPr/>
        </p:nvSpPr>
        <p:spPr>
          <a:xfrm>
            <a:off x="4629618" y="3372741"/>
            <a:ext cx="1107996" cy="276999"/>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受注内容確定</a:t>
            </a:r>
          </a:p>
        </p:txBody>
      </p:sp>
      <p:cxnSp>
        <p:nvCxnSpPr>
          <p:cNvPr id="47" name="直線矢印コネクタ 46">
            <a:extLst>
              <a:ext uri="{FF2B5EF4-FFF2-40B4-BE49-F238E27FC236}">
                <a16:creationId xmlns:a16="http://schemas.microsoft.com/office/drawing/2014/main" id="{89D3BC80-29CC-354D-B381-E4B245B0022F}"/>
              </a:ext>
            </a:extLst>
          </p:cNvPr>
          <p:cNvCxnSpPr>
            <a:cxnSpLocks/>
            <a:stCxn id="32" idx="2"/>
            <a:endCxn id="45" idx="0"/>
          </p:cNvCxnSpPr>
          <p:nvPr/>
        </p:nvCxnSpPr>
        <p:spPr>
          <a:xfrm>
            <a:off x="5183611" y="3063161"/>
            <a:ext cx="0" cy="267531"/>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grpSp>
        <p:nvGrpSpPr>
          <p:cNvPr id="48" name="グループ化 47">
            <a:extLst>
              <a:ext uri="{FF2B5EF4-FFF2-40B4-BE49-F238E27FC236}">
                <a16:creationId xmlns:a16="http://schemas.microsoft.com/office/drawing/2014/main" id="{654E5CC2-135E-194D-851C-1B6B8CEA390C}"/>
              </a:ext>
            </a:extLst>
          </p:cNvPr>
          <p:cNvGrpSpPr/>
          <p:nvPr/>
        </p:nvGrpSpPr>
        <p:grpSpPr>
          <a:xfrm>
            <a:off x="6302383" y="3334109"/>
            <a:ext cx="1261884" cy="361097"/>
            <a:chOff x="7687247" y="3894073"/>
            <a:chExt cx="1235010" cy="387873"/>
          </a:xfrm>
        </p:grpSpPr>
        <p:sp>
          <p:nvSpPr>
            <p:cNvPr id="49" name="正方形/長方形 48">
              <a:extLst>
                <a:ext uri="{FF2B5EF4-FFF2-40B4-BE49-F238E27FC236}">
                  <a16:creationId xmlns:a16="http://schemas.microsoft.com/office/drawing/2014/main" id="{EFCB278B-07CD-9A44-96B0-AE56B5FF0272}"/>
                </a:ext>
              </a:extLst>
            </p:cNvPr>
            <p:cNvSpPr/>
            <p:nvPr/>
          </p:nvSpPr>
          <p:spPr>
            <a:xfrm>
              <a:off x="7689501" y="3894073"/>
              <a:ext cx="1230488" cy="387873"/>
            </a:xfrm>
            <a:prstGeom prst="rect">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a:latin typeface="Meiryo" panose="020B0604030504040204" pitchFamily="34" charset="-128"/>
                <a:ea typeface="Meiryo" panose="020B0604030504040204" pitchFamily="34" charset="-128"/>
              </a:endParaRPr>
            </a:p>
          </p:txBody>
        </p:sp>
        <p:sp>
          <p:nvSpPr>
            <p:cNvPr id="50" name="テキスト ボックス 49">
              <a:extLst>
                <a:ext uri="{FF2B5EF4-FFF2-40B4-BE49-F238E27FC236}">
                  <a16:creationId xmlns:a16="http://schemas.microsoft.com/office/drawing/2014/main" id="{1D18A185-C841-3D4E-8B32-03F2EDD63125}"/>
                </a:ext>
              </a:extLst>
            </p:cNvPr>
            <p:cNvSpPr txBox="1"/>
            <p:nvPr/>
          </p:nvSpPr>
          <p:spPr>
            <a:xfrm>
              <a:off x="7687247" y="3939239"/>
              <a:ext cx="1235010" cy="297539"/>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内容確認・登録</a:t>
              </a:r>
            </a:p>
          </p:txBody>
        </p:sp>
      </p:grpSp>
      <p:grpSp>
        <p:nvGrpSpPr>
          <p:cNvPr id="51" name="グループ化 50">
            <a:extLst>
              <a:ext uri="{FF2B5EF4-FFF2-40B4-BE49-F238E27FC236}">
                <a16:creationId xmlns:a16="http://schemas.microsoft.com/office/drawing/2014/main" id="{363946C5-DDE4-EB40-941E-A4D5FFE4F403}"/>
              </a:ext>
            </a:extLst>
          </p:cNvPr>
          <p:cNvGrpSpPr/>
          <p:nvPr/>
        </p:nvGrpSpPr>
        <p:grpSpPr>
          <a:xfrm>
            <a:off x="6304686" y="4065089"/>
            <a:ext cx="1257264" cy="361097"/>
            <a:chOff x="7689501" y="3894073"/>
            <a:chExt cx="1230488" cy="387873"/>
          </a:xfrm>
        </p:grpSpPr>
        <p:sp>
          <p:nvSpPr>
            <p:cNvPr id="52" name="正方形/長方形 51">
              <a:extLst>
                <a:ext uri="{FF2B5EF4-FFF2-40B4-BE49-F238E27FC236}">
                  <a16:creationId xmlns:a16="http://schemas.microsoft.com/office/drawing/2014/main" id="{F9AC6C7D-BDB0-A444-8524-8B43776A0C21}"/>
                </a:ext>
              </a:extLst>
            </p:cNvPr>
            <p:cNvSpPr/>
            <p:nvPr/>
          </p:nvSpPr>
          <p:spPr>
            <a:xfrm>
              <a:off x="7689501" y="3894073"/>
              <a:ext cx="1230488" cy="387873"/>
            </a:xfrm>
            <a:prstGeom prst="rect">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a:latin typeface="Meiryo" panose="020B0604030504040204" pitchFamily="34" charset="-128"/>
                <a:ea typeface="Meiryo" panose="020B0604030504040204" pitchFamily="34" charset="-128"/>
              </a:endParaRPr>
            </a:p>
          </p:txBody>
        </p:sp>
        <p:sp>
          <p:nvSpPr>
            <p:cNvPr id="53" name="テキスト ボックス 52">
              <a:extLst>
                <a:ext uri="{FF2B5EF4-FFF2-40B4-BE49-F238E27FC236}">
                  <a16:creationId xmlns:a16="http://schemas.microsoft.com/office/drawing/2014/main" id="{DB2FCCBE-03FC-F04C-8109-C7B4B3A05EAB}"/>
                </a:ext>
              </a:extLst>
            </p:cNvPr>
            <p:cNvSpPr txBox="1"/>
            <p:nvPr/>
          </p:nvSpPr>
          <p:spPr>
            <a:xfrm>
              <a:off x="7762552" y="3939239"/>
              <a:ext cx="1084399" cy="297539"/>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ピックアップ</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54" name="グループ化 53">
            <a:extLst>
              <a:ext uri="{FF2B5EF4-FFF2-40B4-BE49-F238E27FC236}">
                <a16:creationId xmlns:a16="http://schemas.microsoft.com/office/drawing/2014/main" id="{40DC5601-93E4-FA4F-8A13-5A1E2E28BB8D}"/>
              </a:ext>
            </a:extLst>
          </p:cNvPr>
          <p:cNvGrpSpPr/>
          <p:nvPr/>
        </p:nvGrpSpPr>
        <p:grpSpPr>
          <a:xfrm>
            <a:off x="6304686" y="4643679"/>
            <a:ext cx="1257264" cy="361097"/>
            <a:chOff x="7689501" y="3894073"/>
            <a:chExt cx="1230488" cy="387873"/>
          </a:xfrm>
        </p:grpSpPr>
        <p:sp>
          <p:nvSpPr>
            <p:cNvPr id="60" name="正方形/長方形 59">
              <a:extLst>
                <a:ext uri="{FF2B5EF4-FFF2-40B4-BE49-F238E27FC236}">
                  <a16:creationId xmlns:a16="http://schemas.microsoft.com/office/drawing/2014/main" id="{D2FAC73F-32CD-BA4F-A762-5F5AD2BCFC6E}"/>
                </a:ext>
              </a:extLst>
            </p:cNvPr>
            <p:cNvSpPr/>
            <p:nvPr/>
          </p:nvSpPr>
          <p:spPr>
            <a:xfrm>
              <a:off x="7689501" y="3894073"/>
              <a:ext cx="1230488" cy="387873"/>
            </a:xfrm>
            <a:prstGeom prst="rect">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a:latin typeface="Meiryo" panose="020B0604030504040204" pitchFamily="34" charset="-128"/>
                <a:ea typeface="Meiryo" panose="020B0604030504040204" pitchFamily="34" charset="-128"/>
              </a:endParaRPr>
            </a:p>
          </p:txBody>
        </p:sp>
        <p:sp>
          <p:nvSpPr>
            <p:cNvPr id="61" name="テキスト ボックス 60">
              <a:extLst>
                <a:ext uri="{FF2B5EF4-FFF2-40B4-BE49-F238E27FC236}">
                  <a16:creationId xmlns:a16="http://schemas.microsoft.com/office/drawing/2014/main" id="{F476BC6D-497B-2B4A-9C57-07D0378CC540}"/>
                </a:ext>
              </a:extLst>
            </p:cNvPr>
            <p:cNvSpPr txBox="1"/>
            <p:nvPr/>
          </p:nvSpPr>
          <p:spPr>
            <a:xfrm>
              <a:off x="8063773" y="3939239"/>
              <a:ext cx="481955" cy="297539"/>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発送</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p:txBody>
        </p:sp>
      </p:grpSp>
      <p:cxnSp>
        <p:nvCxnSpPr>
          <p:cNvPr id="62" name="直線矢印コネクタ 61">
            <a:extLst>
              <a:ext uri="{FF2B5EF4-FFF2-40B4-BE49-F238E27FC236}">
                <a16:creationId xmlns:a16="http://schemas.microsoft.com/office/drawing/2014/main" id="{19591FDE-50E0-3041-B41E-42A338020390}"/>
              </a:ext>
            </a:extLst>
          </p:cNvPr>
          <p:cNvCxnSpPr>
            <a:cxnSpLocks/>
          </p:cNvCxnSpPr>
          <p:nvPr/>
        </p:nvCxnSpPr>
        <p:spPr>
          <a:xfrm>
            <a:off x="5812243" y="3511242"/>
            <a:ext cx="492445" cy="3417"/>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63" name="直線矢印コネクタ 62">
            <a:extLst>
              <a:ext uri="{FF2B5EF4-FFF2-40B4-BE49-F238E27FC236}">
                <a16:creationId xmlns:a16="http://schemas.microsoft.com/office/drawing/2014/main" id="{60593D9F-54EE-E943-A88F-7B6EAF9363F6}"/>
              </a:ext>
            </a:extLst>
          </p:cNvPr>
          <p:cNvCxnSpPr>
            <a:cxnSpLocks/>
            <a:stCxn id="49" idx="2"/>
            <a:endCxn id="52" idx="0"/>
          </p:cNvCxnSpPr>
          <p:nvPr/>
        </p:nvCxnSpPr>
        <p:spPr>
          <a:xfrm flipH="1">
            <a:off x="6933318" y="3695207"/>
            <a:ext cx="1" cy="369883"/>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64" name="正方形/長方形 63">
            <a:extLst>
              <a:ext uri="{FF2B5EF4-FFF2-40B4-BE49-F238E27FC236}">
                <a16:creationId xmlns:a16="http://schemas.microsoft.com/office/drawing/2014/main" id="{A835B304-3449-1E45-AF46-43E72AC4B62E}"/>
              </a:ext>
            </a:extLst>
          </p:cNvPr>
          <p:cNvSpPr/>
          <p:nvPr/>
        </p:nvSpPr>
        <p:spPr>
          <a:xfrm>
            <a:off x="1043566" y="4649020"/>
            <a:ext cx="1257264" cy="361097"/>
          </a:xfrm>
          <a:prstGeom prst="rect">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a:latin typeface="Meiryo" panose="020B0604030504040204" pitchFamily="34" charset="-128"/>
              <a:ea typeface="Meiryo" panose="020B0604030504040204" pitchFamily="34" charset="-128"/>
            </a:endParaRPr>
          </a:p>
        </p:txBody>
      </p:sp>
      <p:sp>
        <p:nvSpPr>
          <p:cNvPr id="65" name="テキスト ボックス 64">
            <a:extLst>
              <a:ext uri="{FF2B5EF4-FFF2-40B4-BE49-F238E27FC236}">
                <a16:creationId xmlns:a16="http://schemas.microsoft.com/office/drawing/2014/main" id="{B4717364-3C0F-F247-AD08-8AD58DB5257E}"/>
              </a:ext>
            </a:extLst>
          </p:cNvPr>
          <p:cNvSpPr txBox="1"/>
          <p:nvPr/>
        </p:nvSpPr>
        <p:spPr>
          <a:xfrm>
            <a:off x="1272094" y="4691069"/>
            <a:ext cx="800219" cy="276999"/>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受け取り</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66" name="直線矢印コネクタ 65">
            <a:extLst>
              <a:ext uri="{FF2B5EF4-FFF2-40B4-BE49-F238E27FC236}">
                <a16:creationId xmlns:a16="http://schemas.microsoft.com/office/drawing/2014/main" id="{CD376FFF-FCC0-1D44-9C45-E9E5E97EEBCD}"/>
              </a:ext>
            </a:extLst>
          </p:cNvPr>
          <p:cNvCxnSpPr>
            <a:cxnSpLocks/>
            <a:stCxn id="60" idx="1"/>
            <a:endCxn id="64" idx="3"/>
          </p:cNvCxnSpPr>
          <p:nvPr/>
        </p:nvCxnSpPr>
        <p:spPr>
          <a:xfrm flipH="1">
            <a:off x="2300829" y="4824228"/>
            <a:ext cx="4003857" cy="5341"/>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67" name="直線矢印コネクタ 66">
            <a:extLst>
              <a:ext uri="{FF2B5EF4-FFF2-40B4-BE49-F238E27FC236}">
                <a16:creationId xmlns:a16="http://schemas.microsoft.com/office/drawing/2014/main" id="{8F40AEF0-100D-624C-93C1-1F2722A2709A}"/>
              </a:ext>
            </a:extLst>
          </p:cNvPr>
          <p:cNvCxnSpPr>
            <a:cxnSpLocks/>
            <a:stCxn id="52" idx="2"/>
            <a:endCxn id="60" idx="0"/>
          </p:cNvCxnSpPr>
          <p:nvPr/>
        </p:nvCxnSpPr>
        <p:spPr>
          <a:xfrm>
            <a:off x="6933318" y="4426186"/>
            <a:ext cx="0" cy="217493"/>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68" name="テキスト ボックス 67">
            <a:extLst>
              <a:ext uri="{FF2B5EF4-FFF2-40B4-BE49-F238E27FC236}">
                <a16:creationId xmlns:a16="http://schemas.microsoft.com/office/drawing/2014/main" id="{C9ED9E77-0AB4-2044-BB7C-6636142EC5AB}"/>
              </a:ext>
            </a:extLst>
          </p:cNvPr>
          <p:cNvSpPr txBox="1"/>
          <p:nvPr/>
        </p:nvSpPr>
        <p:spPr>
          <a:xfrm>
            <a:off x="5271822" y="2984159"/>
            <a:ext cx="492443" cy="338554"/>
          </a:xfrm>
          <a:prstGeom prst="rect">
            <a:avLst/>
          </a:prstGeom>
          <a:noFill/>
        </p:spPr>
        <p:txBody>
          <a:bodyPr wrap="none" rtlCol="0" anchor="ctr">
            <a:spAutoFit/>
          </a:bodyPr>
          <a:lstStyle/>
          <a:p>
            <a:r>
              <a:rPr kumimoji="1" lang="en-US" altLang="ja-JP" sz="800" dirty="0">
                <a:solidFill>
                  <a:schemeClr val="tx1">
                    <a:lumMod val="75000"/>
                    <a:lumOff val="25000"/>
                  </a:schemeClr>
                </a:solidFill>
                <a:latin typeface="Meiryo" panose="020B0604030504040204" pitchFamily="34" charset="-128"/>
                <a:ea typeface="Meiryo" panose="020B0604030504040204" pitchFamily="34" charset="-128"/>
              </a:rPr>
              <a:t>Yes</a:t>
            </a:r>
          </a:p>
          <a:p>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正しい</a:t>
            </a:r>
            <a:endPar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9" name="テキスト ボックス 68">
            <a:extLst>
              <a:ext uri="{FF2B5EF4-FFF2-40B4-BE49-F238E27FC236}">
                <a16:creationId xmlns:a16="http://schemas.microsoft.com/office/drawing/2014/main" id="{52099C8C-4333-5F45-B44C-39D481D20DA4}"/>
              </a:ext>
            </a:extLst>
          </p:cNvPr>
          <p:cNvSpPr txBox="1"/>
          <p:nvPr/>
        </p:nvSpPr>
        <p:spPr>
          <a:xfrm>
            <a:off x="4116093" y="2889253"/>
            <a:ext cx="697627" cy="338554"/>
          </a:xfrm>
          <a:prstGeom prst="rect">
            <a:avLst/>
          </a:prstGeom>
          <a:noFill/>
        </p:spPr>
        <p:txBody>
          <a:bodyPr wrap="none" rtlCol="0" anchor="ctr">
            <a:spAutoFit/>
          </a:bodyPr>
          <a:lstStyle/>
          <a:p>
            <a:pPr algn="r"/>
            <a:r>
              <a:rPr lang="en-US" altLang="ja-JP" sz="800" dirty="0">
                <a:solidFill>
                  <a:schemeClr val="tx1">
                    <a:lumMod val="75000"/>
                    <a:lumOff val="25000"/>
                  </a:schemeClr>
                </a:solidFill>
                <a:latin typeface="Meiryo" panose="020B0604030504040204" pitchFamily="34" charset="-128"/>
                <a:ea typeface="Meiryo" panose="020B0604030504040204" pitchFamily="34" charset="-128"/>
              </a:rPr>
              <a:t>NO</a:t>
            </a:r>
          </a:p>
          <a:p>
            <a:pPr algn="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不備がある</a:t>
            </a:r>
            <a:endParaRPr kumimoji="1" lang="en-US" altLang="ja-JP" sz="800" dirty="0">
              <a:solidFill>
                <a:schemeClr val="tx1">
                  <a:lumMod val="75000"/>
                  <a:lumOff val="25000"/>
                </a:schemeClr>
              </a:solidFill>
              <a:latin typeface="Meiryo" panose="020B0604030504040204" pitchFamily="34" charset="-128"/>
              <a:ea typeface="Meiryo" panose="020B0604030504040204" pitchFamily="34" charset="-128"/>
            </a:endParaRPr>
          </a:p>
        </p:txBody>
      </p:sp>
      <p:grpSp>
        <p:nvGrpSpPr>
          <p:cNvPr id="70" name="グループ化 69">
            <a:extLst>
              <a:ext uri="{FF2B5EF4-FFF2-40B4-BE49-F238E27FC236}">
                <a16:creationId xmlns:a16="http://schemas.microsoft.com/office/drawing/2014/main" id="{7E05ABF3-0083-A743-8819-57BC5A992C77}"/>
              </a:ext>
            </a:extLst>
          </p:cNvPr>
          <p:cNvGrpSpPr/>
          <p:nvPr/>
        </p:nvGrpSpPr>
        <p:grpSpPr>
          <a:xfrm>
            <a:off x="8055629" y="3182015"/>
            <a:ext cx="1261884" cy="570355"/>
            <a:chOff x="8016715" y="3023018"/>
            <a:chExt cx="1235010" cy="612648"/>
          </a:xfrm>
        </p:grpSpPr>
        <p:sp>
          <p:nvSpPr>
            <p:cNvPr id="71" name="フローチャート: 磁気ディスク 70">
              <a:extLst>
                <a:ext uri="{FF2B5EF4-FFF2-40B4-BE49-F238E27FC236}">
                  <a16:creationId xmlns:a16="http://schemas.microsoft.com/office/drawing/2014/main" id="{A7C533D6-1A71-AD40-A0B9-7A67EBB47B7E}"/>
                </a:ext>
              </a:extLst>
            </p:cNvPr>
            <p:cNvSpPr/>
            <p:nvPr/>
          </p:nvSpPr>
          <p:spPr>
            <a:xfrm>
              <a:off x="8018074" y="3023018"/>
              <a:ext cx="1232292" cy="612648"/>
            </a:xfrm>
            <a:prstGeom prst="flowChartMagneticDisk">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72" name="テキスト ボックス 71">
              <a:extLst>
                <a:ext uri="{FF2B5EF4-FFF2-40B4-BE49-F238E27FC236}">
                  <a16:creationId xmlns:a16="http://schemas.microsoft.com/office/drawing/2014/main" id="{A821CB11-7715-8947-99C6-57F7599D0406}"/>
                </a:ext>
              </a:extLst>
            </p:cNvPr>
            <p:cNvSpPr txBox="1"/>
            <p:nvPr/>
          </p:nvSpPr>
          <p:spPr>
            <a:xfrm>
              <a:off x="8016715" y="3277364"/>
              <a:ext cx="1235010" cy="272744"/>
            </a:xfrm>
            <a:prstGeom prst="rect">
              <a:avLst/>
            </a:prstGeom>
            <a:noFill/>
          </p:spPr>
          <p:txBody>
            <a:bodyPr wrap="none" rtlCol="0" anchor="ctr">
              <a:spAutoFit/>
            </a:bodyPr>
            <a:lstStyle/>
            <a:p>
              <a:pPr algn="ctr"/>
              <a:r>
                <a:rPr lang="ja-JP" altLang="en-US" sz="1050" dirty="0">
                  <a:solidFill>
                    <a:schemeClr val="tx1">
                      <a:lumMod val="75000"/>
                      <a:lumOff val="25000"/>
                    </a:schemeClr>
                  </a:solidFill>
                  <a:latin typeface="Meiryo" panose="020B0604030504040204" pitchFamily="34" charset="-128"/>
                  <a:ea typeface="Meiryo" panose="020B0604030504040204" pitchFamily="34" charset="-128"/>
                </a:rPr>
                <a:t>販売管理システム</a:t>
              </a:r>
              <a:endParaRPr kumimoji="1" lang="ja-JP" altLang="en-US" sz="1050" dirty="0">
                <a:solidFill>
                  <a:schemeClr val="tx1">
                    <a:lumMod val="75000"/>
                    <a:lumOff val="25000"/>
                  </a:schemeClr>
                </a:solidFill>
                <a:latin typeface="Meiryo" panose="020B0604030504040204" pitchFamily="34" charset="-128"/>
                <a:ea typeface="Meiryo" panose="020B0604030504040204" pitchFamily="34" charset="-128"/>
              </a:endParaRPr>
            </a:p>
          </p:txBody>
        </p:sp>
      </p:grpSp>
      <p:cxnSp>
        <p:nvCxnSpPr>
          <p:cNvPr id="73" name="直線矢印コネクタ 72">
            <a:extLst>
              <a:ext uri="{FF2B5EF4-FFF2-40B4-BE49-F238E27FC236}">
                <a16:creationId xmlns:a16="http://schemas.microsoft.com/office/drawing/2014/main" id="{B8B1D565-7A38-5448-9BA9-24B337A4BED5}"/>
              </a:ext>
            </a:extLst>
          </p:cNvPr>
          <p:cNvCxnSpPr>
            <a:cxnSpLocks/>
          </p:cNvCxnSpPr>
          <p:nvPr/>
        </p:nvCxnSpPr>
        <p:spPr>
          <a:xfrm>
            <a:off x="7568942" y="3511242"/>
            <a:ext cx="457841" cy="3417"/>
          </a:xfrm>
          <a:prstGeom prst="straightConnector1">
            <a:avLst/>
          </a:prstGeom>
          <a:ln>
            <a:solidFill>
              <a:schemeClr val="tx1">
                <a:lumMod val="75000"/>
                <a:lumOff val="25000"/>
              </a:schemeClr>
            </a:solidFill>
            <a:prstDash val="sysDot"/>
            <a:tailEnd type="stealth" w="lg" len="lg"/>
          </a:ln>
          <a:effectLst/>
        </p:spPr>
        <p:style>
          <a:lnRef idx="2">
            <a:schemeClr val="accent1"/>
          </a:lnRef>
          <a:fillRef idx="0">
            <a:schemeClr val="accent1"/>
          </a:fillRef>
          <a:effectRef idx="1">
            <a:schemeClr val="accent1"/>
          </a:effectRef>
          <a:fontRef idx="minor">
            <a:schemeClr val="tx1"/>
          </a:fontRef>
        </p:style>
      </p:cxnSp>
      <p:grpSp>
        <p:nvGrpSpPr>
          <p:cNvPr id="74" name="グループ化 73">
            <a:extLst>
              <a:ext uri="{FF2B5EF4-FFF2-40B4-BE49-F238E27FC236}">
                <a16:creationId xmlns:a16="http://schemas.microsoft.com/office/drawing/2014/main" id="{D516C91E-7225-5B40-A482-CD8BC0C49D75}"/>
              </a:ext>
            </a:extLst>
          </p:cNvPr>
          <p:cNvGrpSpPr/>
          <p:nvPr/>
        </p:nvGrpSpPr>
        <p:grpSpPr>
          <a:xfrm>
            <a:off x="1058935" y="1238919"/>
            <a:ext cx="1241895" cy="351275"/>
            <a:chOff x="1142685" y="935839"/>
            <a:chExt cx="1215446" cy="377322"/>
          </a:xfrm>
        </p:grpSpPr>
        <p:sp>
          <p:nvSpPr>
            <p:cNvPr id="75" name="フローチャート: 端子 74">
              <a:extLst>
                <a:ext uri="{FF2B5EF4-FFF2-40B4-BE49-F238E27FC236}">
                  <a16:creationId xmlns:a16="http://schemas.microsoft.com/office/drawing/2014/main" id="{3F91A127-EBBF-8A41-AD00-54CCC857B40D}"/>
                </a:ext>
              </a:extLst>
            </p:cNvPr>
            <p:cNvSpPr/>
            <p:nvPr/>
          </p:nvSpPr>
          <p:spPr>
            <a:xfrm>
              <a:off x="1142685" y="935839"/>
              <a:ext cx="1215446" cy="377322"/>
            </a:xfrm>
            <a:prstGeom prst="flowChartTerminator">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76" name="テキスト ボックス 75">
              <a:extLst>
                <a:ext uri="{FF2B5EF4-FFF2-40B4-BE49-F238E27FC236}">
                  <a16:creationId xmlns:a16="http://schemas.microsoft.com/office/drawing/2014/main" id="{03A92F72-93EF-7A47-973E-BAB942A6B50A}"/>
                </a:ext>
              </a:extLst>
            </p:cNvPr>
            <p:cNvSpPr txBox="1"/>
            <p:nvPr/>
          </p:nvSpPr>
          <p:spPr>
            <a:xfrm>
              <a:off x="1509431" y="975731"/>
              <a:ext cx="481955" cy="297538"/>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開始</a:t>
              </a:r>
            </a:p>
          </p:txBody>
        </p:sp>
      </p:grpSp>
      <p:sp>
        <p:nvSpPr>
          <p:cNvPr id="77" name="正方形/長方形 76">
            <a:extLst>
              <a:ext uri="{FF2B5EF4-FFF2-40B4-BE49-F238E27FC236}">
                <a16:creationId xmlns:a16="http://schemas.microsoft.com/office/drawing/2014/main" id="{773FCF99-15AA-014A-B748-51B7A0F8A5C4}"/>
              </a:ext>
            </a:extLst>
          </p:cNvPr>
          <p:cNvSpPr/>
          <p:nvPr/>
        </p:nvSpPr>
        <p:spPr>
          <a:xfrm>
            <a:off x="1040362" y="5226859"/>
            <a:ext cx="1257264" cy="361097"/>
          </a:xfrm>
          <a:prstGeom prst="rect">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a:latin typeface="Meiryo" panose="020B0604030504040204" pitchFamily="34" charset="-128"/>
              <a:ea typeface="Meiryo" panose="020B0604030504040204" pitchFamily="34" charset="-128"/>
            </a:endParaRPr>
          </a:p>
        </p:txBody>
      </p:sp>
      <p:sp>
        <p:nvSpPr>
          <p:cNvPr id="87" name="テキスト ボックス 86">
            <a:extLst>
              <a:ext uri="{FF2B5EF4-FFF2-40B4-BE49-F238E27FC236}">
                <a16:creationId xmlns:a16="http://schemas.microsoft.com/office/drawing/2014/main" id="{3AB85D1F-732B-3043-9FDB-75F8C8638BE8}"/>
              </a:ext>
            </a:extLst>
          </p:cNvPr>
          <p:cNvSpPr txBox="1"/>
          <p:nvPr/>
        </p:nvSpPr>
        <p:spPr>
          <a:xfrm>
            <a:off x="1115003" y="5268909"/>
            <a:ext cx="1107996" cy="276999"/>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受け取り報告</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88" name="直線矢印コネクタ 87">
            <a:extLst>
              <a:ext uri="{FF2B5EF4-FFF2-40B4-BE49-F238E27FC236}">
                <a16:creationId xmlns:a16="http://schemas.microsoft.com/office/drawing/2014/main" id="{A1E467BB-4CCE-B14A-BF2C-45785B5F6DB1}"/>
              </a:ext>
            </a:extLst>
          </p:cNvPr>
          <p:cNvCxnSpPr>
            <a:cxnSpLocks/>
            <a:stCxn id="64" idx="2"/>
            <a:endCxn id="77" idx="0"/>
          </p:cNvCxnSpPr>
          <p:nvPr/>
        </p:nvCxnSpPr>
        <p:spPr>
          <a:xfrm flipH="1">
            <a:off x="1668994" y="5010117"/>
            <a:ext cx="3203" cy="216742"/>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89" name="正方形/長方形 88">
            <a:extLst>
              <a:ext uri="{FF2B5EF4-FFF2-40B4-BE49-F238E27FC236}">
                <a16:creationId xmlns:a16="http://schemas.microsoft.com/office/drawing/2014/main" id="{31E2A4B9-C7EC-6146-B8C7-1DFACE114697}"/>
              </a:ext>
            </a:extLst>
          </p:cNvPr>
          <p:cNvSpPr/>
          <p:nvPr/>
        </p:nvSpPr>
        <p:spPr>
          <a:xfrm>
            <a:off x="2812716" y="5226859"/>
            <a:ext cx="1257264" cy="361097"/>
          </a:xfrm>
          <a:prstGeom prst="rect">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a:latin typeface="Meiryo" panose="020B0604030504040204" pitchFamily="34" charset="-128"/>
              <a:ea typeface="Meiryo" panose="020B0604030504040204" pitchFamily="34" charset="-128"/>
            </a:endParaRPr>
          </a:p>
        </p:txBody>
      </p:sp>
      <p:sp>
        <p:nvSpPr>
          <p:cNvPr id="90" name="テキスト ボックス 89">
            <a:extLst>
              <a:ext uri="{FF2B5EF4-FFF2-40B4-BE49-F238E27FC236}">
                <a16:creationId xmlns:a16="http://schemas.microsoft.com/office/drawing/2014/main" id="{30D47A4E-DFA1-1B4F-8E8B-C50A8C578DF0}"/>
              </a:ext>
            </a:extLst>
          </p:cNvPr>
          <p:cNvSpPr txBox="1"/>
          <p:nvPr/>
        </p:nvSpPr>
        <p:spPr>
          <a:xfrm>
            <a:off x="2887358" y="5268909"/>
            <a:ext cx="1107996" cy="276999"/>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受け取り確認</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91" name="直線矢印コネクタ 90">
            <a:extLst>
              <a:ext uri="{FF2B5EF4-FFF2-40B4-BE49-F238E27FC236}">
                <a16:creationId xmlns:a16="http://schemas.microsoft.com/office/drawing/2014/main" id="{7FB80FC4-FA66-7E4B-ACD3-7D5B4D224CB4}"/>
              </a:ext>
            </a:extLst>
          </p:cNvPr>
          <p:cNvCxnSpPr>
            <a:cxnSpLocks/>
            <a:stCxn id="77" idx="3"/>
            <a:endCxn id="89" idx="1"/>
          </p:cNvCxnSpPr>
          <p:nvPr/>
        </p:nvCxnSpPr>
        <p:spPr>
          <a:xfrm>
            <a:off x="2297626" y="5407409"/>
            <a:ext cx="515090" cy="0"/>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93" name="直線矢印コネクタ 92">
            <a:extLst>
              <a:ext uri="{FF2B5EF4-FFF2-40B4-BE49-F238E27FC236}">
                <a16:creationId xmlns:a16="http://schemas.microsoft.com/office/drawing/2014/main" id="{547FF339-2263-4E4B-BD6C-FA3F81722DF8}"/>
              </a:ext>
            </a:extLst>
          </p:cNvPr>
          <p:cNvCxnSpPr>
            <a:cxnSpLocks/>
            <a:stCxn id="75" idx="2"/>
            <a:endCxn id="28" idx="0"/>
          </p:cNvCxnSpPr>
          <p:nvPr/>
        </p:nvCxnSpPr>
        <p:spPr>
          <a:xfrm>
            <a:off x="1679882" y="1590194"/>
            <a:ext cx="1204" cy="183115"/>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94" name="直線矢印コネクタ 93">
            <a:extLst>
              <a:ext uri="{FF2B5EF4-FFF2-40B4-BE49-F238E27FC236}">
                <a16:creationId xmlns:a16="http://schemas.microsoft.com/office/drawing/2014/main" id="{065153D7-9542-1C46-A29E-7C1253452EEF}"/>
              </a:ext>
            </a:extLst>
          </p:cNvPr>
          <p:cNvCxnSpPr>
            <a:cxnSpLocks/>
          </p:cNvCxnSpPr>
          <p:nvPr/>
        </p:nvCxnSpPr>
        <p:spPr>
          <a:xfrm>
            <a:off x="3440144" y="5595448"/>
            <a:ext cx="1204" cy="183115"/>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grpSp>
        <p:nvGrpSpPr>
          <p:cNvPr id="95" name="グループ化 94">
            <a:extLst>
              <a:ext uri="{FF2B5EF4-FFF2-40B4-BE49-F238E27FC236}">
                <a16:creationId xmlns:a16="http://schemas.microsoft.com/office/drawing/2014/main" id="{49B9C1DD-6063-0A49-A167-1EC6B8034DB0}"/>
              </a:ext>
            </a:extLst>
          </p:cNvPr>
          <p:cNvGrpSpPr/>
          <p:nvPr/>
        </p:nvGrpSpPr>
        <p:grpSpPr>
          <a:xfrm>
            <a:off x="2812716" y="5774867"/>
            <a:ext cx="1241895" cy="351275"/>
            <a:chOff x="1142685" y="935839"/>
            <a:chExt cx="1215446" cy="377322"/>
          </a:xfrm>
        </p:grpSpPr>
        <p:sp>
          <p:nvSpPr>
            <p:cNvPr id="96" name="フローチャート: 端子 95">
              <a:extLst>
                <a:ext uri="{FF2B5EF4-FFF2-40B4-BE49-F238E27FC236}">
                  <a16:creationId xmlns:a16="http://schemas.microsoft.com/office/drawing/2014/main" id="{FCB6EA3D-1D3B-FE48-9F9B-02F5B600A4A9}"/>
                </a:ext>
              </a:extLst>
            </p:cNvPr>
            <p:cNvSpPr/>
            <p:nvPr/>
          </p:nvSpPr>
          <p:spPr>
            <a:xfrm>
              <a:off x="1142685" y="935839"/>
              <a:ext cx="1215446" cy="377322"/>
            </a:xfrm>
            <a:prstGeom prst="flowChartTerminator">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97" name="テキスト ボックス 96">
              <a:extLst>
                <a:ext uri="{FF2B5EF4-FFF2-40B4-BE49-F238E27FC236}">
                  <a16:creationId xmlns:a16="http://schemas.microsoft.com/office/drawing/2014/main" id="{77DF0A34-0F34-AB43-9A4F-61C76CBBD8C7}"/>
                </a:ext>
              </a:extLst>
            </p:cNvPr>
            <p:cNvSpPr txBox="1"/>
            <p:nvPr/>
          </p:nvSpPr>
          <p:spPr>
            <a:xfrm>
              <a:off x="1509432" y="975731"/>
              <a:ext cx="481955" cy="297538"/>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終了</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grpSp>
      <p:sp>
        <p:nvSpPr>
          <p:cNvPr id="98" name="テキスト ボックス 97">
            <a:extLst>
              <a:ext uri="{FF2B5EF4-FFF2-40B4-BE49-F238E27FC236}">
                <a16:creationId xmlns:a16="http://schemas.microsoft.com/office/drawing/2014/main" id="{6E00F71F-8A24-7941-B149-A6FA08C85BC2}"/>
              </a:ext>
            </a:extLst>
          </p:cNvPr>
          <p:cNvSpPr txBox="1"/>
          <p:nvPr/>
        </p:nvSpPr>
        <p:spPr>
          <a:xfrm>
            <a:off x="1427657" y="751172"/>
            <a:ext cx="646331" cy="276999"/>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取引先</a:t>
            </a:r>
          </a:p>
        </p:txBody>
      </p:sp>
      <p:sp>
        <p:nvSpPr>
          <p:cNvPr id="99" name="テキスト ボックス 98">
            <a:extLst>
              <a:ext uri="{FF2B5EF4-FFF2-40B4-BE49-F238E27FC236}">
                <a16:creationId xmlns:a16="http://schemas.microsoft.com/office/drawing/2014/main" id="{BDD178A5-692E-4141-AFA2-22E239AF0A8D}"/>
              </a:ext>
            </a:extLst>
          </p:cNvPr>
          <p:cNvSpPr txBox="1"/>
          <p:nvPr/>
        </p:nvSpPr>
        <p:spPr>
          <a:xfrm>
            <a:off x="3972216" y="751172"/>
            <a:ext cx="646332" cy="276999"/>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営業部</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00" name="テキスト ボックス 99">
            <a:extLst>
              <a:ext uri="{FF2B5EF4-FFF2-40B4-BE49-F238E27FC236}">
                <a16:creationId xmlns:a16="http://schemas.microsoft.com/office/drawing/2014/main" id="{902CFA31-E221-3544-81C9-3A135CDC2A43}"/>
              </a:ext>
            </a:extLst>
          </p:cNvPr>
          <p:cNvSpPr txBox="1"/>
          <p:nvPr/>
        </p:nvSpPr>
        <p:spPr>
          <a:xfrm>
            <a:off x="6602473" y="751172"/>
            <a:ext cx="646332" cy="276999"/>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管理部</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01" name="テキスト ボックス 100">
            <a:extLst>
              <a:ext uri="{FF2B5EF4-FFF2-40B4-BE49-F238E27FC236}">
                <a16:creationId xmlns:a16="http://schemas.microsoft.com/office/drawing/2014/main" id="{4DAEFA9F-9B20-DA40-9D74-FC5E0F25346F}"/>
              </a:ext>
            </a:extLst>
          </p:cNvPr>
          <p:cNvSpPr txBox="1"/>
          <p:nvPr/>
        </p:nvSpPr>
        <p:spPr>
          <a:xfrm>
            <a:off x="395900" y="2258603"/>
            <a:ext cx="369332" cy="400111"/>
          </a:xfrm>
          <a:prstGeom prst="rect">
            <a:avLst/>
          </a:prstGeom>
          <a:noFill/>
        </p:spPr>
        <p:txBody>
          <a:bodyPr vert="eaVert"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受注</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02" name="テキスト ボックス 101">
            <a:extLst>
              <a:ext uri="{FF2B5EF4-FFF2-40B4-BE49-F238E27FC236}">
                <a16:creationId xmlns:a16="http://schemas.microsoft.com/office/drawing/2014/main" id="{BA04E3CE-DA2F-094C-B2A7-5768758E644B}"/>
              </a:ext>
            </a:extLst>
          </p:cNvPr>
          <p:cNvSpPr txBox="1"/>
          <p:nvPr/>
        </p:nvSpPr>
        <p:spPr>
          <a:xfrm>
            <a:off x="395900" y="4696875"/>
            <a:ext cx="369332" cy="400111"/>
          </a:xfrm>
          <a:prstGeom prst="rect">
            <a:avLst/>
          </a:prstGeom>
          <a:noFill/>
        </p:spPr>
        <p:txBody>
          <a:bodyPr vert="eaVert"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出荷</a:t>
            </a:r>
          </a:p>
        </p:txBody>
      </p:sp>
      <p:cxnSp>
        <p:nvCxnSpPr>
          <p:cNvPr id="103" name="直線コネクタ 102">
            <a:extLst>
              <a:ext uri="{FF2B5EF4-FFF2-40B4-BE49-F238E27FC236}">
                <a16:creationId xmlns:a16="http://schemas.microsoft.com/office/drawing/2014/main" id="{8EB70A06-E6A1-5F46-9AEE-8AAB74A1FFC1}"/>
              </a:ext>
            </a:extLst>
          </p:cNvPr>
          <p:cNvCxnSpPr/>
          <p:nvPr/>
        </p:nvCxnSpPr>
        <p:spPr>
          <a:xfrm>
            <a:off x="2622119" y="687363"/>
            <a:ext cx="0" cy="5606956"/>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4" name="直線コネクタ 103">
            <a:extLst>
              <a:ext uri="{FF2B5EF4-FFF2-40B4-BE49-F238E27FC236}">
                <a16:creationId xmlns:a16="http://schemas.microsoft.com/office/drawing/2014/main" id="{E7115FB1-25F8-3A4C-953F-2F96F462CC24}"/>
              </a:ext>
            </a:extLst>
          </p:cNvPr>
          <p:cNvCxnSpPr/>
          <p:nvPr/>
        </p:nvCxnSpPr>
        <p:spPr>
          <a:xfrm>
            <a:off x="6045171" y="687363"/>
            <a:ext cx="0" cy="5606956"/>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5" name="直線コネクタ 104">
            <a:extLst>
              <a:ext uri="{FF2B5EF4-FFF2-40B4-BE49-F238E27FC236}">
                <a16:creationId xmlns:a16="http://schemas.microsoft.com/office/drawing/2014/main" id="{15E3E580-41EB-F549-AE9E-2B1DB4FB593F}"/>
              </a:ext>
            </a:extLst>
          </p:cNvPr>
          <p:cNvCxnSpPr/>
          <p:nvPr/>
        </p:nvCxnSpPr>
        <p:spPr>
          <a:xfrm>
            <a:off x="7806105" y="687363"/>
            <a:ext cx="0" cy="5606956"/>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sp>
        <p:nvSpPr>
          <p:cNvPr id="106" name="テキスト ボックス 105">
            <a:extLst>
              <a:ext uri="{FF2B5EF4-FFF2-40B4-BE49-F238E27FC236}">
                <a16:creationId xmlns:a16="http://schemas.microsoft.com/office/drawing/2014/main" id="{6245F61C-CEF0-7642-A8BB-0954C9FF66E8}"/>
              </a:ext>
            </a:extLst>
          </p:cNvPr>
          <p:cNvSpPr txBox="1"/>
          <p:nvPr/>
        </p:nvSpPr>
        <p:spPr>
          <a:xfrm>
            <a:off x="8209520" y="751172"/>
            <a:ext cx="954107" cy="276999"/>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システム部</a:t>
            </a:r>
          </a:p>
        </p:txBody>
      </p:sp>
      <p:sp>
        <p:nvSpPr>
          <p:cNvPr id="109" name="テキスト ボックス 108">
            <a:extLst>
              <a:ext uri="{FF2B5EF4-FFF2-40B4-BE49-F238E27FC236}">
                <a16:creationId xmlns:a16="http://schemas.microsoft.com/office/drawing/2014/main" id="{D39269D6-5458-4843-87A4-027FEE2B44D2}"/>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5.</a:t>
            </a:r>
            <a:r>
              <a:rPr lang="ja-JP" altLang="en-US" sz="900" dirty="0">
                <a:latin typeface="Meiryo UI" panose="020B0604030504040204" pitchFamily="50" charset="-128"/>
                <a:ea typeface="Meiryo UI" panose="020B0604030504040204" pitchFamily="50" charset="-128"/>
              </a:rPr>
              <a:t>業務を改善する</a:t>
            </a:r>
          </a:p>
        </p:txBody>
      </p:sp>
      <p:sp>
        <p:nvSpPr>
          <p:cNvPr id="110" name="テキスト ボックス 109">
            <a:extLst>
              <a:ext uri="{FF2B5EF4-FFF2-40B4-BE49-F238E27FC236}">
                <a16:creationId xmlns:a16="http://schemas.microsoft.com/office/drawing/2014/main" id="{E580FDEF-9B39-44B3-BE01-691E1CC319DF}"/>
              </a:ext>
            </a:extLst>
          </p:cNvPr>
          <p:cNvSpPr txBox="1"/>
          <p:nvPr/>
        </p:nvSpPr>
        <p:spPr>
          <a:xfrm>
            <a:off x="1809280" y="6560810"/>
            <a:ext cx="1818126"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STEP2:</a:t>
            </a:r>
            <a:r>
              <a:rPr lang="ja-JP" altLang="en-US" sz="900" dirty="0">
                <a:latin typeface="Meiryo UI" panose="020B0604030504040204" pitchFamily="50" charset="-128"/>
                <a:ea typeface="Meiryo UI" panose="020B0604030504040204" pitchFamily="50" charset="-128"/>
              </a:rPr>
              <a:t>業務の状態を可視化する</a:t>
            </a:r>
          </a:p>
        </p:txBody>
      </p:sp>
    </p:spTree>
    <p:extLst>
      <p:ext uri="{BB962C8B-B14F-4D97-AF65-F5344CB8AC3E}">
        <p14:creationId xmlns:p14="http://schemas.microsoft.com/office/powerpoint/2010/main" val="3178088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467CDFE3-77AC-3B41-8FD7-A6FEE8D7CE70}"/>
              </a:ext>
            </a:extLst>
          </p:cNvPr>
          <p:cNvGrpSpPr/>
          <p:nvPr/>
        </p:nvGrpSpPr>
        <p:grpSpPr>
          <a:xfrm>
            <a:off x="337288" y="1758684"/>
            <a:ext cx="1368353" cy="335280"/>
            <a:chOff x="337288" y="1747635"/>
            <a:chExt cx="1368353" cy="335280"/>
          </a:xfrm>
        </p:grpSpPr>
        <p:sp>
          <p:nvSpPr>
            <p:cNvPr id="53" name="正方形/長方形 52">
              <a:extLst>
                <a:ext uri="{FF2B5EF4-FFF2-40B4-BE49-F238E27FC236}">
                  <a16:creationId xmlns:a16="http://schemas.microsoft.com/office/drawing/2014/main" id="{BB702D6C-2EAB-C94A-B56D-820B7C4AA23C}"/>
                </a:ext>
              </a:extLst>
            </p:cNvPr>
            <p:cNvSpPr/>
            <p:nvPr/>
          </p:nvSpPr>
          <p:spPr>
            <a:xfrm>
              <a:off x="337288" y="1747635"/>
              <a:ext cx="1368353" cy="335280"/>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1" name="テキスト ボックス 70">
              <a:extLst>
                <a:ext uri="{FF2B5EF4-FFF2-40B4-BE49-F238E27FC236}">
                  <a16:creationId xmlns:a16="http://schemas.microsoft.com/office/drawing/2014/main" id="{CCF4DCD5-3A17-C749-9EAE-13AAA966A083}"/>
                </a:ext>
              </a:extLst>
            </p:cNvPr>
            <p:cNvSpPr txBox="1"/>
            <p:nvPr/>
          </p:nvSpPr>
          <p:spPr>
            <a:xfrm>
              <a:off x="505940" y="1784470"/>
              <a:ext cx="1031051" cy="261610"/>
            </a:xfrm>
            <a:prstGeom prst="rect">
              <a:avLst/>
            </a:prstGeom>
            <a:noFill/>
          </p:spPr>
          <p:txBody>
            <a:bodyPr wrap="none" rtlCol="0" anchor="ctr">
              <a:spAutoFit/>
            </a:bodyPr>
            <a:lstStyle/>
            <a:p>
              <a:pPr algn="ctr"/>
              <a:r>
                <a:rPr lang="ja-JP" altLang="en-US" sz="1100" dirty="0">
                  <a:solidFill>
                    <a:srgbClr val="404040"/>
                  </a:solidFill>
                  <a:latin typeface="メイリオ"/>
                  <a:ea typeface="メイリオ"/>
                  <a:cs typeface="メイリオ"/>
                </a:rPr>
                <a:t>それはなぜ？</a:t>
              </a:r>
              <a:endParaRPr kumimoji="1" lang="ja-JP" altLang="en-US" sz="1600" dirty="0">
                <a:solidFill>
                  <a:srgbClr val="404040"/>
                </a:solidFill>
                <a:latin typeface="メイリオ"/>
                <a:ea typeface="メイリオ"/>
                <a:cs typeface="メイリオ"/>
              </a:endParaRPr>
            </a:p>
          </p:txBody>
        </p:sp>
      </p:grpSp>
      <p:grpSp>
        <p:nvGrpSpPr>
          <p:cNvPr id="19" name="グループ化 18">
            <a:extLst>
              <a:ext uri="{FF2B5EF4-FFF2-40B4-BE49-F238E27FC236}">
                <a16:creationId xmlns:a16="http://schemas.microsoft.com/office/drawing/2014/main" id="{323A53B2-CE99-1B4D-9346-5452D169F26A}"/>
              </a:ext>
            </a:extLst>
          </p:cNvPr>
          <p:cNvGrpSpPr/>
          <p:nvPr/>
        </p:nvGrpSpPr>
        <p:grpSpPr>
          <a:xfrm>
            <a:off x="337288" y="2696158"/>
            <a:ext cx="1368353" cy="335280"/>
            <a:chOff x="337288" y="1747635"/>
            <a:chExt cx="1368353" cy="335280"/>
          </a:xfrm>
        </p:grpSpPr>
        <p:sp>
          <p:nvSpPr>
            <p:cNvPr id="20" name="正方形/長方形 19">
              <a:extLst>
                <a:ext uri="{FF2B5EF4-FFF2-40B4-BE49-F238E27FC236}">
                  <a16:creationId xmlns:a16="http://schemas.microsoft.com/office/drawing/2014/main" id="{A69AAF39-5155-234A-BDA6-24A0783A1D59}"/>
                </a:ext>
              </a:extLst>
            </p:cNvPr>
            <p:cNvSpPr/>
            <p:nvPr/>
          </p:nvSpPr>
          <p:spPr>
            <a:xfrm>
              <a:off x="337288" y="1747635"/>
              <a:ext cx="1368353" cy="335280"/>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A2086D34-D0E0-7A43-9406-71D3C8B89DF5}"/>
                </a:ext>
              </a:extLst>
            </p:cNvPr>
            <p:cNvSpPr txBox="1"/>
            <p:nvPr/>
          </p:nvSpPr>
          <p:spPr>
            <a:xfrm>
              <a:off x="505940" y="1784470"/>
              <a:ext cx="1031051" cy="261610"/>
            </a:xfrm>
            <a:prstGeom prst="rect">
              <a:avLst/>
            </a:prstGeom>
            <a:noFill/>
          </p:spPr>
          <p:txBody>
            <a:bodyPr wrap="none" rtlCol="0" anchor="ctr">
              <a:spAutoFit/>
            </a:bodyPr>
            <a:lstStyle/>
            <a:p>
              <a:pPr algn="ctr"/>
              <a:r>
                <a:rPr lang="ja-JP" altLang="en-US" sz="1100" dirty="0">
                  <a:solidFill>
                    <a:srgbClr val="404040"/>
                  </a:solidFill>
                  <a:latin typeface="メイリオ"/>
                  <a:ea typeface="メイリオ"/>
                  <a:cs typeface="メイリオ"/>
                </a:rPr>
                <a:t>それはなぜ？</a:t>
              </a:r>
              <a:endParaRPr kumimoji="1" lang="ja-JP" altLang="en-US" sz="1600" dirty="0">
                <a:solidFill>
                  <a:srgbClr val="404040"/>
                </a:solidFill>
                <a:latin typeface="メイリオ"/>
                <a:ea typeface="メイリオ"/>
                <a:cs typeface="メイリオ"/>
              </a:endParaRPr>
            </a:p>
          </p:txBody>
        </p:sp>
      </p:grpSp>
      <p:grpSp>
        <p:nvGrpSpPr>
          <p:cNvPr id="22" name="グループ化 21">
            <a:extLst>
              <a:ext uri="{FF2B5EF4-FFF2-40B4-BE49-F238E27FC236}">
                <a16:creationId xmlns:a16="http://schemas.microsoft.com/office/drawing/2014/main" id="{3118B70F-3353-B84B-AA7F-8742CFFEA0DD}"/>
              </a:ext>
            </a:extLst>
          </p:cNvPr>
          <p:cNvGrpSpPr/>
          <p:nvPr/>
        </p:nvGrpSpPr>
        <p:grpSpPr>
          <a:xfrm>
            <a:off x="337288" y="3644683"/>
            <a:ext cx="1368353" cy="335280"/>
            <a:chOff x="337288" y="1747635"/>
            <a:chExt cx="1368353" cy="335280"/>
          </a:xfrm>
        </p:grpSpPr>
        <p:sp>
          <p:nvSpPr>
            <p:cNvPr id="23" name="正方形/長方形 22">
              <a:extLst>
                <a:ext uri="{FF2B5EF4-FFF2-40B4-BE49-F238E27FC236}">
                  <a16:creationId xmlns:a16="http://schemas.microsoft.com/office/drawing/2014/main" id="{493779B2-4EA6-F04B-A31E-9933541FD197}"/>
                </a:ext>
              </a:extLst>
            </p:cNvPr>
            <p:cNvSpPr/>
            <p:nvPr/>
          </p:nvSpPr>
          <p:spPr>
            <a:xfrm>
              <a:off x="337288" y="1747635"/>
              <a:ext cx="1368353" cy="335280"/>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9D75AB02-00A9-574F-82B2-66EEA8FEBAF1}"/>
                </a:ext>
              </a:extLst>
            </p:cNvPr>
            <p:cNvSpPr txBox="1"/>
            <p:nvPr/>
          </p:nvSpPr>
          <p:spPr>
            <a:xfrm>
              <a:off x="505940" y="1784470"/>
              <a:ext cx="1031051" cy="261610"/>
            </a:xfrm>
            <a:prstGeom prst="rect">
              <a:avLst/>
            </a:prstGeom>
            <a:noFill/>
          </p:spPr>
          <p:txBody>
            <a:bodyPr wrap="none" rtlCol="0" anchor="ctr">
              <a:spAutoFit/>
            </a:bodyPr>
            <a:lstStyle/>
            <a:p>
              <a:pPr algn="ctr"/>
              <a:r>
                <a:rPr lang="ja-JP" altLang="en-US" sz="1100" dirty="0">
                  <a:solidFill>
                    <a:srgbClr val="404040"/>
                  </a:solidFill>
                  <a:latin typeface="メイリオ"/>
                  <a:ea typeface="メイリオ"/>
                  <a:cs typeface="メイリオ"/>
                </a:rPr>
                <a:t>それはなぜ？</a:t>
              </a:r>
              <a:endParaRPr kumimoji="1" lang="ja-JP" altLang="en-US" sz="1600" dirty="0">
                <a:solidFill>
                  <a:srgbClr val="404040"/>
                </a:solidFill>
                <a:latin typeface="メイリオ"/>
                <a:ea typeface="メイリオ"/>
                <a:cs typeface="メイリオ"/>
              </a:endParaRPr>
            </a:p>
          </p:txBody>
        </p:sp>
      </p:grpSp>
      <p:grpSp>
        <p:nvGrpSpPr>
          <p:cNvPr id="25" name="グループ化 24">
            <a:extLst>
              <a:ext uri="{FF2B5EF4-FFF2-40B4-BE49-F238E27FC236}">
                <a16:creationId xmlns:a16="http://schemas.microsoft.com/office/drawing/2014/main" id="{A395B364-25D5-9D47-B4D7-B87C35440D94}"/>
              </a:ext>
            </a:extLst>
          </p:cNvPr>
          <p:cNvGrpSpPr/>
          <p:nvPr/>
        </p:nvGrpSpPr>
        <p:grpSpPr>
          <a:xfrm>
            <a:off x="337288" y="4593208"/>
            <a:ext cx="1368353" cy="335280"/>
            <a:chOff x="337288" y="1747635"/>
            <a:chExt cx="1368353" cy="335280"/>
          </a:xfrm>
        </p:grpSpPr>
        <p:sp>
          <p:nvSpPr>
            <p:cNvPr id="26" name="正方形/長方形 25">
              <a:extLst>
                <a:ext uri="{FF2B5EF4-FFF2-40B4-BE49-F238E27FC236}">
                  <a16:creationId xmlns:a16="http://schemas.microsoft.com/office/drawing/2014/main" id="{2155185F-413E-A449-9414-5792E5065B64}"/>
                </a:ext>
              </a:extLst>
            </p:cNvPr>
            <p:cNvSpPr/>
            <p:nvPr/>
          </p:nvSpPr>
          <p:spPr>
            <a:xfrm>
              <a:off x="337288" y="1747635"/>
              <a:ext cx="1368353" cy="335280"/>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B959562D-5248-E842-8B3F-714D9A5956A1}"/>
                </a:ext>
              </a:extLst>
            </p:cNvPr>
            <p:cNvSpPr txBox="1"/>
            <p:nvPr/>
          </p:nvSpPr>
          <p:spPr>
            <a:xfrm>
              <a:off x="505940" y="1784470"/>
              <a:ext cx="1031051" cy="261610"/>
            </a:xfrm>
            <a:prstGeom prst="rect">
              <a:avLst/>
            </a:prstGeom>
            <a:noFill/>
          </p:spPr>
          <p:txBody>
            <a:bodyPr wrap="none" rtlCol="0" anchor="ctr">
              <a:spAutoFit/>
            </a:bodyPr>
            <a:lstStyle/>
            <a:p>
              <a:pPr algn="ctr"/>
              <a:r>
                <a:rPr lang="ja-JP" altLang="en-US" sz="1100" dirty="0">
                  <a:solidFill>
                    <a:srgbClr val="404040"/>
                  </a:solidFill>
                  <a:latin typeface="メイリオ"/>
                  <a:ea typeface="メイリオ"/>
                  <a:cs typeface="メイリオ"/>
                </a:rPr>
                <a:t>それはなぜ？</a:t>
              </a:r>
              <a:endParaRPr kumimoji="1" lang="ja-JP" altLang="en-US" sz="1600" dirty="0">
                <a:solidFill>
                  <a:srgbClr val="404040"/>
                </a:solidFill>
                <a:latin typeface="メイリオ"/>
                <a:ea typeface="メイリオ"/>
                <a:cs typeface="メイリオ"/>
              </a:endParaRPr>
            </a:p>
          </p:txBody>
        </p:sp>
      </p:grpSp>
      <p:grpSp>
        <p:nvGrpSpPr>
          <p:cNvPr id="28" name="グループ化 27">
            <a:extLst>
              <a:ext uri="{FF2B5EF4-FFF2-40B4-BE49-F238E27FC236}">
                <a16:creationId xmlns:a16="http://schemas.microsoft.com/office/drawing/2014/main" id="{8D85B8AB-18DB-4841-8F7C-970A580A94DB}"/>
              </a:ext>
            </a:extLst>
          </p:cNvPr>
          <p:cNvGrpSpPr/>
          <p:nvPr/>
        </p:nvGrpSpPr>
        <p:grpSpPr>
          <a:xfrm>
            <a:off x="337288" y="5541730"/>
            <a:ext cx="1368353" cy="335280"/>
            <a:chOff x="337288" y="1747635"/>
            <a:chExt cx="1368353" cy="335280"/>
          </a:xfrm>
        </p:grpSpPr>
        <p:sp>
          <p:nvSpPr>
            <p:cNvPr id="29" name="正方形/長方形 28">
              <a:extLst>
                <a:ext uri="{FF2B5EF4-FFF2-40B4-BE49-F238E27FC236}">
                  <a16:creationId xmlns:a16="http://schemas.microsoft.com/office/drawing/2014/main" id="{89A325B3-7B1E-9342-8EF2-6DFAE6063A3C}"/>
                </a:ext>
              </a:extLst>
            </p:cNvPr>
            <p:cNvSpPr/>
            <p:nvPr/>
          </p:nvSpPr>
          <p:spPr>
            <a:xfrm>
              <a:off x="337288" y="1747635"/>
              <a:ext cx="1368353" cy="335280"/>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E146BB29-CE41-4044-BEB4-647CC2068012}"/>
                </a:ext>
              </a:extLst>
            </p:cNvPr>
            <p:cNvSpPr txBox="1"/>
            <p:nvPr/>
          </p:nvSpPr>
          <p:spPr>
            <a:xfrm>
              <a:off x="505940" y="1784470"/>
              <a:ext cx="1031051" cy="261610"/>
            </a:xfrm>
            <a:prstGeom prst="rect">
              <a:avLst/>
            </a:prstGeom>
            <a:noFill/>
          </p:spPr>
          <p:txBody>
            <a:bodyPr wrap="none" rtlCol="0" anchor="ctr">
              <a:spAutoFit/>
            </a:bodyPr>
            <a:lstStyle/>
            <a:p>
              <a:pPr algn="ctr"/>
              <a:r>
                <a:rPr lang="ja-JP" altLang="en-US" sz="1100" dirty="0">
                  <a:solidFill>
                    <a:srgbClr val="404040"/>
                  </a:solidFill>
                  <a:latin typeface="メイリオ"/>
                  <a:ea typeface="メイリオ"/>
                  <a:cs typeface="メイリオ"/>
                </a:rPr>
                <a:t>それはなぜ？</a:t>
              </a:r>
              <a:endParaRPr kumimoji="1" lang="ja-JP" altLang="en-US" sz="1600" dirty="0">
                <a:solidFill>
                  <a:srgbClr val="404040"/>
                </a:solidFill>
                <a:latin typeface="メイリオ"/>
                <a:ea typeface="メイリオ"/>
                <a:cs typeface="メイリオ"/>
              </a:endParaRPr>
            </a:p>
          </p:txBody>
        </p:sp>
      </p:grpSp>
      <p:sp>
        <p:nvSpPr>
          <p:cNvPr id="98" name="正方形/長方形 97">
            <a:extLst>
              <a:ext uri="{FF2B5EF4-FFF2-40B4-BE49-F238E27FC236}">
                <a16:creationId xmlns:a16="http://schemas.microsoft.com/office/drawing/2014/main" id="{2D30CB5C-9CC0-3143-9D28-F8FB7A55DADC}"/>
              </a:ext>
            </a:extLst>
          </p:cNvPr>
          <p:cNvSpPr/>
          <p:nvPr/>
        </p:nvSpPr>
        <p:spPr>
          <a:xfrm>
            <a:off x="337288" y="682812"/>
            <a:ext cx="9231425" cy="666883"/>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0" name="テキスト ボックス 49">
            <a:extLst>
              <a:ext uri="{FF2B5EF4-FFF2-40B4-BE49-F238E27FC236}">
                <a16:creationId xmlns:a16="http://schemas.microsoft.com/office/drawing/2014/main" id="{6617679F-E1EE-1A4E-95F9-15D2C3FF894A}"/>
              </a:ext>
            </a:extLst>
          </p:cNvPr>
          <p:cNvSpPr txBox="1"/>
          <p:nvPr/>
        </p:nvSpPr>
        <p:spPr>
          <a:xfrm>
            <a:off x="463308" y="238540"/>
            <a:ext cx="2242922" cy="400110"/>
          </a:xfrm>
          <a:prstGeom prst="rect">
            <a:avLst/>
          </a:prstGeom>
          <a:noFill/>
        </p:spPr>
        <p:txBody>
          <a:bodyPr wrap="none" rtlCol="0">
            <a:spAutoFit/>
          </a:bodyPr>
          <a:lstStyle/>
          <a:p>
            <a:r>
              <a:rPr kumimoji="1" lang="en-US" altLang="ja-JP" sz="2000" b="1" dirty="0">
                <a:solidFill>
                  <a:schemeClr val="tx1">
                    <a:lumMod val="75000"/>
                    <a:lumOff val="25000"/>
                  </a:schemeClr>
                </a:solidFill>
                <a:latin typeface="Meiryo" panose="020B0604030504040204" pitchFamily="34" charset="-128"/>
                <a:ea typeface="Meiryo" panose="020B0604030504040204" pitchFamily="34" charset="-128"/>
              </a:rPr>
              <a:t>03_</a:t>
            </a:r>
            <a:r>
              <a:rPr lang="ja-JP" altLang="en-US" sz="2000" b="1" dirty="0">
                <a:solidFill>
                  <a:schemeClr val="tx1">
                    <a:lumMod val="75000"/>
                    <a:lumOff val="25000"/>
                  </a:schemeClr>
                </a:solidFill>
                <a:latin typeface="Meiryo" panose="020B0604030504040204" pitchFamily="34" charset="-128"/>
                <a:ea typeface="Meiryo" panose="020B0604030504040204" pitchFamily="34" charset="-128"/>
              </a:rPr>
              <a:t>なぜなぜ分析</a:t>
            </a:r>
            <a:endParaRPr kumimoji="1" lang="ja-JP" altLang="en-US" sz="20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51" name="二等辺三角形 154">
            <a:extLst>
              <a:ext uri="{FF2B5EF4-FFF2-40B4-BE49-F238E27FC236}">
                <a16:creationId xmlns:a16="http://schemas.microsoft.com/office/drawing/2014/main" id="{C582471B-6A93-1C41-957A-77E0ED80129B}"/>
              </a:ext>
            </a:extLst>
          </p:cNvPr>
          <p:cNvSpPr/>
          <p:nvPr/>
        </p:nvSpPr>
        <p:spPr>
          <a:xfrm rot="10800000">
            <a:off x="4632606" y="1431194"/>
            <a:ext cx="640788" cy="236927"/>
          </a:xfrm>
          <a:prstGeom prst="triangle">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66" name="直線コネクタ 65">
            <a:extLst>
              <a:ext uri="{FF2B5EF4-FFF2-40B4-BE49-F238E27FC236}">
                <a16:creationId xmlns:a16="http://schemas.microsoft.com/office/drawing/2014/main" id="{FD9E70FE-ADBE-1B4B-9CD4-D205A875FA92}"/>
              </a:ext>
            </a:extLst>
          </p:cNvPr>
          <p:cNvCxnSpPr/>
          <p:nvPr/>
        </p:nvCxnSpPr>
        <p:spPr>
          <a:xfrm>
            <a:off x="337287" y="2696158"/>
            <a:ext cx="9218390"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67" name="直線コネクタ 66">
            <a:extLst>
              <a:ext uri="{FF2B5EF4-FFF2-40B4-BE49-F238E27FC236}">
                <a16:creationId xmlns:a16="http://schemas.microsoft.com/office/drawing/2014/main" id="{938CBC68-CD8D-2D47-BAAA-22BAF1FF448F}"/>
              </a:ext>
            </a:extLst>
          </p:cNvPr>
          <p:cNvCxnSpPr/>
          <p:nvPr/>
        </p:nvCxnSpPr>
        <p:spPr>
          <a:xfrm>
            <a:off x="337287" y="3644683"/>
            <a:ext cx="9218390"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68" name="直線コネクタ 67">
            <a:extLst>
              <a:ext uri="{FF2B5EF4-FFF2-40B4-BE49-F238E27FC236}">
                <a16:creationId xmlns:a16="http://schemas.microsoft.com/office/drawing/2014/main" id="{9EE47009-A338-D14B-8B69-0899CA5815A5}"/>
              </a:ext>
            </a:extLst>
          </p:cNvPr>
          <p:cNvCxnSpPr/>
          <p:nvPr/>
        </p:nvCxnSpPr>
        <p:spPr>
          <a:xfrm>
            <a:off x="350323" y="4593208"/>
            <a:ext cx="9218390"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69" name="直線コネクタ 68">
            <a:extLst>
              <a:ext uri="{FF2B5EF4-FFF2-40B4-BE49-F238E27FC236}">
                <a16:creationId xmlns:a16="http://schemas.microsoft.com/office/drawing/2014/main" id="{B05E26E6-124C-0F49-97B3-288EA11EAD98}"/>
              </a:ext>
            </a:extLst>
          </p:cNvPr>
          <p:cNvCxnSpPr/>
          <p:nvPr/>
        </p:nvCxnSpPr>
        <p:spPr>
          <a:xfrm>
            <a:off x="350323" y="5541730"/>
            <a:ext cx="9218390"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00" name="正方形/長方形 99">
            <a:extLst>
              <a:ext uri="{FF2B5EF4-FFF2-40B4-BE49-F238E27FC236}">
                <a16:creationId xmlns:a16="http://schemas.microsoft.com/office/drawing/2014/main" id="{0D381706-9A41-A643-93AE-71F1F3C3FB6D}"/>
              </a:ext>
            </a:extLst>
          </p:cNvPr>
          <p:cNvSpPr/>
          <p:nvPr/>
        </p:nvSpPr>
        <p:spPr>
          <a:xfrm>
            <a:off x="337288" y="1758684"/>
            <a:ext cx="9231425" cy="473156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1" name="テキスト ボックス 30">
            <a:extLst>
              <a:ext uri="{FF2B5EF4-FFF2-40B4-BE49-F238E27FC236}">
                <a16:creationId xmlns:a16="http://schemas.microsoft.com/office/drawing/2014/main" id="{85F73D2F-F527-2349-A57D-1A55942D40C5}"/>
              </a:ext>
            </a:extLst>
          </p:cNvPr>
          <p:cNvSpPr txBox="1"/>
          <p:nvPr/>
        </p:nvSpPr>
        <p:spPr>
          <a:xfrm>
            <a:off x="1321159" y="862364"/>
            <a:ext cx="7241946" cy="307777"/>
          </a:xfrm>
          <a:prstGeom prst="rect">
            <a:avLst/>
          </a:prstGeom>
          <a:noFill/>
        </p:spPr>
        <p:txBody>
          <a:bodyPr wrap="square" rtlCol="0" anchor="ctr">
            <a:spAutoFit/>
          </a:bodyPr>
          <a:lstStyle/>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店舗</a:t>
            </a:r>
            <a:r>
              <a:rPr lang="en-US" altLang="ja-JP" sz="1400" dirty="0">
                <a:solidFill>
                  <a:schemeClr val="tx1">
                    <a:lumMod val="75000"/>
                    <a:lumOff val="25000"/>
                  </a:schemeClr>
                </a:solidFill>
                <a:latin typeface="Meiryo" panose="020B0604030504040204" pitchFamily="34" charset="-128"/>
                <a:ea typeface="Meiryo" panose="020B0604030504040204" pitchFamily="34" charset="-128"/>
              </a:rPr>
              <a:t>A</a:t>
            </a: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で新入社員の</a:t>
            </a:r>
            <a:r>
              <a:rPr lang="en-US" altLang="ja-JP" sz="1400" dirty="0">
                <a:solidFill>
                  <a:schemeClr val="tx1">
                    <a:lumMod val="75000"/>
                    <a:lumOff val="25000"/>
                  </a:schemeClr>
                </a:solidFill>
                <a:latin typeface="Meiryo" panose="020B0604030504040204" pitchFamily="34" charset="-128"/>
                <a:ea typeface="Meiryo" panose="020B0604030504040204" pitchFamily="34" charset="-128"/>
              </a:rPr>
              <a:t>B</a:t>
            </a: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さんが商品の発注ミスを起こしてしまった</a:t>
            </a:r>
            <a:endPar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2" name="テキスト ボックス 31">
            <a:extLst>
              <a:ext uri="{FF2B5EF4-FFF2-40B4-BE49-F238E27FC236}">
                <a16:creationId xmlns:a16="http://schemas.microsoft.com/office/drawing/2014/main" id="{6FD120C4-27A4-E04F-BF3B-015FB74E25EA}"/>
              </a:ext>
            </a:extLst>
          </p:cNvPr>
          <p:cNvSpPr txBox="1"/>
          <p:nvPr/>
        </p:nvSpPr>
        <p:spPr>
          <a:xfrm>
            <a:off x="1342896" y="2066604"/>
            <a:ext cx="7241946" cy="307777"/>
          </a:xfrm>
          <a:prstGeom prst="rect">
            <a:avLst/>
          </a:prstGeom>
          <a:noFill/>
        </p:spPr>
        <p:txBody>
          <a:bodyPr wrap="square" rtlCol="0" anchor="ctr">
            <a:spAutoFit/>
          </a:bodyPr>
          <a:lstStyle/>
          <a:p>
            <a:pPr algn="ctr"/>
            <a:r>
              <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rPr>
              <a:t>B</a:t>
            </a: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さんは</a:t>
            </a: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数値の入力ミスに気が付かなかった</a:t>
            </a:r>
            <a:endPar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3" name="テキスト ボックス 32">
            <a:extLst>
              <a:ext uri="{FF2B5EF4-FFF2-40B4-BE49-F238E27FC236}">
                <a16:creationId xmlns:a16="http://schemas.microsoft.com/office/drawing/2014/main" id="{56BA8BA0-1E72-954E-B33D-174203AC1209}"/>
              </a:ext>
            </a:extLst>
          </p:cNvPr>
          <p:cNvSpPr txBox="1"/>
          <p:nvPr/>
        </p:nvSpPr>
        <p:spPr>
          <a:xfrm>
            <a:off x="1342896" y="3012322"/>
            <a:ext cx="7241946" cy="307777"/>
          </a:xfrm>
          <a:prstGeom prst="rect">
            <a:avLst/>
          </a:prstGeom>
          <a:noFill/>
        </p:spPr>
        <p:txBody>
          <a:bodyPr wrap="square" rtlCol="0" anchor="ctr">
            <a:spAutoFit/>
          </a:bodyPr>
          <a:lstStyle/>
          <a:p>
            <a:pPr algn="ct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発注業務に関する確認が</a:t>
            </a: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甘い</a:t>
            </a:r>
            <a:endPar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4" name="テキスト ボックス 33">
            <a:extLst>
              <a:ext uri="{FF2B5EF4-FFF2-40B4-BE49-F238E27FC236}">
                <a16:creationId xmlns:a16="http://schemas.microsoft.com/office/drawing/2014/main" id="{6B2EE92A-BE2A-BC4D-81CB-5A6F831C9B45}"/>
              </a:ext>
            </a:extLst>
          </p:cNvPr>
          <p:cNvSpPr txBox="1"/>
          <p:nvPr/>
        </p:nvSpPr>
        <p:spPr>
          <a:xfrm>
            <a:off x="1342896" y="3958040"/>
            <a:ext cx="7241946" cy="307777"/>
          </a:xfrm>
          <a:prstGeom prst="rect">
            <a:avLst/>
          </a:prstGeom>
          <a:noFill/>
        </p:spPr>
        <p:txBody>
          <a:bodyPr wrap="square" rtlCol="0" anchor="ctr">
            <a:spAutoFit/>
          </a:bodyPr>
          <a:lstStyle/>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チェック</a:t>
            </a: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のフローやルールがない</a:t>
            </a:r>
          </a:p>
        </p:txBody>
      </p:sp>
      <p:sp>
        <p:nvSpPr>
          <p:cNvPr id="35" name="テキスト ボックス 34">
            <a:extLst>
              <a:ext uri="{FF2B5EF4-FFF2-40B4-BE49-F238E27FC236}">
                <a16:creationId xmlns:a16="http://schemas.microsoft.com/office/drawing/2014/main" id="{BA1ECE21-BDA4-CC4A-9717-9B2E4EA2E624}"/>
              </a:ext>
            </a:extLst>
          </p:cNvPr>
          <p:cNvSpPr txBox="1"/>
          <p:nvPr/>
        </p:nvSpPr>
        <p:spPr>
          <a:xfrm>
            <a:off x="1342896" y="4903758"/>
            <a:ext cx="7241946" cy="307777"/>
          </a:xfrm>
          <a:prstGeom prst="rect">
            <a:avLst/>
          </a:prstGeom>
          <a:noFill/>
        </p:spPr>
        <p:txBody>
          <a:bodyPr wrap="square" rtlCol="0" anchor="ctr">
            <a:spAutoFit/>
          </a:bodyPr>
          <a:lstStyle/>
          <a:p>
            <a:pPr algn="ct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現場のフローやルール設計は店長に任せっぱなしで属人的</a:t>
            </a:r>
          </a:p>
        </p:txBody>
      </p:sp>
      <p:sp>
        <p:nvSpPr>
          <p:cNvPr id="36" name="テキスト ボックス 35">
            <a:extLst>
              <a:ext uri="{FF2B5EF4-FFF2-40B4-BE49-F238E27FC236}">
                <a16:creationId xmlns:a16="http://schemas.microsoft.com/office/drawing/2014/main" id="{1E8A6102-95DD-064D-B661-2A66276892A8}"/>
              </a:ext>
            </a:extLst>
          </p:cNvPr>
          <p:cNvSpPr txBox="1"/>
          <p:nvPr/>
        </p:nvSpPr>
        <p:spPr>
          <a:xfrm>
            <a:off x="1342896" y="5849476"/>
            <a:ext cx="7241946" cy="307777"/>
          </a:xfrm>
          <a:prstGeom prst="rect">
            <a:avLst/>
          </a:prstGeom>
          <a:noFill/>
        </p:spPr>
        <p:txBody>
          <a:bodyPr wrap="square" rtlCol="0" anchor="ctr">
            <a:spAutoFit/>
          </a:bodyPr>
          <a:lstStyle/>
          <a:p>
            <a:pPr algn="ct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全店共通のマニュアルがない</a:t>
            </a:r>
          </a:p>
        </p:txBody>
      </p:sp>
      <p:sp>
        <p:nvSpPr>
          <p:cNvPr id="38" name="テキスト ボックス 37">
            <a:extLst>
              <a:ext uri="{FF2B5EF4-FFF2-40B4-BE49-F238E27FC236}">
                <a16:creationId xmlns:a16="http://schemas.microsoft.com/office/drawing/2014/main" id="{889A0C66-9597-4C15-AE39-AD7353FAADA4}"/>
              </a:ext>
            </a:extLst>
          </p:cNvPr>
          <p:cNvSpPr txBox="1"/>
          <p:nvPr/>
        </p:nvSpPr>
        <p:spPr>
          <a:xfrm>
            <a:off x="337288" y="6560810"/>
            <a:ext cx="1319592"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1.</a:t>
            </a:r>
            <a:r>
              <a:rPr lang="ja-JP" altLang="en-US" sz="900" dirty="0">
                <a:latin typeface="Meiryo UI" panose="020B0604030504040204" pitchFamily="50" charset="-128"/>
                <a:ea typeface="Meiryo UI" panose="020B0604030504040204" pitchFamily="50" charset="-128"/>
              </a:rPr>
              <a:t>問題・課題を発見する</a:t>
            </a:r>
          </a:p>
        </p:txBody>
      </p:sp>
      <p:sp>
        <p:nvSpPr>
          <p:cNvPr id="39" name="テキスト ボックス 38">
            <a:extLst>
              <a:ext uri="{FF2B5EF4-FFF2-40B4-BE49-F238E27FC236}">
                <a16:creationId xmlns:a16="http://schemas.microsoft.com/office/drawing/2014/main" id="{AFA4ED91-D880-484D-BBAD-885BD5A32DD2}"/>
              </a:ext>
            </a:extLst>
          </p:cNvPr>
          <p:cNvSpPr txBox="1"/>
          <p:nvPr/>
        </p:nvSpPr>
        <p:spPr>
          <a:xfrm>
            <a:off x="1809280" y="6560810"/>
            <a:ext cx="1042273"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STEP1:</a:t>
            </a:r>
            <a:r>
              <a:rPr lang="ja-JP" altLang="en-US" sz="900" dirty="0">
                <a:latin typeface="Meiryo UI" panose="020B0604030504040204" pitchFamily="50" charset="-128"/>
                <a:ea typeface="Meiryo UI" panose="020B0604030504040204" pitchFamily="50" charset="-128"/>
              </a:rPr>
              <a:t>見える化</a:t>
            </a:r>
          </a:p>
        </p:txBody>
      </p:sp>
    </p:spTree>
    <p:extLst>
      <p:ext uri="{BB962C8B-B14F-4D97-AF65-F5344CB8AC3E}">
        <p14:creationId xmlns:p14="http://schemas.microsoft.com/office/powerpoint/2010/main" val="73581798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1420582"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50_</a:t>
            </a:r>
            <a:r>
              <a:rPr lang="ja-JP" altLang="en-US" dirty="0"/>
              <a:t>業務フロー図</a:t>
            </a:r>
          </a:p>
        </p:txBody>
      </p:sp>
      <p:cxnSp>
        <p:nvCxnSpPr>
          <p:cNvPr id="9" name="直線コネクタ 8">
            <a:extLst>
              <a:ext uri="{FF2B5EF4-FFF2-40B4-BE49-F238E27FC236}">
                <a16:creationId xmlns:a16="http://schemas.microsoft.com/office/drawing/2014/main" id="{C6702717-8310-A443-83C3-4562F17F3C0A}"/>
              </a:ext>
            </a:extLst>
          </p:cNvPr>
          <p:cNvCxnSpPr/>
          <p:nvPr/>
        </p:nvCxnSpPr>
        <p:spPr>
          <a:xfrm>
            <a:off x="338962" y="1091982"/>
            <a:ext cx="922975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0" name="テキスト ボックス 9">
            <a:extLst>
              <a:ext uri="{FF2B5EF4-FFF2-40B4-BE49-F238E27FC236}">
                <a16:creationId xmlns:a16="http://schemas.microsoft.com/office/drawing/2014/main" id="{9FB4D9E1-10B7-0840-B2F2-FED555CF69BC}"/>
              </a:ext>
            </a:extLst>
          </p:cNvPr>
          <p:cNvSpPr txBox="1"/>
          <p:nvPr/>
        </p:nvSpPr>
        <p:spPr>
          <a:xfrm>
            <a:off x="1582022" y="751172"/>
            <a:ext cx="646331" cy="276999"/>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あああ</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1" name="テキスト ボックス 10">
            <a:extLst>
              <a:ext uri="{FF2B5EF4-FFF2-40B4-BE49-F238E27FC236}">
                <a16:creationId xmlns:a16="http://schemas.microsoft.com/office/drawing/2014/main" id="{BA78B05E-0545-4C4C-B006-CBA9D6953B27}"/>
              </a:ext>
            </a:extLst>
          </p:cNvPr>
          <p:cNvSpPr txBox="1"/>
          <p:nvPr/>
        </p:nvSpPr>
        <p:spPr>
          <a:xfrm>
            <a:off x="3771123" y="751172"/>
            <a:ext cx="646331" cy="276999"/>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あああ</a:t>
            </a:r>
          </a:p>
        </p:txBody>
      </p:sp>
      <p:sp>
        <p:nvSpPr>
          <p:cNvPr id="12" name="テキスト ボックス 11">
            <a:extLst>
              <a:ext uri="{FF2B5EF4-FFF2-40B4-BE49-F238E27FC236}">
                <a16:creationId xmlns:a16="http://schemas.microsoft.com/office/drawing/2014/main" id="{F073CFC1-C1CD-A547-BC1C-E469AC835AE6}"/>
              </a:ext>
            </a:extLst>
          </p:cNvPr>
          <p:cNvSpPr txBox="1"/>
          <p:nvPr/>
        </p:nvSpPr>
        <p:spPr>
          <a:xfrm>
            <a:off x="5960224" y="751172"/>
            <a:ext cx="646331" cy="276999"/>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あああ</a:t>
            </a:r>
          </a:p>
        </p:txBody>
      </p:sp>
      <p:sp>
        <p:nvSpPr>
          <p:cNvPr id="13" name="テキスト ボックス 12">
            <a:extLst>
              <a:ext uri="{FF2B5EF4-FFF2-40B4-BE49-F238E27FC236}">
                <a16:creationId xmlns:a16="http://schemas.microsoft.com/office/drawing/2014/main" id="{247EFA6A-8573-1742-9D1B-18A011ADE22D}"/>
              </a:ext>
            </a:extLst>
          </p:cNvPr>
          <p:cNvSpPr txBox="1"/>
          <p:nvPr/>
        </p:nvSpPr>
        <p:spPr>
          <a:xfrm>
            <a:off x="372849" y="2157839"/>
            <a:ext cx="415435" cy="601640"/>
          </a:xfrm>
          <a:prstGeom prst="rect">
            <a:avLst/>
          </a:prstGeom>
          <a:noFill/>
        </p:spPr>
        <p:txBody>
          <a:bodyPr vert="eaVert"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流れ</a:t>
            </a: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1</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4" name="テキスト ボックス 13">
            <a:extLst>
              <a:ext uri="{FF2B5EF4-FFF2-40B4-BE49-F238E27FC236}">
                <a16:creationId xmlns:a16="http://schemas.microsoft.com/office/drawing/2014/main" id="{F058138E-9A60-A444-8D19-731DBF24D41F}"/>
              </a:ext>
            </a:extLst>
          </p:cNvPr>
          <p:cNvSpPr txBox="1"/>
          <p:nvPr/>
        </p:nvSpPr>
        <p:spPr>
          <a:xfrm>
            <a:off x="372849" y="4596111"/>
            <a:ext cx="415435" cy="601640"/>
          </a:xfrm>
          <a:prstGeom prst="rect">
            <a:avLst/>
          </a:prstGeom>
          <a:noFill/>
        </p:spPr>
        <p:txBody>
          <a:bodyPr vert="eaVert"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流れ</a:t>
            </a: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2</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5" name="直線コネクタ 14">
            <a:extLst>
              <a:ext uri="{FF2B5EF4-FFF2-40B4-BE49-F238E27FC236}">
                <a16:creationId xmlns:a16="http://schemas.microsoft.com/office/drawing/2014/main" id="{EE08A097-78EB-D94B-9C06-1CCFDDE2C280}"/>
              </a:ext>
            </a:extLst>
          </p:cNvPr>
          <p:cNvCxnSpPr>
            <a:cxnSpLocks/>
          </p:cNvCxnSpPr>
          <p:nvPr/>
        </p:nvCxnSpPr>
        <p:spPr>
          <a:xfrm flipH="1">
            <a:off x="337288" y="3825337"/>
            <a:ext cx="9229753"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55" name="直線コネクタ 54">
            <a:extLst>
              <a:ext uri="{FF2B5EF4-FFF2-40B4-BE49-F238E27FC236}">
                <a16:creationId xmlns:a16="http://schemas.microsoft.com/office/drawing/2014/main" id="{636EC6CD-5BEA-4349-85D7-16CCF8178023}"/>
              </a:ext>
            </a:extLst>
          </p:cNvPr>
          <p:cNvCxnSpPr/>
          <p:nvPr/>
        </p:nvCxnSpPr>
        <p:spPr>
          <a:xfrm>
            <a:off x="810637" y="687363"/>
            <a:ext cx="0" cy="5606956"/>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56" name="直線コネクタ 55">
            <a:extLst>
              <a:ext uri="{FF2B5EF4-FFF2-40B4-BE49-F238E27FC236}">
                <a16:creationId xmlns:a16="http://schemas.microsoft.com/office/drawing/2014/main" id="{8A09879F-8A7B-BB4B-903E-380632DEA981}"/>
              </a:ext>
            </a:extLst>
          </p:cNvPr>
          <p:cNvCxnSpPr/>
          <p:nvPr/>
        </p:nvCxnSpPr>
        <p:spPr>
          <a:xfrm>
            <a:off x="2999738" y="687363"/>
            <a:ext cx="0" cy="5606956"/>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57" name="直線コネクタ 56">
            <a:extLst>
              <a:ext uri="{FF2B5EF4-FFF2-40B4-BE49-F238E27FC236}">
                <a16:creationId xmlns:a16="http://schemas.microsoft.com/office/drawing/2014/main" id="{E726FC7D-9E48-2C41-AD39-AB050B0AF40C}"/>
              </a:ext>
            </a:extLst>
          </p:cNvPr>
          <p:cNvCxnSpPr/>
          <p:nvPr/>
        </p:nvCxnSpPr>
        <p:spPr>
          <a:xfrm>
            <a:off x="5188839" y="687363"/>
            <a:ext cx="0" cy="5606956"/>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58" name="直線コネクタ 57">
            <a:extLst>
              <a:ext uri="{FF2B5EF4-FFF2-40B4-BE49-F238E27FC236}">
                <a16:creationId xmlns:a16="http://schemas.microsoft.com/office/drawing/2014/main" id="{AD33005F-DCE7-7F40-B1A5-0B4331E545B6}"/>
              </a:ext>
            </a:extLst>
          </p:cNvPr>
          <p:cNvCxnSpPr/>
          <p:nvPr/>
        </p:nvCxnSpPr>
        <p:spPr>
          <a:xfrm>
            <a:off x="7377940" y="687363"/>
            <a:ext cx="0" cy="5606956"/>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sp>
        <p:nvSpPr>
          <p:cNvPr id="59" name="テキスト ボックス 58">
            <a:extLst>
              <a:ext uri="{FF2B5EF4-FFF2-40B4-BE49-F238E27FC236}">
                <a16:creationId xmlns:a16="http://schemas.microsoft.com/office/drawing/2014/main" id="{E668751C-6D6F-3E47-9295-8468BD9046EA}"/>
              </a:ext>
            </a:extLst>
          </p:cNvPr>
          <p:cNvSpPr txBox="1"/>
          <p:nvPr/>
        </p:nvSpPr>
        <p:spPr>
          <a:xfrm>
            <a:off x="8149325" y="751172"/>
            <a:ext cx="646331" cy="276999"/>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あああ</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92" name="正方形/長方形 91">
            <a:extLst>
              <a:ext uri="{FF2B5EF4-FFF2-40B4-BE49-F238E27FC236}">
                <a16:creationId xmlns:a16="http://schemas.microsoft.com/office/drawing/2014/main" id="{BFA65F49-4083-2143-8CFA-080B15C56F5B}"/>
              </a:ext>
            </a:extLst>
          </p:cNvPr>
          <p:cNvSpPr/>
          <p:nvPr/>
        </p:nvSpPr>
        <p:spPr>
          <a:xfrm>
            <a:off x="337288" y="682812"/>
            <a:ext cx="9231425" cy="5611507"/>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Meiryo" panose="020B0604030504040204" pitchFamily="34" charset="-128"/>
              <a:ea typeface="Meiryo" panose="020B0604030504040204" pitchFamily="34" charset="-128"/>
            </a:endParaRPr>
          </a:p>
        </p:txBody>
      </p:sp>
      <p:sp>
        <p:nvSpPr>
          <p:cNvPr id="29" name="テキスト ボックス 28">
            <a:extLst>
              <a:ext uri="{FF2B5EF4-FFF2-40B4-BE49-F238E27FC236}">
                <a16:creationId xmlns:a16="http://schemas.microsoft.com/office/drawing/2014/main" id="{D7547854-3D34-4D24-A8C9-1845CE48F9A9}"/>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5.</a:t>
            </a:r>
            <a:r>
              <a:rPr lang="ja-JP" altLang="en-US" sz="900" dirty="0">
                <a:latin typeface="Meiryo UI" panose="020B0604030504040204" pitchFamily="50" charset="-128"/>
                <a:ea typeface="Meiryo UI" panose="020B0604030504040204" pitchFamily="50" charset="-128"/>
              </a:rPr>
              <a:t>業務を改善する</a:t>
            </a:r>
          </a:p>
        </p:txBody>
      </p:sp>
      <p:sp>
        <p:nvSpPr>
          <p:cNvPr id="30" name="テキスト ボックス 29">
            <a:extLst>
              <a:ext uri="{FF2B5EF4-FFF2-40B4-BE49-F238E27FC236}">
                <a16:creationId xmlns:a16="http://schemas.microsoft.com/office/drawing/2014/main" id="{C9367A28-6344-4E92-89A3-005EF93B33DC}"/>
              </a:ext>
            </a:extLst>
          </p:cNvPr>
          <p:cNvSpPr txBox="1"/>
          <p:nvPr/>
        </p:nvSpPr>
        <p:spPr>
          <a:xfrm>
            <a:off x="1809280" y="6560810"/>
            <a:ext cx="1818126"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STEP2:</a:t>
            </a:r>
            <a:r>
              <a:rPr lang="ja-JP" altLang="en-US" sz="900" dirty="0">
                <a:latin typeface="Meiryo UI" panose="020B0604030504040204" pitchFamily="50" charset="-128"/>
                <a:ea typeface="Meiryo UI" panose="020B0604030504040204" pitchFamily="50" charset="-128"/>
              </a:rPr>
              <a:t>業務の状態を可視化する</a:t>
            </a:r>
          </a:p>
        </p:txBody>
      </p:sp>
      <p:sp>
        <p:nvSpPr>
          <p:cNvPr id="31" name="フローチャート: 磁気ディスク 30">
            <a:extLst>
              <a:ext uri="{FF2B5EF4-FFF2-40B4-BE49-F238E27FC236}">
                <a16:creationId xmlns:a16="http://schemas.microsoft.com/office/drawing/2014/main" id="{330DFBD7-C898-4CC1-B5A7-2CDB27A347B5}"/>
              </a:ext>
            </a:extLst>
          </p:cNvPr>
          <p:cNvSpPr/>
          <p:nvPr/>
        </p:nvSpPr>
        <p:spPr>
          <a:xfrm>
            <a:off x="4790222" y="6370067"/>
            <a:ext cx="402082" cy="176960"/>
          </a:xfrm>
          <a:prstGeom prst="flowChartMagneticDisk">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32" name="フローチャート: 判断 31">
            <a:extLst>
              <a:ext uri="{FF2B5EF4-FFF2-40B4-BE49-F238E27FC236}">
                <a16:creationId xmlns:a16="http://schemas.microsoft.com/office/drawing/2014/main" id="{53ABAEBC-DC4D-451A-8BD9-793734153D9B}"/>
              </a:ext>
            </a:extLst>
          </p:cNvPr>
          <p:cNvSpPr/>
          <p:nvPr/>
        </p:nvSpPr>
        <p:spPr>
          <a:xfrm>
            <a:off x="3614667" y="6358120"/>
            <a:ext cx="568277" cy="188908"/>
          </a:xfrm>
          <a:prstGeom prst="flowChartDecision">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33" name="正方形/長方形 32">
            <a:extLst>
              <a:ext uri="{FF2B5EF4-FFF2-40B4-BE49-F238E27FC236}">
                <a16:creationId xmlns:a16="http://schemas.microsoft.com/office/drawing/2014/main" id="{CB96E30A-2374-483C-ABAD-57FD8EFF5DB8}"/>
              </a:ext>
            </a:extLst>
          </p:cNvPr>
          <p:cNvSpPr/>
          <p:nvPr/>
        </p:nvSpPr>
        <p:spPr>
          <a:xfrm>
            <a:off x="2016891" y="6370066"/>
            <a:ext cx="589776" cy="176961"/>
          </a:xfrm>
          <a:prstGeom prst="rect">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a:latin typeface="Meiryo" panose="020B0604030504040204" pitchFamily="34" charset="-128"/>
              <a:ea typeface="Meiryo" panose="020B0604030504040204" pitchFamily="34" charset="-128"/>
            </a:endParaRPr>
          </a:p>
        </p:txBody>
      </p:sp>
      <p:sp>
        <p:nvSpPr>
          <p:cNvPr id="34" name="フローチャート: 端子 33">
            <a:extLst>
              <a:ext uri="{FF2B5EF4-FFF2-40B4-BE49-F238E27FC236}">
                <a16:creationId xmlns:a16="http://schemas.microsoft.com/office/drawing/2014/main" id="{E3C25552-9CC3-4613-ABCD-D8E3F7F12D4D}"/>
              </a:ext>
            </a:extLst>
          </p:cNvPr>
          <p:cNvSpPr/>
          <p:nvPr/>
        </p:nvSpPr>
        <p:spPr>
          <a:xfrm>
            <a:off x="524968" y="6361529"/>
            <a:ext cx="597534" cy="185498"/>
          </a:xfrm>
          <a:prstGeom prst="flowChartTerminator">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35" name="テキスト ボックス 34">
            <a:extLst>
              <a:ext uri="{FF2B5EF4-FFF2-40B4-BE49-F238E27FC236}">
                <a16:creationId xmlns:a16="http://schemas.microsoft.com/office/drawing/2014/main" id="{F76E3332-98EE-47A7-80DE-941C62734610}"/>
              </a:ext>
            </a:extLst>
          </p:cNvPr>
          <p:cNvSpPr txBox="1"/>
          <p:nvPr/>
        </p:nvSpPr>
        <p:spPr>
          <a:xfrm>
            <a:off x="1176395" y="6331168"/>
            <a:ext cx="766555" cy="246221"/>
          </a:xfrm>
          <a:prstGeom prst="rect">
            <a:avLst/>
          </a:prstGeom>
          <a:noFill/>
        </p:spPr>
        <p:txBody>
          <a:bodyPr wrap="none" rtlCol="0" anchor="ctr">
            <a:spAutoFit/>
          </a:bodyPr>
          <a:lstStyle/>
          <a:p>
            <a:r>
              <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rPr>
              <a:t>開始</a:t>
            </a:r>
            <a:r>
              <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rPr>
              <a:t>/</a:t>
            </a:r>
            <a:r>
              <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rPr>
              <a:t>終了</a:t>
            </a:r>
          </a:p>
        </p:txBody>
      </p:sp>
      <p:sp>
        <p:nvSpPr>
          <p:cNvPr id="36" name="テキスト ボックス 35">
            <a:extLst>
              <a:ext uri="{FF2B5EF4-FFF2-40B4-BE49-F238E27FC236}">
                <a16:creationId xmlns:a16="http://schemas.microsoft.com/office/drawing/2014/main" id="{E65C11B4-0AB1-432B-9270-D3440C30C844}"/>
              </a:ext>
            </a:extLst>
          </p:cNvPr>
          <p:cNvSpPr txBox="1"/>
          <p:nvPr/>
        </p:nvSpPr>
        <p:spPr>
          <a:xfrm>
            <a:off x="2660560" y="6331168"/>
            <a:ext cx="954107" cy="246221"/>
          </a:xfrm>
          <a:prstGeom prst="rect">
            <a:avLst/>
          </a:prstGeom>
          <a:noFill/>
        </p:spPr>
        <p:txBody>
          <a:bodyPr wrap="none" rtlCol="0" anchor="ctr">
            <a:spAutoFit/>
          </a:bodyPr>
          <a:lstStyle/>
          <a:p>
            <a:r>
              <a:rPr lang="ja-JP" altLang="en-US" sz="1000" dirty="0">
                <a:solidFill>
                  <a:schemeClr val="tx1">
                    <a:lumMod val="75000"/>
                    <a:lumOff val="25000"/>
                  </a:schemeClr>
                </a:solidFill>
                <a:latin typeface="Meiryo" panose="020B0604030504040204" pitchFamily="34" charset="-128"/>
                <a:ea typeface="Meiryo" panose="020B0604030504040204" pitchFamily="34" charset="-128"/>
              </a:rPr>
              <a:t>行動（処理）</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7" name="テキスト ボックス 36">
            <a:extLst>
              <a:ext uri="{FF2B5EF4-FFF2-40B4-BE49-F238E27FC236}">
                <a16:creationId xmlns:a16="http://schemas.microsoft.com/office/drawing/2014/main" id="{93E620C9-7786-4893-B08C-0D209B07D8DC}"/>
              </a:ext>
            </a:extLst>
          </p:cNvPr>
          <p:cNvSpPr txBox="1"/>
          <p:nvPr/>
        </p:nvSpPr>
        <p:spPr>
          <a:xfrm>
            <a:off x="4266094" y="6331168"/>
            <a:ext cx="441146" cy="246221"/>
          </a:xfrm>
          <a:prstGeom prst="rect">
            <a:avLst/>
          </a:prstGeom>
          <a:noFill/>
        </p:spPr>
        <p:txBody>
          <a:bodyPr wrap="none" rtlCol="0" anchor="ctr">
            <a:spAutoFit/>
          </a:bodyPr>
          <a:lstStyle/>
          <a:p>
            <a:r>
              <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rPr>
              <a:t>判断</a:t>
            </a:r>
          </a:p>
        </p:txBody>
      </p:sp>
      <p:sp>
        <p:nvSpPr>
          <p:cNvPr id="38" name="テキスト ボックス 37">
            <a:extLst>
              <a:ext uri="{FF2B5EF4-FFF2-40B4-BE49-F238E27FC236}">
                <a16:creationId xmlns:a16="http://schemas.microsoft.com/office/drawing/2014/main" id="{57BE2E9D-3E55-49A5-8EB1-637ECED43BF6}"/>
              </a:ext>
            </a:extLst>
          </p:cNvPr>
          <p:cNvSpPr txBox="1"/>
          <p:nvPr/>
        </p:nvSpPr>
        <p:spPr>
          <a:xfrm>
            <a:off x="5249904" y="6331168"/>
            <a:ext cx="697627" cy="246221"/>
          </a:xfrm>
          <a:prstGeom prst="rect">
            <a:avLst/>
          </a:prstGeom>
          <a:noFill/>
        </p:spPr>
        <p:txBody>
          <a:bodyPr wrap="none" rtlCol="0" anchor="ctr">
            <a:spAutoFit/>
          </a:bodyPr>
          <a:lstStyle/>
          <a:p>
            <a:r>
              <a:rPr lang="ja-JP" altLang="en-US" sz="1000" dirty="0">
                <a:solidFill>
                  <a:schemeClr val="tx1">
                    <a:lumMod val="75000"/>
                    <a:lumOff val="25000"/>
                  </a:schemeClr>
                </a:solidFill>
                <a:latin typeface="Meiryo" panose="020B0604030504040204" pitchFamily="34" charset="-128"/>
                <a:ea typeface="Meiryo" panose="020B0604030504040204" pitchFamily="34" charset="-128"/>
              </a:rPr>
              <a:t>システム</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9" name="テキスト ボックス 38">
            <a:extLst>
              <a:ext uri="{FF2B5EF4-FFF2-40B4-BE49-F238E27FC236}">
                <a16:creationId xmlns:a16="http://schemas.microsoft.com/office/drawing/2014/main" id="{6EDA7183-8B5C-4069-8EED-D7CF2C06978C}"/>
              </a:ext>
            </a:extLst>
          </p:cNvPr>
          <p:cNvSpPr txBox="1"/>
          <p:nvPr/>
        </p:nvSpPr>
        <p:spPr>
          <a:xfrm>
            <a:off x="6610220" y="6331168"/>
            <a:ext cx="1210588" cy="246221"/>
          </a:xfrm>
          <a:prstGeom prst="rect">
            <a:avLst/>
          </a:prstGeom>
          <a:noFill/>
        </p:spPr>
        <p:txBody>
          <a:bodyPr wrap="none" rtlCol="0" anchor="ctr">
            <a:spAutoFit/>
          </a:bodyPr>
          <a:lstStyle/>
          <a:p>
            <a:r>
              <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rPr>
              <a:t>業務やモノの流れ</a:t>
            </a:r>
          </a:p>
        </p:txBody>
      </p:sp>
      <p:sp>
        <p:nvSpPr>
          <p:cNvPr id="40" name="テキスト ボックス 39">
            <a:extLst>
              <a:ext uri="{FF2B5EF4-FFF2-40B4-BE49-F238E27FC236}">
                <a16:creationId xmlns:a16="http://schemas.microsoft.com/office/drawing/2014/main" id="{D81161F4-5753-4C7A-BB0D-4B28396EE903}"/>
              </a:ext>
            </a:extLst>
          </p:cNvPr>
          <p:cNvSpPr txBox="1"/>
          <p:nvPr/>
        </p:nvSpPr>
        <p:spPr>
          <a:xfrm>
            <a:off x="8460289" y="6358119"/>
            <a:ext cx="954107" cy="246221"/>
          </a:xfrm>
          <a:prstGeom prst="rect">
            <a:avLst/>
          </a:prstGeom>
          <a:noFill/>
        </p:spPr>
        <p:txBody>
          <a:bodyPr wrap="none" rtlCol="0" anchor="ctr">
            <a:spAutoFit/>
          </a:bodyPr>
          <a:lstStyle/>
          <a:p>
            <a:r>
              <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rPr>
              <a:t>データの流れ</a:t>
            </a:r>
          </a:p>
        </p:txBody>
      </p:sp>
      <p:cxnSp>
        <p:nvCxnSpPr>
          <p:cNvPr id="41" name="直線矢印コネクタ 40">
            <a:extLst>
              <a:ext uri="{FF2B5EF4-FFF2-40B4-BE49-F238E27FC236}">
                <a16:creationId xmlns:a16="http://schemas.microsoft.com/office/drawing/2014/main" id="{95E64BA3-1F12-4CFF-B8CC-A1C053225057}"/>
              </a:ext>
            </a:extLst>
          </p:cNvPr>
          <p:cNvCxnSpPr>
            <a:cxnSpLocks/>
          </p:cNvCxnSpPr>
          <p:nvPr/>
        </p:nvCxnSpPr>
        <p:spPr>
          <a:xfrm>
            <a:off x="5973082" y="6454278"/>
            <a:ext cx="597534" cy="0"/>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42" name="直線矢印コネクタ 41">
            <a:extLst>
              <a:ext uri="{FF2B5EF4-FFF2-40B4-BE49-F238E27FC236}">
                <a16:creationId xmlns:a16="http://schemas.microsoft.com/office/drawing/2014/main" id="{BB1DA3A2-432D-497A-BF8A-F945051FDDF6}"/>
              </a:ext>
            </a:extLst>
          </p:cNvPr>
          <p:cNvCxnSpPr>
            <a:cxnSpLocks/>
          </p:cNvCxnSpPr>
          <p:nvPr/>
        </p:nvCxnSpPr>
        <p:spPr>
          <a:xfrm>
            <a:off x="7851726" y="6481229"/>
            <a:ext cx="597534" cy="0"/>
          </a:xfrm>
          <a:prstGeom prst="straightConnector1">
            <a:avLst/>
          </a:prstGeom>
          <a:ln>
            <a:solidFill>
              <a:schemeClr val="tx1">
                <a:lumMod val="75000"/>
                <a:lumOff val="25000"/>
              </a:schemeClr>
            </a:solidFill>
            <a:prstDash val="sysDot"/>
            <a:tailEnd type="stealth"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18280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1070678"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51_PERT</a:t>
            </a:r>
            <a:r>
              <a:rPr lang="ja-JP" altLang="en-US" dirty="0"/>
              <a:t>図</a:t>
            </a:r>
          </a:p>
        </p:txBody>
      </p:sp>
      <p:sp>
        <p:nvSpPr>
          <p:cNvPr id="125" name="正方形/長方形 124">
            <a:extLst>
              <a:ext uri="{FF2B5EF4-FFF2-40B4-BE49-F238E27FC236}">
                <a16:creationId xmlns:a16="http://schemas.microsoft.com/office/drawing/2014/main" id="{88A6D8C5-AD36-0F4A-A53E-C456767B0A6B}"/>
              </a:ext>
            </a:extLst>
          </p:cNvPr>
          <p:cNvSpPr/>
          <p:nvPr/>
        </p:nvSpPr>
        <p:spPr>
          <a:xfrm>
            <a:off x="337288" y="682812"/>
            <a:ext cx="9231425" cy="580744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Meiryo" panose="020B0604030504040204" pitchFamily="34" charset="-128"/>
              <a:ea typeface="Meiryo" panose="020B0604030504040204" pitchFamily="34" charset="-128"/>
            </a:endParaRPr>
          </a:p>
        </p:txBody>
      </p:sp>
      <p:sp>
        <p:nvSpPr>
          <p:cNvPr id="51" name="角丸四角形 50">
            <a:extLst>
              <a:ext uri="{FF2B5EF4-FFF2-40B4-BE49-F238E27FC236}">
                <a16:creationId xmlns:a16="http://schemas.microsoft.com/office/drawing/2014/main" id="{51E6BD52-9419-8A44-9BFC-8B8BE2F177C6}"/>
              </a:ext>
            </a:extLst>
          </p:cNvPr>
          <p:cNvSpPr/>
          <p:nvPr/>
        </p:nvSpPr>
        <p:spPr>
          <a:xfrm>
            <a:off x="1287364" y="3033216"/>
            <a:ext cx="7329686" cy="582482"/>
          </a:xfrm>
          <a:prstGeom prst="roundRect">
            <a:avLst>
              <a:gd name="adj" fmla="val 50000"/>
            </a:avLst>
          </a:prstGeom>
          <a:pattFill prst="dkUpDiag">
            <a:fgClr>
              <a:schemeClr val="accent6">
                <a:lumMod val="20000"/>
                <a:lumOff val="80000"/>
              </a:schemeClr>
            </a:fgClr>
            <a:bgClr>
              <a:schemeClr val="bg1"/>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grpSp>
        <p:nvGrpSpPr>
          <p:cNvPr id="52" name="グループ化 51">
            <a:extLst>
              <a:ext uri="{FF2B5EF4-FFF2-40B4-BE49-F238E27FC236}">
                <a16:creationId xmlns:a16="http://schemas.microsoft.com/office/drawing/2014/main" id="{FD3CB22C-9713-E848-9CFA-7ED3159D0B0A}"/>
              </a:ext>
            </a:extLst>
          </p:cNvPr>
          <p:cNvGrpSpPr/>
          <p:nvPr/>
        </p:nvGrpSpPr>
        <p:grpSpPr>
          <a:xfrm>
            <a:off x="1379518" y="3115527"/>
            <a:ext cx="419380" cy="419378"/>
            <a:chOff x="1757547" y="3194462"/>
            <a:chExt cx="653144" cy="653144"/>
          </a:xfrm>
        </p:grpSpPr>
        <p:sp>
          <p:nvSpPr>
            <p:cNvPr id="53" name="円/楕円 52">
              <a:extLst>
                <a:ext uri="{FF2B5EF4-FFF2-40B4-BE49-F238E27FC236}">
                  <a16:creationId xmlns:a16="http://schemas.microsoft.com/office/drawing/2014/main" id="{CC5CA74E-1F6A-F74E-81DF-0E44EC6CEB31}"/>
                </a:ext>
              </a:extLst>
            </p:cNvPr>
            <p:cNvSpPr/>
            <p:nvPr/>
          </p:nvSpPr>
          <p:spPr>
            <a:xfrm>
              <a:off x="1757547" y="3194462"/>
              <a:ext cx="653144" cy="653144"/>
            </a:xfrm>
            <a:prstGeom prst="ellipse">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54" name="テキスト ボックス 53">
              <a:extLst>
                <a:ext uri="{FF2B5EF4-FFF2-40B4-BE49-F238E27FC236}">
                  <a16:creationId xmlns:a16="http://schemas.microsoft.com/office/drawing/2014/main" id="{E6D143B3-914B-F948-818D-50AF1DBDD7F6}"/>
                </a:ext>
              </a:extLst>
            </p:cNvPr>
            <p:cNvSpPr txBox="1"/>
            <p:nvPr/>
          </p:nvSpPr>
          <p:spPr>
            <a:xfrm>
              <a:off x="1819236" y="3233433"/>
              <a:ext cx="529763" cy="575202"/>
            </a:xfrm>
            <a:prstGeom prst="rect">
              <a:avLst/>
            </a:prstGeom>
            <a:noFill/>
          </p:spPr>
          <p:txBody>
            <a:bodyPr wrap="none" rtlCol="0" anchor="ctr">
              <a:spAutoFit/>
            </a:bodyPr>
            <a:lstStyle/>
            <a:p>
              <a:pPr algn="ctr"/>
              <a:r>
                <a:rPr kumimoji="1" lang="en-US" altLang="ja-JP" b="1" dirty="0">
                  <a:solidFill>
                    <a:schemeClr val="tx1">
                      <a:lumMod val="75000"/>
                      <a:lumOff val="25000"/>
                    </a:schemeClr>
                  </a:solidFill>
                  <a:latin typeface="Meiryo" panose="020B0604030504040204" pitchFamily="34" charset="-128"/>
                  <a:ea typeface="Meiryo" panose="020B0604030504040204" pitchFamily="34" charset="-128"/>
                </a:rPr>
                <a:t>1</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55" name="グループ化 54">
            <a:extLst>
              <a:ext uri="{FF2B5EF4-FFF2-40B4-BE49-F238E27FC236}">
                <a16:creationId xmlns:a16="http://schemas.microsoft.com/office/drawing/2014/main" id="{4BA7BA70-33E3-CF49-9177-7ECC6755B2C2}"/>
              </a:ext>
            </a:extLst>
          </p:cNvPr>
          <p:cNvGrpSpPr/>
          <p:nvPr/>
        </p:nvGrpSpPr>
        <p:grpSpPr>
          <a:xfrm>
            <a:off x="2725035" y="3115527"/>
            <a:ext cx="419380" cy="419378"/>
            <a:chOff x="1757547" y="3194462"/>
            <a:chExt cx="653144" cy="653144"/>
          </a:xfrm>
        </p:grpSpPr>
        <p:sp>
          <p:nvSpPr>
            <p:cNvPr id="56" name="円/楕円 55">
              <a:extLst>
                <a:ext uri="{FF2B5EF4-FFF2-40B4-BE49-F238E27FC236}">
                  <a16:creationId xmlns:a16="http://schemas.microsoft.com/office/drawing/2014/main" id="{91879D4D-81F9-2549-9979-9EAB75008D01}"/>
                </a:ext>
              </a:extLst>
            </p:cNvPr>
            <p:cNvSpPr/>
            <p:nvPr/>
          </p:nvSpPr>
          <p:spPr>
            <a:xfrm>
              <a:off x="1757547" y="3194462"/>
              <a:ext cx="653144" cy="653144"/>
            </a:xfrm>
            <a:prstGeom prst="ellipse">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57" name="テキスト ボックス 56">
              <a:extLst>
                <a:ext uri="{FF2B5EF4-FFF2-40B4-BE49-F238E27FC236}">
                  <a16:creationId xmlns:a16="http://schemas.microsoft.com/office/drawing/2014/main" id="{5643F3D5-7FBD-5042-9C72-7374C25A4B72}"/>
                </a:ext>
              </a:extLst>
            </p:cNvPr>
            <p:cNvSpPr txBox="1"/>
            <p:nvPr/>
          </p:nvSpPr>
          <p:spPr>
            <a:xfrm>
              <a:off x="1819237" y="3233432"/>
              <a:ext cx="529763" cy="575202"/>
            </a:xfrm>
            <a:prstGeom prst="rect">
              <a:avLst/>
            </a:prstGeom>
            <a:noFill/>
          </p:spPr>
          <p:txBody>
            <a:bodyPr wrap="none" rtlCol="0" anchor="ctr">
              <a:spAutoFit/>
            </a:bodyPr>
            <a:lstStyle/>
            <a:p>
              <a:pPr algn="ctr"/>
              <a:r>
                <a:rPr kumimoji="1" lang="en-US" altLang="ja-JP" b="1" dirty="0">
                  <a:solidFill>
                    <a:schemeClr val="tx1">
                      <a:lumMod val="75000"/>
                      <a:lumOff val="25000"/>
                    </a:schemeClr>
                  </a:solidFill>
                  <a:latin typeface="Meiryo" panose="020B0604030504040204" pitchFamily="34" charset="-128"/>
                  <a:ea typeface="Meiryo" panose="020B0604030504040204" pitchFamily="34" charset="-128"/>
                </a:rPr>
                <a:t>2</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58" name="グループ化 57">
            <a:extLst>
              <a:ext uri="{FF2B5EF4-FFF2-40B4-BE49-F238E27FC236}">
                <a16:creationId xmlns:a16="http://schemas.microsoft.com/office/drawing/2014/main" id="{9336CD95-4132-BB47-8DEF-960F95B3A752}"/>
              </a:ext>
            </a:extLst>
          </p:cNvPr>
          <p:cNvGrpSpPr/>
          <p:nvPr/>
        </p:nvGrpSpPr>
        <p:grpSpPr>
          <a:xfrm>
            <a:off x="4070551" y="3115527"/>
            <a:ext cx="419380" cy="419378"/>
            <a:chOff x="1757547" y="3194462"/>
            <a:chExt cx="653144" cy="653144"/>
          </a:xfrm>
        </p:grpSpPr>
        <p:sp>
          <p:nvSpPr>
            <p:cNvPr id="59" name="円/楕円 58">
              <a:extLst>
                <a:ext uri="{FF2B5EF4-FFF2-40B4-BE49-F238E27FC236}">
                  <a16:creationId xmlns:a16="http://schemas.microsoft.com/office/drawing/2014/main" id="{217612D2-A7C2-8845-87E0-8AB66DB332AF}"/>
                </a:ext>
              </a:extLst>
            </p:cNvPr>
            <p:cNvSpPr/>
            <p:nvPr/>
          </p:nvSpPr>
          <p:spPr>
            <a:xfrm>
              <a:off x="1757547" y="3194462"/>
              <a:ext cx="653144" cy="653144"/>
            </a:xfrm>
            <a:prstGeom prst="ellipse">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0" name="テキスト ボックス 59">
              <a:extLst>
                <a:ext uri="{FF2B5EF4-FFF2-40B4-BE49-F238E27FC236}">
                  <a16:creationId xmlns:a16="http://schemas.microsoft.com/office/drawing/2014/main" id="{96F47A2C-74F1-0E43-8311-C2D858367A4B}"/>
                </a:ext>
              </a:extLst>
            </p:cNvPr>
            <p:cNvSpPr txBox="1"/>
            <p:nvPr/>
          </p:nvSpPr>
          <p:spPr>
            <a:xfrm>
              <a:off x="1819236" y="3233432"/>
              <a:ext cx="529763" cy="575202"/>
            </a:xfrm>
            <a:prstGeom prst="rect">
              <a:avLst/>
            </a:prstGeom>
            <a:noFill/>
          </p:spPr>
          <p:txBody>
            <a:bodyPr wrap="none" rtlCol="0" anchor="ctr">
              <a:spAutoFit/>
            </a:bodyPr>
            <a:lstStyle/>
            <a:p>
              <a:pPr algn="ctr"/>
              <a:r>
                <a:rPr lang="en-US" altLang="ja-JP" b="1" dirty="0">
                  <a:solidFill>
                    <a:schemeClr val="tx1">
                      <a:lumMod val="75000"/>
                      <a:lumOff val="25000"/>
                    </a:schemeClr>
                  </a:solidFill>
                  <a:latin typeface="Meiryo" panose="020B0604030504040204" pitchFamily="34" charset="-128"/>
                  <a:ea typeface="Meiryo" panose="020B0604030504040204" pitchFamily="34" charset="-128"/>
                </a:rPr>
                <a:t>4</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61" name="グループ化 60">
            <a:extLst>
              <a:ext uri="{FF2B5EF4-FFF2-40B4-BE49-F238E27FC236}">
                <a16:creationId xmlns:a16="http://schemas.microsoft.com/office/drawing/2014/main" id="{F408AF43-1FB2-6E4E-96E7-2AAE1DB8EE73}"/>
              </a:ext>
            </a:extLst>
          </p:cNvPr>
          <p:cNvGrpSpPr/>
          <p:nvPr/>
        </p:nvGrpSpPr>
        <p:grpSpPr>
          <a:xfrm>
            <a:off x="5416069" y="3115527"/>
            <a:ext cx="419380" cy="419378"/>
            <a:chOff x="1757547" y="3194462"/>
            <a:chExt cx="653144" cy="653144"/>
          </a:xfrm>
        </p:grpSpPr>
        <p:sp>
          <p:nvSpPr>
            <p:cNvPr id="62" name="円/楕円 61">
              <a:extLst>
                <a:ext uri="{FF2B5EF4-FFF2-40B4-BE49-F238E27FC236}">
                  <a16:creationId xmlns:a16="http://schemas.microsoft.com/office/drawing/2014/main" id="{92706FE7-7F97-0E47-B472-53F2B99B68FA}"/>
                </a:ext>
              </a:extLst>
            </p:cNvPr>
            <p:cNvSpPr/>
            <p:nvPr/>
          </p:nvSpPr>
          <p:spPr>
            <a:xfrm>
              <a:off x="1757547" y="3194462"/>
              <a:ext cx="653144" cy="653144"/>
            </a:xfrm>
            <a:prstGeom prst="ellipse">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3" name="テキスト ボックス 62">
              <a:extLst>
                <a:ext uri="{FF2B5EF4-FFF2-40B4-BE49-F238E27FC236}">
                  <a16:creationId xmlns:a16="http://schemas.microsoft.com/office/drawing/2014/main" id="{93D2B18A-D6E3-F44A-8EDE-668150D3DD1C}"/>
                </a:ext>
              </a:extLst>
            </p:cNvPr>
            <p:cNvSpPr txBox="1"/>
            <p:nvPr/>
          </p:nvSpPr>
          <p:spPr>
            <a:xfrm>
              <a:off x="1819237" y="3233432"/>
              <a:ext cx="529763" cy="575202"/>
            </a:xfrm>
            <a:prstGeom prst="rect">
              <a:avLst/>
            </a:prstGeom>
            <a:noFill/>
          </p:spPr>
          <p:txBody>
            <a:bodyPr wrap="none" rtlCol="0" anchor="ctr">
              <a:spAutoFit/>
            </a:bodyPr>
            <a:lstStyle/>
            <a:p>
              <a:pPr algn="ctr"/>
              <a:r>
                <a:rPr kumimoji="1" lang="en-US" altLang="ja-JP" b="1" dirty="0">
                  <a:solidFill>
                    <a:schemeClr val="tx1">
                      <a:lumMod val="75000"/>
                      <a:lumOff val="25000"/>
                    </a:schemeClr>
                  </a:solidFill>
                  <a:latin typeface="Meiryo" panose="020B0604030504040204" pitchFamily="34" charset="-128"/>
                  <a:ea typeface="Meiryo" panose="020B0604030504040204" pitchFamily="34" charset="-128"/>
                </a:rPr>
                <a:t>7</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64" name="グループ化 63">
            <a:extLst>
              <a:ext uri="{FF2B5EF4-FFF2-40B4-BE49-F238E27FC236}">
                <a16:creationId xmlns:a16="http://schemas.microsoft.com/office/drawing/2014/main" id="{E851D1D2-70C0-8747-B263-94EF6CBA6317}"/>
              </a:ext>
            </a:extLst>
          </p:cNvPr>
          <p:cNvGrpSpPr/>
          <p:nvPr/>
        </p:nvGrpSpPr>
        <p:grpSpPr>
          <a:xfrm>
            <a:off x="6761586" y="3115527"/>
            <a:ext cx="419380" cy="419378"/>
            <a:chOff x="1757547" y="3194462"/>
            <a:chExt cx="653144" cy="653144"/>
          </a:xfrm>
        </p:grpSpPr>
        <p:sp>
          <p:nvSpPr>
            <p:cNvPr id="65" name="円/楕円 64">
              <a:extLst>
                <a:ext uri="{FF2B5EF4-FFF2-40B4-BE49-F238E27FC236}">
                  <a16:creationId xmlns:a16="http://schemas.microsoft.com/office/drawing/2014/main" id="{4273D64C-BB04-3640-A664-E67D4065FE67}"/>
                </a:ext>
              </a:extLst>
            </p:cNvPr>
            <p:cNvSpPr/>
            <p:nvPr/>
          </p:nvSpPr>
          <p:spPr>
            <a:xfrm>
              <a:off x="1757547" y="3194462"/>
              <a:ext cx="653144" cy="653144"/>
            </a:xfrm>
            <a:prstGeom prst="ellipse">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6" name="テキスト ボックス 65">
              <a:extLst>
                <a:ext uri="{FF2B5EF4-FFF2-40B4-BE49-F238E27FC236}">
                  <a16:creationId xmlns:a16="http://schemas.microsoft.com/office/drawing/2014/main" id="{65CC69FA-DE43-B140-9F74-4D9CE7FE8AA3}"/>
                </a:ext>
              </a:extLst>
            </p:cNvPr>
            <p:cNvSpPr txBox="1"/>
            <p:nvPr/>
          </p:nvSpPr>
          <p:spPr>
            <a:xfrm>
              <a:off x="1819237" y="3233432"/>
              <a:ext cx="529763" cy="575202"/>
            </a:xfrm>
            <a:prstGeom prst="rect">
              <a:avLst/>
            </a:prstGeom>
            <a:noFill/>
          </p:spPr>
          <p:txBody>
            <a:bodyPr wrap="none" rtlCol="0" anchor="ctr">
              <a:spAutoFit/>
            </a:bodyPr>
            <a:lstStyle/>
            <a:p>
              <a:pPr algn="ctr"/>
              <a:r>
                <a:rPr kumimoji="1" lang="en-US" altLang="ja-JP" b="1" dirty="0">
                  <a:solidFill>
                    <a:schemeClr val="tx1">
                      <a:lumMod val="75000"/>
                      <a:lumOff val="25000"/>
                    </a:schemeClr>
                  </a:solidFill>
                  <a:latin typeface="Meiryo" panose="020B0604030504040204" pitchFamily="34" charset="-128"/>
                  <a:ea typeface="Meiryo" panose="020B0604030504040204" pitchFamily="34" charset="-128"/>
                </a:rPr>
                <a:t>8</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67" name="グループ化 66">
            <a:extLst>
              <a:ext uri="{FF2B5EF4-FFF2-40B4-BE49-F238E27FC236}">
                <a16:creationId xmlns:a16="http://schemas.microsoft.com/office/drawing/2014/main" id="{6497BD28-1286-E84B-915B-E34F5EA6A51E}"/>
              </a:ext>
            </a:extLst>
          </p:cNvPr>
          <p:cNvGrpSpPr/>
          <p:nvPr/>
        </p:nvGrpSpPr>
        <p:grpSpPr>
          <a:xfrm>
            <a:off x="8107104" y="3115527"/>
            <a:ext cx="419380" cy="419378"/>
            <a:chOff x="1757547" y="3194462"/>
            <a:chExt cx="653144" cy="653144"/>
          </a:xfrm>
        </p:grpSpPr>
        <p:sp>
          <p:nvSpPr>
            <p:cNvPr id="68" name="円/楕円 67">
              <a:extLst>
                <a:ext uri="{FF2B5EF4-FFF2-40B4-BE49-F238E27FC236}">
                  <a16:creationId xmlns:a16="http://schemas.microsoft.com/office/drawing/2014/main" id="{E36397A2-894E-9F4A-9A94-47EF04BF9FB3}"/>
                </a:ext>
              </a:extLst>
            </p:cNvPr>
            <p:cNvSpPr/>
            <p:nvPr/>
          </p:nvSpPr>
          <p:spPr>
            <a:xfrm>
              <a:off x="1757547" y="3194462"/>
              <a:ext cx="653144" cy="653144"/>
            </a:xfrm>
            <a:prstGeom prst="ellipse">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9" name="テキスト ボックス 68">
              <a:extLst>
                <a:ext uri="{FF2B5EF4-FFF2-40B4-BE49-F238E27FC236}">
                  <a16:creationId xmlns:a16="http://schemas.microsoft.com/office/drawing/2014/main" id="{593987CD-9CAF-7D49-8A8E-9F7A8A519C9F}"/>
                </a:ext>
              </a:extLst>
            </p:cNvPr>
            <p:cNvSpPr txBox="1"/>
            <p:nvPr/>
          </p:nvSpPr>
          <p:spPr>
            <a:xfrm>
              <a:off x="1819237" y="3233432"/>
              <a:ext cx="529763" cy="575202"/>
            </a:xfrm>
            <a:prstGeom prst="rect">
              <a:avLst/>
            </a:prstGeom>
            <a:noFill/>
          </p:spPr>
          <p:txBody>
            <a:bodyPr wrap="none" rtlCol="0" anchor="ctr">
              <a:spAutoFit/>
            </a:bodyPr>
            <a:lstStyle/>
            <a:p>
              <a:pPr algn="ctr"/>
              <a:r>
                <a:rPr kumimoji="1" lang="en-US" altLang="ja-JP" b="1" dirty="0">
                  <a:solidFill>
                    <a:schemeClr val="tx1">
                      <a:lumMod val="75000"/>
                      <a:lumOff val="25000"/>
                    </a:schemeClr>
                  </a:solidFill>
                  <a:latin typeface="Meiryo" panose="020B0604030504040204" pitchFamily="34" charset="-128"/>
                  <a:ea typeface="Meiryo" panose="020B0604030504040204" pitchFamily="34" charset="-128"/>
                </a:rPr>
                <a:t>9</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70" name="グループ化 69">
            <a:extLst>
              <a:ext uri="{FF2B5EF4-FFF2-40B4-BE49-F238E27FC236}">
                <a16:creationId xmlns:a16="http://schemas.microsoft.com/office/drawing/2014/main" id="{6C234704-7302-8E4F-AB40-956A207F0AF0}"/>
              </a:ext>
            </a:extLst>
          </p:cNvPr>
          <p:cNvGrpSpPr/>
          <p:nvPr/>
        </p:nvGrpSpPr>
        <p:grpSpPr>
          <a:xfrm>
            <a:off x="1720793" y="2982028"/>
            <a:ext cx="1082348" cy="801433"/>
            <a:chOff x="1720793" y="3042565"/>
            <a:chExt cx="1082348" cy="801433"/>
          </a:xfrm>
        </p:grpSpPr>
        <p:cxnSp>
          <p:nvCxnSpPr>
            <p:cNvPr id="71" name="直線コネクタ 70">
              <a:extLst>
                <a:ext uri="{FF2B5EF4-FFF2-40B4-BE49-F238E27FC236}">
                  <a16:creationId xmlns:a16="http://schemas.microsoft.com/office/drawing/2014/main" id="{88197BA7-6B5D-7B47-AB2A-96DFDC0D80B1}"/>
                </a:ext>
              </a:extLst>
            </p:cNvPr>
            <p:cNvCxnSpPr>
              <a:cxnSpLocks/>
              <a:stCxn id="56" idx="2"/>
              <a:endCxn id="53" idx="6"/>
            </p:cNvCxnSpPr>
            <p:nvPr/>
          </p:nvCxnSpPr>
          <p:spPr>
            <a:xfrm flipH="1">
              <a:off x="1798898" y="3375814"/>
              <a:ext cx="926137" cy="0"/>
            </a:xfrm>
            <a:prstGeom prst="line">
              <a:avLst/>
            </a:prstGeom>
            <a:ln w="31750">
              <a:solidFill>
                <a:schemeClr val="tx1">
                  <a:lumMod val="75000"/>
                  <a:lumOff val="25000"/>
                </a:schemeClr>
              </a:solidFill>
              <a:prstDash val="solid"/>
              <a:headEnd type="stealth" w="lg" len="lg"/>
            </a:ln>
            <a:effectLst/>
          </p:spPr>
          <p:style>
            <a:lnRef idx="2">
              <a:schemeClr val="accent1"/>
            </a:lnRef>
            <a:fillRef idx="0">
              <a:schemeClr val="accent1"/>
            </a:fillRef>
            <a:effectRef idx="1">
              <a:schemeClr val="accent1"/>
            </a:effectRef>
            <a:fontRef idx="minor">
              <a:schemeClr val="tx1"/>
            </a:fontRef>
          </p:style>
        </p:cxnSp>
        <p:sp>
          <p:nvSpPr>
            <p:cNvPr id="72" name="テキスト ボックス 71">
              <a:extLst>
                <a:ext uri="{FF2B5EF4-FFF2-40B4-BE49-F238E27FC236}">
                  <a16:creationId xmlns:a16="http://schemas.microsoft.com/office/drawing/2014/main" id="{AA06155B-E549-504A-BB56-63776DF77EA6}"/>
                </a:ext>
              </a:extLst>
            </p:cNvPr>
            <p:cNvSpPr txBox="1"/>
            <p:nvPr/>
          </p:nvSpPr>
          <p:spPr>
            <a:xfrm>
              <a:off x="1720793" y="3443888"/>
              <a:ext cx="1082348" cy="400110"/>
            </a:xfrm>
            <a:prstGeom prst="rect">
              <a:avLst/>
            </a:prstGeom>
            <a:noFill/>
          </p:spPr>
          <p:txBody>
            <a:bodyPr wrap="none" rtlCol="0">
              <a:spAutoFit/>
            </a:bodyPr>
            <a:lstStyle/>
            <a:p>
              <a:pPr algn="ctr"/>
              <a:r>
                <a:rPr lang="ja-JP" altLang="en-US" sz="1000" dirty="0">
                  <a:solidFill>
                    <a:schemeClr val="tx1">
                      <a:lumMod val="75000"/>
                      <a:lumOff val="25000"/>
                    </a:schemeClr>
                  </a:solidFill>
                  <a:latin typeface="Meiryo" panose="020B0604030504040204" pitchFamily="34" charset="-128"/>
                  <a:ea typeface="Meiryo" panose="020B0604030504040204" pitchFamily="34" charset="-128"/>
                </a:rPr>
                <a:t>内容の設計や</a:t>
              </a:r>
              <a:endParaRPr lang="en-US" altLang="ja-JP" sz="1000" dirty="0">
                <a:solidFill>
                  <a:schemeClr val="tx1">
                    <a:lumMod val="75000"/>
                    <a:lumOff val="25000"/>
                  </a:schemeClr>
                </a:solidFill>
                <a:latin typeface="Meiryo" panose="020B0604030504040204" pitchFamily="34" charset="-128"/>
                <a:ea typeface="Meiryo" panose="020B0604030504040204" pitchFamily="34" charset="-128"/>
              </a:endParaRPr>
            </a:p>
            <a:p>
              <a:pPr algn="ctr"/>
              <a:r>
                <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rPr>
                <a:t>レイアウトなど</a:t>
              </a:r>
            </a:p>
          </p:txBody>
        </p:sp>
        <p:sp>
          <p:nvSpPr>
            <p:cNvPr id="73" name="テキスト ボックス 72">
              <a:extLst>
                <a:ext uri="{FF2B5EF4-FFF2-40B4-BE49-F238E27FC236}">
                  <a16:creationId xmlns:a16="http://schemas.microsoft.com/office/drawing/2014/main" id="{57769AF1-A8F7-EF47-952A-5902625C0CAD}"/>
                </a:ext>
              </a:extLst>
            </p:cNvPr>
            <p:cNvSpPr txBox="1"/>
            <p:nvPr/>
          </p:nvSpPr>
          <p:spPr>
            <a:xfrm>
              <a:off x="2004528" y="3042565"/>
              <a:ext cx="514885" cy="261610"/>
            </a:xfrm>
            <a:prstGeom prst="rect">
              <a:avLst/>
            </a:prstGeom>
            <a:noFill/>
          </p:spPr>
          <p:txBody>
            <a:bodyPr wrap="none" rtlCol="0">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60</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74" name="グループ化 73">
            <a:extLst>
              <a:ext uri="{FF2B5EF4-FFF2-40B4-BE49-F238E27FC236}">
                <a16:creationId xmlns:a16="http://schemas.microsoft.com/office/drawing/2014/main" id="{A42B1D54-1796-8E43-AD20-75697A7FBB08}"/>
              </a:ext>
            </a:extLst>
          </p:cNvPr>
          <p:cNvGrpSpPr/>
          <p:nvPr/>
        </p:nvGrpSpPr>
        <p:grpSpPr>
          <a:xfrm>
            <a:off x="3142826" y="2991967"/>
            <a:ext cx="926137" cy="801433"/>
            <a:chOff x="1798898" y="3042565"/>
            <a:chExt cx="926137" cy="801433"/>
          </a:xfrm>
        </p:grpSpPr>
        <p:cxnSp>
          <p:nvCxnSpPr>
            <p:cNvPr id="75" name="直線コネクタ 74">
              <a:extLst>
                <a:ext uri="{FF2B5EF4-FFF2-40B4-BE49-F238E27FC236}">
                  <a16:creationId xmlns:a16="http://schemas.microsoft.com/office/drawing/2014/main" id="{D707E9C5-696D-C840-8FC4-4DE0DAA2B95B}"/>
                </a:ext>
              </a:extLst>
            </p:cNvPr>
            <p:cNvCxnSpPr>
              <a:cxnSpLocks/>
            </p:cNvCxnSpPr>
            <p:nvPr/>
          </p:nvCxnSpPr>
          <p:spPr>
            <a:xfrm flipH="1">
              <a:off x="1798898" y="3365875"/>
              <a:ext cx="926137" cy="0"/>
            </a:xfrm>
            <a:prstGeom prst="line">
              <a:avLst/>
            </a:prstGeom>
            <a:ln w="31750">
              <a:solidFill>
                <a:schemeClr val="tx1">
                  <a:lumMod val="75000"/>
                  <a:lumOff val="25000"/>
                </a:schemeClr>
              </a:solidFill>
              <a:prstDash val="solid"/>
              <a:headEnd type="stealth" w="lg" len="lg"/>
            </a:ln>
            <a:effectLst/>
          </p:spPr>
          <p:style>
            <a:lnRef idx="2">
              <a:schemeClr val="accent1"/>
            </a:lnRef>
            <a:fillRef idx="0">
              <a:schemeClr val="accent1"/>
            </a:fillRef>
            <a:effectRef idx="1">
              <a:schemeClr val="accent1"/>
            </a:effectRef>
            <a:fontRef idx="minor">
              <a:schemeClr val="tx1"/>
            </a:fontRef>
          </p:style>
        </p:cxnSp>
        <p:sp>
          <p:nvSpPr>
            <p:cNvPr id="76" name="テキスト ボックス 75">
              <a:extLst>
                <a:ext uri="{FF2B5EF4-FFF2-40B4-BE49-F238E27FC236}">
                  <a16:creationId xmlns:a16="http://schemas.microsoft.com/office/drawing/2014/main" id="{B573FC77-B15F-4D4D-BBEC-F489C394C170}"/>
                </a:ext>
              </a:extLst>
            </p:cNvPr>
            <p:cNvSpPr txBox="1"/>
            <p:nvPr/>
          </p:nvSpPr>
          <p:spPr>
            <a:xfrm>
              <a:off x="1913154" y="3443888"/>
              <a:ext cx="697627" cy="400110"/>
            </a:xfrm>
            <a:prstGeom prst="rect">
              <a:avLst/>
            </a:prstGeom>
            <a:noFill/>
          </p:spPr>
          <p:txBody>
            <a:bodyPr wrap="none" rtlCol="0">
              <a:spAutoFit/>
            </a:bodyPr>
            <a:lstStyle/>
            <a:p>
              <a:pPr algn="ctr"/>
              <a:r>
                <a:rPr lang="ja-JP" altLang="en-US" sz="1000" dirty="0">
                  <a:solidFill>
                    <a:schemeClr val="tx1">
                      <a:lumMod val="75000"/>
                      <a:lumOff val="25000"/>
                    </a:schemeClr>
                  </a:solidFill>
                  <a:latin typeface="Meiryo" panose="020B0604030504040204" pitchFamily="34" charset="-128"/>
                  <a:ea typeface="Meiryo" panose="020B0604030504040204" pitchFamily="34" charset="-128"/>
                </a:rPr>
                <a:t>テキスト</a:t>
              </a:r>
              <a:endParaRPr lang="en-US" altLang="ja-JP" sz="1000" dirty="0">
                <a:solidFill>
                  <a:schemeClr val="tx1">
                    <a:lumMod val="75000"/>
                    <a:lumOff val="25000"/>
                  </a:schemeClr>
                </a:solidFill>
                <a:latin typeface="Meiryo" panose="020B0604030504040204" pitchFamily="34" charset="-128"/>
                <a:ea typeface="Meiryo" panose="020B0604030504040204" pitchFamily="34" charset="-128"/>
              </a:endParaRPr>
            </a:p>
            <a:p>
              <a:pPr algn="ctr"/>
              <a:r>
                <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rPr>
                <a:t>の作成</a:t>
              </a:r>
            </a:p>
          </p:txBody>
        </p:sp>
        <p:sp>
          <p:nvSpPr>
            <p:cNvPr id="77" name="テキスト ボックス 76">
              <a:extLst>
                <a:ext uri="{FF2B5EF4-FFF2-40B4-BE49-F238E27FC236}">
                  <a16:creationId xmlns:a16="http://schemas.microsoft.com/office/drawing/2014/main" id="{694C61C6-5F38-A041-98CE-B521C6272662}"/>
                </a:ext>
              </a:extLst>
            </p:cNvPr>
            <p:cNvSpPr txBox="1"/>
            <p:nvPr/>
          </p:nvSpPr>
          <p:spPr>
            <a:xfrm>
              <a:off x="2004528" y="3042565"/>
              <a:ext cx="514885" cy="261610"/>
            </a:xfrm>
            <a:prstGeom prst="rect">
              <a:avLst/>
            </a:prstGeom>
            <a:noFill/>
          </p:spPr>
          <p:txBody>
            <a:bodyPr wrap="none" rtlCol="0">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60</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78" name="グループ化 77">
            <a:extLst>
              <a:ext uri="{FF2B5EF4-FFF2-40B4-BE49-F238E27FC236}">
                <a16:creationId xmlns:a16="http://schemas.microsoft.com/office/drawing/2014/main" id="{ACFD05A9-D662-FB4D-8779-C7FEC405C49A}"/>
              </a:ext>
            </a:extLst>
          </p:cNvPr>
          <p:cNvGrpSpPr/>
          <p:nvPr/>
        </p:nvGrpSpPr>
        <p:grpSpPr>
          <a:xfrm>
            <a:off x="4489931" y="2991967"/>
            <a:ext cx="926137" cy="647544"/>
            <a:chOff x="1798898" y="3042565"/>
            <a:chExt cx="926137" cy="647544"/>
          </a:xfrm>
        </p:grpSpPr>
        <p:cxnSp>
          <p:nvCxnSpPr>
            <p:cNvPr id="79" name="直線コネクタ 78">
              <a:extLst>
                <a:ext uri="{FF2B5EF4-FFF2-40B4-BE49-F238E27FC236}">
                  <a16:creationId xmlns:a16="http://schemas.microsoft.com/office/drawing/2014/main" id="{9F86C8F2-3706-0E4C-AA79-605F101A4FE7}"/>
                </a:ext>
              </a:extLst>
            </p:cNvPr>
            <p:cNvCxnSpPr>
              <a:cxnSpLocks/>
            </p:cNvCxnSpPr>
            <p:nvPr/>
          </p:nvCxnSpPr>
          <p:spPr>
            <a:xfrm flipH="1">
              <a:off x="1798898" y="3365875"/>
              <a:ext cx="926137" cy="0"/>
            </a:xfrm>
            <a:prstGeom prst="line">
              <a:avLst/>
            </a:prstGeom>
            <a:ln w="31750">
              <a:solidFill>
                <a:schemeClr val="tx1">
                  <a:lumMod val="75000"/>
                  <a:lumOff val="25000"/>
                </a:schemeClr>
              </a:solidFill>
              <a:prstDash val="solid"/>
              <a:headEnd type="stealth" w="lg" len="lg"/>
            </a:ln>
            <a:effectLst/>
          </p:spPr>
          <p:style>
            <a:lnRef idx="2">
              <a:schemeClr val="accent1"/>
            </a:lnRef>
            <a:fillRef idx="0">
              <a:schemeClr val="accent1"/>
            </a:fillRef>
            <a:effectRef idx="1">
              <a:schemeClr val="accent1"/>
            </a:effectRef>
            <a:fontRef idx="minor">
              <a:schemeClr val="tx1"/>
            </a:fontRef>
          </p:style>
        </p:cxnSp>
        <p:sp>
          <p:nvSpPr>
            <p:cNvPr id="80" name="テキスト ボックス 79">
              <a:extLst>
                <a:ext uri="{FF2B5EF4-FFF2-40B4-BE49-F238E27FC236}">
                  <a16:creationId xmlns:a16="http://schemas.microsoft.com/office/drawing/2014/main" id="{8215A5A5-542D-5240-9ADA-A967D57586B8}"/>
                </a:ext>
              </a:extLst>
            </p:cNvPr>
            <p:cNvSpPr txBox="1"/>
            <p:nvPr/>
          </p:nvSpPr>
          <p:spPr>
            <a:xfrm>
              <a:off x="1849037" y="3443888"/>
              <a:ext cx="825867" cy="246221"/>
            </a:xfrm>
            <a:prstGeom prst="rect">
              <a:avLst/>
            </a:prstGeom>
            <a:noFill/>
          </p:spPr>
          <p:txBody>
            <a:bodyPr wrap="none" rtlCol="0">
              <a:spAutoFit/>
            </a:bodyPr>
            <a:lstStyle/>
            <a:p>
              <a:pPr algn="ctr"/>
              <a:r>
                <a:rPr lang="ja-JP" altLang="en-US" sz="1000" dirty="0">
                  <a:solidFill>
                    <a:schemeClr val="tx1">
                      <a:lumMod val="75000"/>
                      <a:lumOff val="25000"/>
                    </a:schemeClr>
                  </a:solidFill>
                  <a:latin typeface="Meiryo" panose="020B0604030504040204" pitchFamily="34" charset="-128"/>
                  <a:ea typeface="Meiryo" panose="020B0604030504040204" pitchFamily="34" charset="-128"/>
                </a:rPr>
                <a:t>コピー作成</a:t>
              </a:r>
              <a:endParaRPr lang="en-US" altLang="ja-JP"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1" name="テキスト ボックス 80">
              <a:extLst>
                <a:ext uri="{FF2B5EF4-FFF2-40B4-BE49-F238E27FC236}">
                  <a16:creationId xmlns:a16="http://schemas.microsoft.com/office/drawing/2014/main" id="{EE24118E-4B26-9B4D-BA51-E403AB69BA32}"/>
                </a:ext>
              </a:extLst>
            </p:cNvPr>
            <p:cNvSpPr txBox="1"/>
            <p:nvPr/>
          </p:nvSpPr>
          <p:spPr>
            <a:xfrm>
              <a:off x="2004528" y="3042565"/>
              <a:ext cx="514885" cy="261610"/>
            </a:xfrm>
            <a:prstGeom prst="rect">
              <a:avLst/>
            </a:prstGeom>
            <a:noFill/>
          </p:spPr>
          <p:txBody>
            <a:bodyPr wrap="none" rtlCol="0">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30</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82" name="グループ化 81">
            <a:extLst>
              <a:ext uri="{FF2B5EF4-FFF2-40B4-BE49-F238E27FC236}">
                <a16:creationId xmlns:a16="http://schemas.microsoft.com/office/drawing/2014/main" id="{8D246D10-4150-8D4D-B468-42930B760665}"/>
              </a:ext>
            </a:extLst>
          </p:cNvPr>
          <p:cNvGrpSpPr/>
          <p:nvPr/>
        </p:nvGrpSpPr>
        <p:grpSpPr>
          <a:xfrm>
            <a:off x="3397794" y="1410284"/>
            <a:ext cx="419380" cy="419378"/>
            <a:chOff x="1757547" y="3194462"/>
            <a:chExt cx="653144" cy="653144"/>
          </a:xfrm>
        </p:grpSpPr>
        <p:sp>
          <p:nvSpPr>
            <p:cNvPr id="83" name="円/楕円 82">
              <a:extLst>
                <a:ext uri="{FF2B5EF4-FFF2-40B4-BE49-F238E27FC236}">
                  <a16:creationId xmlns:a16="http://schemas.microsoft.com/office/drawing/2014/main" id="{A45E3B63-0444-B644-AA80-19C9A304967B}"/>
                </a:ext>
              </a:extLst>
            </p:cNvPr>
            <p:cNvSpPr/>
            <p:nvPr/>
          </p:nvSpPr>
          <p:spPr>
            <a:xfrm>
              <a:off x="1757547" y="3194462"/>
              <a:ext cx="653144" cy="653144"/>
            </a:xfrm>
            <a:prstGeom prst="ellipse">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4" name="テキスト ボックス 83">
              <a:extLst>
                <a:ext uri="{FF2B5EF4-FFF2-40B4-BE49-F238E27FC236}">
                  <a16:creationId xmlns:a16="http://schemas.microsoft.com/office/drawing/2014/main" id="{8736B994-9B58-744F-9F4B-5517CA92CDFC}"/>
                </a:ext>
              </a:extLst>
            </p:cNvPr>
            <p:cNvSpPr txBox="1"/>
            <p:nvPr/>
          </p:nvSpPr>
          <p:spPr>
            <a:xfrm>
              <a:off x="1819237" y="3233432"/>
              <a:ext cx="529763" cy="575202"/>
            </a:xfrm>
            <a:prstGeom prst="rect">
              <a:avLst/>
            </a:prstGeom>
            <a:noFill/>
          </p:spPr>
          <p:txBody>
            <a:bodyPr wrap="none" rtlCol="0" anchor="ctr">
              <a:spAutoFit/>
            </a:bodyPr>
            <a:lstStyle/>
            <a:p>
              <a:pPr algn="ctr"/>
              <a:r>
                <a:rPr kumimoji="1" lang="en-US" altLang="ja-JP" b="1" dirty="0">
                  <a:solidFill>
                    <a:schemeClr val="tx1">
                      <a:lumMod val="75000"/>
                      <a:lumOff val="25000"/>
                    </a:schemeClr>
                  </a:solidFill>
                  <a:latin typeface="Meiryo" panose="020B0604030504040204" pitchFamily="34" charset="-128"/>
                  <a:ea typeface="Meiryo" panose="020B0604030504040204" pitchFamily="34" charset="-128"/>
                </a:rPr>
                <a:t>3</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grpSp>
      <p:cxnSp>
        <p:nvCxnSpPr>
          <p:cNvPr id="85" name="直線コネクタ 84">
            <a:extLst>
              <a:ext uri="{FF2B5EF4-FFF2-40B4-BE49-F238E27FC236}">
                <a16:creationId xmlns:a16="http://schemas.microsoft.com/office/drawing/2014/main" id="{7B9AE3DE-0EEA-5F40-8D3D-632FEFA2004B}"/>
              </a:ext>
            </a:extLst>
          </p:cNvPr>
          <p:cNvCxnSpPr>
            <a:cxnSpLocks/>
            <a:endCxn id="56" idx="0"/>
          </p:cNvCxnSpPr>
          <p:nvPr/>
        </p:nvCxnSpPr>
        <p:spPr>
          <a:xfrm flipH="1">
            <a:off x="2934725" y="1619972"/>
            <a:ext cx="184838" cy="1495555"/>
          </a:xfrm>
          <a:prstGeom prst="line">
            <a:avLst/>
          </a:prstGeom>
          <a:ln w="31750">
            <a:solidFill>
              <a:schemeClr val="tx1">
                <a:lumMod val="75000"/>
                <a:lumOff val="25000"/>
              </a:schemeClr>
            </a:solidFill>
            <a:prstDash val="solid"/>
            <a:headEnd type="none" w="lg" len="lg"/>
          </a:ln>
          <a:effectLst/>
        </p:spPr>
        <p:style>
          <a:lnRef idx="2">
            <a:schemeClr val="accent1"/>
          </a:lnRef>
          <a:fillRef idx="0">
            <a:schemeClr val="accent1"/>
          </a:fillRef>
          <a:effectRef idx="1">
            <a:schemeClr val="accent1"/>
          </a:effectRef>
          <a:fontRef idx="minor">
            <a:schemeClr val="tx1"/>
          </a:fontRef>
        </p:style>
      </p:cxnSp>
      <p:cxnSp>
        <p:nvCxnSpPr>
          <p:cNvPr id="86" name="直線コネクタ 85">
            <a:extLst>
              <a:ext uri="{FF2B5EF4-FFF2-40B4-BE49-F238E27FC236}">
                <a16:creationId xmlns:a16="http://schemas.microsoft.com/office/drawing/2014/main" id="{EE87B1A4-A114-7E4B-9B8B-2B19B8CD435F}"/>
              </a:ext>
            </a:extLst>
          </p:cNvPr>
          <p:cNvCxnSpPr>
            <a:cxnSpLocks/>
          </p:cNvCxnSpPr>
          <p:nvPr/>
        </p:nvCxnSpPr>
        <p:spPr>
          <a:xfrm flipH="1">
            <a:off x="3109972" y="1619973"/>
            <a:ext cx="287822" cy="0"/>
          </a:xfrm>
          <a:prstGeom prst="line">
            <a:avLst/>
          </a:prstGeom>
          <a:ln w="31750">
            <a:solidFill>
              <a:schemeClr val="tx1">
                <a:lumMod val="75000"/>
                <a:lumOff val="25000"/>
              </a:schemeClr>
            </a:solidFill>
            <a:prstDash val="solid"/>
            <a:headEnd type="stealth" w="lg" len="lg"/>
          </a:ln>
          <a:effectLst/>
        </p:spPr>
        <p:style>
          <a:lnRef idx="2">
            <a:schemeClr val="accent1"/>
          </a:lnRef>
          <a:fillRef idx="0">
            <a:schemeClr val="accent1"/>
          </a:fillRef>
          <a:effectRef idx="1">
            <a:schemeClr val="accent1"/>
          </a:effectRef>
          <a:fontRef idx="minor">
            <a:schemeClr val="tx1"/>
          </a:fontRef>
        </p:style>
      </p:cxnSp>
      <p:grpSp>
        <p:nvGrpSpPr>
          <p:cNvPr id="87" name="グループ化 86">
            <a:extLst>
              <a:ext uri="{FF2B5EF4-FFF2-40B4-BE49-F238E27FC236}">
                <a16:creationId xmlns:a16="http://schemas.microsoft.com/office/drawing/2014/main" id="{59B90E8F-C7A6-3145-90F9-BFB92DA370CB}"/>
              </a:ext>
            </a:extLst>
          </p:cNvPr>
          <p:cNvGrpSpPr/>
          <p:nvPr/>
        </p:nvGrpSpPr>
        <p:grpSpPr>
          <a:xfrm>
            <a:off x="2165211" y="1683344"/>
            <a:ext cx="825867" cy="470888"/>
            <a:chOff x="2165211" y="2132098"/>
            <a:chExt cx="825867" cy="470888"/>
          </a:xfrm>
        </p:grpSpPr>
        <p:sp>
          <p:nvSpPr>
            <p:cNvPr id="88" name="テキスト ボックス 87">
              <a:extLst>
                <a:ext uri="{FF2B5EF4-FFF2-40B4-BE49-F238E27FC236}">
                  <a16:creationId xmlns:a16="http://schemas.microsoft.com/office/drawing/2014/main" id="{DF845858-A01D-E147-9AB6-EBBE8D871659}"/>
                </a:ext>
              </a:extLst>
            </p:cNvPr>
            <p:cNvSpPr txBox="1"/>
            <p:nvPr/>
          </p:nvSpPr>
          <p:spPr>
            <a:xfrm>
              <a:off x="2165211" y="2356765"/>
              <a:ext cx="825867" cy="246221"/>
            </a:xfrm>
            <a:prstGeom prst="rect">
              <a:avLst/>
            </a:prstGeom>
            <a:noFill/>
          </p:spPr>
          <p:txBody>
            <a:bodyPr wrap="none" rtlCol="0">
              <a:spAutoFit/>
            </a:bodyPr>
            <a:lstStyle/>
            <a:p>
              <a:pPr algn="r"/>
              <a:r>
                <a:rPr lang="ja-JP" altLang="en-US" sz="1000" dirty="0">
                  <a:solidFill>
                    <a:schemeClr val="tx1">
                      <a:lumMod val="75000"/>
                      <a:lumOff val="25000"/>
                    </a:schemeClr>
                  </a:solidFill>
                  <a:latin typeface="Meiryo" panose="020B0604030504040204" pitchFamily="34" charset="-128"/>
                  <a:ea typeface="Meiryo" panose="020B0604030504040204" pitchFamily="34" charset="-128"/>
                </a:rPr>
                <a:t>写真の撮影</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9" name="テキスト ボックス 88">
              <a:extLst>
                <a:ext uri="{FF2B5EF4-FFF2-40B4-BE49-F238E27FC236}">
                  <a16:creationId xmlns:a16="http://schemas.microsoft.com/office/drawing/2014/main" id="{90D00514-1467-6244-B111-ED031E6FB3B6}"/>
                </a:ext>
              </a:extLst>
            </p:cNvPr>
            <p:cNvSpPr txBox="1"/>
            <p:nvPr/>
          </p:nvSpPr>
          <p:spPr>
            <a:xfrm>
              <a:off x="2476192" y="2132098"/>
              <a:ext cx="514886" cy="261610"/>
            </a:xfrm>
            <a:prstGeom prst="rect">
              <a:avLst/>
            </a:prstGeom>
            <a:noFill/>
          </p:spPr>
          <p:txBody>
            <a:bodyPr wrap="none" rtlCol="0">
              <a:spAutoFit/>
            </a:bodyPr>
            <a:lstStyle/>
            <a:p>
              <a:pPr algn="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10</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grpSp>
      <p:cxnSp>
        <p:nvCxnSpPr>
          <p:cNvPr id="90" name="直線コネクタ 89">
            <a:extLst>
              <a:ext uri="{FF2B5EF4-FFF2-40B4-BE49-F238E27FC236}">
                <a16:creationId xmlns:a16="http://schemas.microsoft.com/office/drawing/2014/main" id="{26A47927-9FF8-3A40-9F2B-B5E2B1F099C9}"/>
              </a:ext>
            </a:extLst>
          </p:cNvPr>
          <p:cNvCxnSpPr>
            <a:cxnSpLocks/>
          </p:cNvCxnSpPr>
          <p:nvPr/>
        </p:nvCxnSpPr>
        <p:spPr>
          <a:xfrm flipH="1">
            <a:off x="3812508" y="1623481"/>
            <a:ext cx="287822" cy="0"/>
          </a:xfrm>
          <a:prstGeom prst="line">
            <a:avLst/>
          </a:prstGeom>
          <a:ln w="31750">
            <a:solidFill>
              <a:schemeClr val="tx1">
                <a:lumMod val="75000"/>
                <a:lumOff val="25000"/>
              </a:schemeClr>
            </a:solidFill>
            <a:prstDash val="solid"/>
            <a:headEnd type="none" w="lg" len="lg"/>
          </a:ln>
          <a:effectLst/>
        </p:spPr>
        <p:style>
          <a:lnRef idx="2">
            <a:schemeClr val="accent1"/>
          </a:lnRef>
          <a:fillRef idx="0">
            <a:schemeClr val="accent1"/>
          </a:fillRef>
          <a:effectRef idx="1">
            <a:schemeClr val="accent1"/>
          </a:effectRef>
          <a:fontRef idx="minor">
            <a:schemeClr val="tx1"/>
          </a:fontRef>
        </p:style>
      </p:cxnSp>
      <p:cxnSp>
        <p:nvCxnSpPr>
          <p:cNvPr id="91" name="直線コネクタ 90">
            <a:extLst>
              <a:ext uri="{FF2B5EF4-FFF2-40B4-BE49-F238E27FC236}">
                <a16:creationId xmlns:a16="http://schemas.microsoft.com/office/drawing/2014/main" id="{994A091C-38EA-D448-A303-7DFD804A7E72}"/>
              </a:ext>
            </a:extLst>
          </p:cNvPr>
          <p:cNvCxnSpPr>
            <a:cxnSpLocks/>
          </p:cNvCxnSpPr>
          <p:nvPr/>
        </p:nvCxnSpPr>
        <p:spPr>
          <a:xfrm>
            <a:off x="4099714" y="1615882"/>
            <a:ext cx="186847" cy="1497701"/>
          </a:xfrm>
          <a:prstGeom prst="line">
            <a:avLst/>
          </a:prstGeom>
          <a:ln w="31750">
            <a:solidFill>
              <a:schemeClr val="tx1">
                <a:lumMod val="75000"/>
                <a:lumOff val="25000"/>
              </a:schemeClr>
            </a:solidFill>
            <a:prstDash val="solid"/>
            <a:headEnd type="none" w="lg" len="lg"/>
            <a:tailEnd type="stealth" w="lg" len="lg"/>
          </a:ln>
          <a:effectLst/>
        </p:spPr>
        <p:style>
          <a:lnRef idx="2">
            <a:schemeClr val="accent1"/>
          </a:lnRef>
          <a:fillRef idx="0">
            <a:schemeClr val="accent1"/>
          </a:fillRef>
          <a:effectRef idx="1">
            <a:schemeClr val="accent1"/>
          </a:effectRef>
          <a:fontRef idx="minor">
            <a:schemeClr val="tx1"/>
          </a:fontRef>
        </p:style>
      </p:cxnSp>
      <p:grpSp>
        <p:nvGrpSpPr>
          <p:cNvPr id="92" name="グループ化 91">
            <a:extLst>
              <a:ext uri="{FF2B5EF4-FFF2-40B4-BE49-F238E27FC236}">
                <a16:creationId xmlns:a16="http://schemas.microsoft.com/office/drawing/2014/main" id="{33A2E366-5066-8C45-A007-9A1C28D99EE7}"/>
              </a:ext>
            </a:extLst>
          </p:cNvPr>
          <p:cNvGrpSpPr/>
          <p:nvPr/>
        </p:nvGrpSpPr>
        <p:grpSpPr>
          <a:xfrm>
            <a:off x="4234061" y="1683344"/>
            <a:ext cx="825867" cy="470888"/>
            <a:chOff x="4280241" y="2309555"/>
            <a:chExt cx="825867" cy="470888"/>
          </a:xfrm>
        </p:grpSpPr>
        <p:sp>
          <p:nvSpPr>
            <p:cNvPr id="93" name="テキスト ボックス 92">
              <a:extLst>
                <a:ext uri="{FF2B5EF4-FFF2-40B4-BE49-F238E27FC236}">
                  <a16:creationId xmlns:a16="http://schemas.microsoft.com/office/drawing/2014/main" id="{6FB8F5CB-1AC4-BA4B-AE98-1C993DADD076}"/>
                </a:ext>
              </a:extLst>
            </p:cNvPr>
            <p:cNvSpPr txBox="1"/>
            <p:nvPr/>
          </p:nvSpPr>
          <p:spPr>
            <a:xfrm>
              <a:off x="4280241" y="2534222"/>
              <a:ext cx="825867" cy="246221"/>
            </a:xfrm>
            <a:prstGeom prst="rect">
              <a:avLst/>
            </a:prstGeom>
            <a:noFill/>
          </p:spPr>
          <p:txBody>
            <a:bodyPr wrap="none" rtlCol="0">
              <a:spAutoFit/>
            </a:bodyPr>
            <a:lstStyle/>
            <a:p>
              <a:r>
                <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rPr>
                <a:t>素材の加工</a:t>
              </a:r>
            </a:p>
          </p:txBody>
        </p:sp>
        <p:sp>
          <p:nvSpPr>
            <p:cNvPr id="94" name="テキスト ボックス 93">
              <a:extLst>
                <a:ext uri="{FF2B5EF4-FFF2-40B4-BE49-F238E27FC236}">
                  <a16:creationId xmlns:a16="http://schemas.microsoft.com/office/drawing/2014/main" id="{4F951CE1-5A47-814D-8E4C-B830C59813C2}"/>
                </a:ext>
              </a:extLst>
            </p:cNvPr>
            <p:cNvSpPr txBox="1"/>
            <p:nvPr/>
          </p:nvSpPr>
          <p:spPr>
            <a:xfrm>
              <a:off x="4280241" y="2309555"/>
              <a:ext cx="420308" cy="261610"/>
            </a:xfrm>
            <a:prstGeom prst="rect">
              <a:avLst/>
            </a:prstGeom>
            <a:noFill/>
          </p:spPr>
          <p:txBody>
            <a:bodyPr wrap="none" rtlCol="0">
              <a:spAutoFit/>
            </a:bodyPr>
            <a:lstStyle/>
            <a:p>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5</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95" name="グループ化 94">
            <a:extLst>
              <a:ext uri="{FF2B5EF4-FFF2-40B4-BE49-F238E27FC236}">
                <a16:creationId xmlns:a16="http://schemas.microsoft.com/office/drawing/2014/main" id="{8FE001A4-F65C-FB47-941A-BFEE9B7401C5}"/>
              </a:ext>
            </a:extLst>
          </p:cNvPr>
          <p:cNvGrpSpPr/>
          <p:nvPr/>
        </p:nvGrpSpPr>
        <p:grpSpPr>
          <a:xfrm>
            <a:off x="3397793" y="4805316"/>
            <a:ext cx="419380" cy="419378"/>
            <a:chOff x="1757547" y="3194462"/>
            <a:chExt cx="653144" cy="653144"/>
          </a:xfrm>
        </p:grpSpPr>
        <p:sp>
          <p:nvSpPr>
            <p:cNvPr id="96" name="円/楕円 95">
              <a:extLst>
                <a:ext uri="{FF2B5EF4-FFF2-40B4-BE49-F238E27FC236}">
                  <a16:creationId xmlns:a16="http://schemas.microsoft.com/office/drawing/2014/main" id="{06A3F822-D87B-0945-81E4-B7BA22BF3173}"/>
                </a:ext>
              </a:extLst>
            </p:cNvPr>
            <p:cNvSpPr/>
            <p:nvPr/>
          </p:nvSpPr>
          <p:spPr>
            <a:xfrm>
              <a:off x="1757547" y="3194462"/>
              <a:ext cx="653144" cy="653144"/>
            </a:xfrm>
            <a:prstGeom prst="ellipse">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97" name="テキスト ボックス 96">
              <a:extLst>
                <a:ext uri="{FF2B5EF4-FFF2-40B4-BE49-F238E27FC236}">
                  <a16:creationId xmlns:a16="http://schemas.microsoft.com/office/drawing/2014/main" id="{6AC1753F-3A83-6B4D-8B73-A3694A13931D}"/>
                </a:ext>
              </a:extLst>
            </p:cNvPr>
            <p:cNvSpPr txBox="1"/>
            <p:nvPr/>
          </p:nvSpPr>
          <p:spPr>
            <a:xfrm>
              <a:off x="1819237" y="3233432"/>
              <a:ext cx="529763" cy="575202"/>
            </a:xfrm>
            <a:prstGeom prst="rect">
              <a:avLst/>
            </a:prstGeom>
            <a:noFill/>
          </p:spPr>
          <p:txBody>
            <a:bodyPr wrap="none" rtlCol="0" anchor="ctr">
              <a:spAutoFit/>
            </a:bodyPr>
            <a:lstStyle/>
            <a:p>
              <a:pPr algn="ctr"/>
              <a:r>
                <a:rPr kumimoji="1" lang="en-US" altLang="ja-JP" b="1" dirty="0">
                  <a:solidFill>
                    <a:schemeClr val="tx1">
                      <a:lumMod val="75000"/>
                      <a:lumOff val="25000"/>
                    </a:schemeClr>
                  </a:solidFill>
                  <a:latin typeface="Meiryo" panose="020B0604030504040204" pitchFamily="34" charset="-128"/>
                  <a:ea typeface="Meiryo" panose="020B0604030504040204" pitchFamily="34" charset="-128"/>
                </a:rPr>
                <a:t>5</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98" name="グループ化 97">
            <a:extLst>
              <a:ext uri="{FF2B5EF4-FFF2-40B4-BE49-F238E27FC236}">
                <a16:creationId xmlns:a16="http://schemas.microsoft.com/office/drawing/2014/main" id="{95D5D9B2-853B-7D4B-AA3B-ABECE51ED7F7}"/>
              </a:ext>
            </a:extLst>
          </p:cNvPr>
          <p:cNvGrpSpPr/>
          <p:nvPr/>
        </p:nvGrpSpPr>
        <p:grpSpPr>
          <a:xfrm>
            <a:off x="4743310" y="4805316"/>
            <a:ext cx="419380" cy="419378"/>
            <a:chOff x="1757547" y="3194462"/>
            <a:chExt cx="653144" cy="653144"/>
          </a:xfrm>
        </p:grpSpPr>
        <p:sp>
          <p:nvSpPr>
            <p:cNvPr id="99" name="円/楕円 98">
              <a:extLst>
                <a:ext uri="{FF2B5EF4-FFF2-40B4-BE49-F238E27FC236}">
                  <a16:creationId xmlns:a16="http://schemas.microsoft.com/office/drawing/2014/main" id="{04F34A99-F11D-0F42-969A-B94753FCDA48}"/>
                </a:ext>
              </a:extLst>
            </p:cNvPr>
            <p:cNvSpPr/>
            <p:nvPr/>
          </p:nvSpPr>
          <p:spPr>
            <a:xfrm>
              <a:off x="1757547" y="3194462"/>
              <a:ext cx="653144" cy="653144"/>
            </a:xfrm>
            <a:prstGeom prst="ellipse">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00" name="テキスト ボックス 99">
              <a:extLst>
                <a:ext uri="{FF2B5EF4-FFF2-40B4-BE49-F238E27FC236}">
                  <a16:creationId xmlns:a16="http://schemas.microsoft.com/office/drawing/2014/main" id="{A46E2386-A3DE-D342-91A3-41E05D674631}"/>
                </a:ext>
              </a:extLst>
            </p:cNvPr>
            <p:cNvSpPr txBox="1"/>
            <p:nvPr/>
          </p:nvSpPr>
          <p:spPr>
            <a:xfrm>
              <a:off x="1819237" y="3233432"/>
              <a:ext cx="529763" cy="575202"/>
            </a:xfrm>
            <a:prstGeom prst="rect">
              <a:avLst/>
            </a:prstGeom>
            <a:noFill/>
          </p:spPr>
          <p:txBody>
            <a:bodyPr wrap="none" rtlCol="0" anchor="ctr">
              <a:spAutoFit/>
            </a:bodyPr>
            <a:lstStyle/>
            <a:p>
              <a:pPr algn="ctr"/>
              <a:r>
                <a:rPr lang="en-US" altLang="ja-JP" b="1" dirty="0">
                  <a:solidFill>
                    <a:schemeClr val="tx1">
                      <a:lumMod val="75000"/>
                      <a:lumOff val="25000"/>
                    </a:schemeClr>
                  </a:solidFill>
                  <a:latin typeface="Meiryo" panose="020B0604030504040204" pitchFamily="34" charset="-128"/>
                  <a:ea typeface="Meiryo" panose="020B0604030504040204" pitchFamily="34" charset="-128"/>
                </a:rPr>
                <a:t>6</a:t>
              </a:r>
              <a:endParaRPr kumimoji="1" lang="ja-JP" altLang="en-US" b="1"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111" name="グループ化 110">
            <a:extLst>
              <a:ext uri="{FF2B5EF4-FFF2-40B4-BE49-F238E27FC236}">
                <a16:creationId xmlns:a16="http://schemas.microsoft.com/office/drawing/2014/main" id="{1FA2DF47-C7D3-E042-A92C-F4CF16FFA982}"/>
              </a:ext>
            </a:extLst>
          </p:cNvPr>
          <p:cNvGrpSpPr/>
          <p:nvPr/>
        </p:nvGrpSpPr>
        <p:grpSpPr>
          <a:xfrm>
            <a:off x="3811277" y="4697753"/>
            <a:ext cx="926137" cy="647544"/>
            <a:chOff x="1798898" y="3042565"/>
            <a:chExt cx="926137" cy="647544"/>
          </a:xfrm>
        </p:grpSpPr>
        <p:cxnSp>
          <p:nvCxnSpPr>
            <p:cNvPr id="112" name="直線コネクタ 111">
              <a:extLst>
                <a:ext uri="{FF2B5EF4-FFF2-40B4-BE49-F238E27FC236}">
                  <a16:creationId xmlns:a16="http://schemas.microsoft.com/office/drawing/2014/main" id="{959563E9-F00D-5840-9C47-220B207693E4}"/>
                </a:ext>
              </a:extLst>
            </p:cNvPr>
            <p:cNvCxnSpPr>
              <a:cxnSpLocks/>
            </p:cNvCxnSpPr>
            <p:nvPr/>
          </p:nvCxnSpPr>
          <p:spPr>
            <a:xfrm flipH="1">
              <a:off x="1798898" y="3365875"/>
              <a:ext cx="926137" cy="0"/>
            </a:xfrm>
            <a:prstGeom prst="line">
              <a:avLst/>
            </a:prstGeom>
            <a:ln w="31750">
              <a:solidFill>
                <a:schemeClr val="tx1">
                  <a:lumMod val="75000"/>
                  <a:lumOff val="25000"/>
                </a:schemeClr>
              </a:solidFill>
              <a:prstDash val="solid"/>
              <a:headEnd type="stealth" w="lg" len="lg"/>
            </a:ln>
            <a:effectLst/>
          </p:spPr>
          <p:style>
            <a:lnRef idx="2">
              <a:schemeClr val="accent1"/>
            </a:lnRef>
            <a:fillRef idx="0">
              <a:schemeClr val="accent1"/>
            </a:fillRef>
            <a:effectRef idx="1">
              <a:schemeClr val="accent1"/>
            </a:effectRef>
            <a:fontRef idx="minor">
              <a:schemeClr val="tx1"/>
            </a:fontRef>
          </p:style>
        </p:cxnSp>
        <p:sp>
          <p:nvSpPr>
            <p:cNvPr id="113" name="テキスト ボックス 112">
              <a:extLst>
                <a:ext uri="{FF2B5EF4-FFF2-40B4-BE49-F238E27FC236}">
                  <a16:creationId xmlns:a16="http://schemas.microsoft.com/office/drawing/2014/main" id="{249C183E-3C9B-A649-84EE-14ADB3CCAD04}"/>
                </a:ext>
              </a:extLst>
            </p:cNvPr>
            <p:cNvSpPr txBox="1"/>
            <p:nvPr/>
          </p:nvSpPr>
          <p:spPr>
            <a:xfrm>
              <a:off x="1849036" y="3443888"/>
              <a:ext cx="825867" cy="246221"/>
            </a:xfrm>
            <a:prstGeom prst="rect">
              <a:avLst/>
            </a:prstGeom>
            <a:noFill/>
          </p:spPr>
          <p:txBody>
            <a:bodyPr wrap="none" rtlCol="0">
              <a:spAutoFit/>
            </a:bodyPr>
            <a:lstStyle/>
            <a:p>
              <a:pPr algn="ctr"/>
              <a:r>
                <a:rPr lang="ja-JP" altLang="en-US" sz="1000" dirty="0">
                  <a:solidFill>
                    <a:schemeClr val="tx1">
                      <a:lumMod val="75000"/>
                      <a:lumOff val="25000"/>
                    </a:schemeClr>
                  </a:solidFill>
                  <a:latin typeface="Meiryo" panose="020B0604030504040204" pitchFamily="34" charset="-128"/>
                  <a:ea typeface="Meiryo" panose="020B0604030504040204" pitchFamily="34" charset="-128"/>
                </a:rPr>
                <a:t>図解の作成</a:t>
              </a:r>
              <a:endParaRPr lang="en-US" altLang="ja-JP"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14" name="テキスト ボックス 113">
              <a:extLst>
                <a:ext uri="{FF2B5EF4-FFF2-40B4-BE49-F238E27FC236}">
                  <a16:creationId xmlns:a16="http://schemas.microsoft.com/office/drawing/2014/main" id="{EB6887E6-CD9D-6D43-9CEE-4B17475A7F11}"/>
                </a:ext>
              </a:extLst>
            </p:cNvPr>
            <p:cNvSpPr txBox="1"/>
            <p:nvPr/>
          </p:nvSpPr>
          <p:spPr>
            <a:xfrm>
              <a:off x="2004528" y="3042565"/>
              <a:ext cx="514885" cy="261610"/>
            </a:xfrm>
            <a:prstGeom prst="rect">
              <a:avLst/>
            </a:prstGeom>
            <a:noFill/>
          </p:spPr>
          <p:txBody>
            <a:bodyPr wrap="none" rtlCol="0">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10</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grpSp>
      <p:cxnSp>
        <p:nvCxnSpPr>
          <p:cNvPr id="115" name="直線コネクタ 114">
            <a:extLst>
              <a:ext uri="{FF2B5EF4-FFF2-40B4-BE49-F238E27FC236}">
                <a16:creationId xmlns:a16="http://schemas.microsoft.com/office/drawing/2014/main" id="{693A30C3-5DA0-FD42-B968-335D8C68AAAC}"/>
              </a:ext>
            </a:extLst>
          </p:cNvPr>
          <p:cNvCxnSpPr>
            <a:cxnSpLocks/>
          </p:cNvCxnSpPr>
          <p:nvPr/>
        </p:nvCxnSpPr>
        <p:spPr>
          <a:xfrm flipH="1" flipV="1">
            <a:off x="2934997" y="3528829"/>
            <a:ext cx="174974" cy="1506311"/>
          </a:xfrm>
          <a:prstGeom prst="line">
            <a:avLst/>
          </a:prstGeom>
          <a:ln w="31750">
            <a:solidFill>
              <a:schemeClr val="tx1">
                <a:lumMod val="75000"/>
                <a:lumOff val="25000"/>
              </a:schemeClr>
            </a:solidFill>
            <a:prstDash val="solid"/>
            <a:headEnd type="none" w="lg" len="lg"/>
          </a:ln>
          <a:effectLst/>
        </p:spPr>
        <p:style>
          <a:lnRef idx="2">
            <a:schemeClr val="accent1"/>
          </a:lnRef>
          <a:fillRef idx="0">
            <a:schemeClr val="accent1"/>
          </a:fillRef>
          <a:effectRef idx="1">
            <a:schemeClr val="accent1"/>
          </a:effectRef>
          <a:fontRef idx="minor">
            <a:schemeClr val="tx1"/>
          </a:fontRef>
        </p:style>
      </p:cxnSp>
      <p:cxnSp>
        <p:nvCxnSpPr>
          <p:cNvPr id="116" name="直線コネクタ 115">
            <a:extLst>
              <a:ext uri="{FF2B5EF4-FFF2-40B4-BE49-F238E27FC236}">
                <a16:creationId xmlns:a16="http://schemas.microsoft.com/office/drawing/2014/main" id="{F9564957-0490-1943-99EA-60ECA856DAF1}"/>
              </a:ext>
            </a:extLst>
          </p:cNvPr>
          <p:cNvCxnSpPr>
            <a:cxnSpLocks/>
          </p:cNvCxnSpPr>
          <p:nvPr/>
        </p:nvCxnSpPr>
        <p:spPr>
          <a:xfrm flipH="1">
            <a:off x="3109971" y="5015005"/>
            <a:ext cx="287822" cy="0"/>
          </a:xfrm>
          <a:prstGeom prst="line">
            <a:avLst/>
          </a:prstGeom>
          <a:ln w="31750">
            <a:solidFill>
              <a:schemeClr val="tx1">
                <a:lumMod val="75000"/>
                <a:lumOff val="25000"/>
              </a:schemeClr>
            </a:solidFill>
            <a:prstDash val="solid"/>
            <a:headEnd type="stealth" w="lg" len="lg"/>
          </a:ln>
          <a:effectLst/>
        </p:spPr>
        <p:style>
          <a:lnRef idx="2">
            <a:schemeClr val="accent1"/>
          </a:lnRef>
          <a:fillRef idx="0">
            <a:schemeClr val="accent1"/>
          </a:fillRef>
          <a:effectRef idx="1">
            <a:schemeClr val="accent1"/>
          </a:effectRef>
          <a:fontRef idx="minor">
            <a:schemeClr val="tx1"/>
          </a:fontRef>
        </p:style>
      </p:cxnSp>
      <p:cxnSp>
        <p:nvCxnSpPr>
          <p:cNvPr id="117" name="直線コネクタ 116">
            <a:extLst>
              <a:ext uri="{FF2B5EF4-FFF2-40B4-BE49-F238E27FC236}">
                <a16:creationId xmlns:a16="http://schemas.microsoft.com/office/drawing/2014/main" id="{0EACC167-CAD6-B44A-B6F0-DF4DD50FDC9B}"/>
              </a:ext>
            </a:extLst>
          </p:cNvPr>
          <p:cNvCxnSpPr>
            <a:cxnSpLocks/>
          </p:cNvCxnSpPr>
          <p:nvPr/>
        </p:nvCxnSpPr>
        <p:spPr>
          <a:xfrm flipH="1">
            <a:off x="5162690" y="5021950"/>
            <a:ext cx="287822" cy="0"/>
          </a:xfrm>
          <a:prstGeom prst="line">
            <a:avLst/>
          </a:prstGeom>
          <a:ln w="31750">
            <a:solidFill>
              <a:schemeClr val="tx1">
                <a:lumMod val="75000"/>
                <a:lumOff val="25000"/>
              </a:schemeClr>
            </a:solidFill>
            <a:prstDash val="solid"/>
            <a:headEnd type="none" w="lg" len="lg"/>
          </a:ln>
          <a:effectLst/>
        </p:spPr>
        <p:style>
          <a:lnRef idx="2">
            <a:schemeClr val="accent1"/>
          </a:lnRef>
          <a:fillRef idx="0">
            <a:schemeClr val="accent1"/>
          </a:fillRef>
          <a:effectRef idx="1">
            <a:schemeClr val="accent1"/>
          </a:effectRef>
          <a:fontRef idx="minor">
            <a:schemeClr val="tx1"/>
          </a:fontRef>
        </p:style>
      </p:cxnSp>
      <p:cxnSp>
        <p:nvCxnSpPr>
          <p:cNvPr id="123" name="直線コネクタ 122">
            <a:extLst>
              <a:ext uri="{FF2B5EF4-FFF2-40B4-BE49-F238E27FC236}">
                <a16:creationId xmlns:a16="http://schemas.microsoft.com/office/drawing/2014/main" id="{26E99391-7DD1-D840-8E24-834AFF6FA38F}"/>
              </a:ext>
            </a:extLst>
          </p:cNvPr>
          <p:cNvCxnSpPr>
            <a:cxnSpLocks/>
          </p:cNvCxnSpPr>
          <p:nvPr/>
        </p:nvCxnSpPr>
        <p:spPr>
          <a:xfrm flipH="1">
            <a:off x="5448731" y="3531714"/>
            <a:ext cx="164122" cy="1503426"/>
          </a:xfrm>
          <a:prstGeom prst="line">
            <a:avLst/>
          </a:prstGeom>
          <a:ln w="31750">
            <a:solidFill>
              <a:schemeClr val="tx1">
                <a:lumMod val="75000"/>
                <a:lumOff val="25000"/>
              </a:schemeClr>
            </a:solidFill>
            <a:prstDash val="solid"/>
            <a:headEnd type="stealth" w="lg" len="lg"/>
            <a:tailEnd type="none"/>
          </a:ln>
          <a:effectLst/>
        </p:spPr>
        <p:style>
          <a:lnRef idx="2">
            <a:schemeClr val="accent1"/>
          </a:lnRef>
          <a:fillRef idx="0">
            <a:schemeClr val="accent1"/>
          </a:fillRef>
          <a:effectRef idx="1">
            <a:schemeClr val="accent1"/>
          </a:effectRef>
          <a:fontRef idx="minor">
            <a:schemeClr val="tx1"/>
          </a:fontRef>
        </p:style>
      </p:cxnSp>
      <p:grpSp>
        <p:nvGrpSpPr>
          <p:cNvPr id="124" name="グループ化 123">
            <a:extLst>
              <a:ext uri="{FF2B5EF4-FFF2-40B4-BE49-F238E27FC236}">
                <a16:creationId xmlns:a16="http://schemas.microsoft.com/office/drawing/2014/main" id="{E037622F-7321-4C4B-8B02-72AC8CEFA6E0}"/>
              </a:ext>
            </a:extLst>
          </p:cNvPr>
          <p:cNvGrpSpPr/>
          <p:nvPr/>
        </p:nvGrpSpPr>
        <p:grpSpPr>
          <a:xfrm>
            <a:off x="2293451" y="4128640"/>
            <a:ext cx="697627" cy="624777"/>
            <a:chOff x="2293451" y="2132098"/>
            <a:chExt cx="697627" cy="624777"/>
          </a:xfrm>
        </p:grpSpPr>
        <p:sp>
          <p:nvSpPr>
            <p:cNvPr id="126" name="テキスト ボックス 125">
              <a:extLst>
                <a:ext uri="{FF2B5EF4-FFF2-40B4-BE49-F238E27FC236}">
                  <a16:creationId xmlns:a16="http://schemas.microsoft.com/office/drawing/2014/main" id="{4168E456-DFE9-384A-9997-EEDDAC87B1A3}"/>
                </a:ext>
              </a:extLst>
            </p:cNvPr>
            <p:cNvSpPr txBox="1"/>
            <p:nvPr/>
          </p:nvSpPr>
          <p:spPr>
            <a:xfrm>
              <a:off x="2293451" y="2356765"/>
              <a:ext cx="697627" cy="400110"/>
            </a:xfrm>
            <a:prstGeom prst="rect">
              <a:avLst/>
            </a:prstGeom>
            <a:noFill/>
          </p:spPr>
          <p:txBody>
            <a:bodyPr wrap="none" rtlCol="0">
              <a:spAutoFit/>
            </a:bodyPr>
            <a:lstStyle/>
            <a:p>
              <a:pPr algn="r"/>
              <a:r>
                <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rPr>
                <a:t>図解内容</a:t>
              </a:r>
              <a:endPar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endParaRPr>
            </a:p>
            <a:p>
              <a:pPr algn="r"/>
              <a:r>
                <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rPr>
                <a:t>の相談</a:t>
              </a:r>
            </a:p>
          </p:txBody>
        </p:sp>
        <p:sp>
          <p:nvSpPr>
            <p:cNvPr id="128" name="テキスト ボックス 127">
              <a:extLst>
                <a:ext uri="{FF2B5EF4-FFF2-40B4-BE49-F238E27FC236}">
                  <a16:creationId xmlns:a16="http://schemas.microsoft.com/office/drawing/2014/main" id="{9CF8D67B-281C-7441-B1FE-B0C921D42AF9}"/>
                </a:ext>
              </a:extLst>
            </p:cNvPr>
            <p:cNvSpPr txBox="1"/>
            <p:nvPr/>
          </p:nvSpPr>
          <p:spPr>
            <a:xfrm>
              <a:off x="2476192" y="2132098"/>
              <a:ext cx="514886" cy="261610"/>
            </a:xfrm>
            <a:prstGeom prst="rect">
              <a:avLst/>
            </a:prstGeom>
            <a:noFill/>
          </p:spPr>
          <p:txBody>
            <a:bodyPr wrap="none" rtlCol="0">
              <a:spAutoFit/>
            </a:bodyPr>
            <a:lstStyle/>
            <a:p>
              <a:pPr algn="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20</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129" name="グループ化 128">
            <a:extLst>
              <a:ext uri="{FF2B5EF4-FFF2-40B4-BE49-F238E27FC236}">
                <a16:creationId xmlns:a16="http://schemas.microsoft.com/office/drawing/2014/main" id="{D19258CF-95EB-F04B-A4CB-6EBAA558BD3F}"/>
              </a:ext>
            </a:extLst>
          </p:cNvPr>
          <p:cNvGrpSpPr/>
          <p:nvPr/>
        </p:nvGrpSpPr>
        <p:grpSpPr>
          <a:xfrm>
            <a:off x="5844647" y="2997970"/>
            <a:ext cx="926137" cy="647544"/>
            <a:chOff x="1798898" y="3042565"/>
            <a:chExt cx="926137" cy="647544"/>
          </a:xfrm>
        </p:grpSpPr>
        <p:cxnSp>
          <p:nvCxnSpPr>
            <p:cNvPr id="132" name="直線コネクタ 131">
              <a:extLst>
                <a:ext uri="{FF2B5EF4-FFF2-40B4-BE49-F238E27FC236}">
                  <a16:creationId xmlns:a16="http://schemas.microsoft.com/office/drawing/2014/main" id="{4332E572-06FE-5144-BCD8-711FFD837055}"/>
                </a:ext>
              </a:extLst>
            </p:cNvPr>
            <p:cNvCxnSpPr>
              <a:cxnSpLocks/>
            </p:cNvCxnSpPr>
            <p:nvPr/>
          </p:nvCxnSpPr>
          <p:spPr>
            <a:xfrm flipH="1">
              <a:off x="1798898" y="3365875"/>
              <a:ext cx="926137" cy="0"/>
            </a:xfrm>
            <a:prstGeom prst="line">
              <a:avLst/>
            </a:prstGeom>
            <a:ln w="31750">
              <a:solidFill>
                <a:schemeClr val="tx1">
                  <a:lumMod val="75000"/>
                  <a:lumOff val="25000"/>
                </a:schemeClr>
              </a:solidFill>
              <a:prstDash val="solid"/>
              <a:headEnd type="stealth" w="lg" len="lg"/>
            </a:ln>
            <a:effectLst/>
          </p:spPr>
          <p:style>
            <a:lnRef idx="2">
              <a:schemeClr val="accent1"/>
            </a:lnRef>
            <a:fillRef idx="0">
              <a:schemeClr val="accent1"/>
            </a:fillRef>
            <a:effectRef idx="1">
              <a:schemeClr val="accent1"/>
            </a:effectRef>
            <a:fontRef idx="minor">
              <a:schemeClr val="tx1"/>
            </a:fontRef>
          </p:style>
        </p:cxnSp>
        <p:sp>
          <p:nvSpPr>
            <p:cNvPr id="134" name="テキスト ボックス 133">
              <a:extLst>
                <a:ext uri="{FF2B5EF4-FFF2-40B4-BE49-F238E27FC236}">
                  <a16:creationId xmlns:a16="http://schemas.microsoft.com/office/drawing/2014/main" id="{457BA3EA-A56B-9547-BBFF-B241E55D38F8}"/>
                </a:ext>
              </a:extLst>
            </p:cNvPr>
            <p:cNvSpPr txBox="1"/>
            <p:nvPr/>
          </p:nvSpPr>
          <p:spPr>
            <a:xfrm>
              <a:off x="1849037" y="3443888"/>
              <a:ext cx="825867" cy="246221"/>
            </a:xfrm>
            <a:prstGeom prst="rect">
              <a:avLst/>
            </a:prstGeom>
            <a:noFill/>
          </p:spPr>
          <p:txBody>
            <a:bodyPr wrap="none" rtlCol="0">
              <a:spAutoFit/>
            </a:bodyPr>
            <a:lstStyle/>
            <a:p>
              <a:pPr algn="ctr"/>
              <a:r>
                <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rPr>
                <a:t>校正と修正</a:t>
              </a:r>
            </a:p>
          </p:txBody>
        </p:sp>
        <p:sp>
          <p:nvSpPr>
            <p:cNvPr id="135" name="テキスト ボックス 134">
              <a:extLst>
                <a:ext uri="{FF2B5EF4-FFF2-40B4-BE49-F238E27FC236}">
                  <a16:creationId xmlns:a16="http://schemas.microsoft.com/office/drawing/2014/main" id="{F776A1A1-6344-AF47-98F9-64D8F4C33C24}"/>
                </a:ext>
              </a:extLst>
            </p:cNvPr>
            <p:cNvSpPr txBox="1"/>
            <p:nvPr/>
          </p:nvSpPr>
          <p:spPr>
            <a:xfrm>
              <a:off x="2004528" y="3042565"/>
              <a:ext cx="514885" cy="261610"/>
            </a:xfrm>
            <a:prstGeom prst="rect">
              <a:avLst/>
            </a:prstGeom>
            <a:noFill/>
          </p:spPr>
          <p:txBody>
            <a:bodyPr wrap="none" rtlCol="0">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30</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136" name="グループ化 135">
            <a:extLst>
              <a:ext uri="{FF2B5EF4-FFF2-40B4-BE49-F238E27FC236}">
                <a16:creationId xmlns:a16="http://schemas.microsoft.com/office/drawing/2014/main" id="{99008355-2A2B-AD47-9716-70AE1406A372}"/>
              </a:ext>
            </a:extLst>
          </p:cNvPr>
          <p:cNvGrpSpPr/>
          <p:nvPr/>
        </p:nvGrpSpPr>
        <p:grpSpPr>
          <a:xfrm>
            <a:off x="5570858" y="4128640"/>
            <a:ext cx="825867" cy="470888"/>
            <a:chOff x="4280241" y="2309555"/>
            <a:chExt cx="825867" cy="470888"/>
          </a:xfrm>
        </p:grpSpPr>
        <p:sp>
          <p:nvSpPr>
            <p:cNvPr id="137" name="テキスト ボックス 136">
              <a:extLst>
                <a:ext uri="{FF2B5EF4-FFF2-40B4-BE49-F238E27FC236}">
                  <a16:creationId xmlns:a16="http://schemas.microsoft.com/office/drawing/2014/main" id="{339D86AC-5782-014D-AB9F-C809C214E095}"/>
                </a:ext>
              </a:extLst>
            </p:cNvPr>
            <p:cNvSpPr txBox="1"/>
            <p:nvPr/>
          </p:nvSpPr>
          <p:spPr>
            <a:xfrm>
              <a:off x="4280241" y="2534222"/>
              <a:ext cx="825867" cy="246221"/>
            </a:xfrm>
            <a:prstGeom prst="rect">
              <a:avLst/>
            </a:prstGeom>
            <a:noFill/>
          </p:spPr>
          <p:txBody>
            <a:bodyPr wrap="none" rtlCol="0">
              <a:spAutoFit/>
            </a:bodyPr>
            <a:lstStyle/>
            <a:p>
              <a:r>
                <a:rPr lang="ja-JP" altLang="en-US" sz="1000" dirty="0">
                  <a:solidFill>
                    <a:schemeClr val="tx1">
                      <a:lumMod val="75000"/>
                      <a:lumOff val="25000"/>
                    </a:schemeClr>
                  </a:solidFill>
                  <a:latin typeface="Meiryo" panose="020B0604030504040204" pitchFamily="34" charset="-128"/>
                  <a:ea typeface="Meiryo" panose="020B0604030504040204" pitchFamily="34" charset="-128"/>
                </a:rPr>
                <a:t>図解の挿入</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38" name="テキスト ボックス 137">
              <a:extLst>
                <a:ext uri="{FF2B5EF4-FFF2-40B4-BE49-F238E27FC236}">
                  <a16:creationId xmlns:a16="http://schemas.microsoft.com/office/drawing/2014/main" id="{5CF67887-D54D-5B42-A3C4-5B47A8FA351B}"/>
                </a:ext>
              </a:extLst>
            </p:cNvPr>
            <p:cNvSpPr txBox="1"/>
            <p:nvPr/>
          </p:nvSpPr>
          <p:spPr>
            <a:xfrm>
              <a:off x="4280241" y="2309555"/>
              <a:ext cx="420308" cy="261610"/>
            </a:xfrm>
            <a:prstGeom prst="rect">
              <a:avLst/>
            </a:prstGeom>
            <a:noFill/>
          </p:spPr>
          <p:txBody>
            <a:bodyPr wrap="none" rtlCol="0">
              <a:spAutoFit/>
            </a:bodyPr>
            <a:lstStyle/>
            <a:p>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5</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139" name="グループ化 138">
            <a:extLst>
              <a:ext uri="{FF2B5EF4-FFF2-40B4-BE49-F238E27FC236}">
                <a16:creationId xmlns:a16="http://schemas.microsoft.com/office/drawing/2014/main" id="{72BEFE6F-3D1A-E142-9A39-B3F2989035CE}"/>
              </a:ext>
            </a:extLst>
          </p:cNvPr>
          <p:cNvGrpSpPr/>
          <p:nvPr/>
        </p:nvGrpSpPr>
        <p:grpSpPr>
          <a:xfrm>
            <a:off x="7174260" y="2997970"/>
            <a:ext cx="926137" cy="647544"/>
            <a:chOff x="1798898" y="3042565"/>
            <a:chExt cx="926137" cy="647544"/>
          </a:xfrm>
        </p:grpSpPr>
        <p:cxnSp>
          <p:nvCxnSpPr>
            <p:cNvPr id="140" name="直線コネクタ 139">
              <a:extLst>
                <a:ext uri="{FF2B5EF4-FFF2-40B4-BE49-F238E27FC236}">
                  <a16:creationId xmlns:a16="http://schemas.microsoft.com/office/drawing/2014/main" id="{CF947620-F065-4345-99A5-31E9252E5913}"/>
                </a:ext>
              </a:extLst>
            </p:cNvPr>
            <p:cNvCxnSpPr>
              <a:cxnSpLocks/>
            </p:cNvCxnSpPr>
            <p:nvPr/>
          </p:nvCxnSpPr>
          <p:spPr>
            <a:xfrm flipH="1">
              <a:off x="1798898" y="3365875"/>
              <a:ext cx="926137" cy="0"/>
            </a:xfrm>
            <a:prstGeom prst="line">
              <a:avLst/>
            </a:prstGeom>
            <a:ln w="31750">
              <a:solidFill>
                <a:schemeClr val="tx1">
                  <a:lumMod val="75000"/>
                  <a:lumOff val="25000"/>
                </a:schemeClr>
              </a:solidFill>
              <a:prstDash val="solid"/>
              <a:headEnd type="stealth" w="lg" len="lg"/>
            </a:ln>
            <a:effectLst/>
          </p:spPr>
          <p:style>
            <a:lnRef idx="2">
              <a:schemeClr val="accent1"/>
            </a:lnRef>
            <a:fillRef idx="0">
              <a:schemeClr val="accent1"/>
            </a:fillRef>
            <a:effectRef idx="1">
              <a:schemeClr val="accent1"/>
            </a:effectRef>
            <a:fontRef idx="minor">
              <a:schemeClr val="tx1"/>
            </a:fontRef>
          </p:style>
        </p:cxnSp>
        <p:sp>
          <p:nvSpPr>
            <p:cNvPr id="141" name="テキスト ボックス 140">
              <a:extLst>
                <a:ext uri="{FF2B5EF4-FFF2-40B4-BE49-F238E27FC236}">
                  <a16:creationId xmlns:a16="http://schemas.microsoft.com/office/drawing/2014/main" id="{EDB4DC7F-2887-FC49-9E0B-FC9C1B3FCD83}"/>
                </a:ext>
              </a:extLst>
            </p:cNvPr>
            <p:cNvSpPr txBox="1"/>
            <p:nvPr/>
          </p:nvSpPr>
          <p:spPr>
            <a:xfrm>
              <a:off x="2041399" y="3443888"/>
              <a:ext cx="441146" cy="246221"/>
            </a:xfrm>
            <a:prstGeom prst="rect">
              <a:avLst/>
            </a:prstGeom>
            <a:noFill/>
          </p:spPr>
          <p:txBody>
            <a:bodyPr wrap="none" rtlCol="0">
              <a:spAutoFit/>
            </a:bodyPr>
            <a:lstStyle/>
            <a:p>
              <a:pPr algn="ctr"/>
              <a:r>
                <a:rPr lang="ja-JP" altLang="en-US" sz="1000" dirty="0">
                  <a:solidFill>
                    <a:schemeClr val="tx1">
                      <a:lumMod val="75000"/>
                      <a:lumOff val="25000"/>
                    </a:schemeClr>
                  </a:solidFill>
                  <a:latin typeface="Meiryo" panose="020B0604030504040204" pitchFamily="34" charset="-128"/>
                  <a:ea typeface="Meiryo" panose="020B0604030504040204" pitchFamily="34" charset="-128"/>
                </a:rPr>
                <a:t>印刷</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42" name="テキスト ボックス 141">
              <a:extLst>
                <a:ext uri="{FF2B5EF4-FFF2-40B4-BE49-F238E27FC236}">
                  <a16:creationId xmlns:a16="http://schemas.microsoft.com/office/drawing/2014/main" id="{AFF59D90-5101-0A4C-9E8D-6993F1C539BA}"/>
                </a:ext>
              </a:extLst>
            </p:cNvPr>
            <p:cNvSpPr txBox="1"/>
            <p:nvPr/>
          </p:nvSpPr>
          <p:spPr>
            <a:xfrm>
              <a:off x="2004528" y="3042565"/>
              <a:ext cx="514885" cy="261610"/>
            </a:xfrm>
            <a:prstGeom prst="rect">
              <a:avLst/>
            </a:prstGeom>
            <a:noFill/>
          </p:spPr>
          <p:txBody>
            <a:bodyPr wrap="none" rtlCol="0">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10</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143" name="グループ化 142">
            <a:extLst>
              <a:ext uri="{FF2B5EF4-FFF2-40B4-BE49-F238E27FC236}">
                <a16:creationId xmlns:a16="http://schemas.microsoft.com/office/drawing/2014/main" id="{BB0180AE-75F2-8342-B34A-4BE4F98D0973}"/>
              </a:ext>
            </a:extLst>
          </p:cNvPr>
          <p:cNvGrpSpPr/>
          <p:nvPr/>
        </p:nvGrpSpPr>
        <p:grpSpPr>
          <a:xfrm>
            <a:off x="3980357" y="3687227"/>
            <a:ext cx="587976" cy="521992"/>
            <a:chOff x="3980357" y="3515721"/>
            <a:chExt cx="587976" cy="521992"/>
          </a:xfrm>
        </p:grpSpPr>
        <p:sp>
          <p:nvSpPr>
            <p:cNvPr id="144" name="正方形/長方形 143">
              <a:extLst>
                <a:ext uri="{FF2B5EF4-FFF2-40B4-BE49-F238E27FC236}">
                  <a16:creationId xmlns:a16="http://schemas.microsoft.com/office/drawing/2014/main" id="{A9A1BC6E-44E2-CB4C-A5A6-DCF69175D8B0}"/>
                </a:ext>
              </a:extLst>
            </p:cNvPr>
            <p:cNvSpPr/>
            <p:nvPr/>
          </p:nvSpPr>
          <p:spPr>
            <a:xfrm>
              <a:off x="3980357" y="3515721"/>
              <a:ext cx="587976" cy="521992"/>
            </a:xfrm>
            <a:prstGeom prst="rect">
              <a:avLst/>
            </a:prstGeom>
            <a:solidFill>
              <a:schemeClr val="bg1"/>
            </a:solidFill>
            <a:ln w="1270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145" name="直線コネクタ 144">
              <a:extLst>
                <a:ext uri="{FF2B5EF4-FFF2-40B4-BE49-F238E27FC236}">
                  <a16:creationId xmlns:a16="http://schemas.microsoft.com/office/drawing/2014/main" id="{BE341EAF-5175-0941-8FB2-7DAB5FAD9CD8}"/>
                </a:ext>
              </a:extLst>
            </p:cNvPr>
            <p:cNvCxnSpPr>
              <a:cxnSpLocks/>
            </p:cNvCxnSpPr>
            <p:nvPr/>
          </p:nvCxnSpPr>
          <p:spPr>
            <a:xfrm>
              <a:off x="3980357" y="3776716"/>
              <a:ext cx="587976" cy="0"/>
            </a:xfrm>
            <a:prstGeom prst="line">
              <a:avLst/>
            </a:prstGeom>
            <a:ln w="1270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146" name="テキスト ボックス 145">
              <a:extLst>
                <a:ext uri="{FF2B5EF4-FFF2-40B4-BE49-F238E27FC236}">
                  <a16:creationId xmlns:a16="http://schemas.microsoft.com/office/drawing/2014/main" id="{F7B63C0B-D162-D94E-A718-FD9AA65C3189}"/>
                </a:ext>
              </a:extLst>
            </p:cNvPr>
            <p:cNvSpPr txBox="1"/>
            <p:nvPr/>
          </p:nvSpPr>
          <p:spPr>
            <a:xfrm>
              <a:off x="4027322" y="3538496"/>
              <a:ext cx="494046" cy="215444"/>
            </a:xfrm>
            <a:prstGeom prst="rect">
              <a:avLst/>
            </a:prstGeom>
            <a:noFill/>
          </p:spPr>
          <p:txBody>
            <a:bodyPr wrap="none" rtlCol="0" anchor="ctr">
              <a:spAutoFit/>
            </a:bodyPr>
            <a:lstStyle/>
            <a:p>
              <a:pPr algn="ctr"/>
              <a:r>
                <a:rPr lang="en-US" altLang="ja-JP" sz="800" dirty="0">
                  <a:solidFill>
                    <a:schemeClr val="tx1">
                      <a:lumMod val="75000"/>
                      <a:lumOff val="25000"/>
                    </a:schemeClr>
                  </a:solidFill>
                  <a:latin typeface="Meiryo" panose="020B0604030504040204" pitchFamily="34" charset="-128"/>
                  <a:ea typeface="Meiryo" panose="020B0604030504040204" pitchFamily="34" charset="-128"/>
                </a:rPr>
                <a:t>120</a:t>
              </a: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47" name="テキスト ボックス 146">
              <a:extLst>
                <a:ext uri="{FF2B5EF4-FFF2-40B4-BE49-F238E27FC236}">
                  <a16:creationId xmlns:a16="http://schemas.microsoft.com/office/drawing/2014/main" id="{8B273968-7041-CE4F-99B0-E3E20573E60F}"/>
                </a:ext>
              </a:extLst>
            </p:cNvPr>
            <p:cNvSpPr txBox="1"/>
            <p:nvPr/>
          </p:nvSpPr>
          <p:spPr>
            <a:xfrm>
              <a:off x="4027322" y="3799492"/>
              <a:ext cx="494046" cy="215444"/>
            </a:xfrm>
            <a:prstGeom prst="rect">
              <a:avLst/>
            </a:prstGeom>
            <a:noFill/>
          </p:spPr>
          <p:txBody>
            <a:bodyPr wrap="none" rtlCol="0" anchor="ctr">
              <a:spAutoFit/>
            </a:bodyPr>
            <a:lstStyle/>
            <a:p>
              <a:pPr algn="ctr"/>
              <a:r>
                <a:rPr lang="en-US" altLang="ja-JP" sz="800" dirty="0">
                  <a:solidFill>
                    <a:schemeClr val="tx1">
                      <a:lumMod val="75000"/>
                      <a:lumOff val="25000"/>
                    </a:schemeClr>
                  </a:solidFill>
                  <a:latin typeface="Meiryo" panose="020B0604030504040204" pitchFamily="34" charset="-128"/>
                  <a:ea typeface="Meiryo" panose="020B0604030504040204" pitchFamily="34" charset="-128"/>
                </a:rPr>
                <a:t>120</a:t>
              </a: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148" name="グループ化 147">
            <a:extLst>
              <a:ext uri="{FF2B5EF4-FFF2-40B4-BE49-F238E27FC236}">
                <a16:creationId xmlns:a16="http://schemas.microsoft.com/office/drawing/2014/main" id="{DBF425DF-D5F1-B34A-9D47-5FECD85E7ED0}"/>
              </a:ext>
            </a:extLst>
          </p:cNvPr>
          <p:cNvGrpSpPr/>
          <p:nvPr/>
        </p:nvGrpSpPr>
        <p:grpSpPr>
          <a:xfrm>
            <a:off x="6677288" y="3687227"/>
            <a:ext cx="587976" cy="521992"/>
            <a:chOff x="3980357" y="3515721"/>
            <a:chExt cx="587976" cy="521992"/>
          </a:xfrm>
        </p:grpSpPr>
        <p:sp>
          <p:nvSpPr>
            <p:cNvPr id="149" name="正方形/長方形 148">
              <a:extLst>
                <a:ext uri="{FF2B5EF4-FFF2-40B4-BE49-F238E27FC236}">
                  <a16:creationId xmlns:a16="http://schemas.microsoft.com/office/drawing/2014/main" id="{8753E01A-CA22-EC4A-AB8E-63C4594A7B7F}"/>
                </a:ext>
              </a:extLst>
            </p:cNvPr>
            <p:cNvSpPr/>
            <p:nvPr/>
          </p:nvSpPr>
          <p:spPr>
            <a:xfrm>
              <a:off x="3980357" y="3515721"/>
              <a:ext cx="587976" cy="521992"/>
            </a:xfrm>
            <a:prstGeom prst="rect">
              <a:avLst/>
            </a:prstGeom>
            <a:solidFill>
              <a:schemeClr val="bg1"/>
            </a:solidFill>
            <a:ln w="1270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150" name="直線コネクタ 149">
              <a:extLst>
                <a:ext uri="{FF2B5EF4-FFF2-40B4-BE49-F238E27FC236}">
                  <a16:creationId xmlns:a16="http://schemas.microsoft.com/office/drawing/2014/main" id="{1677A087-D437-6546-9093-D4E577D07F5B}"/>
                </a:ext>
              </a:extLst>
            </p:cNvPr>
            <p:cNvCxnSpPr>
              <a:cxnSpLocks/>
            </p:cNvCxnSpPr>
            <p:nvPr/>
          </p:nvCxnSpPr>
          <p:spPr>
            <a:xfrm>
              <a:off x="3980357" y="3776716"/>
              <a:ext cx="587976" cy="0"/>
            </a:xfrm>
            <a:prstGeom prst="line">
              <a:avLst/>
            </a:prstGeom>
            <a:ln w="1270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151" name="テキスト ボックス 150">
              <a:extLst>
                <a:ext uri="{FF2B5EF4-FFF2-40B4-BE49-F238E27FC236}">
                  <a16:creationId xmlns:a16="http://schemas.microsoft.com/office/drawing/2014/main" id="{A94C4ACB-21E1-FE4A-B72F-545073B5B345}"/>
                </a:ext>
              </a:extLst>
            </p:cNvPr>
            <p:cNvSpPr txBox="1"/>
            <p:nvPr/>
          </p:nvSpPr>
          <p:spPr>
            <a:xfrm>
              <a:off x="4027322" y="3538496"/>
              <a:ext cx="494046" cy="215444"/>
            </a:xfrm>
            <a:prstGeom prst="rect">
              <a:avLst/>
            </a:prstGeom>
            <a:noFill/>
          </p:spPr>
          <p:txBody>
            <a:bodyPr wrap="none" rtlCol="0" anchor="ctr">
              <a:spAutoFit/>
            </a:bodyPr>
            <a:lstStyle/>
            <a:p>
              <a:pPr algn="ctr"/>
              <a:r>
                <a:rPr lang="en-US" altLang="ja-JP" sz="800" dirty="0">
                  <a:solidFill>
                    <a:schemeClr val="tx1">
                      <a:lumMod val="75000"/>
                      <a:lumOff val="25000"/>
                    </a:schemeClr>
                  </a:solidFill>
                  <a:latin typeface="Meiryo" panose="020B0604030504040204" pitchFamily="34" charset="-128"/>
                  <a:ea typeface="Meiryo" panose="020B0604030504040204" pitchFamily="34" charset="-128"/>
                </a:rPr>
                <a:t>180</a:t>
              </a: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52" name="テキスト ボックス 151">
              <a:extLst>
                <a:ext uri="{FF2B5EF4-FFF2-40B4-BE49-F238E27FC236}">
                  <a16:creationId xmlns:a16="http://schemas.microsoft.com/office/drawing/2014/main" id="{ADF7D0CD-7EC1-C444-B9E7-2406B26DE896}"/>
                </a:ext>
              </a:extLst>
            </p:cNvPr>
            <p:cNvSpPr txBox="1"/>
            <p:nvPr/>
          </p:nvSpPr>
          <p:spPr>
            <a:xfrm>
              <a:off x="4027322" y="3799492"/>
              <a:ext cx="494046" cy="215444"/>
            </a:xfrm>
            <a:prstGeom prst="rect">
              <a:avLst/>
            </a:prstGeom>
            <a:noFill/>
          </p:spPr>
          <p:txBody>
            <a:bodyPr wrap="none" rtlCol="0" anchor="ctr">
              <a:spAutoFit/>
            </a:bodyPr>
            <a:lstStyle/>
            <a:p>
              <a:pPr algn="ctr"/>
              <a:r>
                <a:rPr lang="en-US" altLang="ja-JP" sz="800" dirty="0">
                  <a:solidFill>
                    <a:schemeClr val="tx1">
                      <a:lumMod val="75000"/>
                      <a:lumOff val="25000"/>
                    </a:schemeClr>
                  </a:solidFill>
                  <a:latin typeface="Meiryo" panose="020B0604030504040204" pitchFamily="34" charset="-128"/>
                  <a:ea typeface="Meiryo" panose="020B0604030504040204" pitchFamily="34" charset="-128"/>
                </a:rPr>
                <a:t>180</a:t>
              </a: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153" name="グループ化 152">
            <a:extLst>
              <a:ext uri="{FF2B5EF4-FFF2-40B4-BE49-F238E27FC236}">
                <a16:creationId xmlns:a16="http://schemas.microsoft.com/office/drawing/2014/main" id="{82F6E7C5-1016-5A45-8BD8-E5A190225B04}"/>
              </a:ext>
            </a:extLst>
          </p:cNvPr>
          <p:cNvGrpSpPr/>
          <p:nvPr/>
        </p:nvGrpSpPr>
        <p:grpSpPr>
          <a:xfrm>
            <a:off x="8029074" y="3686279"/>
            <a:ext cx="587976" cy="521992"/>
            <a:chOff x="3980357" y="3515721"/>
            <a:chExt cx="587976" cy="521992"/>
          </a:xfrm>
        </p:grpSpPr>
        <p:sp>
          <p:nvSpPr>
            <p:cNvPr id="154" name="正方形/長方形 153">
              <a:extLst>
                <a:ext uri="{FF2B5EF4-FFF2-40B4-BE49-F238E27FC236}">
                  <a16:creationId xmlns:a16="http://schemas.microsoft.com/office/drawing/2014/main" id="{D30F97A8-60A4-EB49-B763-BE279FB01D99}"/>
                </a:ext>
              </a:extLst>
            </p:cNvPr>
            <p:cNvSpPr/>
            <p:nvPr/>
          </p:nvSpPr>
          <p:spPr>
            <a:xfrm>
              <a:off x="3980357" y="3515721"/>
              <a:ext cx="587976" cy="521992"/>
            </a:xfrm>
            <a:prstGeom prst="rect">
              <a:avLst/>
            </a:prstGeom>
            <a:solidFill>
              <a:schemeClr val="bg1"/>
            </a:solidFill>
            <a:ln w="1270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155" name="直線コネクタ 154">
              <a:extLst>
                <a:ext uri="{FF2B5EF4-FFF2-40B4-BE49-F238E27FC236}">
                  <a16:creationId xmlns:a16="http://schemas.microsoft.com/office/drawing/2014/main" id="{40E34E63-3134-F44E-BFA1-067261A1AF64}"/>
                </a:ext>
              </a:extLst>
            </p:cNvPr>
            <p:cNvCxnSpPr>
              <a:cxnSpLocks/>
            </p:cNvCxnSpPr>
            <p:nvPr/>
          </p:nvCxnSpPr>
          <p:spPr>
            <a:xfrm>
              <a:off x="3980357" y="3776716"/>
              <a:ext cx="587976" cy="0"/>
            </a:xfrm>
            <a:prstGeom prst="line">
              <a:avLst/>
            </a:prstGeom>
            <a:ln w="1270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156" name="テキスト ボックス 155">
              <a:extLst>
                <a:ext uri="{FF2B5EF4-FFF2-40B4-BE49-F238E27FC236}">
                  <a16:creationId xmlns:a16="http://schemas.microsoft.com/office/drawing/2014/main" id="{DFD74BB0-4CD0-6545-806B-3D55796BE165}"/>
                </a:ext>
              </a:extLst>
            </p:cNvPr>
            <p:cNvSpPr txBox="1"/>
            <p:nvPr/>
          </p:nvSpPr>
          <p:spPr>
            <a:xfrm>
              <a:off x="4027322" y="3538496"/>
              <a:ext cx="494046" cy="215444"/>
            </a:xfrm>
            <a:prstGeom prst="rect">
              <a:avLst/>
            </a:prstGeom>
            <a:noFill/>
          </p:spPr>
          <p:txBody>
            <a:bodyPr wrap="none" rtlCol="0" anchor="ctr">
              <a:spAutoFit/>
            </a:bodyPr>
            <a:lstStyle/>
            <a:p>
              <a:pPr algn="ctr"/>
              <a:r>
                <a:rPr lang="en-US" altLang="ja-JP" sz="800" dirty="0">
                  <a:solidFill>
                    <a:schemeClr val="tx1">
                      <a:lumMod val="75000"/>
                      <a:lumOff val="25000"/>
                    </a:schemeClr>
                  </a:solidFill>
                  <a:latin typeface="Meiryo" panose="020B0604030504040204" pitchFamily="34" charset="-128"/>
                  <a:ea typeface="Meiryo" panose="020B0604030504040204" pitchFamily="34" charset="-128"/>
                </a:rPr>
                <a:t>190</a:t>
              </a: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57" name="テキスト ボックス 156">
              <a:extLst>
                <a:ext uri="{FF2B5EF4-FFF2-40B4-BE49-F238E27FC236}">
                  <a16:creationId xmlns:a16="http://schemas.microsoft.com/office/drawing/2014/main" id="{479EA617-11AF-3049-9D9C-D346D162C429}"/>
                </a:ext>
              </a:extLst>
            </p:cNvPr>
            <p:cNvSpPr txBox="1"/>
            <p:nvPr/>
          </p:nvSpPr>
          <p:spPr>
            <a:xfrm>
              <a:off x="4027322" y="3799492"/>
              <a:ext cx="494046" cy="215444"/>
            </a:xfrm>
            <a:prstGeom prst="rect">
              <a:avLst/>
            </a:prstGeom>
            <a:noFill/>
          </p:spPr>
          <p:txBody>
            <a:bodyPr wrap="none" rtlCol="0" anchor="ctr">
              <a:spAutoFit/>
            </a:bodyPr>
            <a:lstStyle/>
            <a:p>
              <a:pPr algn="ctr"/>
              <a:r>
                <a:rPr lang="en-US" altLang="ja-JP" sz="800" dirty="0">
                  <a:solidFill>
                    <a:schemeClr val="tx1">
                      <a:lumMod val="75000"/>
                      <a:lumOff val="25000"/>
                    </a:schemeClr>
                  </a:solidFill>
                  <a:latin typeface="Meiryo" panose="020B0604030504040204" pitchFamily="34" charset="-128"/>
                  <a:ea typeface="Meiryo" panose="020B0604030504040204" pitchFamily="34" charset="-128"/>
                </a:rPr>
                <a:t>190</a:t>
              </a: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158" name="グループ化 157">
            <a:extLst>
              <a:ext uri="{FF2B5EF4-FFF2-40B4-BE49-F238E27FC236}">
                <a16:creationId xmlns:a16="http://schemas.microsoft.com/office/drawing/2014/main" id="{0F5D6F03-9F54-914F-B2E8-CAC8B073417B}"/>
              </a:ext>
            </a:extLst>
          </p:cNvPr>
          <p:cNvGrpSpPr/>
          <p:nvPr/>
        </p:nvGrpSpPr>
        <p:grpSpPr>
          <a:xfrm>
            <a:off x="3311906" y="5413879"/>
            <a:ext cx="587976" cy="521992"/>
            <a:chOff x="3980357" y="3515721"/>
            <a:chExt cx="587976" cy="521992"/>
          </a:xfrm>
        </p:grpSpPr>
        <p:sp>
          <p:nvSpPr>
            <p:cNvPr id="159" name="正方形/長方形 158">
              <a:extLst>
                <a:ext uri="{FF2B5EF4-FFF2-40B4-BE49-F238E27FC236}">
                  <a16:creationId xmlns:a16="http://schemas.microsoft.com/office/drawing/2014/main" id="{E8CAB190-2F63-1849-991B-C2137A2B32B0}"/>
                </a:ext>
              </a:extLst>
            </p:cNvPr>
            <p:cNvSpPr/>
            <p:nvPr/>
          </p:nvSpPr>
          <p:spPr>
            <a:xfrm>
              <a:off x="3980357" y="3515721"/>
              <a:ext cx="587976" cy="521992"/>
            </a:xfrm>
            <a:prstGeom prst="rect">
              <a:avLst/>
            </a:prstGeom>
            <a:solidFill>
              <a:schemeClr val="bg1"/>
            </a:solidFill>
            <a:ln w="1270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160" name="直線コネクタ 159">
              <a:extLst>
                <a:ext uri="{FF2B5EF4-FFF2-40B4-BE49-F238E27FC236}">
                  <a16:creationId xmlns:a16="http://schemas.microsoft.com/office/drawing/2014/main" id="{96D26BCA-2660-AA47-8350-7E34AE743337}"/>
                </a:ext>
              </a:extLst>
            </p:cNvPr>
            <p:cNvCxnSpPr>
              <a:cxnSpLocks/>
            </p:cNvCxnSpPr>
            <p:nvPr/>
          </p:nvCxnSpPr>
          <p:spPr>
            <a:xfrm>
              <a:off x="3980357" y="3776716"/>
              <a:ext cx="587976" cy="0"/>
            </a:xfrm>
            <a:prstGeom prst="line">
              <a:avLst/>
            </a:prstGeom>
            <a:ln w="1270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161" name="テキスト ボックス 160">
              <a:extLst>
                <a:ext uri="{FF2B5EF4-FFF2-40B4-BE49-F238E27FC236}">
                  <a16:creationId xmlns:a16="http://schemas.microsoft.com/office/drawing/2014/main" id="{A8B2C266-C345-D848-83C3-5DF928C23E2F}"/>
                </a:ext>
              </a:extLst>
            </p:cNvPr>
            <p:cNvSpPr txBox="1"/>
            <p:nvPr/>
          </p:nvSpPr>
          <p:spPr>
            <a:xfrm>
              <a:off x="4061787" y="3538496"/>
              <a:ext cx="425116" cy="215444"/>
            </a:xfrm>
            <a:prstGeom prst="rect">
              <a:avLst/>
            </a:prstGeom>
            <a:noFill/>
          </p:spPr>
          <p:txBody>
            <a:bodyPr wrap="none" rtlCol="0" anchor="ctr">
              <a:spAutoFit/>
            </a:bodyPr>
            <a:lstStyle/>
            <a:p>
              <a:pPr algn="ctr"/>
              <a:r>
                <a:rPr lang="en-US" altLang="ja-JP" sz="800" dirty="0">
                  <a:solidFill>
                    <a:schemeClr val="tx1">
                      <a:lumMod val="75000"/>
                      <a:lumOff val="25000"/>
                    </a:schemeClr>
                  </a:solidFill>
                  <a:latin typeface="Meiryo" panose="020B0604030504040204" pitchFamily="34" charset="-128"/>
                  <a:ea typeface="Meiryo" panose="020B0604030504040204" pitchFamily="34" charset="-128"/>
                </a:rPr>
                <a:t>80</a:t>
              </a: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62" name="テキスト ボックス 161">
              <a:extLst>
                <a:ext uri="{FF2B5EF4-FFF2-40B4-BE49-F238E27FC236}">
                  <a16:creationId xmlns:a16="http://schemas.microsoft.com/office/drawing/2014/main" id="{B8068207-9D81-2146-B540-620EEC56AA2B}"/>
                </a:ext>
              </a:extLst>
            </p:cNvPr>
            <p:cNvSpPr txBox="1"/>
            <p:nvPr/>
          </p:nvSpPr>
          <p:spPr>
            <a:xfrm>
              <a:off x="4027322" y="3799492"/>
              <a:ext cx="494046" cy="215444"/>
            </a:xfrm>
            <a:prstGeom prst="rect">
              <a:avLst/>
            </a:prstGeom>
            <a:noFill/>
          </p:spPr>
          <p:txBody>
            <a:bodyPr wrap="none" rtlCol="0" anchor="ctr">
              <a:spAutoFit/>
            </a:bodyPr>
            <a:lstStyle/>
            <a:p>
              <a:pPr algn="ctr"/>
              <a:r>
                <a:rPr lang="en-US" altLang="ja-JP" sz="800" dirty="0">
                  <a:solidFill>
                    <a:schemeClr val="tx1">
                      <a:lumMod val="75000"/>
                      <a:lumOff val="25000"/>
                    </a:schemeClr>
                  </a:solidFill>
                  <a:latin typeface="Meiryo" panose="020B0604030504040204" pitchFamily="34" charset="-128"/>
                  <a:ea typeface="Meiryo" panose="020B0604030504040204" pitchFamily="34" charset="-128"/>
                </a:rPr>
                <a:t>135</a:t>
              </a: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163" name="グループ化 162">
            <a:extLst>
              <a:ext uri="{FF2B5EF4-FFF2-40B4-BE49-F238E27FC236}">
                <a16:creationId xmlns:a16="http://schemas.microsoft.com/office/drawing/2014/main" id="{03AB7DCF-991F-6E41-BCB3-A83C6CAE50A9}"/>
              </a:ext>
            </a:extLst>
          </p:cNvPr>
          <p:cNvGrpSpPr/>
          <p:nvPr/>
        </p:nvGrpSpPr>
        <p:grpSpPr>
          <a:xfrm>
            <a:off x="4658869" y="5412234"/>
            <a:ext cx="587976" cy="521992"/>
            <a:chOff x="3980357" y="3515721"/>
            <a:chExt cx="587976" cy="521992"/>
          </a:xfrm>
        </p:grpSpPr>
        <p:sp>
          <p:nvSpPr>
            <p:cNvPr id="164" name="正方形/長方形 163">
              <a:extLst>
                <a:ext uri="{FF2B5EF4-FFF2-40B4-BE49-F238E27FC236}">
                  <a16:creationId xmlns:a16="http://schemas.microsoft.com/office/drawing/2014/main" id="{A21728C9-B067-3145-BFB0-E080F079DE55}"/>
                </a:ext>
              </a:extLst>
            </p:cNvPr>
            <p:cNvSpPr/>
            <p:nvPr/>
          </p:nvSpPr>
          <p:spPr>
            <a:xfrm>
              <a:off x="3980357" y="3515721"/>
              <a:ext cx="587976" cy="521992"/>
            </a:xfrm>
            <a:prstGeom prst="rect">
              <a:avLst/>
            </a:prstGeom>
            <a:solidFill>
              <a:schemeClr val="bg1"/>
            </a:solidFill>
            <a:ln w="1270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165" name="直線コネクタ 164">
              <a:extLst>
                <a:ext uri="{FF2B5EF4-FFF2-40B4-BE49-F238E27FC236}">
                  <a16:creationId xmlns:a16="http://schemas.microsoft.com/office/drawing/2014/main" id="{FAD521E0-0A49-D645-AEBA-97F7B626C897}"/>
                </a:ext>
              </a:extLst>
            </p:cNvPr>
            <p:cNvCxnSpPr>
              <a:cxnSpLocks/>
            </p:cNvCxnSpPr>
            <p:nvPr/>
          </p:nvCxnSpPr>
          <p:spPr>
            <a:xfrm>
              <a:off x="3980357" y="3776716"/>
              <a:ext cx="587976" cy="0"/>
            </a:xfrm>
            <a:prstGeom prst="line">
              <a:avLst/>
            </a:prstGeom>
            <a:ln w="1270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166" name="テキスト ボックス 165">
              <a:extLst>
                <a:ext uri="{FF2B5EF4-FFF2-40B4-BE49-F238E27FC236}">
                  <a16:creationId xmlns:a16="http://schemas.microsoft.com/office/drawing/2014/main" id="{4A58935E-C667-2446-9CA7-DD29898BEF1F}"/>
                </a:ext>
              </a:extLst>
            </p:cNvPr>
            <p:cNvSpPr txBox="1"/>
            <p:nvPr/>
          </p:nvSpPr>
          <p:spPr>
            <a:xfrm>
              <a:off x="4061787" y="3538496"/>
              <a:ext cx="425116" cy="215444"/>
            </a:xfrm>
            <a:prstGeom prst="rect">
              <a:avLst/>
            </a:prstGeom>
            <a:noFill/>
          </p:spPr>
          <p:txBody>
            <a:bodyPr wrap="none" rtlCol="0" anchor="ctr">
              <a:spAutoFit/>
            </a:bodyPr>
            <a:lstStyle/>
            <a:p>
              <a:pPr algn="ctr"/>
              <a:r>
                <a:rPr lang="en-US" altLang="ja-JP" sz="800" dirty="0">
                  <a:solidFill>
                    <a:schemeClr val="tx1">
                      <a:lumMod val="75000"/>
                      <a:lumOff val="25000"/>
                    </a:schemeClr>
                  </a:solidFill>
                  <a:latin typeface="Meiryo" panose="020B0604030504040204" pitchFamily="34" charset="-128"/>
                  <a:ea typeface="Meiryo" panose="020B0604030504040204" pitchFamily="34" charset="-128"/>
                </a:rPr>
                <a:t>90</a:t>
              </a: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67" name="テキスト ボックス 166">
              <a:extLst>
                <a:ext uri="{FF2B5EF4-FFF2-40B4-BE49-F238E27FC236}">
                  <a16:creationId xmlns:a16="http://schemas.microsoft.com/office/drawing/2014/main" id="{C0EAD60F-D969-314F-8489-76285265A871}"/>
                </a:ext>
              </a:extLst>
            </p:cNvPr>
            <p:cNvSpPr txBox="1"/>
            <p:nvPr/>
          </p:nvSpPr>
          <p:spPr>
            <a:xfrm>
              <a:off x="4027322" y="3799492"/>
              <a:ext cx="494046" cy="215444"/>
            </a:xfrm>
            <a:prstGeom prst="rect">
              <a:avLst/>
            </a:prstGeom>
            <a:noFill/>
          </p:spPr>
          <p:txBody>
            <a:bodyPr wrap="none" rtlCol="0" anchor="ctr">
              <a:spAutoFit/>
            </a:bodyPr>
            <a:lstStyle/>
            <a:p>
              <a:pPr algn="ctr"/>
              <a:r>
                <a:rPr lang="en-US" altLang="ja-JP" sz="800" dirty="0">
                  <a:solidFill>
                    <a:schemeClr val="tx1">
                      <a:lumMod val="75000"/>
                      <a:lumOff val="25000"/>
                    </a:schemeClr>
                  </a:solidFill>
                  <a:latin typeface="Meiryo" panose="020B0604030504040204" pitchFamily="34" charset="-128"/>
                  <a:ea typeface="Meiryo" panose="020B0604030504040204" pitchFamily="34" charset="-128"/>
                </a:rPr>
                <a:t>145</a:t>
              </a: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168" name="グループ化 167">
            <a:extLst>
              <a:ext uri="{FF2B5EF4-FFF2-40B4-BE49-F238E27FC236}">
                <a16:creationId xmlns:a16="http://schemas.microsoft.com/office/drawing/2014/main" id="{3CD8BDDC-801D-004F-97D2-F3D20B0BA4D4}"/>
              </a:ext>
            </a:extLst>
          </p:cNvPr>
          <p:cNvGrpSpPr/>
          <p:nvPr/>
        </p:nvGrpSpPr>
        <p:grpSpPr>
          <a:xfrm>
            <a:off x="2232720" y="2408131"/>
            <a:ext cx="587976" cy="521992"/>
            <a:chOff x="3980357" y="3515721"/>
            <a:chExt cx="587976" cy="521992"/>
          </a:xfrm>
        </p:grpSpPr>
        <p:sp>
          <p:nvSpPr>
            <p:cNvPr id="169" name="正方形/長方形 168">
              <a:extLst>
                <a:ext uri="{FF2B5EF4-FFF2-40B4-BE49-F238E27FC236}">
                  <a16:creationId xmlns:a16="http://schemas.microsoft.com/office/drawing/2014/main" id="{1EFDA2CE-A5D1-FB41-931C-5158D4EE9FBB}"/>
                </a:ext>
              </a:extLst>
            </p:cNvPr>
            <p:cNvSpPr/>
            <p:nvPr/>
          </p:nvSpPr>
          <p:spPr>
            <a:xfrm>
              <a:off x="3980357" y="3515721"/>
              <a:ext cx="587976" cy="521992"/>
            </a:xfrm>
            <a:prstGeom prst="rect">
              <a:avLst/>
            </a:prstGeom>
            <a:solidFill>
              <a:schemeClr val="bg1"/>
            </a:solidFill>
            <a:ln w="1270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170" name="直線コネクタ 169">
              <a:extLst>
                <a:ext uri="{FF2B5EF4-FFF2-40B4-BE49-F238E27FC236}">
                  <a16:creationId xmlns:a16="http://schemas.microsoft.com/office/drawing/2014/main" id="{DB584801-8387-0741-8856-EE957331F772}"/>
                </a:ext>
              </a:extLst>
            </p:cNvPr>
            <p:cNvCxnSpPr>
              <a:cxnSpLocks/>
            </p:cNvCxnSpPr>
            <p:nvPr/>
          </p:nvCxnSpPr>
          <p:spPr>
            <a:xfrm>
              <a:off x="3980357" y="3776716"/>
              <a:ext cx="587976" cy="0"/>
            </a:xfrm>
            <a:prstGeom prst="line">
              <a:avLst/>
            </a:prstGeom>
            <a:ln w="1270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171" name="テキスト ボックス 170">
              <a:extLst>
                <a:ext uri="{FF2B5EF4-FFF2-40B4-BE49-F238E27FC236}">
                  <a16:creationId xmlns:a16="http://schemas.microsoft.com/office/drawing/2014/main" id="{85184F90-F2F4-194A-88BB-819FA4903C6C}"/>
                </a:ext>
              </a:extLst>
            </p:cNvPr>
            <p:cNvSpPr txBox="1"/>
            <p:nvPr/>
          </p:nvSpPr>
          <p:spPr>
            <a:xfrm>
              <a:off x="4061787" y="3538496"/>
              <a:ext cx="425116" cy="215444"/>
            </a:xfrm>
            <a:prstGeom prst="rect">
              <a:avLst/>
            </a:prstGeom>
            <a:noFill/>
          </p:spPr>
          <p:txBody>
            <a:bodyPr wrap="none" rtlCol="0" anchor="ctr">
              <a:spAutoFit/>
            </a:bodyPr>
            <a:lstStyle/>
            <a:p>
              <a:pPr algn="ctr"/>
              <a:r>
                <a:rPr lang="en-US" altLang="ja-JP" sz="800" dirty="0">
                  <a:solidFill>
                    <a:schemeClr val="tx1">
                      <a:lumMod val="75000"/>
                      <a:lumOff val="25000"/>
                    </a:schemeClr>
                  </a:solidFill>
                  <a:latin typeface="Meiryo" panose="020B0604030504040204" pitchFamily="34" charset="-128"/>
                  <a:ea typeface="Meiryo" panose="020B0604030504040204" pitchFamily="34" charset="-128"/>
                </a:rPr>
                <a:t>60</a:t>
              </a: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72" name="テキスト ボックス 171">
              <a:extLst>
                <a:ext uri="{FF2B5EF4-FFF2-40B4-BE49-F238E27FC236}">
                  <a16:creationId xmlns:a16="http://schemas.microsoft.com/office/drawing/2014/main" id="{C0A1BC79-AE32-6D4C-B528-8D08764B2051}"/>
                </a:ext>
              </a:extLst>
            </p:cNvPr>
            <p:cNvSpPr txBox="1"/>
            <p:nvPr/>
          </p:nvSpPr>
          <p:spPr>
            <a:xfrm>
              <a:off x="4061787" y="3799492"/>
              <a:ext cx="425116" cy="215444"/>
            </a:xfrm>
            <a:prstGeom prst="rect">
              <a:avLst/>
            </a:prstGeom>
            <a:noFill/>
          </p:spPr>
          <p:txBody>
            <a:bodyPr wrap="none" rtlCol="0" anchor="ctr">
              <a:spAutoFit/>
            </a:bodyPr>
            <a:lstStyle/>
            <a:p>
              <a:pPr algn="ctr"/>
              <a:r>
                <a:rPr lang="en-US" altLang="ja-JP" sz="800" dirty="0">
                  <a:solidFill>
                    <a:schemeClr val="tx1">
                      <a:lumMod val="75000"/>
                      <a:lumOff val="25000"/>
                    </a:schemeClr>
                  </a:solidFill>
                  <a:latin typeface="Meiryo" panose="020B0604030504040204" pitchFamily="34" charset="-128"/>
                  <a:ea typeface="Meiryo" panose="020B0604030504040204" pitchFamily="34" charset="-128"/>
                </a:rPr>
                <a:t>60</a:t>
              </a: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173" name="グループ化 172">
            <a:extLst>
              <a:ext uri="{FF2B5EF4-FFF2-40B4-BE49-F238E27FC236}">
                <a16:creationId xmlns:a16="http://schemas.microsoft.com/office/drawing/2014/main" id="{8D1CD5A0-8AED-A64A-BDBD-91CFD5113DE1}"/>
              </a:ext>
            </a:extLst>
          </p:cNvPr>
          <p:cNvGrpSpPr/>
          <p:nvPr/>
        </p:nvGrpSpPr>
        <p:grpSpPr>
          <a:xfrm>
            <a:off x="3311906" y="1955176"/>
            <a:ext cx="587976" cy="521992"/>
            <a:chOff x="3980357" y="3515721"/>
            <a:chExt cx="587976" cy="521992"/>
          </a:xfrm>
        </p:grpSpPr>
        <p:sp>
          <p:nvSpPr>
            <p:cNvPr id="174" name="正方形/長方形 173">
              <a:extLst>
                <a:ext uri="{FF2B5EF4-FFF2-40B4-BE49-F238E27FC236}">
                  <a16:creationId xmlns:a16="http://schemas.microsoft.com/office/drawing/2014/main" id="{AD97EF9B-E6A0-1C46-B111-3F6461B4F1D5}"/>
                </a:ext>
              </a:extLst>
            </p:cNvPr>
            <p:cNvSpPr/>
            <p:nvPr/>
          </p:nvSpPr>
          <p:spPr>
            <a:xfrm>
              <a:off x="3980357" y="3515721"/>
              <a:ext cx="587976" cy="521992"/>
            </a:xfrm>
            <a:prstGeom prst="rect">
              <a:avLst/>
            </a:prstGeom>
            <a:solidFill>
              <a:schemeClr val="bg1"/>
            </a:solidFill>
            <a:ln w="1270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175" name="直線コネクタ 174">
              <a:extLst>
                <a:ext uri="{FF2B5EF4-FFF2-40B4-BE49-F238E27FC236}">
                  <a16:creationId xmlns:a16="http://schemas.microsoft.com/office/drawing/2014/main" id="{F551DBDA-44B2-1F43-953B-D4D73648B00E}"/>
                </a:ext>
              </a:extLst>
            </p:cNvPr>
            <p:cNvCxnSpPr>
              <a:cxnSpLocks/>
            </p:cNvCxnSpPr>
            <p:nvPr/>
          </p:nvCxnSpPr>
          <p:spPr>
            <a:xfrm>
              <a:off x="3980357" y="3776716"/>
              <a:ext cx="587976" cy="0"/>
            </a:xfrm>
            <a:prstGeom prst="line">
              <a:avLst/>
            </a:prstGeom>
            <a:ln w="1270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176" name="テキスト ボックス 175">
              <a:extLst>
                <a:ext uri="{FF2B5EF4-FFF2-40B4-BE49-F238E27FC236}">
                  <a16:creationId xmlns:a16="http://schemas.microsoft.com/office/drawing/2014/main" id="{96C87473-87DA-2E47-AE5F-A1212001BABD}"/>
                </a:ext>
              </a:extLst>
            </p:cNvPr>
            <p:cNvSpPr txBox="1"/>
            <p:nvPr/>
          </p:nvSpPr>
          <p:spPr>
            <a:xfrm>
              <a:off x="4061787" y="3538496"/>
              <a:ext cx="425116" cy="215444"/>
            </a:xfrm>
            <a:prstGeom prst="rect">
              <a:avLst/>
            </a:prstGeom>
            <a:noFill/>
          </p:spPr>
          <p:txBody>
            <a:bodyPr wrap="none" rtlCol="0" anchor="ctr">
              <a:spAutoFit/>
            </a:bodyPr>
            <a:lstStyle/>
            <a:p>
              <a:pPr algn="ctr"/>
              <a:r>
                <a:rPr lang="en-US" altLang="ja-JP" sz="800" dirty="0">
                  <a:solidFill>
                    <a:schemeClr val="tx1">
                      <a:lumMod val="75000"/>
                      <a:lumOff val="25000"/>
                    </a:schemeClr>
                  </a:solidFill>
                  <a:latin typeface="Meiryo" panose="020B0604030504040204" pitchFamily="34" charset="-128"/>
                  <a:ea typeface="Meiryo" panose="020B0604030504040204" pitchFamily="34" charset="-128"/>
                </a:rPr>
                <a:t>70</a:t>
              </a: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77" name="テキスト ボックス 176">
              <a:extLst>
                <a:ext uri="{FF2B5EF4-FFF2-40B4-BE49-F238E27FC236}">
                  <a16:creationId xmlns:a16="http://schemas.microsoft.com/office/drawing/2014/main" id="{21CBDE51-165B-F24B-9B5B-4233E745E491}"/>
                </a:ext>
              </a:extLst>
            </p:cNvPr>
            <p:cNvSpPr txBox="1"/>
            <p:nvPr/>
          </p:nvSpPr>
          <p:spPr>
            <a:xfrm>
              <a:off x="4027322" y="3799492"/>
              <a:ext cx="494046" cy="215444"/>
            </a:xfrm>
            <a:prstGeom prst="rect">
              <a:avLst/>
            </a:prstGeom>
            <a:noFill/>
          </p:spPr>
          <p:txBody>
            <a:bodyPr wrap="none" rtlCol="0" anchor="ctr">
              <a:spAutoFit/>
            </a:bodyPr>
            <a:lstStyle/>
            <a:p>
              <a:pPr algn="ctr"/>
              <a:r>
                <a:rPr lang="en-US" altLang="ja-JP" sz="800" dirty="0">
                  <a:solidFill>
                    <a:schemeClr val="tx1">
                      <a:lumMod val="75000"/>
                      <a:lumOff val="25000"/>
                    </a:schemeClr>
                  </a:solidFill>
                  <a:latin typeface="Meiryo" panose="020B0604030504040204" pitchFamily="34" charset="-128"/>
                  <a:ea typeface="Meiryo" panose="020B0604030504040204" pitchFamily="34" charset="-128"/>
                </a:rPr>
                <a:t>115</a:t>
              </a: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178" name="グループ化 177">
            <a:extLst>
              <a:ext uri="{FF2B5EF4-FFF2-40B4-BE49-F238E27FC236}">
                <a16:creationId xmlns:a16="http://schemas.microsoft.com/office/drawing/2014/main" id="{51A7E251-085B-5246-9C3F-119E1B5BCE73}"/>
              </a:ext>
            </a:extLst>
          </p:cNvPr>
          <p:cNvGrpSpPr/>
          <p:nvPr/>
        </p:nvGrpSpPr>
        <p:grpSpPr>
          <a:xfrm>
            <a:off x="5331771" y="2404714"/>
            <a:ext cx="587976" cy="521992"/>
            <a:chOff x="3980357" y="3515721"/>
            <a:chExt cx="587976" cy="521992"/>
          </a:xfrm>
        </p:grpSpPr>
        <p:sp>
          <p:nvSpPr>
            <p:cNvPr id="179" name="正方形/長方形 178">
              <a:extLst>
                <a:ext uri="{FF2B5EF4-FFF2-40B4-BE49-F238E27FC236}">
                  <a16:creationId xmlns:a16="http://schemas.microsoft.com/office/drawing/2014/main" id="{AC772800-D905-F949-B2C5-EB8079DC50DC}"/>
                </a:ext>
              </a:extLst>
            </p:cNvPr>
            <p:cNvSpPr/>
            <p:nvPr/>
          </p:nvSpPr>
          <p:spPr>
            <a:xfrm>
              <a:off x="3980357" y="3515721"/>
              <a:ext cx="587976" cy="521992"/>
            </a:xfrm>
            <a:prstGeom prst="rect">
              <a:avLst/>
            </a:prstGeom>
            <a:solidFill>
              <a:schemeClr val="bg1"/>
            </a:solidFill>
            <a:ln w="1270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180" name="直線コネクタ 179">
              <a:extLst>
                <a:ext uri="{FF2B5EF4-FFF2-40B4-BE49-F238E27FC236}">
                  <a16:creationId xmlns:a16="http://schemas.microsoft.com/office/drawing/2014/main" id="{0817762D-F392-8A46-AFD8-E5403E40BD6A}"/>
                </a:ext>
              </a:extLst>
            </p:cNvPr>
            <p:cNvCxnSpPr>
              <a:cxnSpLocks/>
            </p:cNvCxnSpPr>
            <p:nvPr/>
          </p:nvCxnSpPr>
          <p:spPr>
            <a:xfrm>
              <a:off x="3980357" y="3776716"/>
              <a:ext cx="587976" cy="0"/>
            </a:xfrm>
            <a:prstGeom prst="line">
              <a:avLst/>
            </a:prstGeom>
            <a:ln w="1270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181" name="テキスト ボックス 180">
              <a:extLst>
                <a:ext uri="{FF2B5EF4-FFF2-40B4-BE49-F238E27FC236}">
                  <a16:creationId xmlns:a16="http://schemas.microsoft.com/office/drawing/2014/main" id="{85B4C539-E906-3A40-AFC5-FE0CB3E74A14}"/>
                </a:ext>
              </a:extLst>
            </p:cNvPr>
            <p:cNvSpPr txBox="1"/>
            <p:nvPr/>
          </p:nvSpPr>
          <p:spPr>
            <a:xfrm>
              <a:off x="4027322" y="3538496"/>
              <a:ext cx="494046" cy="215444"/>
            </a:xfrm>
            <a:prstGeom prst="rect">
              <a:avLst/>
            </a:prstGeom>
            <a:noFill/>
          </p:spPr>
          <p:txBody>
            <a:bodyPr wrap="none" rtlCol="0" anchor="ctr">
              <a:spAutoFit/>
            </a:bodyPr>
            <a:lstStyle/>
            <a:p>
              <a:pPr algn="ctr"/>
              <a:r>
                <a:rPr lang="en-US" altLang="ja-JP" sz="800" dirty="0">
                  <a:solidFill>
                    <a:schemeClr val="tx1">
                      <a:lumMod val="75000"/>
                      <a:lumOff val="25000"/>
                    </a:schemeClr>
                  </a:solidFill>
                  <a:latin typeface="Meiryo" panose="020B0604030504040204" pitchFamily="34" charset="-128"/>
                  <a:ea typeface="Meiryo" panose="020B0604030504040204" pitchFamily="34" charset="-128"/>
                </a:rPr>
                <a:t>150</a:t>
              </a: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82" name="テキスト ボックス 181">
              <a:extLst>
                <a:ext uri="{FF2B5EF4-FFF2-40B4-BE49-F238E27FC236}">
                  <a16:creationId xmlns:a16="http://schemas.microsoft.com/office/drawing/2014/main" id="{438720C2-6D2F-FD47-856A-4363BBB66EB1}"/>
                </a:ext>
              </a:extLst>
            </p:cNvPr>
            <p:cNvSpPr txBox="1"/>
            <p:nvPr/>
          </p:nvSpPr>
          <p:spPr>
            <a:xfrm>
              <a:off x="4027322" y="3799492"/>
              <a:ext cx="494046" cy="215444"/>
            </a:xfrm>
            <a:prstGeom prst="rect">
              <a:avLst/>
            </a:prstGeom>
            <a:noFill/>
          </p:spPr>
          <p:txBody>
            <a:bodyPr wrap="none" rtlCol="0" anchor="ctr">
              <a:spAutoFit/>
            </a:bodyPr>
            <a:lstStyle/>
            <a:p>
              <a:pPr algn="ctr"/>
              <a:r>
                <a:rPr lang="en-US" altLang="ja-JP" sz="800" dirty="0">
                  <a:solidFill>
                    <a:schemeClr val="tx1">
                      <a:lumMod val="75000"/>
                      <a:lumOff val="25000"/>
                    </a:schemeClr>
                  </a:solidFill>
                  <a:latin typeface="Meiryo" panose="020B0604030504040204" pitchFamily="34" charset="-128"/>
                  <a:ea typeface="Meiryo" panose="020B0604030504040204" pitchFamily="34" charset="-128"/>
                </a:rPr>
                <a:t>150</a:t>
              </a: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endParaRPr>
            </a:p>
          </p:txBody>
        </p:sp>
      </p:grpSp>
      <p:sp>
        <p:nvSpPr>
          <p:cNvPr id="183" name="テキスト ボックス 182">
            <a:extLst>
              <a:ext uri="{FF2B5EF4-FFF2-40B4-BE49-F238E27FC236}">
                <a16:creationId xmlns:a16="http://schemas.microsoft.com/office/drawing/2014/main" id="{84E5D6B5-993D-3141-90B6-1DA7D478B76C}"/>
              </a:ext>
            </a:extLst>
          </p:cNvPr>
          <p:cNvSpPr txBox="1"/>
          <p:nvPr/>
        </p:nvSpPr>
        <p:spPr>
          <a:xfrm>
            <a:off x="6746497" y="2404714"/>
            <a:ext cx="1313180" cy="261610"/>
          </a:xfrm>
          <a:prstGeom prst="rect">
            <a:avLst/>
          </a:prstGeom>
          <a:noFill/>
        </p:spPr>
        <p:txBody>
          <a:bodyPr wrap="none" rtlCol="0">
            <a:spAutoFit/>
          </a:bodyPr>
          <a:lstStyle/>
          <a:p>
            <a:r>
              <a:rPr lang="ja-JP" altLang="en-US" sz="1100" b="1" dirty="0">
                <a:solidFill>
                  <a:srgbClr val="E8805F"/>
                </a:solidFill>
                <a:latin typeface="Meiryo" panose="020B0604030504040204" pitchFamily="34" charset="-128"/>
                <a:ea typeface="Meiryo" panose="020B0604030504040204" pitchFamily="34" charset="-128"/>
              </a:rPr>
              <a:t>クリティカルパス</a:t>
            </a:r>
            <a:endParaRPr kumimoji="1" lang="ja-JP" altLang="en-US" sz="1100" b="1" dirty="0">
              <a:solidFill>
                <a:srgbClr val="E8805F"/>
              </a:solidFill>
              <a:latin typeface="Meiryo" panose="020B0604030504040204" pitchFamily="34" charset="-128"/>
              <a:ea typeface="Meiryo" panose="020B0604030504040204" pitchFamily="34" charset="-128"/>
            </a:endParaRPr>
          </a:p>
        </p:txBody>
      </p:sp>
      <p:cxnSp>
        <p:nvCxnSpPr>
          <p:cNvPr id="184" name="直線コネクタ 183">
            <a:extLst>
              <a:ext uri="{FF2B5EF4-FFF2-40B4-BE49-F238E27FC236}">
                <a16:creationId xmlns:a16="http://schemas.microsoft.com/office/drawing/2014/main" id="{41B9696D-4688-9F4C-8143-5654B107A21A}"/>
              </a:ext>
            </a:extLst>
          </p:cNvPr>
          <p:cNvCxnSpPr>
            <a:cxnSpLocks/>
          </p:cNvCxnSpPr>
          <p:nvPr/>
        </p:nvCxnSpPr>
        <p:spPr>
          <a:xfrm flipH="1">
            <a:off x="7130181" y="2666324"/>
            <a:ext cx="137823" cy="366892"/>
          </a:xfrm>
          <a:prstGeom prst="line">
            <a:avLst/>
          </a:prstGeom>
          <a:ln>
            <a:solidFill>
              <a:srgbClr val="E8805F"/>
            </a:solidFill>
          </a:ln>
          <a:effectLst/>
        </p:spPr>
        <p:style>
          <a:lnRef idx="2">
            <a:schemeClr val="accent1"/>
          </a:lnRef>
          <a:fillRef idx="0">
            <a:schemeClr val="accent1"/>
          </a:fillRef>
          <a:effectRef idx="1">
            <a:schemeClr val="accent1"/>
          </a:effectRef>
          <a:fontRef idx="minor">
            <a:schemeClr val="tx1"/>
          </a:fontRef>
        </p:style>
      </p:cxnSp>
      <p:grpSp>
        <p:nvGrpSpPr>
          <p:cNvPr id="185" name="グループ化 184">
            <a:extLst>
              <a:ext uri="{FF2B5EF4-FFF2-40B4-BE49-F238E27FC236}">
                <a16:creationId xmlns:a16="http://schemas.microsoft.com/office/drawing/2014/main" id="{BF816FB4-C689-5043-A0CB-86F6757E3C80}"/>
              </a:ext>
            </a:extLst>
          </p:cNvPr>
          <p:cNvGrpSpPr/>
          <p:nvPr/>
        </p:nvGrpSpPr>
        <p:grpSpPr>
          <a:xfrm>
            <a:off x="7416761" y="5418943"/>
            <a:ext cx="1200289" cy="521992"/>
            <a:chOff x="3980357" y="3515721"/>
            <a:chExt cx="587976" cy="521992"/>
          </a:xfrm>
        </p:grpSpPr>
        <p:sp>
          <p:nvSpPr>
            <p:cNvPr id="186" name="正方形/長方形 185">
              <a:extLst>
                <a:ext uri="{FF2B5EF4-FFF2-40B4-BE49-F238E27FC236}">
                  <a16:creationId xmlns:a16="http://schemas.microsoft.com/office/drawing/2014/main" id="{F0737D1A-396D-D044-83AD-1CD3AB5599E2}"/>
                </a:ext>
              </a:extLst>
            </p:cNvPr>
            <p:cNvSpPr/>
            <p:nvPr/>
          </p:nvSpPr>
          <p:spPr>
            <a:xfrm>
              <a:off x="3980357" y="3515721"/>
              <a:ext cx="587976" cy="521992"/>
            </a:xfrm>
            <a:prstGeom prst="rect">
              <a:avLst/>
            </a:prstGeom>
            <a:solidFill>
              <a:schemeClr val="bg1"/>
            </a:solidFill>
            <a:ln w="1270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187" name="直線コネクタ 186">
              <a:extLst>
                <a:ext uri="{FF2B5EF4-FFF2-40B4-BE49-F238E27FC236}">
                  <a16:creationId xmlns:a16="http://schemas.microsoft.com/office/drawing/2014/main" id="{D1D05544-26EA-2C48-B664-9C0125A972B1}"/>
                </a:ext>
              </a:extLst>
            </p:cNvPr>
            <p:cNvCxnSpPr>
              <a:cxnSpLocks/>
            </p:cNvCxnSpPr>
            <p:nvPr/>
          </p:nvCxnSpPr>
          <p:spPr>
            <a:xfrm>
              <a:off x="3980357" y="3776716"/>
              <a:ext cx="587976" cy="0"/>
            </a:xfrm>
            <a:prstGeom prst="line">
              <a:avLst/>
            </a:prstGeom>
            <a:ln w="1270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188" name="テキスト ボックス 187">
              <a:extLst>
                <a:ext uri="{FF2B5EF4-FFF2-40B4-BE49-F238E27FC236}">
                  <a16:creationId xmlns:a16="http://schemas.microsoft.com/office/drawing/2014/main" id="{AF5E8B61-DAE7-7543-ACE1-025E18E6ADC9}"/>
                </a:ext>
              </a:extLst>
            </p:cNvPr>
            <p:cNvSpPr txBox="1"/>
            <p:nvPr/>
          </p:nvSpPr>
          <p:spPr>
            <a:xfrm>
              <a:off x="4078345" y="3538496"/>
              <a:ext cx="391997" cy="215444"/>
            </a:xfrm>
            <a:prstGeom prst="rect">
              <a:avLst/>
            </a:prstGeom>
            <a:noFill/>
          </p:spPr>
          <p:txBody>
            <a:bodyPr wrap="none" rtlCol="0" anchor="ctr">
              <a:spAutoFit/>
            </a:bodyPr>
            <a:lstStyle/>
            <a:p>
              <a:pPr algn="ctr"/>
              <a:r>
                <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rPr>
                <a:t>最早開始時刻</a:t>
              </a:r>
            </a:p>
          </p:txBody>
        </p:sp>
        <p:sp>
          <p:nvSpPr>
            <p:cNvPr id="189" name="テキスト ボックス 188">
              <a:extLst>
                <a:ext uri="{FF2B5EF4-FFF2-40B4-BE49-F238E27FC236}">
                  <a16:creationId xmlns:a16="http://schemas.microsoft.com/office/drawing/2014/main" id="{F8B6E7EA-D81E-8D47-B6C4-9E60810D5B57}"/>
                </a:ext>
              </a:extLst>
            </p:cNvPr>
            <p:cNvSpPr txBox="1"/>
            <p:nvPr/>
          </p:nvSpPr>
          <p:spPr>
            <a:xfrm>
              <a:off x="4078345" y="3799492"/>
              <a:ext cx="391997" cy="215444"/>
            </a:xfrm>
            <a:prstGeom prst="rect">
              <a:avLst/>
            </a:prstGeom>
            <a:noFill/>
          </p:spPr>
          <p:txBody>
            <a:bodyPr wrap="none" rtlCol="0" anchor="ctr">
              <a:spAutoFit/>
            </a:bodyPr>
            <a:lstStyle/>
            <a:p>
              <a:pPr algn="ctr"/>
              <a:r>
                <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rPr>
                <a:t>最遅完了時刻</a:t>
              </a:r>
            </a:p>
          </p:txBody>
        </p:sp>
      </p:grpSp>
      <p:sp>
        <p:nvSpPr>
          <p:cNvPr id="127" name="テキスト ボックス 126">
            <a:extLst>
              <a:ext uri="{FF2B5EF4-FFF2-40B4-BE49-F238E27FC236}">
                <a16:creationId xmlns:a16="http://schemas.microsoft.com/office/drawing/2014/main" id="{E5FAFE10-1DE7-4127-955D-7D5D68E03821}"/>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5.</a:t>
            </a:r>
            <a:r>
              <a:rPr lang="ja-JP" altLang="en-US" sz="900" dirty="0">
                <a:latin typeface="Meiryo UI" panose="020B0604030504040204" pitchFamily="50" charset="-128"/>
                <a:ea typeface="Meiryo UI" panose="020B0604030504040204" pitchFamily="50" charset="-128"/>
              </a:rPr>
              <a:t>業務を改善する</a:t>
            </a:r>
          </a:p>
        </p:txBody>
      </p:sp>
      <p:sp>
        <p:nvSpPr>
          <p:cNvPr id="130" name="テキスト ボックス 129">
            <a:extLst>
              <a:ext uri="{FF2B5EF4-FFF2-40B4-BE49-F238E27FC236}">
                <a16:creationId xmlns:a16="http://schemas.microsoft.com/office/drawing/2014/main" id="{6FE93A04-070D-43DF-BF5B-BC172D85A9DF}"/>
              </a:ext>
            </a:extLst>
          </p:cNvPr>
          <p:cNvSpPr txBox="1"/>
          <p:nvPr/>
        </p:nvSpPr>
        <p:spPr>
          <a:xfrm>
            <a:off x="1809280" y="6560810"/>
            <a:ext cx="1818126"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STEP2:</a:t>
            </a:r>
            <a:r>
              <a:rPr lang="ja-JP" altLang="en-US" sz="900" dirty="0">
                <a:latin typeface="Meiryo UI" panose="020B0604030504040204" pitchFamily="50" charset="-128"/>
                <a:ea typeface="Meiryo UI" panose="020B0604030504040204" pitchFamily="50" charset="-128"/>
              </a:rPr>
              <a:t>業務の状態を可視化する</a:t>
            </a:r>
          </a:p>
        </p:txBody>
      </p:sp>
    </p:spTree>
    <p:extLst>
      <p:ext uri="{BB962C8B-B14F-4D97-AF65-F5344CB8AC3E}">
        <p14:creationId xmlns:p14="http://schemas.microsoft.com/office/powerpoint/2010/main" val="183694004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7" name="直線コネクタ 126">
            <a:extLst>
              <a:ext uri="{FF2B5EF4-FFF2-40B4-BE49-F238E27FC236}">
                <a16:creationId xmlns:a16="http://schemas.microsoft.com/office/drawing/2014/main" id="{850E8E4E-0EB4-0346-9542-A31FBFBAF1CB}"/>
              </a:ext>
            </a:extLst>
          </p:cNvPr>
          <p:cNvCxnSpPr>
            <a:cxnSpLocks/>
          </p:cNvCxnSpPr>
          <p:nvPr/>
        </p:nvCxnSpPr>
        <p:spPr>
          <a:xfrm flipH="1">
            <a:off x="968051" y="3324457"/>
            <a:ext cx="7977166" cy="0"/>
          </a:xfrm>
          <a:prstGeom prst="line">
            <a:avLst/>
          </a:prstGeom>
          <a:ln w="6350">
            <a:solidFill>
              <a:schemeClr val="bg1">
                <a:lumMod val="75000"/>
              </a:schemeClr>
            </a:solidFill>
            <a:prstDash val="sysDot"/>
            <a:headEnd type="none" w="lg" len="lg"/>
            <a:tailEnd type="none"/>
          </a:ln>
          <a:effectLst/>
        </p:spPr>
        <p:style>
          <a:lnRef idx="2">
            <a:schemeClr val="accent1"/>
          </a:lnRef>
          <a:fillRef idx="0">
            <a:schemeClr val="accent1"/>
          </a:fillRef>
          <a:effectRef idx="1">
            <a:schemeClr val="accent1"/>
          </a:effectRef>
          <a:fontRef idx="minor">
            <a:schemeClr val="tx1"/>
          </a:fontRef>
        </p:style>
      </p:cxnSp>
      <p:cxnSp>
        <p:nvCxnSpPr>
          <p:cNvPr id="130" name="直線コネクタ 129">
            <a:extLst>
              <a:ext uri="{FF2B5EF4-FFF2-40B4-BE49-F238E27FC236}">
                <a16:creationId xmlns:a16="http://schemas.microsoft.com/office/drawing/2014/main" id="{104F1C85-62AA-9844-819E-22B9CF2A89F6}"/>
              </a:ext>
            </a:extLst>
          </p:cNvPr>
          <p:cNvCxnSpPr>
            <a:cxnSpLocks/>
          </p:cNvCxnSpPr>
          <p:nvPr/>
        </p:nvCxnSpPr>
        <p:spPr>
          <a:xfrm flipH="1">
            <a:off x="968051" y="5015004"/>
            <a:ext cx="7977166" cy="0"/>
          </a:xfrm>
          <a:prstGeom prst="line">
            <a:avLst/>
          </a:prstGeom>
          <a:ln w="6350">
            <a:solidFill>
              <a:schemeClr val="bg1">
                <a:lumMod val="75000"/>
              </a:schemeClr>
            </a:solidFill>
            <a:prstDash val="sysDot"/>
            <a:headEnd type="none" w="lg" len="lg"/>
            <a:tailEnd type="none"/>
          </a:ln>
          <a:effectLst/>
        </p:spPr>
        <p:style>
          <a:lnRef idx="2">
            <a:schemeClr val="accent1"/>
          </a:lnRef>
          <a:fillRef idx="0">
            <a:schemeClr val="accent1"/>
          </a:fillRef>
          <a:effectRef idx="1">
            <a:schemeClr val="accent1"/>
          </a:effectRef>
          <a:fontRef idx="minor">
            <a:schemeClr val="tx1"/>
          </a:fontRef>
        </p:style>
      </p:cxnSp>
      <p:cxnSp>
        <p:nvCxnSpPr>
          <p:cNvPr id="131" name="直線コネクタ 130">
            <a:extLst>
              <a:ext uri="{FF2B5EF4-FFF2-40B4-BE49-F238E27FC236}">
                <a16:creationId xmlns:a16="http://schemas.microsoft.com/office/drawing/2014/main" id="{8FC27C43-6CA6-FD42-ADC3-8F27F614F13C}"/>
              </a:ext>
            </a:extLst>
          </p:cNvPr>
          <p:cNvCxnSpPr>
            <a:cxnSpLocks/>
          </p:cNvCxnSpPr>
          <p:nvPr/>
        </p:nvCxnSpPr>
        <p:spPr>
          <a:xfrm flipH="1">
            <a:off x="968051" y="1615882"/>
            <a:ext cx="7977166" cy="0"/>
          </a:xfrm>
          <a:prstGeom prst="line">
            <a:avLst/>
          </a:prstGeom>
          <a:ln w="6350">
            <a:solidFill>
              <a:schemeClr val="bg1">
                <a:lumMod val="75000"/>
              </a:schemeClr>
            </a:solidFill>
            <a:prstDash val="sysDot"/>
            <a:headEnd type="none" w="lg" len="lg"/>
            <a:tailEnd type="none"/>
          </a:ln>
          <a:effectLst/>
        </p:spPr>
        <p:style>
          <a:lnRef idx="2">
            <a:schemeClr val="accent1"/>
          </a:lnRef>
          <a:fillRef idx="0">
            <a:schemeClr val="accent1"/>
          </a:fillRef>
          <a:effectRef idx="1">
            <a:schemeClr val="accent1"/>
          </a:effectRef>
          <a:fontRef idx="minor">
            <a:schemeClr val="tx1"/>
          </a:fontRef>
        </p:style>
      </p:cxnSp>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1070678"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51_PERT</a:t>
            </a:r>
            <a:r>
              <a:rPr lang="ja-JP" altLang="en-US" dirty="0"/>
              <a:t>図</a:t>
            </a:r>
          </a:p>
        </p:txBody>
      </p:sp>
      <p:sp>
        <p:nvSpPr>
          <p:cNvPr id="3" name="角丸四角形 2">
            <a:extLst>
              <a:ext uri="{FF2B5EF4-FFF2-40B4-BE49-F238E27FC236}">
                <a16:creationId xmlns:a16="http://schemas.microsoft.com/office/drawing/2014/main" id="{0DEB51A3-D65E-AA41-87DA-B9FC0E6BA7A4}"/>
              </a:ext>
            </a:extLst>
          </p:cNvPr>
          <p:cNvSpPr/>
          <p:nvPr/>
        </p:nvSpPr>
        <p:spPr>
          <a:xfrm>
            <a:off x="3899881" y="5421226"/>
            <a:ext cx="1254323" cy="582482"/>
          </a:xfrm>
          <a:prstGeom prst="roundRect">
            <a:avLst>
              <a:gd name="adj" fmla="val 50000"/>
            </a:avLst>
          </a:prstGeom>
          <a:pattFill prst="dkUpDiag">
            <a:fgClr>
              <a:schemeClr val="accent6">
                <a:lumMod val="20000"/>
                <a:lumOff val="80000"/>
              </a:schemeClr>
            </a:fgClr>
            <a:bgClr>
              <a:schemeClr val="bg1"/>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grpSp>
        <p:nvGrpSpPr>
          <p:cNvPr id="5" name="グループ化 4">
            <a:extLst>
              <a:ext uri="{FF2B5EF4-FFF2-40B4-BE49-F238E27FC236}">
                <a16:creationId xmlns:a16="http://schemas.microsoft.com/office/drawing/2014/main" id="{7C02FC24-0876-4C48-BB72-AA61C724ED20}"/>
              </a:ext>
            </a:extLst>
          </p:cNvPr>
          <p:cNvGrpSpPr/>
          <p:nvPr/>
        </p:nvGrpSpPr>
        <p:grpSpPr>
          <a:xfrm>
            <a:off x="1379518" y="3115527"/>
            <a:ext cx="419380" cy="419378"/>
            <a:chOff x="1757547" y="3194462"/>
            <a:chExt cx="653144" cy="653144"/>
          </a:xfrm>
        </p:grpSpPr>
        <p:sp>
          <p:nvSpPr>
            <p:cNvPr id="6" name="円/楕円 5">
              <a:extLst>
                <a:ext uri="{FF2B5EF4-FFF2-40B4-BE49-F238E27FC236}">
                  <a16:creationId xmlns:a16="http://schemas.microsoft.com/office/drawing/2014/main" id="{AE07DC26-3DDD-5444-A75F-2A8CD988D8EA}"/>
                </a:ext>
              </a:extLst>
            </p:cNvPr>
            <p:cNvSpPr/>
            <p:nvPr/>
          </p:nvSpPr>
          <p:spPr>
            <a:xfrm>
              <a:off x="1757547" y="3194462"/>
              <a:ext cx="653144" cy="653144"/>
            </a:xfrm>
            <a:prstGeom prst="ellipse">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7" name="テキスト ボックス 6">
              <a:extLst>
                <a:ext uri="{FF2B5EF4-FFF2-40B4-BE49-F238E27FC236}">
                  <a16:creationId xmlns:a16="http://schemas.microsoft.com/office/drawing/2014/main" id="{95BFF463-F7EA-534E-AA8A-B71AB58D74E3}"/>
                </a:ext>
              </a:extLst>
            </p:cNvPr>
            <p:cNvSpPr txBox="1"/>
            <p:nvPr/>
          </p:nvSpPr>
          <p:spPr>
            <a:xfrm>
              <a:off x="1819236" y="3233433"/>
              <a:ext cx="529763" cy="575202"/>
            </a:xfrm>
            <a:prstGeom prst="rect">
              <a:avLst/>
            </a:prstGeom>
            <a:noFill/>
          </p:spPr>
          <p:txBody>
            <a:bodyPr wrap="none" rtlCol="0" anchor="ctr">
              <a:spAutoFit/>
            </a:bodyPr>
            <a:lstStyle/>
            <a:p>
              <a:pPr algn="ctr"/>
              <a:r>
                <a:rPr kumimoji="1" lang="en-US" altLang="ja-JP" b="1" dirty="0">
                  <a:solidFill>
                    <a:schemeClr val="tx1">
                      <a:lumMod val="75000"/>
                      <a:lumOff val="25000"/>
                    </a:schemeClr>
                  </a:solidFill>
                  <a:latin typeface="Meiryo" panose="020B0604030504040204" pitchFamily="34" charset="-128"/>
                  <a:ea typeface="Meiryo" panose="020B0604030504040204" pitchFamily="34" charset="-128"/>
                </a:rPr>
                <a:t>1</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8" name="グループ化 7">
            <a:extLst>
              <a:ext uri="{FF2B5EF4-FFF2-40B4-BE49-F238E27FC236}">
                <a16:creationId xmlns:a16="http://schemas.microsoft.com/office/drawing/2014/main" id="{BE881A3C-74AF-1B48-AAB4-E2D072D28F7A}"/>
              </a:ext>
            </a:extLst>
          </p:cNvPr>
          <p:cNvGrpSpPr/>
          <p:nvPr/>
        </p:nvGrpSpPr>
        <p:grpSpPr>
          <a:xfrm>
            <a:off x="2725035" y="3115527"/>
            <a:ext cx="419380" cy="419378"/>
            <a:chOff x="1757547" y="3194462"/>
            <a:chExt cx="653144" cy="653144"/>
          </a:xfrm>
        </p:grpSpPr>
        <p:sp>
          <p:nvSpPr>
            <p:cNvPr id="9" name="円/楕円 8">
              <a:extLst>
                <a:ext uri="{FF2B5EF4-FFF2-40B4-BE49-F238E27FC236}">
                  <a16:creationId xmlns:a16="http://schemas.microsoft.com/office/drawing/2014/main" id="{A5DE7529-2840-9F48-8AB5-EC582C3C2524}"/>
                </a:ext>
              </a:extLst>
            </p:cNvPr>
            <p:cNvSpPr/>
            <p:nvPr/>
          </p:nvSpPr>
          <p:spPr>
            <a:xfrm>
              <a:off x="1757547" y="3194462"/>
              <a:ext cx="653144" cy="653144"/>
            </a:xfrm>
            <a:prstGeom prst="ellipse">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0" name="テキスト ボックス 9">
              <a:extLst>
                <a:ext uri="{FF2B5EF4-FFF2-40B4-BE49-F238E27FC236}">
                  <a16:creationId xmlns:a16="http://schemas.microsoft.com/office/drawing/2014/main" id="{32E551E5-E3F9-5C45-B724-DE4B427231A1}"/>
                </a:ext>
              </a:extLst>
            </p:cNvPr>
            <p:cNvSpPr txBox="1"/>
            <p:nvPr/>
          </p:nvSpPr>
          <p:spPr>
            <a:xfrm>
              <a:off x="1819237" y="3233432"/>
              <a:ext cx="529763" cy="575202"/>
            </a:xfrm>
            <a:prstGeom prst="rect">
              <a:avLst/>
            </a:prstGeom>
            <a:noFill/>
          </p:spPr>
          <p:txBody>
            <a:bodyPr wrap="none" rtlCol="0" anchor="ctr">
              <a:spAutoFit/>
            </a:bodyPr>
            <a:lstStyle/>
            <a:p>
              <a:pPr algn="ctr"/>
              <a:r>
                <a:rPr kumimoji="1" lang="en-US" altLang="ja-JP" b="1" dirty="0">
                  <a:solidFill>
                    <a:schemeClr val="tx1">
                      <a:lumMod val="75000"/>
                      <a:lumOff val="25000"/>
                    </a:schemeClr>
                  </a:solidFill>
                  <a:latin typeface="Meiryo" panose="020B0604030504040204" pitchFamily="34" charset="-128"/>
                  <a:ea typeface="Meiryo" panose="020B0604030504040204" pitchFamily="34" charset="-128"/>
                </a:rPr>
                <a:t>2</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23" name="グループ化 22">
            <a:extLst>
              <a:ext uri="{FF2B5EF4-FFF2-40B4-BE49-F238E27FC236}">
                <a16:creationId xmlns:a16="http://schemas.microsoft.com/office/drawing/2014/main" id="{2F5DBC9E-0938-0D4E-BE8F-29348FE48512}"/>
              </a:ext>
            </a:extLst>
          </p:cNvPr>
          <p:cNvGrpSpPr/>
          <p:nvPr/>
        </p:nvGrpSpPr>
        <p:grpSpPr>
          <a:xfrm>
            <a:off x="1798898" y="2982028"/>
            <a:ext cx="926137" cy="647544"/>
            <a:chOff x="1798898" y="3042565"/>
            <a:chExt cx="926137" cy="647544"/>
          </a:xfrm>
        </p:grpSpPr>
        <p:cxnSp>
          <p:nvCxnSpPr>
            <p:cNvPr id="24" name="直線コネクタ 23">
              <a:extLst>
                <a:ext uri="{FF2B5EF4-FFF2-40B4-BE49-F238E27FC236}">
                  <a16:creationId xmlns:a16="http://schemas.microsoft.com/office/drawing/2014/main" id="{D83BD491-B829-FF49-9BA1-EEF6E6B661CD}"/>
                </a:ext>
              </a:extLst>
            </p:cNvPr>
            <p:cNvCxnSpPr>
              <a:cxnSpLocks/>
              <a:stCxn id="9" idx="2"/>
              <a:endCxn id="6" idx="6"/>
            </p:cNvCxnSpPr>
            <p:nvPr/>
          </p:nvCxnSpPr>
          <p:spPr>
            <a:xfrm flipH="1">
              <a:off x="1798898" y="3375814"/>
              <a:ext cx="926137" cy="0"/>
            </a:xfrm>
            <a:prstGeom prst="line">
              <a:avLst/>
            </a:prstGeom>
            <a:ln w="31750">
              <a:solidFill>
                <a:schemeClr val="tx1">
                  <a:lumMod val="75000"/>
                  <a:lumOff val="25000"/>
                </a:schemeClr>
              </a:solidFill>
              <a:prstDash val="solid"/>
              <a:headEnd type="stealth" w="lg" len="lg"/>
            </a:ln>
            <a:effectLst/>
          </p:spPr>
          <p:style>
            <a:lnRef idx="2">
              <a:schemeClr val="accent1"/>
            </a:lnRef>
            <a:fillRef idx="0">
              <a:schemeClr val="accent1"/>
            </a:fillRef>
            <a:effectRef idx="1">
              <a:schemeClr val="accent1"/>
            </a:effectRef>
            <a:fontRef idx="minor">
              <a:schemeClr val="tx1"/>
            </a:fontRef>
          </p:style>
        </p:cxnSp>
        <p:sp>
          <p:nvSpPr>
            <p:cNvPr id="25" name="テキスト ボックス 24">
              <a:extLst>
                <a:ext uri="{FF2B5EF4-FFF2-40B4-BE49-F238E27FC236}">
                  <a16:creationId xmlns:a16="http://schemas.microsoft.com/office/drawing/2014/main" id="{254FE80B-2E65-F34C-84B6-6BA16841A837}"/>
                </a:ext>
              </a:extLst>
            </p:cNvPr>
            <p:cNvSpPr txBox="1"/>
            <p:nvPr/>
          </p:nvSpPr>
          <p:spPr>
            <a:xfrm>
              <a:off x="1977272" y="3443888"/>
              <a:ext cx="569388" cy="246221"/>
            </a:xfrm>
            <a:prstGeom prst="rect">
              <a:avLst/>
            </a:prstGeom>
            <a:noFill/>
          </p:spPr>
          <p:txBody>
            <a:bodyPr wrap="none" rtlCol="0">
              <a:spAutoFit/>
            </a:bodyPr>
            <a:lstStyle/>
            <a:p>
              <a:pPr algn="ctr"/>
              <a:r>
                <a:rPr lang="ja-JP" altLang="en-US" sz="1000" dirty="0">
                  <a:solidFill>
                    <a:schemeClr val="tx1">
                      <a:lumMod val="75000"/>
                      <a:lumOff val="25000"/>
                    </a:schemeClr>
                  </a:solidFill>
                  <a:latin typeface="Meiryo" panose="020B0604030504040204" pitchFamily="34" charset="-128"/>
                  <a:ea typeface="Meiryo" panose="020B0604030504040204" pitchFamily="34" charset="-128"/>
                </a:rPr>
                <a:t>あああ</a:t>
              </a:r>
              <a:endParaRPr lang="en-US" altLang="ja-JP"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6" name="テキスト ボックス 25">
              <a:extLst>
                <a:ext uri="{FF2B5EF4-FFF2-40B4-BE49-F238E27FC236}">
                  <a16:creationId xmlns:a16="http://schemas.microsoft.com/office/drawing/2014/main" id="{AC10124D-6D38-734D-98BF-C2425A927440}"/>
                </a:ext>
              </a:extLst>
            </p:cNvPr>
            <p:cNvSpPr txBox="1"/>
            <p:nvPr/>
          </p:nvSpPr>
          <p:spPr>
            <a:xfrm>
              <a:off x="2010940" y="3042565"/>
              <a:ext cx="502061" cy="261610"/>
            </a:xfrm>
            <a:prstGeom prst="rect">
              <a:avLst/>
            </a:prstGeom>
            <a:noFill/>
          </p:spPr>
          <p:txBody>
            <a:bodyPr wrap="none" rtlCol="0">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00</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35" name="グループ化 34">
            <a:extLst>
              <a:ext uri="{FF2B5EF4-FFF2-40B4-BE49-F238E27FC236}">
                <a16:creationId xmlns:a16="http://schemas.microsoft.com/office/drawing/2014/main" id="{AC9F053E-5CD2-874B-9071-E00D7B2EA874}"/>
              </a:ext>
            </a:extLst>
          </p:cNvPr>
          <p:cNvGrpSpPr/>
          <p:nvPr/>
        </p:nvGrpSpPr>
        <p:grpSpPr>
          <a:xfrm>
            <a:off x="3397794" y="1410284"/>
            <a:ext cx="419380" cy="419378"/>
            <a:chOff x="1757547" y="3194462"/>
            <a:chExt cx="653144" cy="653144"/>
          </a:xfrm>
        </p:grpSpPr>
        <p:sp>
          <p:nvSpPr>
            <p:cNvPr id="36" name="円/楕円 35">
              <a:extLst>
                <a:ext uri="{FF2B5EF4-FFF2-40B4-BE49-F238E27FC236}">
                  <a16:creationId xmlns:a16="http://schemas.microsoft.com/office/drawing/2014/main" id="{615FC124-5FE6-9048-A989-4F1D7E55CD77}"/>
                </a:ext>
              </a:extLst>
            </p:cNvPr>
            <p:cNvSpPr/>
            <p:nvPr/>
          </p:nvSpPr>
          <p:spPr>
            <a:xfrm>
              <a:off x="1757547" y="3194462"/>
              <a:ext cx="653144" cy="653144"/>
            </a:xfrm>
            <a:prstGeom prst="ellipse">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7" name="テキスト ボックス 36">
              <a:extLst>
                <a:ext uri="{FF2B5EF4-FFF2-40B4-BE49-F238E27FC236}">
                  <a16:creationId xmlns:a16="http://schemas.microsoft.com/office/drawing/2014/main" id="{068460E4-21E4-1B42-8585-C4ACBFE59C4B}"/>
                </a:ext>
              </a:extLst>
            </p:cNvPr>
            <p:cNvSpPr txBox="1"/>
            <p:nvPr/>
          </p:nvSpPr>
          <p:spPr>
            <a:xfrm>
              <a:off x="1819237" y="3233432"/>
              <a:ext cx="529763" cy="575202"/>
            </a:xfrm>
            <a:prstGeom prst="rect">
              <a:avLst/>
            </a:prstGeom>
            <a:noFill/>
          </p:spPr>
          <p:txBody>
            <a:bodyPr wrap="none" rtlCol="0" anchor="ctr">
              <a:spAutoFit/>
            </a:bodyPr>
            <a:lstStyle/>
            <a:p>
              <a:pPr algn="ctr"/>
              <a:r>
                <a:rPr kumimoji="1" lang="en-US" altLang="ja-JP" b="1" dirty="0">
                  <a:solidFill>
                    <a:schemeClr val="tx1">
                      <a:lumMod val="75000"/>
                      <a:lumOff val="25000"/>
                    </a:schemeClr>
                  </a:solidFill>
                  <a:latin typeface="Meiryo" panose="020B0604030504040204" pitchFamily="34" charset="-128"/>
                  <a:ea typeface="Meiryo" panose="020B0604030504040204" pitchFamily="34" charset="-128"/>
                </a:rPr>
                <a:t>3</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grpSp>
      <p:cxnSp>
        <p:nvCxnSpPr>
          <p:cNvPr id="38" name="直線コネクタ 37">
            <a:extLst>
              <a:ext uri="{FF2B5EF4-FFF2-40B4-BE49-F238E27FC236}">
                <a16:creationId xmlns:a16="http://schemas.microsoft.com/office/drawing/2014/main" id="{7B993B03-A3F6-474B-89EB-DAA9C0BCAD1F}"/>
              </a:ext>
            </a:extLst>
          </p:cNvPr>
          <p:cNvCxnSpPr>
            <a:cxnSpLocks/>
            <a:endCxn id="9" idx="0"/>
          </p:cNvCxnSpPr>
          <p:nvPr/>
        </p:nvCxnSpPr>
        <p:spPr>
          <a:xfrm flipH="1">
            <a:off x="2934725" y="1619972"/>
            <a:ext cx="184838" cy="1495555"/>
          </a:xfrm>
          <a:prstGeom prst="line">
            <a:avLst/>
          </a:prstGeom>
          <a:ln w="31750">
            <a:solidFill>
              <a:schemeClr val="tx1">
                <a:lumMod val="75000"/>
                <a:lumOff val="25000"/>
              </a:schemeClr>
            </a:solidFill>
            <a:prstDash val="solid"/>
            <a:headEnd type="none" w="lg" len="lg"/>
          </a:ln>
          <a:effectLst/>
        </p:spPr>
        <p:style>
          <a:lnRef idx="2">
            <a:schemeClr val="accent1"/>
          </a:lnRef>
          <a:fillRef idx="0">
            <a:schemeClr val="accent1"/>
          </a:fillRef>
          <a:effectRef idx="1">
            <a:schemeClr val="accent1"/>
          </a:effectRef>
          <a:fontRef idx="minor">
            <a:schemeClr val="tx1"/>
          </a:fontRef>
        </p:style>
      </p:cxnSp>
      <p:cxnSp>
        <p:nvCxnSpPr>
          <p:cNvPr id="39" name="直線コネクタ 38">
            <a:extLst>
              <a:ext uri="{FF2B5EF4-FFF2-40B4-BE49-F238E27FC236}">
                <a16:creationId xmlns:a16="http://schemas.microsoft.com/office/drawing/2014/main" id="{FA01A02F-DC8F-8E41-9D27-C32369E99CB5}"/>
              </a:ext>
            </a:extLst>
          </p:cNvPr>
          <p:cNvCxnSpPr>
            <a:cxnSpLocks/>
          </p:cNvCxnSpPr>
          <p:nvPr/>
        </p:nvCxnSpPr>
        <p:spPr>
          <a:xfrm flipH="1">
            <a:off x="3109972" y="1619973"/>
            <a:ext cx="287822" cy="0"/>
          </a:xfrm>
          <a:prstGeom prst="line">
            <a:avLst/>
          </a:prstGeom>
          <a:ln w="31750">
            <a:solidFill>
              <a:schemeClr val="tx1">
                <a:lumMod val="75000"/>
                <a:lumOff val="25000"/>
              </a:schemeClr>
            </a:solidFill>
            <a:prstDash val="solid"/>
            <a:headEnd type="stealth" w="lg" len="lg"/>
          </a:ln>
          <a:effectLst/>
        </p:spPr>
        <p:style>
          <a:lnRef idx="2">
            <a:schemeClr val="accent1"/>
          </a:lnRef>
          <a:fillRef idx="0">
            <a:schemeClr val="accent1"/>
          </a:fillRef>
          <a:effectRef idx="1">
            <a:schemeClr val="accent1"/>
          </a:effectRef>
          <a:fontRef idx="minor">
            <a:schemeClr val="tx1"/>
          </a:fontRef>
        </p:style>
      </p:cxnSp>
      <p:grpSp>
        <p:nvGrpSpPr>
          <p:cNvPr id="40" name="グループ化 39">
            <a:extLst>
              <a:ext uri="{FF2B5EF4-FFF2-40B4-BE49-F238E27FC236}">
                <a16:creationId xmlns:a16="http://schemas.microsoft.com/office/drawing/2014/main" id="{B7F60B91-D1C4-6D42-80CF-F4B041A0BCEC}"/>
              </a:ext>
            </a:extLst>
          </p:cNvPr>
          <p:cNvGrpSpPr/>
          <p:nvPr/>
        </p:nvGrpSpPr>
        <p:grpSpPr>
          <a:xfrm>
            <a:off x="2421691" y="1683344"/>
            <a:ext cx="569387" cy="470888"/>
            <a:chOff x="2421691" y="2132098"/>
            <a:chExt cx="569387" cy="470888"/>
          </a:xfrm>
        </p:grpSpPr>
        <p:sp>
          <p:nvSpPr>
            <p:cNvPr id="41" name="テキスト ボックス 40">
              <a:extLst>
                <a:ext uri="{FF2B5EF4-FFF2-40B4-BE49-F238E27FC236}">
                  <a16:creationId xmlns:a16="http://schemas.microsoft.com/office/drawing/2014/main" id="{9BA27F2E-1418-A347-B8A6-5997608C9858}"/>
                </a:ext>
              </a:extLst>
            </p:cNvPr>
            <p:cNvSpPr txBox="1"/>
            <p:nvPr/>
          </p:nvSpPr>
          <p:spPr>
            <a:xfrm>
              <a:off x="2421691" y="2356765"/>
              <a:ext cx="569387" cy="246221"/>
            </a:xfrm>
            <a:prstGeom prst="rect">
              <a:avLst/>
            </a:prstGeom>
            <a:noFill/>
          </p:spPr>
          <p:txBody>
            <a:bodyPr wrap="none" rtlCol="0">
              <a:spAutoFit/>
            </a:bodyPr>
            <a:lstStyle/>
            <a:p>
              <a:pPr algn="r"/>
              <a:r>
                <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rPr>
                <a:t>あああ</a:t>
              </a:r>
            </a:p>
          </p:txBody>
        </p:sp>
        <p:sp>
          <p:nvSpPr>
            <p:cNvPr id="42" name="テキスト ボックス 41">
              <a:extLst>
                <a:ext uri="{FF2B5EF4-FFF2-40B4-BE49-F238E27FC236}">
                  <a16:creationId xmlns:a16="http://schemas.microsoft.com/office/drawing/2014/main" id="{E4666B11-D3B0-234D-95E8-A6E410F143A2}"/>
                </a:ext>
              </a:extLst>
            </p:cNvPr>
            <p:cNvSpPr txBox="1"/>
            <p:nvPr/>
          </p:nvSpPr>
          <p:spPr>
            <a:xfrm>
              <a:off x="2489016" y="2132098"/>
              <a:ext cx="502062" cy="261610"/>
            </a:xfrm>
            <a:prstGeom prst="rect">
              <a:avLst/>
            </a:prstGeom>
            <a:noFill/>
          </p:spPr>
          <p:txBody>
            <a:bodyPr wrap="none" rtlCol="0">
              <a:spAutoFit/>
            </a:bodyPr>
            <a:lstStyle/>
            <a:p>
              <a:pPr algn="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00</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101" name="グループ化 100">
            <a:extLst>
              <a:ext uri="{FF2B5EF4-FFF2-40B4-BE49-F238E27FC236}">
                <a16:creationId xmlns:a16="http://schemas.microsoft.com/office/drawing/2014/main" id="{B09EEBD5-3350-E147-80A0-19FCD6F6C71D}"/>
              </a:ext>
            </a:extLst>
          </p:cNvPr>
          <p:cNvGrpSpPr/>
          <p:nvPr/>
        </p:nvGrpSpPr>
        <p:grpSpPr>
          <a:xfrm>
            <a:off x="2232720" y="2408131"/>
            <a:ext cx="587976" cy="521992"/>
            <a:chOff x="3980357" y="3515721"/>
            <a:chExt cx="587976" cy="521992"/>
          </a:xfrm>
        </p:grpSpPr>
        <p:sp>
          <p:nvSpPr>
            <p:cNvPr id="102" name="正方形/長方形 101">
              <a:extLst>
                <a:ext uri="{FF2B5EF4-FFF2-40B4-BE49-F238E27FC236}">
                  <a16:creationId xmlns:a16="http://schemas.microsoft.com/office/drawing/2014/main" id="{99AFB319-2CA8-3245-99E9-825EDE66A51C}"/>
                </a:ext>
              </a:extLst>
            </p:cNvPr>
            <p:cNvSpPr/>
            <p:nvPr/>
          </p:nvSpPr>
          <p:spPr>
            <a:xfrm>
              <a:off x="3980357" y="3515721"/>
              <a:ext cx="587976" cy="521992"/>
            </a:xfrm>
            <a:prstGeom prst="rect">
              <a:avLst/>
            </a:prstGeom>
            <a:solidFill>
              <a:schemeClr val="bg1"/>
            </a:solidFill>
            <a:ln w="1270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103" name="直線コネクタ 102">
              <a:extLst>
                <a:ext uri="{FF2B5EF4-FFF2-40B4-BE49-F238E27FC236}">
                  <a16:creationId xmlns:a16="http://schemas.microsoft.com/office/drawing/2014/main" id="{617AF62A-9926-6145-A793-9902478439E9}"/>
                </a:ext>
              </a:extLst>
            </p:cNvPr>
            <p:cNvCxnSpPr>
              <a:cxnSpLocks/>
            </p:cNvCxnSpPr>
            <p:nvPr/>
          </p:nvCxnSpPr>
          <p:spPr>
            <a:xfrm>
              <a:off x="3980357" y="3776716"/>
              <a:ext cx="587976" cy="0"/>
            </a:xfrm>
            <a:prstGeom prst="line">
              <a:avLst/>
            </a:prstGeom>
            <a:ln w="1270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104" name="テキスト ボックス 103">
              <a:extLst>
                <a:ext uri="{FF2B5EF4-FFF2-40B4-BE49-F238E27FC236}">
                  <a16:creationId xmlns:a16="http://schemas.microsoft.com/office/drawing/2014/main" id="{33A00737-164A-5A49-9617-9F938E87A565}"/>
                </a:ext>
              </a:extLst>
            </p:cNvPr>
            <p:cNvSpPr txBox="1"/>
            <p:nvPr/>
          </p:nvSpPr>
          <p:spPr>
            <a:xfrm>
              <a:off x="4066596" y="3538496"/>
              <a:ext cx="415499" cy="215444"/>
            </a:xfrm>
            <a:prstGeom prst="rect">
              <a:avLst/>
            </a:prstGeom>
            <a:noFill/>
          </p:spPr>
          <p:txBody>
            <a:bodyPr wrap="none" rtlCol="0" anchor="ctr">
              <a:spAutoFit/>
            </a:bodyPr>
            <a:lstStyle/>
            <a:p>
              <a:pPr algn="ctr"/>
              <a:r>
                <a:rPr lang="en-US" altLang="ja-JP" sz="800" dirty="0">
                  <a:solidFill>
                    <a:schemeClr val="tx1">
                      <a:lumMod val="75000"/>
                      <a:lumOff val="25000"/>
                    </a:schemeClr>
                  </a:solidFill>
                  <a:latin typeface="Meiryo" panose="020B0604030504040204" pitchFamily="34" charset="-128"/>
                  <a:ea typeface="Meiryo" panose="020B0604030504040204" pitchFamily="34" charset="-128"/>
                </a:rPr>
                <a:t>00</a:t>
              </a: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05" name="テキスト ボックス 104">
              <a:extLst>
                <a:ext uri="{FF2B5EF4-FFF2-40B4-BE49-F238E27FC236}">
                  <a16:creationId xmlns:a16="http://schemas.microsoft.com/office/drawing/2014/main" id="{B14B323F-FC60-0341-8BAD-089960ECA5CD}"/>
                </a:ext>
              </a:extLst>
            </p:cNvPr>
            <p:cNvSpPr txBox="1"/>
            <p:nvPr/>
          </p:nvSpPr>
          <p:spPr>
            <a:xfrm>
              <a:off x="4066596" y="3799492"/>
              <a:ext cx="415499" cy="215444"/>
            </a:xfrm>
            <a:prstGeom prst="rect">
              <a:avLst/>
            </a:prstGeom>
            <a:noFill/>
          </p:spPr>
          <p:txBody>
            <a:bodyPr wrap="none" rtlCol="0" anchor="ctr">
              <a:spAutoFit/>
            </a:bodyPr>
            <a:lstStyle/>
            <a:p>
              <a:pPr algn="ctr"/>
              <a:r>
                <a:rPr lang="en-US" altLang="ja-JP" sz="800" dirty="0">
                  <a:solidFill>
                    <a:schemeClr val="tx1">
                      <a:lumMod val="75000"/>
                      <a:lumOff val="25000"/>
                    </a:schemeClr>
                  </a:solidFill>
                  <a:latin typeface="Meiryo" panose="020B0604030504040204" pitchFamily="34" charset="-128"/>
                  <a:ea typeface="Meiryo" panose="020B0604030504040204" pitchFamily="34" charset="-128"/>
                </a:rPr>
                <a:t>00</a:t>
              </a: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106" name="グループ化 105">
            <a:extLst>
              <a:ext uri="{FF2B5EF4-FFF2-40B4-BE49-F238E27FC236}">
                <a16:creationId xmlns:a16="http://schemas.microsoft.com/office/drawing/2014/main" id="{68ACAE1C-19E3-D74D-86E9-45072A5DB27E}"/>
              </a:ext>
            </a:extLst>
          </p:cNvPr>
          <p:cNvGrpSpPr/>
          <p:nvPr/>
        </p:nvGrpSpPr>
        <p:grpSpPr>
          <a:xfrm>
            <a:off x="3311906" y="1955176"/>
            <a:ext cx="587976" cy="521992"/>
            <a:chOff x="3980357" y="3515721"/>
            <a:chExt cx="587976" cy="521992"/>
          </a:xfrm>
        </p:grpSpPr>
        <p:sp>
          <p:nvSpPr>
            <p:cNvPr id="107" name="正方形/長方形 106">
              <a:extLst>
                <a:ext uri="{FF2B5EF4-FFF2-40B4-BE49-F238E27FC236}">
                  <a16:creationId xmlns:a16="http://schemas.microsoft.com/office/drawing/2014/main" id="{42FA48AA-EAAC-A146-BA62-2A2A398F843C}"/>
                </a:ext>
              </a:extLst>
            </p:cNvPr>
            <p:cNvSpPr/>
            <p:nvPr/>
          </p:nvSpPr>
          <p:spPr>
            <a:xfrm>
              <a:off x="3980357" y="3515721"/>
              <a:ext cx="587976" cy="521992"/>
            </a:xfrm>
            <a:prstGeom prst="rect">
              <a:avLst/>
            </a:prstGeom>
            <a:solidFill>
              <a:schemeClr val="bg1"/>
            </a:solidFill>
            <a:ln w="1270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108" name="直線コネクタ 107">
              <a:extLst>
                <a:ext uri="{FF2B5EF4-FFF2-40B4-BE49-F238E27FC236}">
                  <a16:creationId xmlns:a16="http://schemas.microsoft.com/office/drawing/2014/main" id="{63C9B2DF-73CF-2A47-B581-38BA2BA4E012}"/>
                </a:ext>
              </a:extLst>
            </p:cNvPr>
            <p:cNvCxnSpPr>
              <a:cxnSpLocks/>
            </p:cNvCxnSpPr>
            <p:nvPr/>
          </p:nvCxnSpPr>
          <p:spPr>
            <a:xfrm>
              <a:off x="3980357" y="3776716"/>
              <a:ext cx="587976" cy="0"/>
            </a:xfrm>
            <a:prstGeom prst="line">
              <a:avLst/>
            </a:prstGeom>
            <a:ln w="1270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109" name="テキスト ボックス 108">
              <a:extLst>
                <a:ext uri="{FF2B5EF4-FFF2-40B4-BE49-F238E27FC236}">
                  <a16:creationId xmlns:a16="http://schemas.microsoft.com/office/drawing/2014/main" id="{01DED30C-C728-A34F-AE19-17921198EDC1}"/>
                </a:ext>
              </a:extLst>
            </p:cNvPr>
            <p:cNvSpPr txBox="1"/>
            <p:nvPr/>
          </p:nvSpPr>
          <p:spPr>
            <a:xfrm>
              <a:off x="4066596" y="3538496"/>
              <a:ext cx="415499" cy="215444"/>
            </a:xfrm>
            <a:prstGeom prst="rect">
              <a:avLst/>
            </a:prstGeom>
            <a:noFill/>
          </p:spPr>
          <p:txBody>
            <a:bodyPr wrap="none" rtlCol="0" anchor="ctr">
              <a:spAutoFit/>
            </a:bodyPr>
            <a:lstStyle/>
            <a:p>
              <a:pPr algn="ctr"/>
              <a:r>
                <a:rPr lang="en-US" altLang="ja-JP" sz="800" dirty="0">
                  <a:solidFill>
                    <a:schemeClr val="tx1">
                      <a:lumMod val="75000"/>
                      <a:lumOff val="25000"/>
                    </a:schemeClr>
                  </a:solidFill>
                  <a:latin typeface="Meiryo" panose="020B0604030504040204" pitchFamily="34" charset="-128"/>
                  <a:ea typeface="Meiryo" panose="020B0604030504040204" pitchFamily="34" charset="-128"/>
                </a:rPr>
                <a:t>00</a:t>
              </a: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10" name="テキスト ボックス 109">
              <a:extLst>
                <a:ext uri="{FF2B5EF4-FFF2-40B4-BE49-F238E27FC236}">
                  <a16:creationId xmlns:a16="http://schemas.microsoft.com/office/drawing/2014/main" id="{0FB53D3E-7FC0-E64E-8466-FA53D353400D}"/>
                </a:ext>
              </a:extLst>
            </p:cNvPr>
            <p:cNvSpPr txBox="1"/>
            <p:nvPr/>
          </p:nvSpPr>
          <p:spPr>
            <a:xfrm>
              <a:off x="4066596" y="3799492"/>
              <a:ext cx="415498" cy="215444"/>
            </a:xfrm>
            <a:prstGeom prst="rect">
              <a:avLst/>
            </a:prstGeom>
            <a:noFill/>
          </p:spPr>
          <p:txBody>
            <a:bodyPr wrap="none" rtlCol="0" anchor="ctr">
              <a:spAutoFit/>
            </a:bodyPr>
            <a:lstStyle/>
            <a:p>
              <a:pPr algn="ctr"/>
              <a:r>
                <a:rPr lang="en-US" altLang="ja-JP" sz="800" dirty="0">
                  <a:solidFill>
                    <a:schemeClr val="tx1">
                      <a:lumMod val="75000"/>
                      <a:lumOff val="25000"/>
                    </a:schemeClr>
                  </a:solidFill>
                  <a:latin typeface="Meiryo" panose="020B0604030504040204" pitchFamily="34" charset="-128"/>
                  <a:ea typeface="Meiryo" panose="020B0604030504040204" pitchFamily="34" charset="-128"/>
                </a:rPr>
                <a:t>00</a:t>
              </a: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118" name="グループ化 117">
            <a:extLst>
              <a:ext uri="{FF2B5EF4-FFF2-40B4-BE49-F238E27FC236}">
                <a16:creationId xmlns:a16="http://schemas.microsoft.com/office/drawing/2014/main" id="{F031EC58-F4B5-C94A-84D0-83B92BDFDC2D}"/>
              </a:ext>
            </a:extLst>
          </p:cNvPr>
          <p:cNvGrpSpPr/>
          <p:nvPr/>
        </p:nvGrpSpPr>
        <p:grpSpPr>
          <a:xfrm>
            <a:off x="7416761" y="5418943"/>
            <a:ext cx="1200289" cy="521992"/>
            <a:chOff x="3980357" y="3515721"/>
            <a:chExt cx="587976" cy="521992"/>
          </a:xfrm>
        </p:grpSpPr>
        <p:sp>
          <p:nvSpPr>
            <p:cNvPr id="119" name="正方形/長方形 118">
              <a:extLst>
                <a:ext uri="{FF2B5EF4-FFF2-40B4-BE49-F238E27FC236}">
                  <a16:creationId xmlns:a16="http://schemas.microsoft.com/office/drawing/2014/main" id="{48ABEAC5-60C2-4743-9799-64D7D7762BA7}"/>
                </a:ext>
              </a:extLst>
            </p:cNvPr>
            <p:cNvSpPr/>
            <p:nvPr/>
          </p:nvSpPr>
          <p:spPr>
            <a:xfrm>
              <a:off x="3980357" y="3515721"/>
              <a:ext cx="587976" cy="521992"/>
            </a:xfrm>
            <a:prstGeom prst="rect">
              <a:avLst/>
            </a:prstGeom>
            <a:solidFill>
              <a:schemeClr val="bg1"/>
            </a:solidFill>
            <a:ln w="1270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120" name="直線コネクタ 119">
              <a:extLst>
                <a:ext uri="{FF2B5EF4-FFF2-40B4-BE49-F238E27FC236}">
                  <a16:creationId xmlns:a16="http://schemas.microsoft.com/office/drawing/2014/main" id="{E8FDA2CC-ABA7-E64B-8D48-9EB26E477E1E}"/>
                </a:ext>
              </a:extLst>
            </p:cNvPr>
            <p:cNvCxnSpPr>
              <a:cxnSpLocks/>
            </p:cNvCxnSpPr>
            <p:nvPr/>
          </p:nvCxnSpPr>
          <p:spPr>
            <a:xfrm>
              <a:off x="3980357" y="3776716"/>
              <a:ext cx="587976" cy="0"/>
            </a:xfrm>
            <a:prstGeom prst="line">
              <a:avLst/>
            </a:prstGeom>
            <a:ln w="1270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121" name="テキスト ボックス 120">
              <a:extLst>
                <a:ext uri="{FF2B5EF4-FFF2-40B4-BE49-F238E27FC236}">
                  <a16:creationId xmlns:a16="http://schemas.microsoft.com/office/drawing/2014/main" id="{2C07B627-F10D-784C-A356-BF566430F8E3}"/>
                </a:ext>
              </a:extLst>
            </p:cNvPr>
            <p:cNvSpPr txBox="1"/>
            <p:nvPr/>
          </p:nvSpPr>
          <p:spPr>
            <a:xfrm>
              <a:off x="4078345" y="3538496"/>
              <a:ext cx="391997" cy="215444"/>
            </a:xfrm>
            <a:prstGeom prst="rect">
              <a:avLst/>
            </a:prstGeom>
            <a:noFill/>
          </p:spPr>
          <p:txBody>
            <a:bodyPr wrap="none" rtlCol="0" anchor="ctr">
              <a:spAutoFit/>
            </a:bodyPr>
            <a:lstStyle/>
            <a:p>
              <a:pPr algn="ctr"/>
              <a:r>
                <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rPr>
                <a:t>最早開始時刻</a:t>
              </a:r>
            </a:p>
          </p:txBody>
        </p:sp>
        <p:sp>
          <p:nvSpPr>
            <p:cNvPr id="122" name="テキスト ボックス 121">
              <a:extLst>
                <a:ext uri="{FF2B5EF4-FFF2-40B4-BE49-F238E27FC236}">
                  <a16:creationId xmlns:a16="http://schemas.microsoft.com/office/drawing/2014/main" id="{DC244921-01E1-7A4F-BAE6-C402ABC63671}"/>
                </a:ext>
              </a:extLst>
            </p:cNvPr>
            <p:cNvSpPr txBox="1"/>
            <p:nvPr/>
          </p:nvSpPr>
          <p:spPr>
            <a:xfrm>
              <a:off x="4078345" y="3799492"/>
              <a:ext cx="391997" cy="215444"/>
            </a:xfrm>
            <a:prstGeom prst="rect">
              <a:avLst/>
            </a:prstGeom>
            <a:noFill/>
          </p:spPr>
          <p:txBody>
            <a:bodyPr wrap="none" rtlCol="0" anchor="ctr">
              <a:spAutoFit/>
            </a:bodyPr>
            <a:lstStyle/>
            <a:p>
              <a:pPr algn="ctr"/>
              <a:r>
                <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rPr>
                <a:t>最遅完了時刻</a:t>
              </a:r>
            </a:p>
          </p:txBody>
        </p:sp>
      </p:grpSp>
      <p:sp>
        <p:nvSpPr>
          <p:cNvPr id="125" name="正方形/長方形 124">
            <a:extLst>
              <a:ext uri="{FF2B5EF4-FFF2-40B4-BE49-F238E27FC236}">
                <a16:creationId xmlns:a16="http://schemas.microsoft.com/office/drawing/2014/main" id="{88A6D8C5-AD36-0F4A-A53E-C456767B0A6B}"/>
              </a:ext>
            </a:extLst>
          </p:cNvPr>
          <p:cNvSpPr/>
          <p:nvPr/>
        </p:nvSpPr>
        <p:spPr>
          <a:xfrm>
            <a:off x="337288" y="682812"/>
            <a:ext cx="9231425" cy="580744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Meiryo" panose="020B0604030504040204" pitchFamily="34" charset="-128"/>
              <a:ea typeface="Meiryo" panose="020B0604030504040204" pitchFamily="34" charset="-128"/>
            </a:endParaRPr>
          </a:p>
        </p:txBody>
      </p:sp>
      <p:sp>
        <p:nvSpPr>
          <p:cNvPr id="133" name="テキスト ボックス 132">
            <a:extLst>
              <a:ext uri="{FF2B5EF4-FFF2-40B4-BE49-F238E27FC236}">
                <a16:creationId xmlns:a16="http://schemas.microsoft.com/office/drawing/2014/main" id="{2432B444-30CC-D048-9D1D-02D4915DB7B8}"/>
              </a:ext>
            </a:extLst>
          </p:cNvPr>
          <p:cNvSpPr txBox="1"/>
          <p:nvPr/>
        </p:nvSpPr>
        <p:spPr>
          <a:xfrm>
            <a:off x="7016484" y="4666104"/>
            <a:ext cx="1928734" cy="338554"/>
          </a:xfrm>
          <a:prstGeom prst="rect">
            <a:avLst/>
          </a:prstGeom>
          <a:noFill/>
        </p:spPr>
        <p:txBody>
          <a:bodyPr wrap="none" rtlCol="0" anchor="b">
            <a:spAutoFit/>
          </a:bodyPr>
          <a:lstStyle/>
          <a:p>
            <a:pPr algn="r"/>
            <a:r>
              <a:rPr lang="ja-JP" altLang="en-US" sz="800" dirty="0">
                <a:solidFill>
                  <a:schemeClr val="bg1">
                    <a:lumMod val="65000"/>
                  </a:schemeClr>
                </a:solidFill>
                <a:latin typeface="Meiryo" panose="020B0604030504040204" pitchFamily="34" charset="-128"/>
                <a:ea typeface="Meiryo" panose="020B0604030504040204" pitchFamily="34" charset="-128"/>
              </a:rPr>
              <a:t>編集用補助線</a:t>
            </a:r>
            <a:endParaRPr lang="en-US" altLang="ja-JP" sz="800" dirty="0">
              <a:solidFill>
                <a:schemeClr val="bg1">
                  <a:lumMod val="65000"/>
                </a:schemeClr>
              </a:solidFill>
              <a:latin typeface="Meiryo" panose="020B0604030504040204" pitchFamily="34" charset="-128"/>
              <a:ea typeface="Meiryo" panose="020B0604030504040204" pitchFamily="34" charset="-128"/>
            </a:endParaRPr>
          </a:p>
          <a:p>
            <a:pPr algn="r"/>
            <a:r>
              <a:rPr kumimoji="1" lang="en-US" altLang="ja-JP" sz="800" dirty="0">
                <a:solidFill>
                  <a:schemeClr val="bg1">
                    <a:lumMod val="65000"/>
                  </a:schemeClr>
                </a:solidFill>
                <a:latin typeface="Meiryo" panose="020B0604030504040204" pitchFamily="34" charset="-128"/>
                <a:ea typeface="Meiryo" panose="020B0604030504040204" pitchFamily="34" charset="-128"/>
              </a:rPr>
              <a:t>※</a:t>
            </a:r>
            <a:r>
              <a:rPr kumimoji="1" lang="ja-JP" altLang="en-US" sz="800" dirty="0">
                <a:solidFill>
                  <a:schemeClr val="bg1">
                    <a:lumMod val="65000"/>
                  </a:schemeClr>
                </a:solidFill>
                <a:latin typeface="Meiryo" panose="020B0604030504040204" pitchFamily="34" charset="-128"/>
                <a:ea typeface="Meiryo" panose="020B0604030504040204" pitchFamily="34" charset="-128"/>
              </a:rPr>
              <a:t>最終的には削除してご活用ください</a:t>
            </a:r>
          </a:p>
        </p:txBody>
      </p:sp>
      <p:grpSp>
        <p:nvGrpSpPr>
          <p:cNvPr id="44" name="グループ化 43">
            <a:extLst>
              <a:ext uri="{FF2B5EF4-FFF2-40B4-BE49-F238E27FC236}">
                <a16:creationId xmlns:a16="http://schemas.microsoft.com/office/drawing/2014/main" id="{0B96A7D0-E688-774B-8249-97F83F4E5026}"/>
              </a:ext>
            </a:extLst>
          </p:cNvPr>
          <p:cNvGrpSpPr/>
          <p:nvPr/>
        </p:nvGrpSpPr>
        <p:grpSpPr>
          <a:xfrm>
            <a:off x="6687675" y="5470249"/>
            <a:ext cx="419380" cy="419378"/>
            <a:chOff x="1757547" y="3194462"/>
            <a:chExt cx="653144" cy="653144"/>
          </a:xfrm>
        </p:grpSpPr>
        <p:sp>
          <p:nvSpPr>
            <p:cNvPr id="45" name="円/楕円 44">
              <a:extLst>
                <a:ext uri="{FF2B5EF4-FFF2-40B4-BE49-F238E27FC236}">
                  <a16:creationId xmlns:a16="http://schemas.microsoft.com/office/drawing/2014/main" id="{EFF893B6-0AE4-3C45-A36D-12A38D82A1CA}"/>
                </a:ext>
              </a:extLst>
            </p:cNvPr>
            <p:cNvSpPr/>
            <p:nvPr/>
          </p:nvSpPr>
          <p:spPr>
            <a:xfrm>
              <a:off x="1757547" y="3194462"/>
              <a:ext cx="653144" cy="653144"/>
            </a:xfrm>
            <a:prstGeom prst="ellipse">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46" name="テキスト ボックス 45">
              <a:extLst>
                <a:ext uri="{FF2B5EF4-FFF2-40B4-BE49-F238E27FC236}">
                  <a16:creationId xmlns:a16="http://schemas.microsoft.com/office/drawing/2014/main" id="{A212DAF5-B8A3-2449-A969-FB9ED9E0E96D}"/>
                </a:ext>
              </a:extLst>
            </p:cNvPr>
            <p:cNvSpPr txBox="1"/>
            <p:nvPr/>
          </p:nvSpPr>
          <p:spPr>
            <a:xfrm>
              <a:off x="1859182" y="3305331"/>
              <a:ext cx="449875" cy="431401"/>
            </a:xfrm>
            <a:prstGeom prst="rect">
              <a:avLst/>
            </a:prstGeom>
            <a:noFill/>
          </p:spPr>
          <p:txBody>
            <a:bodyPr wrap="none" rtlCol="0" anchor="ctr">
              <a:spAutoFit/>
            </a:bodyPr>
            <a:lstStyle/>
            <a:p>
              <a:pPr algn="ctr"/>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0</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47" name="グループ化 46">
            <a:extLst>
              <a:ext uri="{FF2B5EF4-FFF2-40B4-BE49-F238E27FC236}">
                <a16:creationId xmlns:a16="http://schemas.microsoft.com/office/drawing/2014/main" id="{F6284A1E-92D2-CF4A-BAC3-EA307804A2CE}"/>
              </a:ext>
            </a:extLst>
          </p:cNvPr>
          <p:cNvGrpSpPr/>
          <p:nvPr/>
        </p:nvGrpSpPr>
        <p:grpSpPr>
          <a:xfrm>
            <a:off x="5451832" y="5356164"/>
            <a:ext cx="926137" cy="647544"/>
            <a:chOff x="1798898" y="3042565"/>
            <a:chExt cx="926137" cy="647544"/>
          </a:xfrm>
        </p:grpSpPr>
        <p:cxnSp>
          <p:nvCxnSpPr>
            <p:cNvPr id="48" name="直線コネクタ 47">
              <a:extLst>
                <a:ext uri="{FF2B5EF4-FFF2-40B4-BE49-F238E27FC236}">
                  <a16:creationId xmlns:a16="http://schemas.microsoft.com/office/drawing/2014/main" id="{7FBFCF2E-92AA-F54A-BF5C-02057F38824C}"/>
                </a:ext>
              </a:extLst>
            </p:cNvPr>
            <p:cNvCxnSpPr>
              <a:cxnSpLocks/>
            </p:cNvCxnSpPr>
            <p:nvPr/>
          </p:nvCxnSpPr>
          <p:spPr>
            <a:xfrm flipH="1">
              <a:off x="1798898" y="3375814"/>
              <a:ext cx="926137" cy="0"/>
            </a:xfrm>
            <a:prstGeom prst="line">
              <a:avLst/>
            </a:prstGeom>
            <a:ln w="31750">
              <a:solidFill>
                <a:schemeClr val="tx1">
                  <a:lumMod val="75000"/>
                  <a:lumOff val="25000"/>
                </a:schemeClr>
              </a:solidFill>
              <a:prstDash val="solid"/>
              <a:headEnd type="stealth" w="lg" len="lg"/>
            </a:ln>
            <a:effectLst/>
          </p:spPr>
          <p:style>
            <a:lnRef idx="2">
              <a:schemeClr val="accent1"/>
            </a:lnRef>
            <a:fillRef idx="0">
              <a:schemeClr val="accent1"/>
            </a:fillRef>
            <a:effectRef idx="1">
              <a:schemeClr val="accent1"/>
            </a:effectRef>
            <a:fontRef idx="minor">
              <a:schemeClr val="tx1"/>
            </a:fontRef>
          </p:style>
        </p:cxnSp>
        <p:sp>
          <p:nvSpPr>
            <p:cNvPr id="49" name="テキスト ボックス 48">
              <a:extLst>
                <a:ext uri="{FF2B5EF4-FFF2-40B4-BE49-F238E27FC236}">
                  <a16:creationId xmlns:a16="http://schemas.microsoft.com/office/drawing/2014/main" id="{78DBD7EB-4BAE-5E4F-98AC-8652B15AD10F}"/>
                </a:ext>
              </a:extLst>
            </p:cNvPr>
            <p:cNvSpPr txBox="1"/>
            <p:nvPr/>
          </p:nvSpPr>
          <p:spPr>
            <a:xfrm>
              <a:off x="1977272" y="3443888"/>
              <a:ext cx="569388" cy="246221"/>
            </a:xfrm>
            <a:prstGeom prst="rect">
              <a:avLst/>
            </a:prstGeom>
            <a:noFill/>
          </p:spPr>
          <p:txBody>
            <a:bodyPr wrap="none" rtlCol="0">
              <a:spAutoFit/>
            </a:bodyPr>
            <a:lstStyle/>
            <a:p>
              <a:pPr algn="ctr"/>
              <a:r>
                <a:rPr lang="ja-JP" altLang="en-US" sz="1000" dirty="0">
                  <a:solidFill>
                    <a:schemeClr val="tx1">
                      <a:lumMod val="75000"/>
                      <a:lumOff val="25000"/>
                    </a:schemeClr>
                  </a:solidFill>
                  <a:latin typeface="Meiryo" panose="020B0604030504040204" pitchFamily="34" charset="-128"/>
                  <a:ea typeface="Meiryo" panose="020B0604030504040204" pitchFamily="34" charset="-128"/>
                </a:rPr>
                <a:t>あああ</a:t>
              </a:r>
              <a:endParaRPr lang="en-US" altLang="ja-JP"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50" name="テキスト ボックス 49">
              <a:extLst>
                <a:ext uri="{FF2B5EF4-FFF2-40B4-BE49-F238E27FC236}">
                  <a16:creationId xmlns:a16="http://schemas.microsoft.com/office/drawing/2014/main" id="{22A085BD-FBB7-D746-9426-4DE4429D51D9}"/>
                </a:ext>
              </a:extLst>
            </p:cNvPr>
            <p:cNvSpPr txBox="1"/>
            <p:nvPr/>
          </p:nvSpPr>
          <p:spPr>
            <a:xfrm>
              <a:off x="2010940" y="3042565"/>
              <a:ext cx="502061" cy="261610"/>
            </a:xfrm>
            <a:prstGeom prst="rect">
              <a:avLst/>
            </a:prstGeom>
            <a:noFill/>
          </p:spPr>
          <p:txBody>
            <a:bodyPr wrap="none" rtlCol="0">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00</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grpSp>
      <p:sp>
        <p:nvSpPr>
          <p:cNvPr id="51" name="テキスト ボックス 50">
            <a:extLst>
              <a:ext uri="{FF2B5EF4-FFF2-40B4-BE49-F238E27FC236}">
                <a16:creationId xmlns:a16="http://schemas.microsoft.com/office/drawing/2014/main" id="{F4F2CFAD-3C4C-4669-B50D-731E294B8749}"/>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5.</a:t>
            </a:r>
            <a:r>
              <a:rPr lang="ja-JP" altLang="en-US" sz="900" dirty="0">
                <a:latin typeface="Meiryo UI" panose="020B0604030504040204" pitchFamily="50" charset="-128"/>
                <a:ea typeface="Meiryo UI" panose="020B0604030504040204" pitchFamily="50" charset="-128"/>
              </a:rPr>
              <a:t>業務を改善する</a:t>
            </a:r>
          </a:p>
        </p:txBody>
      </p:sp>
      <p:sp>
        <p:nvSpPr>
          <p:cNvPr id="52" name="テキスト ボックス 51">
            <a:extLst>
              <a:ext uri="{FF2B5EF4-FFF2-40B4-BE49-F238E27FC236}">
                <a16:creationId xmlns:a16="http://schemas.microsoft.com/office/drawing/2014/main" id="{E0420767-6A44-4C9E-9DBC-A0248EAA96B3}"/>
              </a:ext>
            </a:extLst>
          </p:cNvPr>
          <p:cNvSpPr txBox="1"/>
          <p:nvPr/>
        </p:nvSpPr>
        <p:spPr>
          <a:xfrm>
            <a:off x="1809280" y="6560810"/>
            <a:ext cx="1818126"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STEP2:</a:t>
            </a:r>
            <a:r>
              <a:rPr lang="ja-JP" altLang="en-US" sz="900" dirty="0">
                <a:latin typeface="Meiryo UI" panose="020B0604030504040204" pitchFamily="50" charset="-128"/>
                <a:ea typeface="Meiryo UI" panose="020B0604030504040204" pitchFamily="50" charset="-128"/>
              </a:rPr>
              <a:t>業務の状態を可視化する</a:t>
            </a:r>
          </a:p>
        </p:txBody>
      </p:sp>
    </p:spTree>
    <p:extLst>
      <p:ext uri="{BB962C8B-B14F-4D97-AF65-F5344CB8AC3E}">
        <p14:creationId xmlns:p14="http://schemas.microsoft.com/office/powerpoint/2010/main" val="357389303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909480"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52_RACI</a:t>
            </a:r>
            <a:endParaRPr lang="ja-JP" altLang="en-US" dirty="0"/>
          </a:p>
        </p:txBody>
      </p:sp>
      <p:sp>
        <p:nvSpPr>
          <p:cNvPr id="5" name="正方形/長方形 4">
            <a:extLst>
              <a:ext uri="{FF2B5EF4-FFF2-40B4-BE49-F238E27FC236}">
                <a16:creationId xmlns:a16="http://schemas.microsoft.com/office/drawing/2014/main" id="{2A6DAA24-D240-834E-9665-6260072E7F0B}"/>
              </a:ext>
            </a:extLst>
          </p:cNvPr>
          <p:cNvSpPr/>
          <p:nvPr/>
        </p:nvSpPr>
        <p:spPr>
          <a:xfrm>
            <a:off x="337289" y="686423"/>
            <a:ext cx="9231425" cy="644870"/>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Meiryo" panose="020B0604030504040204" pitchFamily="34" charset="-128"/>
              <a:ea typeface="Meiryo" panose="020B0604030504040204" pitchFamily="34" charset="-128"/>
            </a:endParaRPr>
          </a:p>
        </p:txBody>
      </p:sp>
      <p:cxnSp>
        <p:nvCxnSpPr>
          <p:cNvPr id="8" name="直線コネクタ 7">
            <a:extLst>
              <a:ext uri="{FF2B5EF4-FFF2-40B4-BE49-F238E27FC236}">
                <a16:creationId xmlns:a16="http://schemas.microsoft.com/office/drawing/2014/main" id="{A3E7C1E9-34D0-884D-BCD0-E9C427FBC1B2}"/>
              </a:ext>
            </a:extLst>
          </p:cNvPr>
          <p:cNvCxnSpPr/>
          <p:nvPr/>
        </p:nvCxnSpPr>
        <p:spPr>
          <a:xfrm>
            <a:off x="2957022" y="686423"/>
            <a:ext cx="0" cy="5803829"/>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3A87A144-FE43-1547-85A3-36257F99EFE1}"/>
              </a:ext>
            </a:extLst>
          </p:cNvPr>
          <p:cNvCxnSpPr/>
          <p:nvPr/>
        </p:nvCxnSpPr>
        <p:spPr>
          <a:xfrm>
            <a:off x="8246376" y="686423"/>
            <a:ext cx="0" cy="5803829"/>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1" name="テキスト ボックス 10">
            <a:extLst>
              <a:ext uri="{FF2B5EF4-FFF2-40B4-BE49-F238E27FC236}">
                <a16:creationId xmlns:a16="http://schemas.microsoft.com/office/drawing/2014/main" id="{F0C3FEC5-F291-B64A-9B4C-EB46BF0C3340}"/>
              </a:ext>
            </a:extLst>
          </p:cNvPr>
          <p:cNvSpPr txBox="1"/>
          <p:nvPr/>
        </p:nvSpPr>
        <p:spPr>
          <a:xfrm>
            <a:off x="337289" y="858328"/>
            <a:ext cx="2619733" cy="301059"/>
          </a:xfrm>
          <a:prstGeom prst="rect">
            <a:avLst/>
          </a:prstGeom>
          <a:noFill/>
        </p:spPr>
        <p:txBody>
          <a:bodyPr wrap="square" rtlCol="0" anchor="ctr">
            <a:spAutoFit/>
          </a:bodyPr>
          <a:lstStyle/>
          <a:p>
            <a:pPr algn="ctr"/>
            <a:r>
              <a:rPr lang="ja-JP" altLang="en-US" sz="1200" dirty="0">
                <a:solidFill>
                  <a:schemeClr val="tx1">
                    <a:lumMod val="85000"/>
                    <a:lumOff val="15000"/>
                  </a:schemeClr>
                </a:solidFill>
                <a:latin typeface="Meiryo" panose="020B0604030504040204" pitchFamily="34" charset="-128"/>
                <a:ea typeface="Meiryo" panose="020B0604030504040204" pitchFamily="34" charset="-128"/>
                <a:cs typeface="メイリオ"/>
              </a:rPr>
              <a:t>業務内容</a:t>
            </a:r>
            <a:endParaRPr kumimoji="1" lang="ja-JP" altLang="en-US" sz="1200" dirty="0">
              <a:solidFill>
                <a:schemeClr val="tx1">
                  <a:lumMod val="85000"/>
                  <a:lumOff val="15000"/>
                </a:schemeClr>
              </a:solidFill>
              <a:latin typeface="Meiryo" panose="020B0604030504040204" pitchFamily="34" charset="-128"/>
              <a:ea typeface="Meiryo" panose="020B0604030504040204" pitchFamily="34" charset="-128"/>
              <a:cs typeface="メイリオ"/>
            </a:endParaRPr>
          </a:p>
        </p:txBody>
      </p:sp>
      <p:cxnSp>
        <p:nvCxnSpPr>
          <p:cNvPr id="12" name="直線コネクタ 11">
            <a:extLst>
              <a:ext uri="{FF2B5EF4-FFF2-40B4-BE49-F238E27FC236}">
                <a16:creationId xmlns:a16="http://schemas.microsoft.com/office/drawing/2014/main" id="{1FE05C25-CE22-0442-9749-D9B3DCB330CC}"/>
              </a:ext>
            </a:extLst>
          </p:cNvPr>
          <p:cNvCxnSpPr/>
          <p:nvPr/>
        </p:nvCxnSpPr>
        <p:spPr>
          <a:xfrm>
            <a:off x="337288" y="1331294"/>
            <a:ext cx="923142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4" name="直線コネクタ 13">
            <a:extLst>
              <a:ext uri="{FF2B5EF4-FFF2-40B4-BE49-F238E27FC236}">
                <a16:creationId xmlns:a16="http://schemas.microsoft.com/office/drawing/2014/main" id="{8A02CF87-D5FB-0545-98E0-F23D6D4B38CB}"/>
              </a:ext>
            </a:extLst>
          </p:cNvPr>
          <p:cNvCxnSpPr/>
          <p:nvPr/>
        </p:nvCxnSpPr>
        <p:spPr>
          <a:xfrm>
            <a:off x="337288" y="1976163"/>
            <a:ext cx="923142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5" name="直線コネクタ 14">
            <a:extLst>
              <a:ext uri="{FF2B5EF4-FFF2-40B4-BE49-F238E27FC236}">
                <a16:creationId xmlns:a16="http://schemas.microsoft.com/office/drawing/2014/main" id="{003DB544-448A-734E-8828-D61D7A5C0393}"/>
              </a:ext>
            </a:extLst>
          </p:cNvPr>
          <p:cNvCxnSpPr/>
          <p:nvPr/>
        </p:nvCxnSpPr>
        <p:spPr>
          <a:xfrm>
            <a:off x="337288" y="2621033"/>
            <a:ext cx="923142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6" name="直線コネクタ 15">
            <a:extLst>
              <a:ext uri="{FF2B5EF4-FFF2-40B4-BE49-F238E27FC236}">
                <a16:creationId xmlns:a16="http://schemas.microsoft.com/office/drawing/2014/main" id="{45D07F7F-A185-4B46-91A2-A09D3AE5EA93}"/>
              </a:ext>
            </a:extLst>
          </p:cNvPr>
          <p:cNvCxnSpPr/>
          <p:nvPr/>
        </p:nvCxnSpPr>
        <p:spPr>
          <a:xfrm>
            <a:off x="337288" y="3265903"/>
            <a:ext cx="923142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7" name="直線コネクタ 16">
            <a:extLst>
              <a:ext uri="{FF2B5EF4-FFF2-40B4-BE49-F238E27FC236}">
                <a16:creationId xmlns:a16="http://schemas.microsoft.com/office/drawing/2014/main" id="{61ED46DD-892C-F849-B61F-4DA219B7DFBF}"/>
              </a:ext>
            </a:extLst>
          </p:cNvPr>
          <p:cNvCxnSpPr/>
          <p:nvPr/>
        </p:nvCxnSpPr>
        <p:spPr>
          <a:xfrm>
            <a:off x="337288" y="3910772"/>
            <a:ext cx="923142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8" name="直線コネクタ 17">
            <a:extLst>
              <a:ext uri="{FF2B5EF4-FFF2-40B4-BE49-F238E27FC236}">
                <a16:creationId xmlns:a16="http://schemas.microsoft.com/office/drawing/2014/main" id="{64FB77C7-7ACF-6247-B241-027FEBFF2C1A}"/>
              </a:ext>
            </a:extLst>
          </p:cNvPr>
          <p:cNvCxnSpPr/>
          <p:nvPr/>
        </p:nvCxnSpPr>
        <p:spPr>
          <a:xfrm>
            <a:off x="337288" y="4555642"/>
            <a:ext cx="923142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9" name="直線コネクタ 18">
            <a:extLst>
              <a:ext uri="{FF2B5EF4-FFF2-40B4-BE49-F238E27FC236}">
                <a16:creationId xmlns:a16="http://schemas.microsoft.com/office/drawing/2014/main" id="{1FA4334F-61ED-9542-9CE8-F99A6D8F829D}"/>
              </a:ext>
            </a:extLst>
          </p:cNvPr>
          <p:cNvCxnSpPr/>
          <p:nvPr/>
        </p:nvCxnSpPr>
        <p:spPr>
          <a:xfrm>
            <a:off x="337288" y="5200512"/>
            <a:ext cx="923142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a:extLst>
              <a:ext uri="{FF2B5EF4-FFF2-40B4-BE49-F238E27FC236}">
                <a16:creationId xmlns:a16="http://schemas.microsoft.com/office/drawing/2014/main" id="{46A065E0-818B-DF4D-A7E9-D204CE6104B3}"/>
              </a:ext>
            </a:extLst>
          </p:cNvPr>
          <p:cNvCxnSpPr/>
          <p:nvPr/>
        </p:nvCxnSpPr>
        <p:spPr>
          <a:xfrm>
            <a:off x="337288" y="5845381"/>
            <a:ext cx="923142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1" name="直線コネクタ 20">
            <a:extLst>
              <a:ext uri="{FF2B5EF4-FFF2-40B4-BE49-F238E27FC236}">
                <a16:creationId xmlns:a16="http://schemas.microsoft.com/office/drawing/2014/main" id="{DEF92EC3-29E9-C34D-9EF8-5B58D21A0AB3}"/>
              </a:ext>
            </a:extLst>
          </p:cNvPr>
          <p:cNvCxnSpPr/>
          <p:nvPr/>
        </p:nvCxnSpPr>
        <p:spPr>
          <a:xfrm>
            <a:off x="4279360" y="686423"/>
            <a:ext cx="0" cy="5803829"/>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2" name="直線コネクタ 21">
            <a:extLst>
              <a:ext uri="{FF2B5EF4-FFF2-40B4-BE49-F238E27FC236}">
                <a16:creationId xmlns:a16="http://schemas.microsoft.com/office/drawing/2014/main" id="{7651EC08-AEE2-0A4E-9C96-419E8BAE513A}"/>
              </a:ext>
            </a:extLst>
          </p:cNvPr>
          <p:cNvCxnSpPr/>
          <p:nvPr/>
        </p:nvCxnSpPr>
        <p:spPr>
          <a:xfrm>
            <a:off x="5601699" y="686423"/>
            <a:ext cx="0" cy="5803829"/>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3" name="直線コネクタ 22">
            <a:extLst>
              <a:ext uri="{FF2B5EF4-FFF2-40B4-BE49-F238E27FC236}">
                <a16:creationId xmlns:a16="http://schemas.microsoft.com/office/drawing/2014/main" id="{A326C479-B301-C24B-B723-899A7FADFA29}"/>
              </a:ext>
            </a:extLst>
          </p:cNvPr>
          <p:cNvCxnSpPr/>
          <p:nvPr/>
        </p:nvCxnSpPr>
        <p:spPr>
          <a:xfrm>
            <a:off x="6924037" y="686423"/>
            <a:ext cx="0" cy="5803829"/>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75" name="正方形/長方形 74">
            <a:extLst>
              <a:ext uri="{FF2B5EF4-FFF2-40B4-BE49-F238E27FC236}">
                <a16:creationId xmlns:a16="http://schemas.microsoft.com/office/drawing/2014/main" id="{3405937D-BBD2-5F40-A79E-CB272D1ACB71}"/>
              </a:ext>
            </a:extLst>
          </p:cNvPr>
          <p:cNvSpPr/>
          <p:nvPr/>
        </p:nvSpPr>
        <p:spPr>
          <a:xfrm>
            <a:off x="337288" y="682812"/>
            <a:ext cx="9231425" cy="580744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 name="テキスト ボックス 23">
            <a:extLst>
              <a:ext uri="{FF2B5EF4-FFF2-40B4-BE49-F238E27FC236}">
                <a16:creationId xmlns:a16="http://schemas.microsoft.com/office/drawing/2014/main" id="{1A2FCD10-E72F-6B4A-A428-97E0A4E59A54}"/>
              </a:ext>
            </a:extLst>
          </p:cNvPr>
          <p:cNvSpPr txBox="1"/>
          <p:nvPr/>
        </p:nvSpPr>
        <p:spPr>
          <a:xfrm>
            <a:off x="337289" y="1503199"/>
            <a:ext cx="2619733" cy="301059"/>
          </a:xfrm>
          <a:prstGeom prst="rect">
            <a:avLst/>
          </a:prstGeom>
          <a:noFill/>
        </p:spPr>
        <p:txBody>
          <a:bodyPr wrap="square" rtlCol="0" anchor="ctr">
            <a:spAutoFit/>
          </a:bodyPr>
          <a:lstStyle/>
          <a:p>
            <a:pPr algn="ctr"/>
            <a:r>
              <a:rPr lang="ja-JP" altLang="en-US" sz="1200" dirty="0">
                <a:solidFill>
                  <a:schemeClr val="tx1">
                    <a:lumMod val="85000"/>
                    <a:lumOff val="15000"/>
                  </a:schemeClr>
                </a:solidFill>
                <a:latin typeface="Meiryo" panose="020B0604030504040204" pitchFamily="34" charset="-128"/>
                <a:ea typeface="Meiryo" panose="020B0604030504040204" pitchFamily="34" charset="-128"/>
                <a:cs typeface="メイリオ"/>
              </a:rPr>
              <a:t>企画書作成</a:t>
            </a:r>
            <a:endParaRPr kumimoji="1" lang="ja-JP" altLang="en-US" sz="1200" dirty="0">
              <a:solidFill>
                <a:schemeClr val="tx1">
                  <a:lumMod val="85000"/>
                  <a:lumOff val="15000"/>
                </a:schemeClr>
              </a:solidFill>
              <a:latin typeface="Meiryo" panose="020B0604030504040204" pitchFamily="34" charset="-128"/>
              <a:ea typeface="Meiryo" panose="020B0604030504040204" pitchFamily="34" charset="-128"/>
              <a:cs typeface="メイリオ"/>
            </a:endParaRPr>
          </a:p>
        </p:txBody>
      </p:sp>
      <p:sp>
        <p:nvSpPr>
          <p:cNvPr id="25" name="テキスト ボックス 24">
            <a:extLst>
              <a:ext uri="{FF2B5EF4-FFF2-40B4-BE49-F238E27FC236}">
                <a16:creationId xmlns:a16="http://schemas.microsoft.com/office/drawing/2014/main" id="{BFF2AA9C-394B-E843-BC53-66C41D262268}"/>
              </a:ext>
            </a:extLst>
          </p:cNvPr>
          <p:cNvSpPr txBox="1"/>
          <p:nvPr/>
        </p:nvSpPr>
        <p:spPr>
          <a:xfrm>
            <a:off x="337289" y="2148069"/>
            <a:ext cx="2619733" cy="301059"/>
          </a:xfrm>
          <a:prstGeom prst="rect">
            <a:avLst/>
          </a:prstGeom>
          <a:noFill/>
        </p:spPr>
        <p:txBody>
          <a:bodyPr wrap="square" rtlCol="0" anchor="ctr">
            <a:spAutoFit/>
          </a:bodyPr>
          <a:lstStyle/>
          <a:p>
            <a:pPr algn="ctr"/>
            <a:r>
              <a:rPr lang="ja-JP" altLang="en-US" sz="1200" dirty="0">
                <a:solidFill>
                  <a:schemeClr val="tx1">
                    <a:lumMod val="85000"/>
                    <a:lumOff val="15000"/>
                  </a:schemeClr>
                </a:solidFill>
                <a:latin typeface="Meiryo" panose="020B0604030504040204" pitchFamily="34" charset="-128"/>
                <a:ea typeface="Meiryo" panose="020B0604030504040204" pitchFamily="34" charset="-128"/>
                <a:cs typeface="メイリオ"/>
              </a:rPr>
              <a:t>要件定義書作成</a:t>
            </a:r>
            <a:endParaRPr kumimoji="1" lang="ja-JP" altLang="en-US" sz="1200" dirty="0">
              <a:solidFill>
                <a:schemeClr val="tx1">
                  <a:lumMod val="85000"/>
                  <a:lumOff val="15000"/>
                </a:schemeClr>
              </a:solidFill>
              <a:latin typeface="Meiryo" panose="020B0604030504040204" pitchFamily="34" charset="-128"/>
              <a:ea typeface="Meiryo" panose="020B0604030504040204" pitchFamily="34" charset="-128"/>
              <a:cs typeface="メイリオ"/>
            </a:endParaRPr>
          </a:p>
        </p:txBody>
      </p:sp>
      <p:sp>
        <p:nvSpPr>
          <p:cNvPr id="26" name="テキスト ボックス 25">
            <a:extLst>
              <a:ext uri="{FF2B5EF4-FFF2-40B4-BE49-F238E27FC236}">
                <a16:creationId xmlns:a16="http://schemas.microsoft.com/office/drawing/2014/main" id="{CA1A7540-DFCB-014F-A161-8A464FA11780}"/>
              </a:ext>
            </a:extLst>
          </p:cNvPr>
          <p:cNvSpPr txBox="1"/>
          <p:nvPr/>
        </p:nvSpPr>
        <p:spPr>
          <a:xfrm>
            <a:off x="337290" y="2792938"/>
            <a:ext cx="2619733" cy="301059"/>
          </a:xfrm>
          <a:prstGeom prst="rect">
            <a:avLst/>
          </a:prstGeom>
          <a:noFill/>
        </p:spPr>
        <p:txBody>
          <a:bodyPr wrap="square" rtlCol="0" anchor="ctr">
            <a:spAutoFit/>
          </a:bodyPr>
          <a:lstStyle/>
          <a:p>
            <a:pPr algn="ctr"/>
            <a:r>
              <a:rPr lang="ja-JP" altLang="en-US" sz="1200" dirty="0">
                <a:solidFill>
                  <a:schemeClr val="tx1">
                    <a:lumMod val="85000"/>
                    <a:lumOff val="15000"/>
                  </a:schemeClr>
                </a:solidFill>
                <a:latin typeface="Meiryo" panose="020B0604030504040204" pitchFamily="34" charset="-128"/>
                <a:ea typeface="Meiryo" panose="020B0604030504040204" pitchFamily="34" charset="-128"/>
                <a:cs typeface="メイリオ"/>
              </a:rPr>
              <a:t>機能設計書作成</a:t>
            </a:r>
            <a:endParaRPr kumimoji="1" lang="ja-JP" altLang="en-US" sz="1200" dirty="0">
              <a:solidFill>
                <a:schemeClr val="tx1">
                  <a:lumMod val="85000"/>
                  <a:lumOff val="15000"/>
                </a:schemeClr>
              </a:solidFill>
              <a:latin typeface="Meiryo" panose="020B0604030504040204" pitchFamily="34" charset="-128"/>
              <a:ea typeface="Meiryo" panose="020B0604030504040204" pitchFamily="34" charset="-128"/>
              <a:cs typeface="メイリオ"/>
            </a:endParaRPr>
          </a:p>
        </p:txBody>
      </p:sp>
      <p:sp>
        <p:nvSpPr>
          <p:cNvPr id="27" name="テキスト ボックス 26">
            <a:extLst>
              <a:ext uri="{FF2B5EF4-FFF2-40B4-BE49-F238E27FC236}">
                <a16:creationId xmlns:a16="http://schemas.microsoft.com/office/drawing/2014/main" id="{DDCD5629-7F24-9343-981C-0F9BD077A1E5}"/>
              </a:ext>
            </a:extLst>
          </p:cNvPr>
          <p:cNvSpPr txBox="1"/>
          <p:nvPr/>
        </p:nvSpPr>
        <p:spPr>
          <a:xfrm>
            <a:off x="337290" y="3437808"/>
            <a:ext cx="2619733" cy="301059"/>
          </a:xfrm>
          <a:prstGeom prst="rect">
            <a:avLst/>
          </a:prstGeom>
          <a:noFill/>
        </p:spPr>
        <p:txBody>
          <a:bodyPr wrap="square" rtlCol="0" anchor="ctr">
            <a:spAutoFit/>
          </a:bodyPr>
          <a:lstStyle/>
          <a:p>
            <a:pPr algn="ctr"/>
            <a:r>
              <a:rPr lang="ja-JP" altLang="en-US" sz="1200" dirty="0">
                <a:solidFill>
                  <a:schemeClr val="tx1">
                    <a:lumMod val="85000"/>
                    <a:lumOff val="15000"/>
                  </a:schemeClr>
                </a:solidFill>
                <a:latin typeface="Meiryo" panose="020B0604030504040204" pitchFamily="34" charset="-128"/>
                <a:ea typeface="Meiryo" panose="020B0604030504040204" pitchFamily="34" charset="-128"/>
                <a:cs typeface="メイリオ"/>
              </a:rPr>
              <a:t>開発計画</a:t>
            </a:r>
            <a:r>
              <a:rPr lang="en-US" altLang="ja-JP" sz="1200" dirty="0">
                <a:solidFill>
                  <a:schemeClr val="tx1">
                    <a:lumMod val="85000"/>
                    <a:lumOff val="15000"/>
                  </a:schemeClr>
                </a:solidFill>
                <a:latin typeface="Meiryo" panose="020B0604030504040204" pitchFamily="34" charset="-128"/>
                <a:ea typeface="Meiryo" panose="020B0604030504040204" pitchFamily="34" charset="-128"/>
                <a:cs typeface="メイリオ"/>
              </a:rPr>
              <a:t>&amp;</a:t>
            </a:r>
            <a:r>
              <a:rPr lang="ja-JP" altLang="en-US" sz="1200" dirty="0">
                <a:solidFill>
                  <a:schemeClr val="tx1">
                    <a:lumMod val="85000"/>
                    <a:lumOff val="15000"/>
                  </a:schemeClr>
                </a:solidFill>
                <a:latin typeface="Meiryo" panose="020B0604030504040204" pitchFamily="34" charset="-128"/>
                <a:ea typeface="Meiryo" panose="020B0604030504040204" pitchFamily="34" charset="-128"/>
                <a:cs typeface="メイリオ"/>
              </a:rPr>
              <a:t>実施</a:t>
            </a:r>
            <a:endParaRPr kumimoji="1" lang="ja-JP" altLang="en-US" sz="1200" dirty="0">
              <a:solidFill>
                <a:schemeClr val="tx1">
                  <a:lumMod val="85000"/>
                  <a:lumOff val="15000"/>
                </a:schemeClr>
              </a:solidFill>
              <a:latin typeface="Meiryo" panose="020B0604030504040204" pitchFamily="34" charset="-128"/>
              <a:ea typeface="Meiryo" panose="020B0604030504040204" pitchFamily="34" charset="-128"/>
              <a:cs typeface="メイリオ"/>
            </a:endParaRPr>
          </a:p>
        </p:txBody>
      </p:sp>
      <p:sp>
        <p:nvSpPr>
          <p:cNvPr id="28" name="テキスト ボックス 27">
            <a:extLst>
              <a:ext uri="{FF2B5EF4-FFF2-40B4-BE49-F238E27FC236}">
                <a16:creationId xmlns:a16="http://schemas.microsoft.com/office/drawing/2014/main" id="{36CD3EDF-1821-CE41-9B01-C283F970BC2E}"/>
              </a:ext>
            </a:extLst>
          </p:cNvPr>
          <p:cNvSpPr txBox="1"/>
          <p:nvPr/>
        </p:nvSpPr>
        <p:spPr>
          <a:xfrm>
            <a:off x="337290" y="4082678"/>
            <a:ext cx="2619733" cy="301059"/>
          </a:xfrm>
          <a:prstGeom prst="rect">
            <a:avLst/>
          </a:prstGeom>
          <a:noFill/>
        </p:spPr>
        <p:txBody>
          <a:bodyPr wrap="square" rtlCol="0" anchor="ctr">
            <a:spAutoFit/>
          </a:bodyPr>
          <a:lstStyle/>
          <a:p>
            <a:pPr algn="ctr"/>
            <a:r>
              <a:rPr lang="ja-JP" altLang="en-US" sz="1200" dirty="0">
                <a:solidFill>
                  <a:schemeClr val="tx1">
                    <a:lumMod val="85000"/>
                    <a:lumOff val="15000"/>
                  </a:schemeClr>
                </a:solidFill>
                <a:latin typeface="Meiryo" panose="020B0604030504040204" pitchFamily="34" charset="-128"/>
                <a:ea typeface="Meiryo" panose="020B0604030504040204" pitchFamily="34" charset="-128"/>
                <a:cs typeface="メイリオ"/>
              </a:rPr>
              <a:t>テスト計画</a:t>
            </a:r>
            <a:r>
              <a:rPr lang="en-US" altLang="ja-JP" sz="1200" dirty="0">
                <a:solidFill>
                  <a:schemeClr val="tx1">
                    <a:lumMod val="85000"/>
                    <a:lumOff val="15000"/>
                  </a:schemeClr>
                </a:solidFill>
                <a:latin typeface="Meiryo" panose="020B0604030504040204" pitchFamily="34" charset="-128"/>
                <a:ea typeface="Meiryo" panose="020B0604030504040204" pitchFamily="34" charset="-128"/>
                <a:cs typeface="メイリオ"/>
              </a:rPr>
              <a:t>&amp;</a:t>
            </a:r>
            <a:r>
              <a:rPr lang="ja-JP" altLang="en-US" sz="1200" dirty="0">
                <a:solidFill>
                  <a:schemeClr val="tx1">
                    <a:lumMod val="85000"/>
                    <a:lumOff val="15000"/>
                  </a:schemeClr>
                </a:solidFill>
                <a:latin typeface="Meiryo" panose="020B0604030504040204" pitchFamily="34" charset="-128"/>
                <a:ea typeface="Meiryo" panose="020B0604030504040204" pitchFamily="34" charset="-128"/>
                <a:cs typeface="メイリオ"/>
              </a:rPr>
              <a:t>実施</a:t>
            </a:r>
            <a:endParaRPr kumimoji="1" lang="ja-JP" altLang="en-US" sz="1200" dirty="0">
              <a:solidFill>
                <a:schemeClr val="tx1">
                  <a:lumMod val="85000"/>
                  <a:lumOff val="15000"/>
                </a:schemeClr>
              </a:solidFill>
              <a:latin typeface="Meiryo" panose="020B0604030504040204" pitchFamily="34" charset="-128"/>
              <a:ea typeface="Meiryo" panose="020B0604030504040204" pitchFamily="34" charset="-128"/>
              <a:cs typeface="メイリオ"/>
            </a:endParaRPr>
          </a:p>
        </p:txBody>
      </p:sp>
      <p:sp>
        <p:nvSpPr>
          <p:cNvPr id="29" name="テキスト ボックス 28">
            <a:extLst>
              <a:ext uri="{FF2B5EF4-FFF2-40B4-BE49-F238E27FC236}">
                <a16:creationId xmlns:a16="http://schemas.microsoft.com/office/drawing/2014/main" id="{333681D0-4A9D-064B-AD24-DF92A35FE429}"/>
              </a:ext>
            </a:extLst>
          </p:cNvPr>
          <p:cNvSpPr txBox="1"/>
          <p:nvPr/>
        </p:nvSpPr>
        <p:spPr>
          <a:xfrm>
            <a:off x="337290" y="4727547"/>
            <a:ext cx="2619733" cy="301059"/>
          </a:xfrm>
          <a:prstGeom prst="rect">
            <a:avLst/>
          </a:prstGeom>
          <a:noFill/>
        </p:spPr>
        <p:txBody>
          <a:bodyPr wrap="square" rtlCol="0" anchor="ctr">
            <a:spAutoFit/>
          </a:bodyPr>
          <a:lstStyle/>
          <a:p>
            <a:pPr algn="ctr"/>
            <a:r>
              <a:rPr kumimoji="1" lang="ja-JP" altLang="en-US" sz="1200" dirty="0">
                <a:solidFill>
                  <a:schemeClr val="tx1">
                    <a:lumMod val="85000"/>
                    <a:lumOff val="15000"/>
                  </a:schemeClr>
                </a:solidFill>
                <a:latin typeface="Meiryo" panose="020B0604030504040204" pitchFamily="34" charset="-128"/>
                <a:ea typeface="Meiryo" panose="020B0604030504040204" pitchFamily="34" charset="-128"/>
                <a:cs typeface="メイリオ"/>
              </a:rPr>
              <a:t>運用設計</a:t>
            </a:r>
          </a:p>
        </p:txBody>
      </p:sp>
      <p:sp>
        <p:nvSpPr>
          <p:cNvPr id="30" name="テキスト ボックス 29">
            <a:extLst>
              <a:ext uri="{FF2B5EF4-FFF2-40B4-BE49-F238E27FC236}">
                <a16:creationId xmlns:a16="http://schemas.microsoft.com/office/drawing/2014/main" id="{9692BC25-F598-5A41-90C5-87670D1F3413}"/>
              </a:ext>
            </a:extLst>
          </p:cNvPr>
          <p:cNvSpPr txBox="1"/>
          <p:nvPr/>
        </p:nvSpPr>
        <p:spPr>
          <a:xfrm>
            <a:off x="337290" y="5372417"/>
            <a:ext cx="2619733" cy="301059"/>
          </a:xfrm>
          <a:prstGeom prst="rect">
            <a:avLst/>
          </a:prstGeom>
          <a:noFill/>
        </p:spPr>
        <p:txBody>
          <a:bodyPr wrap="square" rtlCol="0" anchor="ctr">
            <a:spAutoFit/>
          </a:bodyPr>
          <a:lstStyle/>
          <a:p>
            <a:pPr algn="ctr"/>
            <a:r>
              <a:rPr lang="ja-JP" altLang="en-US" sz="1200" dirty="0">
                <a:solidFill>
                  <a:schemeClr val="tx1">
                    <a:lumMod val="85000"/>
                    <a:lumOff val="15000"/>
                  </a:schemeClr>
                </a:solidFill>
                <a:latin typeface="Meiryo" panose="020B0604030504040204" pitchFamily="34" charset="-128"/>
                <a:ea typeface="Meiryo" panose="020B0604030504040204" pitchFamily="34" charset="-128"/>
                <a:cs typeface="メイリオ"/>
              </a:rPr>
              <a:t>マニュアル作成</a:t>
            </a:r>
            <a:endParaRPr kumimoji="1" lang="ja-JP" altLang="en-US" sz="1200" dirty="0">
              <a:solidFill>
                <a:schemeClr val="tx1">
                  <a:lumMod val="85000"/>
                  <a:lumOff val="15000"/>
                </a:schemeClr>
              </a:solidFill>
              <a:latin typeface="Meiryo" panose="020B0604030504040204" pitchFamily="34" charset="-128"/>
              <a:ea typeface="Meiryo" panose="020B0604030504040204" pitchFamily="34" charset="-128"/>
              <a:cs typeface="メイリオ"/>
            </a:endParaRPr>
          </a:p>
        </p:txBody>
      </p:sp>
      <p:sp>
        <p:nvSpPr>
          <p:cNvPr id="31" name="テキスト ボックス 30">
            <a:extLst>
              <a:ext uri="{FF2B5EF4-FFF2-40B4-BE49-F238E27FC236}">
                <a16:creationId xmlns:a16="http://schemas.microsoft.com/office/drawing/2014/main" id="{390C1E79-12D1-B04C-8346-13552C4351BB}"/>
              </a:ext>
            </a:extLst>
          </p:cNvPr>
          <p:cNvSpPr txBox="1"/>
          <p:nvPr/>
        </p:nvSpPr>
        <p:spPr>
          <a:xfrm>
            <a:off x="337290" y="6017287"/>
            <a:ext cx="2619733" cy="301059"/>
          </a:xfrm>
          <a:prstGeom prst="rect">
            <a:avLst/>
          </a:prstGeom>
          <a:noFill/>
        </p:spPr>
        <p:txBody>
          <a:bodyPr wrap="square" rtlCol="0" anchor="ctr">
            <a:spAutoFit/>
          </a:bodyPr>
          <a:lstStyle/>
          <a:p>
            <a:pPr algn="ctr"/>
            <a:r>
              <a:rPr lang="ja-JP" altLang="en-US" sz="1200" dirty="0">
                <a:solidFill>
                  <a:schemeClr val="tx1">
                    <a:lumMod val="85000"/>
                    <a:lumOff val="15000"/>
                  </a:schemeClr>
                </a:solidFill>
                <a:latin typeface="Meiryo" panose="020B0604030504040204" pitchFamily="34" charset="-128"/>
                <a:ea typeface="Meiryo" panose="020B0604030504040204" pitchFamily="34" charset="-128"/>
                <a:cs typeface="メイリオ"/>
              </a:rPr>
              <a:t>ユーザー教育</a:t>
            </a:r>
            <a:endParaRPr kumimoji="1" lang="ja-JP" altLang="en-US" sz="1200" dirty="0">
              <a:solidFill>
                <a:schemeClr val="tx1">
                  <a:lumMod val="85000"/>
                  <a:lumOff val="15000"/>
                </a:schemeClr>
              </a:solidFill>
              <a:latin typeface="Meiryo" panose="020B0604030504040204" pitchFamily="34" charset="-128"/>
              <a:ea typeface="Meiryo" panose="020B0604030504040204" pitchFamily="34" charset="-128"/>
              <a:cs typeface="メイリオ"/>
            </a:endParaRPr>
          </a:p>
        </p:txBody>
      </p:sp>
      <p:sp>
        <p:nvSpPr>
          <p:cNvPr id="32" name="テキスト ボックス 31">
            <a:extLst>
              <a:ext uri="{FF2B5EF4-FFF2-40B4-BE49-F238E27FC236}">
                <a16:creationId xmlns:a16="http://schemas.microsoft.com/office/drawing/2014/main" id="{F30B9119-4D7A-E847-812E-EE05A24E84BE}"/>
              </a:ext>
            </a:extLst>
          </p:cNvPr>
          <p:cNvSpPr txBox="1"/>
          <p:nvPr/>
        </p:nvSpPr>
        <p:spPr>
          <a:xfrm>
            <a:off x="2957022" y="858329"/>
            <a:ext cx="1322338" cy="301059"/>
          </a:xfrm>
          <a:prstGeom prst="rect">
            <a:avLst/>
          </a:prstGeom>
          <a:noFill/>
        </p:spPr>
        <p:txBody>
          <a:bodyPr wrap="square" rtlCol="0" anchor="ctr">
            <a:spAutoFit/>
          </a:bodyPr>
          <a:lstStyle/>
          <a:p>
            <a:pPr algn="ctr"/>
            <a:r>
              <a:rPr kumimoji="1" lang="ja-JP" altLang="en-US" sz="1200" dirty="0">
                <a:solidFill>
                  <a:srgbClr val="262626"/>
                </a:solidFill>
                <a:latin typeface="Meiryo" panose="020B0604030504040204" pitchFamily="34" charset="-128"/>
                <a:ea typeface="Meiryo" panose="020B0604030504040204" pitchFamily="34" charset="-128"/>
                <a:cs typeface="メイリオ"/>
              </a:rPr>
              <a:t>鈴木</a:t>
            </a:r>
          </a:p>
        </p:txBody>
      </p:sp>
      <p:sp>
        <p:nvSpPr>
          <p:cNvPr id="33" name="テキスト ボックス 32">
            <a:extLst>
              <a:ext uri="{FF2B5EF4-FFF2-40B4-BE49-F238E27FC236}">
                <a16:creationId xmlns:a16="http://schemas.microsoft.com/office/drawing/2014/main" id="{A4A1C52B-D3B9-8944-8AD4-418CE02F7922}"/>
              </a:ext>
            </a:extLst>
          </p:cNvPr>
          <p:cNvSpPr txBox="1"/>
          <p:nvPr/>
        </p:nvSpPr>
        <p:spPr>
          <a:xfrm>
            <a:off x="4279360" y="858329"/>
            <a:ext cx="1322338" cy="301059"/>
          </a:xfrm>
          <a:prstGeom prst="rect">
            <a:avLst/>
          </a:prstGeom>
          <a:noFill/>
        </p:spPr>
        <p:txBody>
          <a:bodyPr wrap="square" rtlCol="0" anchor="ctr">
            <a:spAutoFit/>
          </a:bodyPr>
          <a:lstStyle/>
          <a:p>
            <a:pPr algn="ctr"/>
            <a:r>
              <a:rPr lang="ja-JP" altLang="en-US" sz="1200" dirty="0">
                <a:solidFill>
                  <a:srgbClr val="262626"/>
                </a:solidFill>
                <a:latin typeface="Meiryo" panose="020B0604030504040204" pitchFamily="34" charset="-128"/>
                <a:ea typeface="Meiryo" panose="020B0604030504040204" pitchFamily="34" charset="-128"/>
                <a:cs typeface="メイリオ"/>
              </a:rPr>
              <a:t>岩井</a:t>
            </a:r>
            <a:endParaRPr kumimoji="1" lang="ja-JP" altLang="en-US" sz="1200" dirty="0">
              <a:solidFill>
                <a:srgbClr val="262626"/>
              </a:solidFill>
              <a:latin typeface="Meiryo" panose="020B0604030504040204" pitchFamily="34" charset="-128"/>
              <a:ea typeface="Meiryo" panose="020B0604030504040204" pitchFamily="34" charset="-128"/>
              <a:cs typeface="メイリオ"/>
            </a:endParaRPr>
          </a:p>
        </p:txBody>
      </p:sp>
      <p:sp>
        <p:nvSpPr>
          <p:cNvPr id="34" name="テキスト ボックス 33">
            <a:extLst>
              <a:ext uri="{FF2B5EF4-FFF2-40B4-BE49-F238E27FC236}">
                <a16:creationId xmlns:a16="http://schemas.microsoft.com/office/drawing/2014/main" id="{0635461F-C0DA-2242-98E2-A1529C9924FE}"/>
              </a:ext>
            </a:extLst>
          </p:cNvPr>
          <p:cNvSpPr txBox="1"/>
          <p:nvPr/>
        </p:nvSpPr>
        <p:spPr>
          <a:xfrm>
            <a:off x="5601699" y="858329"/>
            <a:ext cx="1322338" cy="301059"/>
          </a:xfrm>
          <a:prstGeom prst="rect">
            <a:avLst/>
          </a:prstGeom>
          <a:noFill/>
        </p:spPr>
        <p:txBody>
          <a:bodyPr wrap="square" rtlCol="0" anchor="ctr">
            <a:spAutoFit/>
          </a:bodyPr>
          <a:lstStyle/>
          <a:p>
            <a:pPr algn="ctr"/>
            <a:r>
              <a:rPr kumimoji="1" lang="ja-JP" altLang="en-US" sz="1200" dirty="0">
                <a:solidFill>
                  <a:srgbClr val="262626"/>
                </a:solidFill>
                <a:latin typeface="Meiryo" panose="020B0604030504040204" pitchFamily="34" charset="-128"/>
                <a:ea typeface="Meiryo" panose="020B0604030504040204" pitchFamily="34" charset="-128"/>
                <a:cs typeface="メイリオ"/>
              </a:rPr>
              <a:t>谷本</a:t>
            </a:r>
          </a:p>
        </p:txBody>
      </p:sp>
      <p:sp>
        <p:nvSpPr>
          <p:cNvPr id="35" name="テキスト ボックス 34">
            <a:extLst>
              <a:ext uri="{FF2B5EF4-FFF2-40B4-BE49-F238E27FC236}">
                <a16:creationId xmlns:a16="http://schemas.microsoft.com/office/drawing/2014/main" id="{154A5E5C-1248-404F-B191-4D24779F257B}"/>
              </a:ext>
            </a:extLst>
          </p:cNvPr>
          <p:cNvSpPr txBox="1"/>
          <p:nvPr/>
        </p:nvSpPr>
        <p:spPr>
          <a:xfrm>
            <a:off x="6924037" y="858329"/>
            <a:ext cx="1322338" cy="301059"/>
          </a:xfrm>
          <a:prstGeom prst="rect">
            <a:avLst/>
          </a:prstGeom>
          <a:noFill/>
        </p:spPr>
        <p:txBody>
          <a:bodyPr wrap="square" rtlCol="0" anchor="ctr">
            <a:spAutoFit/>
          </a:bodyPr>
          <a:lstStyle/>
          <a:p>
            <a:pPr algn="ctr"/>
            <a:r>
              <a:rPr kumimoji="1" lang="ja-JP" altLang="en-US" sz="1200" dirty="0">
                <a:solidFill>
                  <a:srgbClr val="262626"/>
                </a:solidFill>
                <a:latin typeface="Meiryo" panose="020B0604030504040204" pitchFamily="34" charset="-128"/>
                <a:ea typeface="Meiryo" panose="020B0604030504040204" pitchFamily="34" charset="-128"/>
                <a:cs typeface="メイリオ"/>
              </a:rPr>
              <a:t>関</a:t>
            </a:r>
          </a:p>
        </p:txBody>
      </p:sp>
      <p:sp>
        <p:nvSpPr>
          <p:cNvPr id="36" name="テキスト ボックス 35">
            <a:extLst>
              <a:ext uri="{FF2B5EF4-FFF2-40B4-BE49-F238E27FC236}">
                <a16:creationId xmlns:a16="http://schemas.microsoft.com/office/drawing/2014/main" id="{6CFA49AC-9085-C847-BE8E-288480674FA1}"/>
              </a:ext>
            </a:extLst>
          </p:cNvPr>
          <p:cNvSpPr txBox="1"/>
          <p:nvPr/>
        </p:nvSpPr>
        <p:spPr>
          <a:xfrm>
            <a:off x="8246376" y="858329"/>
            <a:ext cx="1322338" cy="301059"/>
          </a:xfrm>
          <a:prstGeom prst="rect">
            <a:avLst/>
          </a:prstGeom>
          <a:noFill/>
        </p:spPr>
        <p:txBody>
          <a:bodyPr wrap="square" rtlCol="0" anchor="ctr">
            <a:spAutoFit/>
          </a:bodyPr>
          <a:lstStyle/>
          <a:p>
            <a:pPr algn="ctr"/>
            <a:r>
              <a:rPr kumimoji="1" lang="ja-JP" altLang="en-US" sz="1200" dirty="0">
                <a:solidFill>
                  <a:srgbClr val="262626"/>
                </a:solidFill>
                <a:latin typeface="Meiryo" panose="020B0604030504040204" pitchFamily="34" charset="-128"/>
                <a:ea typeface="Meiryo" panose="020B0604030504040204" pitchFamily="34" charset="-128"/>
                <a:cs typeface="メイリオ"/>
              </a:rPr>
              <a:t>安達</a:t>
            </a:r>
          </a:p>
        </p:txBody>
      </p:sp>
      <p:sp>
        <p:nvSpPr>
          <p:cNvPr id="37" name="テキスト ボックス 36">
            <a:extLst>
              <a:ext uri="{FF2B5EF4-FFF2-40B4-BE49-F238E27FC236}">
                <a16:creationId xmlns:a16="http://schemas.microsoft.com/office/drawing/2014/main" id="{54D695BA-5940-4743-999A-8F1411934B6F}"/>
              </a:ext>
            </a:extLst>
          </p:cNvPr>
          <p:cNvSpPr txBox="1"/>
          <p:nvPr/>
        </p:nvSpPr>
        <p:spPr>
          <a:xfrm>
            <a:off x="2957022" y="1469749"/>
            <a:ext cx="1322338" cy="367961"/>
          </a:xfrm>
          <a:prstGeom prst="rect">
            <a:avLst/>
          </a:prstGeom>
          <a:noFill/>
        </p:spPr>
        <p:txBody>
          <a:bodyPr wrap="square" rtlCol="0" anchor="ctr">
            <a:spAutoFit/>
          </a:bodyPr>
          <a:lstStyle/>
          <a:p>
            <a:pPr algn="ctr"/>
            <a:r>
              <a:rPr kumimoji="1" lang="en-US" altLang="ja-JP" sz="1600" b="1" dirty="0">
                <a:solidFill>
                  <a:srgbClr val="262626"/>
                </a:solidFill>
                <a:latin typeface="Meiryo" panose="020B0604030504040204" pitchFamily="34" charset="-128"/>
                <a:ea typeface="Meiryo" panose="020B0604030504040204" pitchFamily="34" charset="-128"/>
                <a:cs typeface="HGP創英角ｺﾞｼｯｸUB"/>
              </a:rPr>
              <a:t>R/A</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38" name="テキスト ボックス 37">
            <a:extLst>
              <a:ext uri="{FF2B5EF4-FFF2-40B4-BE49-F238E27FC236}">
                <a16:creationId xmlns:a16="http://schemas.microsoft.com/office/drawing/2014/main" id="{831C4E3E-21BC-024A-9EBA-89018D25FE01}"/>
              </a:ext>
            </a:extLst>
          </p:cNvPr>
          <p:cNvSpPr txBox="1"/>
          <p:nvPr/>
        </p:nvSpPr>
        <p:spPr>
          <a:xfrm>
            <a:off x="4279360" y="1469749"/>
            <a:ext cx="1322338" cy="367961"/>
          </a:xfrm>
          <a:prstGeom prst="rect">
            <a:avLst/>
          </a:prstGeom>
          <a:noFill/>
        </p:spPr>
        <p:txBody>
          <a:bodyPr wrap="square" rtlCol="0" anchor="ctr">
            <a:spAutoFit/>
          </a:bodyPr>
          <a:lstStyle/>
          <a:p>
            <a:pPr algn="ctr"/>
            <a:r>
              <a:rPr kumimoji="1" lang="en-US" altLang="ja-JP" sz="1600" b="1" dirty="0">
                <a:solidFill>
                  <a:srgbClr val="262626"/>
                </a:solidFill>
                <a:latin typeface="Meiryo" panose="020B0604030504040204" pitchFamily="34" charset="-128"/>
                <a:ea typeface="Meiryo" panose="020B0604030504040204" pitchFamily="34" charset="-128"/>
                <a:cs typeface="HGP創英角ｺﾞｼｯｸUB"/>
              </a:rPr>
              <a:t>I</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39" name="テキスト ボックス 38">
            <a:extLst>
              <a:ext uri="{FF2B5EF4-FFF2-40B4-BE49-F238E27FC236}">
                <a16:creationId xmlns:a16="http://schemas.microsoft.com/office/drawing/2014/main" id="{EBEA0E64-9B6D-1646-9B1F-9F17E8CE9F74}"/>
              </a:ext>
            </a:extLst>
          </p:cNvPr>
          <p:cNvSpPr txBox="1"/>
          <p:nvPr/>
        </p:nvSpPr>
        <p:spPr>
          <a:xfrm>
            <a:off x="5601699" y="1469749"/>
            <a:ext cx="1322338" cy="367961"/>
          </a:xfrm>
          <a:prstGeom prst="rect">
            <a:avLst/>
          </a:prstGeom>
          <a:noFill/>
        </p:spPr>
        <p:txBody>
          <a:bodyPr wrap="square" rtlCol="0" anchor="ctr">
            <a:spAutoFit/>
          </a:bodyPr>
          <a:lstStyle/>
          <a:p>
            <a:pPr algn="ctr"/>
            <a:r>
              <a:rPr lang="en-US" altLang="ja-JP" sz="1600" b="1" dirty="0">
                <a:solidFill>
                  <a:srgbClr val="262626"/>
                </a:solidFill>
                <a:latin typeface="Meiryo" panose="020B0604030504040204" pitchFamily="34" charset="-128"/>
                <a:ea typeface="Meiryo" panose="020B0604030504040204" pitchFamily="34" charset="-128"/>
                <a:cs typeface="HGP創英角ｺﾞｼｯｸUB"/>
              </a:rPr>
              <a:t>I</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40" name="テキスト ボックス 39">
            <a:extLst>
              <a:ext uri="{FF2B5EF4-FFF2-40B4-BE49-F238E27FC236}">
                <a16:creationId xmlns:a16="http://schemas.microsoft.com/office/drawing/2014/main" id="{BA05A568-4757-5E4B-97A5-0811400B96D0}"/>
              </a:ext>
            </a:extLst>
          </p:cNvPr>
          <p:cNvSpPr txBox="1"/>
          <p:nvPr/>
        </p:nvSpPr>
        <p:spPr>
          <a:xfrm>
            <a:off x="2957022" y="2114618"/>
            <a:ext cx="1322338" cy="367961"/>
          </a:xfrm>
          <a:prstGeom prst="rect">
            <a:avLst/>
          </a:prstGeom>
          <a:noFill/>
        </p:spPr>
        <p:txBody>
          <a:bodyPr wrap="square" rtlCol="0" anchor="ctr">
            <a:spAutoFit/>
          </a:bodyPr>
          <a:lstStyle/>
          <a:p>
            <a:pPr algn="ctr"/>
            <a:r>
              <a:rPr kumimoji="1" lang="en-US" altLang="ja-JP" sz="1600" b="1" dirty="0">
                <a:solidFill>
                  <a:srgbClr val="262626"/>
                </a:solidFill>
                <a:latin typeface="Meiryo" panose="020B0604030504040204" pitchFamily="34" charset="-128"/>
                <a:ea typeface="Meiryo" panose="020B0604030504040204" pitchFamily="34" charset="-128"/>
                <a:cs typeface="HGP創英角ｺﾞｼｯｸUB"/>
              </a:rPr>
              <a:t>A</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41" name="テキスト ボックス 40">
            <a:extLst>
              <a:ext uri="{FF2B5EF4-FFF2-40B4-BE49-F238E27FC236}">
                <a16:creationId xmlns:a16="http://schemas.microsoft.com/office/drawing/2014/main" id="{FD935804-2E7B-D74A-BF17-DE9B5B71A4E9}"/>
              </a:ext>
            </a:extLst>
          </p:cNvPr>
          <p:cNvSpPr txBox="1"/>
          <p:nvPr/>
        </p:nvSpPr>
        <p:spPr>
          <a:xfrm>
            <a:off x="4279360" y="2114618"/>
            <a:ext cx="1322338" cy="367961"/>
          </a:xfrm>
          <a:prstGeom prst="rect">
            <a:avLst/>
          </a:prstGeom>
          <a:noFill/>
        </p:spPr>
        <p:txBody>
          <a:bodyPr wrap="square" rtlCol="0" anchor="ctr">
            <a:spAutoFit/>
          </a:bodyPr>
          <a:lstStyle/>
          <a:p>
            <a:pPr algn="ctr"/>
            <a:r>
              <a:rPr kumimoji="1" lang="en-US" altLang="ja-JP" sz="1600" b="1" dirty="0">
                <a:solidFill>
                  <a:srgbClr val="262626"/>
                </a:solidFill>
                <a:latin typeface="Meiryo" panose="020B0604030504040204" pitchFamily="34" charset="-128"/>
                <a:ea typeface="Meiryo" panose="020B0604030504040204" pitchFamily="34" charset="-128"/>
                <a:cs typeface="HGP創英角ｺﾞｼｯｸUB"/>
              </a:rPr>
              <a:t>R</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42" name="テキスト ボックス 41">
            <a:extLst>
              <a:ext uri="{FF2B5EF4-FFF2-40B4-BE49-F238E27FC236}">
                <a16:creationId xmlns:a16="http://schemas.microsoft.com/office/drawing/2014/main" id="{890D70DB-31D5-A24F-BF7D-3FB25F863744}"/>
              </a:ext>
            </a:extLst>
          </p:cNvPr>
          <p:cNvSpPr txBox="1"/>
          <p:nvPr/>
        </p:nvSpPr>
        <p:spPr>
          <a:xfrm>
            <a:off x="5601699" y="2114618"/>
            <a:ext cx="1322338" cy="367961"/>
          </a:xfrm>
          <a:prstGeom prst="rect">
            <a:avLst/>
          </a:prstGeom>
          <a:noFill/>
        </p:spPr>
        <p:txBody>
          <a:bodyPr wrap="square" rtlCol="0" anchor="ctr">
            <a:spAutoFit/>
          </a:bodyPr>
          <a:lstStyle/>
          <a:p>
            <a:pPr algn="ctr"/>
            <a:r>
              <a:rPr lang="en-US" altLang="en-US" sz="1600" b="1" dirty="0">
                <a:solidFill>
                  <a:srgbClr val="262626"/>
                </a:solidFill>
                <a:latin typeface="Meiryo" panose="020B0604030504040204" pitchFamily="34" charset="-128"/>
                <a:ea typeface="Meiryo" panose="020B0604030504040204" pitchFamily="34" charset="-128"/>
                <a:cs typeface="HGP創英角ｺﾞｼｯｸUB"/>
              </a:rPr>
              <a:t>I</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43" name="テキスト ボックス 42">
            <a:extLst>
              <a:ext uri="{FF2B5EF4-FFF2-40B4-BE49-F238E27FC236}">
                <a16:creationId xmlns:a16="http://schemas.microsoft.com/office/drawing/2014/main" id="{38C3C98C-EE3E-CF40-81CD-B0037CEEAAD4}"/>
              </a:ext>
            </a:extLst>
          </p:cNvPr>
          <p:cNvSpPr txBox="1"/>
          <p:nvPr/>
        </p:nvSpPr>
        <p:spPr>
          <a:xfrm>
            <a:off x="2957022" y="2759488"/>
            <a:ext cx="1322338" cy="367961"/>
          </a:xfrm>
          <a:prstGeom prst="rect">
            <a:avLst/>
          </a:prstGeom>
          <a:noFill/>
        </p:spPr>
        <p:txBody>
          <a:bodyPr wrap="square" rtlCol="0" anchor="ctr">
            <a:spAutoFit/>
          </a:bodyPr>
          <a:lstStyle/>
          <a:p>
            <a:pPr algn="ctr"/>
            <a:r>
              <a:rPr kumimoji="1" lang="en-US" altLang="ja-JP" sz="1600" b="1" dirty="0">
                <a:solidFill>
                  <a:srgbClr val="262626"/>
                </a:solidFill>
                <a:latin typeface="Meiryo" panose="020B0604030504040204" pitchFamily="34" charset="-128"/>
                <a:ea typeface="Meiryo" panose="020B0604030504040204" pitchFamily="34" charset="-128"/>
                <a:cs typeface="HGP創英角ｺﾞｼｯｸUB"/>
              </a:rPr>
              <a:t>A</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44" name="テキスト ボックス 43">
            <a:extLst>
              <a:ext uri="{FF2B5EF4-FFF2-40B4-BE49-F238E27FC236}">
                <a16:creationId xmlns:a16="http://schemas.microsoft.com/office/drawing/2014/main" id="{E325DAF6-C92D-CF4B-925F-CCEC5D33716B}"/>
              </a:ext>
            </a:extLst>
          </p:cNvPr>
          <p:cNvSpPr txBox="1"/>
          <p:nvPr/>
        </p:nvSpPr>
        <p:spPr>
          <a:xfrm>
            <a:off x="4279360" y="2759488"/>
            <a:ext cx="1322338" cy="367961"/>
          </a:xfrm>
          <a:prstGeom prst="rect">
            <a:avLst/>
          </a:prstGeom>
          <a:noFill/>
        </p:spPr>
        <p:txBody>
          <a:bodyPr wrap="square" rtlCol="0" anchor="ctr">
            <a:spAutoFit/>
          </a:bodyPr>
          <a:lstStyle/>
          <a:p>
            <a:pPr algn="ctr"/>
            <a:r>
              <a:rPr lang="en-US" altLang="ja-JP" sz="1600" b="1" dirty="0">
                <a:solidFill>
                  <a:srgbClr val="262626"/>
                </a:solidFill>
                <a:latin typeface="Meiryo" panose="020B0604030504040204" pitchFamily="34" charset="-128"/>
                <a:ea typeface="Meiryo" panose="020B0604030504040204" pitchFamily="34" charset="-128"/>
                <a:cs typeface="HGP創英角ｺﾞｼｯｸUB"/>
              </a:rPr>
              <a:t>R</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45" name="テキスト ボックス 44">
            <a:extLst>
              <a:ext uri="{FF2B5EF4-FFF2-40B4-BE49-F238E27FC236}">
                <a16:creationId xmlns:a16="http://schemas.microsoft.com/office/drawing/2014/main" id="{D1E038FB-DB9E-9D44-B94A-6F94229265ED}"/>
              </a:ext>
            </a:extLst>
          </p:cNvPr>
          <p:cNvSpPr txBox="1"/>
          <p:nvPr/>
        </p:nvSpPr>
        <p:spPr>
          <a:xfrm>
            <a:off x="5601699" y="2759488"/>
            <a:ext cx="1322338" cy="367961"/>
          </a:xfrm>
          <a:prstGeom prst="rect">
            <a:avLst/>
          </a:prstGeom>
          <a:noFill/>
        </p:spPr>
        <p:txBody>
          <a:bodyPr wrap="square" rtlCol="0" anchor="ctr">
            <a:spAutoFit/>
          </a:bodyPr>
          <a:lstStyle/>
          <a:p>
            <a:pPr algn="ctr"/>
            <a:r>
              <a:rPr lang="en-US" altLang="ja-JP" sz="1600" b="1" dirty="0">
                <a:solidFill>
                  <a:srgbClr val="262626"/>
                </a:solidFill>
                <a:latin typeface="Meiryo" panose="020B0604030504040204" pitchFamily="34" charset="-128"/>
                <a:ea typeface="Meiryo" panose="020B0604030504040204" pitchFamily="34" charset="-128"/>
                <a:cs typeface="HGP創英角ｺﾞｼｯｸUB"/>
              </a:rPr>
              <a:t>C/I</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46" name="テキスト ボックス 45">
            <a:extLst>
              <a:ext uri="{FF2B5EF4-FFF2-40B4-BE49-F238E27FC236}">
                <a16:creationId xmlns:a16="http://schemas.microsoft.com/office/drawing/2014/main" id="{257E27AD-33FB-E643-8E33-196371D8FC8A}"/>
              </a:ext>
            </a:extLst>
          </p:cNvPr>
          <p:cNvSpPr txBox="1"/>
          <p:nvPr/>
        </p:nvSpPr>
        <p:spPr>
          <a:xfrm>
            <a:off x="8246376" y="2759488"/>
            <a:ext cx="1322338" cy="367961"/>
          </a:xfrm>
          <a:prstGeom prst="rect">
            <a:avLst/>
          </a:prstGeom>
          <a:noFill/>
        </p:spPr>
        <p:txBody>
          <a:bodyPr wrap="square" rtlCol="0" anchor="ctr">
            <a:spAutoFit/>
          </a:bodyPr>
          <a:lstStyle/>
          <a:p>
            <a:pPr algn="ctr"/>
            <a:r>
              <a:rPr lang="en-US" altLang="ja-JP" sz="1600" b="1" dirty="0">
                <a:solidFill>
                  <a:srgbClr val="262626"/>
                </a:solidFill>
                <a:latin typeface="Meiryo" panose="020B0604030504040204" pitchFamily="34" charset="-128"/>
                <a:ea typeface="Meiryo" panose="020B0604030504040204" pitchFamily="34" charset="-128"/>
                <a:cs typeface="HGP創英角ｺﾞｼｯｸUB"/>
              </a:rPr>
              <a:t>I</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47" name="テキスト ボックス 46">
            <a:extLst>
              <a:ext uri="{FF2B5EF4-FFF2-40B4-BE49-F238E27FC236}">
                <a16:creationId xmlns:a16="http://schemas.microsoft.com/office/drawing/2014/main" id="{C928CABE-E360-004A-8046-1F2770B6C282}"/>
              </a:ext>
            </a:extLst>
          </p:cNvPr>
          <p:cNvSpPr txBox="1"/>
          <p:nvPr/>
        </p:nvSpPr>
        <p:spPr>
          <a:xfrm>
            <a:off x="5601699" y="3404358"/>
            <a:ext cx="1322338" cy="367961"/>
          </a:xfrm>
          <a:prstGeom prst="rect">
            <a:avLst/>
          </a:prstGeom>
          <a:noFill/>
        </p:spPr>
        <p:txBody>
          <a:bodyPr wrap="square" rtlCol="0" anchor="ctr">
            <a:spAutoFit/>
          </a:bodyPr>
          <a:lstStyle/>
          <a:p>
            <a:pPr algn="ctr"/>
            <a:r>
              <a:rPr kumimoji="1" lang="en-US" altLang="ja-JP" sz="1600" b="1" dirty="0">
                <a:solidFill>
                  <a:srgbClr val="262626"/>
                </a:solidFill>
                <a:latin typeface="Meiryo" panose="020B0604030504040204" pitchFamily="34" charset="-128"/>
                <a:ea typeface="Meiryo" panose="020B0604030504040204" pitchFamily="34" charset="-128"/>
                <a:cs typeface="HGP創英角ｺﾞｼｯｸUB"/>
              </a:rPr>
              <a:t>R</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48" name="テキスト ボックス 47">
            <a:extLst>
              <a:ext uri="{FF2B5EF4-FFF2-40B4-BE49-F238E27FC236}">
                <a16:creationId xmlns:a16="http://schemas.microsoft.com/office/drawing/2014/main" id="{1526328F-9926-5D4D-983A-8CE1C205F0B5}"/>
              </a:ext>
            </a:extLst>
          </p:cNvPr>
          <p:cNvSpPr txBox="1"/>
          <p:nvPr/>
        </p:nvSpPr>
        <p:spPr>
          <a:xfrm>
            <a:off x="6924037" y="3404358"/>
            <a:ext cx="1322338" cy="367961"/>
          </a:xfrm>
          <a:prstGeom prst="rect">
            <a:avLst/>
          </a:prstGeom>
          <a:noFill/>
        </p:spPr>
        <p:txBody>
          <a:bodyPr wrap="square" rtlCol="0" anchor="ctr">
            <a:spAutoFit/>
          </a:bodyPr>
          <a:lstStyle/>
          <a:p>
            <a:pPr algn="ctr"/>
            <a:r>
              <a:rPr lang="en-US" altLang="en-US" sz="1600" b="1" dirty="0">
                <a:solidFill>
                  <a:srgbClr val="262626"/>
                </a:solidFill>
                <a:latin typeface="Meiryo" panose="020B0604030504040204" pitchFamily="34" charset="-128"/>
                <a:ea typeface="Meiryo" panose="020B0604030504040204" pitchFamily="34" charset="-128"/>
                <a:cs typeface="HGP創英角ｺﾞｼｯｸUB"/>
              </a:rPr>
              <a:t>R</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49" name="テキスト ボックス 48">
            <a:extLst>
              <a:ext uri="{FF2B5EF4-FFF2-40B4-BE49-F238E27FC236}">
                <a16:creationId xmlns:a16="http://schemas.microsoft.com/office/drawing/2014/main" id="{6B8A98AC-D3C3-744F-80AF-957BBE97AB2B}"/>
              </a:ext>
            </a:extLst>
          </p:cNvPr>
          <p:cNvSpPr txBox="1"/>
          <p:nvPr/>
        </p:nvSpPr>
        <p:spPr>
          <a:xfrm>
            <a:off x="8246376" y="3404358"/>
            <a:ext cx="1322338" cy="367961"/>
          </a:xfrm>
          <a:prstGeom prst="rect">
            <a:avLst/>
          </a:prstGeom>
          <a:noFill/>
        </p:spPr>
        <p:txBody>
          <a:bodyPr wrap="square" rtlCol="0" anchor="ctr">
            <a:spAutoFit/>
          </a:bodyPr>
          <a:lstStyle/>
          <a:p>
            <a:pPr algn="ctr"/>
            <a:r>
              <a:rPr lang="ja-JP" altLang="en-US" sz="1600" b="1" dirty="0">
                <a:solidFill>
                  <a:srgbClr val="262626"/>
                </a:solidFill>
                <a:latin typeface="Meiryo" panose="020B0604030504040204" pitchFamily="34" charset="-128"/>
                <a:ea typeface="Meiryo" panose="020B0604030504040204" pitchFamily="34" charset="-128"/>
                <a:cs typeface="HGP創英角ｺﾞｼｯｸUB"/>
              </a:rPr>
              <a:t>I</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50" name="テキスト ボックス 49">
            <a:extLst>
              <a:ext uri="{FF2B5EF4-FFF2-40B4-BE49-F238E27FC236}">
                <a16:creationId xmlns:a16="http://schemas.microsoft.com/office/drawing/2014/main" id="{6649D2A3-7D90-3C4D-AF12-9E6A4CA37748}"/>
              </a:ext>
            </a:extLst>
          </p:cNvPr>
          <p:cNvSpPr txBox="1"/>
          <p:nvPr/>
        </p:nvSpPr>
        <p:spPr>
          <a:xfrm>
            <a:off x="4279360" y="4049227"/>
            <a:ext cx="1322338" cy="367961"/>
          </a:xfrm>
          <a:prstGeom prst="rect">
            <a:avLst/>
          </a:prstGeom>
          <a:noFill/>
        </p:spPr>
        <p:txBody>
          <a:bodyPr wrap="square" rtlCol="0" anchor="ctr">
            <a:spAutoFit/>
          </a:bodyPr>
          <a:lstStyle/>
          <a:p>
            <a:pPr algn="ctr"/>
            <a:r>
              <a:rPr lang="en-US" altLang="ja-JP" sz="1600" b="1" dirty="0">
                <a:solidFill>
                  <a:srgbClr val="262626"/>
                </a:solidFill>
                <a:latin typeface="Meiryo" panose="020B0604030504040204" pitchFamily="34" charset="-128"/>
                <a:ea typeface="Meiryo" panose="020B0604030504040204" pitchFamily="34" charset="-128"/>
                <a:cs typeface="HGP創英角ｺﾞｼｯｸUB"/>
              </a:rPr>
              <a:t>A</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51" name="テキスト ボックス 50">
            <a:extLst>
              <a:ext uri="{FF2B5EF4-FFF2-40B4-BE49-F238E27FC236}">
                <a16:creationId xmlns:a16="http://schemas.microsoft.com/office/drawing/2014/main" id="{2346A441-388A-9044-85BC-0280B7FCCBFF}"/>
              </a:ext>
            </a:extLst>
          </p:cNvPr>
          <p:cNvSpPr txBox="1"/>
          <p:nvPr/>
        </p:nvSpPr>
        <p:spPr>
          <a:xfrm>
            <a:off x="5601699" y="4049227"/>
            <a:ext cx="1322338" cy="367961"/>
          </a:xfrm>
          <a:prstGeom prst="rect">
            <a:avLst/>
          </a:prstGeom>
          <a:noFill/>
        </p:spPr>
        <p:txBody>
          <a:bodyPr wrap="square" rtlCol="0" anchor="ctr">
            <a:spAutoFit/>
          </a:bodyPr>
          <a:lstStyle/>
          <a:p>
            <a:pPr algn="ctr"/>
            <a:r>
              <a:rPr lang="en-US" altLang="ja-JP" sz="1600" b="1" dirty="0">
                <a:solidFill>
                  <a:srgbClr val="262626"/>
                </a:solidFill>
                <a:latin typeface="Meiryo" panose="020B0604030504040204" pitchFamily="34" charset="-128"/>
                <a:ea typeface="Meiryo" panose="020B0604030504040204" pitchFamily="34" charset="-128"/>
                <a:cs typeface="HGP創英角ｺﾞｼｯｸUB"/>
              </a:rPr>
              <a:t>R</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52" name="テキスト ボックス 51">
            <a:extLst>
              <a:ext uri="{FF2B5EF4-FFF2-40B4-BE49-F238E27FC236}">
                <a16:creationId xmlns:a16="http://schemas.microsoft.com/office/drawing/2014/main" id="{BB426FE8-8ED0-7E46-A94B-CAF5AC75A811}"/>
              </a:ext>
            </a:extLst>
          </p:cNvPr>
          <p:cNvSpPr txBox="1"/>
          <p:nvPr/>
        </p:nvSpPr>
        <p:spPr>
          <a:xfrm>
            <a:off x="6924037" y="4049227"/>
            <a:ext cx="1322338" cy="367961"/>
          </a:xfrm>
          <a:prstGeom prst="rect">
            <a:avLst/>
          </a:prstGeom>
          <a:noFill/>
        </p:spPr>
        <p:txBody>
          <a:bodyPr wrap="square" rtlCol="0" anchor="ctr">
            <a:spAutoFit/>
          </a:bodyPr>
          <a:lstStyle/>
          <a:p>
            <a:pPr algn="ctr"/>
            <a:r>
              <a:rPr lang="en-US" altLang="en-US" sz="1600" b="1" dirty="0">
                <a:solidFill>
                  <a:srgbClr val="262626"/>
                </a:solidFill>
                <a:latin typeface="Meiryo" panose="020B0604030504040204" pitchFamily="34" charset="-128"/>
                <a:ea typeface="Meiryo" panose="020B0604030504040204" pitchFamily="34" charset="-128"/>
                <a:cs typeface="HGP創英角ｺﾞｼｯｸUB"/>
              </a:rPr>
              <a:t>R</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53" name="テキスト ボックス 52">
            <a:extLst>
              <a:ext uri="{FF2B5EF4-FFF2-40B4-BE49-F238E27FC236}">
                <a16:creationId xmlns:a16="http://schemas.microsoft.com/office/drawing/2014/main" id="{B74081B6-9ABB-274B-9886-3D8F13BB39D8}"/>
              </a:ext>
            </a:extLst>
          </p:cNvPr>
          <p:cNvSpPr txBox="1"/>
          <p:nvPr/>
        </p:nvSpPr>
        <p:spPr>
          <a:xfrm>
            <a:off x="8246376" y="4049227"/>
            <a:ext cx="1322338" cy="367961"/>
          </a:xfrm>
          <a:prstGeom prst="rect">
            <a:avLst/>
          </a:prstGeom>
          <a:noFill/>
        </p:spPr>
        <p:txBody>
          <a:bodyPr wrap="square" rtlCol="0" anchor="ctr">
            <a:spAutoFit/>
          </a:bodyPr>
          <a:lstStyle/>
          <a:p>
            <a:pPr algn="ctr"/>
            <a:r>
              <a:rPr kumimoji="1" lang="en-US" altLang="ja-JP" sz="1600" b="1" dirty="0">
                <a:solidFill>
                  <a:srgbClr val="262626"/>
                </a:solidFill>
                <a:latin typeface="Meiryo" panose="020B0604030504040204" pitchFamily="34" charset="-128"/>
                <a:ea typeface="Meiryo" panose="020B0604030504040204" pitchFamily="34" charset="-128"/>
                <a:cs typeface="HGP創英角ｺﾞｼｯｸUB"/>
              </a:rPr>
              <a:t>C/I</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54" name="テキスト ボックス 53">
            <a:extLst>
              <a:ext uri="{FF2B5EF4-FFF2-40B4-BE49-F238E27FC236}">
                <a16:creationId xmlns:a16="http://schemas.microsoft.com/office/drawing/2014/main" id="{4F511802-FA84-4C4B-8CA0-B006C3DFB160}"/>
              </a:ext>
            </a:extLst>
          </p:cNvPr>
          <p:cNvSpPr txBox="1"/>
          <p:nvPr/>
        </p:nvSpPr>
        <p:spPr>
          <a:xfrm>
            <a:off x="2957022" y="4694097"/>
            <a:ext cx="1322338" cy="367961"/>
          </a:xfrm>
          <a:prstGeom prst="rect">
            <a:avLst/>
          </a:prstGeom>
          <a:noFill/>
        </p:spPr>
        <p:txBody>
          <a:bodyPr wrap="square" rtlCol="0" anchor="ctr">
            <a:spAutoFit/>
          </a:bodyPr>
          <a:lstStyle/>
          <a:p>
            <a:pPr algn="ctr"/>
            <a:r>
              <a:rPr kumimoji="1" lang="en-US" altLang="ja-JP" sz="1600" b="1" dirty="0">
                <a:solidFill>
                  <a:srgbClr val="262626"/>
                </a:solidFill>
                <a:latin typeface="Meiryo" panose="020B0604030504040204" pitchFamily="34" charset="-128"/>
                <a:ea typeface="Meiryo" panose="020B0604030504040204" pitchFamily="34" charset="-128"/>
                <a:cs typeface="HGP創英角ｺﾞｼｯｸUB"/>
              </a:rPr>
              <a:t>I</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55" name="テキスト ボックス 54">
            <a:extLst>
              <a:ext uri="{FF2B5EF4-FFF2-40B4-BE49-F238E27FC236}">
                <a16:creationId xmlns:a16="http://schemas.microsoft.com/office/drawing/2014/main" id="{7542382E-141F-4443-8CE8-241E458D98BE}"/>
              </a:ext>
            </a:extLst>
          </p:cNvPr>
          <p:cNvSpPr txBox="1"/>
          <p:nvPr/>
        </p:nvSpPr>
        <p:spPr>
          <a:xfrm>
            <a:off x="4279360" y="4694097"/>
            <a:ext cx="1322338" cy="367961"/>
          </a:xfrm>
          <a:prstGeom prst="rect">
            <a:avLst/>
          </a:prstGeom>
          <a:noFill/>
        </p:spPr>
        <p:txBody>
          <a:bodyPr wrap="square" rtlCol="0" anchor="ctr">
            <a:spAutoFit/>
          </a:bodyPr>
          <a:lstStyle/>
          <a:p>
            <a:pPr algn="ctr"/>
            <a:r>
              <a:rPr kumimoji="1" lang="en-US" altLang="ja-JP" sz="1600" b="1" dirty="0">
                <a:solidFill>
                  <a:srgbClr val="262626"/>
                </a:solidFill>
                <a:latin typeface="Meiryo" panose="020B0604030504040204" pitchFamily="34" charset="-128"/>
                <a:ea typeface="Meiryo" panose="020B0604030504040204" pitchFamily="34" charset="-128"/>
                <a:cs typeface="HGP創英角ｺﾞｼｯｸUB"/>
              </a:rPr>
              <a:t>A</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56" name="テキスト ボックス 55">
            <a:extLst>
              <a:ext uri="{FF2B5EF4-FFF2-40B4-BE49-F238E27FC236}">
                <a16:creationId xmlns:a16="http://schemas.microsoft.com/office/drawing/2014/main" id="{B8CE94B2-D1F3-6847-97E0-FD437344956E}"/>
              </a:ext>
            </a:extLst>
          </p:cNvPr>
          <p:cNvSpPr txBox="1"/>
          <p:nvPr/>
        </p:nvSpPr>
        <p:spPr>
          <a:xfrm>
            <a:off x="5601699" y="4694097"/>
            <a:ext cx="1322338" cy="367961"/>
          </a:xfrm>
          <a:prstGeom prst="rect">
            <a:avLst/>
          </a:prstGeom>
          <a:noFill/>
        </p:spPr>
        <p:txBody>
          <a:bodyPr wrap="square" rtlCol="0" anchor="ctr">
            <a:spAutoFit/>
          </a:bodyPr>
          <a:lstStyle/>
          <a:p>
            <a:pPr algn="ctr"/>
            <a:r>
              <a:rPr lang="en-US" altLang="ja-JP" sz="1600" b="1" dirty="0">
                <a:solidFill>
                  <a:srgbClr val="262626"/>
                </a:solidFill>
                <a:latin typeface="Meiryo" panose="020B0604030504040204" pitchFamily="34" charset="-128"/>
                <a:ea typeface="Meiryo" panose="020B0604030504040204" pitchFamily="34" charset="-128"/>
                <a:cs typeface="HGP創英角ｺﾞｼｯｸUB"/>
              </a:rPr>
              <a:t>R</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57" name="テキスト ボックス 56">
            <a:extLst>
              <a:ext uri="{FF2B5EF4-FFF2-40B4-BE49-F238E27FC236}">
                <a16:creationId xmlns:a16="http://schemas.microsoft.com/office/drawing/2014/main" id="{83C0B7A3-60FE-034D-AFF5-932BD6F8B0F9}"/>
              </a:ext>
            </a:extLst>
          </p:cNvPr>
          <p:cNvSpPr txBox="1"/>
          <p:nvPr/>
        </p:nvSpPr>
        <p:spPr>
          <a:xfrm>
            <a:off x="6924037" y="4694097"/>
            <a:ext cx="1322338" cy="367961"/>
          </a:xfrm>
          <a:prstGeom prst="rect">
            <a:avLst/>
          </a:prstGeom>
          <a:noFill/>
        </p:spPr>
        <p:txBody>
          <a:bodyPr wrap="square" rtlCol="0" anchor="ctr">
            <a:spAutoFit/>
          </a:bodyPr>
          <a:lstStyle/>
          <a:p>
            <a:pPr algn="ctr"/>
            <a:r>
              <a:rPr lang="en-US" altLang="ja-JP" sz="1600" b="1" dirty="0">
                <a:solidFill>
                  <a:srgbClr val="262626"/>
                </a:solidFill>
                <a:latin typeface="Meiryo" panose="020B0604030504040204" pitchFamily="34" charset="-128"/>
                <a:ea typeface="Meiryo" panose="020B0604030504040204" pitchFamily="34" charset="-128"/>
                <a:cs typeface="HGP創英角ｺﾞｼｯｸUB"/>
              </a:rPr>
              <a:t>R</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58" name="テキスト ボックス 57">
            <a:extLst>
              <a:ext uri="{FF2B5EF4-FFF2-40B4-BE49-F238E27FC236}">
                <a16:creationId xmlns:a16="http://schemas.microsoft.com/office/drawing/2014/main" id="{3362128A-2BEA-3248-BACA-5FFCFCC9BD25}"/>
              </a:ext>
            </a:extLst>
          </p:cNvPr>
          <p:cNvSpPr txBox="1"/>
          <p:nvPr/>
        </p:nvSpPr>
        <p:spPr>
          <a:xfrm>
            <a:off x="2957022" y="5338967"/>
            <a:ext cx="1322338" cy="367961"/>
          </a:xfrm>
          <a:prstGeom prst="rect">
            <a:avLst/>
          </a:prstGeom>
          <a:noFill/>
        </p:spPr>
        <p:txBody>
          <a:bodyPr wrap="square" rtlCol="0" anchor="ctr">
            <a:spAutoFit/>
          </a:bodyPr>
          <a:lstStyle/>
          <a:p>
            <a:pPr algn="ctr"/>
            <a:r>
              <a:rPr lang="en-US" altLang="ja-JP" sz="1600" b="1" dirty="0">
                <a:solidFill>
                  <a:srgbClr val="262626"/>
                </a:solidFill>
                <a:latin typeface="Meiryo" panose="020B0604030504040204" pitchFamily="34" charset="-128"/>
                <a:ea typeface="Meiryo" panose="020B0604030504040204" pitchFamily="34" charset="-128"/>
                <a:cs typeface="HGP創英角ｺﾞｼｯｸUB"/>
              </a:rPr>
              <a:t>I</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59" name="テキスト ボックス 58">
            <a:extLst>
              <a:ext uri="{FF2B5EF4-FFF2-40B4-BE49-F238E27FC236}">
                <a16:creationId xmlns:a16="http://schemas.microsoft.com/office/drawing/2014/main" id="{2875DCB8-637C-954B-AAE4-305AEA6909E0}"/>
              </a:ext>
            </a:extLst>
          </p:cNvPr>
          <p:cNvSpPr txBox="1"/>
          <p:nvPr/>
        </p:nvSpPr>
        <p:spPr>
          <a:xfrm>
            <a:off x="4279360" y="5338967"/>
            <a:ext cx="1322338" cy="367961"/>
          </a:xfrm>
          <a:prstGeom prst="rect">
            <a:avLst/>
          </a:prstGeom>
          <a:noFill/>
        </p:spPr>
        <p:txBody>
          <a:bodyPr wrap="square" rtlCol="0" anchor="ctr">
            <a:spAutoFit/>
          </a:bodyPr>
          <a:lstStyle/>
          <a:p>
            <a:pPr algn="ctr"/>
            <a:r>
              <a:rPr lang="en-US" altLang="ja-JP" sz="1600" b="1" dirty="0">
                <a:solidFill>
                  <a:srgbClr val="262626"/>
                </a:solidFill>
                <a:latin typeface="Meiryo" panose="020B0604030504040204" pitchFamily="34" charset="-128"/>
                <a:ea typeface="Meiryo" panose="020B0604030504040204" pitchFamily="34" charset="-128"/>
                <a:cs typeface="HGP創英角ｺﾞｼｯｸUB"/>
              </a:rPr>
              <a:t>A</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60" name="テキスト ボックス 59">
            <a:extLst>
              <a:ext uri="{FF2B5EF4-FFF2-40B4-BE49-F238E27FC236}">
                <a16:creationId xmlns:a16="http://schemas.microsoft.com/office/drawing/2014/main" id="{934612F4-F0FC-B54E-8BA5-6E9EDAFB248A}"/>
              </a:ext>
            </a:extLst>
          </p:cNvPr>
          <p:cNvSpPr txBox="1"/>
          <p:nvPr/>
        </p:nvSpPr>
        <p:spPr>
          <a:xfrm>
            <a:off x="8246376" y="5338967"/>
            <a:ext cx="1322338" cy="367961"/>
          </a:xfrm>
          <a:prstGeom prst="rect">
            <a:avLst/>
          </a:prstGeom>
          <a:noFill/>
        </p:spPr>
        <p:txBody>
          <a:bodyPr wrap="square" rtlCol="0" anchor="ctr">
            <a:spAutoFit/>
          </a:bodyPr>
          <a:lstStyle/>
          <a:p>
            <a:pPr algn="ctr"/>
            <a:r>
              <a:rPr lang="en-US" altLang="ja-JP" sz="1600" b="1" dirty="0">
                <a:solidFill>
                  <a:srgbClr val="262626"/>
                </a:solidFill>
                <a:latin typeface="Meiryo" panose="020B0604030504040204" pitchFamily="34" charset="-128"/>
                <a:ea typeface="Meiryo" panose="020B0604030504040204" pitchFamily="34" charset="-128"/>
                <a:cs typeface="HGP創英角ｺﾞｼｯｸUB"/>
              </a:rPr>
              <a:t>I</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61" name="テキスト ボックス 60">
            <a:extLst>
              <a:ext uri="{FF2B5EF4-FFF2-40B4-BE49-F238E27FC236}">
                <a16:creationId xmlns:a16="http://schemas.microsoft.com/office/drawing/2014/main" id="{AF725E26-C2F3-EE41-84CE-946CD2FABD18}"/>
              </a:ext>
            </a:extLst>
          </p:cNvPr>
          <p:cNvSpPr txBox="1"/>
          <p:nvPr/>
        </p:nvSpPr>
        <p:spPr>
          <a:xfrm>
            <a:off x="8246376" y="1469749"/>
            <a:ext cx="1322338" cy="367961"/>
          </a:xfrm>
          <a:prstGeom prst="rect">
            <a:avLst/>
          </a:prstGeom>
          <a:noFill/>
        </p:spPr>
        <p:txBody>
          <a:bodyPr wrap="square" rtlCol="0" anchor="ctr">
            <a:spAutoFit/>
          </a:bodyPr>
          <a:lstStyle/>
          <a:p>
            <a:pPr algn="ctr"/>
            <a:r>
              <a:rPr kumimoji="1" lang="en-US" altLang="ja-JP" sz="1600" b="1" dirty="0">
                <a:solidFill>
                  <a:srgbClr val="262626"/>
                </a:solidFill>
                <a:latin typeface="Meiryo" panose="020B0604030504040204" pitchFamily="34" charset="-128"/>
                <a:ea typeface="Meiryo" panose="020B0604030504040204" pitchFamily="34" charset="-128"/>
                <a:cs typeface="HGP創英角ｺﾞｼｯｸUB"/>
              </a:rPr>
              <a:t>C/I</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62" name="テキスト ボックス 61">
            <a:extLst>
              <a:ext uri="{FF2B5EF4-FFF2-40B4-BE49-F238E27FC236}">
                <a16:creationId xmlns:a16="http://schemas.microsoft.com/office/drawing/2014/main" id="{49BA013A-392D-1040-BED0-018D4B4C3BDC}"/>
              </a:ext>
            </a:extLst>
          </p:cNvPr>
          <p:cNvSpPr txBox="1"/>
          <p:nvPr/>
        </p:nvSpPr>
        <p:spPr>
          <a:xfrm>
            <a:off x="8246376" y="2114618"/>
            <a:ext cx="1322338" cy="367961"/>
          </a:xfrm>
          <a:prstGeom prst="rect">
            <a:avLst/>
          </a:prstGeom>
          <a:noFill/>
        </p:spPr>
        <p:txBody>
          <a:bodyPr wrap="square" rtlCol="0" anchor="ctr">
            <a:spAutoFit/>
          </a:bodyPr>
          <a:lstStyle/>
          <a:p>
            <a:pPr algn="ctr"/>
            <a:r>
              <a:rPr lang="en-US" altLang="ja-JP" sz="1600" b="1" dirty="0">
                <a:solidFill>
                  <a:srgbClr val="262626"/>
                </a:solidFill>
                <a:latin typeface="Meiryo" panose="020B0604030504040204" pitchFamily="34" charset="-128"/>
                <a:ea typeface="Meiryo" panose="020B0604030504040204" pitchFamily="34" charset="-128"/>
                <a:cs typeface="HGP創英角ｺﾞｼｯｸUB"/>
              </a:rPr>
              <a:t>C/I</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63" name="テキスト ボックス 62">
            <a:extLst>
              <a:ext uri="{FF2B5EF4-FFF2-40B4-BE49-F238E27FC236}">
                <a16:creationId xmlns:a16="http://schemas.microsoft.com/office/drawing/2014/main" id="{DBD9E42C-0BDA-A243-84A0-7D4961B3DE68}"/>
              </a:ext>
            </a:extLst>
          </p:cNvPr>
          <p:cNvSpPr txBox="1"/>
          <p:nvPr/>
        </p:nvSpPr>
        <p:spPr>
          <a:xfrm>
            <a:off x="4279359" y="3404358"/>
            <a:ext cx="1322338" cy="367961"/>
          </a:xfrm>
          <a:prstGeom prst="rect">
            <a:avLst/>
          </a:prstGeom>
          <a:noFill/>
        </p:spPr>
        <p:txBody>
          <a:bodyPr wrap="square" rtlCol="0" anchor="ctr">
            <a:spAutoFit/>
          </a:bodyPr>
          <a:lstStyle/>
          <a:p>
            <a:pPr algn="ctr"/>
            <a:r>
              <a:rPr lang="en-US" altLang="ja-JP" sz="1600" b="1" dirty="0">
                <a:solidFill>
                  <a:srgbClr val="262626"/>
                </a:solidFill>
                <a:latin typeface="Meiryo" panose="020B0604030504040204" pitchFamily="34" charset="-128"/>
                <a:ea typeface="Meiryo" panose="020B0604030504040204" pitchFamily="34" charset="-128"/>
                <a:cs typeface="HGP創英角ｺﾞｼｯｸUB"/>
              </a:rPr>
              <a:t>R/A</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64" name="テキスト ボックス 63">
            <a:extLst>
              <a:ext uri="{FF2B5EF4-FFF2-40B4-BE49-F238E27FC236}">
                <a16:creationId xmlns:a16="http://schemas.microsoft.com/office/drawing/2014/main" id="{BFAE8AC4-B44C-FB49-BDFF-39A60AEF62E9}"/>
              </a:ext>
            </a:extLst>
          </p:cNvPr>
          <p:cNvSpPr txBox="1"/>
          <p:nvPr/>
        </p:nvSpPr>
        <p:spPr>
          <a:xfrm>
            <a:off x="2957021" y="4049227"/>
            <a:ext cx="1322338" cy="367961"/>
          </a:xfrm>
          <a:prstGeom prst="rect">
            <a:avLst/>
          </a:prstGeom>
          <a:noFill/>
        </p:spPr>
        <p:txBody>
          <a:bodyPr wrap="square" rtlCol="0" anchor="ctr">
            <a:spAutoFit/>
          </a:bodyPr>
          <a:lstStyle/>
          <a:p>
            <a:pPr algn="ctr"/>
            <a:r>
              <a:rPr kumimoji="1" lang="en-US" altLang="ja-JP" sz="1600" b="1" dirty="0">
                <a:solidFill>
                  <a:srgbClr val="262626"/>
                </a:solidFill>
                <a:latin typeface="Meiryo" panose="020B0604030504040204" pitchFamily="34" charset="-128"/>
                <a:ea typeface="Meiryo" panose="020B0604030504040204" pitchFamily="34" charset="-128"/>
                <a:cs typeface="HGP創英角ｺﾞｼｯｸUB"/>
              </a:rPr>
              <a:t>I</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65" name="テキスト ボックス 64">
            <a:extLst>
              <a:ext uri="{FF2B5EF4-FFF2-40B4-BE49-F238E27FC236}">
                <a16:creationId xmlns:a16="http://schemas.microsoft.com/office/drawing/2014/main" id="{E0FA20F7-6D54-E742-8174-38A4FBCFEB03}"/>
              </a:ext>
            </a:extLst>
          </p:cNvPr>
          <p:cNvSpPr txBox="1"/>
          <p:nvPr/>
        </p:nvSpPr>
        <p:spPr>
          <a:xfrm>
            <a:off x="6924036" y="2759488"/>
            <a:ext cx="1322338" cy="367961"/>
          </a:xfrm>
          <a:prstGeom prst="rect">
            <a:avLst/>
          </a:prstGeom>
          <a:noFill/>
        </p:spPr>
        <p:txBody>
          <a:bodyPr wrap="square" rtlCol="0" anchor="ctr">
            <a:spAutoFit/>
          </a:bodyPr>
          <a:lstStyle/>
          <a:p>
            <a:pPr algn="ctr"/>
            <a:r>
              <a:rPr lang="en-US" altLang="ja-JP" sz="1600" b="1" dirty="0">
                <a:solidFill>
                  <a:srgbClr val="262626"/>
                </a:solidFill>
                <a:latin typeface="Meiryo" panose="020B0604030504040204" pitchFamily="34" charset="-128"/>
                <a:ea typeface="Meiryo" panose="020B0604030504040204" pitchFamily="34" charset="-128"/>
                <a:cs typeface="HGP創英角ｺﾞｼｯｸUB"/>
              </a:rPr>
              <a:t>I</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66" name="テキスト ボックス 65">
            <a:extLst>
              <a:ext uri="{FF2B5EF4-FFF2-40B4-BE49-F238E27FC236}">
                <a16:creationId xmlns:a16="http://schemas.microsoft.com/office/drawing/2014/main" id="{152E9702-BEDB-C44E-800F-83CC0D439B3E}"/>
              </a:ext>
            </a:extLst>
          </p:cNvPr>
          <p:cNvSpPr txBox="1"/>
          <p:nvPr/>
        </p:nvSpPr>
        <p:spPr>
          <a:xfrm>
            <a:off x="8246374" y="4694097"/>
            <a:ext cx="1322338" cy="367961"/>
          </a:xfrm>
          <a:prstGeom prst="rect">
            <a:avLst/>
          </a:prstGeom>
          <a:noFill/>
        </p:spPr>
        <p:txBody>
          <a:bodyPr wrap="square" rtlCol="0" anchor="ctr">
            <a:spAutoFit/>
          </a:bodyPr>
          <a:lstStyle/>
          <a:p>
            <a:pPr algn="ctr"/>
            <a:r>
              <a:rPr lang="en-US" altLang="ja-JP" sz="1600" b="1" dirty="0">
                <a:solidFill>
                  <a:srgbClr val="262626"/>
                </a:solidFill>
                <a:latin typeface="Meiryo" panose="020B0604030504040204" pitchFamily="34" charset="-128"/>
                <a:ea typeface="Meiryo" panose="020B0604030504040204" pitchFamily="34" charset="-128"/>
                <a:cs typeface="HGP創英角ｺﾞｼｯｸUB"/>
              </a:rPr>
              <a:t>C/I</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67" name="テキスト ボックス 66">
            <a:extLst>
              <a:ext uri="{FF2B5EF4-FFF2-40B4-BE49-F238E27FC236}">
                <a16:creationId xmlns:a16="http://schemas.microsoft.com/office/drawing/2014/main" id="{02FC368B-89E6-5C47-8D78-214D01F53526}"/>
              </a:ext>
            </a:extLst>
          </p:cNvPr>
          <p:cNvSpPr txBox="1"/>
          <p:nvPr/>
        </p:nvSpPr>
        <p:spPr>
          <a:xfrm>
            <a:off x="6924036" y="5338967"/>
            <a:ext cx="1322338" cy="367961"/>
          </a:xfrm>
          <a:prstGeom prst="rect">
            <a:avLst/>
          </a:prstGeom>
          <a:noFill/>
        </p:spPr>
        <p:txBody>
          <a:bodyPr wrap="square" rtlCol="0" anchor="ctr">
            <a:spAutoFit/>
          </a:bodyPr>
          <a:lstStyle/>
          <a:p>
            <a:pPr algn="ctr"/>
            <a:r>
              <a:rPr lang="en-US" altLang="ja-JP" sz="1600" b="1" dirty="0">
                <a:solidFill>
                  <a:srgbClr val="262626"/>
                </a:solidFill>
                <a:latin typeface="Meiryo" panose="020B0604030504040204" pitchFamily="34" charset="-128"/>
                <a:ea typeface="Meiryo" panose="020B0604030504040204" pitchFamily="34" charset="-128"/>
                <a:cs typeface="HGP創英角ｺﾞｼｯｸUB"/>
              </a:rPr>
              <a:t>R</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68" name="テキスト ボックス 67">
            <a:extLst>
              <a:ext uri="{FF2B5EF4-FFF2-40B4-BE49-F238E27FC236}">
                <a16:creationId xmlns:a16="http://schemas.microsoft.com/office/drawing/2014/main" id="{1ED566AB-C7A5-2245-8A42-65FA4B6E900E}"/>
              </a:ext>
            </a:extLst>
          </p:cNvPr>
          <p:cNvSpPr txBox="1"/>
          <p:nvPr/>
        </p:nvSpPr>
        <p:spPr>
          <a:xfrm>
            <a:off x="2957018" y="3404358"/>
            <a:ext cx="1322338" cy="367961"/>
          </a:xfrm>
          <a:prstGeom prst="rect">
            <a:avLst/>
          </a:prstGeom>
          <a:noFill/>
        </p:spPr>
        <p:txBody>
          <a:bodyPr wrap="square" rtlCol="0" anchor="ctr">
            <a:spAutoFit/>
          </a:bodyPr>
          <a:lstStyle/>
          <a:p>
            <a:pPr algn="ctr"/>
            <a:r>
              <a:rPr kumimoji="1" lang="en-US" altLang="ja-JP" sz="1600" b="1" dirty="0">
                <a:solidFill>
                  <a:srgbClr val="262626"/>
                </a:solidFill>
                <a:latin typeface="Meiryo" panose="020B0604030504040204" pitchFamily="34" charset="-128"/>
                <a:ea typeface="Meiryo" panose="020B0604030504040204" pitchFamily="34" charset="-128"/>
                <a:cs typeface="HGP創英角ｺﾞｼｯｸUB"/>
              </a:rPr>
              <a:t>I</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69" name="テキスト ボックス 68">
            <a:extLst>
              <a:ext uri="{FF2B5EF4-FFF2-40B4-BE49-F238E27FC236}">
                <a16:creationId xmlns:a16="http://schemas.microsoft.com/office/drawing/2014/main" id="{2F7EE498-7116-C044-A617-6A41CBC6EB56}"/>
              </a:ext>
            </a:extLst>
          </p:cNvPr>
          <p:cNvSpPr txBox="1"/>
          <p:nvPr/>
        </p:nvSpPr>
        <p:spPr>
          <a:xfrm>
            <a:off x="6924037" y="5983836"/>
            <a:ext cx="1322338" cy="367961"/>
          </a:xfrm>
          <a:prstGeom prst="rect">
            <a:avLst/>
          </a:prstGeom>
          <a:noFill/>
        </p:spPr>
        <p:txBody>
          <a:bodyPr wrap="square" rtlCol="0" anchor="ctr">
            <a:spAutoFit/>
          </a:bodyPr>
          <a:lstStyle/>
          <a:p>
            <a:pPr algn="ctr"/>
            <a:r>
              <a:rPr lang="en-US" altLang="en-US" sz="1600" b="1" dirty="0">
                <a:solidFill>
                  <a:srgbClr val="262626"/>
                </a:solidFill>
                <a:latin typeface="Meiryo" panose="020B0604030504040204" pitchFamily="34" charset="-128"/>
                <a:ea typeface="Meiryo" panose="020B0604030504040204" pitchFamily="34" charset="-128"/>
                <a:cs typeface="HGP創英角ｺﾞｼｯｸUB"/>
              </a:rPr>
              <a:t>R</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70" name="テキスト ボックス 69">
            <a:extLst>
              <a:ext uri="{FF2B5EF4-FFF2-40B4-BE49-F238E27FC236}">
                <a16:creationId xmlns:a16="http://schemas.microsoft.com/office/drawing/2014/main" id="{4C7BC302-F2B9-6946-9A66-98D0952F4A7E}"/>
              </a:ext>
            </a:extLst>
          </p:cNvPr>
          <p:cNvSpPr txBox="1"/>
          <p:nvPr/>
        </p:nvSpPr>
        <p:spPr>
          <a:xfrm>
            <a:off x="8246374" y="5983836"/>
            <a:ext cx="1322338" cy="367961"/>
          </a:xfrm>
          <a:prstGeom prst="rect">
            <a:avLst/>
          </a:prstGeom>
          <a:noFill/>
        </p:spPr>
        <p:txBody>
          <a:bodyPr wrap="square" rtlCol="0" anchor="ctr">
            <a:spAutoFit/>
          </a:bodyPr>
          <a:lstStyle/>
          <a:p>
            <a:pPr algn="ctr"/>
            <a:r>
              <a:rPr lang="en-US" altLang="ja-JP" sz="1600" b="1" dirty="0">
                <a:solidFill>
                  <a:srgbClr val="262626"/>
                </a:solidFill>
                <a:latin typeface="Meiryo" panose="020B0604030504040204" pitchFamily="34" charset="-128"/>
                <a:ea typeface="Meiryo" panose="020B0604030504040204" pitchFamily="34" charset="-128"/>
                <a:cs typeface="HGP創英角ｺﾞｼｯｸUB"/>
              </a:rPr>
              <a:t>C/I</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71" name="テキスト ボックス 70">
            <a:extLst>
              <a:ext uri="{FF2B5EF4-FFF2-40B4-BE49-F238E27FC236}">
                <a16:creationId xmlns:a16="http://schemas.microsoft.com/office/drawing/2014/main" id="{42E4978C-CD87-4C4D-9617-5F480819F9F0}"/>
              </a:ext>
            </a:extLst>
          </p:cNvPr>
          <p:cNvSpPr txBox="1"/>
          <p:nvPr/>
        </p:nvSpPr>
        <p:spPr>
          <a:xfrm>
            <a:off x="2957019" y="5983836"/>
            <a:ext cx="1322338" cy="367961"/>
          </a:xfrm>
          <a:prstGeom prst="rect">
            <a:avLst/>
          </a:prstGeom>
          <a:noFill/>
        </p:spPr>
        <p:txBody>
          <a:bodyPr wrap="square" rtlCol="0" anchor="ctr">
            <a:spAutoFit/>
          </a:bodyPr>
          <a:lstStyle/>
          <a:p>
            <a:pPr algn="ctr"/>
            <a:r>
              <a:rPr kumimoji="1" lang="en-US" altLang="ja-JP" sz="1600" b="1" dirty="0">
                <a:solidFill>
                  <a:srgbClr val="262626"/>
                </a:solidFill>
                <a:latin typeface="Meiryo" panose="020B0604030504040204" pitchFamily="34" charset="-128"/>
                <a:ea typeface="Meiryo" panose="020B0604030504040204" pitchFamily="34" charset="-128"/>
                <a:cs typeface="HGP創英角ｺﾞｼｯｸUB"/>
              </a:rPr>
              <a:t>I</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72" name="テキスト ボックス 71">
            <a:extLst>
              <a:ext uri="{FF2B5EF4-FFF2-40B4-BE49-F238E27FC236}">
                <a16:creationId xmlns:a16="http://schemas.microsoft.com/office/drawing/2014/main" id="{0CF7A9D1-5581-4845-BD67-C19A8CB672B1}"/>
              </a:ext>
            </a:extLst>
          </p:cNvPr>
          <p:cNvSpPr txBox="1"/>
          <p:nvPr/>
        </p:nvSpPr>
        <p:spPr>
          <a:xfrm>
            <a:off x="4279358" y="5983836"/>
            <a:ext cx="1322338" cy="367961"/>
          </a:xfrm>
          <a:prstGeom prst="rect">
            <a:avLst/>
          </a:prstGeom>
          <a:noFill/>
        </p:spPr>
        <p:txBody>
          <a:bodyPr wrap="square" rtlCol="0" anchor="ctr">
            <a:spAutoFit/>
          </a:bodyPr>
          <a:lstStyle/>
          <a:p>
            <a:pPr algn="ctr"/>
            <a:r>
              <a:rPr lang="en-US" altLang="ja-JP" sz="1600" b="1" dirty="0">
                <a:solidFill>
                  <a:srgbClr val="262626"/>
                </a:solidFill>
                <a:latin typeface="Meiryo" panose="020B0604030504040204" pitchFamily="34" charset="-128"/>
                <a:ea typeface="Meiryo" panose="020B0604030504040204" pitchFamily="34" charset="-128"/>
                <a:cs typeface="HGP創英角ｺﾞｼｯｸUB"/>
              </a:rPr>
              <a:t>A</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73" name="テキスト ボックス 72">
            <a:extLst>
              <a:ext uri="{FF2B5EF4-FFF2-40B4-BE49-F238E27FC236}">
                <a16:creationId xmlns:a16="http://schemas.microsoft.com/office/drawing/2014/main" id="{6F819A8F-796C-4789-ADD5-5F2DC015E0D4}"/>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5.</a:t>
            </a:r>
            <a:r>
              <a:rPr lang="ja-JP" altLang="en-US" sz="900" dirty="0">
                <a:latin typeface="Meiryo UI" panose="020B0604030504040204" pitchFamily="50" charset="-128"/>
                <a:ea typeface="Meiryo UI" panose="020B0604030504040204" pitchFamily="50" charset="-128"/>
              </a:rPr>
              <a:t>業務を改善する</a:t>
            </a:r>
          </a:p>
        </p:txBody>
      </p:sp>
      <p:sp>
        <p:nvSpPr>
          <p:cNvPr id="74" name="テキスト ボックス 73">
            <a:extLst>
              <a:ext uri="{FF2B5EF4-FFF2-40B4-BE49-F238E27FC236}">
                <a16:creationId xmlns:a16="http://schemas.microsoft.com/office/drawing/2014/main" id="{96BD26B5-6208-4520-974B-45FFE7C6C56F}"/>
              </a:ext>
            </a:extLst>
          </p:cNvPr>
          <p:cNvSpPr txBox="1"/>
          <p:nvPr/>
        </p:nvSpPr>
        <p:spPr>
          <a:xfrm>
            <a:off x="1809280" y="6560810"/>
            <a:ext cx="1818126"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STEP2:</a:t>
            </a:r>
            <a:r>
              <a:rPr lang="ja-JP" altLang="en-US" sz="900" dirty="0">
                <a:latin typeface="Meiryo UI" panose="020B0604030504040204" pitchFamily="50" charset="-128"/>
                <a:ea typeface="Meiryo UI" panose="020B0604030504040204" pitchFamily="50" charset="-128"/>
              </a:rPr>
              <a:t>業務の状態を可視化する</a:t>
            </a:r>
          </a:p>
        </p:txBody>
      </p:sp>
    </p:spTree>
    <p:extLst>
      <p:ext uri="{BB962C8B-B14F-4D97-AF65-F5344CB8AC3E}">
        <p14:creationId xmlns:p14="http://schemas.microsoft.com/office/powerpoint/2010/main" val="420333480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909480"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52_RACI</a:t>
            </a:r>
            <a:endParaRPr lang="ja-JP" altLang="en-US" dirty="0"/>
          </a:p>
        </p:txBody>
      </p:sp>
      <p:sp>
        <p:nvSpPr>
          <p:cNvPr id="5" name="正方形/長方形 4">
            <a:extLst>
              <a:ext uri="{FF2B5EF4-FFF2-40B4-BE49-F238E27FC236}">
                <a16:creationId xmlns:a16="http://schemas.microsoft.com/office/drawing/2014/main" id="{2A6DAA24-D240-834E-9665-6260072E7F0B}"/>
              </a:ext>
            </a:extLst>
          </p:cNvPr>
          <p:cNvSpPr/>
          <p:nvPr/>
        </p:nvSpPr>
        <p:spPr>
          <a:xfrm>
            <a:off x="337289" y="686423"/>
            <a:ext cx="9231425" cy="644870"/>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Meiryo" panose="020B0604030504040204" pitchFamily="34" charset="-128"/>
              <a:ea typeface="Meiryo" panose="020B0604030504040204" pitchFamily="34" charset="-128"/>
            </a:endParaRPr>
          </a:p>
        </p:txBody>
      </p:sp>
      <p:cxnSp>
        <p:nvCxnSpPr>
          <p:cNvPr id="8" name="直線コネクタ 7">
            <a:extLst>
              <a:ext uri="{FF2B5EF4-FFF2-40B4-BE49-F238E27FC236}">
                <a16:creationId xmlns:a16="http://schemas.microsoft.com/office/drawing/2014/main" id="{A3E7C1E9-34D0-884D-BCD0-E9C427FBC1B2}"/>
              </a:ext>
            </a:extLst>
          </p:cNvPr>
          <p:cNvCxnSpPr/>
          <p:nvPr/>
        </p:nvCxnSpPr>
        <p:spPr>
          <a:xfrm>
            <a:off x="2957022" y="686423"/>
            <a:ext cx="0" cy="5803829"/>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3A87A144-FE43-1547-85A3-36257F99EFE1}"/>
              </a:ext>
            </a:extLst>
          </p:cNvPr>
          <p:cNvCxnSpPr/>
          <p:nvPr/>
        </p:nvCxnSpPr>
        <p:spPr>
          <a:xfrm>
            <a:off x="8246376" y="686423"/>
            <a:ext cx="0" cy="5803829"/>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1" name="テキスト ボックス 10">
            <a:extLst>
              <a:ext uri="{FF2B5EF4-FFF2-40B4-BE49-F238E27FC236}">
                <a16:creationId xmlns:a16="http://schemas.microsoft.com/office/drawing/2014/main" id="{F0C3FEC5-F291-B64A-9B4C-EB46BF0C3340}"/>
              </a:ext>
            </a:extLst>
          </p:cNvPr>
          <p:cNvSpPr txBox="1"/>
          <p:nvPr/>
        </p:nvSpPr>
        <p:spPr>
          <a:xfrm>
            <a:off x="337289" y="858328"/>
            <a:ext cx="2619733" cy="301059"/>
          </a:xfrm>
          <a:prstGeom prst="rect">
            <a:avLst/>
          </a:prstGeom>
          <a:noFill/>
        </p:spPr>
        <p:txBody>
          <a:bodyPr wrap="square" rtlCol="0" anchor="ctr">
            <a:spAutoFit/>
          </a:bodyPr>
          <a:lstStyle/>
          <a:p>
            <a:pPr algn="ctr"/>
            <a:r>
              <a:rPr lang="ja-JP" altLang="en-US" sz="1200" dirty="0">
                <a:solidFill>
                  <a:schemeClr val="tx1">
                    <a:lumMod val="85000"/>
                    <a:lumOff val="15000"/>
                  </a:schemeClr>
                </a:solidFill>
                <a:latin typeface="Meiryo" panose="020B0604030504040204" pitchFamily="34" charset="-128"/>
                <a:ea typeface="Meiryo" panose="020B0604030504040204" pitchFamily="34" charset="-128"/>
                <a:cs typeface="メイリオ"/>
              </a:rPr>
              <a:t>業務内容</a:t>
            </a:r>
            <a:endParaRPr kumimoji="1" lang="ja-JP" altLang="en-US" sz="1200" dirty="0">
              <a:solidFill>
                <a:schemeClr val="tx1">
                  <a:lumMod val="85000"/>
                  <a:lumOff val="15000"/>
                </a:schemeClr>
              </a:solidFill>
              <a:latin typeface="Meiryo" panose="020B0604030504040204" pitchFamily="34" charset="-128"/>
              <a:ea typeface="Meiryo" panose="020B0604030504040204" pitchFamily="34" charset="-128"/>
              <a:cs typeface="メイリオ"/>
            </a:endParaRPr>
          </a:p>
        </p:txBody>
      </p:sp>
      <p:cxnSp>
        <p:nvCxnSpPr>
          <p:cNvPr id="12" name="直線コネクタ 11">
            <a:extLst>
              <a:ext uri="{FF2B5EF4-FFF2-40B4-BE49-F238E27FC236}">
                <a16:creationId xmlns:a16="http://schemas.microsoft.com/office/drawing/2014/main" id="{1FE05C25-CE22-0442-9749-D9B3DCB330CC}"/>
              </a:ext>
            </a:extLst>
          </p:cNvPr>
          <p:cNvCxnSpPr/>
          <p:nvPr/>
        </p:nvCxnSpPr>
        <p:spPr>
          <a:xfrm>
            <a:off x="337288" y="1331294"/>
            <a:ext cx="923142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4" name="直線コネクタ 13">
            <a:extLst>
              <a:ext uri="{FF2B5EF4-FFF2-40B4-BE49-F238E27FC236}">
                <a16:creationId xmlns:a16="http://schemas.microsoft.com/office/drawing/2014/main" id="{8A02CF87-D5FB-0545-98E0-F23D6D4B38CB}"/>
              </a:ext>
            </a:extLst>
          </p:cNvPr>
          <p:cNvCxnSpPr/>
          <p:nvPr/>
        </p:nvCxnSpPr>
        <p:spPr>
          <a:xfrm>
            <a:off x="337288" y="1976163"/>
            <a:ext cx="923142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5" name="直線コネクタ 14">
            <a:extLst>
              <a:ext uri="{FF2B5EF4-FFF2-40B4-BE49-F238E27FC236}">
                <a16:creationId xmlns:a16="http://schemas.microsoft.com/office/drawing/2014/main" id="{003DB544-448A-734E-8828-D61D7A5C0393}"/>
              </a:ext>
            </a:extLst>
          </p:cNvPr>
          <p:cNvCxnSpPr/>
          <p:nvPr/>
        </p:nvCxnSpPr>
        <p:spPr>
          <a:xfrm>
            <a:off x="337288" y="2621033"/>
            <a:ext cx="923142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6" name="直線コネクタ 15">
            <a:extLst>
              <a:ext uri="{FF2B5EF4-FFF2-40B4-BE49-F238E27FC236}">
                <a16:creationId xmlns:a16="http://schemas.microsoft.com/office/drawing/2014/main" id="{45D07F7F-A185-4B46-91A2-A09D3AE5EA93}"/>
              </a:ext>
            </a:extLst>
          </p:cNvPr>
          <p:cNvCxnSpPr/>
          <p:nvPr/>
        </p:nvCxnSpPr>
        <p:spPr>
          <a:xfrm>
            <a:off x="337288" y="3265903"/>
            <a:ext cx="923142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7" name="直線コネクタ 16">
            <a:extLst>
              <a:ext uri="{FF2B5EF4-FFF2-40B4-BE49-F238E27FC236}">
                <a16:creationId xmlns:a16="http://schemas.microsoft.com/office/drawing/2014/main" id="{61ED46DD-892C-F849-B61F-4DA219B7DFBF}"/>
              </a:ext>
            </a:extLst>
          </p:cNvPr>
          <p:cNvCxnSpPr/>
          <p:nvPr/>
        </p:nvCxnSpPr>
        <p:spPr>
          <a:xfrm>
            <a:off x="337288" y="3910772"/>
            <a:ext cx="923142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8" name="直線コネクタ 17">
            <a:extLst>
              <a:ext uri="{FF2B5EF4-FFF2-40B4-BE49-F238E27FC236}">
                <a16:creationId xmlns:a16="http://schemas.microsoft.com/office/drawing/2014/main" id="{64FB77C7-7ACF-6247-B241-027FEBFF2C1A}"/>
              </a:ext>
            </a:extLst>
          </p:cNvPr>
          <p:cNvCxnSpPr/>
          <p:nvPr/>
        </p:nvCxnSpPr>
        <p:spPr>
          <a:xfrm>
            <a:off x="337288" y="4555642"/>
            <a:ext cx="923142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9" name="直線コネクタ 18">
            <a:extLst>
              <a:ext uri="{FF2B5EF4-FFF2-40B4-BE49-F238E27FC236}">
                <a16:creationId xmlns:a16="http://schemas.microsoft.com/office/drawing/2014/main" id="{1FA4334F-61ED-9542-9CE8-F99A6D8F829D}"/>
              </a:ext>
            </a:extLst>
          </p:cNvPr>
          <p:cNvCxnSpPr/>
          <p:nvPr/>
        </p:nvCxnSpPr>
        <p:spPr>
          <a:xfrm>
            <a:off x="337288" y="5200512"/>
            <a:ext cx="923142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a:extLst>
              <a:ext uri="{FF2B5EF4-FFF2-40B4-BE49-F238E27FC236}">
                <a16:creationId xmlns:a16="http://schemas.microsoft.com/office/drawing/2014/main" id="{46A065E0-818B-DF4D-A7E9-D204CE6104B3}"/>
              </a:ext>
            </a:extLst>
          </p:cNvPr>
          <p:cNvCxnSpPr/>
          <p:nvPr/>
        </p:nvCxnSpPr>
        <p:spPr>
          <a:xfrm>
            <a:off x="337288" y="5845381"/>
            <a:ext cx="923142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1" name="直線コネクタ 20">
            <a:extLst>
              <a:ext uri="{FF2B5EF4-FFF2-40B4-BE49-F238E27FC236}">
                <a16:creationId xmlns:a16="http://schemas.microsoft.com/office/drawing/2014/main" id="{DEF92EC3-29E9-C34D-9EF8-5B58D21A0AB3}"/>
              </a:ext>
            </a:extLst>
          </p:cNvPr>
          <p:cNvCxnSpPr/>
          <p:nvPr/>
        </p:nvCxnSpPr>
        <p:spPr>
          <a:xfrm>
            <a:off x="4279360" y="686423"/>
            <a:ext cx="0" cy="5803829"/>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2" name="直線コネクタ 21">
            <a:extLst>
              <a:ext uri="{FF2B5EF4-FFF2-40B4-BE49-F238E27FC236}">
                <a16:creationId xmlns:a16="http://schemas.microsoft.com/office/drawing/2014/main" id="{7651EC08-AEE2-0A4E-9C96-419E8BAE513A}"/>
              </a:ext>
            </a:extLst>
          </p:cNvPr>
          <p:cNvCxnSpPr/>
          <p:nvPr/>
        </p:nvCxnSpPr>
        <p:spPr>
          <a:xfrm>
            <a:off x="5601699" y="686423"/>
            <a:ext cx="0" cy="5803829"/>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3" name="直線コネクタ 22">
            <a:extLst>
              <a:ext uri="{FF2B5EF4-FFF2-40B4-BE49-F238E27FC236}">
                <a16:creationId xmlns:a16="http://schemas.microsoft.com/office/drawing/2014/main" id="{A326C479-B301-C24B-B723-899A7FADFA29}"/>
              </a:ext>
            </a:extLst>
          </p:cNvPr>
          <p:cNvCxnSpPr/>
          <p:nvPr/>
        </p:nvCxnSpPr>
        <p:spPr>
          <a:xfrm>
            <a:off x="6924037" y="686423"/>
            <a:ext cx="0" cy="5803829"/>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75" name="正方形/長方形 74">
            <a:extLst>
              <a:ext uri="{FF2B5EF4-FFF2-40B4-BE49-F238E27FC236}">
                <a16:creationId xmlns:a16="http://schemas.microsoft.com/office/drawing/2014/main" id="{3405937D-BBD2-5F40-A79E-CB272D1ACB71}"/>
              </a:ext>
            </a:extLst>
          </p:cNvPr>
          <p:cNvSpPr/>
          <p:nvPr/>
        </p:nvSpPr>
        <p:spPr>
          <a:xfrm>
            <a:off x="337288" y="682812"/>
            <a:ext cx="9231425" cy="580744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 name="テキスト ボックス 23">
            <a:extLst>
              <a:ext uri="{FF2B5EF4-FFF2-40B4-BE49-F238E27FC236}">
                <a16:creationId xmlns:a16="http://schemas.microsoft.com/office/drawing/2014/main" id="{158254F3-0A15-41E1-B3E9-19D24AE1FF9C}"/>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5.</a:t>
            </a:r>
            <a:r>
              <a:rPr lang="ja-JP" altLang="en-US" sz="900" dirty="0">
                <a:latin typeface="Meiryo UI" panose="020B0604030504040204" pitchFamily="50" charset="-128"/>
                <a:ea typeface="Meiryo UI" panose="020B0604030504040204" pitchFamily="50" charset="-128"/>
              </a:rPr>
              <a:t>業務を改善する</a:t>
            </a:r>
          </a:p>
        </p:txBody>
      </p:sp>
      <p:sp>
        <p:nvSpPr>
          <p:cNvPr id="25" name="テキスト ボックス 24">
            <a:extLst>
              <a:ext uri="{FF2B5EF4-FFF2-40B4-BE49-F238E27FC236}">
                <a16:creationId xmlns:a16="http://schemas.microsoft.com/office/drawing/2014/main" id="{2C14E711-0D89-4EF6-B383-9C4EF5FA4A5E}"/>
              </a:ext>
            </a:extLst>
          </p:cNvPr>
          <p:cNvSpPr txBox="1"/>
          <p:nvPr/>
        </p:nvSpPr>
        <p:spPr>
          <a:xfrm>
            <a:off x="1809280" y="6560810"/>
            <a:ext cx="1818126"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STEP2:</a:t>
            </a:r>
            <a:r>
              <a:rPr lang="ja-JP" altLang="en-US" sz="900" dirty="0">
                <a:latin typeface="Meiryo UI" panose="020B0604030504040204" pitchFamily="50" charset="-128"/>
                <a:ea typeface="Meiryo UI" panose="020B0604030504040204" pitchFamily="50" charset="-128"/>
              </a:rPr>
              <a:t>業務の状態を可視化する</a:t>
            </a:r>
          </a:p>
        </p:txBody>
      </p:sp>
    </p:spTree>
    <p:extLst>
      <p:ext uri="{BB962C8B-B14F-4D97-AF65-F5344CB8AC3E}">
        <p14:creationId xmlns:p14="http://schemas.microsoft.com/office/powerpoint/2010/main" val="30923092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29BD2BBD-1CEA-3747-BA59-2926C59FFD7A}"/>
              </a:ext>
            </a:extLst>
          </p:cNvPr>
          <p:cNvSpPr/>
          <p:nvPr/>
        </p:nvSpPr>
        <p:spPr>
          <a:xfrm>
            <a:off x="337288" y="682812"/>
            <a:ext cx="9231425" cy="469876"/>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 name="テキスト ボックス 9">
            <a:extLst>
              <a:ext uri="{FF2B5EF4-FFF2-40B4-BE49-F238E27FC236}">
                <a16:creationId xmlns:a16="http://schemas.microsoft.com/office/drawing/2014/main" id="{1E334278-CEE4-FD42-87D5-75B1E177255F}"/>
              </a:ext>
            </a:extLst>
          </p:cNvPr>
          <p:cNvSpPr txBox="1"/>
          <p:nvPr/>
        </p:nvSpPr>
        <p:spPr>
          <a:xfrm>
            <a:off x="631540" y="763861"/>
            <a:ext cx="2490895" cy="307777"/>
          </a:xfrm>
          <a:prstGeom prst="rect">
            <a:avLst/>
          </a:prstGeom>
          <a:noFill/>
        </p:spPr>
        <p:txBody>
          <a:bodyPr wrap="square" rtlCol="0" anchor="ctr">
            <a:spAutoFit/>
          </a:bodyPr>
          <a:lstStyle/>
          <a:p>
            <a:pPr algn="ctr"/>
            <a:r>
              <a:rPr lang="en-US" altLang="en-US" sz="1400" dirty="0">
                <a:solidFill>
                  <a:schemeClr val="tx1">
                    <a:lumMod val="75000"/>
                    <a:lumOff val="25000"/>
                  </a:schemeClr>
                </a:solidFill>
                <a:latin typeface="メイリオ"/>
                <a:ea typeface="メイリオ"/>
                <a:cs typeface="メイリオ"/>
              </a:rPr>
              <a:t>ムリ</a:t>
            </a:r>
            <a:endParaRPr kumimoji="1" lang="ja-JP" altLang="en-US" sz="1400" dirty="0">
              <a:solidFill>
                <a:schemeClr val="tx1">
                  <a:lumMod val="75000"/>
                  <a:lumOff val="25000"/>
                </a:schemeClr>
              </a:solidFill>
              <a:latin typeface="メイリオ"/>
              <a:ea typeface="メイリオ"/>
              <a:cs typeface="メイリオ"/>
            </a:endParaRPr>
          </a:p>
        </p:txBody>
      </p:sp>
      <p:sp>
        <p:nvSpPr>
          <p:cNvPr id="11" name="テキスト ボックス 10">
            <a:extLst>
              <a:ext uri="{FF2B5EF4-FFF2-40B4-BE49-F238E27FC236}">
                <a16:creationId xmlns:a16="http://schemas.microsoft.com/office/drawing/2014/main" id="{00401A81-F5C0-2F44-9131-06B9E4646FA4}"/>
              </a:ext>
            </a:extLst>
          </p:cNvPr>
          <p:cNvSpPr txBox="1"/>
          <p:nvPr/>
        </p:nvSpPr>
        <p:spPr>
          <a:xfrm>
            <a:off x="3710938" y="763861"/>
            <a:ext cx="2490895" cy="307777"/>
          </a:xfrm>
          <a:prstGeom prst="rect">
            <a:avLst/>
          </a:prstGeom>
          <a:noFill/>
        </p:spPr>
        <p:txBody>
          <a:bodyPr wrap="square" rtlCol="0" anchor="ctr">
            <a:spAutoFit/>
          </a:bodyPr>
          <a:lstStyle/>
          <a:p>
            <a:pPr algn="ctr"/>
            <a:r>
              <a:rPr lang="ja-JP" altLang="en-US" sz="1400" dirty="0">
                <a:solidFill>
                  <a:schemeClr val="tx1">
                    <a:lumMod val="75000"/>
                    <a:lumOff val="25000"/>
                  </a:schemeClr>
                </a:solidFill>
                <a:latin typeface="メイリオ"/>
                <a:ea typeface="メイリオ"/>
                <a:cs typeface="メイリオ"/>
              </a:rPr>
              <a:t>ムダ</a:t>
            </a:r>
            <a:endParaRPr kumimoji="1" lang="ja-JP" altLang="en-US" sz="1400" dirty="0">
              <a:solidFill>
                <a:schemeClr val="tx1">
                  <a:lumMod val="75000"/>
                  <a:lumOff val="25000"/>
                </a:schemeClr>
              </a:solidFill>
              <a:latin typeface="メイリオ"/>
              <a:ea typeface="メイリオ"/>
              <a:cs typeface="メイリオ"/>
            </a:endParaRPr>
          </a:p>
        </p:txBody>
      </p:sp>
      <p:sp>
        <p:nvSpPr>
          <p:cNvPr id="12" name="テキスト ボックス 11">
            <a:extLst>
              <a:ext uri="{FF2B5EF4-FFF2-40B4-BE49-F238E27FC236}">
                <a16:creationId xmlns:a16="http://schemas.microsoft.com/office/drawing/2014/main" id="{3E249787-8B6F-9F4C-BA49-0BA35E1F7465}"/>
              </a:ext>
            </a:extLst>
          </p:cNvPr>
          <p:cNvSpPr txBox="1"/>
          <p:nvPr/>
        </p:nvSpPr>
        <p:spPr>
          <a:xfrm>
            <a:off x="6790337" y="763861"/>
            <a:ext cx="2484123" cy="307777"/>
          </a:xfrm>
          <a:prstGeom prst="rect">
            <a:avLst/>
          </a:prstGeom>
          <a:noFill/>
        </p:spPr>
        <p:txBody>
          <a:bodyPr wrap="square" rtlCol="0" anchor="ctr">
            <a:spAutoFit/>
          </a:bodyPr>
          <a:lstStyle/>
          <a:p>
            <a:pPr algn="ctr"/>
            <a:r>
              <a:rPr lang="ja-JP" altLang="en-US" sz="1400" dirty="0">
                <a:solidFill>
                  <a:schemeClr val="tx1">
                    <a:lumMod val="75000"/>
                    <a:lumOff val="25000"/>
                  </a:schemeClr>
                </a:solidFill>
                <a:latin typeface="メイリオ"/>
                <a:ea typeface="メイリオ"/>
                <a:cs typeface="メイリオ"/>
              </a:rPr>
              <a:t>ムラ</a:t>
            </a:r>
            <a:endParaRPr kumimoji="1" lang="ja-JP" altLang="en-US" sz="1400" dirty="0">
              <a:solidFill>
                <a:schemeClr val="tx1">
                  <a:lumMod val="75000"/>
                  <a:lumOff val="25000"/>
                </a:schemeClr>
              </a:solidFill>
              <a:latin typeface="メイリオ"/>
              <a:ea typeface="メイリオ"/>
              <a:cs typeface="メイリオ"/>
            </a:endParaRPr>
          </a:p>
        </p:txBody>
      </p:sp>
      <p:cxnSp>
        <p:nvCxnSpPr>
          <p:cNvPr id="13" name="直線コネクタ 12">
            <a:extLst>
              <a:ext uri="{FF2B5EF4-FFF2-40B4-BE49-F238E27FC236}">
                <a16:creationId xmlns:a16="http://schemas.microsoft.com/office/drawing/2014/main" id="{F11BD05E-C407-A644-B9CA-9B3539C0C2B0}"/>
              </a:ext>
            </a:extLst>
          </p:cNvPr>
          <p:cNvCxnSpPr/>
          <p:nvPr/>
        </p:nvCxnSpPr>
        <p:spPr>
          <a:xfrm>
            <a:off x="337288" y="1152687"/>
            <a:ext cx="9231425"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60" name="正方形/長方形 59">
            <a:extLst>
              <a:ext uri="{FF2B5EF4-FFF2-40B4-BE49-F238E27FC236}">
                <a16:creationId xmlns:a16="http://schemas.microsoft.com/office/drawing/2014/main" id="{E60D8AAA-8025-F347-BBAA-BD5278C6CE57}"/>
              </a:ext>
            </a:extLst>
          </p:cNvPr>
          <p:cNvSpPr/>
          <p:nvPr/>
        </p:nvSpPr>
        <p:spPr>
          <a:xfrm>
            <a:off x="337288" y="682812"/>
            <a:ext cx="9231425" cy="580744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1728358"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53_</a:t>
            </a:r>
            <a:r>
              <a:rPr lang="ja-JP" altLang="en-US" dirty="0"/>
              <a:t>ムリ・ムダ・ムラ</a:t>
            </a:r>
          </a:p>
        </p:txBody>
      </p:sp>
      <p:cxnSp>
        <p:nvCxnSpPr>
          <p:cNvPr id="7" name="直線コネクタ 6">
            <a:extLst>
              <a:ext uri="{FF2B5EF4-FFF2-40B4-BE49-F238E27FC236}">
                <a16:creationId xmlns:a16="http://schemas.microsoft.com/office/drawing/2014/main" id="{BA95C913-736D-5E43-926A-0E7FAAA1BA15}"/>
              </a:ext>
            </a:extLst>
          </p:cNvPr>
          <p:cNvCxnSpPr/>
          <p:nvPr/>
        </p:nvCxnSpPr>
        <p:spPr>
          <a:xfrm>
            <a:off x="3416687" y="682813"/>
            <a:ext cx="0" cy="580744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8" name="直線コネクタ 7">
            <a:extLst>
              <a:ext uri="{FF2B5EF4-FFF2-40B4-BE49-F238E27FC236}">
                <a16:creationId xmlns:a16="http://schemas.microsoft.com/office/drawing/2014/main" id="{BD6D8FA0-8BA6-9C42-9C0D-9CD9E1CB6580}"/>
              </a:ext>
            </a:extLst>
          </p:cNvPr>
          <p:cNvCxnSpPr/>
          <p:nvPr/>
        </p:nvCxnSpPr>
        <p:spPr>
          <a:xfrm>
            <a:off x="6496085" y="682813"/>
            <a:ext cx="0" cy="580744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4" name="テキスト ボックス 13">
            <a:extLst>
              <a:ext uri="{FF2B5EF4-FFF2-40B4-BE49-F238E27FC236}">
                <a16:creationId xmlns:a16="http://schemas.microsoft.com/office/drawing/2014/main" id="{0EB9BAD2-50B0-6548-B912-520838E5BCA4}"/>
              </a:ext>
            </a:extLst>
          </p:cNvPr>
          <p:cNvSpPr txBox="1"/>
          <p:nvPr/>
        </p:nvSpPr>
        <p:spPr>
          <a:xfrm>
            <a:off x="475510" y="1302446"/>
            <a:ext cx="2814342" cy="2562240"/>
          </a:xfrm>
          <a:prstGeom prst="rect">
            <a:avLst/>
          </a:prstGeom>
          <a:noFill/>
        </p:spPr>
        <p:txBody>
          <a:bodyPr wrap="square" rtlCol="0" anchor="t">
            <a:spAutoFit/>
          </a:bodyPr>
          <a:lstStyle/>
          <a:p>
            <a:pPr marL="285750" indent="-285750">
              <a:lnSpc>
                <a:spcPct val="150000"/>
              </a:lnSpc>
              <a:buFont typeface="Arial" panose="020B0604020202020204" pitchFamily="34" charset="0"/>
              <a:buChar char="•"/>
            </a:pPr>
            <a:r>
              <a:rPr lang="ja-JP" altLang="en-US" sz="1200" dirty="0">
                <a:solidFill>
                  <a:schemeClr val="tx1">
                    <a:lumMod val="75000"/>
                    <a:lumOff val="25000"/>
                  </a:schemeClr>
                </a:solidFill>
                <a:latin typeface="メイリオ"/>
                <a:ea typeface="メイリオ"/>
                <a:cs typeface="メイリオ"/>
              </a:rPr>
              <a:t>広い作業範囲</a:t>
            </a:r>
            <a:br>
              <a:rPr lang="en-US" altLang="ja-JP" sz="1200" dirty="0">
                <a:solidFill>
                  <a:schemeClr val="tx1">
                    <a:lumMod val="75000"/>
                    <a:lumOff val="25000"/>
                  </a:schemeClr>
                </a:solidFill>
                <a:latin typeface="メイリオ"/>
                <a:ea typeface="メイリオ"/>
                <a:cs typeface="メイリオ"/>
              </a:rPr>
            </a:br>
            <a:r>
              <a:rPr lang="ja-JP" altLang="en-US" sz="1200" dirty="0">
                <a:solidFill>
                  <a:schemeClr val="tx1">
                    <a:lumMod val="75000"/>
                    <a:lumOff val="25000"/>
                  </a:schemeClr>
                </a:solidFill>
                <a:latin typeface="メイリオ"/>
                <a:ea typeface="メイリオ"/>
                <a:cs typeface="メイリオ"/>
              </a:rPr>
              <a:t>外注できる部品も自社で作っているため負担大</a:t>
            </a:r>
            <a:endParaRPr lang="en-US" altLang="ja-JP" sz="12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kumimoji="1" lang="ja-JP" altLang="en-US" sz="1200" dirty="0">
                <a:solidFill>
                  <a:schemeClr val="tx1">
                    <a:lumMod val="75000"/>
                    <a:lumOff val="25000"/>
                  </a:schemeClr>
                </a:solidFill>
                <a:latin typeface="メイリオ"/>
                <a:ea typeface="メイリオ"/>
                <a:cs typeface="メイリオ"/>
              </a:rPr>
              <a:t>受注量</a:t>
            </a:r>
            <a:br>
              <a:rPr kumimoji="1" lang="en-US" altLang="ja-JP" sz="1200" dirty="0">
                <a:solidFill>
                  <a:schemeClr val="tx1">
                    <a:lumMod val="75000"/>
                    <a:lumOff val="25000"/>
                  </a:schemeClr>
                </a:solidFill>
                <a:latin typeface="メイリオ"/>
                <a:ea typeface="メイリオ"/>
                <a:cs typeface="メイリオ"/>
              </a:rPr>
            </a:br>
            <a:r>
              <a:rPr kumimoji="1" lang="ja-JP" altLang="en-US" sz="1200" dirty="0">
                <a:solidFill>
                  <a:schemeClr val="tx1">
                    <a:lumMod val="75000"/>
                    <a:lumOff val="25000"/>
                  </a:schemeClr>
                </a:solidFill>
                <a:latin typeface="メイリオ"/>
                <a:ea typeface="メイリオ"/>
                <a:cs typeface="メイリオ"/>
              </a:rPr>
              <a:t>処理量を超えた受注量。営業との調整が課題</a:t>
            </a:r>
            <a:endParaRPr kumimoji="1" lang="en-US" altLang="ja-JP" sz="12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lang="ja-JP" altLang="en-US" sz="1200" dirty="0">
                <a:solidFill>
                  <a:schemeClr val="tx1">
                    <a:lumMod val="75000"/>
                    <a:lumOff val="25000"/>
                  </a:schemeClr>
                </a:solidFill>
                <a:latin typeface="メイリオ"/>
                <a:ea typeface="メイリオ"/>
                <a:cs typeface="メイリオ"/>
              </a:rPr>
              <a:t>納期の設定</a:t>
            </a:r>
            <a:br>
              <a:rPr lang="en-US" altLang="ja-JP" sz="1200" dirty="0">
                <a:solidFill>
                  <a:schemeClr val="tx1">
                    <a:lumMod val="75000"/>
                    <a:lumOff val="25000"/>
                  </a:schemeClr>
                </a:solidFill>
                <a:latin typeface="メイリオ"/>
                <a:ea typeface="メイリオ"/>
                <a:cs typeface="メイリオ"/>
              </a:rPr>
            </a:br>
            <a:r>
              <a:rPr lang="ja-JP" altLang="en-US" sz="1200" dirty="0">
                <a:solidFill>
                  <a:schemeClr val="tx1">
                    <a:lumMod val="75000"/>
                    <a:lumOff val="25000"/>
                  </a:schemeClr>
                </a:solidFill>
                <a:latin typeface="メイリオ"/>
                <a:ea typeface="メイリオ"/>
                <a:cs typeface="メイリオ"/>
              </a:rPr>
              <a:t>業務内容が変わったのに以前と同じ納期設定のため厳しい</a:t>
            </a:r>
            <a:endParaRPr kumimoji="1" lang="ja-JP" altLang="en-US" sz="1600" dirty="0">
              <a:solidFill>
                <a:schemeClr val="tx1">
                  <a:lumMod val="75000"/>
                  <a:lumOff val="25000"/>
                </a:schemeClr>
              </a:solidFill>
              <a:latin typeface="メイリオ"/>
              <a:ea typeface="メイリオ"/>
              <a:cs typeface="メイリオ"/>
            </a:endParaRPr>
          </a:p>
        </p:txBody>
      </p:sp>
      <p:sp>
        <p:nvSpPr>
          <p:cNvPr id="15" name="テキスト ボックス 14">
            <a:extLst>
              <a:ext uri="{FF2B5EF4-FFF2-40B4-BE49-F238E27FC236}">
                <a16:creationId xmlns:a16="http://schemas.microsoft.com/office/drawing/2014/main" id="{159A7EB3-BB3E-2A40-B17B-ABDB63546D61}"/>
              </a:ext>
            </a:extLst>
          </p:cNvPr>
          <p:cNvSpPr txBox="1"/>
          <p:nvPr/>
        </p:nvSpPr>
        <p:spPr>
          <a:xfrm>
            <a:off x="3554495" y="1302446"/>
            <a:ext cx="2814342" cy="2562240"/>
          </a:xfrm>
          <a:prstGeom prst="rect">
            <a:avLst/>
          </a:prstGeom>
          <a:noFill/>
        </p:spPr>
        <p:txBody>
          <a:bodyPr wrap="square" rtlCol="0" anchor="t">
            <a:spAutoFit/>
          </a:bodyPr>
          <a:lstStyle/>
          <a:p>
            <a:pPr marL="285750" indent="-285750">
              <a:lnSpc>
                <a:spcPct val="150000"/>
              </a:lnSpc>
              <a:buFont typeface="Arial" panose="020B0604020202020204" pitchFamily="34" charset="0"/>
              <a:buChar char="•"/>
            </a:pPr>
            <a:r>
              <a:rPr kumimoji="1" lang="ja-JP" altLang="en-US" sz="1200" dirty="0">
                <a:solidFill>
                  <a:schemeClr val="tx1">
                    <a:lumMod val="75000"/>
                    <a:lumOff val="25000"/>
                  </a:schemeClr>
                </a:solidFill>
                <a:latin typeface="メイリオ"/>
                <a:ea typeface="メイリオ"/>
                <a:cs typeface="メイリオ"/>
              </a:rPr>
              <a:t>問い合わせ対応</a:t>
            </a:r>
            <a:br>
              <a:rPr lang="en-US" altLang="ja-JP" sz="1200" dirty="0">
                <a:solidFill>
                  <a:schemeClr val="tx1">
                    <a:lumMod val="75000"/>
                    <a:lumOff val="25000"/>
                  </a:schemeClr>
                </a:solidFill>
                <a:latin typeface="メイリオ"/>
                <a:ea typeface="メイリオ"/>
                <a:cs typeface="メイリオ"/>
              </a:rPr>
            </a:br>
            <a:r>
              <a:rPr lang="ja-JP" altLang="en-US" sz="1200" dirty="0">
                <a:solidFill>
                  <a:schemeClr val="tx1">
                    <a:lumMod val="75000"/>
                    <a:lumOff val="25000"/>
                  </a:schemeClr>
                </a:solidFill>
                <a:latin typeface="メイリオ"/>
                <a:ea typeface="メイリオ"/>
                <a:cs typeface="メイリオ"/>
              </a:rPr>
              <a:t>同じ内容の問い合わせに時間を使っている</a:t>
            </a:r>
            <a:endParaRPr lang="en-US" altLang="ja-JP" sz="12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kumimoji="1" lang="ja-JP" altLang="en-US" sz="1200" dirty="0">
                <a:solidFill>
                  <a:schemeClr val="tx1">
                    <a:lumMod val="75000"/>
                    <a:lumOff val="25000"/>
                  </a:schemeClr>
                </a:solidFill>
                <a:latin typeface="メイリオ"/>
                <a:ea typeface="メイリオ"/>
                <a:cs typeface="メイリオ"/>
              </a:rPr>
              <a:t>ムダな工数</a:t>
            </a:r>
            <a:br>
              <a:rPr kumimoji="1" lang="en-US" altLang="ja-JP" sz="1200" dirty="0">
                <a:solidFill>
                  <a:schemeClr val="tx1">
                    <a:lumMod val="75000"/>
                    <a:lumOff val="25000"/>
                  </a:schemeClr>
                </a:solidFill>
                <a:latin typeface="メイリオ"/>
                <a:ea typeface="メイリオ"/>
                <a:cs typeface="メイリオ"/>
              </a:rPr>
            </a:br>
            <a:r>
              <a:rPr kumimoji="1" lang="ja-JP" altLang="en-US" sz="1200" dirty="0">
                <a:solidFill>
                  <a:schemeClr val="tx1">
                    <a:lumMod val="75000"/>
                    <a:lumOff val="25000"/>
                  </a:schemeClr>
                </a:solidFill>
                <a:latin typeface="メイリオ"/>
                <a:ea typeface="メイリオ"/>
                <a:cs typeface="メイリオ"/>
              </a:rPr>
              <a:t>加工機材の位置が悪く、ムダな移動が多い</a:t>
            </a:r>
            <a:endParaRPr kumimoji="1" lang="en-US" altLang="ja-JP" sz="12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lang="ja-JP" altLang="en-US" sz="1200" dirty="0">
                <a:solidFill>
                  <a:schemeClr val="tx1">
                    <a:lumMod val="75000"/>
                    <a:lumOff val="25000"/>
                  </a:schemeClr>
                </a:solidFill>
                <a:latin typeface="メイリオ"/>
                <a:ea typeface="メイリオ"/>
                <a:cs typeface="メイリオ"/>
              </a:rPr>
              <a:t>加工業務の内容</a:t>
            </a:r>
            <a:br>
              <a:rPr lang="en-US" altLang="ja-JP" sz="1200" dirty="0">
                <a:solidFill>
                  <a:schemeClr val="tx1">
                    <a:lumMod val="75000"/>
                    <a:lumOff val="25000"/>
                  </a:schemeClr>
                </a:solidFill>
                <a:latin typeface="メイリオ"/>
                <a:ea typeface="メイリオ"/>
                <a:cs typeface="メイリオ"/>
              </a:rPr>
            </a:br>
            <a:r>
              <a:rPr lang="ja-JP" altLang="en-US" sz="1200" dirty="0">
                <a:solidFill>
                  <a:schemeClr val="tx1">
                    <a:lumMod val="75000"/>
                    <a:lumOff val="25000"/>
                  </a:schemeClr>
                </a:solidFill>
                <a:latin typeface="メイリオ"/>
                <a:ea typeface="メイリオ"/>
                <a:cs typeface="メイリオ"/>
              </a:rPr>
              <a:t>統合できるはずの加工業務がバラバラ</a:t>
            </a:r>
            <a:endParaRPr kumimoji="1" lang="en-US" altLang="ja-JP" sz="1600" dirty="0">
              <a:solidFill>
                <a:schemeClr val="tx1">
                  <a:lumMod val="75000"/>
                  <a:lumOff val="25000"/>
                </a:schemeClr>
              </a:solidFill>
              <a:latin typeface="メイリオ"/>
              <a:ea typeface="メイリオ"/>
              <a:cs typeface="メイリオ"/>
            </a:endParaRPr>
          </a:p>
        </p:txBody>
      </p:sp>
      <p:sp>
        <p:nvSpPr>
          <p:cNvPr id="16" name="テキスト ボックス 15">
            <a:extLst>
              <a:ext uri="{FF2B5EF4-FFF2-40B4-BE49-F238E27FC236}">
                <a16:creationId xmlns:a16="http://schemas.microsoft.com/office/drawing/2014/main" id="{C5D0D4EB-3206-5140-888D-ED8EFB015843}"/>
              </a:ext>
            </a:extLst>
          </p:cNvPr>
          <p:cNvSpPr txBox="1"/>
          <p:nvPr/>
        </p:nvSpPr>
        <p:spPr>
          <a:xfrm>
            <a:off x="6625912" y="1302446"/>
            <a:ext cx="2814342" cy="2562240"/>
          </a:xfrm>
          <a:prstGeom prst="rect">
            <a:avLst/>
          </a:prstGeom>
          <a:noFill/>
        </p:spPr>
        <p:txBody>
          <a:bodyPr wrap="square" rtlCol="0" anchor="t">
            <a:spAutoFit/>
          </a:bodyPr>
          <a:lstStyle/>
          <a:p>
            <a:pPr marL="285750" indent="-285750">
              <a:lnSpc>
                <a:spcPct val="150000"/>
              </a:lnSpc>
              <a:buFont typeface="Arial" panose="020B0604020202020204" pitchFamily="34" charset="0"/>
              <a:buChar char="•"/>
            </a:pPr>
            <a:r>
              <a:rPr lang="ja-JP" altLang="en-US" sz="1200" dirty="0">
                <a:solidFill>
                  <a:schemeClr val="tx1">
                    <a:lumMod val="75000"/>
                    <a:lumOff val="25000"/>
                  </a:schemeClr>
                </a:solidFill>
                <a:latin typeface="メイリオ"/>
                <a:ea typeface="メイリオ"/>
                <a:cs typeface="メイリオ"/>
              </a:rPr>
              <a:t>修正作業の集中</a:t>
            </a:r>
            <a:br>
              <a:rPr lang="en-US" altLang="ja-JP" sz="1200" dirty="0">
                <a:solidFill>
                  <a:schemeClr val="tx1">
                    <a:lumMod val="75000"/>
                    <a:lumOff val="25000"/>
                  </a:schemeClr>
                </a:solidFill>
                <a:latin typeface="メイリオ"/>
                <a:ea typeface="メイリオ"/>
                <a:cs typeface="メイリオ"/>
              </a:rPr>
            </a:br>
            <a:r>
              <a:rPr kumimoji="1" lang="ja-JP" altLang="en-US" sz="1200" dirty="0">
                <a:solidFill>
                  <a:schemeClr val="tx1">
                    <a:lumMod val="75000"/>
                    <a:lumOff val="25000"/>
                  </a:schemeClr>
                </a:solidFill>
                <a:latin typeface="メイリオ"/>
                <a:ea typeface="メイリオ"/>
                <a:cs typeface="メイリオ"/>
              </a:rPr>
              <a:t>設計チームに修正依頼が集中することが多い</a:t>
            </a:r>
            <a:endParaRPr kumimoji="1" lang="en-US" altLang="ja-JP" sz="12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lang="ja-JP" altLang="en-US" sz="1200" dirty="0">
                <a:solidFill>
                  <a:schemeClr val="tx1">
                    <a:lumMod val="75000"/>
                    <a:lumOff val="25000"/>
                  </a:schemeClr>
                </a:solidFill>
                <a:latin typeface="メイリオ"/>
                <a:ea typeface="メイリオ"/>
                <a:cs typeface="メイリオ"/>
              </a:rPr>
              <a:t>営業のムラ</a:t>
            </a:r>
            <a:br>
              <a:rPr lang="en-US" altLang="ja-JP" sz="1200" dirty="0">
                <a:solidFill>
                  <a:schemeClr val="tx1">
                    <a:lumMod val="75000"/>
                    <a:lumOff val="25000"/>
                  </a:schemeClr>
                </a:solidFill>
                <a:latin typeface="メイリオ"/>
                <a:ea typeface="メイリオ"/>
                <a:cs typeface="メイリオ"/>
              </a:rPr>
            </a:br>
            <a:r>
              <a:rPr lang="ja-JP" altLang="en-US" sz="1200" dirty="0">
                <a:solidFill>
                  <a:schemeClr val="tx1">
                    <a:lumMod val="75000"/>
                    <a:lumOff val="25000"/>
                  </a:schemeClr>
                </a:solidFill>
                <a:latin typeface="メイリオ"/>
                <a:ea typeface="メイリオ"/>
                <a:cs typeface="メイリオ"/>
              </a:rPr>
              <a:t>計画性がなく製造の負担や在庫増を招いている</a:t>
            </a:r>
            <a:endParaRPr lang="en-US" altLang="ja-JP" sz="12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kumimoji="1" lang="ja-JP" altLang="en-US" sz="1200" dirty="0">
                <a:solidFill>
                  <a:schemeClr val="tx1">
                    <a:lumMod val="75000"/>
                    <a:lumOff val="25000"/>
                  </a:schemeClr>
                </a:solidFill>
                <a:latin typeface="メイリオ"/>
                <a:ea typeface="メイリオ"/>
                <a:cs typeface="メイリオ"/>
              </a:rPr>
              <a:t>取引先の待ち時間</a:t>
            </a:r>
            <a:br>
              <a:rPr kumimoji="1" lang="en-US" altLang="ja-JP" sz="1200" dirty="0">
                <a:solidFill>
                  <a:schemeClr val="tx1">
                    <a:lumMod val="75000"/>
                    <a:lumOff val="25000"/>
                  </a:schemeClr>
                </a:solidFill>
                <a:latin typeface="メイリオ"/>
                <a:ea typeface="メイリオ"/>
                <a:cs typeface="メイリオ"/>
              </a:rPr>
            </a:br>
            <a:r>
              <a:rPr kumimoji="1" lang="ja-JP" altLang="en-US" sz="1200" dirty="0">
                <a:solidFill>
                  <a:schemeClr val="tx1">
                    <a:lumMod val="75000"/>
                    <a:lumOff val="25000"/>
                  </a:schemeClr>
                </a:solidFill>
                <a:latin typeface="メイリオ"/>
                <a:ea typeface="メイリオ"/>
                <a:cs typeface="メイリオ"/>
              </a:rPr>
              <a:t>受注量を電話確認しているが、連絡が遅れると作業開始が遅れる</a:t>
            </a:r>
            <a:endParaRPr kumimoji="1" lang="en-US" altLang="ja-JP" sz="1200" dirty="0">
              <a:solidFill>
                <a:schemeClr val="tx1">
                  <a:lumMod val="75000"/>
                  <a:lumOff val="25000"/>
                </a:schemeClr>
              </a:solidFill>
              <a:latin typeface="メイリオ"/>
              <a:ea typeface="メイリオ"/>
              <a:cs typeface="メイリオ"/>
            </a:endParaRPr>
          </a:p>
        </p:txBody>
      </p:sp>
      <p:sp>
        <p:nvSpPr>
          <p:cNvPr id="17" name="テキスト ボックス 16">
            <a:extLst>
              <a:ext uri="{FF2B5EF4-FFF2-40B4-BE49-F238E27FC236}">
                <a16:creationId xmlns:a16="http://schemas.microsoft.com/office/drawing/2014/main" id="{2A4B9B27-3540-4B85-99AB-9956A0E6AD82}"/>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5.</a:t>
            </a:r>
            <a:r>
              <a:rPr lang="ja-JP" altLang="en-US" sz="900" dirty="0">
                <a:latin typeface="Meiryo UI" panose="020B0604030504040204" pitchFamily="50" charset="-128"/>
                <a:ea typeface="Meiryo UI" panose="020B0604030504040204" pitchFamily="50" charset="-128"/>
              </a:rPr>
              <a:t>業務を改善する</a:t>
            </a:r>
          </a:p>
        </p:txBody>
      </p:sp>
      <p:sp>
        <p:nvSpPr>
          <p:cNvPr id="18" name="テキスト ボックス 17">
            <a:extLst>
              <a:ext uri="{FF2B5EF4-FFF2-40B4-BE49-F238E27FC236}">
                <a16:creationId xmlns:a16="http://schemas.microsoft.com/office/drawing/2014/main" id="{5B561482-61B0-4623-B24C-8D0AFC34393F}"/>
              </a:ext>
            </a:extLst>
          </p:cNvPr>
          <p:cNvSpPr txBox="1"/>
          <p:nvPr/>
        </p:nvSpPr>
        <p:spPr>
          <a:xfrm>
            <a:off x="1809280" y="6560810"/>
            <a:ext cx="1367682"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STEP3:</a:t>
            </a:r>
            <a:r>
              <a:rPr lang="ja-JP" altLang="en-US" sz="900" dirty="0">
                <a:latin typeface="Meiryo UI" panose="020B0604030504040204" pitchFamily="50" charset="-128"/>
                <a:ea typeface="Meiryo UI" panose="020B0604030504040204" pitchFamily="50" charset="-128"/>
              </a:rPr>
              <a:t>改善策を考える</a:t>
            </a:r>
          </a:p>
        </p:txBody>
      </p:sp>
    </p:spTree>
    <p:extLst>
      <p:ext uri="{BB962C8B-B14F-4D97-AF65-F5344CB8AC3E}">
        <p14:creationId xmlns:p14="http://schemas.microsoft.com/office/powerpoint/2010/main" val="393004999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29BD2BBD-1CEA-3747-BA59-2926C59FFD7A}"/>
              </a:ext>
            </a:extLst>
          </p:cNvPr>
          <p:cNvSpPr/>
          <p:nvPr/>
        </p:nvSpPr>
        <p:spPr>
          <a:xfrm>
            <a:off x="337288" y="682812"/>
            <a:ext cx="9231425" cy="469876"/>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 name="テキスト ボックス 9">
            <a:extLst>
              <a:ext uri="{FF2B5EF4-FFF2-40B4-BE49-F238E27FC236}">
                <a16:creationId xmlns:a16="http://schemas.microsoft.com/office/drawing/2014/main" id="{1E334278-CEE4-FD42-87D5-75B1E177255F}"/>
              </a:ext>
            </a:extLst>
          </p:cNvPr>
          <p:cNvSpPr txBox="1"/>
          <p:nvPr/>
        </p:nvSpPr>
        <p:spPr>
          <a:xfrm>
            <a:off x="631540" y="763861"/>
            <a:ext cx="2490895" cy="307777"/>
          </a:xfrm>
          <a:prstGeom prst="rect">
            <a:avLst/>
          </a:prstGeom>
          <a:noFill/>
        </p:spPr>
        <p:txBody>
          <a:bodyPr wrap="square" rtlCol="0" anchor="ctr">
            <a:spAutoFit/>
          </a:bodyPr>
          <a:lstStyle/>
          <a:p>
            <a:pPr algn="ctr"/>
            <a:r>
              <a:rPr lang="en-US" altLang="en-US" sz="1400" dirty="0">
                <a:solidFill>
                  <a:schemeClr val="tx1">
                    <a:lumMod val="75000"/>
                    <a:lumOff val="25000"/>
                  </a:schemeClr>
                </a:solidFill>
                <a:latin typeface="メイリオ"/>
                <a:ea typeface="メイリオ"/>
                <a:cs typeface="メイリオ"/>
              </a:rPr>
              <a:t>ムリ</a:t>
            </a:r>
            <a:endParaRPr kumimoji="1" lang="ja-JP" altLang="en-US" sz="1400" dirty="0">
              <a:solidFill>
                <a:schemeClr val="tx1">
                  <a:lumMod val="75000"/>
                  <a:lumOff val="25000"/>
                </a:schemeClr>
              </a:solidFill>
              <a:latin typeface="メイリオ"/>
              <a:ea typeface="メイリオ"/>
              <a:cs typeface="メイリオ"/>
            </a:endParaRPr>
          </a:p>
        </p:txBody>
      </p:sp>
      <p:sp>
        <p:nvSpPr>
          <p:cNvPr id="11" name="テキスト ボックス 10">
            <a:extLst>
              <a:ext uri="{FF2B5EF4-FFF2-40B4-BE49-F238E27FC236}">
                <a16:creationId xmlns:a16="http://schemas.microsoft.com/office/drawing/2014/main" id="{00401A81-F5C0-2F44-9131-06B9E4646FA4}"/>
              </a:ext>
            </a:extLst>
          </p:cNvPr>
          <p:cNvSpPr txBox="1"/>
          <p:nvPr/>
        </p:nvSpPr>
        <p:spPr>
          <a:xfrm>
            <a:off x="3710938" y="763861"/>
            <a:ext cx="2490895" cy="307777"/>
          </a:xfrm>
          <a:prstGeom prst="rect">
            <a:avLst/>
          </a:prstGeom>
          <a:noFill/>
        </p:spPr>
        <p:txBody>
          <a:bodyPr wrap="square" rtlCol="0" anchor="ctr">
            <a:spAutoFit/>
          </a:bodyPr>
          <a:lstStyle/>
          <a:p>
            <a:pPr algn="ctr"/>
            <a:r>
              <a:rPr lang="ja-JP" altLang="en-US" sz="1400" dirty="0">
                <a:solidFill>
                  <a:schemeClr val="tx1">
                    <a:lumMod val="75000"/>
                    <a:lumOff val="25000"/>
                  </a:schemeClr>
                </a:solidFill>
                <a:latin typeface="メイリオ"/>
                <a:ea typeface="メイリオ"/>
                <a:cs typeface="メイリオ"/>
              </a:rPr>
              <a:t>ムダ</a:t>
            </a:r>
            <a:endParaRPr kumimoji="1" lang="ja-JP" altLang="en-US" sz="1400" dirty="0">
              <a:solidFill>
                <a:schemeClr val="tx1">
                  <a:lumMod val="75000"/>
                  <a:lumOff val="25000"/>
                </a:schemeClr>
              </a:solidFill>
              <a:latin typeface="メイリオ"/>
              <a:ea typeface="メイリオ"/>
              <a:cs typeface="メイリオ"/>
            </a:endParaRPr>
          </a:p>
        </p:txBody>
      </p:sp>
      <p:sp>
        <p:nvSpPr>
          <p:cNvPr id="12" name="テキスト ボックス 11">
            <a:extLst>
              <a:ext uri="{FF2B5EF4-FFF2-40B4-BE49-F238E27FC236}">
                <a16:creationId xmlns:a16="http://schemas.microsoft.com/office/drawing/2014/main" id="{3E249787-8B6F-9F4C-BA49-0BA35E1F7465}"/>
              </a:ext>
            </a:extLst>
          </p:cNvPr>
          <p:cNvSpPr txBox="1"/>
          <p:nvPr/>
        </p:nvSpPr>
        <p:spPr>
          <a:xfrm>
            <a:off x="6790337" y="763861"/>
            <a:ext cx="2484123" cy="307777"/>
          </a:xfrm>
          <a:prstGeom prst="rect">
            <a:avLst/>
          </a:prstGeom>
          <a:noFill/>
        </p:spPr>
        <p:txBody>
          <a:bodyPr wrap="square" rtlCol="0" anchor="ctr">
            <a:spAutoFit/>
          </a:bodyPr>
          <a:lstStyle/>
          <a:p>
            <a:pPr algn="ctr"/>
            <a:r>
              <a:rPr lang="ja-JP" altLang="en-US" sz="1400" dirty="0">
                <a:solidFill>
                  <a:schemeClr val="tx1">
                    <a:lumMod val="75000"/>
                    <a:lumOff val="25000"/>
                  </a:schemeClr>
                </a:solidFill>
                <a:latin typeface="メイリオ"/>
                <a:ea typeface="メイリオ"/>
                <a:cs typeface="メイリオ"/>
              </a:rPr>
              <a:t>ムラ</a:t>
            </a:r>
            <a:endParaRPr kumimoji="1" lang="ja-JP" altLang="en-US" sz="1400" dirty="0">
              <a:solidFill>
                <a:schemeClr val="tx1">
                  <a:lumMod val="75000"/>
                  <a:lumOff val="25000"/>
                </a:schemeClr>
              </a:solidFill>
              <a:latin typeface="メイリオ"/>
              <a:ea typeface="メイリオ"/>
              <a:cs typeface="メイリオ"/>
            </a:endParaRPr>
          </a:p>
        </p:txBody>
      </p:sp>
      <p:cxnSp>
        <p:nvCxnSpPr>
          <p:cNvPr id="13" name="直線コネクタ 12">
            <a:extLst>
              <a:ext uri="{FF2B5EF4-FFF2-40B4-BE49-F238E27FC236}">
                <a16:creationId xmlns:a16="http://schemas.microsoft.com/office/drawing/2014/main" id="{F11BD05E-C407-A644-B9CA-9B3539C0C2B0}"/>
              </a:ext>
            </a:extLst>
          </p:cNvPr>
          <p:cNvCxnSpPr/>
          <p:nvPr/>
        </p:nvCxnSpPr>
        <p:spPr>
          <a:xfrm>
            <a:off x="337288" y="1152687"/>
            <a:ext cx="9231425"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60" name="正方形/長方形 59">
            <a:extLst>
              <a:ext uri="{FF2B5EF4-FFF2-40B4-BE49-F238E27FC236}">
                <a16:creationId xmlns:a16="http://schemas.microsoft.com/office/drawing/2014/main" id="{E60D8AAA-8025-F347-BBAA-BD5278C6CE57}"/>
              </a:ext>
            </a:extLst>
          </p:cNvPr>
          <p:cNvSpPr/>
          <p:nvPr/>
        </p:nvSpPr>
        <p:spPr>
          <a:xfrm>
            <a:off x="337288" y="682812"/>
            <a:ext cx="9231425" cy="580744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1728358"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53_</a:t>
            </a:r>
            <a:r>
              <a:rPr lang="ja-JP" altLang="en-US" dirty="0"/>
              <a:t>ムリ・ムダ・ムラ</a:t>
            </a:r>
          </a:p>
        </p:txBody>
      </p:sp>
      <p:cxnSp>
        <p:nvCxnSpPr>
          <p:cNvPr id="7" name="直線コネクタ 6">
            <a:extLst>
              <a:ext uri="{FF2B5EF4-FFF2-40B4-BE49-F238E27FC236}">
                <a16:creationId xmlns:a16="http://schemas.microsoft.com/office/drawing/2014/main" id="{BA95C913-736D-5E43-926A-0E7FAAA1BA15}"/>
              </a:ext>
            </a:extLst>
          </p:cNvPr>
          <p:cNvCxnSpPr/>
          <p:nvPr/>
        </p:nvCxnSpPr>
        <p:spPr>
          <a:xfrm>
            <a:off x="3416687" y="682813"/>
            <a:ext cx="0" cy="580744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8" name="直線コネクタ 7">
            <a:extLst>
              <a:ext uri="{FF2B5EF4-FFF2-40B4-BE49-F238E27FC236}">
                <a16:creationId xmlns:a16="http://schemas.microsoft.com/office/drawing/2014/main" id="{BD6D8FA0-8BA6-9C42-9C0D-9CD9E1CB6580}"/>
              </a:ext>
            </a:extLst>
          </p:cNvPr>
          <p:cNvCxnSpPr/>
          <p:nvPr/>
        </p:nvCxnSpPr>
        <p:spPr>
          <a:xfrm>
            <a:off x="6496085" y="682813"/>
            <a:ext cx="0" cy="580744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4" name="テキスト ボックス 13">
            <a:extLst>
              <a:ext uri="{FF2B5EF4-FFF2-40B4-BE49-F238E27FC236}">
                <a16:creationId xmlns:a16="http://schemas.microsoft.com/office/drawing/2014/main" id="{44A81CF7-0BA5-43B9-BC4C-E0C0422F8AB2}"/>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5.</a:t>
            </a:r>
            <a:r>
              <a:rPr lang="ja-JP" altLang="en-US" sz="900" dirty="0">
                <a:latin typeface="Meiryo UI" panose="020B0604030504040204" pitchFamily="50" charset="-128"/>
                <a:ea typeface="Meiryo UI" panose="020B0604030504040204" pitchFamily="50" charset="-128"/>
              </a:rPr>
              <a:t>業務を改善する</a:t>
            </a:r>
          </a:p>
        </p:txBody>
      </p:sp>
      <p:sp>
        <p:nvSpPr>
          <p:cNvPr id="15" name="テキスト ボックス 14">
            <a:extLst>
              <a:ext uri="{FF2B5EF4-FFF2-40B4-BE49-F238E27FC236}">
                <a16:creationId xmlns:a16="http://schemas.microsoft.com/office/drawing/2014/main" id="{3A535D21-C1A8-4BC5-AD20-2722B8F96577}"/>
              </a:ext>
            </a:extLst>
          </p:cNvPr>
          <p:cNvSpPr txBox="1"/>
          <p:nvPr/>
        </p:nvSpPr>
        <p:spPr>
          <a:xfrm>
            <a:off x="1809280" y="6560810"/>
            <a:ext cx="1367682"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STEP3:</a:t>
            </a:r>
            <a:r>
              <a:rPr lang="ja-JP" altLang="en-US" sz="900" dirty="0">
                <a:latin typeface="Meiryo UI" panose="020B0604030504040204" pitchFamily="50" charset="-128"/>
                <a:ea typeface="Meiryo UI" panose="020B0604030504040204" pitchFamily="50" charset="-128"/>
              </a:rPr>
              <a:t>改善策を考える</a:t>
            </a:r>
          </a:p>
        </p:txBody>
      </p:sp>
    </p:spTree>
    <p:extLst>
      <p:ext uri="{BB962C8B-B14F-4D97-AF65-F5344CB8AC3E}">
        <p14:creationId xmlns:p14="http://schemas.microsoft.com/office/powerpoint/2010/main" val="365347292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正方形/長方形 43">
            <a:extLst>
              <a:ext uri="{FF2B5EF4-FFF2-40B4-BE49-F238E27FC236}">
                <a16:creationId xmlns:a16="http://schemas.microsoft.com/office/drawing/2014/main" id="{FD354C2D-88F2-2048-BABB-912E69D00C99}"/>
              </a:ext>
            </a:extLst>
          </p:cNvPr>
          <p:cNvSpPr/>
          <p:nvPr/>
        </p:nvSpPr>
        <p:spPr>
          <a:xfrm>
            <a:off x="337288" y="682812"/>
            <a:ext cx="9231425" cy="580744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923651"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54_ECRS</a:t>
            </a:r>
            <a:endParaRPr lang="ja-JP" altLang="en-US" dirty="0"/>
          </a:p>
        </p:txBody>
      </p:sp>
      <p:cxnSp>
        <p:nvCxnSpPr>
          <p:cNvPr id="9" name="直線コネクタ 8">
            <a:extLst>
              <a:ext uri="{FF2B5EF4-FFF2-40B4-BE49-F238E27FC236}">
                <a16:creationId xmlns:a16="http://schemas.microsoft.com/office/drawing/2014/main" id="{B50095E6-FE4A-3647-BA90-F12B961421B5}"/>
              </a:ext>
            </a:extLst>
          </p:cNvPr>
          <p:cNvCxnSpPr>
            <a:cxnSpLocks/>
          </p:cNvCxnSpPr>
          <p:nvPr/>
        </p:nvCxnSpPr>
        <p:spPr>
          <a:xfrm>
            <a:off x="3067834" y="686424"/>
            <a:ext cx="0" cy="579922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8" name="直線コネクタ 7">
            <a:extLst>
              <a:ext uri="{FF2B5EF4-FFF2-40B4-BE49-F238E27FC236}">
                <a16:creationId xmlns:a16="http://schemas.microsoft.com/office/drawing/2014/main" id="{601CC812-1FC7-2442-9F18-31F57FCA76AF}"/>
              </a:ext>
            </a:extLst>
          </p:cNvPr>
          <p:cNvCxnSpPr>
            <a:cxnSpLocks/>
          </p:cNvCxnSpPr>
          <p:nvPr/>
        </p:nvCxnSpPr>
        <p:spPr>
          <a:xfrm>
            <a:off x="337289" y="2497178"/>
            <a:ext cx="9231425"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a:extLst>
              <a:ext uri="{FF2B5EF4-FFF2-40B4-BE49-F238E27FC236}">
                <a16:creationId xmlns:a16="http://schemas.microsoft.com/office/drawing/2014/main" id="{78F52D23-A03D-1149-BD2A-A0A6C0986E44}"/>
              </a:ext>
            </a:extLst>
          </p:cNvPr>
          <p:cNvCxnSpPr>
            <a:cxnSpLocks/>
          </p:cNvCxnSpPr>
          <p:nvPr/>
        </p:nvCxnSpPr>
        <p:spPr>
          <a:xfrm>
            <a:off x="337289" y="3828203"/>
            <a:ext cx="9231425"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 name="直線コネクタ 10">
            <a:extLst>
              <a:ext uri="{FF2B5EF4-FFF2-40B4-BE49-F238E27FC236}">
                <a16:creationId xmlns:a16="http://schemas.microsoft.com/office/drawing/2014/main" id="{5DAF4F21-26BA-244D-91C9-E382AB5E6E29}"/>
              </a:ext>
            </a:extLst>
          </p:cNvPr>
          <p:cNvCxnSpPr>
            <a:cxnSpLocks/>
          </p:cNvCxnSpPr>
          <p:nvPr/>
        </p:nvCxnSpPr>
        <p:spPr>
          <a:xfrm>
            <a:off x="337289" y="5159228"/>
            <a:ext cx="9231425"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3" name="直線コネクタ 12">
            <a:extLst>
              <a:ext uri="{FF2B5EF4-FFF2-40B4-BE49-F238E27FC236}">
                <a16:creationId xmlns:a16="http://schemas.microsoft.com/office/drawing/2014/main" id="{A1FC3909-6C9F-B94D-AA97-84745E74E0B3}"/>
              </a:ext>
            </a:extLst>
          </p:cNvPr>
          <p:cNvCxnSpPr>
            <a:cxnSpLocks/>
          </p:cNvCxnSpPr>
          <p:nvPr/>
        </p:nvCxnSpPr>
        <p:spPr>
          <a:xfrm>
            <a:off x="337288" y="1166153"/>
            <a:ext cx="9231425"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5" name="直線コネクタ 14">
            <a:extLst>
              <a:ext uri="{FF2B5EF4-FFF2-40B4-BE49-F238E27FC236}">
                <a16:creationId xmlns:a16="http://schemas.microsoft.com/office/drawing/2014/main" id="{E60EFA54-A7D2-5040-9171-FF677205E2E2}"/>
              </a:ext>
            </a:extLst>
          </p:cNvPr>
          <p:cNvCxnSpPr>
            <a:cxnSpLocks/>
          </p:cNvCxnSpPr>
          <p:nvPr/>
        </p:nvCxnSpPr>
        <p:spPr>
          <a:xfrm>
            <a:off x="4715262" y="686423"/>
            <a:ext cx="0" cy="579922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7" name="直線コネクタ 16">
            <a:extLst>
              <a:ext uri="{FF2B5EF4-FFF2-40B4-BE49-F238E27FC236}">
                <a16:creationId xmlns:a16="http://schemas.microsoft.com/office/drawing/2014/main" id="{C2E64C04-A556-464A-912C-2994D4302491}"/>
              </a:ext>
            </a:extLst>
          </p:cNvPr>
          <p:cNvCxnSpPr>
            <a:cxnSpLocks/>
          </p:cNvCxnSpPr>
          <p:nvPr/>
        </p:nvCxnSpPr>
        <p:spPr>
          <a:xfrm>
            <a:off x="6362691" y="688729"/>
            <a:ext cx="0" cy="579922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9" name="直線コネクタ 18">
            <a:extLst>
              <a:ext uri="{FF2B5EF4-FFF2-40B4-BE49-F238E27FC236}">
                <a16:creationId xmlns:a16="http://schemas.microsoft.com/office/drawing/2014/main" id="{682FB4F1-5FF5-4445-B949-62AB87682A31}"/>
              </a:ext>
            </a:extLst>
          </p:cNvPr>
          <p:cNvCxnSpPr>
            <a:cxnSpLocks/>
          </p:cNvCxnSpPr>
          <p:nvPr/>
        </p:nvCxnSpPr>
        <p:spPr>
          <a:xfrm>
            <a:off x="8010119" y="691033"/>
            <a:ext cx="0" cy="579922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grpSp>
        <p:nvGrpSpPr>
          <p:cNvPr id="2" name="グループ化 1">
            <a:extLst>
              <a:ext uri="{FF2B5EF4-FFF2-40B4-BE49-F238E27FC236}">
                <a16:creationId xmlns:a16="http://schemas.microsoft.com/office/drawing/2014/main" id="{8217487A-BEC2-FF47-9A8E-2799EDC0B5FC}"/>
              </a:ext>
            </a:extLst>
          </p:cNvPr>
          <p:cNvGrpSpPr/>
          <p:nvPr/>
        </p:nvGrpSpPr>
        <p:grpSpPr>
          <a:xfrm>
            <a:off x="1302453" y="785983"/>
            <a:ext cx="8072107" cy="276999"/>
            <a:chOff x="1302453" y="825978"/>
            <a:chExt cx="8072107" cy="276999"/>
          </a:xfrm>
        </p:grpSpPr>
        <p:sp>
          <p:nvSpPr>
            <p:cNvPr id="12" name="テキスト ボックス 11">
              <a:extLst>
                <a:ext uri="{FF2B5EF4-FFF2-40B4-BE49-F238E27FC236}">
                  <a16:creationId xmlns:a16="http://schemas.microsoft.com/office/drawing/2014/main" id="{5A9F5974-8C43-3845-B670-EA35A332808E}"/>
                </a:ext>
              </a:extLst>
            </p:cNvPr>
            <p:cNvSpPr txBox="1"/>
            <p:nvPr/>
          </p:nvSpPr>
          <p:spPr>
            <a:xfrm>
              <a:off x="1302453" y="825978"/>
              <a:ext cx="800219" cy="276999"/>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業務内容</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4" name="テキスト ボックス 13">
              <a:extLst>
                <a:ext uri="{FF2B5EF4-FFF2-40B4-BE49-F238E27FC236}">
                  <a16:creationId xmlns:a16="http://schemas.microsoft.com/office/drawing/2014/main" id="{560EBEBA-9E22-AC40-B999-9FBA83F5F1AB}"/>
                </a:ext>
              </a:extLst>
            </p:cNvPr>
            <p:cNvSpPr txBox="1"/>
            <p:nvPr/>
          </p:nvSpPr>
          <p:spPr>
            <a:xfrm>
              <a:off x="3367205" y="825978"/>
              <a:ext cx="1048685" cy="276999"/>
            </a:xfrm>
            <a:prstGeom prst="rect">
              <a:avLst/>
            </a:prstGeom>
            <a:noFill/>
          </p:spPr>
          <p:txBody>
            <a:bodyPr wrap="none" rtlCol="0" anchor="ctr">
              <a:spAutoFit/>
            </a:bodyPr>
            <a:lstStyle/>
            <a:p>
              <a:pPr algn="ctr"/>
              <a:r>
                <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rPr>
                <a:t>E</a:t>
              </a: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：取り除く</a:t>
              </a:r>
            </a:p>
          </p:txBody>
        </p:sp>
        <p:sp>
          <p:nvSpPr>
            <p:cNvPr id="16" name="テキスト ボックス 15">
              <a:extLst>
                <a:ext uri="{FF2B5EF4-FFF2-40B4-BE49-F238E27FC236}">
                  <a16:creationId xmlns:a16="http://schemas.microsoft.com/office/drawing/2014/main" id="{7C161CB0-7361-0A41-A410-66D6717E5D8A}"/>
                </a:ext>
              </a:extLst>
            </p:cNvPr>
            <p:cNvSpPr txBox="1"/>
            <p:nvPr/>
          </p:nvSpPr>
          <p:spPr>
            <a:xfrm>
              <a:off x="5009826" y="825978"/>
              <a:ext cx="1058303" cy="276999"/>
            </a:xfrm>
            <a:prstGeom prst="rect">
              <a:avLst/>
            </a:prstGeom>
            <a:noFill/>
          </p:spPr>
          <p:txBody>
            <a:bodyPr wrap="none" rtlCol="0" anchor="ctr">
              <a:spAutoFit/>
            </a:bodyPr>
            <a:lstStyle/>
            <a:p>
              <a:pPr algn="ct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C</a:t>
              </a: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：統合する</a:t>
              </a:r>
            </a:p>
          </p:txBody>
        </p:sp>
        <p:sp>
          <p:nvSpPr>
            <p:cNvPr id="18" name="テキスト ボックス 17">
              <a:extLst>
                <a:ext uri="{FF2B5EF4-FFF2-40B4-BE49-F238E27FC236}">
                  <a16:creationId xmlns:a16="http://schemas.microsoft.com/office/drawing/2014/main" id="{301FDCDD-09A8-B34B-AD67-9F32BBDE51C2}"/>
                </a:ext>
              </a:extLst>
            </p:cNvPr>
            <p:cNvSpPr txBox="1"/>
            <p:nvPr/>
          </p:nvSpPr>
          <p:spPr>
            <a:xfrm>
              <a:off x="6579510" y="825978"/>
              <a:ext cx="1213794" cy="276999"/>
            </a:xfrm>
            <a:prstGeom prst="rect">
              <a:avLst/>
            </a:prstGeom>
            <a:noFill/>
          </p:spPr>
          <p:txBody>
            <a:bodyPr wrap="none" rtlCol="0" anchor="ctr">
              <a:spAutoFit/>
            </a:bodyPr>
            <a:lstStyle/>
            <a:p>
              <a:pPr algn="ct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R</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：取り替える</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0" name="テキスト ボックス 19">
              <a:extLst>
                <a:ext uri="{FF2B5EF4-FFF2-40B4-BE49-F238E27FC236}">
                  <a16:creationId xmlns:a16="http://schemas.microsoft.com/office/drawing/2014/main" id="{680B2039-02D1-7A46-9DBB-7C64E18FC589}"/>
                </a:ext>
              </a:extLst>
            </p:cNvPr>
            <p:cNvSpPr txBox="1"/>
            <p:nvPr/>
          </p:nvSpPr>
          <p:spPr>
            <a:xfrm>
              <a:off x="8168782" y="825978"/>
              <a:ext cx="1205778" cy="276999"/>
            </a:xfrm>
            <a:prstGeom prst="rect">
              <a:avLst/>
            </a:prstGeom>
            <a:noFill/>
          </p:spPr>
          <p:txBody>
            <a:bodyPr wrap="none" rtlCol="0" anchor="ctr">
              <a:spAutoFit/>
            </a:bodyPr>
            <a:lstStyle/>
            <a:p>
              <a:pPr algn="ct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S</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：簡素化する</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grpSp>
      <p:sp>
        <p:nvSpPr>
          <p:cNvPr id="21" name="テキスト ボックス 20">
            <a:extLst>
              <a:ext uri="{FF2B5EF4-FFF2-40B4-BE49-F238E27FC236}">
                <a16:creationId xmlns:a16="http://schemas.microsoft.com/office/drawing/2014/main" id="{718DB695-37A2-5740-93E9-8FE2E8C2A94E}"/>
              </a:ext>
            </a:extLst>
          </p:cNvPr>
          <p:cNvSpPr txBox="1"/>
          <p:nvPr/>
        </p:nvSpPr>
        <p:spPr>
          <a:xfrm>
            <a:off x="3229560" y="1379770"/>
            <a:ext cx="1345774" cy="461665"/>
          </a:xfrm>
          <a:prstGeom prst="rect">
            <a:avLst/>
          </a:prstGeom>
          <a:noFill/>
        </p:spPr>
        <p:txBody>
          <a:bodyPr wrap="square" rtlCol="0">
            <a:spAutoFit/>
          </a:bodyPr>
          <a:lstStyle/>
          <a:p>
            <a:pPr algn="just"/>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電話対応をやめてチャット対応</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2" name="テキスト ボックス 21">
            <a:extLst>
              <a:ext uri="{FF2B5EF4-FFF2-40B4-BE49-F238E27FC236}">
                <a16:creationId xmlns:a16="http://schemas.microsoft.com/office/drawing/2014/main" id="{BF9BD640-FB7D-274B-B639-DD2B65D91CED}"/>
              </a:ext>
            </a:extLst>
          </p:cNvPr>
          <p:cNvSpPr txBox="1"/>
          <p:nvPr/>
        </p:nvSpPr>
        <p:spPr>
          <a:xfrm>
            <a:off x="4866090" y="1379770"/>
            <a:ext cx="1345774" cy="646331"/>
          </a:xfrm>
          <a:prstGeom prst="rect">
            <a:avLst/>
          </a:prstGeom>
          <a:noFill/>
        </p:spPr>
        <p:txBody>
          <a:bodyPr wrap="square" rtlCol="0">
            <a:spAutoFit/>
          </a:bodyPr>
          <a:lstStyle/>
          <a:p>
            <a:pPr algn="just"/>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メンバーを決めて、問い合わせ対応を一元化</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3" name="テキスト ボックス 22">
            <a:extLst>
              <a:ext uri="{FF2B5EF4-FFF2-40B4-BE49-F238E27FC236}">
                <a16:creationId xmlns:a16="http://schemas.microsoft.com/office/drawing/2014/main" id="{AD7C9CCE-C82B-944F-AA57-5DFED08D75CA}"/>
              </a:ext>
            </a:extLst>
          </p:cNvPr>
          <p:cNvSpPr txBox="1"/>
          <p:nvPr/>
        </p:nvSpPr>
        <p:spPr>
          <a:xfrm>
            <a:off x="8095517" y="1379770"/>
            <a:ext cx="1345774" cy="646331"/>
          </a:xfrm>
          <a:prstGeom prst="rect">
            <a:avLst/>
          </a:prstGeom>
          <a:noFill/>
        </p:spPr>
        <p:txBody>
          <a:bodyPr wrap="square" rtlCol="0">
            <a:spAutoFit/>
          </a:bodyPr>
          <a:lstStyle/>
          <a:p>
            <a:pPr algn="just"/>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FAQ</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を読んでもらえるように導線を設計</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4" name="テキスト ボックス 23">
            <a:extLst>
              <a:ext uri="{FF2B5EF4-FFF2-40B4-BE49-F238E27FC236}">
                <a16:creationId xmlns:a16="http://schemas.microsoft.com/office/drawing/2014/main" id="{85ED27FF-B32B-0440-9ABD-AD88ECAC85A4}"/>
              </a:ext>
            </a:extLst>
          </p:cNvPr>
          <p:cNvSpPr txBox="1"/>
          <p:nvPr/>
        </p:nvSpPr>
        <p:spPr>
          <a:xfrm>
            <a:off x="3214760" y="2693052"/>
            <a:ext cx="1345774" cy="646331"/>
          </a:xfrm>
          <a:prstGeom prst="rect">
            <a:avLst/>
          </a:prstGeom>
          <a:noFill/>
        </p:spPr>
        <p:txBody>
          <a:bodyPr wrap="square" rtlCol="0">
            <a:spAutoFit/>
          </a:bodyPr>
          <a:lstStyle/>
          <a:p>
            <a:pPr algn="just"/>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報告書の作成が必要な業務を減らす</a:t>
            </a:r>
          </a:p>
        </p:txBody>
      </p:sp>
      <p:sp>
        <p:nvSpPr>
          <p:cNvPr id="25" name="テキスト ボックス 24">
            <a:extLst>
              <a:ext uri="{FF2B5EF4-FFF2-40B4-BE49-F238E27FC236}">
                <a16:creationId xmlns:a16="http://schemas.microsoft.com/office/drawing/2014/main" id="{DB16E684-0DFE-404B-9F7C-46D0953577F3}"/>
              </a:ext>
            </a:extLst>
          </p:cNvPr>
          <p:cNvSpPr txBox="1"/>
          <p:nvPr/>
        </p:nvSpPr>
        <p:spPr>
          <a:xfrm>
            <a:off x="8095517" y="2693052"/>
            <a:ext cx="1345774" cy="830997"/>
          </a:xfrm>
          <a:prstGeom prst="rect">
            <a:avLst/>
          </a:prstGeom>
          <a:noFill/>
        </p:spPr>
        <p:txBody>
          <a:bodyPr wrap="square" rtlCol="0">
            <a:spAutoFit/>
          </a:bodyPr>
          <a:lstStyle/>
          <a:p>
            <a:pPr algn="just"/>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全社共通の</a:t>
            </a: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Web</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フォームに簡単な内容を入力するだけにする</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6" name="テキスト ボックス 25">
            <a:extLst>
              <a:ext uri="{FF2B5EF4-FFF2-40B4-BE49-F238E27FC236}">
                <a16:creationId xmlns:a16="http://schemas.microsoft.com/office/drawing/2014/main" id="{FCD8191A-6FB5-124B-9496-9E01B238A540}"/>
              </a:ext>
            </a:extLst>
          </p:cNvPr>
          <p:cNvSpPr txBox="1"/>
          <p:nvPr/>
        </p:nvSpPr>
        <p:spPr>
          <a:xfrm>
            <a:off x="3214760" y="4007807"/>
            <a:ext cx="1345774" cy="461665"/>
          </a:xfrm>
          <a:prstGeom prst="rect">
            <a:avLst/>
          </a:prstGeom>
          <a:noFill/>
        </p:spPr>
        <p:txBody>
          <a:bodyPr wrap="square" rtlCol="0">
            <a:spAutoFit/>
          </a:bodyPr>
          <a:lstStyle/>
          <a:p>
            <a:pPr algn="just"/>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定例会議は廃止する</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7" name="テキスト ボックス 26">
            <a:extLst>
              <a:ext uri="{FF2B5EF4-FFF2-40B4-BE49-F238E27FC236}">
                <a16:creationId xmlns:a16="http://schemas.microsoft.com/office/drawing/2014/main" id="{DEEA6545-CB49-A941-82C7-961277B58533}"/>
              </a:ext>
            </a:extLst>
          </p:cNvPr>
          <p:cNvSpPr txBox="1"/>
          <p:nvPr/>
        </p:nvSpPr>
        <p:spPr>
          <a:xfrm>
            <a:off x="4866090" y="4007807"/>
            <a:ext cx="1345774" cy="481276"/>
          </a:xfrm>
          <a:prstGeom prst="rect">
            <a:avLst/>
          </a:prstGeom>
          <a:noFill/>
        </p:spPr>
        <p:txBody>
          <a:bodyPr wrap="square" rtlCol="0">
            <a:spAutoFit/>
          </a:bodyPr>
          <a:lstStyle/>
          <a:p>
            <a:pPr algn="just"/>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毎月</a:t>
            </a:r>
            <a:r>
              <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rPr>
              <a:t>1</a:t>
            </a: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回の定例会議にまとめる</a:t>
            </a:r>
          </a:p>
        </p:txBody>
      </p:sp>
      <p:sp>
        <p:nvSpPr>
          <p:cNvPr id="28" name="テキスト ボックス 27">
            <a:extLst>
              <a:ext uri="{FF2B5EF4-FFF2-40B4-BE49-F238E27FC236}">
                <a16:creationId xmlns:a16="http://schemas.microsoft.com/office/drawing/2014/main" id="{A1D12D62-84B3-0749-92B5-0CC70AA8DA14}"/>
              </a:ext>
            </a:extLst>
          </p:cNvPr>
          <p:cNvSpPr txBox="1"/>
          <p:nvPr/>
        </p:nvSpPr>
        <p:spPr>
          <a:xfrm>
            <a:off x="6513518" y="4007807"/>
            <a:ext cx="1345774" cy="646331"/>
          </a:xfrm>
          <a:prstGeom prst="rect">
            <a:avLst/>
          </a:prstGeom>
          <a:noFill/>
        </p:spPr>
        <p:txBody>
          <a:bodyPr wrap="square" rtlCol="0">
            <a:spAutoFit/>
          </a:bodyPr>
          <a:lstStyle/>
          <a:p>
            <a:pPr algn="just"/>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支店のメンバーは</a:t>
            </a: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Web</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で参加できるようにする</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9" name="テキスト ボックス 28">
            <a:extLst>
              <a:ext uri="{FF2B5EF4-FFF2-40B4-BE49-F238E27FC236}">
                <a16:creationId xmlns:a16="http://schemas.microsoft.com/office/drawing/2014/main" id="{18974809-9C99-754A-AAC4-A1500238D160}"/>
              </a:ext>
            </a:extLst>
          </p:cNvPr>
          <p:cNvSpPr txBox="1"/>
          <p:nvPr/>
        </p:nvSpPr>
        <p:spPr>
          <a:xfrm>
            <a:off x="6513518" y="1379770"/>
            <a:ext cx="1345774" cy="461665"/>
          </a:xfrm>
          <a:prstGeom prst="rect">
            <a:avLst/>
          </a:prstGeom>
          <a:noFill/>
        </p:spPr>
        <p:txBody>
          <a:bodyPr wrap="square" rtlCol="0">
            <a:spAutoFit/>
          </a:bodyPr>
          <a:lstStyle/>
          <a:p>
            <a:pPr algn="just"/>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対応時間を制限</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する</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0" name="テキスト ボックス 29">
            <a:extLst>
              <a:ext uri="{FF2B5EF4-FFF2-40B4-BE49-F238E27FC236}">
                <a16:creationId xmlns:a16="http://schemas.microsoft.com/office/drawing/2014/main" id="{C57CAF23-48E1-1043-A248-177924F00720}"/>
              </a:ext>
            </a:extLst>
          </p:cNvPr>
          <p:cNvSpPr txBox="1"/>
          <p:nvPr/>
        </p:nvSpPr>
        <p:spPr>
          <a:xfrm>
            <a:off x="3229559" y="5326253"/>
            <a:ext cx="1345774" cy="646331"/>
          </a:xfrm>
          <a:prstGeom prst="rect">
            <a:avLst/>
          </a:prstGeom>
          <a:noFill/>
        </p:spPr>
        <p:txBody>
          <a:bodyPr wrap="square" rtlCol="0">
            <a:spAutoFit/>
          </a:bodyPr>
          <a:lstStyle/>
          <a:p>
            <a:pPr algn="just"/>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社内勉強会は廃止、個人学習用の予算を設ける</a:t>
            </a:r>
          </a:p>
        </p:txBody>
      </p:sp>
      <p:sp>
        <p:nvSpPr>
          <p:cNvPr id="31" name="テキスト ボックス 30">
            <a:extLst>
              <a:ext uri="{FF2B5EF4-FFF2-40B4-BE49-F238E27FC236}">
                <a16:creationId xmlns:a16="http://schemas.microsoft.com/office/drawing/2014/main" id="{3F53CF6F-0588-FC4E-A41A-4132D94F0F23}"/>
              </a:ext>
            </a:extLst>
          </p:cNvPr>
          <p:cNvSpPr txBox="1"/>
          <p:nvPr/>
        </p:nvSpPr>
        <p:spPr>
          <a:xfrm>
            <a:off x="4871948" y="5326253"/>
            <a:ext cx="1345774" cy="646331"/>
          </a:xfrm>
          <a:prstGeom prst="rect">
            <a:avLst/>
          </a:prstGeom>
          <a:noFill/>
        </p:spPr>
        <p:txBody>
          <a:bodyPr wrap="square" rtlCol="0">
            <a:spAutoFit/>
          </a:bodyPr>
          <a:lstStyle/>
          <a:p>
            <a:pPr algn="just"/>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部門合同で実施。部門間の交流にもなる</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2" name="テキスト ボックス 31">
            <a:extLst>
              <a:ext uri="{FF2B5EF4-FFF2-40B4-BE49-F238E27FC236}">
                <a16:creationId xmlns:a16="http://schemas.microsoft.com/office/drawing/2014/main" id="{6F020AE5-3790-B746-99B2-682C054913D3}"/>
              </a:ext>
            </a:extLst>
          </p:cNvPr>
          <p:cNvSpPr txBox="1"/>
          <p:nvPr/>
        </p:nvSpPr>
        <p:spPr>
          <a:xfrm>
            <a:off x="6513518" y="5326253"/>
            <a:ext cx="1345774" cy="461665"/>
          </a:xfrm>
          <a:prstGeom prst="rect">
            <a:avLst/>
          </a:prstGeom>
          <a:noFill/>
        </p:spPr>
        <p:txBody>
          <a:bodyPr wrap="square" rtlCol="0">
            <a:spAutoFit/>
          </a:bodyPr>
          <a:lstStyle/>
          <a:p>
            <a:pPr algn="just"/>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勉強会の運営を外注する</a:t>
            </a:r>
          </a:p>
        </p:txBody>
      </p:sp>
      <p:sp>
        <p:nvSpPr>
          <p:cNvPr id="33" name="テキスト ボックス 32">
            <a:extLst>
              <a:ext uri="{FF2B5EF4-FFF2-40B4-BE49-F238E27FC236}">
                <a16:creationId xmlns:a16="http://schemas.microsoft.com/office/drawing/2014/main" id="{D4B9AA6C-5BF9-0C45-B9FF-CE254A216AC0}"/>
              </a:ext>
            </a:extLst>
          </p:cNvPr>
          <p:cNvSpPr txBox="1"/>
          <p:nvPr/>
        </p:nvSpPr>
        <p:spPr>
          <a:xfrm>
            <a:off x="8095517" y="5326253"/>
            <a:ext cx="1345774" cy="646331"/>
          </a:xfrm>
          <a:prstGeom prst="rect">
            <a:avLst/>
          </a:prstGeom>
          <a:noFill/>
        </p:spPr>
        <p:txBody>
          <a:bodyPr wrap="square" rtlCol="0">
            <a:spAutoFit/>
          </a:bodyPr>
          <a:lstStyle/>
          <a:p>
            <a:pPr algn="just"/>
            <a:r>
              <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rPr>
              <a:t>3</a:t>
            </a: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時間</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の講習</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algn="just"/>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a:t>
            </a:r>
            <a:r>
              <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rPr>
              <a:t>50</a:t>
            </a: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分の朝活にシフト</a:t>
            </a:r>
          </a:p>
        </p:txBody>
      </p:sp>
      <p:sp>
        <p:nvSpPr>
          <p:cNvPr id="34" name="テキスト ボックス 33">
            <a:extLst>
              <a:ext uri="{FF2B5EF4-FFF2-40B4-BE49-F238E27FC236}">
                <a16:creationId xmlns:a16="http://schemas.microsoft.com/office/drawing/2014/main" id="{B81F828D-12AC-4446-98A2-6CBEC3B41C22}"/>
              </a:ext>
            </a:extLst>
          </p:cNvPr>
          <p:cNvSpPr txBox="1"/>
          <p:nvPr/>
        </p:nvSpPr>
        <p:spPr>
          <a:xfrm>
            <a:off x="477218" y="1427218"/>
            <a:ext cx="1323977" cy="288766"/>
          </a:xfrm>
          <a:prstGeom prst="rect">
            <a:avLst/>
          </a:prstGeom>
          <a:noFill/>
        </p:spPr>
        <p:txBody>
          <a:bodyPr wrap="none" rtlCol="0">
            <a:spAutoFit/>
          </a:bodyPr>
          <a:lstStyle/>
          <a:p>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問い合わせ対応</a:t>
            </a:r>
          </a:p>
        </p:txBody>
      </p:sp>
      <p:sp>
        <p:nvSpPr>
          <p:cNvPr id="35" name="テキスト ボックス 34">
            <a:extLst>
              <a:ext uri="{FF2B5EF4-FFF2-40B4-BE49-F238E27FC236}">
                <a16:creationId xmlns:a16="http://schemas.microsoft.com/office/drawing/2014/main" id="{DEA7AC4B-12F7-A54A-8008-F239D3C211CC}"/>
              </a:ext>
            </a:extLst>
          </p:cNvPr>
          <p:cNvSpPr txBox="1"/>
          <p:nvPr/>
        </p:nvSpPr>
        <p:spPr>
          <a:xfrm>
            <a:off x="482044" y="2745568"/>
            <a:ext cx="1808359" cy="288766"/>
          </a:xfrm>
          <a:prstGeom prst="rect">
            <a:avLst/>
          </a:prstGeom>
          <a:noFill/>
        </p:spPr>
        <p:txBody>
          <a:bodyPr wrap="none" rtlCol="0">
            <a:spAutoFit/>
          </a:bodyPr>
          <a:lstStyle/>
          <a:p>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社内報告書の作成業務</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6" name="テキスト ボックス 35">
            <a:extLst>
              <a:ext uri="{FF2B5EF4-FFF2-40B4-BE49-F238E27FC236}">
                <a16:creationId xmlns:a16="http://schemas.microsoft.com/office/drawing/2014/main" id="{E09BC5A8-282E-B04C-943F-FDE29C0ABE3D}"/>
              </a:ext>
            </a:extLst>
          </p:cNvPr>
          <p:cNvSpPr txBox="1"/>
          <p:nvPr/>
        </p:nvSpPr>
        <p:spPr>
          <a:xfrm>
            <a:off x="482044" y="4053436"/>
            <a:ext cx="1261884" cy="276999"/>
          </a:xfrm>
          <a:prstGeom prst="rect">
            <a:avLst/>
          </a:prstGeom>
          <a:noFill/>
        </p:spPr>
        <p:txBody>
          <a:bodyPr wrap="none" rtlCol="0">
            <a:spAutoFit/>
          </a:bodyPr>
          <a:lstStyle/>
          <a:p>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毎週</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の</a:t>
            </a: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定例会議</a:t>
            </a:r>
          </a:p>
        </p:txBody>
      </p:sp>
      <p:sp>
        <p:nvSpPr>
          <p:cNvPr id="37" name="テキスト ボックス 36">
            <a:extLst>
              <a:ext uri="{FF2B5EF4-FFF2-40B4-BE49-F238E27FC236}">
                <a16:creationId xmlns:a16="http://schemas.microsoft.com/office/drawing/2014/main" id="{0E88E252-7C9C-1D43-B784-D177A5C659C5}"/>
              </a:ext>
            </a:extLst>
          </p:cNvPr>
          <p:cNvSpPr txBox="1"/>
          <p:nvPr/>
        </p:nvSpPr>
        <p:spPr>
          <a:xfrm>
            <a:off x="474832" y="5357853"/>
            <a:ext cx="2453073" cy="461665"/>
          </a:xfrm>
          <a:prstGeom prst="rect">
            <a:avLst/>
          </a:prstGeom>
          <a:noFill/>
        </p:spPr>
        <p:txBody>
          <a:bodyPr wrap="square" rtlCol="0">
            <a:spAutoFit/>
          </a:bodyPr>
          <a:lstStyle/>
          <a:p>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部門ごとに毎月実施している社内勉強会</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8" name="テキスト ボックス 37">
            <a:extLst>
              <a:ext uri="{FF2B5EF4-FFF2-40B4-BE49-F238E27FC236}">
                <a16:creationId xmlns:a16="http://schemas.microsoft.com/office/drawing/2014/main" id="{6FC1642F-50F5-4F12-9965-B3F71C2FEB2D}"/>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5.</a:t>
            </a:r>
            <a:r>
              <a:rPr lang="ja-JP" altLang="en-US" sz="900" dirty="0">
                <a:latin typeface="Meiryo UI" panose="020B0604030504040204" pitchFamily="50" charset="-128"/>
                <a:ea typeface="Meiryo UI" panose="020B0604030504040204" pitchFamily="50" charset="-128"/>
              </a:rPr>
              <a:t>業務を改善する</a:t>
            </a:r>
          </a:p>
        </p:txBody>
      </p:sp>
      <p:sp>
        <p:nvSpPr>
          <p:cNvPr id="39" name="テキスト ボックス 38">
            <a:extLst>
              <a:ext uri="{FF2B5EF4-FFF2-40B4-BE49-F238E27FC236}">
                <a16:creationId xmlns:a16="http://schemas.microsoft.com/office/drawing/2014/main" id="{54FCE229-3D29-487E-9C9D-9AA25C52546C}"/>
              </a:ext>
            </a:extLst>
          </p:cNvPr>
          <p:cNvSpPr txBox="1"/>
          <p:nvPr/>
        </p:nvSpPr>
        <p:spPr>
          <a:xfrm>
            <a:off x="1809280" y="6560810"/>
            <a:ext cx="1367682"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STEP3:</a:t>
            </a:r>
            <a:r>
              <a:rPr lang="ja-JP" altLang="en-US" sz="900" dirty="0">
                <a:latin typeface="Meiryo UI" panose="020B0604030504040204" pitchFamily="50" charset="-128"/>
                <a:ea typeface="Meiryo UI" panose="020B0604030504040204" pitchFamily="50" charset="-128"/>
              </a:rPr>
              <a:t>改善策を考える</a:t>
            </a:r>
          </a:p>
        </p:txBody>
      </p:sp>
    </p:spTree>
    <p:extLst>
      <p:ext uri="{BB962C8B-B14F-4D97-AF65-F5344CB8AC3E}">
        <p14:creationId xmlns:p14="http://schemas.microsoft.com/office/powerpoint/2010/main" val="365994542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正方形/長方形 43">
            <a:extLst>
              <a:ext uri="{FF2B5EF4-FFF2-40B4-BE49-F238E27FC236}">
                <a16:creationId xmlns:a16="http://schemas.microsoft.com/office/drawing/2014/main" id="{FD354C2D-88F2-2048-BABB-912E69D00C99}"/>
              </a:ext>
            </a:extLst>
          </p:cNvPr>
          <p:cNvSpPr/>
          <p:nvPr/>
        </p:nvSpPr>
        <p:spPr>
          <a:xfrm>
            <a:off x="337288" y="682812"/>
            <a:ext cx="9231425" cy="580744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923651"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54_ECRS</a:t>
            </a:r>
            <a:endParaRPr lang="ja-JP" altLang="en-US" dirty="0"/>
          </a:p>
        </p:txBody>
      </p:sp>
      <p:cxnSp>
        <p:nvCxnSpPr>
          <p:cNvPr id="9" name="直線コネクタ 8">
            <a:extLst>
              <a:ext uri="{FF2B5EF4-FFF2-40B4-BE49-F238E27FC236}">
                <a16:creationId xmlns:a16="http://schemas.microsoft.com/office/drawing/2014/main" id="{B50095E6-FE4A-3647-BA90-F12B961421B5}"/>
              </a:ext>
            </a:extLst>
          </p:cNvPr>
          <p:cNvCxnSpPr>
            <a:cxnSpLocks/>
          </p:cNvCxnSpPr>
          <p:nvPr/>
        </p:nvCxnSpPr>
        <p:spPr>
          <a:xfrm>
            <a:off x="3067834" y="686424"/>
            <a:ext cx="0" cy="579922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8" name="直線コネクタ 7">
            <a:extLst>
              <a:ext uri="{FF2B5EF4-FFF2-40B4-BE49-F238E27FC236}">
                <a16:creationId xmlns:a16="http://schemas.microsoft.com/office/drawing/2014/main" id="{601CC812-1FC7-2442-9F18-31F57FCA76AF}"/>
              </a:ext>
            </a:extLst>
          </p:cNvPr>
          <p:cNvCxnSpPr>
            <a:cxnSpLocks/>
          </p:cNvCxnSpPr>
          <p:nvPr/>
        </p:nvCxnSpPr>
        <p:spPr>
          <a:xfrm>
            <a:off x="337289" y="2497178"/>
            <a:ext cx="9231425"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a:extLst>
              <a:ext uri="{FF2B5EF4-FFF2-40B4-BE49-F238E27FC236}">
                <a16:creationId xmlns:a16="http://schemas.microsoft.com/office/drawing/2014/main" id="{78F52D23-A03D-1149-BD2A-A0A6C0986E44}"/>
              </a:ext>
            </a:extLst>
          </p:cNvPr>
          <p:cNvCxnSpPr>
            <a:cxnSpLocks/>
          </p:cNvCxnSpPr>
          <p:nvPr/>
        </p:nvCxnSpPr>
        <p:spPr>
          <a:xfrm>
            <a:off x="337289" y="3828203"/>
            <a:ext cx="9231425"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 name="直線コネクタ 10">
            <a:extLst>
              <a:ext uri="{FF2B5EF4-FFF2-40B4-BE49-F238E27FC236}">
                <a16:creationId xmlns:a16="http://schemas.microsoft.com/office/drawing/2014/main" id="{5DAF4F21-26BA-244D-91C9-E382AB5E6E29}"/>
              </a:ext>
            </a:extLst>
          </p:cNvPr>
          <p:cNvCxnSpPr>
            <a:cxnSpLocks/>
          </p:cNvCxnSpPr>
          <p:nvPr/>
        </p:nvCxnSpPr>
        <p:spPr>
          <a:xfrm>
            <a:off x="337289" y="5159228"/>
            <a:ext cx="9231425"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3" name="直線コネクタ 12">
            <a:extLst>
              <a:ext uri="{FF2B5EF4-FFF2-40B4-BE49-F238E27FC236}">
                <a16:creationId xmlns:a16="http://schemas.microsoft.com/office/drawing/2014/main" id="{A1FC3909-6C9F-B94D-AA97-84745E74E0B3}"/>
              </a:ext>
            </a:extLst>
          </p:cNvPr>
          <p:cNvCxnSpPr>
            <a:cxnSpLocks/>
          </p:cNvCxnSpPr>
          <p:nvPr/>
        </p:nvCxnSpPr>
        <p:spPr>
          <a:xfrm>
            <a:off x="337288" y="1166153"/>
            <a:ext cx="9231425"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5" name="直線コネクタ 14">
            <a:extLst>
              <a:ext uri="{FF2B5EF4-FFF2-40B4-BE49-F238E27FC236}">
                <a16:creationId xmlns:a16="http://schemas.microsoft.com/office/drawing/2014/main" id="{E60EFA54-A7D2-5040-9171-FF677205E2E2}"/>
              </a:ext>
            </a:extLst>
          </p:cNvPr>
          <p:cNvCxnSpPr>
            <a:cxnSpLocks/>
          </p:cNvCxnSpPr>
          <p:nvPr/>
        </p:nvCxnSpPr>
        <p:spPr>
          <a:xfrm>
            <a:off x="4715262" y="686423"/>
            <a:ext cx="0" cy="579922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7" name="直線コネクタ 16">
            <a:extLst>
              <a:ext uri="{FF2B5EF4-FFF2-40B4-BE49-F238E27FC236}">
                <a16:creationId xmlns:a16="http://schemas.microsoft.com/office/drawing/2014/main" id="{C2E64C04-A556-464A-912C-2994D4302491}"/>
              </a:ext>
            </a:extLst>
          </p:cNvPr>
          <p:cNvCxnSpPr>
            <a:cxnSpLocks/>
          </p:cNvCxnSpPr>
          <p:nvPr/>
        </p:nvCxnSpPr>
        <p:spPr>
          <a:xfrm>
            <a:off x="6362691" y="688729"/>
            <a:ext cx="0" cy="579922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9" name="直線コネクタ 18">
            <a:extLst>
              <a:ext uri="{FF2B5EF4-FFF2-40B4-BE49-F238E27FC236}">
                <a16:creationId xmlns:a16="http://schemas.microsoft.com/office/drawing/2014/main" id="{682FB4F1-5FF5-4445-B949-62AB87682A31}"/>
              </a:ext>
            </a:extLst>
          </p:cNvPr>
          <p:cNvCxnSpPr>
            <a:cxnSpLocks/>
          </p:cNvCxnSpPr>
          <p:nvPr/>
        </p:nvCxnSpPr>
        <p:spPr>
          <a:xfrm>
            <a:off x="8010119" y="691033"/>
            <a:ext cx="0" cy="579922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grpSp>
        <p:nvGrpSpPr>
          <p:cNvPr id="2" name="グループ化 1">
            <a:extLst>
              <a:ext uri="{FF2B5EF4-FFF2-40B4-BE49-F238E27FC236}">
                <a16:creationId xmlns:a16="http://schemas.microsoft.com/office/drawing/2014/main" id="{8217487A-BEC2-FF47-9A8E-2799EDC0B5FC}"/>
              </a:ext>
            </a:extLst>
          </p:cNvPr>
          <p:cNvGrpSpPr/>
          <p:nvPr/>
        </p:nvGrpSpPr>
        <p:grpSpPr>
          <a:xfrm>
            <a:off x="1302453" y="785983"/>
            <a:ext cx="8072107" cy="276999"/>
            <a:chOff x="1302453" y="825978"/>
            <a:chExt cx="8072107" cy="276999"/>
          </a:xfrm>
        </p:grpSpPr>
        <p:sp>
          <p:nvSpPr>
            <p:cNvPr id="12" name="テキスト ボックス 11">
              <a:extLst>
                <a:ext uri="{FF2B5EF4-FFF2-40B4-BE49-F238E27FC236}">
                  <a16:creationId xmlns:a16="http://schemas.microsoft.com/office/drawing/2014/main" id="{5A9F5974-8C43-3845-B670-EA35A332808E}"/>
                </a:ext>
              </a:extLst>
            </p:cNvPr>
            <p:cNvSpPr txBox="1"/>
            <p:nvPr/>
          </p:nvSpPr>
          <p:spPr>
            <a:xfrm>
              <a:off x="1302453" y="825978"/>
              <a:ext cx="800219" cy="276999"/>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業務内容</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4" name="テキスト ボックス 13">
              <a:extLst>
                <a:ext uri="{FF2B5EF4-FFF2-40B4-BE49-F238E27FC236}">
                  <a16:creationId xmlns:a16="http://schemas.microsoft.com/office/drawing/2014/main" id="{560EBEBA-9E22-AC40-B999-9FBA83F5F1AB}"/>
                </a:ext>
              </a:extLst>
            </p:cNvPr>
            <p:cNvSpPr txBox="1"/>
            <p:nvPr/>
          </p:nvSpPr>
          <p:spPr>
            <a:xfrm>
              <a:off x="3367205" y="825978"/>
              <a:ext cx="1048685" cy="276999"/>
            </a:xfrm>
            <a:prstGeom prst="rect">
              <a:avLst/>
            </a:prstGeom>
            <a:noFill/>
          </p:spPr>
          <p:txBody>
            <a:bodyPr wrap="none" rtlCol="0" anchor="ctr">
              <a:spAutoFit/>
            </a:bodyPr>
            <a:lstStyle/>
            <a:p>
              <a:pPr algn="ctr"/>
              <a:r>
                <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rPr>
                <a:t>E</a:t>
              </a: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：取り除く</a:t>
              </a:r>
            </a:p>
          </p:txBody>
        </p:sp>
        <p:sp>
          <p:nvSpPr>
            <p:cNvPr id="16" name="テキスト ボックス 15">
              <a:extLst>
                <a:ext uri="{FF2B5EF4-FFF2-40B4-BE49-F238E27FC236}">
                  <a16:creationId xmlns:a16="http://schemas.microsoft.com/office/drawing/2014/main" id="{7C161CB0-7361-0A41-A410-66D6717E5D8A}"/>
                </a:ext>
              </a:extLst>
            </p:cNvPr>
            <p:cNvSpPr txBox="1"/>
            <p:nvPr/>
          </p:nvSpPr>
          <p:spPr>
            <a:xfrm>
              <a:off x="5009826" y="825978"/>
              <a:ext cx="1058303" cy="276999"/>
            </a:xfrm>
            <a:prstGeom prst="rect">
              <a:avLst/>
            </a:prstGeom>
            <a:noFill/>
          </p:spPr>
          <p:txBody>
            <a:bodyPr wrap="none" rtlCol="0" anchor="ctr">
              <a:spAutoFit/>
            </a:bodyPr>
            <a:lstStyle/>
            <a:p>
              <a:pPr algn="ct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C</a:t>
              </a: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：統合する</a:t>
              </a:r>
            </a:p>
          </p:txBody>
        </p:sp>
        <p:sp>
          <p:nvSpPr>
            <p:cNvPr id="18" name="テキスト ボックス 17">
              <a:extLst>
                <a:ext uri="{FF2B5EF4-FFF2-40B4-BE49-F238E27FC236}">
                  <a16:creationId xmlns:a16="http://schemas.microsoft.com/office/drawing/2014/main" id="{301FDCDD-09A8-B34B-AD67-9F32BBDE51C2}"/>
                </a:ext>
              </a:extLst>
            </p:cNvPr>
            <p:cNvSpPr txBox="1"/>
            <p:nvPr/>
          </p:nvSpPr>
          <p:spPr>
            <a:xfrm>
              <a:off x="6579510" y="825978"/>
              <a:ext cx="1213794" cy="276999"/>
            </a:xfrm>
            <a:prstGeom prst="rect">
              <a:avLst/>
            </a:prstGeom>
            <a:noFill/>
          </p:spPr>
          <p:txBody>
            <a:bodyPr wrap="none" rtlCol="0" anchor="ctr">
              <a:spAutoFit/>
            </a:bodyPr>
            <a:lstStyle/>
            <a:p>
              <a:pPr algn="ct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R</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：取り替える</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0" name="テキスト ボックス 19">
              <a:extLst>
                <a:ext uri="{FF2B5EF4-FFF2-40B4-BE49-F238E27FC236}">
                  <a16:creationId xmlns:a16="http://schemas.microsoft.com/office/drawing/2014/main" id="{680B2039-02D1-7A46-9DBB-7C64E18FC589}"/>
                </a:ext>
              </a:extLst>
            </p:cNvPr>
            <p:cNvSpPr txBox="1"/>
            <p:nvPr/>
          </p:nvSpPr>
          <p:spPr>
            <a:xfrm>
              <a:off x="8168782" y="825978"/>
              <a:ext cx="1205778" cy="276999"/>
            </a:xfrm>
            <a:prstGeom prst="rect">
              <a:avLst/>
            </a:prstGeom>
            <a:noFill/>
          </p:spPr>
          <p:txBody>
            <a:bodyPr wrap="none" rtlCol="0" anchor="ctr">
              <a:spAutoFit/>
            </a:bodyPr>
            <a:lstStyle/>
            <a:p>
              <a:pPr algn="ct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S</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：簡素化する</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grpSp>
      <p:sp>
        <p:nvSpPr>
          <p:cNvPr id="21" name="テキスト ボックス 20">
            <a:extLst>
              <a:ext uri="{FF2B5EF4-FFF2-40B4-BE49-F238E27FC236}">
                <a16:creationId xmlns:a16="http://schemas.microsoft.com/office/drawing/2014/main" id="{6108A816-3A1A-4928-AA4C-81640328FC0D}"/>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5.</a:t>
            </a:r>
            <a:r>
              <a:rPr lang="ja-JP" altLang="en-US" sz="900" dirty="0">
                <a:latin typeface="Meiryo UI" panose="020B0604030504040204" pitchFamily="50" charset="-128"/>
                <a:ea typeface="Meiryo UI" panose="020B0604030504040204" pitchFamily="50" charset="-128"/>
              </a:rPr>
              <a:t>業務を改善する</a:t>
            </a:r>
          </a:p>
        </p:txBody>
      </p:sp>
      <p:sp>
        <p:nvSpPr>
          <p:cNvPr id="22" name="テキスト ボックス 21">
            <a:extLst>
              <a:ext uri="{FF2B5EF4-FFF2-40B4-BE49-F238E27FC236}">
                <a16:creationId xmlns:a16="http://schemas.microsoft.com/office/drawing/2014/main" id="{45E8D934-8344-47C0-97C2-65173AADD71E}"/>
              </a:ext>
            </a:extLst>
          </p:cNvPr>
          <p:cNvSpPr txBox="1"/>
          <p:nvPr/>
        </p:nvSpPr>
        <p:spPr>
          <a:xfrm>
            <a:off x="1809280" y="6560810"/>
            <a:ext cx="1367682"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STEP3:</a:t>
            </a:r>
            <a:r>
              <a:rPr lang="ja-JP" altLang="en-US" sz="900" dirty="0">
                <a:latin typeface="Meiryo UI" panose="020B0604030504040204" pitchFamily="50" charset="-128"/>
                <a:ea typeface="Meiryo UI" panose="020B0604030504040204" pitchFamily="50" charset="-128"/>
              </a:rPr>
              <a:t>改善策を考える</a:t>
            </a:r>
          </a:p>
        </p:txBody>
      </p:sp>
    </p:spTree>
    <p:extLst>
      <p:ext uri="{BB962C8B-B14F-4D97-AF65-F5344CB8AC3E}">
        <p14:creationId xmlns:p14="http://schemas.microsoft.com/office/powerpoint/2010/main" val="103302015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1882247"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55_</a:t>
            </a:r>
            <a:r>
              <a:rPr lang="ja-JP" altLang="en-US" dirty="0"/>
              <a:t>業務改善提案シート</a:t>
            </a:r>
          </a:p>
        </p:txBody>
      </p:sp>
      <p:sp>
        <p:nvSpPr>
          <p:cNvPr id="3" name="テキスト ボックス 2">
            <a:extLst>
              <a:ext uri="{FF2B5EF4-FFF2-40B4-BE49-F238E27FC236}">
                <a16:creationId xmlns:a16="http://schemas.microsoft.com/office/drawing/2014/main" id="{2CB9D073-F106-0943-8C39-141365B2E213}"/>
              </a:ext>
            </a:extLst>
          </p:cNvPr>
          <p:cNvSpPr txBox="1"/>
          <p:nvPr/>
        </p:nvSpPr>
        <p:spPr>
          <a:xfrm>
            <a:off x="360609" y="788117"/>
            <a:ext cx="1192327" cy="277000"/>
          </a:xfrm>
          <a:prstGeom prst="rect">
            <a:avLst/>
          </a:prstGeom>
          <a:noFill/>
        </p:spPr>
        <p:txBody>
          <a:bodyPr wrap="square" rtlCol="0" anchor="ctr">
            <a:spAutoFit/>
          </a:bodyPr>
          <a:lstStyle/>
          <a:p>
            <a:r>
              <a:rPr kumimoji="1" lang="ja-JP" altLang="en-US" sz="1200" dirty="0">
                <a:solidFill>
                  <a:srgbClr val="404040"/>
                </a:solidFill>
                <a:latin typeface="Meiryo" panose="020B0604030504040204" pitchFamily="34" charset="-128"/>
                <a:ea typeface="Meiryo" panose="020B0604030504040204" pitchFamily="34" charset="-128"/>
                <a:cs typeface="メイリオ"/>
              </a:rPr>
              <a:t>タイトル：</a:t>
            </a:r>
          </a:p>
        </p:txBody>
      </p:sp>
      <p:sp>
        <p:nvSpPr>
          <p:cNvPr id="17" name="テキスト ボックス 16">
            <a:extLst>
              <a:ext uri="{FF2B5EF4-FFF2-40B4-BE49-F238E27FC236}">
                <a16:creationId xmlns:a16="http://schemas.microsoft.com/office/drawing/2014/main" id="{C947579E-3894-9E40-9047-4EFD8935509C}"/>
              </a:ext>
            </a:extLst>
          </p:cNvPr>
          <p:cNvSpPr txBox="1"/>
          <p:nvPr/>
        </p:nvSpPr>
        <p:spPr>
          <a:xfrm>
            <a:off x="5159119" y="788117"/>
            <a:ext cx="1192327" cy="277000"/>
          </a:xfrm>
          <a:prstGeom prst="rect">
            <a:avLst/>
          </a:prstGeom>
          <a:noFill/>
        </p:spPr>
        <p:txBody>
          <a:bodyPr wrap="square" rtlCol="0" anchor="ctr">
            <a:spAutoFit/>
          </a:bodyPr>
          <a:lstStyle/>
          <a:p>
            <a:r>
              <a:rPr lang="ja-JP" altLang="en-US" sz="1200" dirty="0">
                <a:solidFill>
                  <a:srgbClr val="404040"/>
                </a:solidFill>
                <a:latin typeface="Meiryo" panose="020B0604030504040204" pitchFamily="34" charset="-128"/>
                <a:ea typeface="Meiryo" panose="020B0604030504040204" pitchFamily="34" charset="-128"/>
                <a:cs typeface="メイリオ"/>
              </a:rPr>
              <a:t>作成日</a:t>
            </a:r>
            <a:endParaRPr kumimoji="1" lang="ja-JP" altLang="en-US" sz="1200" dirty="0">
              <a:solidFill>
                <a:srgbClr val="404040"/>
              </a:solidFill>
              <a:latin typeface="Meiryo" panose="020B0604030504040204" pitchFamily="34" charset="-128"/>
              <a:ea typeface="Meiryo" panose="020B0604030504040204" pitchFamily="34" charset="-128"/>
              <a:cs typeface="メイリオ"/>
            </a:endParaRPr>
          </a:p>
        </p:txBody>
      </p:sp>
      <p:sp>
        <p:nvSpPr>
          <p:cNvPr id="18" name="テキスト ボックス 17">
            <a:extLst>
              <a:ext uri="{FF2B5EF4-FFF2-40B4-BE49-F238E27FC236}">
                <a16:creationId xmlns:a16="http://schemas.microsoft.com/office/drawing/2014/main" id="{A33809C6-5547-E443-82B4-F5BBFFBFA53E}"/>
              </a:ext>
            </a:extLst>
          </p:cNvPr>
          <p:cNvSpPr txBox="1"/>
          <p:nvPr/>
        </p:nvSpPr>
        <p:spPr>
          <a:xfrm>
            <a:off x="6911909" y="785614"/>
            <a:ext cx="1192327" cy="277000"/>
          </a:xfrm>
          <a:prstGeom prst="rect">
            <a:avLst/>
          </a:prstGeom>
          <a:noFill/>
        </p:spPr>
        <p:txBody>
          <a:bodyPr wrap="square" rtlCol="0" anchor="ctr">
            <a:spAutoFit/>
          </a:bodyPr>
          <a:lstStyle/>
          <a:p>
            <a:r>
              <a:rPr lang="ja-JP" altLang="en-US" sz="1200" dirty="0">
                <a:solidFill>
                  <a:srgbClr val="404040"/>
                </a:solidFill>
                <a:latin typeface="Meiryo" panose="020B0604030504040204" pitchFamily="34" charset="-128"/>
                <a:ea typeface="Meiryo" panose="020B0604030504040204" pitchFamily="34" charset="-128"/>
                <a:cs typeface="メイリオ"/>
              </a:rPr>
              <a:t>作成者氏名</a:t>
            </a:r>
            <a:endParaRPr kumimoji="1" lang="ja-JP" altLang="en-US" sz="1200" dirty="0">
              <a:solidFill>
                <a:srgbClr val="404040"/>
              </a:solidFill>
              <a:latin typeface="Meiryo" panose="020B0604030504040204" pitchFamily="34" charset="-128"/>
              <a:ea typeface="Meiryo" panose="020B0604030504040204" pitchFamily="34" charset="-128"/>
              <a:cs typeface="メイリオ"/>
            </a:endParaRPr>
          </a:p>
        </p:txBody>
      </p:sp>
      <p:cxnSp>
        <p:nvCxnSpPr>
          <p:cNvPr id="9" name="直線コネクタ 8">
            <a:extLst>
              <a:ext uri="{FF2B5EF4-FFF2-40B4-BE49-F238E27FC236}">
                <a16:creationId xmlns:a16="http://schemas.microsoft.com/office/drawing/2014/main" id="{DD7E9EC9-5863-7148-838B-0060C4DB63FE}"/>
              </a:ext>
            </a:extLst>
          </p:cNvPr>
          <p:cNvCxnSpPr>
            <a:cxnSpLocks/>
          </p:cNvCxnSpPr>
          <p:nvPr/>
        </p:nvCxnSpPr>
        <p:spPr>
          <a:xfrm>
            <a:off x="804784" y="1151811"/>
            <a:ext cx="0" cy="5346077"/>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a:extLst>
              <a:ext uri="{FF2B5EF4-FFF2-40B4-BE49-F238E27FC236}">
                <a16:creationId xmlns:a16="http://schemas.microsoft.com/office/drawing/2014/main" id="{52B7BF49-98C9-3349-BAE0-A759105DAAC9}"/>
              </a:ext>
            </a:extLst>
          </p:cNvPr>
          <p:cNvCxnSpPr>
            <a:cxnSpLocks/>
          </p:cNvCxnSpPr>
          <p:nvPr/>
        </p:nvCxnSpPr>
        <p:spPr>
          <a:xfrm>
            <a:off x="337290" y="2471182"/>
            <a:ext cx="922153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 name="直線コネクタ 10">
            <a:extLst>
              <a:ext uri="{FF2B5EF4-FFF2-40B4-BE49-F238E27FC236}">
                <a16:creationId xmlns:a16="http://schemas.microsoft.com/office/drawing/2014/main" id="{7C10C8B6-EBA0-DF44-888D-391C453D2607}"/>
              </a:ext>
            </a:extLst>
          </p:cNvPr>
          <p:cNvCxnSpPr>
            <a:cxnSpLocks/>
          </p:cNvCxnSpPr>
          <p:nvPr/>
        </p:nvCxnSpPr>
        <p:spPr>
          <a:xfrm>
            <a:off x="337290" y="3813416"/>
            <a:ext cx="922153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2" name="テキスト ボックス 11">
            <a:extLst>
              <a:ext uri="{FF2B5EF4-FFF2-40B4-BE49-F238E27FC236}">
                <a16:creationId xmlns:a16="http://schemas.microsoft.com/office/drawing/2014/main" id="{B3E36998-994E-F84C-B114-243D90D80B51}"/>
              </a:ext>
            </a:extLst>
          </p:cNvPr>
          <p:cNvSpPr txBox="1"/>
          <p:nvPr/>
        </p:nvSpPr>
        <p:spPr>
          <a:xfrm>
            <a:off x="383969" y="1191139"/>
            <a:ext cx="374135" cy="1217849"/>
          </a:xfrm>
          <a:prstGeom prst="rect">
            <a:avLst/>
          </a:prstGeom>
          <a:noFill/>
        </p:spPr>
        <p:txBody>
          <a:bodyPr vert="eaVert" wrap="square" rtlCol="0" anchor="ctr">
            <a:spAutoFit/>
          </a:bodyPr>
          <a:lstStyle/>
          <a:p>
            <a:pPr algn="ctr"/>
            <a:r>
              <a:rPr lang="ja-JP" altLang="en-US" sz="1200" dirty="0">
                <a:solidFill>
                  <a:srgbClr val="404040"/>
                </a:solidFill>
                <a:latin typeface="Meiryo" panose="020B0604030504040204" pitchFamily="34" charset="-128"/>
                <a:ea typeface="Meiryo" panose="020B0604030504040204" pitchFamily="34" charset="-128"/>
                <a:cs typeface="メイリオ"/>
              </a:rPr>
              <a:t>現状</a:t>
            </a:r>
            <a:endParaRPr kumimoji="1" lang="ja-JP" altLang="en-US" sz="1200" dirty="0">
              <a:solidFill>
                <a:srgbClr val="404040"/>
              </a:solidFill>
              <a:latin typeface="Meiryo" panose="020B0604030504040204" pitchFamily="34" charset="-128"/>
              <a:ea typeface="Meiryo" panose="020B0604030504040204" pitchFamily="34" charset="-128"/>
              <a:cs typeface="メイリオ"/>
            </a:endParaRPr>
          </a:p>
        </p:txBody>
      </p:sp>
      <p:sp>
        <p:nvSpPr>
          <p:cNvPr id="13" name="テキスト ボックス 12">
            <a:extLst>
              <a:ext uri="{FF2B5EF4-FFF2-40B4-BE49-F238E27FC236}">
                <a16:creationId xmlns:a16="http://schemas.microsoft.com/office/drawing/2014/main" id="{D3F4F5E9-450F-7846-A0BE-28909DAB7626}"/>
              </a:ext>
            </a:extLst>
          </p:cNvPr>
          <p:cNvSpPr txBox="1"/>
          <p:nvPr/>
        </p:nvSpPr>
        <p:spPr>
          <a:xfrm>
            <a:off x="383969" y="2533374"/>
            <a:ext cx="374135" cy="1217849"/>
          </a:xfrm>
          <a:prstGeom prst="rect">
            <a:avLst/>
          </a:prstGeom>
          <a:noFill/>
        </p:spPr>
        <p:txBody>
          <a:bodyPr vert="eaVert" wrap="square" rtlCol="0" anchor="ctr">
            <a:spAutoFit/>
          </a:bodyPr>
          <a:lstStyle/>
          <a:p>
            <a:pPr algn="ctr"/>
            <a:r>
              <a:rPr kumimoji="1" lang="ja-JP" altLang="en-US" sz="1200" dirty="0">
                <a:solidFill>
                  <a:srgbClr val="404040"/>
                </a:solidFill>
                <a:latin typeface="Meiryo" panose="020B0604030504040204" pitchFamily="34" charset="-128"/>
                <a:ea typeface="Meiryo" panose="020B0604030504040204" pitchFamily="34" charset="-128"/>
                <a:cs typeface="メイリオ"/>
              </a:rPr>
              <a:t>改善内容</a:t>
            </a:r>
          </a:p>
        </p:txBody>
      </p:sp>
      <p:sp>
        <p:nvSpPr>
          <p:cNvPr id="14" name="テキスト ボックス 13">
            <a:extLst>
              <a:ext uri="{FF2B5EF4-FFF2-40B4-BE49-F238E27FC236}">
                <a16:creationId xmlns:a16="http://schemas.microsoft.com/office/drawing/2014/main" id="{DE06E10D-5B7E-3F4B-BAEC-32C89031A7D2}"/>
              </a:ext>
            </a:extLst>
          </p:cNvPr>
          <p:cNvSpPr txBox="1"/>
          <p:nvPr/>
        </p:nvSpPr>
        <p:spPr>
          <a:xfrm>
            <a:off x="383969" y="3875609"/>
            <a:ext cx="374135" cy="1217849"/>
          </a:xfrm>
          <a:prstGeom prst="rect">
            <a:avLst/>
          </a:prstGeom>
          <a:noFill/>
        </p:spPr>
        <p:txBody>
          <a:bodyPr vert="eaVert" wrap="square" rtlCol="0" anchor="ctr">
            <a:spAutoFit/>
          </a:bodyPr>
          <a:lstStyle/>
          <a:p>
            <a:pPr algn="ctr"/>
            <a:r>
              <a:rPr lang="ja-JP" altLang="en-US" sz="1200" dirty="0">
                <a:solidFill>
                  <a:srgbClr val="404040"/>
                </a:solidFill>
                <a:latin typeface="Meiryo" panose="020B0604030504040204" pitchFamily="34" charset="-128"/>
                <a:ea typeface="Meiryo" panose="020B0604030504040204" pitchFamily="34" charset="-128"/>
                <a:cs typeface="メイリオ"/>
              </a:rPr>
              <a:t>期待効果</a:t>
            </a:r>
            <a:endParaRPr kumimoji="1" lang="ja-JP" altLang="en-US" sz="1200" dirty="0">
              <a:solidFill>
                <a:srgbClr val="404040"/>
              </a:solidFill>
              <a:latin typeface="Meiryo" panose="020B0604030504040204" pitchFamily="34" charset="-128"/>
              <a:ea typeface="Meiryo" panose="020B0604030504040204" pitchFamily="34" charset="-128"/>
              <a:cs typeface="メイリオ"/>
            </a:endParaRPr>
          </a:p>
        </p:txBody>
      </p:sp>
      <p:cxnSp>
        <p:nvCxnSpPr>
          <p:cNvPr id="15" name="直線コネクタ 14">
            <a:extLst>
              <a:ext uri="{FF2B5EF4-FFF2-40B4-BE49-F238E27FC236}">
                <a16:creationId xmlns:a16="http://schemas.microsoft.com/office/drawing/2014/main" id="{0249F7AC-628B-994B-AE40-CE1A45B69B63}"/>
              </a:ext>
            </a:extLst>
          </p:cNvPr>
          <p:cNvCxnSpPr>
            <a:cxnSpLocks/>
          </p:cNvCxnSpPr>
          <p:nvPr/>
        </p:nvCxnSpPr>
        <p:spPr>
          <a:xfrm>
            <a:off x="337288" y="5155652"/>
            <a:ext cx="922153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6" name="テキスト ボックス 15">
            <a:extLst>
              <a:ext uri="{FF2B5EF4-FFF2-40B4-BE49-F238E27FC236}">
                <a16:creationId xmlns:a16="http://schemas.microsoft.com/office/drawing/2014/main" id="{ECEC880F-6315-084A-A6F7-2E5E699E5EF7}"/>
              </a:ext>
            </a:extLst>
          </p:cNvPr>
          <p:cNvSpPr txBox="1"/>
          <p:nvPr/>
        </p:nvSpPr>
        <p:spPr>
          <a:xfrm>
            <a:off x="383967" y="5217845"/>
            <a:ext cx="374135" cy="1217849"/>
          </a:xfrm>
          <a:prstGeom prst="rect">
            <a:avLst/>
          </a:prstGeom>
          <a:noFill/>
        </p:spPr>
        <p:txBody>
          <a:bodyPr vert="eaVert" wrap="square" rtlCol="0" anchor="ctr">
            <a:spAutoFit/>
          </a:bodyPr>
          <a:lstStyle/>
          <a:p>
            <a:pPr algn="ctr"/>
            <a:r>
              <a:rPr kumimoji="1" lang="ja-JP" altLang="en-US" sz="1200" dirty="0">
                <a:solidFill>
                  <a:srgbClr val="404040"/>
                </a:solidFill>
                <a:latin typeface="Meiryo" panose="020B0604030504040204" pitchFamily="34" charset="-128"/>
                <a:ea typeface="Meiryo" panose="020B0604030504040204" pitchFamily="34" charset="-128"/>
                <a:cs typeface="メイリオ"/>
              </a:rPr>
              <a:t>必要コスト</a:t>
            </a:r>
          </a:p>
        </p:txBody>
      </p:sp>
      <p:sp>
        <p:nvSpPr>
          <p:cNvPr id="30" name="正方形/長方形 29">
            <a:extLst>
              <a:ext uri="{FF2B5EF4-FFF2-40B4-BE49-F238E27FC236}">
                <a16:creationId xmlns:a16="http://schemas.microsoft.com/office/drawing/2014/main" id="{78FCE064-BC73-164A-8709-D13082066BF0}"/>
              </a:ext>
            </a:extLst>
          </p:cNvPr>
          <p:cNvSpPr/>
          <p:nvPr/>
        </p:nvSpPr>
        <p:spPr>
          <a:xfrm>
            <a:off x="337288" y="1151811"/>
            <a:ext cx="9231426" cy="5338441"/>
          </a:xfrm>
          <a:prstGeom prst="rect">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19" name="テキスト ボックス 18">
            <a:extLst>
              <a:ext uri="{FF2B5EF4-FFF2-40B4-BE49-F238E27FC236}">
                <a16:creationId xmlns:a16="http://schemas.microsoft.com/office/drawing/2014/main" id="{4D087D2B-2414-4D40-AADF-27CD4BC6EE02}"/>
              </a:ext>
            </a:extLst>
          </p:cNvPr>
          <p:cNvSpPr txBox="1"/>
          <p:nvPr/>
        </p:nvSpPr>
        <p:spPr>
          <a:xfrm>
            <a:off x="1165195" y="1502305"/>
            <a:ext cx="7935147" cy="584775"/>
          </a:xfrm>
          <a:prstGeom prst="rect">
            <a:avLst/>
          </a:prstGeom>
          <a:noFill/>
        </p:spPr>
        <p:txBody>
          <a:bodyPr wrap="square" rtlCol="0" anchor="ctr">
            <a:spAutoFit/>
          </a:bodyPr>
          <a:lstStyle/>
          <a:p>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アポイント情報が共有されておらず、お客様を待たせてしまうことがある。</a:t>
            </a:r>
            <a:endParaRPr kumimoji="1" lang="en-US" altLang="ja-JP" sz="1600" dirty="0">
              <a:solidFill>
                <a:schemeClr val="tx1">
                  <a:lumMod val="75000"/>
                  <a:lumOff val="25000"/>
                </a:schemeClr>
              </a:solidFill>
              <a:latin typeface="Meiryo" panose="020B0604030504040204" pitchFamily="34" charset="-128"/>
              <a:ea typeface="Meiryo" panose="020B0604030504040204" pitchFamily="34" charset="-128"/>
            </a:endParaRPr>
          </a:p>
          <a:p>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会議室が埋まっていて、事務所から近くのカフェに移動することもある。</a:t>
            </a:r>
            <a:endPar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0" name="テキスト ボックス 19">
            <a:extLst>
              <a:ext uri="{FF2B5EF4-FFF2-40B4-BE49-F238E27FC236}">
                <a16:creationId xmlns:a16="http://schemas.microsoft.com/office/drawing/2014/main" id="{E780D8C1-54E6-224D-B0FD-43A606AD22C9}"/>
              </a:ext>
            </a:extLst>
          </p:cNvPr>
          <p:cNvSpPr txBox="1"/>
          <p:nvPr/>
        </p:nvSpPr>
        <p:spPr>
          <a:xfrm>
            <a:off x="1165195" y="2820732"/>
            <a:ext cx="7935147" cy="584775"/>
          </a:xfrm>
          <a:prstGeom prst="rect">
            <a:avLst/>
          </a:prstGeom>
          <a:noFill/>
        </p:spPr>
        <p:txBody>
          <a:bodyPr wrap="square" rtlCol="0" anchor="ctr">
            <a:spAutoFit/>
          </a:bodyPr>
          <a:lstStyle/>
          <a:p>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ホワイトボードに来客情報を記入する。</a:t>
            </a:r>
            <a:endParaRPr kumimoji="1" lang="en-US" altLang="ja-JP" sz="1600" dirty="0">
              <a:solidFill>
                <a:schemeClr val="tx1">
                  <a:lumMod val="75000"/>
                  <a:lumOff val="25000"/>
                </a:schemeClr>
              </a:solidFill>
              <a:latin typeface="Meiryo" panose="020B0604030504040204" pitchFamily="34" charset="-128"/>
              <a:ea typeface="Meiryo" panose="020B0604030504040204" pitchFamily="34" charset="-128"/>
            </a:endParaRPr>
          </a:p>
          <a:p>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入り口に来客者情報を記入したウェルカムボードを設置する。</a:t>
            </a:r>
            <a:endParaRPr kumimoji="1" lang="en-US" altLang="ja-JP" sz="16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1" name="テキスト ボックス 20">
            <a:extLst>
              <a:ext uri="{FF2B5EF4-FFF2-40B4-BE49-F238E27FC236}">
                <a16:creationId xmlns:a16="http://schemas.microsoft.com/office/drawing/2014/main" id="{2F1D70D3-3226-2643-AF27-33A8C4F9C916}"/>
              </a:ext>
            </a:extLst>
          </p:cNvPr>
          <p:cNvSpPr txBox="1"/>
          <p:nvPr/>
        </p:nvSpPr>
        <p:spPr>
          <a:xfrm>
            <a:off x="1165195" y="4162967"/>
            <a:ext cx="7935147" cy="584775"/>
          </a:xfrm>
          <a:prstGeom prst="rect">
            <a:avLst/>
          </a:prstGeom>
          <a:noFill/>
        </p:spPr>
        <p:txBody>
          <a:bodyPr wrap="square" rtlCol="0" anchor="ctr">
            <a:spAutoFit/>
          </a:bodyPr>
          <a:lstStyle/>
          <a:p>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事前に来客情報を共有しておくことで、誰が対応してもスムーズな誘導が可能となり、ストレスや不安感を与えなくて済む。</a:t>
            </a:r>
            <a:endParaRPr kumimoji="1" lang="en-US" altLang="ja-JP" sz="16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2" name="テキスト ボックス 21">
            <a:extLst>
              <a:ext uri="{FF2B5EF4-FFF2-40B4-BE49-F238E27FC236}">
                <a16:creationId xmlns:a16="http://schemas.microsoft.com/office/drawing/2014/main" id="{B687905A-722E-9A44-A615-75C61F0D2809}"/>
              </a:ext>
            </a:extLst>
          </p:cNvPr>
          <p:cNvSpPr txBox="1"/>
          <p:nvPr/>
        </p:nvSpPr>
        <p:spPr>
          <a:xfrm>
            <a:off x="1165195" y="5505202"/>
            <a:ext cx="7935147" cy="584775"/>
          </a:xfrm>
          <a:prstGeom prst="rect">
            <a:avLst/>
          </a:prstGeom>
          <a:noFill/>
        </p:spPr>
        <p:txBody>
          <a:bodyPr wrap="square" rtlCol="0" anchor="ctr">
            <a:spAutoFit/>
          </a:bodyPr>
          <a:lstStyle/>
          <a:p>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ウェルカムボード：</a:t>
            </a:r>
            <a:r>
              <a:rPr lang="en-US" altLang="ja-JP" sz="1600" dirty="0">
                <a:solidFill>
                  <a:schemeClr val="tx1">
                    <a:lumMod val="75000"/>
                    <a:lumOff val="25000"/>
                  </a:schemeClr>
                </a:solidFill>
                <a:latin typeface="Meiryo" panose="020B0604030504040204" pitchFamily="34" charset="-128"/>
                <a:ea typeface="Meiryo" panose="020B0604030504040204" pitchFamily="34" charset="-128"/>
              </a:rPr>
              <a:t>5,000</a:t>
            </a: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円前後</a:t>
            </a:r>
            <a:endParaRPr lang="en-US" altLang="ja-JP" sz="1600" dirty="0">
              <a:solidFill>
                <a:schemeClr val="tx1">
                  <a:lumMod val="75000"/>
                  <a:lumOff val="25000"/>
                </a:schemeClr>
              </a:solidFill>
              <a:latin typeface="Meiryo" panose="020B0604030504040204" pitchFamily="34" charset="-128"/>
              <a:ea typeface="Meiryo" panose="020B0604030504040204" pitchFamily="34" charset="-128"/>
            </a:endParaRPr>
          </a:p>
          <a:p>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担当者が来客情報を記入する時間：</a:t>
            </a:r>
            <a:r>
              <a:rPr lang="en-US" altLang="ja-JP" sz="1600" dirty="0">
                <a:solidFill>
                  <a:schemeClr val="tx1">
                    <a:lumMod val="75000"/>
                    <a:lumOff val="25000"/>
                  </a:schemeClr>
                </a:solidFill>
                <a:latin typeface="Meiryo" panose="020B0604030504040204" pitchFamily="34" charset="-128"/>
                <a:ea typeface="Meiryo" panose="020B0604030504040204" pitchFamily="34" charset="-128"/>
              </a:rPr>
              <a:t>5</a:t>
            </a: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分</a:t>
            </a:r>
            <a:r>
              <a:rPr lang="en-US" altLang="ja-JP" sz="1600" dirty="0">
                <a:solidFill>
                  <a:schemeClr val="tx1">
                    <a:lumMod val="75000"/>
                    <a:lumOff val="25000"/>
                  </a:schemeClr>
                </a:solidFill>
                <a:latin typeface="Meiryo" panose="020B0604030504040204" pitchFamily="34" charset="-128"/>
                <a:ea typeface="Meiryo" panose="020B0604030504040204" pitchFamily="34" charset="-128"/>
              </a:rPr>
              <a:t>/</a:t>
            </a: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日</a:t>
            </a:r>
            <a:endParaRPr kumimoji="1" lang="en-US" altLang="ja-JP" sz="16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3" name="テキスト ボックス 22">
            <a:extLst>
              <a:ext uri="{FF2B5EF4-FFF2-40B4-BE49-F238E27FC236}">
                <a16:creationId xmlns:a16="http://schemas.microsoft.com/office/drawing/2014/main" id="{6AB439C6-FB17-4693-BD07-764DE0AADE90}"/>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5.</a:t>
            </a:r>
            <a:r>
              <a:rPr lang="ja-JP" altLang="en-US" sz="900" dirty="0">
                <a:latin typeface="Meiryo UI" panose="020B0604030504040204" pitchFamily="50" charset="-128"/>
                <a:ea typeface="Meiryo UI" panose="020B0604030504040204" pitchFamily="50" charset="-128"/>
              </a:rPr>
              <a:t>業務を改善する</a:t>
            </a:r>
          </a:p>
        </p:txBody>
      </p:sp>
      <p:sp>
        <p:nvSpPr>
          <p:cNvPr id="24" name="テキスト ボックス 23">
            <a:extLst>
              <a:ext uri="{FF2B5EF4-FFF2-40B4-BE49-F238E27FC236}">
                <a16:creationId xmlns:a16="http://schemas.microsoft.com/office/drawing/2014/main" id="{373D923D-CFCF-4EEA-B75B-6BEAE7A462A1}"/>
              </a:ext>
            </a:extLst>
          </p:cNvPr>
          <p:cNvSpPr txBox="1"/>
          <p:nvPr/>
        </p:nvSpPr>
        <p:spPr>
          <a:xfrm>
            <a:off x="1809280" y="6560810"/>
            <a:ext cx="1367682"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STEP3:</a:t>
            </a:r>
            <a:r>
              <a:rPr lang="ja-JP" altLang="en-US" sz="900" dirty="0">
                <a:latin typeface="Meiryo UI" panose="020B0604030504040204" pitchFamily="50" charset="-128"/>
                <a:ea typeface="Meiryo UI" panose="020B0604030504040204" pitchFamily="50" charset="-128"/>
              </a:rPr>
              <a:t>改善策を考える</a:t>
            </a:r>
          </a:p>
        </p:txBody>
      </p:sp>
    </p:spTree>
    <p:extLst>
      <p:ext uri="{BB962C8B-B14F-4D97-AF65-F5344CB8AC3E}">
        <p14:creationId xmlns:p14="http://schemas.microsoft.com/office/powerpoint/2010/main" val="2993561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467CDFE3-77AC-3B41-8FD7-A6FEE8D7CE70}"/>
              </a:ext>
            </a:extLst>
          </p:cNvPr>
          <p:cNvGrpSpPr/>
          <p:nvPr/>
        </p:nvGrpSpPr>
        <p:grpSpPr>
          <a:xfrm>
            <a:off x="337288" y="1758684"/>
            <a:ext cx="1368353" cy="335280"/>
            <a:chOff x="337288" y="1747635"/>
            <a:chExt cx="1368353" cy="335280"/>
          </a:xfrm>
        </p:grpSpPr>
        <p:sp>
          <p:nvSpPr>
            <p:cNvPr id="53" name="正方形/長方形 52">
              <a:extLst>
                <a:ext uri="{FF2B5EF4-FFF2-40B4-BE49-F238E27FC236}">
                  <a16:creationId xmlns:a16="http://schemas.microsoft.com/office/drawing/2014/main" id="{BB702D6C-2EAB-C94A-B56D-820B7C4AA23C}"/>
                </a:ext>
              </a:extLst>
            </p:cNvPr>
            <p:cNvSpPr/>
            <p:nvPr/>
          </p:nvSpPr>
          <p:spPr>
            <a:xfrm>
              <a:off x="337288" y="1747635"/>
              <a:ext cx="1368353" cy="335280"/>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1" name="テキスト ボックス 70">
              <a:extLst>
                <a:ext uri="{FF2B5EF4-FFF2-40B4-BE49-F238E27FC236}">
                  <a16:creationId xmlns:a16="http://schemas.microsoft.com/office/drawing/2014/main" id="{CCF4DCD5-3A17-C749-9EAE-13AAA966A083}"/>
                </a:ext>
              </a:extLst>
            </p:cNvPr>
            <p:cNvSpPr txBox="1"/>
            <p:nvPr/>
          </p:nvSpPr>
          <p:spPr>
            <a:xfrm>
              <a:off x="505940" y="1784470"/>
              <a:ext cx="1031051" cy="261610"/>
            </a:xfrm>
            <a:prstGeom prst="rect">
              <a:avLst/>
            </a:prstGeom>
            <a:noFill/>
          </p:spPr>
          <p:txBody>
            <a:bodyPr wrap="none" rtlCol="0" anchor="ctr">
              <a:spAutoFit/>
            </a:bodyPr>
            <a:lstStyle/>
            <a:p>
              <a:pPr algn="ctr"/>
              <a:r>
                <a:rPr lang="ja-JP" altLang="en-US" sz="1100" dirty="0">
                  <a:solidFill>
                    <a:srgbClr val="404040"/>
                  </a:solidFill>
                  <a:latin typeface="メイリオ"/>
                  <a:ea typeface="メイリオ"/>
                  <a:cs typeface="メイリオ"/>
                </a:rPr>
                <a:t>それはなぜ？</a:t>
              </a:r>
              <a:endParaRPr kumimoji="1" lang="ja-JP" altLang="en-US" sz="1600" dirty="0">
                <a:solidFill>
                  <a:srgbClr val="404040"/>
                </a:solidFill>
                <a:latin typeface="メイリオ"/>
                <a:ea typeface="メイリオ"/>
                <a:cs typeface="メイリオ"/>
              </a:endParaRPr>
            </a:p>
          </p:txBody>
        </p:sp>
      </p:grpSp>
      <p:grpSp>
        <p:nvGrpSpPr>
          <p:cNvPr id="19" name="グループ化 18">
            <a:extLst>
              <a:ext uri="{FF2B5EF4-FFF2-40B4-BE49-F238E27FC236}">
                <a16:creationId xmlns:a16="http://schemas.microsoft.com/office/drawing/2014/main" id="{323A53B2-CE99-1B4D-9346-5452D169F26A}"/>
              </a:ext>
            </a:extLst>
          </p:cNvPr>
          <p:cNvGrpSpPr/>
          <p:nvPr/>
        </p:nvGrpSpPr>
        <p:grpSpPr>
          <a:xfrm>
            <a:off x="337288" y="2696158"/>
            <a:ext cx="1368353" cy="335280"/>
            <a:chOff x="337288" y="1747635"/>
            <a:chExt cx="1368353" cy="335280"/>
          </a:xfrm>
        </p:grpSpPr>
        <p:sp>
          <p:nvSpPr>
            <p:cNvPr id="20" name="正方形/長方形 19">
              <a:extLst>
                <a:ext uri="{FF2B5EF4-FFF2-40B4-BE49-F238E27FC236}">
                  <a16:creationId xmlns:a16="http://schemas.microsoft.com/office/drawing/2014/main" id="{A69AAF39-5155-234A-BDA6-24A0783A1D59}"/>
                </a:ext>
              </a:extLst>
            </p:cNvPr>
            <p:cNvSpPr/>
            <p:nvPr/>
          </p:nvSpPr>
          <p:spPr>
            <a:xfrm>
              <a:off x="337288" y="1747635"/>
              <a:ext cx="1368353" cy="335280"/>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A2086D34-D0E0-7A43-9406-71D3C8B89DF5}"/>
                </a:ext>
              </a:extLst>
            </p:cNvPr>
            <p:cNvSpPr txBox="1"/>
            <p:nvPr/>
          </p:nvSpPr>
          <p:spPr>
            <a:xfrm>
              <a:off x="505940" y="1784470"/>
              <a:ext cx="1031051" cy="261610"/>
            </a:xfrm>
            <a:prstGeom prst="rect">
              <a:avLst/>
            </a:prstGeom>
            <a:noFill/>
          </p:spPr>
          <p:txBody>
            <a:bodyPr wrap="none" rtlCol="0" anchor="ctr">
              <a:spAutoFit/>
            </a:bodyPr>
            <a:lstStyle/>
            <a:p>
              <a:pPr algn="ctr"/>
              <a:r>
                <a:rPr lang="ja-JP" altLang="en-US" sz="1100" dirty="0">
                  <a:solidFill>
                    <a:srgbClr val="404040"/>
                  </a:solidFill>
                  <a:latin typeface="メイリオ"/>
                  <a:ea typeface="メイリオ"/>
                  <a:cs typeface="メイリオ"/>
                </a:rPr>
                <a:t>それはなぜ？</a:t>
              </a:r>
              <a:endParaRPr kumimoji="1" lang="ja-JP" altLang="en-US" sz="1600" dirty="0">
                <a:solidFill>
                  <a:srgbClr val="404040"/>
                </a:solidFill>
                <a:latin typeface="メイリオ"/>
                <a:ea typeface="メイリオ"/>
                <a:cs typeface="メイリオ"/>
              </a:endParaRPr>
            </a:p>
          </p:txBody>
        </p:sp>
      </p:grpSp>
      <p:grpSp>
        <p:nvGrpSpPr>
          <p:cNvPr id="22" name="グループ化 21">
            <a:extLst>
              <a:ext uri="{FF2B5EF4-FFF2-40B4-BE49-F238E27FC236}">
                <a16:creationId xmlns:a16="http://schemas.microsoft.com/office/drawing/2014/main" id="{3118B70F-3353-B84B-AA7F-8742CFFEA0DD}"/>
              </a:ext>
            </a:extLst>
          </p:cNvPr>
          <p:cNvGrpSpPr/>
          <p:nvPr/>
        </p:nvGrpSpPr>
        <p:grpSpPr>
          <a:xfrm>
            <a:off x="337288" y="3644683"/>
            <a:ext cx="1368353" cy="335280"/>
            <a:chOff x="337288" y="1747635"/>
            <a:chExt cx="1368353" cy="335280"/>
          </a:xfrm>
        </p:grpSpPr>
        <p:sp>
          <p:nvSpPr>
            <p:cNvPr id="23" name="正方形/長方形 22">
              <a:extLst>
                <a:ext uri="{FF2B5EF4-FFF2-40B4-BE49-F238E27FC236}">
                  <a16:creationId xmlns:a16="http://schemas.microsoft.com/office/drawing/2014/main" id="{493779B2-4EA6-F04B-A31E-9933541FD197}"/>
                </a:ext>
              </a:extLst>
            </p:cNvPr>
            <p:cNvSpPr/>
            <p:nvPr/>
          </p:nvSpPr>
          <p:spPr>
            <a:xfrm>
              <a:off x="337288" y="1747635"/>
              <a:ext cx="1368353" cy="335280"/>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9D75AB02-00A9-574F-82B2-66EEA8FEBAF1}"/>
                </a:ext>
              </a:extLst>
            </p:cNvPr>
            <p:cNvSpPr txBox="1"/>
            <p:nvPr/>
          </p:nvSpPr>
          <p:spPr>
            <a:xfrm>
              <a:off x="505940" y="1784470"/>
              <a:ext cx="1031051" cy="261610"/>
            </a:xfrm>
            <a:prstGeom prst="rect">
              <a:avLst/>
            </a:prstGeom>
            <a:noFill/>
          </p:spPr>
          <p:txBody>
            <a:bodyPr wrap="none" rtlCol="0" anchor="ctr">
              <a:spAutoFit/>
            </a:bodyPr>
            <a:lstStyle/>
            <a:p>
              <a:pPr algn="ctr"/>
              <a:r>
                <a:rPr lang="ja-JP" altLang="en-US" sz="1100" dirty="0">
                  <a:solidFill>
                    <a:srgbClr val="404040"/>
                  </a:solidFill>
                  <a:latin typeface="メイリオ"/>
                  <a:ea typeface="メイリオ"/>
                  <a:cs typeface="メイリオ"/>
                </a:rPr>
                <a:t>それはなぜ？</a:t>
              </a:r>
              <a:endParaRPr kumimoji="1" lang="ja-JP" altLang="en-US" sz="1600" dirty="0">
                <a:solidFill>
                  <a:srgbClr val="404040"/>
                </a:solidFill>
                <a:latin typeface="メイリオ"/>
                <a:ea typeface="メイリオ"/>
                <a:cs typeface="メイリオ"/>
              </a:endParaRPr>
            </a:p>
          </p:txBody>
        </p:sp>
      </p:grpSp>
      <p:grpSp>
        <p:nvGrpSpPr>
          <p:cNvPr id="25" name="グループ化 24">
            <a:extLst>
              <a:ext uri="{FF2B5EF4-FFF2-40B4-BE49-F238E27FC236}">
                <a16:creationId xmlns:a16="http://schemas.microsoft.com/office/drawing/2014/main" id="{A395B364-25D5-9D47-B4D7-B87C35440D94}"/>
              </a:ext>
            </a:extLst>
          </p:cNvPr>
          <p:cNvGrpSpPr/>
          <p:nvPr/>
        </p:nvGrpSpPr>
        <p:grpSpPr>
          <a:xfrm>
            <a:off x="337288" y="4593208"/>
            <a:ext cx="1368353" cy="335280"/>
            <a:chOff x="337288" y="1747635"/>
            <a:chExt cx="1368353" cy="335280"/>
          </a:xfrm>
        </p:grpSpPr>
        <p:sp>
          <p:nvSpPr>
            <p:cNvPr id="26" name="正方形/長方形 25">
              <a:extLst>
                <a:ext uri="{FF2B5EF4-FFF2-40B4-BE49-F238E27FC236}">
                  <a16:creationId xmlns:a16="http://schemas.microsoft.com/office/drawing/2014/main" id="{2155185F-413E-A449-9414-5792E5065B64}"/>
                </a:ext>
              </a:extLst>
            </p:cNvPr>
            <p:cNvSpPr/>
            <p:nvPr/>
          </p:nvSpPr>
          <p:spPr>
            <a:xfrm>
              <a:off x="337288" y="1747635"/>
              <a:ext cx="1368353" cy="335280"/>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B959562D-5248-E842-8B3F-714D9A5956A1}"/>
                </a:ext>
              </a:extLst>
            </p:cNvPr>
            <p:cNvSpPr txBox="1"/>
            <p:nvPr/>
          </p:nvSpPr>
          <p:spPr>
            <a:xfrm>
              <a:off x="505940" y="1784470"/>
              <a:ext cx="1031051" cy="261610"/>
            </a:xfrm>
            <a:prstGeom prst="rect">
              <a:avLst/>
            </a:prstGeom>
            <a:noFill/>
          </p:spPr>
          <p:txBody>
            <a:bodyPr wrap="none" rtlCol="0" anchor="ctr">
              <a:spAutoFit/>
            </a:bodyPr>
            <a:lstStyle/>
            <a:p>
              <a:pPr algn="ctr"/>
              <a:r>
                <a:rPr lang="ja-JP" altLang="en-US" sz="1100" dirty="0">
                  <a:solidFill>
                    <a:srgbClr val="404040"/>
                  </a:solidFill>
                  <a:latin typeface="メイリオ"/>
                  <a:ea typeface="メイリオ"/>
                  <a:cs typeface="メイリオ"/>
                </a:rPr>
                <a:t>それはなぜ？</a:t>
              </a:r>
              <a:endParaRPr kumimoji="1" lang="ja-JP" altLang="en-US" sz="1600" dirty="0">
                <a:solidFill>
                  <a:srgbClr val="404040"/>
                </a:solidFill>
                <a:latin typeface="メイリオ"/>
                <a:ea typeface="メイリオ"/>
                <a:cs typeface="メイリオ"/>
              </a:endParaRPr>
            </a:p>
          </p:txBody>
        </p:sp>
      </p:grpSp>
      <p:grpSp>
        <p:nvGrpSpPr>
          <p:cNvPr id="28" name="グループ化 27">
            <a:extLst>
              <a:ext uri="{FF2B5EF4-FFF2-40B4-BE49-F238E27FC236}">
                <a16:creationId xmlns:a16="http://schemas.microsoft.com/office/drawing/2014/main" id="{8D85B8AB-18DB-4841-8F7C-970A580A94DB}"/>
              </a:ext>
            </a:extLst>
          </p:cNvPr>
          <p:cNvGrpSpPr/>
          <p:nvPr/>
        </p:nvGrpSpPr>
        <p:grpSpPr>
          <a:xfrm>
            <a:off x="337288" y="5541730"/>
            <a:ext cx="1368353" cy="335280"/>
            <a:chOff x="337288" y="1747635"/>
            <a:chExt cx="1368353" cy="335280"/>
          </a:xfrm>
        </p:grpSpPr>
        <p:sp>
          <p:nvSpPr>
            <p:cNvPr id="29" name="正方形/長方形 28">
              <a:extLst>
                <a:ext uri="{FF2B5EF4-FFF2-40B4-BE49-F238E27FC236}">
                  <a16:creationId xmlns:a16="http://schemas.microsoft.com/office/drawing/2014/main" id="{89A325B3-7B1E-9342-8EF2-6DFAE6063A3C}"/>
                </a:ext>
              </a:extLst>
            </p:cNvPr>
            <p:cNvSpPr/>
            <p:nvPr/>
          </p:nvSpPr>
          <p:spPr>
            <a:xfrm>
              <a:off x="337288" y="1747635"/>
              <a:ext cx="1368353" cy="335280"/>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E146BB29-CE41-4044-BEB4-647CC2068012}"/>
                </a:ext>
              </a:extLst>
            </p:cNvPr>
            <p:cNvSpPr txBox="1"/>
            <p:nvPr/>
          </p:nvSpPr>
          <p:spPr>
            <a:xfrm>
              <a:off x="505940" y="1784470"/>
              <a:ext cx="1031051" cy="261610"/>
            </a:xfrm>
            <a:prstGeom prst="rect">
              <a:avLst/>
            </a:prstGeom>
            <a:noFill/>
          </p:spPr>
          <p:txBody>
            <a:bodyPr wrap="none" rtlCol="0" anchor="ctr">
              <a:spAutoFit/>
            </a:bodyPr>
            <a:lstStyle/>
            <a:p>
              <a:pPr algn="ctr"/>
              <a:r>
                <a:rPr lang="ja-JP" altLang="en-US" sz="1100" dirty="0">
                  <a:solidFill>
                    <a:srgbClr val="404040"/>
                  </a:solidFill>
                  <a:latin typeface="メイリオ"/>
                  <a:ea typeface="メイリオ"/>
                  <a:cs typeface="メイリオ"/>
                </a:rPr>
                <a:t>それはなぜ？</a:t>
              </a:r>
              <a:endParaRPr kumimoji="1" lang="ja-JP" altLang="en-US" sz="1600" dirty="0">
                <a:solidFill>
                  <a:srgbClr val="404040"/>
                </a:solidFill>
                <a:latin typeface="メイリオ"/>
                <a:ea typeface="メイリオ"/>
                <a:cs typeface="メイリオ"/>
              </a:endParaRPr>
            </a:p>
          </p:txBody>
        </p:sp>
      </p:grpSp>
      <p:sp>
        <p:nvSpPr>
          <p:cNvPr id="98" name="正方形/長方形 97">
            <a:extLst>
              <a:ext uri="{FF2B5EF4-FFF2-40B4-BE49-F238E27FC236}">
                <a16:creationId xmlns:a16="http://schemas.microsoft.com/office/drawing/2014/main" id="{2D30CB5C-9CC0-3143-9D28-F8FB7A55DADC}"/>
              </a:ext>
            </a:extLst>
          </p:cNvPr>
          <p:cNvSpPr/>
          <p:nvPr/>
        </p:nvSpPr>
        <p:spPr>
          <a:xfrm>
            <a:off x="337288" y="682812"/>
            <a:ext cx="9231425" cy="666883"/>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0" name="テキスト ボックス 49">
            <a:extLst>
              <a:ext uri="{FF2B5EF4-FFF2-40B4-BE49-F238E27FC236}">
                <a16:creationId xmlns:a16="http://schemas.microsoft.com/office/drawing/2014/main" id="{6617679F-E1EE-1A4E-95F9-15D2C3FF894A}"/>
              </a:ext>
            </a:extLst>
          </p:cNvPr>
          <p:cNvSpPr txBox="1"/>
          <p:nvPr/>
        </p:nvSpPr>
        <p:spPr>
          <a:xfrm>
            <a:off x="463308" y="238540"/>
            <a:ext cx="2242922" cy="400110"/>
          </a:xfrm>
          <a:prstGeom prst="rect">
            <a:avLst/>
          </a:prstGeom>
          <a:noFill/>
        </p:spPr>
        <p:txBody>
          <a:bodyPr wrap="none" rtlCol="0">
            <a:spAutoFit/>
          </a:bodyPr>
          <a:lstStyle/>
          <a:p>
            <a:r>
              <a:rPr kumimoji="1" lang="en-US" altLang="ja-JP" sz="2000" b="1" dirty="0">
                <a:solidFill>
                  <a:schemeClr val="tx1">
                    <a:lumMod val="75000"/>
                    <a:lumOff val="25000"/>
                  </a:schemeClr>
                </a:solidFill>
                <a:latin typeface="Meiryo" panose="020B0604030504040204" pitchFamily="34" charset="-128"/>
                <a:ea typeface="Meiryo" panose="020B0604030504040204" pitchFamily="34" charset="-128"/>
              </a:rPr>
              <a:t>03_</a:t>
            </a:r>
            <a:r>
              <a:rPr lang="ja-JP" altLang="en-US" sz="2000" b="1" dirty="0">
                <a:solidFill>
                  <a:schemeClr val="tx1">
                    <a:lumMod val="75000"/>
                    <a:lumOff val="25000"/>
                  </a:schemeClr>
                </a:solidFill>
                <a:latin typeface="Meiryo" panose="020B0604030504040204" pitchFamily="34" charset="-128"/>
                <a:ea typeface="Meiryo" panose="020B0604030504040204" pitchFamily="34" charset="-128"/>
              </a:rPr>
              <a:t>なぜなぜ分析</a:t>
            </a:r>
            <a:endParaRPr kumimoji="1" lang="ja-JP" altLang="en-US" sz="20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51" name="二等辺三角形 154">
            <a:extLst>
              <a:ext uri="{FF2B5EF4-FFF2-40B4-BE49-F238E27FC236}">
                <a16:creationId xmlns:a16="http://schemas.microsoft.com/office/drawing/2014/main" id="{C582471B-6A93-1C41-957A-77E0ED80129B}"/>
              </a:ext>
            </a:extLst>
          </p:cNvPr>
          <p:cNvSpPr/>
          <p:nvPr/>
        </p:nvSpPr>
        <p:spPr>
          <a:xfrm rot="10800000">
            <a:off x="4632606" y="1431194"/>
            <a:ext cx="640788" cy="236927"/>
          </a:xfrm>
          <a:prstGeom prst="triangle">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66" name="直線コネクタ 65">
            <a:extLst>
              <a:ext uri="{FF2B5EF4-FFF2-40B4-BE49-F238E27FC236}">
                <a16:creationId xmlns:a16="http://schemas.microsoft.com/office/drawing/2014/main" id="{FD9E70FE-ADBE-1B4B-9CD4-D205A875FA92}"/>
              </a:ext>
            </a:extLst>
          </p:cNvPr>
          <p:cNvCxnSpPr/>
          <p:nvPr/>
        </p:nvCxnSpPr>
        <p:spPr>
          <a:xfrm>
            <a:off x="337287" y="2696158"/>
            <a:ext cx="9218390"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67" name="直線コネクタ 66">
            <a:extLst>
              <a:ext uri="{FF2B5EF4-FFF2-40B4-BE49-F238E27FC236}">
                <a16:creationId xmlns:a16="http://schemas.microsoft.com/office/drawing/2014/main" id="{938CBC68-CD8D-2D47-BAAA-22BAF1FF448F}"/>
              </a:ext>
            </a:extLst>
          </p:cNvPr>
          <p:cNvCxnSpPr/>
          <p:nvPr/>
        </p:nvCxnSpPr>
        <p:spPr>
          <a:xfrm>
            <a:off x="337287" y="3644683"/>
            <a:ext cx="9218390"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68" name="直線コネクタ 67">
            <a:extLst>
              <a:ext uri="{FF2B5EF4-FFF2-40B4-BE49-F238E27FC236}">
                <a16:creationId xmlns:a16="http://schemas.microsoft.com/office/drawing/2014/main" id="{9EE47009-A338-D14B-8B69-0899CA5815A5}"/>
              </a:ext>
            </a:extLst>
          </p:cNvPr>
          <p:cNvCxnSpPr/>
          <p:nvPr/>
        </p:nvCxnSpPr>
        <p:spPr>
          <a:xfrm>
            <a:off x="350323" y="4593208"/>
            <a:ext cx="9218390"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69" name="直線コネクタ 68">
            <a:extLst>
              <a:ext uri="{FF2B5EF4-FFF2-40B4-BE49-F238E27FC236}">
                <a16:creationId xmlns:a16="http://schemas.microsoft.com/office/drawing/2014/main" id="{B05E26E6-124C-0F49-97B3-288EA11EAD98}"/>
              </a:ext>
            </a:extLst>
          </p:cNvPr>
          <p:cNvCxnSpPr/>
          <p:nvPr/>
        </p:nvCxnSpPr>
        <p:spPr>
          <a:xfrm>
            <a:off x="350323" y="5541730"/>
            <a:ext cx="9218390"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00" name="正方形/長方形 99">
            <a:extLst>
              <a:ext uri="{FF2B5EF4-FFF2-40B4-BE49-F238E27FC236}">
                <a16:creationId xmlns:a16="http://schemas.microsoft.com/office/drawing/2014/main" id="{0D381706-9A41-A643-93AE-71F1F3C3FB6D}"/>
              </a:ext>
            </a:extLst>
          </p:cNvPr>
          <p:cNvSpPr/>
          <p:nvPr/>
        </p:nvSpPr>
        <p:spPr>
          <a:xfrm>
            <a:off x="337288" y="1758684"/>
            <a:ext cx="9231425" cy="473156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1" name="テキスト ボックス 30">
            <a:extLst>
              <a:ext uri="{FF2B5EF4-FFF2-40B4-BE49-F238E27FC236}">
                <a16:creationId xmlns:a16="http://schemas.microsoft.com/office/drawing/2014/main" id="{48426636-0787-4D07-B484-4957720B7CF9}"/>
              </a:ext>
            </a:extLst>
          </p:cNvPr>
          <p:cNvSpPr txBox="1"/>
          <p:nvPr/>
        </p:nvSpPr>
        <p:spPr>
          <a:xfrm>
            <a:off x="337288" y="6560810"/>
            <a:ext cx="1319592"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1.</a:t>
            </a:r>
            <a:r>
              <a:rPr lang="ja-JP" altLang="en-US" sz="900" dirty="0">
                <a:latin typeface="Meiryo UI" panose="020B0604030504040204" pitchFamily="50" charset="-128"/>
                <a:ea typeface="Meiryo UI" panose="020B0604030504040204" pitchFamily="50" charset="-128"/>
              </a:rPr>
              <a:t>問題・課題を発見する</a:t>
            </a:r>
          </a:p>
        </p:txBody>
      </p:sp>
      <p:sp>
        <p:nvSpPr>
          <p:cNvPr id="32" name="テキスト ボックス 31">
            <a:extLst>
              <a:ext uri="{FF2B5EF4-FFF2-40B4-BE49-F238E27FC236}">
                <a16:creationId xmlns:a16="http://schemas.microsoft.com/office/drawing/2014/main" id="{580779E8-5504-42D9-BBBD-32B0132DBEB8}"/>
              </a:ext>
            </a:extLst>
          </p:cNvPr>
          <p:cNvSpPr txBox="1"/>
          <p:nvPr/>
        </p:nvSpPr>
        <p:spPr>
          <a:xfrm>
            <a:off x="1809280" y="6560810"/>
            <a:ext cx="1042273"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STEP1:</a:t>
            </a:r>
            <a:r>
              <a:rPr lang="ja-JP" altLang="en-US" sz="900" dirty="0">
                <a:latin typeface="Meiryo UI" panose="020B0604030504040204" pitchFamily="50" charset="-128"/>
                <a:ea typeface="Meiryo UI" panose="020B0604030504040204" pitchFamily="50" charset="-128"/>
              </a:rPr>
              <a:t>見える化</a:t>
            </a:r>
          </a:p>
        </p:txBody>
      </p:sp>
    </p:spTree>
    <p:extLst>
      <p:ext uri="{BB962C8B-B14F-4D97-AF65-F5344CB8AC3E}">
        <p14:creationId xmlns:p14="http://schemas.microsoft.com/office/powerpoint/2010/main" val="379436360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1882247"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55_</a:t>
            </a:r>
            <a:r>
              <a:rPr lang="ja-JP" altLang="en-US" dirty="0"/>
              <a:t>業務改善提案シート</a:t>
            </a:r>
          </a:p>
        </p:txBody>
      </p:sp>
      <p:sp>
        <p:nvSpPr>
          <p:cNvPr id="3" name="テキスト ボックス 2">
            <a:extLst>
              <a:ext uri="{FF2B5EF4-FFF2-40B4-BE49-F238E27FC236}">
                <a16:creationId xmlns:a16="http://schemas.microsoft.com/office/drawing/2014/main" id="{2CB9D073-F106-0943-8C39-141365B2E213}"/>
              </a:ext>
            </a:extLst>
          </p:cNvPr>
          <p:cNvSpPr txBox="1"/>
          <p:nvPr/>
        </p:nvSpPr>
        <p:spPr>
          <a:xfrm>
            <a:off x="360609" y="788117"/>
            <a:ext cx="1192327" cy="277000"/>
          </a:xfrm>
          <a:prstGeom prst="rect">
            <a:avLst/>
          </a:prstGeom>
          <a:noFill/>
        </p:spPr>
        <p:txBody>
          <a:bodyPr wrap="square" rtlCol="0" anchor="ctr">
            <a:spAutoFit/>
          </a:bodyPr>
          <a:lstStyle/>
          <a:p>
            <a:r>
              <a:rPr kumimoji="1" lang="ja-JP" altLang="en-US" sz="1200" dirty="0">
                <a:solidFill>
                  <a:srgbClr val="404040"/>
                </a:solidFill>
                <a:latin typeface="Meiryo" panose="020B0604030504040204" pitchFamily="34" charset="-128"/>
                <a:ea typeface="Meiryo" panose="020B0604030504040204" pitchFamily="34" charset="-128"/>
                <a:cs typeface="メイリオ"/>
              </a:rPr>
              <a:t>タイトル：</a:t>
            </a:r>
          </a:p>
        </p:txBody>
      </p:sp>
      <p:sp>
        <p:nvSpPr>
          <p:cNvPr id="17" name="テキスト ボックス 16">
            <a:extLst>
              <a:ext uri="{FF2B5EF4-FFF2-40B4-BE49-F238E27FC236}">
                <a16:creationId xmlns:a16="http://schemas.microsoft.com/office/drawing/2014/main" id="{C947579E-3894-9E40-9047-4EFD8935509C}"/>
              </a:ext>
            </a:extLst>
          </p:cNvPr>
          <p:cNvSpPr txBox="1"/>
          <p:nvPr/>
        </p:nvSpPr>
        <p:spPr>
          <a:xfrm>
            <a:off x="5159119" y="788117"/>
            <a:ext cx="1192327" cy="277000"/>
          </a:xfrm>
          <a:prstGeom prst="rect">
            <a:avLst/>
          </a:prstGeom>
          <a:noFill/>
        </p:spPr>
        <p:txBody>
          <a:bodyPr wrap="square" rtlCol="0" anchor="ctr">
            <a:spAutoFit/>
          </a:bodyPr>
          <a:lstStyle/>
          <a:p>
            <a:r>
              <a:rPr lang="ja-JP" altLang="en-US" sz="1200" dirty="0">
                <a:solidFill>
                  <a:srgbClr val="404040"/>
                </a:solidFill>
                <a:latin typeface="Meiryo" panose="020B0604030504040204" pitchFamily="34" charset="-128"/>
                <a:ea typeface="Meiryo" panose="020B0604030504040204" pitchFamily="34" charset="-128"/>
                <a:cs typeface="メイリオ"/>
              </a:rPr>
              <a:t>作成日</a:t>
            </a:r>
            <a:endParaRPr kumimoji="1" lang="ja-JP" altLang="en-US" sz="1200" dirty="0">
              <a:solidFill>
                <a:srgbClr val="404040"/>
              </a:solidFill>
              <a:latin typeface="Meiryo" panose="020B0604030504040204" pitchFamily="34" charset="-128"/>
              <a:ea typeface="Meiryo" panose="020B0604030504040204" pitchFamily="34" charset="-128"/>
              <a:cs typeface="メイリオ"/>
            </a:endParaRPr>
          </a:p>
        </p:txBody>
      </p:sp>
      <p:sp>
        <p:nvSpPr>
          <p:cNvPr id="18" name="テキスト ボックス 17">
            <a:extLst>
              <a:ext uri="{FF2B5EF4-FFF2-40B4-BE49-F238E27FC236}">
                <a16:creationId xmlns:a16="http://schemas.microsoft.com/office/drawing/2014/main" id="{A33809C6-5547-E443-82B4-F5BBFFBFA53E}"/>
              </a:ext>
            </a:extLst>
          </p:cNvPr>
          <p:cNvSpPr txBox="1"/>
          <p:nvPr/>
        </p:nvSpPr>
        <p:spPr>
          <a:xfrm>
            <a:off x="6911909" y="785614"/>
            <a:ext cx="1192327" cy="277000"/>
          </a:xfrm>
          <a:prstGeom prst="rect">
            <a:avLst/>
          </a:prstGeom>
          <a:noFill/>
        </p:spPr>
        <p:txBody>
          <a:bodyPr wrap="square" rtlCol="0" anchor="ctr">
            <a:spAutoFit/>
          </a:bodyPr>
          <a:lstStyle/>
          <a:p>
            <a:r>
              <a:rPr lang="ja-JP" altLang="en-US" sz="1200" dirty="0">
                <a:solidFill>
                  <a:srgbClr val="404040"/>
                </a:solidFill>
                <a:latin typeface="Meiryo" panose="020B0604030504040204" pitchFamily="34" charset="-128"/>
                <a:ea typeface="Meiryo" panose="020B0604030504040204" pitchFamily="34" charset="-128"/>
                <a:cs typeface="メイリオ"/>
              </a:rPr>
              <a:t>作成者氏名</a:t>
            </a:r>
            <a:endParaRPr kumimoji="1" lang="ja-JP" altLang="en-US" sz="1200" dirty="0">
              <a:solidFill>
                <a:srgbClr val="404040"/>
              </a:solidFill>
              <a:latin typeface="Meiryo" panose="020B0604030504040204" pitchFamily="34" charset="-128"/>
              <a:ea typeface="Meiryo" panose="020B0604030504040204" pitchFamily="34" charset="-128"/>
              <a:cs typeface="メイリオ"/>
            </a:endParaRPr>
          </a:p>
        </p:txBody>
      </p:sp>
      <p:cxnSp>
        <p:nvCxnSpPr>
          <p:cNvPr id="9" name="直線コネクタ 8">
            <a:extLst>
              <a:ext uri="{FF2B5EF4-FFF2-40B4-BE49-F238E27FC236}">
                <a16:creationId xmlns:a16="http://schemas.microsoft.com/office/drawing/2014/main" id="{DD7E9EC9-5863-7148-838B-0060C4DB63FE}"/>
              </a:ext>
            </a:extLst>
          </p:cNvPr>
          <p:cNvCxnSpPr>
            <a:cxnSpLocks/>
          </p:cNvCxnSpPr>
          <p:nvPr/>
        </p:nvCxnSpPr>
        <p:spPr>
          <a:xfrm>
            <a:off x="804784" y="1151811"/>
            <a:ext cx="0" cy="5346077"/>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a:extLst>
              <a:ext uri="{FF2B5EF4-FFF2-40B4-BE49-F238E27FC236}">
                <a16:creationId xmlns:a16="http://schemas.microsoft.com/office/drawing/2014/main" id="{52B7BF49-98C9-3349-BAE0-A759105DAAC9}"/>
              </a:ext>
            </a:extLst>
          </p:cNvPr>
          <p:cNvCxnSpPr>
            <a:cxnSpLocks/>
          </p:cNvCxnSpPr>
          <p:nvPr/>
        </p:nvCxnSpPr>
        <p:spPr>
          <a:xfrm>
            <a:off x="337290" y="2471182"/>
            <a:ext cx="922153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 name="直線コネクタ 10">
            <a:extLst>
              <a:ext uri="{FF2B5EF4-FFF2-40B4-BE49-F238E27FC236}">
                <a16:creationId xmlns:a16="http://schemas.microsoft.com/office/drawing/2014/main" id="{7C10C8B6-EBA0-DF44-888D-391C453D2607}"/>
              </a:ext>
            </a:extLst>
          </p:cNvPr>
          <p:cNvCxnSpPr>
            <a:cxnSpLocks/>
          </p:cNvCxnSpPr>
          <p:nvPr/>
        </p:nvCxnSpPr>
        <p:spPr>
          <a:xfrm>
            <a:off x="337290" y="3813416"/>
            <a:ext cx="922153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2" name="テキスト ボックス 11">
            <a:extLst>
              <a:ext uri="{FF2B5EF4-FFF2-40B4-BE49-F238E27FC236}">
                <a16:creationId xmlns:a16="http://schemas.microsoft.com/office/drawing/2014/main" id="{B3E36998-994E-F84C-B114-243D90D80B51}"/>
              </a:ext>
            </a:extLst>
          </p:cNvPr>
          <p:cNvSpPr txBox="1"/>
          <p:nvPr/>
        </p:nvSpPr>
        <p:spPr>
          <a:xfrm>
            <a:off x="383969" y="1191139"/>
            <a:ext cx="374135" cy="1217849"/>
          </a:xfrm>
          <a:prstGeom prst="rect">
            <a:avLst/>
          </a:prstGeom>
          <a:noFill/>
        </p:spPr>
        <p:txBody>
          <a:bodyPr vert="eaVert" wrap="square" rtlCol="0" anchor="ctr">
            <a:spAutoFit/>
          </a:bodyPr>
          <a:lstStyle/>
          <a:p>
            <a:pPr algn="ctr"/>
            <a:r>
              <a:rPr lang="ja-JP" altLang="en-US" sz="1200" dirty="0">
                <a:solidFill>
                  <a:srgbClr val="404040"/>
                </a:solidFill>
                <a:latin typeface="Meiryo" panose="020B0604030504040204" pitchFamily="34" charset="-128"/>
                <a:ea typeface="Meiryo" panose="020B0604030504040204" pitchFamily="34" charset="-128"/>
                <a:cs typeface="メイリオ"/>
              </a:rPr>
              <a:t>現状</a:t>
            </a:r>
            <a:endParaRPr kumimoji="1" lang="ja-JP" altLang="en-US" sz="1200" dirty="0">
              <a:solidFill>
                <a:srgbClr val="404040"/>
              </a:solidFill>
              <a:latin typeface="Meiryo" panose="020B0604030504040204" pitchFamily="34" charset="-128"/>
              <a:ea typeface="Meiryo" panose="020B0604030504040204" pitchFamily="34" charset="-128"/>
              <a:cs typeface="メイリオ"/>
            </a:endParaRPr>
          </a:p>
        </p:txBody>
      </p:sp>
      <p:sp>
        <p:nvSpPr>
          <p:cNvPr id="13" name="テキスト ボックス 12">
            <a:extLst>
              <a:ext uri="{FF2B5EF4-FFF2-40B4-BE49-F238E27FC236}">
                <a16:creationId xmlns:a16="http://schemas.microsoft.com/office/drawing/2014/main" id="{D3F4F5E9-450F-7846-A0BE-28909DAB7626}"/>
              </a:ext>
            </a:extLst>
          </p:cNvPr>
          <p:cNvSpPr txBox="1"/>
          <p:nvPr/>
        </p:nvSpPr>
        <p:spPr>
          <a:xfrm>
            <a:off x="383969" y="2533374"/>
            <a:ext cx="374135" cy="1217849"/>
          </a:xfrm>
          <a:prstGeom prst="rect">
            <a:avLst/>
          </a:prstGeom>
          <a:noFill/>
        </p:spPr>
        <p:txBody>
          <a:bodyPr vert="eaVert" wrap="square" rtlCol="0" anchor="ctr">
            <a:spAutoFit/>
          </a:bodyPr>
          <a:lstStyle/>
          <a:p>
            <a:pPr algn="ctr"/>
            <a:r>
              <a:rPr kumimoji="1" lang="ja-JP" altLang="en-US" sz="1200" dirty="0">
                <a:solidFill>
                  <a:srgbClr val="404040"/>
                </a:solidFill>
                <a:latin typeface="Meiryo" panose="020B0604030504040204" pitchFamily="34" charset="-128"/>
                <a:ea typeface="Meiryo" panose="020B0604030504040204" pitchFamily="34" charset="-128"/>
                <a:cs typeface="メイリオ"/>
              </a:rPr>
              <a:t>改善内容</a:t>
            </a:r>
          </a:p>
        </p:txBody>
      </p:sp>
      <p:sp>
        <p:nvSpPr>
          <p:cNvPr id="14" name="テキスト ボックス 13">
            <a:extLst>
              <a:ext uri="{FF2B5EF4-FFF2-40B4-BE49-F238E27FC236}">
                <a16:creationId xmlns:a16="http://schemas.microsoft.com/office/drawing/2014/main" id="{DE06E10D-5B7E-3F4B-BAEC-32C89031A7D2}"/>
              </a:ext>
            </a:extLst>
          </p:cNvPr>
          <p:cNvSpPr txBox="1"/>
          <p:nvPr/>
        </p:nvSpPr>
        <p:spPr>
          <a:xfrm>
            <a:off x="383969" y="3875609"/>
            <a:ext cx="374135" cy="1217849"/>
          </a:xfrm>
          <a:prstGeom prst="rect">
            <a:avLst/>
          </a:prstGeom>
          <a:noFill/>
        </p:spPr>
        <p:txBody>
          <a:bodyPr vert="eaVert" wrap="square" rtlCol="0" anchor="ctr">
            <a:spAutoFit/>
          </a:bodyPr>
          <a:lstStyle/>
          <a:p>
            <a:pPr algn="ctr"/>
            <a:r>
              <a:rPr lang="ja-JP" altLang="en-US" sz="1200" dirty="0">
                <a:solidFill>
                  <a:srgbClr val="404040"/>
                </a:solidFill>
                <a:latin typeface="Meiryo" panose="020B0604030504040204" pitchFamily="34" charset="-128"/>
                <a:ea typeface="Meiryo" panose="020B0604030504040204" pitchFamily="34" charset="-128"/>
                <a:cs typeface="メイリオ"/>
              </a:rPr>
              <a:t>期待効果</a:t>
            </a:r>
            <a:endParaRPr kumimoji="1" lang="ja-JP" altLang="en-US" sz="1200" dirty="0">
              <a:solidFill>
                <a:srgbClr val="404040"/>
              </a:solidFill>
              <a:latin typeface="Meiryo" panose="020B0604030504040204" pitchFamily="34" charset="-128"/>
              <a:ea typeface="Meiryo" panose="020B0604030504040204" pitchFamily="34" charset="-128"/>
              <a:cs typeface="メイリオ"/>
            </a:endParaRPr>
          </a:p>
        </p:txBody>
      </p:sp>
      <p:cxnSp>
        <p:nvCxnSpPr>
          <p:cNvPr id="15" name="直線コネクタ 14">
            <a:extLst>
              <a:ext uri="{FF2B5EF4-FFF2-40B4-BE49-F238E27FC236}">
                <a16:creationId xmlns:a16="http://schemas.microsoft.com/office/drawing/2014/main" id="{0249F7AC-628B-994B-AE40-CE1A45B69B63}"/>
              </a:ext>
            </a:extLst>
          </p:cNvPr>
          <p:cNvCxnSpPr>
            <a:cxnSpLocks/>
          </p:cNvCxnSpPr>
          <p:nvPr/>
        </p:nvCxnSpPr>
        <p:spPr>
          <a:xfrm>
            <a:off x="337288" y="5155652"/>
            <a:ext cx="922153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6" name="テキスト ボックス 15">
            <a:extLst>
              <a:ext uri="{FF2B5EF4-FFF2-40B4-BE49-F238E27FC236}">
                <a16:creationId xmlns:a16="http://schemas.microsoft.com/office/drawing/2014/main" id="{ECEC880F-6315-084A-A6F7-2E5E699E5EF7}"/>
              </a:ext>
            </a:extLst>
          </p:cNvPr>
          <p:cNvSpPr txBox="1"/>
          <p:nvPr/>
        </p:nvSpPr>
        <p:spPr>
          <a:xfrm>
            <a:off x="383967" y="5217845"/>
            <a:ext cx="374135" cy="1217849"/>
          </a:xfrm>
          <a:prstGeom prst="rect">
            <a:avLst/>
          </a:prstGeom>
          <a:noFill/>
        </p:spPr>
        <p:txBody>
          <a:bodyPr vert="eaVert" wrap="square" rtlCol="0" anchor="ctr">
            <a:spAutoFit/>
          </a:bodyPr>
          <a:lstStyle/>
          <a:p>
            <a:pPr algn="ctr"/>
            <a:r>
              <a:rPr kumimoji="1" lang="ja-JP" altLang="en-US" sz="1200" dirty="0">
                <a:solidFill>
                  <a:srgbClr val="404040"/>
                </a:solidFill>
                <a:latin typeface="Meiryo" panose="020B0604030504040204" pitchFamily="34" charset="-128"/>
                <a:ea typeface="Meiryo" panose="020B0604030504040204" pitchFamily="34" charset="-128"/>
                <a:cs typeface="メイリオ"/>
              </a:rPr>
              <a:t>必要コスト</a:t>
            </a:r>
          </a:p>
        </p:txBody>
      </p:sp>
      <p:sp>
        <p:nvSpPr>
          <p:cNvPr id="30" name="正方形/長方形 29">
            <a:extLst>
              <a:ext uri="{FF2B5EF4-FFF2-40B4-BE49-F238E27FC236}">
                <a16:creationId xmlns:a16="http://schemas.microsoft.com/office/drawing/2014/main" id="{78FCE064-BC73-164A-8709-D13082066BF0}"/>
              </a:ext>
            </a:extLst>
          </p:cNvPr>
          <p:cNvSpPr/>
          <p:nvPr/>
        </p:nvSpPr>
        <p:spPr>
          <a:xfrm>
            <a:off x="337288" y="1151811"/>
            <a:ext cx="9231426" cy="5338441"/>
          </a:xfrm>
          <a:prstGeom prst="rect">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19" name="テキスト ボックス 18">
            <a:extLst>
              <a:ext uri="{FF2B5EF4-FFF2-40B4-BE49-F238E27FC236}">
                <a16:creationId xmlns:a16="http://schemas.microsoft.com/office/drawing/2014/main" id="{8FE4BBBE-3573-452F-88EC-06A829E06B6E}"/>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5.</a:t>
            </a:r>
            <a:r>
              <a:rPr lang="ja-JP" altLang="en-US" sz="900" dirty="0">
                <a:latin typeface="Meiryo UI" panose="020B0604030504040204" pitchFamily="50" charset="-128"/>
                <a:ea typeface="Meiryo UI" panose="020B0604030504040204" pitchFamily="50" charset="-128"/>
              </a:rPr>
              <a:t>業務を改善する</a:t>
            </a:r>
          </a:p>
        </p:txBody>
      </p:sp>
      <p:sp>
        <p:nvSpPr>
          <p:cNvPr id="20" name="テキスト ボックス 19">
            <a:extLst>
              <a:ext uri="{FF2B5EF4-FFF2-40B4-BE49-F238E27FC236}">
                <a16:creationId xmlns:a16="http://schemas.microsoft.com/office/drawing/2014/main" id="{92802449-4802-4268-B1D7-902126A25D42}"/>
              </a:ext>
            </a:extLst>
          </p:cNvPr>
          <p:cNvSpPr txBox="1"/>
          <p:nvPr/>
        </p:nvSpPr>
        <p:spPr>
          <a:xfrm>
            <a:off x="1809280" y="6560810"/>
            <a:ext cx="1367682"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STEP3:</a:t>
            </a:r>
            <a:r>
              <a:rPr lang="ja-JP" altLang="en-US" sz="900" dirty="0">
                <a:latin typeface="Meiryo UI" panose="020B0604030504040204" pitchFamily="50" charset="-128"/>
                <a:ea typeface="Meiryo UI" panose="020B0604030504040204" pitchFamily="50" charset="-128"/>
              </a:rPr>
              <a:t>改善策を考える</a:t>
            </a:r>
          </a:p>
        </p:txBody>
      </p:sp>
    </p:spTree>
    <p:extLst>
      <p:ext uri="{BB962C8B-B14F-4D97-AF65-F5344CB8AC3E}">
        <p14:creationId xmlns:p14="http://schemas.microsoft.com/office/powerpoint/2010/main" val="250045655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8920B90B-6DDD-2247-AB5E-BCFB27AC698D}"/>
              </a:ext>
            </a:extLst>
          </p:cNvPr>
          <p:cNvSpPr/>
          <p:nvPr/>
        </p:nvSpPr>
        <p:spPr>
          <a:xfrm>
            <a:off x="351577" y="686423"/>
            <a:ext cx="1238276" cy="5803825"/>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35231982-DAB9-5146-9FF0-74DA1C70DC66}"/>
              </a:ext>
            </a:extLst>
          </p:cNvPr>
          <p:cNvCxnSpPr/>
          <p:nvPr/>
        </p:nvCxnSpPr>
        <p:spPr>
          <a:xfrm>
            <a:off x="1589853" y="686423"/>
            <a:ext cx="0"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2" name="テキスト ボックス 11">
            <a:extLst>
              <a:ext uri="{FF2B5EF4-FFF2-40B4-BE49-F238E27FC236}">
                <a16:creationId xmlns:a16="http://schemas.microsoft.com/office/drawing/2014/main" id="{B084F0EF-BACE-6F4B-8C33-8BA53732C4AB}"/>
              </a:ext>
            </a:extLst>
          </p:cNvPr>
          <p:cNvSpPr txBox="1"/>
          <p:nvPr/>
        </p:nvSpPr>
        <p:spPr>
          <a:xfrm>
            <a:off x="337287" y="1356012"/>
            <a:ext cx="1252565" cy="461665"/>
          </a:xfrm>
          <a:prstGeom prst="rect">
            <a:avLst/>
          </a:prstGeom>
          <a:noFill/>
        </p:spPr>
        <p:txBody>
          <a:bodyPr wrap="square" rtlCol="0">
            <a:spAutoFit/>
          </a:bodyPr>
          <a:lstStyle/>
          <a:p>
            <a:pPr algn="ctr"/>
            <a:r>
              <a:rPr lang="ja-JP" altLang="en-US" sz="1200" dirty="0">
                <a:solidFill>
                  <a:srgbClr val="404040"/>
                </a:solidFill>
                <a:latin typeface="メイリオ"/>
                <a:ea typeface="メイリオ"/>
                <a:cs typeface="メイリオ"/>
              </a:rPr>
              <a:t>ミッション</a:t>
            </a:r>
            <a:endParaRPr lang="en-US" altLang="ja-JP" sz="1200" dirty="0">
              <a:solidFill>
                <a:srgbClr val="404040"/>
              </a:solidFill>
              <a:latin typeface="メイリオ"/>
              <a:ea typeface="メイリオ"/>
              <a:cs typeface="メイリオ"/>
            </a:endParaRPr>
          </a:p>
          <a:p>
            <a:pPr algn="ctr"/>
            <a:r>
              <a:rPr kumimoji="1" lang="en-US" altLang="ja-JP" sz="1200" dirty="0">
                <a:solidFill>
                  <a:srgbClr val="404040"/>
                </a:solidFill>
                <a:latin typeface="メイリオ"/>
                <a:ea typeface="メイリオ"/>
                <a:cs typeface="メイリオ"/>
              </a:rPr>
              <a:t>MISSION</a:t>
            </a:r>
            <a:endParaRPr kumimoji="1" lang="ja-JP" altLang="en-US" dirty="0">
              <a:solidFill>
                <a:srgbClr val="404040"/>
              </a:solidFill>
              <a:latin typeface="メイリオ"/>
              <a:ea typeface="メイリオ"/>
              <a:cs typeface="メイリオ"/>
            </a:endParaRPr>
          </a:p>
        </p:txBody>
      </p:sp>
      <p:sp>
        <p:nvSpPr>
          <p:cNvPr id="13" name="テキスト ボックス 12">
            <a:extLst>
              <a:ext uri="{FF2B5EF4-FFF2-40B4-BE49-F238E27FC236}">
                <a16:creationId xmlns:a16="http://schemas.microsoft.com/office/drawing/2014/main" id="{15C429A3-ACD7-8E4D-958D-311064AA99BE}"/>
              </a:ext>
            </a:extLst>
          </p:cNvPr>
          <p:cNvSpPr txBox="1"/>
          <p:nvPr/>
        </p:nvSpPr>
        <p:spPr>
          <a:xfrm>
            <a:off x="337287" y="3290622"/>
            <a:ext cx="1252565" cy="461665"/>
          </a:xfrm>
          <a:prstGeom prst="rect">
            <a:avLst/>
          </a:prstGeom>
          <a:noFill/>
        </p:spPr>
        <p:txBody>
          <a:bodyPr wrap="square" rtlCol="0">
            <a:spAutoFit/>
          </a:bodyPr>
          <a:lstStyle/>
          <a:p>
            <a:pPr algn="ctr"/>
            <a:r>
              <a:rPr lang="ja-JP" altLang="en-US" sz="1200" dirty="0">
                <a:solidFill>
                  <a:srgbClr val="404040"/>
                </a:solidFill>
                <a:latin typeface="メイリオ"/>
                <a:ea typeface="メイリオ"/>
                <a:cs typeface="メイリオ"/>
              </a:rPr>
              <a:t>ビジョン</a:t>
            </a:r>
            <a:endParaRPr lang="en-US" altLang="ja-JP" sz="1200" dirty="0">
              <a:solidFill>
                <a:srgbClr val="404040"/>
              </a:solidFill>
              <a:latin typeface="メイリオ"/>
              <a:ea typeface="メイリオ"/>
              <a:cs typeface="メイリオ"/>
            </a:endParaRPr>
          </a:p>
          <a:p>
            <a:pPr algn="ctr"/>
            <a:r>
              <a:rPr kumimoji="1" lang="en-US" altLang="ja-JP" sz="1200" dirty="0">
                <a:solidFill>
                  <a:srgbClr val="404040"/>
                </a:solidFill>
                <a:latin typeface="メイリオ"/>
                <a:ea typeface="メイリオ"/>
                <a:cs typeface="メイリオ"/>
              </a:rPr>
              <a:t>VISION</a:t>
            </a:r>
            <a:endParaRPr kumimoji="1" lang="ja-JP" altLang="en-US" dirty="0">
              <a:solidFill>
                <a:srgbClr val="404040"/>
              </a:solidFill>
              <a:latin typeface="メイリオ"/>
              <a:ea typeface="メイリオ"/>
              <a:cs typeface="メイリオ"/>
            </a:endParaRPr>
          </a:p>
        </p:txBody>
      </p:sp>
      <p:sp>
        <p:nvSpPr>
          <p:cNvPr id="14" name="テキスト ボックス 13">
            <a:extLst>
              <a:ext uri="{FF2B5EF4-FFF2-40B4-BE49-F238E27FC236}">
                <a16:creationId xmlns:a16="http://schemas.microsoft.com/office/drawing/2014/main" id="{D275487B-71BD-1F47-B278-40009D6A7907}"/>
              </a:ext>
            </a:extLst>
          </p:cNvPr>
          <p:cNvSpPr txBox="1"/>
          <p:nvPr/>
        </p:nvSpPr>
        <p:spPr>
          <a:xfrm>
            <a:off x="337287" y="5225232"/>
            <a:ext cx="1252565" cy="461665"/>
          </a:xfrm>
          <a:prstGeom prst="rect">
            <a:avLst/>
          </a:prstGeom>
          <a:noFill/>
        </p:spPr>
        <p:txBody>
          <a:bodyPr wrap="square" rtlCol="0">
            <a:spAutoFit/>
          </a:bodyPr>
          <a:lstStyle/>
          <a:p>
            <a:pPr algn="ctr"/>
            <a:r>
              <a:rPr lang="ja-JP" altLang="en-US" sz="1200" dirty="0">
                <a:solidFill>
                  <a:srgbClr val="404040"/>
                </a:solidFill>
                <a:latin typeface="メイリオ"/>
                <a:ea typeface="メイリオ"/>
                <a:cs typeface="メイリオ"/>
              </a:rPr>
              <a:t>バリュー</a:t>
            </a:r>
            <a:endParaRPr lang="en-US" altLang="ja-JP" sz="1200" dirty="0">
              <a:solidFill>
                <a:srgbClr val="404040"/>
              </a:solidFill>
              <a:latin typeface="メイリオ"/>
              <a:ea typeface="メイリオ"/>
              <a:cs typeface="メイリオ"/>
            </a:endParaRPr>
          </a:p>
          <a:p>
            <a:pPr algn="ctr"/>
            <a:r>
              <a:rPr kumimoji="1" lang="en-US" altLang="ja-JP" sz="1200" dirty="0">
                <a:solidFill>
                  <a:srgbClr val="404040"/>
                </a:solidFill>
                <a:latin typeface="メイリオ"/>
                <a:ea typeface="メイリオ"/>
                <a:cs typeface="メイリオ"/>
              </a:rPr>
              <a:t>VALUE</a:t>
            </a:r>
            <a:endParaRPr kumimoji="1" lang="ja-JP" altLang="en-US" dirty="0">
              <a:solidFill>
                <a:srgbClr val="404040"/>
              </a:solidFill>
              <a:latin typeface="メイリオ"/>
              <a:ea typeface="メイリオ"/>
              <a:cs typeface="メイリオ"/>
            </a:endParaRPr>
          </a:p>
        </p:txBody>
      </p:sp>
      <p:sp>
        <p:nvSpPr>
          <p:cNvPr id="22" name="正方形/長方形 21">
            <a:extLst>
              <a:ext uri="{FF2B5EF4-FFF2-40B4-BE49-F238E27FC236}">
                <a16:creationId xmlns:a16="http://schemas.microsoft.com/office/drawing/2014/main" id="{D0F11B03-4C2D-5B4C-982C-E5E1169303DA}"/>
              </a:ext>
            </a:extLst>
          </p:cNvPr>
          <p:cNvSpPr/>
          <p:nvPr/>
        </p:nvSpPr>
        <p:spPr>
          <a:xfrm>
            <a:off x="337288" y="686423"/>
            <a:ext cx="9231426" cy="5803830"/>
          </a:xfrm>
          <a:prstGeom prst="rect">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2805576"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56_</a:t>
            </a:r>
            <a:r>
              <a:rPr lang="ja-JP" altLang="en-US" dirty="0"/>
              <a:t>ミッション・ビジョン・バリュー</a:t>
            </a:r>
          </a:p>
        </p:txBody>
      </p:sp>
      <p:cxnSp>
        <p:nvCxnSpPr>
          <p:cNvPr id="5" name="直線コネクタ 4">
            <a:extLst>
              <a:ext uri="{FF2B5EF4-FFF2-40B4-BE49-F238E27FC236}">
                <a16:creationId xmlns:a16="http://schemas.microsoft.com/office/drawing/2014/main" id="{C6D347E7-ACF5-B141-8998-D156475D455B}"/>
              </a:ext>
            </a:extLst>
          </p:cNvPr>
          <p:cNvCxnSpPr/>
          <p:nvPr/>
        </p:nvCxnSpPr>
        <p:spPr>
          <a:xfrm>
            <a:off x="337288" y="2621028"/>
            <a:ext cx="923142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6" name="直線コネクタ 5">
            <a:extLst>
              <a:ext uri="{FF2B5EF4-FFF2-40B4-BE49-F238E27FC236}">
                <a16:creationId xmlns:a16="http://schemas.microsoft.com/office/drawing/2014/main" id="{5C171E44-2F5B-A942-AE5B-2C31CF5EF105}"/>
              </a:ext>
            </a:extLst>
          </p:cNvPr>
          <p:cNvCxnSpPr/>
          <p:nvPr/>
        </p:nvCxnSpPr>
        <p:spPr>
          <a:xfrm>
            <a:off x="337288" y="6490248"/>
            <a:ext cx="923142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7" name="直線コネクタ 6">
            <a:extLst>
              <a:ext uri="{FF2B5EF4-FFF2-40B4-BE49-F238E27FC236}">
                <a16:creationId xmlns:a16="http://schemas.microsoft.com/office/drawing/2014/main" id="{F0C0A216-703B-5D4E-9BA6-C95590A58C47}"/>
              </a:ext>
            </a:extLst>
          </p:cNvPr>
          <p:cNvCxnSpPr/>
          <p:nvPr/>
        </p:nvCxnSpPr>
        <p:spPr>
          <a:xfrm>
            <a:off x="337288" y="686418"/>
            <a:ext cx="922120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a:extLst>
              <a:ext uri="{FF2B5EF4-FFF2-40B4-BE49-F238E27FC236}">
                <a16:creationId xmlns:a16="http://schemas.microsoft.com/office/drawing/2014/main" id="{E70C51ED-8645-094B-AE73-9BFD7AC7FECC}"/>
              </a:ext>
            </a:extLst>
          </p:cNvPr>
          <p:cNvCxnSpPr/>
          <p:nvPr/>
        </p:nvCxnSpPr>
        <p:spPr>
          <a:xfrm>
            <a:off x="337288" y="4555639"/>
            <a:ext cx="923142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5" name="テキスト ボックス 14">
            <a:extLst>
              <a:ext uri="{FF2B5EF4-FFF2-40B4-BE49-F238E27FC236}">
                <a16:creationId xmlns:a16="http://schemas.microsoft.com/office/drawing/2014/main" id="{C27554B5-EFE5-7143-A652-F29E27F3586F}"/>
              </a:ext>
            </a:extLst>
          </p:cNvPr>
          <p:cNvSpPr txBox="1"/>
          <p:nvPr/>
        </p:nvSpPr>
        <p:spPr>
          <a:xfrm>
            <a:off x="1855753" y="5015112"/>
            <a:ext cx="2492990" cy="1015663"/>
          </a:xfrm>
          <a:prstGeom prst="rect">
            <a:avLst/>
          </a:prstGeom>
          <a:noFill/>
        </p:spPr>
        <p:txBody>
          <a:bodyPr wrap="none" rtlCol="0" anchor="ctr">
            <a:spAutoFit/>
          </a:bodyPr>
          <a:lstStyle/>
          <a:p>
            <a:r>
              <a:rPr lang="ja-JP" altLang="en-US" sz="2000" b="1" dirty="0">
                <a:solidFill>
                  <a:schemeClr val="tx1">
                    <a:lumMod val="75000"/>
                    <a:lumOff val="25000"/>
                  </a:schemeClr>
                </a:solidFill>
                <a:latin typeface="Meiryo" panose="020B0604030504040204" pitchFamily="34" charset="-128"/>
                <a:ea typeface="Meiryo" panose="020B0604030504040204" pitchFamily="34" charset="-128"/>
              </a:rPr>
              <a:t>・食に感謝する</a:t>
            </a:r>
            <a:endParaRPr lang="en-US" altLang="ja-JP" sz="2000" b="1" dirty="0">
              <a:solidFill>
                <a:schemeClr val="tx1">
                  <a:lumMod val="75000"/>
                  <a:lumOff val="25000"/>
                </a:schemeClr>
              </a:solidFill>
              <a:latin typeface="Meiryo" panose="020B0604030504040204" pitchFamily="34" charset="-128"/>
              <a:ea typeface="Meiryo" panose="020B0604030504040204" pitchFamily="34" charset="-128"/>
            </a:endParaRPr>
          </a:p>
          <a:p>
            <a:r>
              <a:rPr lang="ja-JP" altLang="en-US" sz="2000" b="1" dirty="0">
                <a:solidFill>
                  <a:schemeClr val="tx1">
                    <a:lumMod val="75000"/>
                    <a:lumOff val="25000"/>
                  </a:schemeClr>
                </a:solidFill>
                <a:latin typeface="Meiryo" panose="020B0604030504040204" pitchFamily="34" charset="-128"/>
                <a:ea typeface="Meiryo" panose="020B0604030504040204" pitchFamily="34" charset="-128"/>
              </a:rPr>
              <a:t>・笑顔を大切にする</a:t>
            </a:r>
            <a:endParaRPr lang="en-US" altLang="ja-JP" sz="2000" b="1" dirty="0">
              <a:solidFill>
                <a:schemeClr val="tx1">
                  <a:lumMod val="75000"/>
                  <a:lumOff val="25000"/>
                </a:schemeClr>
              </a:solidFill>
              <a:latin typeface="Meiryo" panose="020B0604030504040204" pitchFamily="34" charset="-128"/>
              <a:ea typeface="Meiryo" panose="020B0604030504040204" pitchFamily="34" charset="-128"/>
            </a:endParaRPr>
          </a:p>
          <a:p>
            <a:r>
              <a:rPr lang="ja-JP" altLang="en-US" sz="2000" b="1" dirty="0">
                <a:solidFill>
                  <a:schemeClr val="tx1">
                    <a:lumMod val="75000"/>
                    <a:lumOff val="25000"/>
                  </a:schemeClr>
                </a:solidFill>
                <a:latin typeface="Meiryo" panose="020B0604030504040204" pitchFamily="34" charset="-128"/>
                <a:ea typeface="Meiryo" panose="020B0604030504040204" pitchFamily="34" charset="-128"/>
              </a:rPr>
              <a:t>・挑戦し続ける</a:t>
            </a:r>
            <a:endParaRPr lang="en-US" altLang="ja-JP" sz="20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6" name="テキスト ボックス 15">
            <a:extLst>
              <a:ext uri="{FF2B5EF4-FFF2-40B4-BE49-F238E27FC236}">
                <a16:creationId xmlns:a16="http://schemas.microsoft.com/office/drawing/2014/main" id="{C2E087B1-BB87-A341-85C1-8D4083F703F7}"/>
              </a:ext>
            </a:extLst>
          </p:cNvPr>
          <p:cNvSpPr txBox="1"/>
          <p:nvPr/>
        </p:nvSpPr>
        <p:spPr>
          <a:xfrm>
            <a:off x="1855753" y="1116687"/>
            <a:ext cx="5827236" cy="400110"/>
          </a:xfrm>
          <a:prstGeom prst="rect">
            <a:avLst/>
          </a:prstGeom>
          <a:noFill/>
        </p:spPr>
        <p:txBody>
          <a:bodyPr wrap="none" rtlCol="0" anchor="ctr">
            <a:spAutoFit/>
          </a:bodyPr>
          <a:lstStyle/>
          <a:p>
            <a:r>
              <a:rPr kumimoji="1" lang="ja-JP" altLang="en-US" sz="2000" b="1" dirty="0">
                <a:solidFill>
                  <a:schemeClr val="tx1">
                    <a:lumMod val="75000"/>
                    <a:lumOff val="25000"/>
                  </a:schemeClr>
                </a:solidFill>
                <a:latin typeface="Meiryo" panose="020B0604030504040204" pitchFamily="34" charset="-128"/>
                <a:ea typeface="Meiryo" panose="020B0604030504040204" pitchFamily="34" charset="-128"/>
              </a:rPr>
              <a:t>・食を通じて人々の暮らしに安心と幸せを届ける</a:t>
            </a:r>
          </a:p>
        </p:txBody>
      </p:sp>
      <p:sp>
        <p:nvSpPr>
          <p:cNvPr id="17" name="テキスト ボックス 16">
            <a:extLst>
              <a:ext uri="{FF2B5EF4-FFF2-40B4-BE49-F238E27FC236}">
                <a16:creationId xmlns:a16="http://schemas.microsoft.com/office/drawing/2014/main" id="{D30D55E1-46E1-8244-9033-2B2266F74BA1}"/>
              </a:ext>
            </a:extLst>
          </p:cNvPr>
          <p:cNvSpPr txBox="1"/>
          <p:nvPr/>
        </p:nvSpPr>
        <p:spPr>
          <a:xfrm>
            <a:off x="1855753" y="1605984"/>
            <a:ext cx="6665313" cy="584775"/>
          </a:xfrm>
          <a:prstGeom prst="rect">
            <a:avLst/>
          </a:prstGeom>
          <a:noFill/>
        </p:spPr>
        <p:txBody>
          <a:bodyPr wrap="square" rtlCol="0" anchor="t">
            <a:spAutoFit/>
          </a:bodyPr>
          <a:lstStyle/>
          <a:p>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食べることは生きること。私たちは、食を楽しむ機会を増やすことで、人々の幸せに貢献する。</a:t>
            </a:r>
          </a:p>
        </p:txBody>
      </p:sp>
      <p:sp>
        <p:nvSpPr>
          <p:cNvPr id="18" name="テキスト ボックス 17">
            <a:extLst>
              <a:ext uri="{FF2B5EF4-FFF2-40B4-BE49-F238E27FC236}">
                <a16:creationId xmlns:a16="http://schemas.microsoft.com/office/drawing/2014/main" id="{C248F71A-42D6-BB46-9D50-09303569DAEC}"/>
              </a:ext>
            </a:extLst>
          </p:cNvPr>
          <p:cNvSpPr txBox="1"/>
          <p:nvPr/>
        </p:nvSpPr>
        <p:spPr>
          <a:xfrm>
            <a:off x="1855752" y="2935020"/>
            <a:ext cx="6273427" cy="400110"/>
          </a:xfrm>
          <a:prstGeom prst="rect">
            <a:avLst/>
          </a:prstGeom>
          <a:noFill/>
        </p:spPr>
        <p:txBody>
          <a:bodyPr wrap="square" rtlCol="0" anchor="ctr">
            <a:spAutoFit/>
          </a:bodyPr>
          <a:lstStyle/>
          <a:p>
            <a:r>
              <a:rPr lang="ja-JP" altLang="en-US" sz="2000" b="1" dirty="0">
                <a:solidFill>
                  <a:schemeClr val="tx1">
                    <a:lumMod val="75000"/>
                    <a:lumOff val="25000"/>
                  </a:schemeClr>
                </a:solidFill>
                <a:latin typeface="Meiryo" panose="020B0604030504040204" pitchFamily="34" charset="-128"/>
                <a:ea typeface="Meiryo" panose="020B0604030504040204" pitchFamily="34" charset="-128"/>
              </a:rPr>
              <a:t>・すべての人が食を楽しむためのインフラになる</a:t>
            </a:r>
            <a:endParaRPr lang="en-US" altLang="ja-JP" sz="20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9" name="テキスト ボックス 18">
            <a:extLst>
              <a:ext uri="{FF2B5EF4-FFF2-40B4-BE49-F238E27FC236}">
                <a16:creationId xmlns:a16="http://schemas.microsoft.com/office/drawing/2014/main" id="{30DDD5B8-4A7A-0E4D-B2FA-55C682F53044}"/>
              </a:ext>
            </a:extLst>
          </p:cNvPr>
          <p:cNvSpPr txBox="1"/>
          <p:nvPr/>
        </p:nvSpPr>
        <p:spPr>
          <a:xfrm>
            <a:off x="1855752" y="3410651"/>
            <a:ext cx="6665313" cy="584775"/>
          </a:xfrm>
          <a:prstGeom prst="rect">
            <a:avLst/>
          </a:prstGeom>
          <a:noFill/>
        </p:spPr>
        <p:txBody>
          <a:bodyPr wrap="square" rtlCol="0" anchor="t">
            <a:spAutoFit/>
          </a:bodyPr>
          <a:lstStyle/>
          <a:p>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第一に人と食との出会いを生み出す。次に、食を介して人と人とが交流できる場を生み出す。食のあり方を常にアップデートし続ける。</a:t>
            </a:r>
          </a:p>
        </p:txBody>
      </p:sp>
      <p:sp>
        <p:nvSpPr>
          <p:cNvPr id="20" name="テキスト ボックス 19">
            <a:extLst>
              <a:ext uri="{FF2B5EF4-FFF2-40B4-BE49-F238E27FC236}">
                <a16:creationId xmlns:a16="http://schemas.microsoft.com/office/drawing/2014/main" id="{E6078EFB-C37A-44DC-AEF9-1527B884D720}"/>
              </a:ext>
            </a:extLst>
          </p:cNvPr>
          <p:cNvSpPr txBox="1"/>
          <p:nvPr/>
        </p:nvSpPr>
        <p:spPr>
          <a:xfrm>
            <a:off x="337288" y="6560810"/>
            <a:ext cx="137569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6.</a:t>
            </a:r>
            <a:r>
              <a:rPr lang="ja-JP" altLang="en-US" sz="900" dirty="0">
                <a:latin typeface="Meiryo UI" panose="020B0604030504040204" pitchFamily="50" charset="-128"/>
                <a:ea typeface="Meiryo UI" panose="020B0604030504040204" pitchFamily="50" charset="-128"/>
              </a:rPr>
              <a:t>組織をマネジメントする</a:t>
            </a:r>
          </a:p>
        </p:txBody>
      </p:sp>
      <p:sp>
        <p:nvSpPr>
          <p:cNvPr id="21" name="テキスト ボックス 20">
            <a:extLst>
              <a:ext uri="{FF2B5EF4-FFF2-40B4-BE49-F238E27FC236}">
                <a16:creationId xmlns:a16="http://schemas.microsoft.com/office/drawing/2014/main" id="{60E0ED32-CD58-4464-BE34-35545302678C}"/>
              </a:ext>
            </a:extLst>
          </p:cNvPr>
          <p:cNvSpPr txBox="1"/>
          <p:nvPr/>
        </p:nvSpPr>
        <p:spPr>
          <a:xfrm>
            <a:off x="1809280" y="6560810"/>
            <a:ext cx="1366080"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STEP1:</a:t>
            </a:r>
            <a:r>
              <a:rPr lang="ja-JP" altLang="en-US" sz="900" dirty="0">
                <a:latin typeface="Meiryo UI" panose="020B0604030504040204" pitchFamily="50" charset="-128"/>
                <a:ea typeface="Meiryo UI" panose="020B0604030504040204" pitchFamily="50" charset="-128"/>
              </a:rPr>
              <a:t>目的を共有する</a:t>
            </a:r>
          </a:p>
        </p:txBody>
      </p:sp>
    </p:spTree>
    <p:extLst>
      <p:ext uri="{BB962C8B-B14F-4D97-AF65-F5344CB8AC3E}">
        <p14:creationId xmlns:p14="http://schemas.microsoft.com/office/powerpoint/2010/main" val="52257805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8920B90B-6DDD-2247-AB5E-BCFB27AC698D}"/>
              </a:ext>
            </a:extLst>
          </p:cNvPr>
          <p:cNvSpPr/>
          <p:nvPr/>
        </p:nvSpPr>
        <p:spPr>
          <a:xfrm>
            <a:off x="351577" y="686423"/>
            <a:ext cx="1238276" cy="5803825"/>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35231982-DAB9-5146-9FF0-74DA1C70DC66}"/>
              </a:ext>
            </a:extLst>
          </p:cNvPr>
          <p:cNvCxnSpPr/>
          <p:nvPr/>
        </p:nvCxnSpPr>
        <p:spPr>
          <a:xfrm>
            <a:off x="1589853" y="686423"/>
            <a:ext cx="0"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2" name="テキスト ボックス 11">
            <a:extLst>
              <a:ext uri="{FF2B5EF4-FFF2-40B4-BE49-F238E27FC236}">
                <a16:creationId xmlns:a16="http://schemas.microsoft.com/office/drawing/2014/main" id="{B084F0EF-BACE-6F4B-8C33-8BA53732C4AB}"/>
              </a:ext>
            </a:extLst>
          </p:cNvPr>
          <p:cNvSpPr txBox="1"/>
          <p:nvPr/>
        </p:nvSpPr>
        <p:spPr>
          <a:xfrm>
            <a:off x="337287" y="1356012"/>
            <a:ext cx="1252565" cy="461665"/>
          </a:xfrm>
          <a:prstGeom prst="rect">
            <a:avLst/>
          </a:prstGeom>
          <a:noFill/>
        </p:spPr>
        <p:txBody>
          <a:bodyPr wrap="square" rtlCol="0">
            <a:spAutoFit/>
          </a:bodyPr>
          <a:lstStyle/>
          <a:p>
            <a:pPr algn="ctr"/>
            <a:r>
              <a:rPr lang="ja-JP" altLang="en-US" sz="1200" dirty="0">
                <a:solidFill>
                  <a:srgbClr val="404040"/>
                </a:solidFill>
                <a:latin typeface="メイリオ"/>
                <a:ea typeface="メイリオ"/>
                <a:cs typeface="メイリオ"/>
              </a:rPr>
              <a:t>ミッション</a:t>
            </a:r>
            <a:endParaRPr lang="en-US" altLang="ja-JP" sz="1200" dirty="0">
              <a:solidFill>
                <a:srgbClr val="404040"/>
              </a:solidFill>
              <a:latin typeface="メイリオ"/>
              <a:ea typeface="メイリオ"/>
              <a:cs typeface="メイリオ"/>
            </a:endParaRPr>
          </a:p>
          <a:p>
            <a:pPr algn="ctr"/>
            <a:r>
              <a:rPr kumimoji="1" lang="en-US" altLang="ja-JP" sz="1200" dirty="0">
                <a:solidFill>
                  <a:srgbClr val="404040"/>
                </a:solidFill>
                <a:latin typeface="メイリオ"/>
                <a:ea typeface="メイリオ"/>
                <a:cs typeface="メイリオ"/>
              </a:rPr>
              <a:t>MISSION</a:t>
            </a:r>
            <a:endParaRPr kumimoji="1" lang="ja-JP" altLang="en-US" dirty="0">
              <a:solidFill>
                <a:srgbClr val="404040"/>
              </a:solidFill>
              <a:latin typeface="メイリオ"/>
              <a:ea typeface="メイリオ"/>
              <a:cs typeface="メイリオ"/>
            </a:endParaRPr>
          </a:p>
        </p:txBody>
      </p:sp>
      <p:sp>
        <p:nvSpPr>
          <p:cNvPr id="13" name="テキスト ボックス 12">
            <a:extLst>
              <a:ext uri="{FF2B5EF4-FFF2-40B4-BE49-F238E27FC236}">
                <a16:creationId xmlns:a16="http://schemas.microsoft.com/office/drawing/2014/main" id="{15C429A3-ACD7-8E4D-958D-311064AA99BE}"/>
              </a:ext>
            </a:extLst>
          </p:cNvPr>
          <p:cNvSpPr txBox="1"/>
          <p:nvPr/>
        </p:nvSpPr>
        <p:spPr>
          <a:xfrm>
            <a:off x="337287" y="3290622"/>
            <a:ext cx="1252565" cy="461665"/>
          </a:xfrm>
          <a:prstGeom prst="rect">
            <a:avLst/>
          </a:prstGeom>
          <a:noFill/>
        </p:spPr>
        <p:txBody>
          <a:bodyPr wrap="square" rtlCol="0">
            <a:spAutoFit/>
          </a:bodyPr>
          <a:lstStyle/>
          <a:p>
            <a:pPr algn="ctr"/>
            <a:r>
              <a:rPr lang="ja-JP" altLang="en-US" sz="1200" dirty="0">
                <a:solidFill>
                  <a:srgbClr val="404040"/>
                </a:solidFill>
                <a:latin typeface="メイリオ"/>
                <a:ea typeface="メイリオ"/>
                <a:cs typeface="メイリオ"/>
              </a:rPr>
              <a:t>ビジョン</a:t>
            </a:r>
            <a:endParaRPr lang="en-US" altLang="ja-JP" sz="1200" dirty="0">
              <a:solidFill>
                <a:srgbClr val="404040"/>
              </a:solidFill>
              <a:latin typeface="メイリオ"/>
              <a:ea typeface="メイリオ"/>
              <a:cs typeface="メイリオ"/>
            </a:endParaRPr>
          </a:p>
          <a:p>
            <a:pPr algn="ctr"/>
            <a:r>
              <a:rPr kumimoji="1" lang="en-US" altLang="ja-JP" sz="1200" dirty="0">
                <a:solidFill>
                  <a:srgbClr val="404040"/>
                </a:solidFill>
                <a:latin typeface="メイリオ"/>
                <a:ea typeface="メイリオ"/>
                <a:cs typeface="メイリオ"/>
              </a:rPr>
              <a:t>VISION</a:t>
            </a:r>
            <a:endParaRPr kumimoji="1" lang="ja-JP" altLang="en-US" dirty="0">
              <a:solidFill>
                <a:srgbClr val="404040"/>
              </a:solidFill>
              <a:latin typeface="メイリオ"/>
              <a:ea typeface="メイリオ"/>
              <a:cs typeface="メイリオ"/>
            </a:endParaRPr>
          </a:p>
        </p:txBody>
      </p:sp>
      <p:sp>
        <p:nvSpPr>
          <p:cNvPr id="14" name="テキスト ボックス 13">
            <a:extLst>
              <a:ext uri="{FF2B5EF4-FFF2-40B4-BE49-F238E27FC236}">
                <a16:creationId xmlns:a16="http://schemas.microsoft.com/office/drawing/2014/main" id="{D275487B-71BD-1F47-B278-40009D6A7907}"/>
              </a:ext>
            </a:extLst>
          </p:cNvPr>
          <p:cNvSpPr txBox="1"/>
          <p:nvPr/>
        </p:nvSpPr>
        <p:spPr>
          <a:xfrm>
            <a:off x="337287" y="5225232"/>
            <a:ext cx="1252565" cy="461665"/>
          </a:xfrm>
          <a:prstGeom prst="rect">
            <a:avLst/>
          </a:prstGeom>
          <a:noFill/>
        </p:spPr>
        <p:txBody>
          <a:bodyPr wrap="square" rtlCol="0">
            <a:spAutoFit/>
          </a:bodyPr>
          <a:lstStyle/>
          <a:p>
            <a:pPr algn="ctr"/>
            <a:r>
              <a:rPr lang="ja-JP" altLang="en-US" sz="1200" dirty="0">
                <a:solidFill>
                  <a:srgbClr val="404040"/>
                </a:solidFill>
                <a:latin typeface="メイリオ"/>
                <a:ea typeface="メイリオ"/>
                <a:cs typeface="メイリオ"/>
              </a:rPr>
              <a:t>バリュー</a:t>
            </a:r>
            <a:endParaRPr lang="en-US" altLang="ja-JP" sz="1200" dirty="0">
              <a:solidFill>
                <a:srgbClr val="404040"/>
              </a:solidFill>
              <a:latin typeface="メイリオ"/>
              <a:ea typeface="メイリオ"/>
              <a:cs typeface="メイリオ"/>
            </a:endParaRPr>
          </a:p>
          <a:p>
            <a:pPr algn="ctr"/>
            <a:r>
              <a:rPr kumimoji="1" lang="en-US" altLang="ja-JP" sz="1200" dirty="0">
                <a:solidFill>
                  <a:srgbClr val="404040"/>
                </a:solidFill>
                <a:latin typeface="メイリオ"/>
                <a:ea typeface="メイリオ"/>
                <a:cs typeface="メイリオ"/>
              </a:rPr>
              <a:t>VALUE</a:t>
            </a:r>
            <a:endParaRPr kumimoji="1" lang="ja-JP" altLang="en-US" dirty="0">
              <a:solidFill>
                <a:srgbClr val="404040"/>
              </a:solidFill>
              <a:latin typeface="メイリオ"/>
              <a:ea typeface="メイリオ"/>
              <a:cs typeface="メイリオ"/>
            </a:endParaRPr>
          </a:p>
        </p:txBody>
      </p:sp>
      <p:sp>
        <p:nvSpPr>
          <p:cNvPr id="22" name="正方形/長方形 21">
            <a:extLst>
              <a:ext uri="{FF2B5EF4-FFF2-40B4-BE49-F238E27FC236}">
                <a16:creationId xmlns:a16="http://schemas.microsoft.com/office/drawing/2014/main" id="{D0F11B03-4C2D-5B4C-982C-E5E1169303DA}"/>
              </a:ext>
            </a:extLst>
          </p:cNvPr>
          <p:cNvSpPr/>
          <p:nvPr/>
        </p:nvSpPr>
        <p:spPr>
          <a:xfrm>
            <a:off x="337288" y="686423"/>
            <a:ext cx="9231426" cy="5803830"/>
          </a:xfrm>
          <a:prstGeom prst="rect">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2805576"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a:t>56</a:t>
            </a:r>
            <a:r>
              <a:rPr lang="en-US" altLang="ja-JP" dirty="0"/>
              <a:t>_</a:t>
            </a:r>
            <a:r>
              <a:rPr lang="ja-JP" altLang="en-US" dirty="0"/>
              <a:t>ミッション・ビジョン・バリュー</a:t>
            </a:r>
          </a:p>
        </p:txBody>
      </p:sp>
      <p:cxnSp>
        <p:nvCxnSpPr>
          <p:cNvPr id="5" name="直線コネクタ 4">
            <a:extLst>
              <a:ext uri="{FF2B5EF4-FFF2-40B4-BE49-F238E27FC236}">
                <a16:creationId xmlns:a16="http://schemas.microsoft.com/office/drawing/2014/main" id="{C6D347E7-ACF5-B141-8998-D156475D455B}"/>
              </a:ext>
            </a:extLst>
          </p:cNvPr>
          <p:cNvCxnSpPr/>
          <p:nvPr/>
        </p:nvCxnSpPr>
        <p:spPr>
          <a:xfrm>
            <a:off x="337288" y="2621028"/>
            <a:ext cx="923142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6" name="直線コネクタ 5">
            <a:extLst>
              <a:ext uri="{FF2B5EF4-FFF2-40B4-BE49-F238E27FC236}">
                <a16:creationId xmlns:a16="http://schemas.microsoft.com/office/drawing/2014/main" id="{5C171E44-2F5B-A942-AE5B-2C31CF5EF105}"/>
              </a:ext>
            </a:extLst>
          </p:cNvPr>
          <p:cNvCxnSpPr/>
          <p:nvPr/>
        </p:nvCxnSpPr>
        <p:spPr>
          <a:xfrm>
            <a:off x="337288" y="6490248"/>
            <a:ext cx="923142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7" name="直線コネクタ 6">
            <a:extLst>
              <a:ext uri="{FF2B5EF4-FFF2-40B4-BE49-F238E27FC236}">
                <a16:creationId xmlns:a16="http://schemas.microsoft.com/office/drawing/2014/main" id="{F0C0A216-703B-5D4E-9BA6-C95590A58C47}"/>
              </a:ext>
            </a:extLst>
          </p:cNvPr>
          <p:cNvCxnSpPr/>
          <p:nvPr/>
        </p:nvCxnSpPr>
        <p:spPr>
          <a:xfrm>
            <a:off x="337288" y="686418"/>
            <a:ext cx="922120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a:extLst>
              <a:ext uri="{FF2B5EF4-FFF2-40B4-BE49-F238E27FC236}">
                <a16:creationId xmlns:a16="http://schemas.microsoft.com/office/drawing/2014/main" id="{E70C51ED-8645-094B-AE73-9BFD7AC7FECC}"/>
              </a:ext>
            </a:extLst>
          </p:cNvPr>
          <p:cNvCxnSpPr/>
          <p:nvPr/>
        </p:nvCxnSpPr>
        <p:spPr>
          <a:xfrm>
            <a:off x="337288" y="4555639"/>
            <a:ext cx="923142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5" name="テキスト ボックス 14">
            <a:extLst>
              <a:ext uri="{FF2B5EF4-FFF2-40B4-BE49-F238E27FC236}">
                <a16:creationId xmlns:a16="http://schemas.microsoft.com/office/drawing/2014/main" id="{7D81B1E5-3E68-442A-8736-25EC98827915}"/>
              </a:ext>
            </a:extLst>
          </p:cNvPr>
          <p:cNvSpPr txBox="1"/>
          <p:nvPr/>
        </p:nvSpPr>
        <p:spPr>
          <a:xfrm>
            <a:off x="337288" y="6560810"/>
            <a:ext cx="137569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6.</a:t>
            </a:r>
            <a:r>
              <a:rPr lang="ja-JP" altLang="en-US" sz="900" dirty="0">
                <a:latin typeface="Meiryo UI" panose="020B0604030504040204" pitchFamily="50" charset="-128"/>
                <a:ea typeface="Meiryo UI" panose="020B0604030504040204" pitchFamily="50" charset="-128"/>
              </a:rPr>
              <a:t>組織をマネジメントする</a:t>
            </a:r>
          </a:p>
        </p:txBody>
      </p:sp>
      <p:sp>
        <p:nvSpPr>
          <p:cNvPr id="16" name="テキスト ボックス 15">
            <a:extLst>
              <a:ext uri="{FF2B5EF4-FFF2-40B4-BE49-F238E27FC236}">
                <a16:creationId xmlns:a16="http://schemas.microsoft.com/office/drawing/2014/main" id="{13F36796-9E56-4C3D-95AD-93D0F2055BD0}"/>
              </a:ext>
            </a:extLst>
          </p:cNvPr>
          <p:cNvSpPr txBox="1"/>
          <p:nvPr/>
        </p:nvSpPr>
        <p:spPr>
          <a:xfrm>
            <a:off x="1809280" y="6560810"/>
            <a:ext cx="1366080"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STEP1:</a:t>
            </a:r>
            <a:r>
              <a:rPr lang="ja-JP" altLang="en-US" sz="900" dirty="0">
                <a:latin typeface="Meiryo UI" panose="020B0604030504040204" pitchFamily="50" charset="-128"/>
                <a:ea typeface="Meiryo UI" panose="020B0604030504040204" pitchFamily="50" charset="-128"/>
              </a:rPr>
              <a:t>目的を共有する</a:t>
            </a:r>
          </a:p>
        </p:txBody>
      </p:sp>
    </p:spTree>
    <p:extLst>
      <p:ext uri="{BB962C8B-B14F-4D97-AF65-F5344CB8AC3E}">
        <p14:creationId xmlns:p14="http://schemas.microsoft.com/office/powerpoint/2010/main" val="36350862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正方形/長方形 53">
            <a:extLst>
              <a:ext uri="{FF2B5EF4-FFF2-40B4-BE49-F238E27FC236}">
                <a16:creationId xmlns:a16="http://schemas.microsoft.com/office/drawing/2014/main" id="{8537CE1C-04A8-3343-868E-117BDA88E807}"/>
              </a:ext>
            </a:extLst>
          </p:cNvPr>
          <p:cNvSpPr/>
          <p:nvPr/>
        </p:nvSpPr>
        <p:spPr>
          <a:xfrm>
            <a:off x="337288" y="682812"/>
            <a:ext cx="9231425" cy="580744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1699696"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57_Will/Can/Must</a:t>
            </a:r>
            <a:endParaRPr lang="ja-JP" altLang="en-US" dirty="0"/>
          </a:p>
        </p:txBody>
      </p:sp>
      <p:sp>
        <p:nvSpPr>
          <p:cNvPr id="3" name="円/楕円 2">
            <a:extLst>
              <a:ext uri="{FF2B5EF4-FFF2-40B4-BE49-F238E27FC236}">
                <a16:creationId xmlns:a16="http://schemas.microsoft.com/office/drawing/2014/main" id="{4B3BB2B0-C416-1D44-A845-6F500C0D07FB}"/>
              </a:ext>
            </a:extLst>
          </p:cNvPr>
          <p:cNvSpPr/>
          <p:nvPr/>
        </p:nvSpPr>
        <p:spPr>
          <a:xfrm>
            <a:off x="3195638" y="969820"/>
            <a:ext cx="3514725" cy="3514725"/>
          </a:xfrm>
          <a:prstGeom prst="ellipse">
            <a:avLst/>
          </a:prstGeom>
          <a:noFill/>
          <a:ln w="28575">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5" name="円/楕円 4">
            <a:extLst>
              <a:ext uri="{FF2B5EF4-FFF2-40B4-BE49-F238E27FC236}">
                <a16:creationId xmlns:a16="http://schemas.microsoft.com/office/drawing/2014/main" id="{9B35D944-091A-E043-A9EE-A58B82D80F06}"/>
              </a:ext>
            </a:extLst>
          </p:cNvPr>
          <p:cNvSpPr/>
          <p:nvPr/>
        </p:nvSpPr>
        <p:spPr>
          <a:xfrm>
            <a:off x="4214909" y="2727183"/>
            <a:ext cx="3514725" cy="3514725"/>
          </a:xfrm>
          <a:prstGeom prst="ellipse">
            <a:avLst/>
          </a:prstGeom>
          <a:noFill/>
          <a:ln w="28575">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6" name="円/楕円 5">
            <a:extLst>
              <a:ext uri="{FF2B5EF4-FFF2-40B4-BE49-F238E27FC236}">
                <a16:creationId xmlns:a16="http://schemas.microsoft.com/office/drawing/2014/main" id="{4A8E9B7F-428C-6547-A55A-1B8E673542EE}"/>
              </a:ext>
            </a:extLst>
          </p:cNvPr>
          <p:cNvSpPr/>
          <p:nvPr/>
        </p:nvSpPr>
        <p:spPr>
          <a:xfrm>
            <a:off x="2176367" y="2727183"/>
            <a:ext cx="3514725" cy="3514725"/>
          </a:xfrm>
          <a:prstGeom prst="ellipse">
            <a:avLst/>
          </a:prstGeom>
          <a:noFill/>
          <a:ln w="28575">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grpSp>
        <p:nvGrpSpPr>
          <p:cNvPr id="7" name="グループ化 6">
            <a:extLst>
              <a:ext uri="{FF2B5EF4-FFF2-40B4-BE49-F238E27FC236}">
                <a16:creationId xmlns:a16="http://schemas.microsoft.com/office/drawing/2014/main" id="{23216D1E-720C-F846-BE9C-D905C0E2617D}"/>
              </a:ext>
            </a:extLst>
          </p:cNvPr>
          <p:cNvGrpSpPr/>
          <p:nvPr/>
        </p:nvGrpSpPr>
        <p:grpSpPr>
          <a:xfrm>
            <a:off x="2176367" y="5717261"/>
            <a:ext cx="992283" cy="524647"/>
            <a:chOff x="2176367" y="5325146"/>
            <a:chExt cx="992283" cy="524647"/>
          </a:xfrm>
        </p:grpSpPr>
        <p:sp>
          <p:nvSpPr>
            <p:cNvPr id="8" name="角丸四角形 7">
              <a:extLst>
                <a:ext uri="{FF2B5EF4-FFF2-40B4-BE49-F238E27FC236}">
                  <a16:creationId xmlns:a16="http://schemas.microsoft.com/office/drawing/2014/main" id="{2989A567-A40D-B544-9B5B-F05B27BB009A}"/>
                </a:ext>
              </a:extLst>
            </p:cNvPr>
            <p:cNvSpPr/>
            <p:nvPr/>
          </p:nvSpPr>
          <p:spPr>
            <a:xfrm>
              <a:off x="2176367" y="5325146"/>
              <a:ext cx="992283" cy="524647"/>
            </a:xfrm>
            <a:prstGeom prst="roundRect">
              <a:avLst>
                <a:gd name="adj" fmla="val 7589"/>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9" name="テキスト ボックス 8">
              <a:extLst>
                <a:ext uri="{FF2B5EF4-FFF2-40B4-BE49-F238E27FC236}">
                  <a16:creationId xmlns:a16="http://schemas.microsoft.com/office/drawing/2014/main" id="{D85D666E-34AF-F844-95AF-3FC63DD117A4}"/>
                </a:ext>
              </a:extLst>
            </p:cNvPr>
            <p:cNvSpPr txBox="1"/>
            <p:nvPr/>
          </p:nvSpPr>
          <p:spPr>
            <a:xfrm>
              <a:off x="2339724" y="5387414"/>
              <a:ext cx="665568" cy="400110"/>
            </a:xfrm>
            <a:prstGeom prst="rect">
              <a:avLst/>
            </a:prstGeom>
            <a:noFill/>
          </p:spPr>
          <p:txBody>
            <a:bodyPr wrap="none" rtlCol="0" anchor="ctr">
              <a:spAutoFit/>
            </a:bodyPr>
            <a:lstStyle/>
            <a:p>
              <a:pPr algn="ctr"/>
              <a:r>
                <a:rPr kumimoji="1" lang="en-US" altLang="ja-JP" sz="2000" dirty="0">
                  <a:solidFill>
                    <a:schemeClr val="bg1"/>
                  </a:solidFill>
                  <a:latin typeface="Meiryo" panose="020B0604030504040204" pitchFamily="34" charset="-128"/>
                  <a:ea typeface="Meiryo" panose="020B0604030504040204" pitchFamily="34" charset="-128"/>
                </a:rPr>
                <a:t>Can</a:t>
              </a:r>
              <a:endParaRPr kumimoji="1" lang="ja-JP" altLang="en-US" sz="2000" dirty="0">
                <a:solidFill>
                  <a:schemeClr val="bg1"/>
                </a:solidFill>
                <a:latin typeface="Meiryo" panose="020B0604030504040204" pitchFamily="34" charset="-128"/>
                <a:ea typeface="Meiryo" panose="020B0604030504040204" pitchFamily="34" charset="-128"/>
              </a:endParaRPr>
            </a:p>
          </p:txBody>
        </p:sp>
      </p:grpSp>
      <p:grpSp>
        <p:nvGrpSpPr>
          <p:cNvPr id="10" name="グループ化 9">
            <a:extLst>
              <a:ext uri="{FF2B5EF4-FFF2-40B4-BE49-F238E27FC236}">
                <a16:creationId xmlns:a16="http://schemas.microsoft.com/office/drawing/2014/main" id="{1AD0EA2E-BF15-8848-BBFF-D434D3A9387C}"/>
              </a:ext>
            </a:extLst>
          </p:cNvPr>
          <p:cNvGrpSpPr/>
          <p:nvPr/>
        </p:nvGrpSpPr>
        <p:grpSpPr>
          <a:xfrm>
            <a:off x="6737351" y="5719797"/>
            <a:ext cx="992283" cy="524647"/>
            <a:chOff x="2176367" y="5325146"/>
            <a:chExt cx="992283" cy="524647"/>
          </a:xfrm>
        </p:grpSpPr>
        <p:sp>
          <p:nvSpPr>
            <p:cNvPr id="11" name="角丸四角形 10">
              <a:extLst>
                <a:ext uri="{FF2B5EF4-FFF2-40B4-BE49-F238E27FC236}">
                  <a16:creationId xmlns:a16="http://schemas.microsoft.com/office/drawing/2014/main" id="{149AE85C-351A-CE48-9335-38A3BD8E8136}"/>
                </a:ext>
              </a:extLst>
            </p:cNvPr>
            <p:cNvSpPr/>
            <p:nvPr/>
          </p:nvSpPr>
          <p:spPr>
            <a:xfrm>
              <a:off x="2176367" y="5325146"/>
              <a:ext cx="992283" cy="524647"/>
            </a:xfrm>
            <a:prstGeom prst="roundRect">
              <a:avLst>
                <a:gd name="adj" fmla="val 7589"/>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12" name="テキスト ボックス 11">
              <a:extLst>
                <a:ext uri="{FF2B5EF4-FFF2-40B4-BE49-F238E27FC236}">
                  <a16:creationId xmlns:a16="http://schemas.microsoft.com/office/drawing/2014/main" id="{04D65675-9CE4-EE45-9BB9-EB9C782A31C6}"/>
                </a:ext>
              </a:extLst>
            </p:cNvPr>
            <p:cNvSpPr txBox="1"/>
            <p:nvPr/>
          </p:nvSpPr>
          <p:spPr>
            <a:xfrm>
              <a:off x="2282818" y="5387414"/>
              <a:ext cx="779381" cy="400110"/>
            </a:xfrm>
            <a:prstGeom prst="rect">
              <a:avLst/>
            </a:prstGeom>
            <a:noFill/>
          </p:spPr>
          <p:txBody>
            <a:bodyPr wrap="none" rtlCol="0" anchor="ctr">
              <a:spAutoFit/>
            </a:bodyPr>
            <a:lstStyle/>
            <a:p>
              <a:pPr algn="ctr"/>
              <a:r>
                <a:rPr lang="en-US" altLang="ja-JP" sz="2000" dirty="0">
                  <a:solidFill>
                    <a:schemeClr val="bg1"/>
                  </a:solidFill>
                  <a:latin typeface="Meiryo" panose="020B0604030504040204" pitchFamily="34" charset="-128"/>
                  <a:ea typeface="Meiryo" panose="020B0604030504040204" pitchFamily="34" charset="-128"/>
                </a:rPr>
                <a:t>Must</a:t>
              </a:r>
              <a:endParaRPr kumimoji="1" lang="ja-JP" altLang="en-US" sz="2000" dirty="0">
                <a:solidFill>
                  <a:schemeClr val="bg1"/>
                </a:solidFill>
                <a:latin typeface="Meiryo" panose="020B0604030504040204" pitchFamily="34" charset="-128"/>
                <a:ea typeface="Meiryo" panose="020B0604030504040204" pitchFamily="34" charset="-128"/>
              </a:endParaRPr>
            </a:p>
          </p:txBody>
        </p:sp>
      </p:grpSp>
      <p:grpSp>
        <p:nvGrpSpPr>
          <p:cNvPr id="13" name="グループ化 12">
            <a:extLst>
              <a:ext uri="{FF2B5EF4-FFF2-40B4-BE49-F238E27FC236}">
                <a16:creationId xmlns:a16="http://schemas.microsoft.com/office/drawing/2014/main" id="{904D529C-4F63-4A41-AA19-245EF6DE8A89}"/>
              </a:ext>
            </a:extLst>
          </p:cNvPr>
          <p:cNvGrpSpPr/>
          <p:nvPr/>
        </p:nvGrpSpPr>
        <p:grpSpPr>
          <a:xfrm>
            <a:off x="3195638" y="969820"/>
            <a:ext cx="992283" cy="524647"/>
            <a:chOff x="2176367" y="5325146"/>
            <a:chExt cx="992283" cy="524647"/>
          </a:xfrm>
        </p:grpSpPr>
        <p:sp>
          <p:nvSpPr>
            <p:cNvPr id="14" name="角丸四角形 13">
              <a:extLst>
                <a:ext uri="{FF2B5EF4-FFF2-40B4-BE49-F238E27FC236}">
                  <a16:creationId xmlns:a16="http://schemas.microsoft.com/office/drawing/2014/main" id="{B6748EA4-B246-6447-AE0A-6339A56F88AA}"/>
                </a:ext>
              </a:extLst>
            </p:cNvPr>
            <p:cNvSpPr/>
            <p:nvPr/>
          </p:nvSpPr>
          <p:spPr>
            <a:xfrm>
              <a:off x="2176367" y="5325146"/>
              <a:ext cx="992283" cy="524647"/>
            </a:xfrm>
            <a:prstGeom prst="roundRect">
              <a:avLst>
                <a:gd name="adj" fmla="val 7589"/>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15" name="テキスト ボックス 14">
              <a:extLst>
                <a:ext uri="{FF2B5EF4-FFF2-40B4-BE49-F238E27FC236}">
                  <a16:creationId xmlns:a16="http://schemas.microsoft.com/office/drawing/2014/main" id="{D074C808-3B0B-C641-A0FB-42FF9679AD86}"/>
                </a:ext>
              </a:extLst>
            </p:cNvPr>
            <p:cNvSpPr txBox="1"/>
            <p:nvPr/>
          </p:nvSpPr>
          <p:spPr>
            <a:xfrm>
              <a:off x="2353350" y="5387414"/>
              <a:ext cx="638316" cy="400110"/>
            </a:xfrm>
            <a:prstGeom prst="rect">
              <a:avLst/>
            </a:prstGeom>
            <a:noFill/>
          </p:spPr>
          <p:txBody>
            <a:bodyPr wrap="none" rtlCol="0" anchor="ctr">
              <a:spAutoFit/>
            </a:bodyPr>
            <a:lstStyle/>
            <a:p>
              <a:pPr algn="ctr"/>
              <a:r>
                <a:rPr kumimoji="1" lang="en-US" altLang="ja-JP" sz="2000" dirty="0">
                  <a:solidFill>
                    <a:schemeClr val="bg1"/>
                  </a:solidFill>
                  <a:latin typeface="Meiryo" panose="020B0604030504040204" pitchFamily="34" charset="-128"/>
                  <a:ea typeface="Meiryo" panose="020B0604030504040204" pitchFamily="34" charset="-128"/>
                </a:rPr>
                <a:t>Will</a:t>
              </a:r>
              <a:endParaRPr kumimoji="1" lang="ja-JP" altLang="en-US" sz="2000" dirty="0">
                <a:solidFill>
                  <a:schemeClr val="bg1"/>
                </a:solidFill>
                <a:latin typeface="Meiryo" panose="020B0604030504040204" pitchFamily="34" charset="-128"/>
                <a:ea typeface="Meiryo" panose="020B0604030504040204" pitchFamily="34" charset="-128"/>
              </a:endParaRPr>
            </a:p>
          </p:txBody>
        </p:sp>
      </p:grpSp>
      <p:sp>
        <p:nvSpPr>
          <p:cNvPr id="18" name="テキスト ボックス 17">
            <a:extLst>
              <a:ext uri="{FF2B5EF4-FFF2-40B4-BE49-F238E27FC236}">
                <a16:creationId xmlns:a16="http://schemas.microsoft.com/office/drawing/2014/main" id="{78A0F278-6D6C-8D48-AFAC-B4680D0F6B74}"/>
              </a:ext>
            </a:extLst>
          </p:cNvPr>
          <p:cNvSpPr txBox="1"/>
          <p:nvPr/>
        </p:nvSpPr>
        <p:spPr>
          <a:xfrm>
            <a:off x="6662331" y="989303"/>
            <a:ext cx="1463574" cy="979856"/>
          </a:xfrm>
          <a:prstGeom prst="rect">
            <a:avLst/>
          </a:prstGeom>
          <a:solidFill>
            <a:schemeClr val="bg2"/>
          </a:solidFill>
        </p:spPr>
        <p:txBody>
          <a:bodyPr wrap="square" lIns="144000" tIns="108000" rIns="144000" bIns="108000" rtlCol="0" anchor="t">
            <a:spAutoFit/>
          </a:bodyPr>
          <a:lstStyle/>
          <a:p>
            <a:pPr algn="just">
              <a:lnSpc>
                <a:spcPct val="150000"/>
              </a:lnSpc>
            </a:pP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自分がプロデュースしたコスメの開発や販売</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1" name="テキスト ボックス 20">
            <a:extLst>
              <a:ext uri="{FF2B5EF4-FFF2-40B4-BE49-F238E27FC236}">
                <a16:creationId xmlns:a16="http://schemas.microsoft.com/office/drawing/2014/main" id="{2DE4499E-7216-FD44-A7F8-EDDCDA37B7E3}"/>
              </a:ext>
            </a:extLst>
          </p:cNvPr>
          <p:cNvSpPr txBox="1"/>
          <p:nvPr/>
        </p:nvSpPr>
        <p:spPr>
          <a:xfrm>
            <a:off x="4131233" y="3172719"/>
            <a:ext cx="1390770" cy="979856"/>
          </a:xfrm>
          <a:prstGeom prst="rect">
            <a:avLst/>
          </a:prstGeom>
          <a:solidFill>
            <a:schemeClr val="bg2"/>
          </a:solidFill>
        </p:spPr>
        <p:txBody>
          <a:bodyPr wrap="square" lIns="144000" tIns="108000" rIns="144000" bIns="108000" rtlCol="0" anchor="t">
            <a:spAutoFit/>
          </a:bodyPr>
          <a:lstStyle/>
          <a:p>
            <a:pPr algn="just">
              <a:lnSpc>
                <a:spcPct val="150000"/>
              </a:lnSpc>
            </a:pP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rPr>
              <a:t>最新メイクの情報収集とノウハウの配信</a:t>
            </a:r>
          </a:p>
        </p:txBody>
      </p:sp>
      <p:sp>
        <p:nvSpPr>
          <p:cNvPr id="24" name="テキスト ボックス 23">
            <a:extLst>
              <a:ext uri="{FF2B5EF4-FFF2-40B4-BE49-F238E27FC236}">
                <a16:creationId xmlns:a16="http://schemas.microsoft.com/office/drawing/2014/main" id="{44E8FA32-8C91-754C-BC9F-8BD8879B9C9E}"/>
              </a:ext>
            </a:extLst>
          </p:cNvPr>
          <p:cNvSpPr txBox="1"/>
          <p:nvPr/>
        </p:nvSpPr>
        <p:spPr>
          <a:xfrm>
            <a:off x="3691779" y="4735448"/>
            <a:ext cx="1390770" cy="979856"/>
          </a:xfrm>
          <a:prstGeom prst="rect">
            <a:avLst/>
          </a:prstGeom>
          <a:solidFill>
            <a:schemeClr val="bg2"/>
          </a:solidFill>
        </p:spPr>
        <p:txBody>
          <a:bodyPr wrap="square" lIns="144000" tIns="108000" rIns="144000" bIns="108000" rtlCol="0" anchor="t">
            <a:spAutoFit/>
          </a:bodyPr>
          <a:lstStyle/>
          <a:p>
            <a:pPr algn="just">
              <a:lnSpc>
                <a:spcPct val="150000"/>
              </a:lnSpc>
            </a:pP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rPr>
              <a:t>各ブランドの特徴を理解した接客</a:t>
            </a:r>
          </a:p>
        </p:txBody>
      </p:sp>
      <p:sp>
        <p:nvSpPr>
          <p:cNvPr id="27" name="テキスト ボックス 26">
            <a:extLst>
              <a:ext uri="{FF2B5EF4-FFF2-40B4-BE49-F238E27FC236}">
                <a16:creationId xmlns:a16="http://schemas.microsoft.com/office/drawing/2014/main" id="{DB8CF7F6-D975-FA48-B0A1-8D42AD44A57B}"/>
              </a:ext>
            </a:extLst>
          </p:cNvPr>
          <p:cNvSpPr txBox="1"/>
          <p:nvPr/>
        </p:nvSpPr>
        <p:spPr>
          <a:xfrm>
            <a:off x="1967640" y="4231707"/>
            <a:ext cx="1390770" cy="725941"/>
          </a:xfrm>
          <a:prstGeom prst="rect">
            <a:avLst/>
          </a:prstGeom>
          <a:solidFill>
            <a:schemeClr val="bg2"/>
          </a:solidFill>
        </p:spPr>
        <p:txBody>
          <a:bodyPr wrap="square" lIns="144000" tIns="108000" rIns="144000" bIns="108000" rtlCol="0" anchor="t">
            <a:spAutoFit/>
          </a:bodyPr>
          <a:lstStyle/>
          <a:p>
            <a:pPr algn="just">
              <a:lnSpc>
                <a:spcPct val="150000"/>
              </a:lnSpc>
            </a:pP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rPr>
              <a:t>商品の在庫管理や受発注業務</a:t>
            </a:r>
          </a:p>
        </p:txBody>
      </p:sp>
      <p:sp>
        <p:nvSpPr>
          <p:cNvPr id="30" name="テキスト ボックス 29">
            <a:extLst>
              <a:ext uri="{FF2B5EF4-FFF2-40B4-BE49-F238E27FC236}">
                <a16:creationId xmlns:a16="http://schemas.microsoft.com/office/drawing/2014/main" id="{173AF697-7CB7-2349-AA85-E6A1C532CF8B}"/>
              </a:ext>
            </a:extLst>
          </p:cNvPr>
          <p:cNvSpPr txBox="1"/>
          <p:nvPr/>
        </p:nvSpPr>
        <p:spPr>
          <a:xfrm>
            <a:off x="2454061" y="2741143"/>
            <a:ext cx="1390770" cy="979856"/>
          </a:xfrm>
          <a:prstGeom prst="rect">
            <a:avLst/>
          </a:prstGeom>
          <a:solidFill>
            <a:schemeClr val="bg2"/>
          </a:solidFill>
        </p:spPr>
        <p:txBody>
          <a:bodyPr wrap="square" lIns="144000" tIns="108000" rIns="144000" bIns="108000" rtlCol="0" anchor="t">
            <a:spAutoFit/>
          </a:bodyPr>
          <a:lstStyle/>
          <a:p>
            <a:pPr algn="just">
              <a:lnSpc>
                <a:spcPct val="150000"/>
              </a:lnSpc>
            </a:pP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ディスプレイ管理やキャンペーンの企画運営</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3" name="テキスト ボックス 32">
            <a:extLst>
              <a:ext uri="{FF2B5EF4-FFF2-40B4-BE49-F238E27FC236}">
                <a16:creationId xmlns:a16="http://schemas.microsoft.com/office/drawing/2014/main" id="{B8CF3DA8-D7C0-A540-A2FA-4D67C3DCAF52}"/>
              </a:ext>
            </a:extLst>
          </p:cNvPr>
          <p:cNvSpPr txBox="1"/>
          <p:nvPr/>
        </p:nvSpPr>
        <p:spPr>
          <a:xfrm>
            <a:off x="4458983" y="1378080"/>
            <a:ext cx="1241382" cy="979856"/>
          </a:xfrm>
          <a:prstGeom prst="rect">
            <a:avLst/>
          </a:prstGeom>
          <a:solidFill>
            <a:schemeClr val="bg2"/>
          </a:solidFill>
        </p:spPr>
        <p:txBody>
          <a:bodyPr wrap="square" lIns="144000" tIns="108000" rIns="144000" bIns="108000" rtlCol="0" anchor="t">
            <a:spAutoFit/>
          </a:bodyPr>
          <a:lstStyle/>
          <a:p>
            <a:pPr algn="just">
              <a:lnSpc>
                <a:spcPct val="150000"/>
              </a:lnSpc>
            </a:pP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rPr>
              <a:t>関連商品を含めた総合プロデュース</a:t>
            </a:r>
          </a:p>
        </p:txBody>
      </p:sp>
      <p:sp>
        <p:nvSpPr>
          <p:cNvPr id="36" name="テキスト ボックス 35">
            <a:extLst>
              <a:ext uri="{FF2B5EF4-FFF2-40B4-BE49-F238E27FC236}">
                <a16:creationId xmlns:a16="http://schemas.microsoft.com/office/drawing/2014/main" id="{6A37F430-46F0-D84B-A30E-FC4F426FA5B5}"/>
              </a:ext>
            </a:extLst>
          </p:cNvPr>
          <p:cNvSpPr txBox="1"/>
          <p:nvPr/>
        </p:nvSpPr>
        <p:spPr>
          <a:xfrm>
            <a:off x="6531021" y="4077946"/>
            <a:ext cx="1390770" cy="979856"/>
          </a:xfrm>
          <a:prstGeom prst="rect">
            <a:avLst/>
          </a:prstGeom>
          <a:solidFill>
            <a:schemeClr val="bg2"/>
          </a:solidFill>
        </p:spPr>
        <p:txBody>
          <a:bodyPr wrap="square" lIns="144000" tIns="108000" rIns="144000" bIns="108000" rtlCol="0" anchor="t">
            <a:spAutoFit/>
          </a:bodyPr>
          <a:lstStyle/>
          <a:p>
            <a:pPr algn="just">
              <a:lnSpc>
                <a:spcPct val="150000"/>
              </a:lnSpc>
            </a:pP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rPr>
              <a:t>誰でも気軽に体験できるメイクレクチャー</a:t>
            </a:r>
          </a:p>
        </p:txBody>
      </p:sp>
      <p:sp>
        <p:nvSpPr>
          <p:cNvPr id="45" name="テキスト ボックス 44">
            <a:extLst>
              <a:ext uri="{FF2B5EF4-FFF2-40B4-BE49-F238E27FC236}">
                <a16:creationId xmlns:a16="http://schemas.microsoft.com/office/drawing/2014/main" id="{8DD1167C-451A-394F-A08A-6C726B947935}"/>
              </a:ext>
            </a:extLst>
          </p:cNvPr>
          <p:cNvSpPr txBox="1"/>
          <p:nvPr/>
        </p:nvSpPr>
        <p:spPr>
          <a:xfrm>
            <a:off x="1370210" y="1273159"/>
            <a:ext cx="1390770" cy="979856"/>
          </a:xfrm>
          <a:prstGeom prst="rect">
            <a:avLst/>
          </a:prstGeom>
          <a:solidFill>
            <a:schemeClr val="bg2"/>
          </a:solidFill>
        </p:spPr>
        <p:txBody>
          <a:bodyPr wrap="square" lIns="144000" tIns="108000" rIns="144000" bIns="108000" rtlCol="0" anchor="t">
            <a:spAutoFit/>
          </a:bodyPr>
          <a:lstStyle/>
          <a:p>
            <a:pPr algn="just">
              <a:lnSpc>
                <a:spcPct val="150000"/>
              </a:lnSpc>
            </a:pP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店内</a:t>
            </a: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POP</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などのビジュアルデザイン制作</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48" name="テキスト ボックス 47">
            <a:extLst>
              <a:ext uri="{FF2B5EF4-FFF2-40B4-BE49-F238E27FC236}">
                <a16:creationId xmlns:a16="http://schemas.microsoft.com/office/drawing/2014/main" id="{744481EF-5FE2-474E-A3F3-981CE31058F8}"/>
              </a:ext>
            </a:extLst>
          </p:cNvPr>
          <p:cNvSpPr txBox="1"/>
          <p:nvPr/>
        </p:nvSpPr>
        <p:spPr>
          <a:xfrm>
            <a:off x="5824813" y="2708530"/>
            <a:ext cx="1390770" cy="979856"/>
          </a:xfrm>
          <a:prstGeom prst="rect">
            <a:avLst/>
          </a:prstGeom>
          <a:solidFill>
            <a:schemeClr val="bg2"/>
          </a:solidFill>
        </p:spPr>
        <p:txBody>
          <a:bodyPr wrap="square" lIns="144000" tIns="108000" rIns="144000" bIns="108000" rtlCol="0" anchor="t">
            <a:spAutoFit/>
          </a:bodyPr>
          <a:lstStyle/>
          <a:p>
            <a:pPr algn="just">
              <a:lnSpc>
                <a:spcPct val="150000"/>
              </a:lnSpc>
            </a:pP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美容をキーワードにしたコミュニティの運営</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6" name="テキスト ボックス 25">
            <a:extLst>
              <a:ext uri="{FF2B5EF4-FFF2-40B4-BE49-F238E27FC236}">
                <a16:creationId xmlns:a16="http://schemas.microsoft.com/office/drawing/2014/main" id="{DCAB9EDA-52C0-42EA-970E-5890DF65ED72}"/>
              </a:ext>
            </a:extLst>
          </p:cNvPr>
          <p:cNvSpPr txBox="1"/>
          <p:nvPr/>
        </p:nvSpPr>
        <p:spPr>
          <a:xfrm>
            <a:off x="337288" y="6560810"/>
            <a:ext cx="137569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6.</a:t>
            </a:r>
            <a:r>
              <a:rPr lang="ja-JP" altLang="en-US" sz="900" dirty="0">
                <a:latin typeface="Meiryo UI" panose="020B0604030504040204" pitchFamily="50" charset="-128"/>
                <a:ea typeface="Meiryo UI" panose="020B0604030504040204" pitchFamily="50" charset="-128"/>
              </a:rPr>
              <a:t>組織をマネジメントする</a:t>
            </a:r>
          </a:p>
        </p:txBody>
      </p:sp>
      <p:sp>
        <p:nvSpPr>
          <p:cNvPr id="28" name="テキスト ボックス 27">
            <a:extLst>
              <a:ext uri="{FF2B5EF4-FFF2-40B4-BE49-F238E27FC236}">
                <a16:creationId xmlns:a16="http://schemas.microsoft.com/office/drawing/2014/main" id="{142455FA-60A2-4FDE-A7A7-A26C2F495DAD}"/>
              </a:ext>
            </a:extLst>
          </p:cNvPr>
          <p:cNvSpPr txBox="1"/>
          <p:nvPr/>
        </p:nvSpPr>
        <p:spPr>
          <a:xfrm>
            <a:off x="1809280" y="6560810"/>
            <a:ext cx="1366080"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STEP1:</a:t>
            </a:r>
            <a:r>
              <a:rPr lang="ja-JP" altLang="en-US" sz="900" dirty="0">
                <a:latin typeface="Meiryo UI" panose="020B0604030504040204" pitchFamily="50" charset="-128"/>
                <a:ea typeface="Meiryo UI" panose="020B0604030504040204" pitchFamily="50" charset="-128"/>
              </a:rPr>
              <a:t>目的を共有する</a:t>
            </a:r>
          </a:p>
        </p:txBody>
      </p:sp>
    </p:spTree>
    <p:extLst>
      <p:ext uri="{BB962C8B-B14F-4D97-AF65-F5344CB8AC3E}">
        <p14:creationId xmlns:p14="http://schemas.microsoft.com/office/powerpoint/2010/main" val="204036847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正方形/長方形 53">
            <a:extLst>
              <a:ext uri="{FF2B5EF4-FFF2-40B4-BE49-F238E27FC236}">
                <a16:creationId xmlns:a16="http://schemas.microsoft.com/office/drawing/2014/main" id="{8537CE1C-04A8-3343-868E-117BDA88E807}"/>
              </a:ext>
            </a:extLst>
          </p:cNvPr>
          <p:cNvSpPr/>
          <p:nvPr/>
        </p:nvSpPr>
        <p:spPr>
          <a:xfrm>
            <a:off x="337288" y="682812"/>
            <a:ext cx="9231425" cy="580744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1699696"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57_Will/Can/Must</a:t>
            </a:r>
            <a:endParaRPr lang="ja-JP" altLang="en-US" dirty="0"/>
          </a:p>
        </p:txBody>
      </p:sp>
      <p:sp>
        <p:nvSpPr>
          <p:cNvPr id="3" name="円/楕円 2">
            <a:extLst>
              <a:ext uri="{FF2B5EF4-FFF2-40B4-BE49-F238E27FC236}">
                <a16:creationId xmlns:a16="http://schemas.microsoft.com/office/drawing/2014/main" id="{4B3BB2B0-C416-1D44-A845-6F500C0D07FB}"/>
              </a:ext>
            </a:extLst>
          </p:cNvPr>
          <p:cNvSpPr/>
          <p:nvPr/>
        </p:nvSpPr>
        <p:spPr>
          <a:xfrm>
            <a:off x="3195638" y="969820"/>
            <a:ext cx="3514725" cy="3514725"/>
          </a:xfrm>
          <a:prstGeom prst="ellipse">
            <a:avLst/>
          </a:prstGeom>
          <a:noFill/>
          <a:ln w="28575">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5" name="円/楕円 4">
            <a:extLst>
              <a:ext uri="{FF2B5EF4-FFF2-40B4-BE49-F238E27FC236}">
                <a16:creationId xmlns:a16="http://schemas.microsoft.com/office/drawing/2014/main" id="{9B35D944-091A-E043-A9EE-A58B82D80F06}"/>
              </a:ext>
            </a:extLst>
          </p:cNvPr>
          <p:cNvSpPr/>
          <p:nvPr/>
        </p:nvSpPr>
        <p:spPr>
          <a:xfrm>
            <a:off x="4214909" y="2727183"/>
            <a:ext cx="3514725" cy="3514725"/>
          </a:xfrm>
          <a:prstGeom prst="ellipse">
            <a:avLst/>
          </a:prstGeom>
          <a:noFill/>
          <a:ln w="28575">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6" name="円/楕円 5">
            <a:extLst>
              <a:ext uri="{FF2B5EF4-FFF2-40B4-BE49-F238E27FC236}">
                <a16:creationId xmlns:a16="http://schemas.microsoft.com/office/drawing/2014/main" id="{4A8E9B7F-428C-6547-A55A-1B8E673542EE}"/>
              </a:ext>
            </a:extLst>
          </p:cNvPr>
          <p:cNvSpPr/>
          <p:nvPr/>
        </p:nvSpPr>
        <p:spPr>
          <a:xfrm>
            <a:off x="2176367" y="2727183"/>
            <a:ext cx="3514725" cy="3514725"/>
          </a:xfrm>
          <a:prstGeom prst="ellipse">
            <a:avLst/>
          </a:prstGeom>
          <a:noFill/>
          <a:ln w="28575">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grpSp>
        <p:nvGrpSpPr>
          <p:cNvPr id="7" name="グループ化 6">
            <a:extLst>
              <a:ext uri="{FF2B5EF4-FFF2-40B4-BE49-F238E27FC236}">
                <a16:creationId xmlns:a16="http://schemas.microsoft.com/office/drawing/2014/main" id="{23216D1E-720C-F846-BE9C-D905C0E2617D}"/>
              </a:ext>
            </a:extLst>
          </p:cNvPr>
          <p:cNvGrpSpPr/>
          <p:nvPr/>
        </p:nvGrpSpPr>
        <p:grpSpPr>
          <a:xfrm>
            <a:off x="2176367" y="5717261"/>
            <a:ext cx="992283" cy="524647"/>
            <a:chOff x="2176367" y="5325146"/>
            <a:chExt cx="992283" cy="524647"/>
          </a:xfrm>
        </p:grpSpPr>
        <p:sp>
          <p:nvSpPr>
            <p:cNvPr id="8" name="角丸四角形 7">
              <a:extLst>
                <a:ext uri="{FF2B5EF4-FFF2-40B4-BE49-F238E27FC236}">
                  <a16:creationId xmlns:a16="http://schemas.microsoft.com/office/drawing/2014/main" id="{2989A567-A40D-B544-9B5B-F05B27BB009A}"/>
                </a:ext>
              </a:extLst>
            </p:cNvPr>
            <p:cNvSpPr/>
            <p:nvPr/>
          </p:nvSpPr>
          <p:spPr>
            <a:xfrm>
              <a:off x="2176367" y="5325146"/>
              <a:ext cx="992283" cy="524647"/>
            </a:xfrm>
            <a:prstGeom prst="roundRect">
              <a:avLst>
                <a:gd name="adj" fmla="val 7589"/>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9" name="テキスト ボックス 8">
              <a:extLst>
                <a:ext uri="{FF2B5EF4-FFF2-40B4-BE49-F238E27FC236}">
                  <a16:creationId xmlns:a16="http://schemas.microsoft.com/office/drawing/2014/main" id="{D85D666E-34AF-F844-95AF-3FC63DD117A4}"/>
                </a:ext>
              </a:extLst>
            </p:cNvPr>
            <p:cNvSpPr txBox="1"/>
            <p:nvPr/>
          </p:nvSpPr>
          <p:spPr>
            <a:xfrm>
              <a:off x="2339724" y="5387414"/>
              <a:ext cx="665568" cy="400110"/>
            </a:xfrm>
            <a:prstGeom prst="rect">
              <a:avLst/>
            </a:prstGeom>
            <a:noFill/>
          </p:spPr>
          <p:txBody>
            <a:bodyPr wrap="none" rtlCol="0" anchor="ctr">
              <a:spAutoFit/>
            </a:bodyPr>
            <a:lstStyle/>
            <a:p>
              <a:pPr algn="ctr"/>
              <a:r>
                <a:rPr kumimoji="1" lang="en-US" altLang="ja-JP" sz="2000" dirty="0">
                  <a:solidFill>
                    <a:schemeClr val="bg1"/>
                  </a:solidFill>
                  <a:latin typeface="Meiryo" panose="020B0604030504040204" pitchFamily="34" charset="-128"/>
                  <a:ea typeface="Meiryo" panose="020B0604030504040204" pitchFamily="34" charset="-128"/>
                </a:rPr>
                <a:t>Can</a:t>
              </a:r>
              <a:endParaRPr kumimoji="1" lang="ja-JP" altLang="en-US" sz="2000" dirty="0">
                <a:solidFill>
                  <a:schemeClr val="bg1"/>
                </a:solidFill>
                <a:latin typeface="Meiryo" panose="020B0604030504040204" pitchFamily="34" charset="-128"/>
                <a:ea typeface="Meiryo" panose="020B0604030504040204" pitchFamily="34" charset="-128"/>
              </a:endParaRPr>
            </a:p>
          </p:txBody>
        </p:sp>
      </p:grpSp>
      <p:grpSp>
        <p:nvGrpSpPr>
          <p:cNvPr id="10" name="グループ化 9">
            <a:extLst>
              <a:ext uri="{FF2B5EF4-FFF2-40B4-BE49-F238E27FC236}">
                <a16:creationId xmlns:a16="http://schemas.microsoft.com/office/drawing/2014/main" id="{1AD0EA2E-BF15-8848-BBFF-D434D3A9387C}"/>
              </a:ext>
            </a:extLst>
          </p:cNvPr>
          <p:cNvGrpSpPr/>
          <p:nvPr/>
        </p:nvGrpSpPr>
        <p:grpSpPr>
          <a:xfrm>
            <a:off x="6737351" y="5719797"/>
            <a:ext cx="992283" cy="524647"/>
            <a:chOff x="2176367" y="5325146"/>
            <a:chExt cx="992283" cy="524647"/>
          </a:xfrm>
        </p:grpSpPr>
        <p:sp>
          <p:nvSpPr>
            <p:cNvPr id="11" name="角丸四角形 10">
              <a:extLst>
                <a:ext uri="{FF2B5EF4-FFF2-40B4-BE49-F238E27FC236}">
                  <a16:creationId xmlns:a16="http://schemas.microsoft.com/office/drawing/2014/main" id="{149AE85C-351A-CE48-9335-38A3BD8E8136}"/>
                </a:ext>
              </a:extLst>
            </p:cNvPr>
            <p:cNvSpPr/>
            <p:nvPr/>
          </p:nvSpPr>
          <p:spPr>
            <a:xfrm>
              <a:off x="2176367" y="5325146"/>
              <a:ext cx="992283" cy="524647"/>
            </a:xfrm>
            <a:prstGeom prst="roundRect">
              <a:avLst>
                <a:gd name="adj" fmla="val 7589"/>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12" name="テキスト ボックス 11">
              <a:extLst>
                <a:ext uri="{FF2B5EF4-FFF2-40B4-BE49-F238E27FC236}">
                  <a16:creationId xmlns:a16="http://schemas.microsoft.com/office/drawing/2014/main" id="{04D65675-9CE4-EE45-9BB9-EB9C782A31C6}"/>
                </a:ext>
              </a:extLst>
            </p:cNvPr>
            <p:cNvSpPr txBox="1"/>
            <p:nvPr/>
          </p:nvSpPr>
          <p:spPr>
            <a:xfrm>
              <a:off x="2282818" y="5387414"/>
              <a:ext cx="779381" cy="400110"/>
            </a:xfrm>
            <a:prstGeom prst="rect">
              <a:avLst/>
            </a:prstGeom>
            <a:noFill/>
          </p:spPr>
          <p:txBody>
            <a:bodyPr wrap="none" rtlCol="0" anchor="ctr">
              <a:spAutoFit/>
            </a:bodyPr>
            <a:lstStyle/>
            <a:p>
              <a:pPr algn="ctr"/>
              <a:r>
                <a:rPr lang="en-US" altLang="ja-JP" sz="2000" dirty="0">
                  <a:solidFill>
                    <a:schemeClr val="bg1"/>
                  </a:solidFill>
                  <a:latin typeface="Meiryo" panose="020B0604030504040204" pitchFamily="34" charset="-128"/>
                  <a:ea typeface="Meiryo" panose="020B0604030504040204" pitchFamily="34" charset="-128"/>
                </a:rPr>
                <a:t>Must</a:t>
              </a:r>
              <a:endParaRPr kumimoji="1" lang="ja-JP" altLang="en-US" sz="2000" dirty="0">
                <a:solidFill>
                  <a:schemeClr val="bg1"/>
                </a:solidFill>
                <a:latin typeface="Meiryo" panose="020B0604030504040204" pitchFamily="34" charset="-128"/>
                <a:ea typeface="Meiryo" panose="020B0604030504040204" pitchFamily="34" charset="-128"/>
              </a:endParaRPr>
            </a:p>
          </p:txBody>
        </p:sp>
      </p:grpSp>
      <p:grpSp>
        <p:nvGrpSpPr>
          <p:cNvPr id="13" name="グループ化 12">
            <a:extLst>
              <a:ext uri="{FF2B5EF4-FFF2-40B4-BE49-F238E27FC236}">
                <a16:creationId xmlns:a16="http://schemas.microsoft.com/office/drawing/2014/main" id="{904D529C-4F63-4A41-AA19-245EF6DE8A89}"/>
              </a:ext>
            </a:extLst>
          </p:cNvPr>
          <p:cNvGrpSpPr/>
          <p:nvPr/>
        </p:nvGrpSpPr>
        <p:grpSpPr>
          <a:xfrm>
            <a:off x="3195638" y="969820"/>
            <a:ext cx="992283" cy="524647"/>
            <a:chOff x="2176367" y="5325146"/>
            <a:chExt cx="992283" cy="524647"/>
          </a:xfrm>
        </p:grpSpPr>
        <p:sp>
          <p:nvSpPr>
            <p:cNvPr id="14" name="角丸四角形 13">
              <a:extLst>
                <a:ext uri="{FF2B5EF4-FFF2-40B4-BE49-F238E27FC236}">
                  <a16:creationId xmlns:a16="http://schemas.microsoft.com/office/drawing/2014/main" id="{B6748EA4-B246-6447-AE0A-6339A56F88AA}"/>
                </a:ext>
              </a:extLst>
            </p:cNvPr>
            <p:cNvSpPr/>
            <p:nvPr/>
          </p:nvSpPr>
          <p:spPr>
            <a:xfrm>
              <a:off x="2176367" y="5325146"/>
              <a:ext cx="992283" cy="524647"/>
            </a:xfrm>
            <a:prstGeom prst="roundRect">
              <a:avLst>
                <a:gd name="adj" fmla="val 7589"/>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15" name="テキスト ボックス 14">
              <a:extLst>
                <a:ext uri="{FF2B5EF4-FFF2-40B4-BE49-F238E27FC236}">
                  <a16:creationId xmlns:a16="http://schemas.microsoft.com/office/drawing/2014/main" id="{D074C808-3B0B-C641-A0FB-42FF9679AD86}"/>
                </a:ext>
              </a:extLst>
            </p:cNvPr>
            <p:cNvSpPr txBox="1"/>
            <p:nvPr/>
          </p:nvSpPr>
          <p:spPr>
            <a:xfrm>
              <a:off x="2353350" y="5387414"/>
              <a:ext cx="638316" cy="400110"/>
            </a:xfrm>
            <a:prstGeom prst="rect">
              <a:avLst/>
            </a:prstGeom>
            <a:noFill/>
          </p:spPr>
          <p:txBody>
            <a:bodyPr wrap="none" rtlCol="0" anchor="ctr">
              <a:spAutoFit/>
            </a:bodyPr>
            <a:lstStyle/>
            <a:p>
              <a:pPr algn="ctr"/>
              <a:r>
                <a:rPr kumimoji="1" lang="en-US" altLang="ja-JP" sz="2000" dirty="0">
                  <a:solidFill>
                    <a:schemeClr val="bg1"/>
                  </a:solidFill>
                  <a:latin typeface="Meiryo" panose="020B0604030504040204" pitchFamily="34" charset="-128"/>
                  <a:ea typeface="Meiryo" panose="020B0604030504040204" pitchFamily="34" charset="-128"/>
                </a:rPr>
                <a:t>Will</a:t>
              </a:r>
              <a:endParaRPr kumimoji="1" lang="ja-JP" altLang="en-US" sz="2000" dirty="0">
                <a:solidFill>
                  <a:schemeClr val="bg1"/>
                </a:solidFill>
                <a:latin typeface="Meiryo" panose="020B0604030504040204" pitchFamily="34" charset="-128"/>
                <a:ea typeface="Meiryo" panose="020B0604030504040204" pitchFamily="34" charset="-128"/>
              </a:endParaRPr>
            </a:p>
          </p:txBody>
        </p:sp>
      </p:grpSp>
      <p:sp>
        <p:nvSpPr>
          <p:cNvPr id="17" name="テキスト ボックス 16">
            <a:extLst>
              <a:ext uri="{FF2B5EF4-FFF2-40B4-BE49-F238E27FC236}">
                <a16:creationId xmlns:a16="http://schemas.microsoft.com/office/drawing/2014/main" id="{80363BBE-8E07-49E5-9C3E-518EA45C901E}"/>
              </a:ext>
            </a:extLst>
          </p:cNvPr>
          <p:cNvSpPr txBox="1"/>
          <p:nvPr/>
        </p:nvSpPr>
        <p:spPr>
          <a:xfrm>
            <a:off x="337288" y="6560810"/>
            <a:ext cx="137569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6.</a:t>
            </a:r>
            <a:r>
              <a:rPr lang="ja-JP" altLang="en-US" sz="900" dirty="0">
                <a:latin typeface="Meiryo UI" panose="020B0604030504040204" pitchFamily="50" charset="-128"/>
                <a:ea typeface="Meiryo UI" panose="020B0604030504040204" pitchFamily="50" charset="-128"/>
              </a:rPr>
              <a:t>組織をマネジメントする</a:t>
            </a:r>
          </a:p>
        </p:txBody>
      </p:sp>
      <p:sp>
        <p:nvSpPr>
          <p:cNvPr id="18" name="テキスト ボックス 17">
            <a:extLst>
              <a:ext uri="{FF2B5EF4-FFF2-40B4-BE49-F238E27FC236}">
                <a16:creationId xmlns:a16="http://schemas.microsoft.com/office/drawing/2014/main" id="{3DF8F35A-51A9-469C-B699-C37F6AF436E0}"/>
              </a:ext>
            </a:extLst>
          </p:cNvPr>
          <p:cNvSpPr txBox="1"/>
          <p:nvPr/>
        </p:nvSpPr>
        <p:spPr>
          <a:xfrm>
            <a:off x="1809280" y="6560810"/>
            <a:ext cx="1366080"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STEP1:</a:t>
            </a:r>
            <a:r>
              <a:rPr lang="ja-JP" altLang="en-US" sz="900" dirty="0">
                <a:latin typeface="Meiryo UI" panose="020B0604030504040204" pitchFamily="50" charset="-128"/>
                <a:ea typeface="Meiryo UI" panose="020B0604030504040204" pitchFamily="50" charset="-128"/>
              </a:rPr>
              <a:t>目的を共有する</a:t>
            </a:r>
          </a:p>
        </p:txBody>
      </p:sp>
    </p:spTree>
    <p:extLst>
      <p:ext uri="{BB962C8B-B14F-4D97-AF65-F5344CB8AC3E}">
        <p14:creationId xmlns:p14="http://schemas.microsoft.com/office/powerpoint/2010/main" val="110358592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2207592"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58_Need/Want</a:t>
            </a:r>
            <a:r>
              <a:rPr lang="ja-JP" altLang="en-US" dirty="0"/>
              <a:t>マトリクス</a:t>
            </a:r>
          </a:p>
        </p:txBody>
      </p:sp>
      <p:cxnSp>
        <p:nvCxnSpPr>
          <p:cNvPr id="3" name="直線コネクタ 2">
            <a:extLst>
              <a:ext uri="{FF2B5EF4-FFF2-40B4-BE49-F238E27FC236}">
                <a16:creationId xmlns:a16="http://schemas.microsoft.com/office/drawing/2014/main" id="{82B9F698-B460-6441-8AB4-189612743885}"/>
              </a:ext>
            </a:extLst>
          </p:cNvPr>
          <p:cNvCxnSpPr/>
          <p:nvPr/>
        </p:nvCxnSpPr>
        <p:spPr>
          <a:xfrm>
            <a:off x="577413" y="899287"/>
            <a:ext cx="1" cy="5180570"/>
          </a:xfrm>
          <a:prstGeom prst="line">
            <a:avLst/>
          </a:prstGeom>
          <a:ln w="31750" cmpd="sng">
            <a:solidFill>
              <a:schemeClr val="tx1">
                <a:lumMod val="85000"/>
                <a:lumOff val="15000"/>
              </a:schemeClr>
            </a:solidFill>
            <a:headEnd type="stealth" w="lg" len="lg"/>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5" name="直線コネクタ 4">
            <a:extLst>
              <a:ext uri="{FF2B5EF4-FFF2-40B4-BE49-F238E27FC236}">
                <a16:creationId xmlns:a16="http://schemas.microsoft.com/office/drawing/2014/main" id="{01CA04B1-B4EB-D14E-9CC7-9EFFECF450D1}"/>
              </a:ext>
            </a:extLst>
          </p:cNvPr>
          <p:cNvCxnSpPr>
            <a:cxnSpLocks/>
          </p:cNvCxnSpPr>
          <p:nvPr/>
        </p:nvCxnSpPr>
        <p:spPr>
          <a:xfrm>
            <a:off x="577413" y="6074431"/>
            <a:ext cx="8801365" cy="0"/>
          </a:xfrm>
          <a:prstGeom prst="line">
            <a:avLst/>
          </a:prstGeom>
          <a:ln w="31750" cmpd="sng">
            <a:solidFill>
              <a:schemeClr val="tx1">
                <a:lumMod val="85000"/>
                <a:lumOff val="15000"/>
              </a:schemeClr>
            </a:solidFill>
            <a:headEnd type="stealth" w="lg" len="lg"/>
            <a:tailEnd type="stealth" w="lg" len="lg"/>
          </a:ln>
          <a:effectLst/>
        </p:spPr>
        <p:style>
          <a:lnRef idx="2">
            <a:schemeClr val="accent1"/>
          </a:lnRef>
          <a:fillRef idx="0">
            <a:schemeClr val="accent1"/>
          </a:fillRef>
          <a:effectRef idx="1">
            <a:schemeClr val="accent1"/>
          </a:effectRef>
          <a:fontRef idx="minor">
            <a:schemeClr val="tx1"/>
          </a:fontRef>
        </p:style>
      </p:cxnSp>
      <p:sp>
        <p:nvSpPr>
          <p:cNvPr id="6" name="テキスト ボックス 5">
            <a:extLst>
              <a:ext uri="{FF2B5EF4-FFF2-40B4-BE49-F238E27FC236}">
                <a16:creationId xmlns:a16="http://schemas.microsoft.com/office/drawing/2014/main" id="{F5D16EEA-271B-2942-A866-6E6F032667A9}"/>
              </a:ext>
            </a:extLst>
          </p:cNvPr>
          <p:cNvSpPr txBox="1"/>
          <p:nvPr/>
        </p:nvSpPr>
        <p:spPr>
          <a:xfrm>
            <a:off x="3432260" y="6121323"/>
            <a:ext cx="3041479" cy="313932"/>
          </a:xfrm>
          <a:prstGeom prst="rect">
            <a:avLst/>
          </a:prstGeom>
          <a:noFill/>
        </p:spPr>
        <p:txBody>
          <a:bodyPr wrap="square" rtlCol="0" anchor="t">
            <a:spAutoFit/>
          </a:bodyPr>
          <a:lstStyle/>
          <a:p>
            <a:pPr algn="ctr">
              <a:lnSpc>
                <a:spcPct val="120000"/>
              </a:lnSpc>
            </a:pPr>
            <a:r>
              <a:rPr lang="ja-JP" altLang="en-US" sz="1200" dirty="0">
                <a:solidFill>
                  <a:srgbClr val="404040"/>
                </a:solidFill>
                <a:latin typeface="Meiryo" panose="020B0604030504040204" pitchFamily="34" charset="-128"/>
                <a:ea typeface="Meiryo" panose="020B0604030504040204" pitchFamily="34" charset="-128"/>
                <a:cs typeface="メイリオ"/>
              </a:rPr>
              <a:t>必要性</a:t>
            </a:r>
            <a:r>
              <a:rPr lang="en-US" altLang="ja-JP" sz="1200" dirty="0">
                <a:solidFill>
                  <a:srgbClr val="404040"/>
                </a:solidFill>
                <a:latin typeface="Meiryo" panose="020B0604030504040204" pitchFamily="34" charset="-128"/>
                <a:ea typeface="Meiryo" panose="020B0604030504040204" pitchFamily="34" charset="-128"/>
                <a:cs typeface="メイリオ"/>
              </a:rPr>
              <a:t> Need</a:t>
            </a:r>
          </a:p>
        </p:txBody>
      </p:sp>
      <p:sp>
        <p:nvSpPr>
          <p:cNvPr id="7" name="テキスト ボックス 6">
            <a:extLst>
              <a:ext uri="{FF2B5EF4-FFF2-40B4-BE49-F238E27FC236}">
                <a16:creationId xmlns:a16="http://schemas.microsoft.com/office/drawing/2014/main" id="{1B2CECEA-55A8-BF41-8C06-A20C1C5FB199}"/>
              </a:ext>
            </a:extLst>
          </p:cNvPr>
          <p:cNvSpPr txBox="1"/>
          <p:nvPr/>
        </p:nvSpPr>
        <p:spPr>
          <a:xfrm>
            <a:off x="173173" y="2515076"/>
            <a:ext cx="406265" cy="1948992"/>
          </a:xfrm>
          <a:prstGeom prst="rect">
            <a:avLst/>
          </a:prstGeom>
          <a:noFill/>
        </p:spPr>
        <p:txBody>
          <a:bodyPr vert="eaVert" wrap="square" rtlCol="0" anchor="t">
            <a:spAutoFit/>
          </a:bodyPr>
          <a:lstStyle/>
          <a:p>
            <a:pPr algn="ctr">
              <a:lnSpc>
                <a:spcPct val="120000"/>
              </a:lnSpc>
            </a:pPr>
            <a:r>
              <a:rPr lang="ja-JP" altLang="en-US" sz="1200" dirty="0">
                <a:solidFill>
                  <a:srgbClr val="404040"/>
                </a:solidFill>
                <a:latin typeface="メイリオ"/>
                <a:ea typeface="メイリオ"/>
                <a:cs typeface="メイリオ"/>
              </a:rPr>
              <a:t>欲求</a:t>
            </a:r>
            <a:r>
              <a:rPr lang="en-US" altLang="ja-JP" sz="1200" dirty="0">
                <a:solidFill>
                  <a:srgbClr val="404040"/>
                </a:solidFill>
                <a:latin typeface="メイリオ"/>
                <a:ea typeface="メイリオ"/>
                <a:cs typeface="メイリオ"/>
              </a:rPr>
              <a:t> Want</a:t>
            </a:r>
          </a:p>
        </p:txBody>
      </p:sp>
      <p:cxnSp>
        <p:nvCxnSpPr>
          <p:cNvPr id="8" name="直線コネクタ 7">
            <a:extLst>
              <a:ext uri="{FF2B5EF4-FFF2-40B4-BE49-F238E27FC236}">
                <a16:creationId xmlns:a16="http://schemas.microsoft.com/office/drawing/2014/main" id="{2C91ABD5-2ADA-DA4C-8BB1-B6BAF658B15C}"/>
              </a:ext>
            </a:extLst>
          </p:cNvPr>
          <p:cNvCxnSpPr/>
          <p:nvPr/>
        </p:nvCxnSpPr>
        <p:spPr>
          <a:xfrm>
            <a:off x="4978094" y="899287"/>
            <a:ext cx="1" cy="5180570"/>
          </a:xfrm>
          <a:prstGeom prst="line">
            <a:avLst/>
          </a:prstGeom>
          <a:ln w="15875" cmpd="sng">
            <a:solidFill>
              <a:schemeClr val="tx1">
                <a:lumMod val="65000"/>
                <a:lumOff val="35000"/>
              </a:schemeClr>
            </a:solidFill>
            <a:prstDash val="sysDot"/>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120D6C76-D9DA-834F-8018-EFDA3CF21C4D}"/>
              </a:ext>
            </a:extLst>
          </p:cNvPr>
          <p:cNvCxnSpPr/>
          <p:nvPr/>
        </p:nvCxnSpPr>
        <p:spPr>
          <a:xfrm>
            <a:off x="9378777" y="899287"/>
            <a:ext cx="1" cy="5180570"/>
          </a:xfrm>
          <a:prstGeom prst="line">
            <a:avLst/>
          </a:prstGeom>
          <a:ln w="15875" cmpd="sng">
            <a:solidFill>
              <a:schemeClr val="tx1">
                <a:lumMod val="65000"/>
                <a:lumOff val="35000"/>
              </a:schemeClr>
            </a:solidFill>
            <a:prstDash val="sysDot"/>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10" name="直線コネクタ 9">
            <a:extLst>
              <a:ext uri="{FF2B5EF4-FFF2-40B4-BE49-F238E27FC236}">
                <a16:creationId xmlns:a16="http://schemas.microsoft.com/office/drawing/2014/main" id="{A20673CB-DD97-2941-A642-F2B4892212D2}"/>
              </a:ext>
            </a:extLst>
          </p:cNvPr>
          <p:cNvCxnSpPr>
            <a:cxnSpLocks/>
          </p:cNvCxnSpPr>
          <p:nvPr/>
        </p:nvCxnSpPr>
        <p:spPr>
          <a:xfrm flipH="1">
            <a:off x="577413" y="908809"/>
            <a:ext cx="8801365" cy="0"/>
          </a:xfrm>
          <a:prstGeom prst="line">
            <a:avLst/>
          </a:prstGeom>
          <a:ln w="15875" cmpd="sng">
            <a:solidFill>
              <a:schemeClr val="tx1">
                <a:lumMod val="65000"/>
                <a:lumOff val="35000"/>
              </a:schemeClr>
            </a:solidFill>
            <a:prstDash val="sysDot"/>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 name="直線コネクタ 10">
            <a:extLst>
              <a:ext uri="{FF2B5EF4-FFF2-40B4-BE49-F238E27FC236}">
                <a16:creationId xmlns:a16="http://schemas.microsoft.com/office/drawing/2014/main" id="{EC733F3A-8F3D-8347-92F8-1CEEDCD1F210}"/>
              </a:ext>
            </a:extLst>
          </p:cNvPr>
          <p:cNvCxnSpPr>
            <a:cxnSpLocks/>
          </p:cNvCxnSpPr>
          <p:nvPr/>
        </p:nvCxnSpPr>
        <p:spPr>
          <a:xfrm flipH="1">
            <a:off x="577413" y="3491620"/>
            <a:ext cx="8801365" cy="0"/>
          </a:xfrm>
          <a:prstGeom prst="line">
            <a:avLst/>
          </a:prstGeom>
          <a:ln w="15875" cmpd="sng">
            <a:solidFill>
              <a:schemeClr val="tx1">
                <a:lumMod val="65000"/>
                <a:lumOff val="35000"/>
              </a:schemeClr>
            </a:solidFill>
            <a:prstDash val="sysDot"/>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sp>
        <p:nvSpPr>
          <p:cNvPr id="12" name="テキスト ボックス 11">
            <a:extLst>
              <a:ext uri="{FF2B5EF4-FFF2-40B4-BE49-F238E27FC236}">
                <a16:creationId xmlns:a16="http://schemas.microsoft.com/office/drawing/2014/main" id="{50C6A9EA-D68B-9146-A9B9-34781DE7E12D}"/>
              </a:ext>
            </a:extLst>
          </p:cNvPr>
          <p:cNvSpPr txBox="1"/>
          <p:nvPr/>
        </p:nvSpPr>
        <p:spPr>
          <a:xfrm>
            <a:off x="6955177" y="6121323"/>
            <a:ext cx="2423600" cy="313932"/>
          </a:xfrm>
          <a:prstGeom prst="rect">
            <a:avLst/>
          </a:prstGeom>
          <a:noFill/>
        </p:spPr>
        <p:txBody>
          <a:bodyPr wrap="square" rtlCol="0" anchor="t">
            <a:spAutoFit/>
          </a:bodyPr>
          <a:lstStyle/>
          <a:p>
            <a:pPr algn="r">
              <a:lnSpc>
                <a:spcPct val="120000"/>
              </a:lnSpc>
            </a:pPr>
            <a:r>
              <a:rPr lang="ja-JP" altLang="en-US" sz="1200" dirty="0">
                <a:solidFill>
                  <a:srgbClr val="404040"/>
                </a:solidFill>
                <a:latin typeface="Meiryo" panose="020B0604030504040204" pitchFamily="34" charset="-128"/>
                <a:ea typeface="Meiryo" panose="020B0604030504040204" pitchFamily="34" charset="-128"/>
                <a:cs typeface="メイリオ"/>
              </a:rPr>
              <a:t>高</a:t>
            </a:r>
            <a:endParaRPr lang="en-US" altLang="ja-JP" sz="1200" dirty="0">
              <a:solidFill>
                <a:srgbClr val="404040"/>
              </a:solidFill>
              <a:latin typeface="Meiryo" panose="020B0604030504040204" pitchFamily="34" charset="-128"/>
              <a:ea typeface="Meiryo" panose="020B0604030504040204" pitchFamily="34" charset="-128"/>
              <a:cs typeface="メイリオ"/>
            </a:endParaRPr>
          </a:p>
        </p:txBody>
      </p:sp>
      <p:sp>
        <p:nvSpPr>
          <p:cNvPr id="13" name="テキスト ボックス 12">
            <a:extLst>
              <a:ext uri="{FF2B5EF4-FFF2-40B4-BE49-F238E27FC236}">
                <a16:creationId xmlns:a16="http://schemas.microsoft.com/office/drawing/2014/main" id="{DB74079A-D4FF-B54A-831B-B25943507BB2}"/>
              </a:ext>
            </a:extLst>
          </p:cNvPr>
          <p:cNvSpPr txBox="1"/>
          <p:nvPr/>
        </p:nvSpPr>
        <p:spPr>
          <a:xfrm>
            <a:off x="173173" y="900828"/>
            <a:ext cx="406265" cy="1522602"/>
          </a:xfrm>
          <a:prstGeom prst="rect">
            <a:avLst/>
          </a:prstGeom>
          <a:noFill/>
        </p:spPr>
        <p:txBody>
          <a:bodyPr vert="eaVert" wrap="square" rtlCol="0" anchor="t">
            <a:spAutoFit/>
          </a:bodyPr>
          <a:lstStyle/>
          <a:p>
            <a:pPr>
              <a:lnSpc>
                <a:spcPct val="120000"/>
              </a:lnSpc>
            </a:pPr>
            <a:r>
              <a:rPr lang="ja-JP" altLang="en-US" sz="1200" dirty="0">
                <a:solidFill>
                  <a:srgbClr val="404040"/>
                </a:solidFill>
                <a:latin typeface="メイリオ"/>
                <a:ea typeface="メイリオ"/>
                <a:cs typeface="メイリオ"/>
              </a:rPr>
              <a:t>高</a:t>
            </a:r>
            <a:endParaRPr lang="en-US" altLang="ja-JP" sz="1200" dirty="0">
              <a:solidFill>
                <a:srgbClr val="404040"/>
              </a:solidFill>
              <a:latin typeface="メイリオ"/>
              <a:ea typeface="メイリオ"/>
              <a:cs typeface="メイリオ"/>
            </a:endParaRPr>
          </a:p>
        </p:txBody>
      </p:sp>
      <p:sp>
        <p:nvSpPr>
          <p:cNvPr id="14" name="テキスト ボックス 13">
            <a:extLst>
              <a:ext uri="{FF2B5EF4-FFF2-40B4-BE49-F238E27FC236}">
                <a16:creationId xmlns:a16="http://schemas.microsoft.com/office/drawing/2014/main" id="{DE6818D1-FE54-C642-8031-0FA34A75F2D9}"/>
              </a:ext>
            </a:extLst>
          </p:cNvPr>
          <p:cNvSpPr txBox="1"/>
          <p:nvPr/>
        </p:nvSpPr>
        <p:spPr>
          <a:xfrm>
            <a:off x="173173" y="4434252"/>
            <a:ext cx="406265" cy="1947088"/>
          </a:xfrm>
          <a:prstGeom prst="rect">
            <a:avLst/>
          </a:prstGeom>
          <a:noFill/>
        </p:spPr>
        <p:txBody>
          <a:bodyPr vert="eaVert" wrap="square" rtlCol="0" anchor="t">
            <a:spAutoFit/>
          </a:bodyPr>
          <a:lstStyle/>
          <a:p>
            <a:pPr algn="r">
              <a:lnSpc>
                <a:spcPct val="120000"/>
              </a:lnSpc>
            </a:pPr>
            <a:r>
              <a:rPr lang="ja-JP" altLang="en-US" sz="1200" dirty="0">
                <a:solidFill>
                  <a:srgbClr val="404040"/>
                </a:solidFill>
                <a:latin typeface="メイリオ"/>
                <a:ea typeface="メイリオ"/>
                <a:cs typeface="メイリオ"/>
              </a:rPr>
              <a:t>低</a:t>
            </a:r>
            <a:endParaRPr lang="en-US" altLang="ja-JP" sz="1200" dirty="0">
              <a:solidFill>
                <a:srgbClr val="404040"/>
              </a:solidFill>
              <a:latin typeface="メイリオ"/>
              <a:ea typeface="メイリオ"/>
              <a:cs typeface="メイリオ"/>
            </a:endParaRPr>
          </a:p>
        </p:txBody>
      </p:sp>
      <p:sp>
        <p:nvSpPr>
          <p:cNvPr id="17" name="テキスト ボックス 16">
            <a:extLst>
              <a:ext uri="{FF2B5EF4-FFF2-40B4-BE49-F238E27FC236}">
                <a16:creationId xmlns:a16="http://schemas.microsoft.com/office/drawing/2014/main" id="{9520AFE8-578B-1241-8B75-06A32691011B}"/>
              </a:ext>
            </a:extLst>
          </p:cNvPr>
          <p:cNvSpPr txBox="1"/>
          <p:nvPr/>
        </p:nvSpPr>
        <p:spPr>
          <a:xfrm>
            <a:off x="7667397" y="4793900"/>
            <a:ext cx="1480486" cy="979856"/>
          </a:xfrm>
          <a:prstGeom prst="rect">
            <a:avLst/>
          </a:prstGeom>
          <a:solidFill>
            <a:schemeClr val="bg2"/>
          </a:solidFill>
        </p:spPr>
        <p:txBody>
          <a:bodyPr wrap="square" lIns="144000" tIns="108000" rIns="144000" bIns="108000" rtlCol="0" anchor="t">
            <a:spAutoFit/>
          </a:bodyPr>
          <a:lstStyle/>
          <a:p>
            <a:pPr algn="just">
              <a:lnSpc>
                <a:spcPct val="150000"/>
              </a:lnSpc>
            </a:pP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rPr>
              <a:t>営業パートナー探し、営業資料の作成</a:t>
            </a:r>
          </a:p>
        </p:txBody>
      </p:sp>
      <p:sp>
        <p:nvSpPr>
          <p:cNvPr id="20" name="テキスト ボックス 19">
            <a:extLst>
              <a:ext uri="{FF2B5EF4-FFF2-40B4-BE49-F238E27FC236}">
                <a16:creationId xmlns:a16="http://schemas.microsoft.com/office/drawing/2014/main" id="{AC74D1DB-638E-9245-9CDF-D616062AC072}"/>
              </a:ext>
            </a:extLst>
          </p:cNvPr>
          <p:cNvSpPr txBox="1"/>
          <p:nvPr/>
        </p:nvSpPr>
        <p:spPr>
          <a:xfrm>
            <a:off x="5506593" y="3941716"/>
            <a:ext cx="1480486" cy="979856"/>
          </a:xfrm>
          <a:prstGeom prst="rect">
            <a:avLst/>
          </a:prstGeom>
          <a:solidFill>
            <a:schemeClr val="bg2"/>
          </a:solidFill>
        </p:spPr>
        <p:txBody>
          <a:bodyPr wrap="square" lIns="144000" tIns="108000" rIns="144000" bIns="108000" rtlCol="0" anchor="t">
            <a:spAutoFit/>
          </a:bodyPr>
          <a:lstStyle/>
          <a:p>
            <a:pPr algn="just">
              <a:lnSpc>
                <a:spcPct val="150000"/>
              </a:lnSpc>
            </a:pP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rPr>
              <a:t>競合のリサーチ、調査報告書の作成や説明</a:t>
            </a:r>
          </a:p>
        </p:txBody>
      </p:sp>
      <p:sp>
        <p:nvSpPr>
          <p:cNvPr id="23" name="テキスト ボックス 22">
            <a:extLst>
              <a:ext uri="{FF2B5EF4-FFF2-40B4-BE49-F238E27FC236}">
                <a16:creationId xmlns:a16="http://schemas.microsoft.com/office/drawing/2014/main" id="{AFA6184C-A638-E34C-9903-DB5BF3995C4C}"/>
              </a:ext>
            </a:extLst>
          </p:cNvPr>
          <p:cNvSpPr txBox="1"/>
          <p:nvPr/>
        </p:nvSpPr>
        <p:spPr>
          <a:xfrm>
            <a:off x="7332035" y="2342829"/>
            <a:ext cx="1480486" cy="979856"/>
          </a:xfrm>
          <a:prstGeom prst="rect">
            <a:avLst/>
          </a:prstGeom>
          <a:solidFill>
            <a:schemeClr val="bg2"/>
          </a:solidFill>
        </p:spPr>
        <p:txBody>
          <a:bodyPr wrap="square" lIns="144000" tIns="108000" rIns="144000" bIns="108000" rtlCol="0" anchor="t">
            <a:spAutoFit/>
          </a:bodyPr>
          <a:lstStyle/>
          <a:p>
            <a:pPr algn="just">
              <a:lnSpc>
                <a:spcPct val="150000"/>
              </a:lnSpc>
            </a:pP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Web</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広告で個人ユーザーへアプローチ</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6" name="テキスト ボックス 25">
            <a:extLst>
              <a:ext uri="{FF2B5EF4-FFF2-40B4-BE49-F238E27FC236}">
                <a16:creationId xmlns:a16="http://schemas.microsoft.com/office/drawing/2014/main" id="{67F4C96E-BABA-244F-B30C-E007EE2B2EAF}"/>
              </a:ext>
            </a:extLst>
          </p:cNvPr>
          <p:cNvSpPr txBox="1"/>
          <p:nvPr/>
        </p:nvSpPr>
        <p:spPr>
          <a:xfrm>
            <a:off x="5229560" y="2358880"/>
            <a:ext cx="1480486" cy="725941"/>
          </a:xfrm>
          <a:prstGeom prst="rect">
            <a:avLst/>
          </a:prstGeom>
          <a:solidFill>
            <a:schemeClr val="bg2"/>
          </a:solidFill>
        </p:spPr>
        <p:txBody>
          <a:bodyPr wrap="square" lIns="144000" tIns="108000" rIns="144000" bIns="108000" rtlCol="0" anchor="t">
            <a:spAutoFit/>
          </a:bodyPr>
          <a:lstStyle/>
          <a:p>
            <a:pPr algn="just">
              <a:lnSpc>
                <a:spcPct val="150000"/>
              </a:lnSpc>
            </a:pP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新商品開発、新商品のアイデア発想</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9" name="テキスト ボックス 28">
            <a:extLst>
              <a:ext uri="{FF2B5EF4-FFF2-40B4-BE49-F238E27FC236}">
                <a16:creationId xmlns:a16="http://schemas.microsoft.com/office/drawing/2014/main" id="{FA538566-6741-7243-AF66-E4B511A40C32}"/>
              </a:ext>
            </a:extLst>
          </p:cNvPr>
          <p:cNvSpPr txBox="1"/>
          <p:nvPr/>
        </p:nvSpPr>
        <p:spPr>
          <a:xfrm>
            <a:off x="6267261" y="1115728"/>
            <a:ext cx="1480486" cy="979856"/>
          </a:xfrm>
          <a:prstGeom prst="rect">
            <a:avLst/>
          </a:prstGeom>
          <a:solidFill>
            <a:schemeClr val="bg2"/>
          </a:solidFill>
        </p:spPr>
        <p:txBody>
          <a:bodyPr wrap="square" lIns="144000" tIns="108000" rIns="144000" bIns="108000" rtlCol="0" anchor="t">
            <a:spAutoFit/>
          </a:bodyPr>
          <a:lstStyle/>
          <a:p>
            <a:pPr algn="just">
              <a:lnSpc>
                <a:spcPct val="150000"/>
              </a:lnSpc>
            </a:pP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ユーザーと交流できるアナログのイベント開催</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2" name="テキスト ボックス 31">
            <a:extLst>
              <a:ext uri="{FF2B5EF4-FFF2-40B4-BE49-F238E27FC236}">
                <a16:creationId xmlns:a16="http://schemas.microsoft.com/office/drawing/2014/main" id="{02EC3693-78ED-574F-9A57-2BBD037B9CCA}"/>
              </a:ext>
            </a:extLst>
          </p:cNvPr>
          <p:cNvSpPr txBox="1"/>
          <p:nvPr/>
        </p:nvSpPr>
        <p:spPr>
          <a:xfrm>
            <a:off x="3365466" y="4865509"/>
            <a:ext cx="1480486" cy="979856"/>
          </a:xfrm>
          <a:prstGeom prst="rect">
            <a:avLst/>
          </a:prstGeom>
          <a:solidFill>
            <a:schemeClr val="bg2"/>
          </a:solidFill>
        </p:spPr>
        <p:txBody>
          <a:bodyPr wrap="square" lIns="144000" tIns="108000" rIns="144000" bIns="108000" rtlCol="0" anchor="t">
            <a:spAutoFit/>
          </a:bodyPr>
          <a:lstStyle/>
          <a:p>
            <a:pPr algn="just">
              <a:lnSpc>
                <a:spcPct val="150000"/>
              </a:lnSpc>
            </a:pP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rPr>
              <a:t>古い商品のマニュアル改訂や問い合わせ対応</a:t>
            </a:r>
          </a:p>
        </p:txBody>
      </p:sp>
      <p:sp>
        <p:nvSpPr>
          <p:cNvPr id="35" name="テキスト ボックス 34">
            <a:extLst>
              <a:ext uri="{FF2B5EF4-FFF2-40B4-BE49-F238E27FC236}">
                <a16:creationId xmlns:a16="http://schemas.microsoft.com/office/drawing/2014/main" id="{218114D3-223D-1A4D-B187-3A748C06F200}"/>
              </a:ext>
            </a:extLst>
          </p:cNvPr>
          <p:cNvSpPr txBox="1"/>
          <p:nvPr/>
        </p:nvSpPr>
        <p:spPr>
          <a:xfrm>
            <a:off x="1618670" y="3906779"/>
            <a:ext cx="1480486" cy="725941"/>
          </a:xfrm>
          <a:prstGeom prst="rect">
            <a:avLst/>
          </a:prstGeom>
          <a:solidFill>
            <a:schemeClr val="bg2"/>
          </a:solidFill>
        </p:spPr>
        <p:txBody>
          <a:bodyPr wrap="square" lIns="144000" tIns="108000" rIns="144000" bIns="108000" rtlCol="0" anchor="t">
            <a:spAutoFit/>
          </a:bodyPr>
          <a:lstStyle/>
          <a:p>
            <a:pPr algn="just">
              <a:lnSpc>
                <a:spcPct val="150000"/>
              </a:lnSpc>
            </a:pP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外部からの営業への対応業務</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8" name="テキスト ボックス 37">
            <a:extLst>
              <a:ext uri="{FF2B5EF4-FFF2-40B4-BE49-F238E27FC236}">
                <a16:creationId xmlns:a16="http://schemas.microsoft.com/office/drawing/2014/main" id="{1BC0F0AB-E373-8542-8F09-2B21D1135F88}"/>
              </a:ext>
            </a:extLst>
          </p:cNvPr>
          <p:cNvSpPr txBox="1"/>
          <p:nvPr/>
        </p:nvSpPr>
        <p:spPr>
          <a:xfrm>
            <a:off x="2875620" y="2180248"/>
            <a:ext cx="1480486" cy="979856"/>
          </a:xfrm>
          <a:prstGeom prst="rect">
            <a:avLst/>
          </a:prstGeom>
          <a:solidFill>
            <a:schemeClr val="bg2"/>
          </a:solidFill>
        </p:spPr>
        <p:txBody>
          <a:bodyPr wrap="square" lIns="144000" tIns="108000" rIns="144000" bIns="108000" rtlCol="0" anchor="t">
            <a:spAutoFit/>
          </a:bodyPr>
          <a:lstStyle/>
          <a:p>
            <a:pPr algn="just">
              <a:lnSpc>
                <a:spcPct val="150000"/>
              </a:lnSpc>
            </a:pP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rPr>
              <a:t>ブランドイメージのリメイク、</a:t>
            </a: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Web</a:t>
            </a: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rPr>
              <a:t>サイト制作</a:t>
            </a:r>
          </a:p>
        </p:txBody>
      </p:sp>
      <p:sp>
        <p:nvSpPr>
          <p:cNvPr id="41" name="テキスト ボックス 40">
            <a:extLst>
              <a:ext uri="{FF2B5EF4-FFF2-40B4-BE49-F238E27FC236}">
                <a16:creationId xmlns:a16="http://schemas.microsoft.com/office/drawing/2014/main" id="{196B5D3E-80E8-F84B-9279-6513429DF86E}"/>
              </a:ext>
            </a:extLst>
          </p:cNvPr>
          <p:cNvSpPr txBox="1"/>
          <p:nvPr/>
        </p:nvSpPr>
        <p:spPr>
          <a:xfrm>
            <a:off x="948429" y="1424107"/>
            <a:ext cx="1480486" cy="979856"/>
          </a:xfrm>
          <a:prstGeom prst="rect">
            <a:avLst/>
          </a:prstGeom>
          <a:solidFill>
            <a:schemeClr val="bg2"/>
          </a:solidFill>
        </p:spPr>
        <p:txBody>
          <a:bodyPr wrap="square" lIns="144000" tIns="108000" rIns="144000" bIns="108000" rtlCol="0" anchor="t">
            <a:spAutoFit/>
          </a:bodyPr>
          <a:lstStyle/>
          <a:p>
            <a:pPr algn="just">
              <a:lnSpc>
                <a:spcPct val="150000"/>
              </a:lnSpc>
            </a:pP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家電に特化した</a:t>
            </a: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Web</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メディアの立ち上げや運営</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4" name="テキスト ボックス 23">
            <a:extLst>
              <a:ext uri="{FF2B5EF4-FFF2-40B4-BE49-F238E27FC236}">
                <a16:creationId xmlns:a16="http://schemas.microsoft.com/office/drawing/2014/main" id="{0F0912CC-6E49-4C8B-BC63-748C33F3CC2C}"/>
              </a:ext>
            </a:extLst>
          </p:cNvPr>
          <p:cNvSpPr txBox="1"/>
          <p:nvPr/>
        </p:nvSpPr>
        <p:spPr>
          <a:xfrm>
            <a:off x="337288" y="6560810"/>
            <a:ext cx="137569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6.</a:t>
            </a:r>
            <a:r>
              <a:rPr lang="ja-JP" altLang="en-US" sz="900" dirty="0">
                <a:latin typeface="Meiryo UI" panose="020B0604030504040204" pitchFamily="50" charset="-128"/>
                <a:ea typeface="Meiryo UI" panose="020B0604030504040204" pitchFamily="50" charset="-128"/>
              </a:rPr>
              <a:t>組織をマネジメントする</a:t>
            </a:r>
          </a:p>
        </p:txBody>
      </p:sp>
      <p:sp>
        <p:nvSpPr>
          <p:cNvPr id="25" name="テキスト ボックス 24">
            <a:extLst>
              <a:ext uri="{FF2B5EF4-FFF2-40B4-BE49-F238E27FC236}">
                <a16:creationId xmlns:a16="http://schemas.microsoft.com/office/drawing/2014/main" id="{520A5D54-8B41-4164-9211-25174A46B9CC}"/>
              </a:ext>
            </a:extLst>
          </p:cNvPr>
          <p:cNvSpPr txBox="1"/>
          <p:nvPr/>
        </p:nvSpPr>
        <p:spPr>
          <a:xfrm>
            <a:off x="1809280" y="6560810"/>
            <a:ext cx="1366080"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STEP1:</a:t>
            </a:r>
            <a:r>
              <a:rPr lang="ja-JP" altLang="en-US" sz="900" dirty="0">
                <a:latin typeface="Meiryo UI" panose="020B0604030504040204" pitchFamily="50" charset="-128"/>
                <a:ea typeface="Meiryo UI" panose="020B0604030504040204" pitchFamily="50" charset="-128"/>
              </a:rPr>
              <a:t>目的を共有する</a:t>
            </a:r>
          </a:p>
        </p:txBody>
      </p:sp>
    </p:spTree>
    <p:extLst>
      <p:ext uri="{BB962C8B-B14F-4D97-AF65-F5344CB8AC3E}">
        <p14:creationId xmlns:p14="http://schemas.microsoft.com/office/powerpoint/2010/main" val="278620692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2207592"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58_Need/Want</a:t>
            </a:r>
            <a:r>
              <a:rPr lang="ja-JP" altLang="en-US" dirty="0"/>
              <a:t>マトリクス</a:t>
            </a:r>
          </a:p>
        </p:txBody>
      </p:sp>
      <p:cxnSp>
        <p:nvCxnSpPr>
          <p:cNvPr id="3" name="直線コネクタ 2">
            <a:extLst>
              <a:ext uri="{FF2B5EF4-FFF2-40B4-BE49-F238E27FC236}">
                <a16:creationId xmlns:a16="http://schemas.microsoft.com/office/drawing/2014/main" id="{82B9F698-B460-6441-8AB4-189612743885}"/>
              </a:ext>
            </a:extLst>
          </p:cNvPr>
          <p:cNvCxnSpPr/>
          <p:nvPr/>
        </p:nvCxnSpPr>
        <p:spPr>
          <a:xfrm>
            <a:off x="577413" y="899287"/>
            <a:ext cx="1" cy="5180570"/>
          </a:xfrm>
          <a:prstGeom prst="line">
            <a:avLst/>
          </a:prstGeom>
          <a:ln w="31750" cmpd="sng">
            <a:solidFill>
              <a:schemeClr val="tx1">
                <a:lumMod val="85000"/>
                <a:lumOff val="15000"/>
              </a:schemeClr>
            </a:solidFill>
            <a:headEnd type="stealth" w="lg" len="lg"/>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5" name="直線コネクタ 4">
            <a:extLst>
              <a:ext uri="{FF2B5EF4-FFF2-40B4-BE49-F238E27FC236}">
                <a16:creationId xmlns:a16="http://schemas.microsoft.com/office/drawing/2014/main" id="{01CA04B1-B4EB-D14E-9CC7-9EFFECF450D1}"/>
              </a:ext>
            </a:extLst>
          </p:cNvPr>
          <p:cNvCxnSpPr>
            <a:cxnSpLocks/>
          </p:cNvCxnSpPr>
          <p:nvPr/>
        </p:nvCxnSpPr>
        <p:spPr>
          <a:xfrm>
            <a:off x="577413" y="6074431"/>
            <a:ext cx="8801365" cy="0"/>
          </a:xfrm>
          <a:prstGeom prst="line">
            <a:avLst/>
          </a:prstGeom>
          <a:ln w="31750" cmpd="sng">
            <a:solidFill>
              <a:schemeClr val="tx1">
                <a:lumMod val="85000"/>
                <a:lumOff val="15000"/>
              </a:schemeClr>
            </a:solidFill>
            <a:headEnd type="stealth" w="lg" len="lg"/>
            <a:tailEnd type="stealth" w="lg" len="lg"/>
          </a:ln>
          <a:effectLst/>
        </p:spPr>
        <p:style>
          <a:lnRef idx="2">
            <a:schemeClr val="accent1"/>
          </a:lnRef>
          <a:fillRef idx="0">
            <a:schemeClr val="accent1"/>
          </a:fillRef>
          <a:effectRef idx="1">
            <a:schemeClr val="accent1"/>
          </a:effectRef>
          <a:fontRef idx="minor">
            <a:schemeClr val="tx1"/>
          </a:fontRef>
        </p:style>
      </p:cxnSp>
      <p:sp>
        <p:nvSpPr>
          <p:cNvPr id="6" name="テキスト ボックス 5">
            <a:extLst>
              <a:ext uri="{FF2B5EF4-FFF2-40B4-BE49-F238E27FC236}">
                <a16:creationId xmlns:a16="http://schemas.microsoft.com/office/drawing/2014/main" id="{F5D16EEA-271B-2942-A866-6E6F032667A9}"/>
              </a:ext>
            </a:extLst>
          </p:cNvPr>
          <p:cNvSpPr txBox="1"/>
          <p:nvPr/>
        </p:nvSpPr>
        <p:spPr>
          <a:xfrm>
            <a:off x="3432260" y="6121323"/>
            <a:ext cx="3041479" cy="313932"/>
          </a:xfrm>
          <a:prstGeom prst="rect">
            <a:avLst/>
          </a:prstGeom>
          <a:noFill/>
        </p:spPr>
        <p:txBody>
          <a:bodyPr wrap="square" rtlCol="0" anchor="t">
            <a:spAutoFit/>
          </a:bodyPr>
          <a:lstStyle/>
          <a:p>
            <a:pPr algn="ctr">
              <a:lnSpc>
                <a:spcPct val="120000"/>
              </a:lnSpc>
            </a:pPr>
            <a:r>
              <a:rPr lang="ja-JP" altLang="en-US" sz="1200" dirty="0">
                <a:solidFill>
                  <a:srgbClr val="404040"/>
                </a:solidFill>
                <a:latin typeface="Meiryo" panose="020B0604030504040204" pitchFamily="34" charset="-128"/>
                <a:ea typeface="Meiryo" panose="020B0604030504040204" pitchFamily="34" charset="-128"/>
                <a:cs typeface="メイリオ"/>
              </a:rPr>
              <a:t>必要性</a:t>
            </a:r>
            <a:r>
              <a:rPr lang="en-US" altLang="ja-JP" sz="1200" dirty="0">
                <a:solidFill>
                  <a:srgbClr val="404040"/>
                </a:solidFill>
                <a:latin typeface="Meiryo" panose="020B0604030504040204" pitchFamily="34" charset="-128"/>
                <a:ea typeface="Meiryo" panose="020B0604030504040204" pitchFamily="34" charset="-128"/>
                <a:cs typeface="メイリオ"/>
              </a:rPr>
              <a:t> Need</a:t>
            </a:r>
          </a:p>
        </p:txBody>
      </p:sp>
      <p:sp>
        <p:nvSpPr>
          <p:cNvPr id="7" name="テキスト ボックス 6">
            <a:extLst>
              <a:ext uri="{FF2B5EF4-FFF2-40B4-BE49-F238E27FC236}">
                <a16:creationId xmlns:a16="http://schemas.microsoft.com/office/drawing/2014/main" id="{1B2CECEA-55A8-BF41-8C06-A20C1C5FB199}"/>
              </a:ext>
            </a:extLst>
          </p:cNvPr>
          <p:cNvSpPr txBox="1"/>
          <p:nvPr/>
        </p:nvSpPr>
        <p:spPr>
          <a:xfrm>
            <a:off x="173173" y="2515076"/>
            <a:ext cx="406265" cy="1948992"/>
          </a:xfrm>
          <a:prstGeom prst="rect">
            <a:avLst/>
          </a:prstGeom>
          <a:noFill/>
        </p:spPr>
        <p:txBody>
          <a:bodyPr vert="eaVert" wrap="square" rtlCol="0" anchor="t">
            <a:spAutoFit/>
          </a:bodyPr>
          <a:lstStyle/>
          <a:p>
            <a:pPr algn="ctr">
              <a:lnSpc>
                <a:spcPct val="120000"/>
              </a:lnSpc>
            </a:pPr>
            <a:r>
              <a:rPr lang="ja-JP" altLang="en-US" sz="1200" dirty="0">
                <a:solidFill>
                  <a:srgbClr val="404040"/>
                </a:solidFill>
                <a:latin typeface="メイリオ"/>
                <a:ea typeface="メイリオ"/>
                <a:cs typeface="メイリオ"/>
              </a:rPr>
              <a:t>欲求</a:t>
            </a:r>
            <a:r>
              <a:rPr lang="en-US" altLang="ja-JP" sz="1200" dirty="0">
                <a:solidFill>
                  <a:srgbClr val="404040"/>
                </a:solidFill>
                <a:latin typeface="メイリオ"/>
                <a:ea typeface="メイリオ"/>
                <a:cs typeface="メイリオ"/>
              </a:rPr>
              <a:t> Want</a:t>
            </a:r>
          </a:p>
        </p:txBody>
      </p:sp>
      <p:cxnSp>
        <p:nvCxnSpPr>
          <p:cNvPr id="8" name="直線コネクタ 7">
            <a:extLst>
              <a:ext uri="{FF2B5EF4-FFF2-40B4-BE49-F238E27FC236}">
                <a16:creationId xmlns:a16="http://schemas.microsoft.com/office/drawing/2014/main" id="{2C91ABD5-2ADA-DA4C-8BB1-B6BAF658B15C}"/>
              </a:ext>
            </a:extLst>
          </p:cNvPr>
          <p:cNvCxnSpPr/>
          <p:nvPr/>
        </p:nvCxnSpPr>
        <p:spPr>
          <a:xfrm>
            <a:off x="4978094" y="899287"/>
            <a:ext cx="1" cy="5180570"/>
          </a:xfrm>
          <a:prstGeom prst="line">
            <a:avLst/>
          </a:prstGeom>
          <a:ln w="15875" cmpd="sng">
            <a:solidFill>
              <a:schemeClr val="tx1">
                <a:lumMod val="65000"/>
                <a:lumOff val="35000"/>
              </a:schemeClr>
            </a:solidFill>
            <a:prstDash val="sysDot"/>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120D6C76-D9DA-834F-8018-EFDA3CF21C4D}"/>
              </a:ext>
            </a:extLst>
          </p:cNvPr>
          <p:cNvCxnSpPr/>
          <p:nvPr/>
        </p:nvCxnSpPr>
        <p:spPr>
          <a:xfrm>
            <a:off x="9378777" y="899287"/>
            <a:ext cx="1" cy="5180570"/>
          </a:xfrm>
          <a:prstGeom prst="line">
            <a:avLst/>
          </a:prstGeom>
          <a:ln w="15875" cmpd="sng">
            <a:solidFill>
              <a:schemeClr val="tx1">
                <a:lumMod val="65000"/>
                <a:lumOff val="35000"/>
              </a:schemeClr>
            </a:solidFill>
            <a:prstDash val="sysDot"/>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10" name="直線コネクタ 9">
            <a:extLst>
              <a:ext uri="{FF2B5EF4-FFF2-40B4-BE49-F238E27FC236}">
                <a16:creationId xmlns:a16="http://schemas.microsoft.com/office/drawing/2014/main" id="{A20673CB-DD97-2941-A642-F2B4892212D2}"/>
              </a:ext>
            </a:extLst>
          </p:cNvPr>
          <p:cNvCxnSpPr>
            <a:cxnSpLocks/>
          </p:cNvCxnSpPr>
          <p:nvPr/>
        </p:nvCxnSpPr>
        <p:spPr>
          <a:xfrm flipH="1">
            <a:off x="577413" y="908809"/>
            <a:ext cx="8801365" cy="0"/>
          </a:xfrm>
          <a:prstGeom prst="line">
            <a:avLst/>
          </a:prstGeom>
          <a:ln w="15875" cmpd="sng">
            <a:solidFill>
              <a:schemeClr val="tx1">
                <a:lumMod val="65000"/>
                <a:lumOff val="35000"/>
              </a:schemeClr>
            </a:solidFill>
            <a:prstDash val="sysDot"/>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 name="直線コネクタ 10">
            <a:extLst>
              <a:ext uri="{FF2B5EF4-FFF2-40B4-BE49-F238E27FC236}">
                <a16:creationId xmlns:a16="http://schemas.microsoft.com/office/drawing/2014/main" id="{EC733F3A-8F3D-8347-92F8-1CEEDCD1F210}"/>
              </a:ext>
            </a:extLst>
          </p:cNvPr>
          <p:cNvCxnSpPr>
            <a:cxnSpLocks/>
          </p:cNvCxnSpPr>
          <p:nvPr/>
        </p:nvCxnSpPr>
        <p:spPr>
          <a:xfrm flipH="1">
            <a:off x="577413" y="3491620"/>
            <a:ext cx="8801365" cy="0"/>
          </a:xfrm>
          <a:prstGeom prst="line">
            <a:avLst/>
          </a:prstGeom>
          <a:ln w="15875" cmpd="sng">
            <a:solidFill>
              <a:schemeClr val="tx1">
                <a:lumMod val="65000"/>
                <a:lumOff val="35000"/>
              </a:schemeClr>
            </a:solidFill>
            <a:prstDash val="sysDot"/>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sp>
        <p:nvSpPr>
          <p:cNvPr id="12" name="テキスト ボックス 11">
            <a:extLst>
              <a:ext uri="{FF2B5EF4-FFF2-40B4-BE49-F238E27FC236}">
                <a16:creationId xmlns:a16="http://schemas.microsoft.com/office/drawing/2014/main" id="{50C6A9EA-D68B-9146-A9B9-34781DE7E12D}"/>
              </a:ext>
            </a:extLst>
          </p:cNvPr>
          <p:cNvSpPr txBox="1"/>
          <p:nvPr/>
        </p:nvSpPr>
        <p:spPr>
          <a:xfrm>
            <a:off x="6955177" y="6121323"/>
            <a:ext cx="2423600" cy="313932"/>
          </a:xfrm>
          <a:prstGeom prst="rect">
            <a:avLst/>
          </a:prstGeom>
          <a:noFill/>
        </p:spPr>
        <p:txBody>
          <a:bodyPr wrap="square" rtlCol="0" anchor="t">
            <a:spAutoFit/>
          </a:bodyPr>
          <a:lstStyle/>
          <a:p>
            <a:pPr algn="r">
              <a:lnSpc>
                <a:spcPct val="120000"/>
              </a:lnSpc>
            </a:pPr>
            <a:r>
              <a:rPr lang="ja-JP" altLang="en-US" sz="1200" dirty="0">
                <a:solidFill>
                  <a:srgbClr val="404040"/>
                </a:solidFill>
                <a:latin typeface="Meiryo" panose="020B0604030504040204" pitchFamily="34" charset="-128"/>
                <a:ea typeface="Meiryo" panose="020B0604030504040204" pitchFamily="34" charset="-128"/>
                <a:cs typeface="メイリオ"/>
              </a:rPr>
              <a:t>高</a:t>
            </a:r>
            <a:endParaRPr lang="en-US" altLang="ja-JP" sz="1200" dirty="0">
              <a:solidFill>
                <a:srgbClr val="404040"/>
              </a:solidFill>
              <a:latin typeface="Meiryo" panose="020B0604030504040204" pitchFamily="34" charset="-128"/>
              <a:ea typeface="Meiryo" panose="020B0604030504040204" pitchFamily="34" charset="-128"/>
              <a:cs typeface="メイリオ"/>
            </a:endParaRPr>
          </a:p>
        </p:txBody>
      </p:sp>
      <p:sp>
        <p:nvSpPr>
          <p:cNvPr id="13" name="テキスト ボックス 12">
            <a:extLst>
              <a:ext uri="{FF2B5EF4-FFF2-40B4-BE49-F238E27FC236}">
                <a16:creationId xmlns:a16="http://schemas.microsoft.com/office/drawing/2014/main" id="{DB74079A-D4FF-B54A-831B-B25943507BB2}"/>
              </a:ext>
            </a:extLst>
          </p:cNvPr>
          <p:cNvSpPr txBox="1"/>
          <p:nvPr/>
        </p:nvSpPr>
        <p:spPr>
          <a:xfrm>
            <a:off x="173173" y="900828"/>
            <a:ext cx="406265" cy="1522602"/>
          </a:xfrm>
          <a:prstGeom prst="rect">
            <a:avLst/>
          </a:prstGeom>
          <a:noFill/>
        </p:spPr>
        <p:txBody>
          <a:bodyPr vert="eaVert" wrap="square" rtlCol="0" anchor="t">
            <a:spAutoFit/>
          </a:bodyPr>
          <a:lstStyle/>
          <a:p>
            <a:pPr>
              <a:lnSpc>
                <a:spcPct val="120000"/>
              </a:lnSpc>
            </a:pPr>
            <a:r>
              <a:rPr lang="ja-JP" altLang="en-US" sz="1200" dirty="0">
                <a:solidFill>
                  <a:srgbClr val="404040"/>
                </a:solidFill>
                <a:latin typeface="メイリオ"/>
                <a:ea typeface="メイリオ"/>
                <a:cs typeface="メイリオ"/>
              </a:rPr>
              <a:t>高</a:t>
            </a:r>
            <a:endParaRPr lang="en-US" altLang="ja-JP" sz="1200" dirty="0">
              <a:solidFill>
                <a:srgbClr val="404040"/>
              </a:solidFill>
              <a:latin typeface="メイリオ"/>
              <a:ea typeface="メイリオ"/>
              <a:cs typeface="メイリオ"/>
            </a:endParaRPr>
          </a:p>
        </p:txBody>
      </p:sp>
      <p:sp>
        <p:nvSpPr>
          <p:cNvPr id="14" name="テキスト ボックス 13">
            <a:extLst>
              <a:ext uri="{FF2B5EF4-FFF2-40B4-BE49-F238E27FC236}">
                <a16:creationId xmlns:a16="http://schemas.microsoft.com/office/drawing/2014/main" id="{DE6818D1-FE54-C642-8031-0FA34A75F2D9}"/>
              </a:ext>
            </a:extLst>
          </p:cNvPr>
          <p:cNvSpPr txBox="1"/>
          <p:nvPr/>
        </p:nvSpPr>
        <p:spPr>
          <a:xfrm>
            <a:off x="173173" y="4434252"/>
            <a:ext cx="406265" cy="1947088"/>
          </a:xfrm>
          <a:prstGeom prst="rect">
            <a:avLst/>
          </a:prstGeom>
          <a:noFill/>
        </p:spPr>
        <p:txBody>
          <a:bodyPr vert="eaVert" wrap="square" rtlCol="0" anchor="t">
            <a:spAutoFit/>
          </a:bodyPr>
          <a:lstStyle/>
          <a:p>
            <a:pPr algn="r">
              <a:lnSpc>
                <a:spcPct val="120000"/>
              </a:lnSpc>
            </a:pPr>
            <a:r>
              <a:rPr lang="ja-JP" altLang="en-US" sz="1200" dirty="0">
                <a:solidFill>
                  <a:srgbClr val="404040"/>
                </a:solidFill>
                <a:latin typeface="メイリオ"/>
                <a:ea typeface="メイリオ"/>
                <a:cs typeface="メイリオ"/>
              </a:rPr>
              <a:t>低</a:t>
            </a:r>
            <a:endParaRPr lang="en-US" altLang="ja-JP" sz="1200" dirty="0">
              <a:solidFill>
                <a:srgbClr val="404040"/>
              </a:solidFill>
              <a:latin typeface="メイリオ"/>
              <a:ea typeface="メイリオ"/>
              <a:cs typeface="メイリオ"/>
            </a:endParaRPr>
          </a:p>
        </p:txBody>
      </p:sp>
      <p:sp>
        <p:nvSpPr>
          <p:cNvPr id="15" name="テキスト ボックス 14">
            <a:extLst>
              <a:ext uri="{FF2B5EF4-FFF2-40B4-BE49-F238E27FC236}">
                <a16:creationId xmlns:a16="http://schemas.microsoft.com/office/drawing/2014/main" id="{52AC8C5E-AE78-40A5-BD99-AEFB79AB3967}"/>
              </a:ext>
            </a:extLst>
          </p:cNvPr>
          <p:cNvSpPr txBox="1"/>
          <p:nvPr/>
        </p:nvSpPr>
        <p:spPr>
          <a:xfrm>
            <a:off x="337288" y="6560810"/>
            <a:ext cx="137569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6.</a:t>
            </a:r>
            <a:r>
              <a:rPr lang="ja-JP" altLang="en-US" sz="900" dirty="0">
                <a:latin typeface="Meiryo UI" panose="020B0604030504040204" pitchFamily="50" charset="-128"/>
                <a:ea typeface="Meiryo UI" panose="020B0604030504040204" pitchFamily="50" charset="-128"/>
              </a:rPr>
              <a:t>組織をマネジメントする</a:t>
            </a:r>
          </a:p>
        </p:txBody>
      </p:sp>
      <p:sp>
        <p:nvSpPr>
          <p:cNvPr id="16" name="テキスト ボックス 15">
            <a:extLst>
              <a:ext uri="{FF2B5EF4-FFF2-40B4-BE49-F238E27FC236}">
                <a16:creationId xmlns:a16="http://schemas.microsoft.com/office/drawing/2014/main" id="{DE2D995A-C4FB-4F2C-910A-E25106BD54C6}"/>
              </a:ext>
            </a:extLst>
          </p:cNvPr>
          <p:cNvSpPr txBox="1"/>
          <p:nvPr/>
        </p:nvSpPr>
        <p:spPr>
          <a:xfrm>
            <a:off x="1809280" y="6560810"/>
            <a:ext cx="1366080"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STEP1:</a:t>
            </a:r>
            <a:r>
              <a:rPr lang="ja-JP" altLang="en-US" sz="900" dirty="0">
                <a:latin typeface="Meiryo UI" panose="020B0604030504040204" pitchFamily="50" charset="-128"/>
                <a:ea typeface="Meiryo UI" panose="020B0604030504040204" pitchFamily="50" charset="-128"/>
              </a:rPr>
              <a:t>目的を共有する</a:t>
            </a:r>
          </a:p>
        </p:txBody>
      </p:sp>
    </p:spTree>
    <p:extLst>
      <p:ext uri="{BB962C8B-B14F-4D97-AF65-F5344CB8AC3E}">
        <p14:creationId xmlns:p14="http://schemas.microsoft.com/office/powerpoint/2010/main" val="331370394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1420582"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59_</a:t>
            </a:r>
            <a:r>
              <a:rPr lang="ja-JP" altLang="en-US" dirty="0"/>
              <a:t>ジョハリの窓</a:t>
            </a:r>
          </a:p>
        </p:txBody>
      </p:sp>
      <p:sp>
        <p:nvSpPr>
          <p:cNvPr id="7" name="正方形/長方形 6">
            <a:extLst>
              <a:ext uri="{FF2B5EF4-FFF2-40B4-BE49-F238E27FC236}">
                <a16:creationId xmlns:a16="http://schemas.microsoft.com/office/drawing/2014/main" id="{6A45FAB1-606C-2A4F-95AD-7BB6022CDAEB}"/>
              </a:ext>
            </a:extLst>
          </p:cNvPr>
          <p:cNvSpPr/>
          <p:nvPr/>
        </p:nvSpPr>
        <p:spPr>
          <a:xfrm>
            <a:off x="1074676" y="1120341"/>
            <a:ext cx="8494038" cy="391056"/>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8" name="正方形/長方形 7">
            <a:extLst>
              <a:ext uri="{FF2B5EF4-FFF2-40B4-BE49-F238E27FC236}">
                <a16:creationId xmlns:a16="http://schemas.microsoft.com/office/drawing/2014/main" id="{45F467E1-A7A0-A44E-B333-BD839EBBB012}"/>
              </a:ext>
            </a:extLst>
          </p:cNvPr>
          <p:cNvSpPr/>
          <p:nvPr/>
        </p:nvSpPr>
        <p:spPr>
          <a:xfrm>
            <a:off x="712070" y="1511398"/>
            <a:ext cx="368695" cy="4978856"/>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9" name="正方形/長方形 8">
            <a:extLst>
              <a:ext uri="{FF2B5EF4-FFF2-40B4-BE49-F238E27FC236}">
                <a16:creationId xmlns:a16="http://schemas.microsoft.com/office/drawing/2014/main" id="{79B1EDCF-3276-A941-8FB4-CF816E5F072A}"/>
              </a:ext>
            </a:extLst>
          </p:cNvPr>
          <p:cNvSpPr/>
          <p:nvPr/>
        </p:nvSpPr>
        <p:spPr>
          <a:xfrm>
            <a:off x="1085701" y="729283"/>
            <a:ext cx="8474423" cy="391059"/>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10" name="正方形/長方形 9">
            <a:extLst>
              <a:ext uri="{FF2B5EF4-FFF2-40B4-BE49-F238E27FC236}">
                <a16:creationId xmlns:a16="http://schemas.microsoft.com/office/drawing/2014/main" id="{0E7BF5BA-6435-2141-A3FC-2BEDFD50B40B}"/>
              </a:ext>
            </a:extLst>
          </p:cNvPr>
          <p:cNvSpPr/>
          <p:nvPr/>
        </p:nvSpPr>
        <p:spPr>
          <a:xfrm>
            <a:off x="337288" y="1511398"/>
            <a:ext cx="368695" cy="4978856"/>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13" name="直線コネクタ 12">
            <a:extLst>
              <a:ext uri="{FF2B5EF4-FFF2-40B4-BE49-F238E27FC236}">
                <a16:creationId xmlns:a16="http://schemas.microsoft.com/office/drawing/2014/main" id="{F55211C8-AF4F-C242-AB71-1D80241506E4}"/>
              </a:ext>
            </a:extLst>
          </p:cNvPr>
          <p:cNvCxnSpPr>
            <a:cxnSpLocks/>
          </p:cNvCxnSpPr>
          <p:nvPr/>
        </p:nvCxnSpPr>
        <p:spPr>
          <a:xfrm>
            <a:off x="5318616" y="1120342"/>
            <a:ext cx="0" cy="5380011"/>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5" name="直線コネクタ 14">
            <a:extLst>
              <a:ext uri="{FF2B5EF4-FFF2-40B4-BE49-F238E27FC236}">
                <a16:creationId xmlns:a16="http://schemas.microsoft.com/office/drawing/2014/main" id="{47573490-E65E-0645-83BA-F2B666A10EE0}"/>
              </a:ext>
            </a:extLst>
          </p:cNvPr>
          <p:cNvCxnSpPr>
            <a:cxnSpLocks/>
          </p:cNvCxnSpPr>
          <p:nvPr/>
        </p:nvCxnSpPr>
        <p:spPr>
          <a:xfrm>
            <a:off x="705983" y="4005877"/>
            <a:ext cx="8843926" cy="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8" name="直線コネクタ 17">
            <a:extLst>
              <a:ext uri="{FF2B5EF4-FFF2-40B4-BE49-F238E27FC236}">
                <a16:creationId xmlns:a16="http://schemas.microsoft.com/office/drawing/2014/main" id="{26B21BE5-53E5-AB4B-92AD-C67969F7FE3E}"/>
              </a:ext>
            </a:extLst>
          </p:cNvPr>
          <p:cNvCxnSpPr/>
          <p:nvPr/>
        </p:nvCxnSpPr>
        <p:spPr>
          <a:xfrm>
            <a:off x="1077110" y="1120342"/>
            <a:ext cx="8473616" cy="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直線コネクタ 19">
            <a:extLst>
              <a:ext uri="{FF2B5EF4-FFF2-40B4-BE49-F238E27FC236}">
                <a16:creationId xmlns:a16="http://schemas.microsoft.com/office/drawing/2014/main" id="{7A856D82-5875-324E-9E68-ECC100D3467A}"/>
              </a:ext>
            </a:extLst>
          </p:cNvPr>
          <p:cNvCxnSpPr>
            <a:cxnSpLocks/>
          </p:cNvCxnSpPr>
          <p:nvPr/>
        </p:nvCxnSpPr>
        <p:spPr>
          <a:xfrm flipV="1">
            <a:off x="705983" y="1511399"/>
            <a:ext cx="1624" cy="4988953"/>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sp>
        <p:nvSpPr>
          <p:cNvPr id="21" name="テキスト ボックス 20">
            <a:extLst>
              <a:ext uri="{FF2B5EF4-FFF2-40B4-BE49-F238E27FC236}">
                <a16:creationId xmlns:a16="http://schemas.microsoft.com/office/drawing/2014/main" id="{4A0B5985-F2FD-D740-AFE8-0189ED53D5FE}"/>
              </a:ext>
            </a:extLst>
          </p:cNvPr>
          <p:cNvSpPr txBox="1"/>
          <p:nvPr/>
        </p:nvSpPr>
        <p:spPr>
          <a:xfrm>
            <a:off x="338396" y="3786212"/>
            <a:ext cx="382340" cy="439325"/>
          </a:xfrm>
          <a:prstGeom prst="rect">
            <a:avLst/>
          </a:prstGeom>
          <a:noFill/>
        </p:spPr>
        <p:txBody>
          <a:bodyPr vert="eaVert" wrap="none" rtlCol="0" anchor="ctr">
            <a:spAutoFit/>
          </a:bodyPr>
          <a:lstStyle/>
          <a:p>
            <a:r>
              <a:rPr kumimoji="1" lang="ja-JP" altLang="en-US" sz="1200" dirty="0">
                <a:solidFill>
                  <a:schemeClr val="bg1"/>
                </a:solidFill>
                <a:latin typeface="Meiryo" panose="020B0604030504040204" pitchFamily="34" charset="-128"/>
                <a:ea typeface="Meiryo" panose="020B0604030504040204" pitchFamily="34" charset="-128"/>
                <a:cs typeface="メイリオ"/>
              </a:rPr>
              <a:t>他者</a:t>
            </a:r>
          </a:p>
        </p:txBody>
      </p:sp>
      <p:sp>
        <p:nvSpPr>
          <p:cNvPr id="22" name="テキスト ボックス 21">
            <a:extLst>
              <a:ext uri="{FF2B5EF4-FFF2-40B4-BE49-F238E27FC236}">
                <a16:creationId xmlns:a16="http://schemas.microsoft.com/office/drawing/2014/main" id="{BC034997-7C72-6C41-A440-01DF060DA151}"/>
              </a:ext>
            </a:extLst>
          </p:cNvPr>
          <p:cNvSpPr txBox="1"/>
          <p:nvPr/>
        </p:nvSpPr>
        <p:spPr>
          <a:xfrm>
            <a:off x="5068019" y="781411"/>
            <a:ext cx="509787" cy="304148"/>
          </a:xfrm>
          <a:prstGeom prst="rect">
            <a:avLst/>
          </a:prstGeom>
          <a:noFill/>
        </p:spPr>
        <p:txBody>
          <a:bodyPr vert="horz" wrap="none" rtlCol="0" anchor="ctr">
            <a:spAutoFit/>
          </a:bodyPr>
          <a:lstStyle/>
          <a:p>
            <a:r>
              <a:rPr kumimoji="1" lang="ja-JP" altLang="en-US" sz="1200" dirty="0">
                <a:solidFill>
                  <a:schemeClr val="bg1"/>
                </a:solidFill>
                <a:latin typeface="Meiryo" panose="020B0604030504040204" pitchFamily="34" charset="-128"/>
                <a:ea typeface="Meiryo" panose="020B0604030504040204" pitchFamily="34" charset="-128"/>
                <a:cs typeface="メイリオ"/>
              </a:rPr>
              <a:t>自分</a:t>
            </a:r>
          </a:p>
        </p:txBody>
      </p:sp>
      <p:sp>
        <p:nvSpPr>
          <p:cNvPr id="23" name="テキスト ボックス 22">
            <a:extLst>
              <a:ext uri="{FF2B5EF4-FFF2-40B4-BE49-F238E27FC236}">
                <a16:creationId xmlns:a16="http://schemas.microsoft.com/office/drawing/2014/main" id="{3DA34BAD-205F-BB4A-AB10-936BCA645F8C}"/>
              </a:ext>
            </a:extLst>
          </p:cNvPr>
          <p:cNvSpPr txBox="1"/>
          <p:nvPr/>
        </p:nvSpPr>
        <p:spPr>
          <a:xfrm>
            <a:off x="711953" y="2285518"/>
            <a:ext cx="382340" cy="946237"/>
          </a:xfrm>
          <a:prstGeom prst="rect">
            <a:avLst/>
          </a:prstGeom>
          <a:noFill/>
        </p:spPr>
        <p:txBody>
          <a:bodyPr vert="eaVert"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rPr>
              <a:t>知っている</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24" name="テキスト ボックス 23">
            <a:extLst>
              <a:ext uri="{FF2B5EF4-FFF2-40B4-BE49-F238E27FC236}">
                <a16:creationId xmlns:a16="http://schemas.microsoft.com/office/drawing/2014/main" id="{2D884F79-C617-BB4D-ADE4-662510ED600C}"/>
              </a:ext>
            </a:extLst>
          </p:cNvPr>
          <p:cNvSpPr txBox="1"/>
          <p:nvPr/>
        </p:nvSpPr>
        <p:spPr>
          <a:xfrm>
            <a:off x="711953" y="4864482"/>
            <a:ext cx="382340" cy="777266"/>
          </a:xfrm>
          <a:prstGeom prst="rect">
            <a:avLst/>
          </a:prstGeom>
          <a:noFill/>
        </p:spPr>
        <p:txBody>
          <a:bodyPr vert="eaVert"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rPr>
              <a:t>知らない</a:t>
            </a:r>
          </a:p>
        </p:txBody>
      </p:sp>
      <p:sp>
        <p:nvSpPr>
          <p:cNvPr id="25" name="テキスト ボックス 24">
            <a:extLst>
              <a:ext uri="{FF2B5EF4-FFF2-40B4-BE49-F238E27FC236}">
                <a16:creationId xmlns:a16="http://schemas.microsoft.com/office/drawing/2014/main" id="{83A6A3DF-A6B4-7342-A88A-DDA8627A779D}"/>
              </a:ext>
            </a:extLst>
          </p:cNvPr>
          <p:cNvSpPr txBox="1"/>
          <p:nvPr/>
        </p:nvSpPr>
        <p:spPr>
          <a:xfrm>
            <a:off x="2708305" y="1185338"/>
            <a:ext cx="987713" cy="304148"/>
          </a:xfrm>
          <a:prstGeom prst="rect">
            <a:avLst/>
          </a:prstGeom>
          <a:noFill/>
        </p:spPr>
        <p:txBody>
          <a:bodyPr vert="horz"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rPr>
              <a:t>知っている</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26" name="テキスト ボックス 25">
            <a:extLst>
              <a:ext uri="{FF2B5EF4-FFF2-40B4-BE49-F238E27FC236}">
                <a16:creationId xmlns:a16="http://schemas.microsoft.com/office/drawing/2014/main" id="{73A49DE4-192F-F147-B580-7530C3DBAB21}"/>
              </a:ext>
            </a:extLst>
          </p:cNvPr>
          <p:cNvSpPr txBox="1"/>
          <p:nvPr/>
        </p:nvSpPr>
        <p:spPr>
          <a:xfrm>
            <a:off x="7020874" y="1185338"/>
            <a:ext cx="828404" cy="304148"/>
          </a:xfrm>
          <a:prstGeom prst="rect">
            <a:avLst/>
          </a:prstGeom>
          <a:noFill/>
        </p:spPr>
        <p:txBody>
          <a:bodyPr vert="horz"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rPr>
              <a:t>知らない</a:t>
            </a:r>
          </a:p>
        </p:txBody>
      </p:sp>
      <p:sp>
        <p:nvSpPr>
          <p:cNvPr id="27" name="正方形/長方形 26">
            <a:extLst>
              <a:ext uri="{FF2B5EF4-FFF2-40B4-BE49-F238E27FC236}">
                <a16:creationId xmlns:a16="http://schemas.microsoft.com/office/drawing/2014/main" id="{B6A7F6D0-B243-954A-B145-854151B23CEC}"/>
              </a:ext>
            </a:extLst>
          </p:cNvPr>
          <p:cNvSpPr/>
          <p:nvPr/>
        </p:nvSpPr>
        <p:spPr>
          <a:xfrm>
            <a:off x="344814" y="1511394"/>
            <a:ext cx="9223899" cy="4988958"/>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6CB2ED21-7825-AC4E-9620-FF9BF22EBF01}"/>
              </a:ext>
            </a:extLst>
          </p:cNvPr>
          <p:cNvSpPr/>
          <p:nvPr/>
        </p:nvSpPr>
        <p:spPr>
          <a:xfrm>
            <a:off x="1074676" y="729282"/>
            <a:ext cx="8494037" cy="577107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9" name="テキスト ボックス 18">
            <a:extLst>
              <a:ext uri="{FF2B5EF4-FFF2-40B4-BE49-F238E27FC236}">
                <a16:creationId xmlns:a16="http://schemas.microsoft.com/office/drawing/2014/main" id="{FE96BFF1-59E9-3B4F-9207-05EF15BF44DB}"/>
              </a:ext>
            </a:extLst>
          </p:cNvPr>
          <p:cNvSpPr txBox="1"/>
          <p:nvPr/>
        </p:nvSpPr>
        <p:spPr>
          <a:xfrm>
            <a:off x="1326747" y="1769893"/>
            <a:ext cx="3801846" cy="1384995"/>
          </a:xfrm>
          <a:prstGeom prst="rect">
            <a:avLst/>
          </a:prstGeom>
          <a:noFill/>
        </p:spPr>
        <p:txBody>
          <a:bodyPr wrap="square" rtlCol="0" anchor="t">
            <a:spAutoFit/>
          </a:bodyPr>
          <a:lstStyle/>
          <a:p>
            <a:pPr marL="285750" indent="-285750">
              <a:lnSpc>
                <a:spcPct val="150000"/>
              </a:lnSpc>
              <a:buFont typeface="Arial" panose="020B0604020202020204" pitchFamily="34" charset="0"/>
              <a:buChar char="•"/>
            </a:pPr>
            <a:r>
              <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rPr>
              <a:t>IT</a:t>
            </a: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ツールが好きで、知識やノウハウを持っている</a:t>
            </a:r>
            <a:endPar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初対面では多くを語らない（関心事が一致するとよく喋る）</a:t>
            </a:r>
            <a:endPar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9" name="テキスト ボックス 28">
            <a:extLst>
              <a:ext uri="{FF2B5EF4-FFF2-40B4-BE49-F238E27FC236}">
                <a16:creationId xmlns:a16="http://schemas.microsoft.com/office/drawing/2014/main" id="{B29AF9C1-409C-E240-91F2-47BEB089E72D}"/>
              </a:ext>
            </a:extLst>
          </p:cNvPr>
          <p:cNvSpPr txBox="1"/>
          <p:nvPr/>
        </p:nvSpPr>
        <p:spPr>
          <a:xfrm>
            <a:off x="5577806" y="1769893"/>
            <a:ext cx="3801846" cy="1384995"/>
          </a:xfrm>
          <a:prstGeom prst="rect">
            <a:avLst/>
          </a:prstGeom>
          <a:noFill/>
        </p:spPr>
        <p:txBody>
          <a:bodyPr wrap="square" rtlCol="0" anchor="t">
            <a:spAutoFit/>
          </a:bodyPr>
          <a:lstStyle/>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仕事に没頭しているときに聞いた内容を忘れていることがあるらしい</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意識していなかったが、職場の癒し系キャラクターらしい</a:t>
            </a:r>
            <a:endPar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0" name="テキスト ボックス 29">
            <a:extLst>
              <a:ext uri="{FF2B5EF4-FFF2-40B4-BE49-F238E27FC236}">
                <a16:creationId xmlns:a16="http://schemas.microsoft.com/office/drawing/2014/main" id="{B4F4267E-D61D-F443-AC4D-3BB8C3735EF3}"/>
              </a:ext>
            </a:extLst>
          </p:cNvPr>
          <p:cNvSpPr txBox="1"/>
          <p:nvPr/>
        </p:nvSpPr>
        <p:spPr>
          <a:xfrm>
            <a:off x="1326747" y="4266692"/>
            <a:ext cx="3801846" cy="1384995"/>
          </a:xfrm>
          <a:prstGeom prst="rect">
            <a:avLst/>
          </a:prstGeom>
          <a:noFill/>
        </p:spPr>
        <p:txBody>
          <a:bodyPr wrap="square" rtlCol="0" anchor="t">
            <a:spAutoFit/>
          </a:bodyPr>
          <a:lstStyle/>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身長が低いことにコンプレックスを抱えている</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アニメが大好きで、知識が豊富。海外のアニメ好き</a:t>
            </a: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ともつながりがある</a:t>
            </a:r>
            <a:endPar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1" name="テキスト ボックス 30">
            <a:extLst>
              <a:ext uri="{FF2B5EF4-FFF2-40B4-BE49-F238E27FC236}">
                <a16:creationId xmlns:a16="http://schemas.microsoft.com/office/drawing/2014/main" id="{BC52343D-5AB2-6242-89D4-C1C6ADC858C0}"/>
              </a:ext>
            </a:extLst>
          </p:cNvPr>
          <p:cNvSpPr txBox="1"/>
          <p:nvPr/>
        </p:nvSpPr>
        <p:spPr>
          <a:xfrm>
            <a:off x="5577806" y="4266692"/>
            <a:ext cx="3801846" cy="1384995"/>
          </a:xfrm>
          <a:prstGeom prst="rect">
            <a:avLst/>
          </a:prstGeom>
          <a:noFill/>
        </p:spPr>
        <p:txBody>
          <a:bodyPr wrap="square" rtlCol="0" anchor="t">
            <a:spAutoFit/>
          </a:bodyPr>
          <a:lstStyle/>
          <a:p>
            <a:pPr marL="285750" indent="-285750">
              <a:lnSpc>
                <a:spcPct val="150000"/>
              </a:lnSpc>
              <a:buFont typeface="Arial" panose="020B0604020202020204" pitchFamily="34" charset="0"/>
              <a:buChar char="•"/>
            </a:pP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案外ムードメーカー的なポジションが向いているかも？</a:t>
            </a:r>
            <a:endPar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イメージキャラクターの制作と運用を手がけたら天職？</a:t>
            </a:r>
            <a:endPar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2" name="テキスト ボックス 31">
            <a:extLst>
              <a:ext uri="{FF2B5EF4-FFF2-40B4-BE49-F238E27FC236}">
                <a16:creationId xmlns:a16="http://schemas.microsoft.com/office/drawing/2014/main" id="{B7172427-4E49-49BF-8B8A-54574EEAD6C6}"/>
              </a:ext>
            </a:extLst>
          </p:cNvPr>
          <p:cNvSpPr txBox="1"/>
          <p:nvPr/>
        </p:nvSpPr>
        <p:spPr>
          <a:xfrm>
            <a:off x="337288" y="6560810"/>
            <a:ext cx="137569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6.</a:t>
            </a:r>
            <a:r>
              <a:rPr lang="ja-JP" altLang="en-US" sz="900" dirty="0">
                <a:latin typeface="Meiryo UI" panose="020B0604030504040204" pitchFamily="50" charset="-128"/>
                <a:ea typeface="Meiryo UI" panose="020B0604030504040204" pitchFamily="50" charset="-128"/>
              </a:rPr>
              <a:t>組織をマネジメントする</a:t>
            </a:r>
          </a:p>
        </p:txBody>
      </p:sp>
      <p:sp>
        <p:nvSpPr>
          <p:cNvPr id="33" name="テキスト ボックス 32">
            <a:extLst>
              <a:ext uri="{FF2B5EF4-FFF2-40B4-BE49-F238E27FC236}">
                <a16:creationId xmlns:a16="http://schemas.microsoft.com/office/drawing/2014/main" id="{E5A6F5CC-0F20-4144-A75C-8C644FAB007D}"/>
              </a:ext>
            </a:extLst>
          </p:cNvPr>
          <p:cNvSpPr txBox="1"/>
          <p:nvPr/>
        </p:nvSpPr>
        <p:spPr>
          <a:xfrm>
            <a:off x="1809280" y="6560810"/>
            <a:ext cx="2103461"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STEP2:</a:t>
            </a:r>
            <a:r>
              <a:rPr lang="ja-JP" altLang="en-US" sz="900" dirty="0">
                <a:latin typeface="Meiryo UI" panose="020B0604030504040204" pitchFamily="50" charset="-128"/>
                <a:ea typeface="Meiryo UI" panose="020B0604030504040204" pitchFamily="50" charset="-128"/>
              </a:rPr>
              <a:t>メンバー間の関係性の質を高める</a:t>
            </a:r>
          </a:p>
        </p:txBody>
      </p:sp>
    </p:spTree>
    <p:extLst>
      <p:ext uri="{BB962C8B-B14F-4D97-AF65-F5344CB8AC3E}">
        <p14:creationId xmlns:p14="http://schemas.microsoft.com/office/powerpoint/2010/main" val="5325661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1420582"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59_</a:t>
            </a:r>
            <a:r>
              <a:rPr lang="ja-JP" altLang="en-US" dirty="0"/>
              <a:t>ジョハリの窓</a:t>
            </a:r>
          </a:p>
        </p:txBody>
      </p:sp>
      <p:sp>
        <p:nvSpPr>
          <p:cNvPr id="7" name="正方形/長方形 6">
            <a:extLst>
              <a:ext uri="{FF2B5EF4-FFF2-40B4-BE49-F238E27FC236}">
                <a16:creationId xmlns:a16="http://schemas.microsoft.com/office/drawing/2014/main" id="{6A45FAB1-606C-2A4F-95AD-7BB6022CDAEB}"/>
              </a:ext>
            </a:extLst>
          </p:cNvPr>
          <p:cNvSpPr/>
          <p:nvPr/>
        </p:nvSpPr>
        <p:spPr>
          <a:xfrm>
            <a:off x="1074676" y="1120341"/>
            <a:ext cx="8494038" cy="391056"/>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8" name="正方形/長方形 7">
            <a:extLst>
              <a:ext uri="{FF2B5EF4-FFF2-40B4-BE49-F238E27FC236}">
                <a16:creationId xmlns:a16="http://schemas.microsoft.com/office/drawing/2014/main" id="{45F467E1-A7A0-A44E-B333-BD839EBBB012}"/>
              </a:ext>
            </a:extLst>
          </p:cNvPr>
          <p:cNvSpPr/>
          <p:nvPr/>
        </p:nvSpPr>
        <p:spPr>
          <a:xfrm>
            <a:off x="712070" y="1511398"/>
            <a:ext cx="368695" cy="4978856"/>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9" name="正方形/長方形 8">
            <a:extLst>
              <a:ext uri="{FF2B5EF4-FFF2-40B4-BE49-F238E27FC236}">
                <a16:creationId xmlns:a16="http://schemas.microsoft.com/office/drawing/2014/main" id="{79B1EDCF-3276-A941-8FB4-CF816E5F072A}"/>
              </a:ext>
            </a:extLst>
          </p:cNvPr>
          <p:cNvSpPr/>
          <p:nvPr/>
        </p:nvSpPr>
        <p:spPr>
          <a:xfrm>
            <a:off x="1085701" y="729283"/>
            <a:ext cx="8474423" cy="391059"/>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10" name="正方形/長方形 9">
            <a:extLst>
              <a:ext uri="{FF2B5EF4-FFF2-40B4-BE49-F238E27FC236}">
                <a16:creationId xmlns:a16="http://schemas.microsoft.com/office/drawing/2014/main" id="{0E7BF5BA-6435-2141-A3FC-2BEDFD50B40B}"/>
              </a:ext>
            </a:extLst>
          </p:cNvPr>
          <p:cNvSpPr/>
          <p:nvPr/>
        </p:nvSpPr>
        <p:spPr>
          <a:xfrm>
            <a:off x="337288" y="1511398"/>
            <a:ext cx="368695" cy="4978856"/>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13" name="直線コネクタ 12">
            <a:extLst>
              <a:ext uri="{FF2B5EF4-FFF2-40B4-BE49-F238E27FC236}">
                <a16:creationId xmlns:a16="http://schemas.microsoft.com/office/drawing/2014/main" id="{F55211C8-AF4F-C242-AB71-1D80241506E4}"/>
              </a:ext>
            </a:extLst>
          </p:cNvPr>
          <p:cNvCxnSpPr>
            <a:cxnSpLocks/>
          </p:cNvCxnSpPr>
          <p:nvPr/>
        </p:nvCxnSpPr>
        <p:spPr>
          <a:xfrm>
            <a:off x="5318616" y="1120342"/>
            <a:ext cx="0" cy="5380011"/>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5" name="直線コネクタ 14">
            <a:extLst>
              <a:ext uri="{FF2B5EF4-FFF2-40B4-BE49-F238E27FC236}">
                <a16:creationId xmlns:a16="http://schemas.microsoft.com/office/drawing/2014/main" id="{47573490-E65E-0645-83BA-F2B666A10EE0}"/>
              </a:ext>
            </a:extLst>
          </p:cNvPr>
          <p:cNvCxnSpPr>
            <a:cxnSpLocks/>
          </p:cNvCxnSpPr>
          <p:nvPr/>
        </p:nvCxnSpPr>
        <p:spPr>
          <a:xfrm>
            <a:off x="705983" y="4005877"/>
            <a:ext cx="8843926" cy="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8" name="直線コネクタ 17">
            <a:extLst>
              <a:ext uri="{FF2B5EF4-FFF2-40B4-BE49-F238E27FC236}">
                <a16:creationId xmlns:a16="http://schemas.microsoft.com/office/drawing/2014/main" id="{26B21BE5-53E5-AB4B-92AD-C67969F7FE3E}"/>
              </a:ext>
            </a:extLst>
          </p:cNvPr>
          <p:cNvCxnSpPr/>
          <p:nvPr/>
        </p:nvCxnSpPr>
        <p:spPr>
          <a:xfrm>
            <a:off x="1077110" y="1120342"/>
            <a:ext cx="8473616" cy="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直線コネクタ 19">
            <a:extLst>
              <a:ext uri="{FF2B5EF4-FFF2-40B4-BE49-F238E27FC236}">
                <a16:creationId xmlns:a16="http://schemas.microsoft.com/office/drawing/2014/main" id="{7A856D82-5875-324E-9E68-ECC100D3467A}"/>
              </a:ext>
            </a:extLst>
          </p:cNvPr>
          <p:cNvCxnSpPr>
            <a:cxnSpLocks/>
          </p:cNvCxnSpPr>
          <p:nvPr/>
        </p:nvCxnSpPr>
        <p:spPr>
          <a:xfrm flipV="1">
            <a:off x="705983" y="1511399"/>
            <a:ext cx="1624" cy="4988953"/>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sp>
        <p:nvSpPr>
          <p:cNvPr id="21" name="テキスト ボックス 20">
            <a:extLst>
              <a:ext uri="{FF2B5EF4-FFF2-40B4-BE49-F238E27FC236}">
                <a16:creationId xmlns:a16="http://schemas.microsoft.com/office/drawing/2014/main" id="{4A0B5985-F2FD-D740-AFE8-0189ED53D5FE}"/>
              </a:ext>
            </a:extLst>
          </p:cNvPr>
          <p:cNvSpPr txBox="1"/>
          <p:nvPr/>
        </p:nvSpPr>
        <p:spPr>
          <a:xfrm>
            <a:off x="338396" y="3786212"/>
            <a:ext cx="382340" cy="439325"/>
          </a:xfrm>
          <a:prstGeom prst="rect">
            <a:avLst/>
          </a:prstGeom>
          <a:noFill/>
        </p:spPr>
        <p:txBody>
          <a:bodyPr vert="eaVert" wrap="none" rtlCol="0" anchor="ctr">
            <a:spAutoFit/>
          </a:bodyPr>
          <a:lstStyle/>
          <a:p>
            <a:r>
              <a:rPr kumimoji="1" lang="ja-JP" altLang="en-US" sz="1200" dirty="0">
                <a:solidFill>
                  <a:schemeClr val="bg1"/>
                </a:solidFill>
                <a:latin typeface="Meiryo" panose="020B0604030504040204" pitchFamily="34" charset="-128"/>
                <a:ea typeface="Meiryo" panose="020B0604030504040204" pitchFamily="34" charset="-128"/>
                <a:cs typeface="メイリオ"/>
              </a:rPr>
              <a:t>他者</a:t>
            </a:r>
          </a:p>
        </p:txBody>
      </p:sp>
      <p:sp>
        <p:nvSpPr>
          <p:cNvPr id="22" name="テキスト ボックス 21">
            <a:extLst>
              <a:ext uri="{FF2B5EF4-FFF2-40B4-BE49-F238E27FC236}">
                <a16:creationId xmlns:a16="http://schemas.microsoft.com/office/drawing/2014/main" id="{BC034997-7C72-6C41-A440-01DF060DA151}"/>
              </a:ext>
            </a:extLst>
          </p:cNvPr>
          <p:cNvSpPr txBox="1"/>
          <p:nvPr/>
        </p:nvSpPr>
        <p:spPr>
          <a:xfrm>
            <a:off x="5068019" y="781411"/>
            <a:ext cx="509787" cy="304148"/>
          </a:xfrm>
          <a:prstGeom prst="rect">
            <a:avLst/>
          </a:prstGeom>
          <a:noFill/>
        </p:spPr>
        <p:txBody>
          <a:bodyPr vert="horz" wrap="none" rtlCol="0" anchor="ctr">
            <a:spAutoFit/>
          </a:bodyPr>
          <a:lstStyle/>
          <a:p>
            <a:r>
              <a:rPr kumimoji="1" lang="ja-JP" altLang="en-US" sz="1200" dirty="0">
                <a:solidFill>
                  <a:schemeClr val="bg1"/>
                </a:solidFill>
                <a:latin typeface="Meiryo" panose="020B0604030504040204" pitchFamily="34" charset="-128"/>
                <a:ea typeface="Meiryo" panose="020B0604030504040204" pitchFamily="34" charset="-128"/>
                <a:cs typeface="メイリオ"/>
              </a:rPr>
              <a:t>自分</a:t>
            </a:r>
          </a:p>
        </p:txBody>
      </p:sp>
      <p:sp>
        <p:nvSpPr>
          <p:cNvPr id="23" name="テキスト ボックス 22">
            <a:extLst>
              <a:ext uri="{FF2B5EF4-FFF2-40B4-BE49-F238E27FC236}">
                <a16:creationId xmlns:a16="http://schemas.microsoft.com/office/drawing/2014/main" id="{3DA34BAD-205F-BB4A-AB10-936BCA645F8C}"/>
              </a:ext>
            </a:extLst>
          </p:cNvPr>
          <p:cNvSpPr txBox="1"/>
          <p:nvPr/>
        </p:nvSpPr>
        <p:spPr>
          <a:xfrm>
            <a:off x="711953" y="2285518"/>
            <a:ext cx="382340" cy="946237"/>
          </a:xfrm>
          <a:prstGeom prst="rect">
            <a:avLst/>
          </a:prstGeom>
          <a:noFill/>
        </p:spPr>
        <p:txBody>
          <a:bodyPr vert="eaVert"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rPr>
              <a:t>知っている</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24" name="テキスト ボックス 23">
            <a:extLst>
              <a:ext uri="{FF2B5EF4-FFF2-40B4-BE49-F238E27FC236}">
                <a16:creationId xmlns:a16="http://schemas.microsoft.com/office/drawing/2014/main" id="{2D884F79-C617-BB4D-ADE4-662510ED600C}"/>
              </a:ext>
            </a:extLst>
          </p:cNvPr>
          <p:cNvSpPr txBox="1"/>
          <p:nvPr/>
        </p:nvSpPr>
        <p:spPr>
          <a:xfrm>
            <a:off x="711953" y="4864482"/>
            <a:ext cx="382340" cy="777266"/>
          </a:xfrm>
          <a:prstGeom prst="rect">
            <a:avLst/>
          </a:prstGeom>
          <a:noFill/>
        </p:spPr>
        <p:txBody>
          <a:bodyPr vert="eaVert"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rPr>
              <a:t>知らない</a:t>
            </a:r>
          </a:p>
        </p:txBody>
      </p:sp>
      <p:sp>
        <p:nvSpPr>
          <p:cNvPr id="25" name="テキスト ボックス 24">
            <a:extLst>
              <a:ext uri="{FF2B5EF4-FFF2-40B4-BE49-F238E27FC236}">
                <a16:creationId xmlns:a16="http://schemas.microsoft.com/office/drawing/2014/main" id="{83A6A3DF-A6B4-7342-A88A-DDA8627A779D}"/>
              </a:ext>
            </a:extLst>
          </p:cNvPr>
          <p:cNvSpPr txBox="1"/>
          <p:nvPr/>
        </p:nvSpPr>
        <p:spPr>
          <a:xfrm>
            <a:off x="2708305" y="1185338"/>
            <a:ext cx="987713" cy="304148"/>
          </a:xfrm>
          <a:prstGeom prst="rect">
            <a:avLst/>
          </a:prstGeom>
          <a:noFill/>
        </p:spPr>
        <p:txBody>
          <a:bodyPr vert="horz"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rPr>
              <a:t>知っている</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26" name="テキスト ボックス 25">
            <a:extLst>
              <a:ext uri="{FF2B5EF4-FFF2-40B4-BE49-F238E27FC236}">
                <a16:creationId xmlns:a16="http://schemas.microsoft.com/office/drawing/2014/main" id="{73A49DE4-192F-F147-B580-7530C3DBAB21}"/>
              </a:ext>
            </a:extLst>
          </p:cNvPr>
          <p:cNvSpPr txBox="1"/>
          <p:nvPr/>
        </p:nvSpPr>
        <p:spPr>
          <a:xfrm>
            <a:off x="7020874" y="1185338"/>
            <a:ext cx="828404" cy="304148"/>
          </a:xfrm>
          <a:prstGeom prst="rect">
            <a:avLst/>
          </a:prstGeom>
          <a:noFill/>
        </p:spPr>
        <p:txBody>
          <a:bodyPr vert="horz"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rPr>
              <a:t>知らない</a:t>
            </a:r>
          </a:p>
        </p:txBody>
      </p:sp>
      <p:sp>
        <p:nvSpPr>
          <p:cNvPr id="27" name="正方形/長方形 26">
            <a:extLst>
              <a:ext uri="{FF2B5EF4-FFF2-40B4-BE49-F238E27FC236}">
                <a16:creationId xmlns:a16="http://schemas.microsoft.com/office/drawing/2014/main" id="{B6A7F6D0-B243-954A-B145-854151B23CEC}"/>
              </a:ext>
            </a:extLst>
          </p:cNvPr>
          <p:cNvSpPr/>
          <p:nvPr/>
        </p:nvSpPr>
        <p:spPr>
          <a:xfrm>
            <a:off x="344814" y="1511394"/>
            <a:ext cx="9223899" cy="4988958"/>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6CB2ED21-7825-AC4E-9620-FF9BF22EBF01}"/>
              </a:ext>
            </a:extLst>
          </p:cNvPr>
          <p:cNvSpPr/>
          <p:nvPr/>
        </p:nvSpPr>
        <p:spPr>
          <a:xfrm>
            <a:off x="1074676" y="729282"/>
            <a:ext cx="8494037" cy="577107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9" name="テキスト ボックス 28">
            <a:extLst>
              <a:ext uri="{FF2B5EF4-FFF2-40B4-BE49-F238E27FC236}">
                <a16:creationId xmlns:a16="http://schemas.microsoft.com/office/drawing/2014/main" id="{7EA1B76A-69A1-42BC-AA65-16F6BC1C0F44}"/>
              </a:ext>
            </a:extLst>
          </p:cNvPr>
          <p:cNvSpPr txBox="1"/>
          <p:nvPr/>
        </p:nvSpPr>
        <p:spPr>
          <a:xfrm>
            <a:off x="337288" y="6560810"/>
            <a:ext cx="137569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6.</a:t>
            </a:r>
            <a:r>
              <a:rPr lang="ja-JP" altLang="en-US" sz="900" dirty="0">
                <a:latin typeface="Meiryo UI" panose="020B0604030504040204" pitchFamily="50" charset="-128"/>
                <a:ea typeface="Meiryo UI" panose="020B0604030504040204" pitchFamily="50" charset="-128"/>
              </a:rPr>
              <a:t>組織をマネジメントする</a:t>
            </a:r>
          </a:p>
        </p:txBody>
      </p:sp>
      <p:sp>
        <p:nvSpPr>
          <p:cNvPr id="30" name="テキスト ボックス 29">
            <a:extLst>
              <a:ext uri="{FF2B5EF4-FFF2-40B4-BE49-F238E27FC236}">
                <a16:creationId xmlns:a16="http://schemas.microsoft.com/office/drawing/2014/main" id="{A83B4420-B64F-44C4-AACC-84D5C1EB1589}"/>
              </a:ext>
            </a:extLst>
          </p:cNvPr>
          <p:cNvSpPr txBox="1"/>
          <p:nvPr/>
        </p:nvSpPr>
        <p:spPr>
          <a:xfrm>
            <a:off x="1809280" y="6560810"/>
            <a:ext cx="2103461"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STEP2:</a:t>
            </a:r>
            <a:r>
              <a:rPr lang="ja-JP" altLang="en-US" sz="900" dirty="0">
                <a:latin typeface="Meiryo UI" panose="020B0604030504040204" pitchFamily="50" charset="-128"/>
                <a:ea typeface="Meiryo UI" panose="020B0604030504040204" pitchFamily="50" charset="-128"/>
              </a:rPr>
              <a:t>メンバー間の関係性の質を高める</a:t>
            </a:r>
          </a:p>
        </p:txBody>
      </p:sp>
    </p:spTree>
    <p:extLst>
      <p:ext uri="{BB962C8B-B14F-4D97-AF65-F5344CB8AC3E}">
        <p14:creationId xmlns:p14="http://schemas.microsoft.com/office/powerpoint/2010/main" val="187791511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3267241"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59_</a:t>
            </a:r>
            <a:r>
              <a:rPr lang="ja-JP" altLang="en-US" dirty="0"/>
              <a:t>ジョハリの窓（フィードバックシート）</a:t>
            </a:r>
          </a:p>
        </p:txBody>
      </p:sp>
      <p:sp>
        <p:nvSpPr>
          <p:cNvPr id="27" name="正方形/長方形 26">
            <a:extLst>
              <a:ext uri="{FF2B5EF4-FFF2-40B4-BE49-F238E27FC236}">
                <a16:creationId xmlns:a16="http://schemas.microsoft.com/office/drawing/2014/main" id="{22EEEBC0-B8A4-8A4E-93AB-5A5D0EEEFFE9}"/>
              </a:ext>
            </a:extLst>
          </p:cNvPr>
          <p:cNvSpPr/>
          <p:nvPr/>
        </p:nvSpPr>
        <p:spPr>
          <a:xfrm>
            <a:off x="343627" y="1288206"/>
            <a:ext cx="383949" cy="1195918"/>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4197E8AB-F6A7-E344-B451-CE6FFCD5B0D3}"/>
              </a:ext>
            </a:extLst>
          </p:cNvPr>
          <p:cNvSpPr/>
          <p:nvPr/>
        </p:nvSpPr>
        <p:spPr>
          <a:xfrm>
            <a:off x="343627" y="2782306"/>
            <a:ext cx="383949" cy="3707946"/>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30" name="直線コネクタ 29">
            <a:extLst>
              <a:ext uri="{FF2B5EF4-FFF2-40B4-BE49-F238E27FC236}">
                <a16:creationId xmlns:a16="http://schemas.microsoft.com/office/drawing/2014/main" id="{7C5DA13A-E9DD-CC48-8CA2-D500B4561FD1}"/>
              </a:ext>
            </a:extLst>
          </p:cNvPr>
          <p:cNvCxnSpPr>
            <a:cxnSpLocks/>
          </p:cNvCxnSpPr>
          <p:nvPr/>
        </p:nvCxnSpPr>
        <p:spPr>
          <a:xfrm>
            <a:off x="337288" y="4636280"/>
            <a:ext cx="9209834" cy="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sp>
        <p:nvSpPr>
          <p:cNvPr id="33" name="テキスト ボックス 32">
            <a:extLst>
              <a:ext uri="{FF2B5EF4-FFF2-40B4-BE49-F238E27FC236}">
                <a16:creationId xmlns:a16="http://schemas.microsoft.com/office/drawing/2014/main" id="{32C75AE6-6BE0-F34D-8EEE-B1AAD9FC22FF}"/>
              </a:ext>
            </a:extLst>
          </p:cNvPr>
          <p:cNvSpPr txBox="1"/>
          <p:nvPr/>
        </p:nvSpPr>
        <p:spPr>
          <a:xfrm>
            <a:off x="351244" y="3025161"/>
            <a:ext cx="382681" cy="441281"/>
          </a:xfrm>
          <a:prstGeom prst="rect">
            <a:avLst/>
          </a:prstGeom>
          <a:noFill/>
        </p:spPr>
        <p:txBody>
          <a:bodyPr vert="eaVert" wrap="none" rtlCol="0" anchor="ctr">
            <a:spAutoFit/>
          </a:bodyPr>
          <a:lstStyle/>
          <a:p>
            <a:pPr algn="ctr"/>
            <a:r>
              <a:rPr kumimoji="1" lang="ja-JP" altLang="en-US" sz="1200" dirty="0">
                <a:solidFill>
                  <a:schemeClr val="tx1">
                    <a:lumMod val="75000"/>
                    <a:lumOff val="25000"/>
                  </a:schemeClr>
                </a:solidFill>
                <a:latin typeface="メイリオ"/>
                <a:ea typeface="メイリオ"/>
                <a:cs typeface="メイリオ"/>
              </a:rPr>
              <a:t>強み</a:t>
            </a:r>
          </a:p>
        </p:txBody>
      </p:sp>
      <p:sp>
        <p:nvSpPr>
          <p:cNvPr id="34" name="テキスト ボックス 33">
            <a:extLst>
              <a:ext uri="{FF2B5EF4-FFF2-40B4-BE49-F238E27FC236}">
                <a16:creationId xmlns:a16="http://schemas.microsoft.com/office/drawing/2014/main" id="{9327CB79-1EB2-D84F-AEE3-65F237E4C6C9}"/>
              </a:ext>
            </a:extLst>
          </p:cNvPr>
          <p:cNvSpPr txBox="1"/>
          <p:nvPr/>
        </p:nvSpPr>
        <p:spPr>
          <a:xfrm>
            <a:off x="351244" y="5721256"/>
            <a:ext cx="382681" cy="611003"/>
          </a:xfrm>
          <a:prstGeom prst="rect">
            <a:avLst/>
          </a:prstGeom>
          <a:noFill/>
        </p:spPr>
        <p:txBody>
          <a:bodyPr vert="eaVert" wrap="none" rtlCol="0" anchor="ctr">
            <a:spAutoFit/>
          </a:bodyPr>
          <a:lstStyle/>
          <a:p>
            <a:pPr algn="ctr"/>
            <a:r>
              <a:rPr lang="ja-JP" altLang="en-US" sz="1200" dirty="0">
                <a:solidFill>
                  <a:schemeClr val="tx1">
                    <a:lumMod val="75000"/>
                    <a:lumOff val="25000"/>
                  </a:schemeClr>
                </a:solidFill>
                <a:latin typeface="メイリオ"/>
                <a:ea typeface="メイリオ"/>
                <a:cs typeface="メイリオ"/>
              </a:rPr>
              <a:t>不得意</a:t>
            </a:r>
            <a:endParaRPr kumimoji="1" lang="ja-JP" altLang="en-US" sz="1200" dirty="0">
              <a:solidFill>
                <a:schemeClr val="tx1">
                  <a:lumMod val="75000"/>
                  <a:lumOff val="25000"/>
                </a:schemeClr>
              </a:solidFill>
              <a:latin typeface="メイリオ"/>
              <a:ea typeface="メイリオ"/>
              <a:cs typeface="メイリオ"/>
            </a:endParaRPr>
          </a:p>
        </p:txBody>
      </p:sp>
      <p:cxnSp>
        <p:nvCxnSpPr>
          <p:cNvPr id="36" name="直線コネクタ 35">
            <a:extLst>
              <a:ext uri="{FF2B5EF4-FFF2-40B4-BE49-F238E27FC236}">
                <a16:creationId xmlns:a16="http://schemas.microsoft.com/office/drawing/2014/main" id="{C128DF12-2DE9-6544-8575-3F7140D99A10}"/>
              </a:ext>
            </a:extLst>
          </p:cNvPr>
          <p:cNvCxnSpPr>
            <a:cxnSpLocks/>
          </p:cNvCxnSpPr>
          <p:nvPr/>
        </p:nvCxnSpPr>
        <p:spPr>
          <a:xfrm>
            <a:off x="727576" y="2782306"/>
            <a:ext cx="0" cy="3707947"/>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7" name="直線コネクタ 36">
            <a:extLst>
              <a:ext uri="{FF2B5EF4-FFF2-40B4-BE49-F238E27FC236}">
                <a16:creationId xmlns:a16="http://schemas.microsoft.com/office/drawing/2014/main" id="{5C0D00E1-8F05-B64D-9570-35FE90F7959D}"/>
              </a:ext>
            </a:extLst>
          </p:cNvPr>
          <p:cNvCxnSpPr>
            <a:cxnSpLocks/>
          </p:cNvCxnSpPr>
          <p:nvPr/>
        </p:nvCxnSpPr>
        <p:spPr>
          <a:xfrm>
            <a:off x="337288" y="5563266"/>
            <a:ext cx="9209834" cy="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テキスト ボックス 37">
            <a:extLst>
              <a:ext uri="{FF2B5EF4-FFF2-40B4-BE49-F238E27FC236}">
                <a16:creationId xmlns:a16="http://schemas.microsoft.com/office/drawing/2014/main" id="{BEE81FE6-338C-DA43-81D4-C64C5DDA0488}"/>
              </a:ext>
            </a:extLst>
          </p:cNvPr>
          <p:cNvSpPr txBox="1"/>
          <p:nvPr/>
        </p:nvSpPr>
        <p:spPr>
          <a:xfrm>
            <a:off x="351244" y="4879131"/>
            <a:ext cx="382681" cy="441281"/>
          </a:xfrm>
          <a:prstGeom prst="rect">
            <a:avLst/>
          </a:prstGeom>
          <a:noFill/>
        </p:spPr>
        <p:txBody>
          <a:bodyPr vert="eaVert" wrap="none" rtlCol="0" anchor="ctr">
            <a:spAutoFit/>
          </a:bodyPr>
          <a:lstStyle/>
          <a:p>
            <a:pPr algn="ctr"/>
            <a:r>
              <a:rPr lang="ja-JP" altLang="en-US" sz="1200" dirty="0">
                <a:solidFill>
                  <a:schemeClr val="tx1">
                    <a:lumMod val="75000"/>
                    <a:lumOff val="25000"/>
                  </a:schemeClr>
                </a:solidFill>
                <a:latin typeface="メイリオ"/>
                <a:ea typeface="メイリオ"/>
                <a:cs typeface="メイリオ"/>
              </a:rPr>
              <a:t>得意</a:t>
            </a:r>
            <a:endParaRPr kumimoji="1" lang="ja-JP" altLang="en-US" sz="1200" dirty="0">
              <a:solidFill>
                <a:schemeClr val="tx1">
                  <a:lumMod val="75000"/>
                  <a:lumOff val="25000"/>
                </a:schemeClr>
              </a:solidFill>
              <a:latin typeface="メイリオ"/>
              <a:ea typeface="メイリオ"/>
              <a:cs typeface="メイリオ"/>
            </a:endParaRPr>
          </a:p>
        </p:txBody>
      </p:sp>
      <p:cxnSp>
        <p:nvCxnSpPr>
          <p:cNvPr id="39" name="直線コネクタ 38">
            <a:extLst>
              <a:ext uri="{FF2B5EF4-FFF2-40B4-BE49-F238E27FC236}">
                <a16:creationId xmlns:a16="http://schemas.microsoft.com/office/drawing/2014/main" id="{66EC47E4-5912-B54C-B480-C69660820C9B}"/>
              </a:ext>
            </a:extLst>
          </p:cNvPr>
          <p:cNvCxnSpPr>
            <a:cxnSpLocks/>
          </p:cNvCxnSpPr>
          <p:nvPr/>
        </p:nvCxnSpPr>
        <p:spPr>
          <a:xfrm>
            <a:off x="337288" y="3709294"/>
            <a:ext cx="9209834" cy="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sp>
        <p:nvSpPr>
          <p:cNvPr id="40" name="テキスト ボックス 39">
            <a:extLst>
              <a:ext uri="{FF2B5EF4-FFF2-40B4-BE49-F238E27FC236}">
                <a16:creationId xmlns:a16="http://schemas.microsoft.com/office/drawing/2014/main" id="{4BD5DFC8-8664-E248-8BDA-1902382D5228}"/>
              </a:ext>
            </a:extLst>
          </p:cNvPr>
          <p:cNvSpPr txBox="1"/>
          <p:nvPr/>
        </p:nvSpPr>
        <p:spPr>
          <a:xfrm>
            <a:off x="351244" y="3952144"/>
            <a:ext cx="382681" cy="441281"/>
          </a:xfrm>
          <a:prstGeom prst="rect">
            <a:avLst/>
          </a:prstGeom>
          <a:noFill/>
        </p:spPr>
        <p:txBody>
          <a:bodyPr vert="eaVert" wrap="none" rtlCol="0" anchor="ctr">
            <a:spAutoFit/>
          </a:bodyPr>
          <a:lstStyle/>
          <a:p>
            <a:pPr algn="ctr"/>
            <a:r>
              <a:rPr lang="ja-JP" altLang="en-US" sz="1200" dirty="0">
                <a:solidFill>
                  <a:schemeClr val="tx1">
                    <a:lumMod val="75000"/>
                    <a:lumOff val="25000"/>
                  </a:schemeClr>
                </a:solidFill>
                <a:latin typeface="メイリオ"/>
                <a:ea typeface="メイリオ"/>
                <a:cs typeface="メイリオ"/>
              </a:rPr>
              <a:t>弱み</a:t>
            </a:r>
            <a:endParaRPr kumimoji="1" lang="ja-JP" altLang="en-US" sz="1200" dirty="0">
              <a:solidFill>
                <a:schemeClr val="tx1">
                  <a:lumMod val="75000"/>
                  <a:lumOff val="25000"/>
                </a:schemeClr>
              </a:solidFill>
              <a:latin typeface="メイリオ"/>
              <a:ea typeface="メイリオ"/>
              <a:cs typeface="メイリオ"/>
            </a:endParaRPr>
          </a:p>
        </p:txBody>
      </p:sp>
      <p:sp>
        <p:nvSpPr>
          <p:cNvPr id="42" name="テキスト ボックス 41">
            <a:extLst>
              <a:ext uri="{FF2B5EF4-FFF2-40B4-BE49-F238E27FC236}">
                <a16:creationId xmlns:a16="http://schemas.microsoft.com/office/drawing/2014/main" id="{65FF5884-5743-B946-BD8A-505C36D2F6E5}"/>
              </a:ext>
            </a:extLst>
          </p:cNvPr>
          <p:cNvSpPr txBox="1"/>
          <p:nvPr/>
        </p:nvSpPr>
        <p:spPr>
          <a:xfrm>
            <a:off x="351244" y="1580663"/>
            <a:ext cx="382681" cy="611003"/>
          </a:xfrm>
          <a:prstGeom prst="rect">
            <a:avLst/>
          </a:prstGeom>
          <a:noFill/>
        </p:spPr>
        <p:txBody>
          <a:bodyPr vert="eaVert" wrap="none" rtlCol="0" anchor="ctr">
            <a:spAutoFit/>
          </a:bodyPr>
          <a:lstStyle/>
          <a:p>
            <a:pPr algn="ctr"/>
            <a:r>
              <a:rPr lang="ja-JP" altLang="en-US" sz="1200" dirty="0">
                <a:solidFill>
                  <a:schemeClr val="tx1">
                    <a:lumMod val="75000"/>
                    <a:lumOff val="25000"/>
                  </a:schemeClr>
                </a:solidFill>
                <a:latin typeface="メイリオ"/>
                <a:ea typeface="メイリオ"/>
                <a:cs typeface="メイリオ"/>
              </a:rPr>
              <a:t>人物像</a:t>
            </a:r>
            <a:endParaRPr kumimoji="1" lang="ja-JP" altLang="en-US" sz="1200" dirty="0">
              <a:solidFill>
                <a:schemeClr val="tx1">
                  <a:lumMod val="75000"/>
                  <a:lumOff val="25000"/>
                </a:schemeClr>
              </a:solidFill>
              <a:latin typeface="メイリオ"/>
              <a:ea typeface="メイリオ"/>
              <a:cs typeface="メイリオ"/>
            </a:endParaRPr>
          </a:p>
        </p:txBody>
      </p:sp>
      <p:cxnSp>
        <p:nvCxnSpPr>
          <p:cNvPr id="46" name="直線コネクタ 45">
            <a:extLst>
              <a:ext uri="{FF2B5EF4-FFF2-40B4-BE49-F238E27FC236}">
                <a16:creationId xmlns:a16="http://schemas.microsoft.com/office/drawing/2014/main" id="{C60820FD-8916-E54A-9334-C333200BA2FA}"/>
              </a:ext>
            </a:extLst>
          </p:cNvPr>
          <p:cNvCxnSpPr>
            <a:cxnSpLocks/>
          </p:cNvCxnSpPr>
          <p:nvPr/>
        </p:nvCxnSpPr>
        <p:spPr>
          <a:xfrm>
            <a:off x="727576" y="1288206"/>
            <a:ext cx="0" cy="1195918"/>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sp>
        <p:nvSpPr>
          <p:cNvPr id="47" name="テキスト ボックス 46">
            <a:extLst>
              <a:ext uri="{FF2B5EF4-FFF2-40B4-BE49-F238E27FC236}">
                <a16:creationId xmlns:a16="http://schemas.microsoft.com/office/drawing/2014/main" id="{AD06ED9D-A863-CA48-8EB0-D06F0B971688}"/>
              </a:ext>
            </a:extLst>
          </p:cNvPr>
          <p:cNvSpPr txBox="1"/>
          <p:nvPr/>
        </p:nvSpPr>
        <p:spPr>
          <a:xfrm>
            <a:off x="4485280" y="684673"/>
            <a:ext cx="935442" cy="339447"/>
          </a:xfrm>
          <a:prstGeom prst="rect">
            <a:avLst/>
          </a:prstGeom>
          <a:noFill/>
        </p:spPr>
        <p:txBody>
          <a:bodyPr wrap="none" rtlCol="0" anchor="ctr">
            <a:spAutoFit/>
          </a:bodyPr>
          <a:lstStyle/>
          <a:p>
            <a:r>
              <a:rPr kumimoji="1" lang="ja-JP" altLang="en-US" sz="1400" dirty="0">
                <a:solidFill>
                  <a:schemeClr val="tx1">
                    <a:lumMod val="75000"/>
                    <a:lumOff val="25000"/>
                  </a:schemeClr>
                </a:solidFill>
                <a:latin typeface="メイリオ"/>
                <a:ea typeface="メイリオ"/>
                <a:cs typeface="メイリオ"/>
              </a:rPr>
              <a:t>から見た</a:t>
            </a:r>
          </a:p>
        </p:txBody>
      </p:sp>
      <p:cxnSp>
        <p:nvCxnSpPr>
          <p:cNvPr id="48" name="直線コネクタ 47">
            <a:extLst>
              <a:ext uri="{FF2B5EF4-FFF2-40B4-BE49-F238E27FC236}">
                <a16:creationId xmlns:a16="http://schemas.microsoft.com/office/drawing/2014/main" id="{423AA1D2-C962-234B-96BB-2C11EA14A69F}"/>
              </a:ext>
            </a:extLst>
          </p:cNvPr>
          <p:cNvCxnSpPr>
            <a:cxnSpLocks/>
          </p:cNvCxnSpPr>
          <p:nvPr/>
        </p:nvCxnSpPr>
        <p:spPr>
          <a:xfrm>
            <a:off x="1803304" y="1024119"/>
            <a:ext cx="2502936" cy="0"/>
          </a:xfrm>
          <a:prstGeom prst="line">
            <a:avLst/>
          </a:prstGeom>
          <a:ln w="28575"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テキスト ボックス 48">
            <a:extLst>
              <a:ext uri="{FF2B5EF4-FFF2-40B4-BE49-F238E27FC236}">
                <a16:creationId xmlns:a16="http://schemas.microsoft.com/office/drawing/2014/main" id="{E2C745AD-2332-E746-91D6-E0835E84D451}"/>
              </a:ext>
            </a:extLst>
          </p:cNvPr>
          <p:cNvSpPr txBox="1"/>
          <p:nvPr/>
        </p:nvSpPr>
        <p:spPr>
          <a:xfrm>
            <a:off x="1793201" y="682812"/>
            <a:ext cx="457090" cy="271557"/>
          </a:xfrm>
          <a:prstGeom prst="rect">
            <a:avLst/>
          </a:prstGeom>
          <a:noFill/>
        </p:spPr>
        <p:txBody>
          <a:bodyPr wrap="none" rtlCol="0" anchor="b">
            <a:spAutoFit/>
          </a:bodyPr>
          <a:lstStyle/>
          <a:p>
            <a:r>
              <a:rPr lang="ja-JP" altLang="en-US" sz="1000" dirty="0">
                <a:solidFill>
                  <a:schemeClr val="tx1">
                    <a:lumMod val="75000"/>
                    <a:lumOff val="25000"/>
                  </a:schemeClr>
                </a:solidFill>
                <a:latin typeface="メイリオ"/>
                <a:ea typeface="メイリオ"/>
                <a:cs typeface="メイリオ"/>
              </a:rPr>
              <a:t>名前</a:t>
            </a:r>
            <a:endParaRPr kumimoji="1" lang="ja-JP" altLang="en-US" sz="1000" dirty="0">
              <a:solidFill>
                <a:schemeClr val="tx1">
                  <a:lumMod val="75000"/>
                  <a:lumOff val="25000"/>
                </a:schemeClr>
              </a:solidFill>
              <a:latin typeface="メイリオ"/>
              <a:ea typeface="メイリオ"/>
              <a:cs typeface="メイリオ"/>
            </a:endParaRPr>
          </a:p>
        </p:txBody>
      </p:sp>
      <p:cxnSp>
        <p:nvCxnSpPr>
          <p:cNvPr id="50" name="直線コネクタ 49">
            <a:extLst>
              <a:ext uri="{FF2B5EF4-FFF2-40B4-BE49-F238E27FC236}">
                <a16:creationId xmlns:a16="http://schemas.microsoft.com/office/drawing/2014/main" id="{93AC747A-E948-B547-944C-7359C4FD7BC9}"/>
              </a:ext>
            </a:extLst>
          </p:cNvPr>
          <p:cNvCxnSpPr>
            <a:cxnSpLocks/>
          </p:cNvCxnSpPr>
          <p:nvPr/>
        </p:nvCxnSpPr>
        <p:spPr>
          <a:xfrm>
            <a:off x="5609863" y="1024119"/>
            <a:ext cx="2502936" cy="0"/>
          </a:xfrm>
          <a:prstGeom prst="line">
            <a:avLst/>
          </a:prstGeom>
          <a:ln w="28575"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sp>
        <p:nvSpPr>
          <p:cNvPr id="51" name="テキスト ボックス 50">
            <a:extLst>
              <a:ext uri="{FF2B5EF4-FFF2-40B4-BE49-F238E27FC236}">
                <a16:creationId xmlns:a16="http://schemas.microsoft.com/office/drawing/2014/main" id="{BA3F4231-4DA6-0547-8F51-E5A7E772FE37}"/>
              </a:ext>
            </a:extLst>
          </p:cNvPr>
          <p:cNvSpPr txBox="1"/>
          <p:nvPr/>
        </p:nvSpPr>
        <p:spPr>
          <a:xfrm>
            <a:off x="5599760" y="682812"/>
            <a:ext cx="457090" cy="271557"/>
          </a:xfrm>
          <a:prstGeom prst="rect">
            <a:avLst/>
          </a:prstGeom>
          <a:noFill/>
        </p:spPr>
        <p:txBody>
          <a:bodyPr wrap="none" rtlCol="0" anchor="b">
            <a:spAutoFit/>
          </a:bodyPr>
          <a:lstStyle/>
          <a:p>
            <a:r>
              <a:rPr lang="ja-JP" altLang="en-US" sz="1000" dirty="0">
                <a:solidFill>
                  <a:schemeClr val="tx1">
                    <a:lumMod val="75000"/>
                    <a:lumOff val="25000"/>
                  </a:schemeClr>
                </a:solidFill>
                <a:latin typeface="メイリオ"/>
                <a:ea typeface="メイリオ"/>
                <a:cs typeface="メイリオ"/>
              </a:rPr>
              <a:t>名前</a:t>
            </a:r>
            <a:endParaRPr kumimoji="1" lang="ja-JP" altLang="en-US" sz="1000" dirty="0">
              <a:solidFill>
                <a:schemeClr val="tx1">
                  <a:lumMod val="75000"/>
                  <a:lumOff val="25000"/>
                </a:schemeClr>
              </a:solidFill>
              <a:latin typeface="メイリオ"/>
              <a:ea typeface="メイリオ"/>
              <a:cs typeface="メイリオ"/>
            </a:endParaRPr>
          </a:p>
        </p:txBody>
      </p:sp>
      <p:sp>
        <p:nvSpPr>
          <p:cNvPr id="52" name="テキスト ボックス 51">
            <a:extLst>
              <a:ext uri="{FF2B5EF4-FFF2-40B4-BE49-F238E27FC236}">
                <a16:creationId xmlns:a16="http://schemas.microsoft.com/office/drawing/2014/main" id="{454FD278-3590-7B48-9988-CD4EB0FEF619}"/>
              </a:ext>
            </a:extLst>
          </p:cNvPr>
          <p:cNvSpPr txBox="1"/>
          <p:nvPr/>
        </p:nvSpPr>
        <p:spPr>
          <a:xfrm>
            <a:off x="875363" y="1399319"/>
            <a:ext cx="6835104" cy="271557"/>
          </a:xfrm>
          <a:prstGeom prst="rect">
            <a:avLst/>
          </a:prstGeom>
          <a:noFill/>
        </p:spPr>
        <p:txBody>
          <a:bodyPr wrap="none" rtlCol="0" anchor="t">
            <a:spAutoFit/>
          </a:bodyPr>
          <a:lstStyle/>
          <a:p>
            <a:r>
              <a:rPr kumimoji="1" lang="ja-JP" altLang="en-US" sz="1000" dirty="0">
                <a:solidFill>
                  <a:schemeClr val="bg1">
                    <a:lumMod val="65000"/>
                  </a:schemeClr>
                </a:solidFill>
                <a:latin typeface="Osaka" panose="020B0600000000000000" pitchFamily="34" charset="-128"/>
                <a:ea typeface="Osaka" panose="020B0600000000000000" pitchFamily="34" charset="-128"/>
                <a:cs typeface="メイリオ"/>
              </a:rPr>
              <a:t>人柄や性格、口癖、漫画のキャラクターに例えると誰か？など、人物像を定義できるような要素を書き出そう。</a:t>
            </a:r>
          </a:p>
        </p:txBody>
      </p:sp>
      <p:sp>
        <p:nvSpPr>
          <p:cNvPr id="54" name="正方形/長方形 53">
            <a:extLst>
              <a:ext uri="{FF2B5EF4-FFF2-40B4-BE49-F238E27FC236}">
                <a16:creationId xmlns:a16="http://schemas.microsoft.com/office/drawing/2014/main" id="{82258E5B-14CB-8448-BB2B-74F40E188236}"/>
              </a:ext>
            </a:extLst>
          </p:cNvPr>
          <p:cNvSpPr/>
          <p:nvPr/>
        </p:nvSpPr>
        <p:spPr>
          <a:xfrm>
            <a:off x="349967" y="1288205"/>
            <a:ext cx="9218746" cy="1195919"/>
          </a:xfrm>
          <a:prstGeom prst="rect">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55" name="正方形/長方形 54">
            <a:extLst>
              <a:ext uri="{FF2B5EF4-FFF2-40B4-BE49-F238E27FC236}">
                <a16:creationId xmlns:a16="http://schemas.microsoft.com/office/drawing/2014/main" id="{65D64496-8799-F74D-9F4B-ADD52EDF6B5C}"/>
              </a:ext>
            </a:extLst>
          </p:cNvPr>
          <p:cNvSpPr/>
          <p:nvPr/>
        </p:nvSpPr>
        <p:spPr>
          <a:xfrm>
            <a:off x="351244" y="2776581"/>
            <a:ext cx="9213738" cy="3713671"/>
          </a:xfrm>
          <a:prstGeom prst="rect">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23" name="テキスト ボックス 22">
            <a:extLst>
              <a:ext uri="{FF2B5EF4-FFF2-40B4-BE49-F238E27FC236}">
                <a16:creationId xmlns:a16="http://schemas.microsoft.com/office/drawing/2014/main" id="{C5BC476D-A483-CC42-9378-5E5DE80AC8F1}"/>
              </a:ext>
            </a:extLst>
          </p:cNvPr>
          <p:cNvSpPr txBox="1"/>
          <p:nvPr/>
        </p:nvSpPr>
        <p:spPr>
          <a:xfrm>
            <a:off x="2250291" y="648235"/>
            <a:ext cx="2045847" cy="276999"/>
          </a:xfrm>
          <a:prstGeom prst="rect">
            <a:avLst/>
          </a:prstGeom>
          <a:noFill/>
        </p:spPr>
        <p:txBody>
          <a:bodyPr wrap="square" rtlCol="0" anchor="ctr">
            <a:spAutoFit/>
          </a:bodyPr>
          <a:lstStyle/>
          <a:p>
            <a:pPr algn="ctr"/>
            <a:r>
              <a:rPr lang="ja-JP" altLang="en-US" sz="1200" b="1" dirty="0">
                <a:solidFill>
                  <a:schemeClr val="tx1">
                    <a:lumMod val="75000"/>
                    <a:lumOff val="25000"/>
                  </a:schemeClr>
                </a:solidFill>
                <a:latin typeface="メイリオ"/>
                <a:ea typeface="メイリオ"/>
                <a:cs typeface="メイリオ"/>
              </a:rPr>
              <a:t>名前が入ります</a:t>
            </a:r>
            <a:endParaRPr kumimoji="1" lang="ja-JP" altLang="en-US" sz="1200" b="1" dirty="0">
              <a:solidFill>
                <a:schemeClr val="tx1">
                  <a:lumMod val="75000"/>
                  <a:lumOff val="25000"/>
                </a:schemeClr>
              </a:solidFill>
              <a:latin typeface="メイリオ"/>
              <a:ea typeface="メイリオ"/>
              <a:cs typeface="メイリオ"/>
            </a:endParaRPr>
          </a:p>
        </p:txBody>
      </p:sp>
      <p:sp>
        <p:nvSpPr>
          <p:cNvPr id="24" name="テキスト ボックス 23">
            <a:extLst>
              <a:ext uri="{FF2B5EF4-FFF2-40B4-BE49-F238E27FC236}">
                <a16:creationId xmlns:a16="http://schemas.microsoft.com/office/drawing/2014/main" id="{DA558DA5-8F4B-F240-94A4-6CB29F76AFC5}"/>
              </a:ext>
            </a:extLst>
          </p:cNvPr>
          <p:cNvSpPr txBox="1"/>
          <p:nvPr/>
        </p:nvSpPr>
        <p:spPr>
          <a:xfrm>
            <a:off x="6066952" y="648235"/>
            <a:ext cx="2045847" cy="276999"/>
          </a:xfrm>
          <a:prstGeom prst="rect">
            <a:avLst/>
          </a:prstGeom>
          <a:noFill/>
        </p:spPr>
        <p:txBody>
          <a:bodyPr wrap="square" rtlCol="0" anchor="ctr">
            <a:spAutoFit/>
          </a:bodyPr>
          <a:lstStyle/>
          <a:p>
            <a:pPr algn="ctr"/>
            <a:r>
              <a:rPr lang="ja-JP" altLang="en-US" sz="1200" b="1">
                <a:solidFill>
                  <a:schemeClr val="tx1">
                    <a:lumMod val="75000"/>
                    <a:lumOff val="25000"/>
                  </a:schemeClr>
                </a:solidFill>
                <a:latin typeface="メイリオ"/>
                <a:ea typeface="メイリオ"/>
                <a:cs typeface="メイリオ"/>
              </a:rPr>
              <a:t>名前が入ります</a:t>
            </a:r>
            <a:endParaRPr kumimoji="1" lang="ja-JP" altLang="en-US" sz="1200" b="1" dirty="0">
              <a:solidFill>
                <a:schemeClr val="tx1">
                  <a:lumMod val="75000"/>
                  <a:lumOff val="25000"/>
                </a:schemeClr>
              </a:solidFill>
              <a:latin typeface="メイリオ"/>
              <a:ea typeface="メイリオ"/>
              <a:cs typeface="メイリオ"/>
            </a:endParaRPr>
          </a:p>
        </p:txBody>
      </p:sp>
      <p:sp>
        <p:nvSpPr>
          <p:cNvPr id="25" name="テキスト ボックス 24">
            <a:extLst>
              <a:ext uri="{FF2B5EF4-FFF2-40B4-BE49-F238E27FC236}">
                <a16:creationId xmlns:a16="http://schemas.microsoft.com/office/drawing/2014/main" id="{483BAF2E-AFC9-E647-B02B-27C9C2E433E4}"/>
              </a:ext>
            </a:extLst>
          </p:cNvPr>
          <p:cNvSpPr txBox="1"/>
          <p:nvPr/>
        </p:nvSpPr>
        <p:spPr>
          <a:xfrm>
            <a:off x="875363" y="1747665"/>
            <a:ext cx="8494880" cy="276999"/>
          </a:xfrm>
          <a:prstGeom prst="rect">
            <a:avLst/>
          </a:prstGeom>
          <a:noFill/>
        </p:spPr>
        <p:txBody>
          <a:bodyPr wrap="square" rtlCol="0" anchor="ctr">
            <a:spAutoFit/>
          </a:bodyPr>
          <a:lstStyle/>
          <a:p>
            <a:r>
              <a:rPr kumimoji="1" lang="ja-JP" altLang="en-US" sz="1200" dirty="0">
                <a:solidFill>
                  <a:schemeClr val="tx1">
                    <a:lumMod val="75000"/>
                    <a:lumOff val="25000"/>
                  </a:schemeClr>
                </a:solidFill>
                <a:latin typeface="メイリオ"/>
                <a:ea typeface="メイリオ"/>
                <a:cs typeface="メイリオ"/>
              </a:rPr>
              <a:t>ここにテキストが入ります。ここにテキストが入ります。ここにテキストが入ります。</a:t>
            </a:r>
          </a:p>
        </p:txBody>
      </p:sp>
      <p:sp>
        <p:nvSpPr>
          <p:cNvPr id="26" name="テキスト ボックス 25">
            <a:extLst>
              <a:ext uri="{FF2B5EF4-FFF2-40B4-BE49-F238E27FC236}">
                <a16:creationId xmlns:a16="http://schemas.microsoft.com/office/drawing/2014/main" id="{E4EA3013-FB03-C448-9667-B6BAAB3B2F29}"/>
              </a:ext>
            </a:extLst>
          </p:cNvPr>
          <p:cNvSpPr txBox="1"/>
          <p:nvPr/>
        </p:nvSpPr>
        <p:spPr>
          <a:xfrm>
            <a:off x="898838" y="3107302"/>
            <a:ext cx="8494880" cy="276999"/>
          </a:xfrm>
          <a:prstGeom prst="rect">
            <a:avLst/>
          </a:prstGeom>
          <a:noFill/>
        </p:spPr>
        <p:txBody>
          <a:bodyPr wrap="square" rtlCol="0" anchor="ctr">
            <a:spAutoFit/>
          </a:bodyPr>
          <a:lstStyle/>
          <a:p>
            <a:r>
              <a:rPr kumimoji="1" lang="ja-JP" altLang="en-US" sz="1200" dirty="0">
                <a:solidFill>
                  <a:schemeClr val="tx1">
                    <a:lumMod val="75000"/>
                    <a:lumOff val="25000"/>
                  </a:schemeClr>
                </a:solidFill>
                <a:latin typeface="メイリオ"/>
                <a:ea typeface="メイリオ"/>
                <a:cs typeface="メイリオ"/>
              </a:rPr>
              <a:t>ここにテキストが入ります。ここにテキストが入ります。ここにテキストが入ります。</a:t>
            </a:r>
          </a:p>
        </p:txBody>
      </p:sp>
      <p:sp>
        <p:nvSpPr>
          <p:cNvPr id="29" name="テキスト ボックス 28">
            <a:extLst>
              <a:ext uri="{FF2B5EF4-FFF2-40B4-BE49-F238E27FC236}">
                <a16:creationId xmlns:a16="http://schemas.microsoft.com/office/drawing/2014/main" id="{049AB9D9-0FA3-544E-8026-D7CD1602793C}"/>
              </a:ext>
            </a:extLst>
          </p:cNvPr>
          <p:cNvSpPr txBox="1"/>
          <p:nvPr/>
        </p:nvSpPr>
        <p:spPr>
          <a:xfrm>
            <a:off x="898838" y="4034285"/>
            <a:ext cx="8494880" cy="276999"/>
          </a:xfrm>
          <a:prstGeom prst="rect">
            <a:avLst/>
          </a:prstGeom>
          <a:noFill/>
        </p:spPr>
        <p:txBody>
          <a:bodyPr wrap="square" rtlCol="0" anchor="ctr">
            <a:spAutoFit/>
          </a:bodyPr>
          <a:lstStyle/>
          <a:p>
            <a:r>
              <a:rPr kumimoji="1" lang="ja-JP" altLang="en-US" sz="1200" dirty="0">
                <a:solidFill>
                  <a:schemeClr val="tx1">
                    <a:lumMod val="75000"/>
                    <a:lumOff val="25000"/>
                  </a:schemeClr>
                </a:solidFill>
                <a:latin typeface="メイリオ"/>
                <a:ea typeface="メイリオ"/>
                <a:cs typeface="メイリオ"/>
              </a:rPr>
              <a:t>ここにテキストが入ります。ここにテキストが入ります。ここにテキストが入ります。</a:t>
            </a:r>
          </a:p>
        </p:txBody>
      </p:sp>
      <p:sp>
        <p:nvSpPr>
          <p:cNvPr id="31" name="テキスト ボックス 30">
            <a:extLst>
              <a:ext uri="{FF2B5EF4-FFF2-40B4-BE49-F238E27FC236}">
                <a16:creationId xmlns:a16="http://schemas.microsoft.com/office/drawing/2014/main" id="{6E8C4200-2927-B341-820F-7E2749292596}"/>
              </a:ext>
            </a:extLst>
          </p:cNvPr>
          <p:cNvSpPr txBox="1"/>
          <p:nvPr/>
        </p:nvSpPr>
        <p:spPr>
          <a:xfrm>
            <a:off x="898838" y="4961272"/>
            <a:ext cx="8494880" cy="276999"/>
          </a:xfrm>
          <a:prstGeom prst="rect">
            <a:avLst/>
          </a:prstGeom>
          <a:noFill/>
        </p:spPr>
        <p:txBody>
          <a:bodyPr wrap="square" rtlCol="0" anchor="ctr">
            <a:spAutoFit/>
          </a:bodyPr>
          <a:lstStyle/>
          <a:p>
            <a:r>
              <a:rPr kumimoji="1" lang="ja-JP" altLang="en-US" sz="1200" dirty="0">
                <a:solidFill>
                  <a:schemeClr val="tx1">
                    <a:lumMod val="75000"/>
                    <a:lumOff val="25000"/>
                  </a:schemeClr>
                </a:solidFill>
                <a:latin typeface="メイリオ"/>
                <a:ea typeface="メイリオ"/>
                <a:cs typeface="メイリオ"/>
              </a:rPr>
              <a:t>ここにテキストが入ります。ここにテキストが入ります。ここにテキストが入ります。</a:t>
            </a:r>
          </a:p>
        </p:txBody>
      </p:sp>
      <p:sp>
        <p:nvSpPr>
          <p:cNvPr id="32" name="テキスト ボックス 31">
            <a:extLst>
              <a:ext uri="{FF2B5EF4-FFF2-40B4-BE49-F238E27FC236}">
                <a16:creationId xmlns:a16="http://schemas.microsoft.com/office/drawing/2014/main" id="{6FE431DE-BCCC-F74A-8214-EF0F0F521900}"/>
              </a:ext>
            </a:extLst>
          </p:cNvPr>
          <p:cNvSpPr txBox="1"/>
          <p:nvPr/>
        </p:nvSpPr>
        <p:spPr>
          <a:xfrm>
            <a:off x="889908" y="5888258"/>
            <a:ext cx="8494880" cy="276999"/>
          </a:xfrm>
          <a:prstGeom prst="rect">
            <a:avLst/>
          </a:prstGeom>
          <a:noFill/>
        </p:spPr>
        <p:txBody>
          <a:bodyPr wrap="square" rtlCol="0" anchor="ctr">
            <a:spAutoFit/>
          </a:bodyPr>
          <a:lstStyle/>
          <a:p>
            <a:r>
              <a:rPr kumimoji="1" lang="ja-JP" altLang="en-US" sz="1200" dirty="0">
                <a:solidFill>
                  <a:schemeClr val="tx1">
                    <a:lumMod val="75000"/>
                    <a:lumOff val="25000"/>
                  </a:schemeClr>
                </a:solidFill>
                <a:latin typeface="メイリオ"/>
                <a:ea typeface="メイリオ"/>
                <a:cs typeface="メイリオ"/>
              </a:rPr>
              <a:t>ここにテキストが入ります。ここにテキストが入ります。ここにテキストが入ります。</a:t>
            </a:r>
          </a:p>
        </p:txBody>
      </p:sp>
      <p:sp>
        <p:nvSpPr>
          <p:cNvPr id="35" name="テキスト ボックス 34">
            <a:extLst>
              <a:ext uri="{FF2B5EF4-FFF2-40B4-BE49-F238E27FC236}">
                <a16:creationId xmlns:a16="http://schemas.microsoft.com/office/drawing/2014/main" id="{C3F5D0ED-BD45-4421-8561-9B196F16ECC7}"/>
              </a:ext>
            </a:extLst>
          </p:cNvPr>
          <p:cNvSpPr txBox="1"/>
          <p:nvPr/>
        </p:nvSpPr>
        <p:spPr>
          <a:xfrm>
            <a:off x="337288" y="6560810"/>
            <a:ext cx="137569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6.</a:t>
            </a:r>
            <a:r>
              <a:rPr lang="ja-JP" altLang="en-US" sz="900" dirty="0">
                <a:latin typeface="Meiryo UI" panose="020B0604030504040204" pitchFamily="50" charset="-128"/>
                <a:ea typeface="Meiryo UI" panose="020B0604030504040204" pitchFamily="50" charset="-128"/>
              </a:rPr>
              <a:t>組織をマネジメントする</a:t>
            </a:r>
          </a:p>
        </p:txBody>
      </p:sp>
      <p:sp>
        <p:nvSpPr>
          <p:cNvPr id="41" name="テキスト ボックス 40">
            <a:extLst>
              <a:ext uri="{FF2B5EF4-FFF2-40B4-BE49-F238E27FC236}">
                <a16:creationId xmlns:a16="http://schemas.microsoft.com/office/drawing/2014/main" id="{60F06479-EF97-4C6E-A12B-C67EC9F77149}"/>
              </a:ext>
            </a:extLst>
          </p:cNvPr>
          <p:cNvSpPr txBox="1"/>
          <p:nvPr/>
        </p:nvSpPr>
        <p:spPr>
          <a:xfrm>
            <a:off x="1809280" y="6560810"/>
            <a:ext cx="2103461"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STEP2:</a:t>
            </a:r>
            <a:r>
              <a:rPr lang="ja-JP" altLang="en-US" sz="900" dirty="0">
                <a:latin typeface="Meiryo UI" panose="020B0604030504040204" pitchFamily="50" charset="-128"/>
                <a:ea typeface="Meiryo UI" panose="020B0604030504040204" pitchFamily="50" charset="-128"/>
              </a:rPr>
              <a:t>メンバー間の関係性の質を高める</a:t>
            </a:r>
          </a:p>
        </p:txBody>
      </p:sp>
    </p:spTree>
    <p:extLst>
      <p:ext uri="{BB962C8B-B14F-4D97-AF65-F5344CB8AC3E}">
        <p14:creationId xmlns:p14="http://schemas.microsoft.com/office/powerpoint/2010/main" val="3760327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正方形/長方形 36">
            <a:extLst>
              <a:ext uri="{FF2B5EF4-FFF2-40B4-BE49-F238E27FC236}">
                <a16:creationId xmlns:a16="http://schemas.microsoft.com/office/drawing/2014/main" id="{F051DF9C-A4A3-C345-93D1-8B70E79FE5BD}"/>
              </a:ext>
            </a:extLst>
          </p:cNvPr>
          <p:cNvSpPr/>
          <p:nvPr/>
        </p:nvSpPr>
        <p:spPr>
          <a:xfrm>
            <a:off x="337288" y="682812"/>
            <a:ext cx="9231425" cy="5807441"/>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0" name="テキスト ボックス 49">
            <a:extLst>
              <a:ext uri="{FF2B5EF4-FFF2-40B4-BE49-F238E27FC236}">
                <a16:creationId xmlns:a16="http://schemas.microsoft.com/office/drawing/2014/main" id="{6617679F-E1EE-1A4E-95F9-15D2C3FF894A}"/>
              </a:ext>
            </a:extLst>
          </p:cNvPr>
          <p:cNvSpPr txBox="1"/>
          <p:nvPr/>
        </p:nvSpPr>
        <p:spPr>
          <a:xfrm>
            <a:off x="463308" y="238540"/>
            <a:ext cx="3677610" cy="400110"/>
          </a:xfrm>
          <a:prstGeom prst="rect">
            <a:avLst/>
          </a:prstGeom>
          <a:noFill/>
        </p:spPr>
        <p:txBody>
          <a:bodyPr wrap="none" rtlCol="0">
            <a:spAutoFit/>
          </a:bodyPr>
          <a:lstStyle/>
          <a:p>
            <a:r>
              <a:rPr kumimoji="1" lang="en-US" altLang="ja-JP" sz="2000" b="1" dirty="0">
                <a:solidFill>
                  <a:schemeClr val="tx1">
                    <a:lumMod val="75000"/>
                    <a:lumOff val="25000"/>
                  </a:schemeClr>
                </a:solidFill>
                <a:latin typeface="Meiryo" panose="020B0604030504040204" pitchFamily="34" charset="-128"/>
                <a:ea typeface="Meiryo" panose="020B0604030504040204" pitchFamily="34" charset="-128"/>
              </a:rPr>
              <a:t>04_</a:t>
            </a:r>
            <a:r>
              <a:rPr kumimoji="1" lang="ja-JP" altLang="en-US" sz="2000" b="1" dirty="0">
                <a:solidFill>
                  <a:schemeClr val="tx1">
                    <a:lumMod val="75000"/>
                    <a:lumOff val="25000"/>
                  </a:schemeClr>
                </a:solidFill>
                <a:latin typeface="Meiryo" panose="020B0604030504040204" pitchFamily="34" charset="-128"/>
                <a:ea typeface="Meiryo" panose="020B0604030504040204" pitchFamily="34" charset="-128"/>
              </a:rPr>
              <a:t>コントロール可能</a:t>
            </a:r>
            <a:r>
              <a:rPr kumimoji="1" lang="en-US" altLang="ja-JP" sz="2000" b="1" dirty="0">
                <a:solidFill>
                  <a:schemeClr val="tx1">
                    <a:lumMod val="75000"/>
                    <a:lumOff val="25000"/>
                  </a:schemeClr>
                </a:solidFill>
                <a:latin typeface="Meiryo" panose="020B0604030504040204" pitchFamily="34" charset="-128"/>
                <a:ea typeface="Meiryo" panose="020B0604030504040204" pitchFamily="34" charset="-128"/>
              </a:rPr>
              <a:t>/</a:t>
            </a:r>
            <a:r>
              <a:rPr kumimoji="1" lang="ja-JP" altLang="en-US" sz="2000" b="1" dirty="0">
                <a:solidFill>
                  <a:schemeClr val="tx1">
                    <a:lumMod val="75000"/>
                    <a:lumOff val="25000"/>
                  </a:schemeClr>
                </a:solidFill>
                <a:latin typeface="Meiryo" panose="020B0604030504040204" pitchFamily="34" charset="-128"/>
                <a:ea typeface="Meiryo" panose="020B0604030504040204" pitchFamily="34" charset="-128"/>
              </a:rPr>
              <a:t>不可能</a:t>
            </a:r>
          </a:p>
        </p:txBody>
      </p:sp>
      <p:sp>
        <p:nvSpPr>
          <p:cNvPr id="3" name="正方形/長方形 2">
            <a:extLst>
              <a:ext uri="{FF2B5EF4-FFF2-40B4-BE49-F238E27FC236}">
                <a16:creationId xmlns:a16="http://schemas.microsoft.com/office/drawing/2014/main" id="{6AFF5DE9-E573-9845-8A61-E787DC660A7A}"/>
              </a:ext>
            </a:extLst>
          </p:cNvPr>
          <p:cNvSpPr/>
          <p:nvPr/>
        </p:nvSpPr>
        <p:spPr>
          <a:xfrm>
            <a:off x="337288" y="682812"/>
            <a:ext cx="9231424" cy="496603"/>
          </a:xfrm>
          <a:prstGeom prst="rect">
            <a:avLst/>
          </a:prstGeom>
          <a:solidFill>
            <a:schemeClr val="accent6">
              <a:lumMod val="20000"/>
              <a:lumOff val="80000"/>
            </a:schemeClr>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5346A130-8FEB-0149-A67E-4D2759EBD63A}"/>
              </a:ext>
            </a:extLst>
          </p:cNvPr>
          <p:cNvCxnSpPr>
            <a:cxnSpLocks/>
            <a:stCxn id="3" idx="0"/>
            <a:endCxn id="37" idx="2"/>
          </p:cNvCxnSpPr>
          <p:nvPr/>
        </p:nvCxnSpPr>
        <p:spPr>
          <a:xfrm>
            <a:off x="4953000" y="682812"/>
            <a:ext cx="1" cy="580744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0" name="テキスト ボックス 9">
            <a:extLst>
              <a:ext uri="{FF2B5EF4-FFF2-40B4-BE49-F238E27FC236}">
                <a16:creationId xmlns:a16="http://schemas.microsoft.com/office/drawing/2014/main" id="{E1798720-48D1-2744-AF47-9E0416011694}"/>
              </a:ext>
            </a:extLst>
          </p:cNvPr>
          <p:cNvSpPr txBox="1"/>
          <p:nvPr/>
        </p:nvSpPr>
        <p:spPr>
          <a:xfrm>
            <a:off x="337288" y="792614"/>
            <a:ext cx="4619992" cy="276999"/>
          </a:xfrm>
          <a:prstGeom prst="rect">
            <a:avLst/>
          </a:prstGeom>
          <a:noFill/>
        </p:spPr>
        <p:txBody>
          <a:bodyPr wrap="square" rtlCol="0">
            <a:spAutoFit/>
          </a:bodyPr>
          <a:lstStyle/>
          <a:p>
            <a:pPr algn="ctr"/>
            <a:r>
              <a:rPr kumimoji="1" lang="ja-JP" altLang="en-US" sz="1200" dirty="0">
                <a:solidFill>
                  <a:srgbClr val="404040"/>
                </a:solidFill>
                <a:latin typeface="メイリオ"/>
                <a:ea typeface="メイリオ"/>
                <a:cs typeface="メイリオ"/>
              </a:rPr>
              <a:t>コントロール可能</a:t>
            </a:r>
            <a:endParaRPr kumimoji="1" lang="ja-JP" altLang="en-US" dirty="0">
              <a:solidFill>
                <a:srgbClr val="404040"/>
              </a:solidFill>
              <a:latin typeface="メイリオ"/>
              <a:ea typeface="メイリオ"/>
              <a:cs typeface="メイリオ"/>
            </a:endParaRPr>
          </a:p>
        </p:txBody>
      </p:sp>
      <p:sp>
        <p:nvSpPr>
          <p:cNvPr id="11" name="テキスト ボックス 10">
            <a:extLst>
              <a:ext uri="{FF2B5EF4-FFF2-40B4-BE49-F238E27FC236}">
                <a16:creationId xmlns:a16="http://schemas.microsoft.com/office/drawing/2014/main" id="{4A7F0DAE-D5E1-964B-B19B-6D4857D4C308}"/>
              </a:ext>
            </a:extLst>
          </p:cNvPr>
          <p:cNvSpPr txBox="1"/>
          <p:nvPr/>
        </p:nvSpPr>
        <p:spPr>
          <a:xfrm>
            <a:off x="4951364" y="792614"/>
            <a:ext cx="4617348" cy="276999"/>
          </a:xfrm>
          <a:prstGeom prst="rect">
            <a:avLst/>
          </a:prstGeom>
          <a:noFill/>
        </p:spPr>
        <p:txBody>
          <a:bodyPr wrap="square" rtlCol="0">
            <a:spAutoFit/>
          </a:bodyPr>
          <a:lstStyle/>
          <a:p>
            <a:pPr algn="ctr"/>
            <a:r>
              <a:rPr kumimoji="1" lang="ja-JP" altLang="en-US" sz="1200" dirty="0">
                <a:solidFill>
                  <a:srgbClr val="404040"/>
                </a:solidFill>
                <a:latin typeface="メイリオ"/>
                <a:ea typeface="メイリオ"/>
                <a:cs typeface="メイリオ"/>
              </a:rPr>
              <a:t>コントロール不可能</a:t>
            </a:r>
            <a:endParaRPr kumimoji="1" lang="ja-JP" altLang="en-US" dirty="0">
              <a:solidFill>
                <a:srgbClr val="404040"/>
              </a:solidFill>
              <a:latin typeface="メイリオ"/>
              <a:ea typeface="メイリオ"/>
              <a:cs typeface="メイリオ"/>
            </a:endParaRPr>
          </a:p>
        </p:txBody>
      </p:sp>
      <p:sp>
        <p:nvSpPr>
          <p:cNvPr id="9" name="テキスト ボックス 8">
            <a:extLst>
              <a:ext uri="{FF2B5EF4-FFF2-40B4-BE49-F238E27FC236}">
                <a16:creationId xmlns:a16="http://schemas.microsoft.com/office/drawing/2014/main" id="{1A7A5FE7-4F72-1646-A59B-44C39358362F}"/>
              </a:ext>
            </a:extLst>
          </p:cNvPr>
          <p:cNvSpPr txBox="1"/>
          <p:nvPr/>
        </p:nvSpPr>
        <p:spPr>
          <a:xfrm>
            <a:off x="576300" y="1358767"/>
            <a:ext cx="4136052" cy="1384995"/>
          </a:xfrm>
          <a:prstGeom prst="rect">
            <a:avLst/>
          </a:prstGeom>
          <a:noFill/>
        </p:spPr>
        <p:txBody>
          <a:bodyPr wrap="square" rtlCol="0" anchor="t">
            <a:spAutoFit/>
          </a:bodyPr>
          <a:lstStyle/>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商品がマンネリ化してきて、飽きられてきた</a:t>
            </a:r>
            <a:endParaRPr lang="en-US" altLang="ja-JP" sz="14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kumimoji="1" lang="ja-JP" altLang="en-US" sz="1400" dirty="0">
                <a:solidFill>
                  <a:schemeClr val="tx1">
                    <a:lumMod val="75000"/>
                    <a:lumOff val="25000"/>
                  </a:schemeClr>
                </a:solidFill>
                <a:latin typeface="メイリオ"/>
                <a:ea typeface="メイリオ"/>
                <a:cs typeface="メイリオ"/>
              </a:rPr>
              <a:t>後継者が見つかっていない</a:t>
            </a:r>
            <a:endParaRPr kumimoji="1" lang="en-US" altLang="ja-JP" sz="14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lang="en-US" altLang="ja-JP" sz="1400" dirty="0">
                <a:solidFill>
                  <a:schemeClr val="tx1">
                    <a:lumMod val="75000"/>
                    <a:lumOff val="25000"/>
                  </a:schemeClr>
                </a:solidFill>
                <a:latin typeface="メイリオ"/>
                <a:ea typeface="メイリオ"/>
                <a:cs typeface="メイリオ"/>
              </a:rPr>
              <a:t>Web</a:t>
            </a:r>
            <a:r>
              <a:rPr lang="ja-JP" altLang="en-US" sz="1400" dirty="0">
                <a:solidFill>
                  <a:schemeClr val="tx1">
                    <a:lumMod val="75000"/>
                    <a:lumOff val="25000"/>
                  </a:schemeClr>
                </a:solidFill>
                <a:latin typeface="メイリオ"/>
                <a:ea typeface="メイリオ"/>
                <a:cs typeface="メイリオ"/>
              </a:rPr>
              <a:t>を活用した広報や</a:t>
            </a:r>
            <a:r>
              <a:rPr lang="en-US" altLang="ja-JP" sz="1400" dirty="0">
                <a:solidFill>
                  <a:schemeClr val="tx1">
                    <a:lumMod val="75000"/>
                    <a:lumOff val="25000"/>
                  </a:schemeClr>
                </a:solidFill>
                <a:latin typeface="メイリオ"/>
                <a:ea typeface="メイリオ"/>
                <a:cs typeface="メイリオ"/>
              </a:rPr>
              <a:t>PR</a:t>
            </a:r>
            <a:r>
              <a:rPr lang="ja-JP" altLang="en-US" sz="1400" dirty="0">
                <a:solidFill>
                  <a:schemeClr val="tx1">
                    <a:lumMod val="75000"/>
                    <a:lumOff val="25000"/>
                  </a:schemeClr>
                </a:solidFill>
                <a:latin typeface="メイリオ"/>
                <a:ea typeface="メイリオ"/>
                <a:cs typeface="メイリオ"/>
              </a:rPr>
              <a:t>ができていない</a:t>
            </a:r>
            <a:endParaRPr lang="en-US" altLang="ja-JP" sz="14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kumimoji="1" lang="ja-JP" altLang="en-US" sz="1400" dirty="0">
                <a:solidFill>
                  <a:schemeClr val="tx1">
                    <a:lumMod val="75000"/>
                    <a:lumOff val="25000"/>
                  </a:schemeClr>
                </a:solidFill>
                <a:latin typeface="メイリオ"/>
                <a:ea typeface="メイリオ"/>
                <a:cs typeface="メイリオ"/>
              </a:rPr>
              <a:t>技術を伝承する仕組みやマニュアルがない</a:t>
            </a:r>
            <a:endParaRPr kumimoji="1" lang="en-US" altLang="ja-JP" sz="1400" dirty="0">
              <a:solidFill>
                <a:schemeClr val="tx1">
                  <a:lumMod val="75000"/>
                  <a:lumOff val="25000"/>
                </a:schemeClr>
              </a:solidFill>
              <a:latin typeface="メイリオ"/>
              <a:ea typeface="メイリオ"/>
              <a:cs typeface="メイリオ"/>
            </a:endParaRPr>
          </a:p>
        </p:txBody>
      </p:sp>
      <p:sp>
        <p:nvSpPr>
          <p:cNvPr id="12" name="テキスト ボックス 11">
            <a:extLst>
              <a:ext uri="{FF2B5EF4-FFF2-40B4-BE49-F238E27FC236}">
                <a16:creationId xmlns:a16="http://schemas.microsoft.com/office/drawing/2014/main" id="{70BA68A1-9811-4B4B-B43F-627121513C49}"/>
              </a:ext>
            </a:extLst>
          </p:cNvPr>
          <p:cNvSpPr txBox="1"/>
          <p:nvPr/>
        </p:nvSpPr>
        <p:spPr>
          <a:xfrm>
            <a:off x="5190545" y="1365193"/>
            <a:ext cx="4138986" cy="2031325"/>
          </a:xfrm>
          <a:prstGeom prst="rect">
            <a:avLst/>
          </a:prstGeom>
          <a:noFill/>
        </p:spPr>
        <p:txBody>
          <a:bodyPr wrap="square" rtlCol="0" anchor="t">
            <a:spAutoFit/>
          </a:bodyPr>
          <a:lstStyle/>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商店街がシャッター街化して、人通りが減った</a:t>
            </a:r>
            <a:endParaRPr lang="en-US" altLang="ja-JP" sz="14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kumimoji="1" lang="ja-JP" altLang="en-US" sz="1400" dirty="0">
                <a:solidFill>
                  <a:schemeClr val="tx1">
                    <a:lumMod val="75000"/>
                    <a:lumOff val="25000"/>
                  </a:schemeClr>
                </a:solidFill>
                <a:latin typeface="メイリオ"/>
                <a:ea typeface="メイリオ"/>
                <a:cs typeface="メイリオ"/>
              </a:rPr>
              <a:t>仕入れ先の会社が倒産して、仕入れコストが上がった</a:t>
            </a:r>
            <a:endParaRPr kumimoji="1" lang="en-US" altLang="ja-JP" sz="14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大手モールが進出し、</a:t>
            </a:r>
            <a:r>
              <a:rPr lang="en-US" altLang="ja-JP" sz="1400" dirty="0">
                <a:solidFill>
                  <a:schemeClr val="tx1">
                    <a:lumMod val="75000"/>
                    <a:lumOff val="25000"/>
                  </a:schemeClr>
                </a:solidFill>
                <a:latin typeface="メイリオ"/>
                <a:ea typeface="メイリオ"/>
                <a:cs typeface="メイリオ"/>
              </a:rPr>
              <a:t>1</a:t>
            </a:r>
            <a:r>
              <a:rPr lang="ja-JP" altLang="en-US" sz="1400" dirty="0">
                <a:solidFill>
                  <a:schemeClr val="tx1">
                    <a:lumMod val="75000"/>
                    <a:lumOff val="25000"/>
                  </a:schemeClr>
                </a:solidFill>
                <a:latin typeface="メイリオ"/>
                <a:ea typeface="メイリオ"/>
                <a:cs typeface="メイリオ"/>
              </a:rPr>
              <a:t>点ものアイテムの需要が低下</a:t>
            </a:r>
            <a:endParaRPr kumimoji="1" lang="en-US" altLang="ja-JP" sz="1400" dirty="0">
              <a:solidFill>
                <a:schemeClr val="tx1">
                  <a:lumMod val="75000"/>
                  <a:lumOff val="25000"/>
                </a:schemeClr>
              </a:solidFill>
              <a:latin typeface="メイリオ"/>
              <a:ea typeface="メイリオ"/>
              <a:cs typeface="メイリオ"/>
            </a:endParaRPr>
          </a:p>
        </p:txBody>
      </p:sp>
      <p:sp>
        <p:nvSpPr>
          <p:cNvPr id="13" name="テキスト ボックス 12">
            <a:extLst>
              <a:ext uri="{FF2B5EF4-FFF2-40B4-BE49-F238E27FC236}">
                <a16:creationId xmlns:a16="http://schemas.microsoft.com/office/drawing/2014/main" id="{B4ED49C2-E6C4-48F4-9FD0-918C309FBF09}"/>
              </a:ext>
            </a:extLst>
          </p:cNvPr>
          <p:cNvSpPr txBox="1"/>
          <p:nvPr/>
        </p:nvSpPr>
        <p:spPr>
          <a:xfrm>
            <a:off x="337288" y="6560810"/>
            <a:ext cx="1319592"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1.</a:t>
            </a:r>
            <a:r>
              <a:rPr lang="ja-JP" altLang="en-US" sz="900" dirty="0">
                <a:latin typeface="Meiryo UI" panose="020B0604030504040204" pitchFamily="50" charset="-128"/>
                <a:ea typeface="Meiryo UI" panose="020B0604030504040204" pitchFamily="50" charset="-128"/>
              </a:rPr>
              <a:t>問題・課題を発見する</a:t>
            </a:r>
          </a:p>
        </p:txBody>
      </p:sp>
      <p:sp>
        <p:nvSpPr>
          <p:cNvPr id="14" name="テキスト ボックス 13">
            <a:extLst>
              <a:ext uri="{FF2B5EF4-FFF2-40B4-BE49-F238E27FC236}">
                <a16:creationId xmlns:a16="http://schemas.microsoft.com/office/drawing/2014/main" id="{4C5FD4DA-FCD6-4CAB-9952-349E9EEB79CE}"/>
              </a:ext>
            </a:extLst>
          </p:cNvPr>
          <p:cNvSpPr txBox="1"/>
          <p:nvPr/>
        </p:nvSpPr>
        <p:spPr>
          <a:xfrm>
            <a:off x="1809280" y="6560810"/>
            <a:ext cx="1042273"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STEP1:</a:t>
            </a:r>
            <a:r>
              <a:rPr lang="ja-JP" altLang="en-US" sz="900" dirty="0">
                <a:latin typeface="Meiryo UI" panose="020B0604030504040204" pitchFamily="50" charset="-128"/>
                <a:ea typeface="Meiryo UI" panose="020B0604030504040204" pitchFamily="50" charset="-128"/>
              </a:rPr>
              <a:t>見える化</a:t>
            </a:r>
          </a:p>
        </p:txBody>
      </p:sp>
    </p:spTree>
    <p:extLst>
      <p:ext uri="{BB962C8B-B14F-4D97-AF65-F5344CB8AC3E}">
        <p14:creationId xmlns:p14="http://schemas.microsoft.com/office/powerpoint/2010/main" val="61531701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3267241"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59_</a:t>
            </a:r>
            <a:r>
              <a:rPr lang="ja-JP" altLang="en-US" dirty="0"/>
              <a:t>ジョハリの窓（フィードバックシート）</a:t>
            </a:r>
          </a:p>
        </p:txBody>
      </p:sp>
      <p:sp>
        <p:nvSpPr>
          <p:cNvPr id="27" name="正方形/長方形 26">
            <a:extLst>
              <a:ext uri="{FF2B5EF4-FFF2-40B4-BE49-F238E27FC236}">
                <a16:creationId xmlns:a16="http://schemas.microsoft.com/office/drawing/2014/main" id="{22EEEBC0-B8A4-8A4E-93AB-5A5D0EEEFFE9}"/>
              </a:ext>
            </a:extLst>
          </p:cNvPr>
          <p:cNvSpPr/>
          <p:nvPr/>
        </p:nvSpPr>
        <p:spPr>
          <a:xfrm>
            <a:off x="343627" y="1288206"/>
            <a:ext cx="383949" cy="1195918"/>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4197E8AB-F6A7-E344-B451-CE6FFCD5B0D3}"/>
              </a:ext>
            </a:extLst>
          </p:cNvPr>
          <p:cNvSpPr/>
          <p:nvPr/>
        </p:nvSpPr>
        <p:spPr>
          <a:xfrm>
            <a:off x="343627" y="2782306"/>
            <a:ext cx="383949" cy="3707946"/>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30" name="直線コネクタ 29">
            <a:extLst>
              <a:ext uri="{FF2B5EF4-FFF2-40B4-BE49-F238E27FC236}">
                <a16:creationId xmlns:a16="http://schemas.microsoft.com/office/drawing/2014/main" id="{7C5DA13A-E9DD-CC48-8CA2-D500B4561FD1}"/>
              </a:ext>
            </a:extLst>
          </p:cNvPr>
          <p:cNvCxnSpPr>
            <a:cxnSpLocks/>
          </p:cNvCxnSpPr>
          <p:nvPr/>
        </p:nvCxnSpPr>
        <p:spPr>
          <a:xfrm>
            <a:off x="337288" y="4636280"/>
            <a:ext cx="9209834" cy="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sp>
        <p:nvSpPr>
          <p:cNvPr id="33" name="テキスト ボックス 32">
            <a:extLst>
              <a:ext uri="{FF2B5EF4-FFF2-40B4-BE49-F238E27FC236}">
                <a16:creationId xmlns:a16="http://schemas.microsoft.com/office/drawing/2014/main" id="{32C75AE6-6BE0-F34D-8EEE-B1AAD9FC22FF}"/>
              </a:ext>
            </a:extLst>
          </p:cNvPr>
          <p:cNvSpPr txBox="1"/>
          <p:nvPr/>
        </p:nvSpPr>
        <p:spPr>
          <a:xfrm>
            <a:off x="351244" y="3025161"/>
            <a:ext cx="382681" cy="441281"/>
          </a:xfrm>
          <a:prstGeom prst="rect">
            <a:avLst/>
          </a:prstGeom>
          <a:noFill/>
        </p:spPr>
        <p:txBody>
          <a:bodyPr vert="eaVert" wrap="none" rtlCol="0" anchor="ctr">
            <a:spAutoFit/>
          </a:bodyPr>
          <a:lstStyle/>
          <a:p>
            <a:pPr algn="ctr"/>
            <a:r>
              <a:rPr kumimoji="1" lang="ja-JP" altLang="en-US" sz="1200" dirty="0">
                <a:solidFill>
                  <a:schemeClr val="tx1">
                    <a:lumMod val="75000"/>
                    <a:lumOff val="25000"/>
                  </a:schemeClr>
                </a:solidFill>
                <a:latin typeface="メイリオ"/>
                <a:ea typeface="メイリオ"/>
                <a:cs typeface="メイリオ"/>
              </a:rPr>
              <a:t>強み</a:t>
            </a:r>
          </a:p>
        </p:txBody>
      </p:sp>
      <p:sp>
        <p:nvSpPr>
          <p:cNvPr id="34" name="テキスト ボックス 33">
            <a:extLst>
              <a:ext uri="{FF2B5EF4-FFF2-40B4-BE49-F238E27FC236}">
                <a16:creationId xmlns:a16="http://schemas.microsoft.com/office/drawing/2014/main" id="{9327CB79-1EB2-D84F-AEE3-65F237E4C6C9}"/>
              </a:ext>
            </a:extLst>
          </p:cNvPr>
          <p:cNvSpPr txBox="1"/>
          <p:nvPr/>
        </p:nvSpPr>
        <p:spPr>
          <a:xfrm>
            <a:off x="351244" y="5721256"/>
            <a:ext cx="382681" cy="611003"/>
          </a:xfrm>
          <a:prstGeom prst="rect">
            <a:avLst/>
          </a:prstGeom>
          <a:noFill/>
        </p:spPr>
        <p:txBody>
          <a:bodyPr vert="eaVert" wrap="none" rtlCol="0" anchor="ctr">
            <a:spAutoFit/>
          </a:bodyPr>
          <a:lstStyle/>
          <a:p>
            <a:pPr algn="ctr"/>
            <a:r>
              <a:rPr lang="ja-JP" altLang="en-US" sz="1200" dirty="0">
                <a:solidFill>
                  <a:schemeClr val="tx1">
                    <a:lumMod val="75000"/>
                    <a:lumOff val="25000"/>
                  </a:schemeClr>
                </a:solidFill>
                <a:latin typeface="メイリオ"/>
                <a:ea typeface="メイリオ"/>
                <a:cs typeface="メイリオ"/>
              </a:rPr>
              <a:t>不得意</a:t>
            </a:r>
            <a:endParaRPr kumimoji="1" lang="ja-JP" altLang="en-US" sz="1200" dirty="0">
              <a:solidFill>
                <a:schemeClr val="tx1">
                  <a:lumMod val="75000"/>
                  <a:lumOff val="25000"/>
                </a:schemeClr>
              </a:solidFill>
              <a:latin typeface="メイリオ"/>
              <a:ea typeface="メイリオ"/>
              <a:cs typeface="メイリオ"/>
            </a:endParaRPr>
          </a:p>
        </p:txBody>
      </p:sp>
      <p:cxnSp>
        <p:nvCxnSpPr>
          <p:cNvPr id="36" name="直線コネクタ 35">
            <a:extLst>
              <a:ext uri="{FF2B5EF4-FFF2-40B4-BE49-F238E27FC236}">
                <a16:creationId xmlns:a16="http://schemas.microsoft.com/office/drawing/2014/main" id="{C128DF12-2DE9-6544-8575-3F7140D99A10}"/>
              </a:ext>
            </a:extLst>
          </p:cNvPr>
          <p:cNvCxnSpPr>
            <a:cxnSpLocks/>
          </p:cNvCxnSpPr>
          <p:nvPr/>
        </p:nvCxnSpPr>
        <p:spPr>
          <a:xfrm>
            <a:off x="727576" y="2782306"/>
            <a:ext cx="0" cy="3707947"/>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7" name="直線コネクタ 36">
            <a:extLst>
              <a:ext uri="{FF2B5EF4-FFF2-40B4-BE49-F238E27FC236}">
                <a16:creationId xmlns:a16="http://schemas.microsoft.com/office/drawing/2014/main" id="{5C0D00E1-8F05-B64D-9570-35FE90F7959D}"/>
              </a:ext>
            </a:extLst>
          </p:cNvPr>
          <p:cNvCxnSpPr>
            <a:cxnSpLocks/>
          </p:cNvCxnSpPr>
          <p:nvPr/>
        </p:nvCxnSpPr>
        <p:spPr>
          <a:xfrm>
            <a:off x="337288" y="5563266"/>
            <a:ext cx="9209834" cy="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テキスト ボックス 37">
            <a:extLst>
              <a:ext uri="{FF2B5EF4-FFF2-40B4-BE49-F238E27FC236}">
                <a16:creationId xmlns:a16="http://schemas.microsoft.com/office/drawing/2014/main" id="{BEE81FE6-338C-DA43-81D4-C64C5DDA0488}"/>
              </a:ext>
            </a:extLst>
          </p:cNvPr>
          <p:cNvSpPr txBox="1"/>
          <p:nvPr/>
        </p:nvSpPr>
        <p:spPr>
          <a:xfrm>
            <a:off x="351244" y="4879131"/>
            <a:ext cx="382681" cy="441281"/>
          </a:xfrm>
          <a:prstGeom prst="rect">
            <a:avLst/>
          </a:prstGeom>
          <a:noFill/>
        </p:spPr>
        <p:txBody>
          <a:bodyPr vert="eaVert" wrap="none" rtlCol="0" anchor="ctr">
            <a:spAutoFit/>
          </a:bodyPr>
          <a:lstStyle/>
          <a:p>
            <a:pPr algn="ctr"/>
            <a:r>
              <a:rPr lang="ja-JP" altLang="en-US" sz="1200" dirty="0">
                <a:solidFill>
                  <a:schemeClr val="tx1">
                    <a:lumMod val="75000"/>
                    <a:lumOff val="25000"/>
                  </a:schemeClr>
                </a:solidFill>
                <a:latin typeface="メイリオ"/>
                <a:ea typeface="メイリオ"/>
                <a:cs typeface="メイリオ"/>
              </a:rPr>
              <a:t>得意</a:t>
            </a:r>
            <a:endParaRPr kumimoji="1" lang="ja-JP" altLang="en-US" sz="1200" dirty="0">
              <a:solidFill>
                <a:schemeClr val="tx1">
                  <a:lumMod val="75000"/>
                  <a:lumOff val="25000"/>
                </a:schemeClr>
              </a:solidFill>
              <a:latin typeface="メイリオ"/>
              <a:ea typeface="メイリオ"/>
              <a:cs typeface="メイリオ"/>
            </a:endParaRPr>
          </a:p>
        </p:txBody>
      </p:sp>
      <p:cxnSp>
        <p:nvCxnSpPr>
          <p:cNvPr id="39" name="直線コネクタ 38">
            <a:extLst>
              <a:ext uri="{FF2B5EF4-FFF2-40B4-BE49-F238E27FC236}">
                <a16:creationId xmlns:a16="http://schemas.microsoft.com/office/drawing/2014/main" id="{66EC47E4-5912-B54C-B480-C69660820C9B}"/>
              </a:ext>
            </a:extLst>
          </p:cNvPr>
          <p:cNvCxnSpPr>
            <a:cxnSpLocks/>
          </p:cNvCxnSpPr>
          <p:nvPr/>
        </p:nvCxnSpPr>
        <p:spPr>
          <a:xfrm>
            <a:off x="337288" y="3709294"/>
            <a:ext cx="9209834" cy="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sp>
        <p:nvSpPr>
          <p:cNvPr id="40" name="テキスト ボックス 39">
            <a:extLst>
              <a:ext uri="{FF2B5EF4-FFF2-40B4-BE49-F238E27FC236}">
                <a16:creationId xmlns:a16="http://schemas.microsoft.com/office/drawing/2014/main" id="{4BD5DFC8-8664-E248-8BDA-1902382D5228}"/>
              </a:ext>
            </a:extLst>
          </p:cNvPr>
          <p:cNvSpPr txBox="1"/>
          <p:nvPr/>
        </p:nvSpPr>
        <p:spPr>
          <a:xfrm>
            <a:off x="351244" y="3952144"/>
            <a:ext cx="382681" cy="441281"/>
          </a:xfrm>
          <a:prstGeom prst="rect">
            <a:avLst/>
          </a:prstGeom>
          <a:noFill/>
        </p:spPr>
        <p:txBody>
          <a:bodyPr vert="eaVert" wrap="none" rtlCol="0" anchor="ctr">
            <a:spAutoFit/>
          </a:bodyPr>
          <a:lstStyle/>
          <a:p>
            <a:pPr algn="ctr"/>
            <a:r>
              <a:rPr lang="ja-JP" altLang="en-US" sz="1200" dirty="0">
                <a:solidFill>
                  <a:schemeClr val="tx1">
                    <a:lumMod val="75000"/>
                    <a:lumOff val="25000"/>
                  </a:schemeClr>
                </a:solidFill>
                <a:latin typeface="メイリオ"/>
                <a:ea typeface="メイリオ"/>
                <a:cs typeface="メイリオ"/>
              </a:rPr>
              <a:t>弱み</a:t>
            </a:r>
            <a:endParaRPr kumimoji="1" lang="ja-JP" altLang="en-US" sz="1200" dirty="0">
              <a:solidFill>
                <a:schemeClr val="tx1">
                  <a:lumMod val="75000"/>
                  <a:lumOff val="25000"/>
                </a:schemeClr>
              </a:solidFill>
              <a:latin typeface="メイリオ"/>
              <a:ea typeface="メイリオ"/>
              <a:cs typeface="メイリオ"/>
            </a:endParaRPr>
          </a:p>
        </p:txBody>
      </p:sp>
      <p:sp>
        <p:nvSpPr>
          <p:cNvPr id="42" name="テキスト ボックス 41">
            <a:extLst>
              <a:ext uri="{FF2B5EF4-FFF2-40B4-BE49-F238E27FC236}">
                <a16:creationId xmlns:a16="http://schemas.microsoft.com/office/drawing/2014/main" id="{65FF5884-5743-B946-BD8A-505C36D2F6E5}"/>
              </a:ext>
            </a:extLst>
          </p:cNvPr>
          <p:cNvSpPr txBox="1"/>
          <p:nvPr/>
        </p:nvSpPr>
        <p:spPr>
          <a:xfrm>
            <a:off x="351244" y="1580663"/>
            <a:ext cx="382681" cy="611003"/>
          </a:xfrm>
          <a:prstGeom prst="rect">
            <a:avLst/>
          </a:prstGeom>
          <a:noFill/>
        </p:spPr>
        <p:txBody>
          <a:bodyPr vert="eaVert" wrap="none" rtlCol="0" anchor="ctr">
            <a:spAutoFit/>
          </a:bodyPr>
          <a:lstStyle/>
          <a:p>
            <a:pPr algn="ctr"/>
            <a:r>
              <a:rPr lang="ja-JP" altLang="en-US" sz="1200" dirty="0">
                <a:solidFill>
                  <a:schemeClr val="tx1">
                    <a:lumMod val="75000"/>
                    <a:lumOff val="25000"/>
                  </a:schemeClr>
                </a:solidFill>
                <a:latin typeface="メイリオ"/>
                <a:ea typeface="メイリオ"/>
                <a:cs typeface="メイリオ"/>
              </a:rPr>
              <a:t>人物像</a:t>
            </a:r>
            <a:endParaRPr kumimoji="1" lang="ja-JP" altLang="en-US" sz="1200" dirty="0">
              <a:solidFill>
                <a:schemeClr val="tx1">
                  <a:lumMod val="75000"/>
                  <a:lumOff val="25000"/>
                </a:schemeClr>
              </a:solidFill>
              <a:latin typeface="メイリオ"/>
              <a:ea typeface="メイリオ"/>
              <a:cs typeface="メイリオ"/>
            </a:endParaRPr>
          </a:p>
        </p:txBody>
      </p:sp>
      <p:cxnSp>
        <p:nvCxnSpPr>
          <p:cNvPr id="46" name="直線コネクタ 45">
            <a:extLst>
              <a:ext uri="{FF2B5EF4-FFF2-40B4-BE49-F238E27FC236}">
                <a16:creationId xmlns:a16="http://schemas.microsoft.com/office/drawing/2014/main" id="{C60820FD-8916-E54A-9334-C333200BA2FA}"/>
              </a:ext>
            </a:extLst>
          </p:cNvPr>
          <p:cNvCxnSpPr>
            <a:cxnSpLocks/>
          </p:cNvCxnSpPr>
          <p:nvPr/>
        </p:nvCxnSpPr>
        <p:spPr>
          <a:xfrm>
            <a:off x="727576" y="1288206"/>
            <a:ext cx="0" cy="1195918"/>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sp>
        <p:nvSpPr>
          <p:cNvPr id="47" name="テキスト ボックス 46">
            <a:extLst>
              <a:ext uri="{FF2B5EF4-FFF2-40B4-BE49-F238E27FC236}">
                <a16:creationId xmlns:a16="http://schemas.microsoft.com/office/drawing/2014/main" id="{AD06ED9D-A863-CA48-8EB0-D06F0B971688}"/>
              </a:ext>
            </a:extLst>
          </p:cNvPr>
          <p:cNvSpPr txBox="1"/>
          <p:nvPr/>
        </p:nvSpPr>
        <p:spPr>
          <a:xfrm>
            <a:off x="4485280" y="684673"/>
            <a:ext cx="935442" cy="339447"/>
          </a:xfrm>
          <a:prstGeom prst="rect">
            <a:avLst/>
          </a:prstGeom>
          <a:noFill/>
        </p:spPr>
        <p:txBody>
          <a:bodyPr wrap="none" rtlCol="0" anchor="ctr">
            <a:spAutoFit/>
          </a:bodyPr>
          <a:lstStyle/>
          <a:p>
            <a:r>
              <a:rPr kumimoji="1" lang="ja-JP" altLang="en-US" sz="1400" dirty="0">
                <a:solidFill>
                  <a:schemeClr val="tx1">
                    <a:lumMod val="75000"/>
                    <a:lumOff val="25000"/>
                  </a:schemeClr>
                </a:solidFill>
                <a:latin typeface="メイリオ"/>
                <a:ea typeface="メイリオ"/>
                <a:cs typeface="メイリオ"/>
              </a:rPr>
              <a:t>から見た</a:t>
            </a:r>
          </a:p>
        </p:txBody>
      </p:sp>
      <p:cxnSp>
        <p:nvCxnSpPr>
          <p:cNvPr id="48" name="直線コネクタ 47">
            <a:extLst>
              <a:ext uri="{FF2B5EF4-FFF2-40B4-BE49-F238E27FC236}">
                <a16:creationId xmlns:a16="http://schemas.microsoft.com/office/drawing/2014/main" id="{423AA1D2-C962-234B-96BB-2C11EA14A69F}"/>
              </a:ext>
            </a:extLst>
          </p:cNvPr>
          <p:cNvCxnSpPr>
            <a:cxnSpLocks/>
          </p:cNvCxnSpPr>
          <p:nvPr/>
        </p:nvCxnSpPr>
        <p:spPr>
          <a:xfrm>
            <a:off x="1803304" y="1024119"/>
            <a:ext cx="2502936" cy="0"/>
          </a:xfrm>
          <a:prstGeom prst="line">
            <a:avLst/>
          </a:prstGeom>
          <a:ln w="28575"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テキスト ボックス 48">
            <a:extLst>
              <a:ext uri="{FF2B5EF4-FFF2-40B4-BE49-F238E27FC236}">
                <a16:creationId xmlns:a16="http://schemas.microsoft.com/office/drawing/2014/main" id="{E2C745AD-2332-E746-91D6-E0835E84D451}"/>
              </a:ext>
            </a:extLst>
          </p:cNvPr>
          <p:cNvSpPr txBox="1"/>
          <p:nvPr/>
        </p:nvSpPr>
        <p:spPr>
          <a:xfrm>
            <a:off x="1793201" y="682812"/>
            <a:ext cx="457090" cy="271557"/>
          </a:xfrm>
          <a:prstGeom prst="rect">
            <a:avLst/>
          </a:prstGeom>
          <a:noFill/>
        </p:spPr>
        <p:txBody>
          <a:bodyPr wrap="none" rtlCol="0" anchor="b">
            <a:spAutoFit/>
          </a:bodyPr>
          <a:lstStyle/>
          <a:p>
            <a:r>
              <a:rPr lang="ja-JP" altLang="en-US" sz="1000" dirty="0">
                <a:solidFill>
                  <a:schemeClr val="tx1">
                    <a:lumMod val="75000"/>
                    <a:lumOff val="25000"/>
                  </a:schemeClr>
                </a:solidFill>
                <a:latin typeface="メイリオ"/>
                <a:ea typeface="メイリオ"/>
                <a:cs typeface="メイリオ"/>
              </a:rPr>
              <a:t>名前</a:t>
            </a:r>
            <a:endParaRPr kumimoji="1" lang="ja-JP" altLang="en-US" sz="1000" dirty="0">
              <a:solidFill>
                <a:schemeClr val="tx1">
                  <a:lumMod val="75000"/>
                  <a:lumOff val="25000"/>
                </a:schemeClr>
              </a:solidFill>
              <a:latin typeface="メイリオ"/>
              <a:ea typeface="メイリオ"/>
              <a:cs typeface="メイリオ"/>
            </a:endParaRPr>
          </a:p>
        </p:txBody>
      </p:sp>
      <p:cxnSp>
        <p:nvCxnSpPr>
          <p:cNvPr id="50" name="直線コネクタ 49">
            <a:extLst>
              <a:ext uri="{FF2B5EF4-FFF2-40B4-BE49-F238E27FC236}">
                <a16:creationId xmlns:a16="http://schemas.microsoft.com/office/drawing/2014/main" id="{93AC747A-E948-B547-944C-7359C4FD7BC9}"/>
              </a:ext>
            </a:extLst>
          </p:cNvPr>
          <p:cNvCxnSpPr>
            <a:cxnSpLocks/>
          </p:cNvCxnSpPr>
          <p:nvPr/>
        </p:nvCxnSpPr>
        <p:spPr>
          <a:xfrm>
            <a:off x="5609863" y="1024119"/>
            <a:ext cx="2502936" cy="0"/>
          </a:xfrm>
          <a:prstGeom prst="line">
            <a:avLst/>
          </a:prstGeom>
          <a:ln w="28575"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sp>
        <p:nvSpPr>
          <p:cNvPr id="51" name="テキスト ボックス 50">
            <a:extLst>
              <a:ext uri="{FF2B5EF4-FFF2-40B4-BE49-F238E27FC236}">
                <a16:creationId xmlns:a16="http://schemas.microsoft.com/office/drawing/2014/main" id="{BA3F4231-4DA6-0547-8F51-E5A7E772FE37}"/>
              </a:ext>
            </a:extLst>
          </p:cNvPr>
          <p:cNvSpPr txBox="1"/>
          <p:nvPr/>
        </p:nvSpPr>
        <p:spPr>
          <a:xfrm>
            <a:off x="5599760" y="682812"/>
            <a:ext cx="457090" cy="271557"/>
          </a:xfrm>
          <a:prstGeom prst="rect">
            <a:avLst/>
          </a:prstGeom>
          <a:noFill/>
        </p:spPr>
        <p:txBody>
          <a:bodyPr wrap="none" rtlCol="0" anchor="b">
            <a:spAutoFit/>
          </a:bodyPr>
          <a:lstStyle/>
          <a:p>
            <a:r>
              <a:rPr lang="ja-JP" altLang="en-US" sz="1000" dirty="0">
                <a:solidFill>
                  <a:schemeClr val="tx1">
                    <a:lumMod val="75000"/>
                    <a:lumOff val="25000"/>
                  </a:schemeClr>
                </a:solidFill>
                <a:latin typeface="メイリオ"/>
                <a:ea typeface="メイリオ"/>
                <a:cs typeface="メイリオ"/>
              </a:rPr>
              <a:t>名前</a:t>
            </a:r>
            <a:endParaRPr kumimoji="1" lang="ja-JP" altLang="en-US" sz="1000" dirty="0">
              <a:solidFill>
                <a:schemeClr val="tx1">
                  <a:lumMod val="75000"/>
                  <a:lumOff val="25000"/>
                </a:schemeClr>
              </a:solidFill>
              <a:latin typeface="メイリオ"/>
              <a:ea typeface="メイリオ"/>
              <a:cs typeface="メイリオ"/>
            </a:endParaRPr>
          </a:p>
        </p:txBody>
      </p:sp>
      <p:sp>
        <p:nvSpPr>
          <p:cNvPr id="52" name="テキスト ボックス 51">
            <a:extLst>
              <a:ext uri="{FF2B5EF4-FFF2-40B4-BE49-F238E27FC236}">
                <a16:creationId xmlns:a16="http://schemas.microsoft.com/office/drawing/2014/main" id="{454FD278-3590-7B48-9988-CD4EB0FEF619}"/>
              </a:ext>
            </a:extLst>
          </p:cNvPr>
          <p:cNvSpPr txBox="1"/>
          <p:nvPr/>
        </p:nvSpPr>
        <p:spPr>
          <a:xfrm>
            <a:off x="875363" y="1399319"/>
            <a:ext cx="6835104" cy="271557"/>
          </a:xfrm>
          <a:prstGeom prst="rect">
            <a:avLst/>
          </a:prstGeom>
          <a:noFill/>
        </p:spPr>
        <p:txBody>
          <a:bodyPr wrap="none" rtlCol="0" anchor="t">
            <a:spAutoFit/>
          </a:bodyPr>
          <a:lstStyle/>
          <a:p>
            <a:r>
              <a:rPr kumimoji="1" lang="ja-JP" altLang="en-US" sz="1000" dirty="0">
                <a:solidFill>
                  <a:schemeClr val="bg1">
                    <a:lumMod val="65000"/>
                  </a:schemeClr>
                </a:solidFill>
                <a:latin typeface="Osaka" panose="020B0600000000000000" pitchFamily="34" charset="-128"/>
                <a:ea typeface="Osaka" panose="020B0600000000000000" pitchFamily="34" charset="-128"/>
                <a:cs typeface="メイリオ"/>
              </a:rPr>
              <a:t>人柄や性格、口癖、漫画のキャラクターに例えると誰か？など、人物像を定義できるような要素を書き出そう。</a:t>
            </a:r>
          </a:p>
        </p:txBody>
      </p:sp>
      <p:sp>
        <p:nvSpPr>
          <p:cNvPr id="54" name="正方形/長方形 53">
            <a:extLst>
              <a:ext uri="{FF2B5EF4-FFF2-40B4-BE49-F238E27FC236}">
                <a16:creationId xmlns:a16="http://schemas.microsoft.com/office/drawing/2014/main" id="{82258E5B-14CB-8448-BB2B-74F40E188236}"/>
              </a:ext>
            </a:extLst>
          </p:cNvPr>
          <p:cNvSpPr/>
          <p:nvPr/>
        </p:nvSpPr>
        <p:spPr>
          <a:xfrm>
            <a:off x="349967" y="1288205"/>
            <a:ext cx="9218746" cy="1195919"/>
          </a:xfrm>
          <a:prstGeom prst="rect">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55" name="正方形/長方形 54">
            <a:extLst>
              <a:ext uri="{FF2B5EF4-FFF2-40B4-BE49-F238E27FC236}">
                <a16:creationId xmlns:a16="http://schemas.microsoft.com/office/drawing/2014/main" id="{65D64496-8799-F74D-9F4B-ADD52EDF6B5C}"/>
              </a:ext>
            </a:extLst>
          </p:cNvPr>
          <p:cNvSpPr/>
          <p:nvPr/>
        </p:nvSpPr>
        <p:spPr>
          <a:xfrm>
            <a:off x="351244" y="2776581"/>
            <a:ext cx="9213738" cy="3713671"/>
          </a:xfrm>
          <a:prstGeom prst="rect">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24" name="テキスト ボックス 23">
            <a:extLst>
              <a:ext uri="{FF2B5EF4-FFF2-40B4-BE49-F238E27FC236}">
                <a16:creationId xmlns:a16="http://schemas.microsoft.com/office/drawing/2014/main" id="{2EC1635A-49FB-4864-BD96-88831C364D56}"/>
              </a:ext>
            </a:extLst>
          </p:cNvPr>
          <p:cNvSpPr txBox="1"/>
          <p:nvPr/>
        </p:nvSpPr>
        <p:spPr>
          <a:xfrm>
            <a:off x="337288" y="6560810"/>
            <a:ext cx="137569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6.</a:t>
            </a:r>
            <a:r>
              <a:rPr lang="ja-JP" altLang="en-US" sz="900" dirty="0">
                <a:latin typeface="Meiryo UI" panose="020B0604030504040204" pitchFamily="50" charset="-128"/>
                <a:ea typeface="Meiryo UI" panose="020B0604030504040204" pitchFamily="50" charset="-128"/>
              </a:rPr>
              <a:t>組織をマネジメントする</a:t>
            </a:r>
          </a:p>
        </p:txBody>
      </p:sp>
      <p:sp>
        <p:nvSpPr>
          <p:cNvPr id="25" name="テキスト ボックス 24">
            <a:extLst>
              <a:ext uri="{FF2B5EF4-FFF2-40B4-BE49-F238E27FC236}">
                <a16:creationId xmlns:a16="http://schemas.microsoft.com/office/drawing/2014/main" id="{DFFA8B3C-ABD1-4715-9450-511C2A8F921D}"/>
              </a:ext>
            </a:extLst>
          </p:cNvPr>
          <p:cNvSpPr txBox="1"/>
          <p:nvPr/>
        </p:nvSpPr>
        <p:spPr>
          <a:xfrm>
            <a:off x="1809280" y="6560810"/>
            <a:ext cx="2103461"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STEP2:</a:t>
            </a:r>
            <a:r>
              <a:rPr lang="ja-JP" altLang="en-US" sz="900" dirty="0">
                <a:latin typeface="Meiryo UI" panose="020B0604030504040204" pitchFamily="50" charset="-128"/>
                <a:ea typeface="Meiryo UI" panose="020B0604030504040204" pitchFamily="50" charset="-128"/>
              </a:rPr>
              <a:t>メンバー間の関係性の質を高める</a:t>
            </a:r>
          </a:p>
        </p:txBody>
      </p:sp>
    </p:spTree>
    <p:extLst>
      <p:ext uri="{BB962C8B-B14F-4D97-AF65-F5344CB8AC3E}">
        <p14:creationId xmlns:p14="http://schemas.microsoft.com/office/powerpoint/2010/main" val="266772185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1665841"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60_</a:t>
            </a:r>
            <a:r>
              <a:rPr lang="ja-JP" altLang="en-US" dirty="0"/>
              <a:t>認知</a:t>
            </a:r>
            <a:r>
              <a:rPr lang="en-US" altLang="ja-JP" dirty="0"/>
              <a:t>/</a:t>
            </a:r>
            <a:r>
              <a:rPr lang="ja-JP" altLang="en-US" dirty="0"/>
              <a:t>行動ループ</a:t>
            </a:r>
            <a:endParaRPr lang="en-US" altLang="ja-JP" dirty="0"/>
          </a:p>
        </p:txBody>
      </p:sp>
      <p:sp>
        <p:nvSpPr>
          <p:cNvPr id="3" name="正方形/長方形 2">
            <a:extLst>
              <a:ext uri="{FF2B5EF4-FFF2-40B4-BE49-F238E27FC236}">
                <a16:creationId xmlns:a16="http://schemas.microsoft.com/office/drawing/2014/main" id="{8E5AE3C4-34A8-6B41-8CAD-B34D6BD1B7FE}"/>
              </a:ext>
            </a:extLst>
          </p:cNvPr>
          <p:cNvSpPr/>
          <p:nvPr/>
        </p:nvSpPr>
        <p:spPr>
          <a:xfrm>
            <a:off x="337288" y="686423"/>
            <a:ext cx="4308191" cy="2590215"/>
          </a:xfrm>
          <a:prstGeom prst="rect">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5" name="正方形/長方形 4">
            <a:extLst>
              <a:ext uri="{FF2B5EF4-FFF2-40B4-BE49-F238E27FC236}">
                <a16:creationId xmlns:a16="http://schemas.microsoft.com/office/drawing/2014/main" id="{EEF2FE2E-F67E-BB42-8B39-0C4985847A72}"/>
              </a:ext>
            </a:extLst>
          </p:cNvPr>
          <p:cNvSpPr/>
          <p:nvPr/>
        </p:nvSpPr>
        <p:spPr>
          <a:xfrm>
            <a:off x="337288" y="3900037"/>
            <a:ext cx="4308191" cy="2590214"/>
          </a:xfrm>
          <a:prstGeom prst="rect">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6" name="正方形/長方形 5">
            <a:extLst>
              <a:ext uri="{FF2B5EF4-FFF2-40B4-BE49-F238E27FC236}">
                <a16:creationId xmlns:a16="http://schemas.microsoft.com/office/drawing/2014/main" id="{EA624559-CF3D-EA4C-965A-7F81CC9B008F}"/>
              </a:ext>
            </a:extLst>
          </p:cNvPr>
          <p:cNvSpPr/>
          <p:nvPr/>
        </p:nvSpPr>
        <p:spPr>
          <a:xfrm>
            <a:off x="5258658" y="686423"/>
            <a:ext cx="4306324" cy="2590215"/>
          </a:xfrm>
          <a:prstGeom prst="rect">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7" name="正方形/長方形 6">
            <a:extLst>
              <a:ext uri="{FF2B5EF4-FFF2-40B4-BE49-F238E27FC236}">
                <a16:creationId xmlns:a16="http://schemas.microsoft.com/office/drawing/2014/main" id="{16263E73-54D9-CF44-B9DC-EB340E020808}"/>
              </a:ext>
            </a:extLst>
          </p:cNvPr>
          <p:cNvSpPr/>
          <p:nvPr/>
        </p:nvSpPr>
        <p:spPr>
          <a:xfrm>
            <a:off x="5260522" y="3900037"/>
            <a:ext cx="4304459" cy="2590215"/>
          </a:xfrm>
          <a:prstGeom prst="rect">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9" name="直線矢印コネクタ 8">
            <a:extLst>
              <a:ext uri="{FF2B5EF4-FFF2-40B4-BE49-F238E27FC236}">
                <a16:creationId xmlns:a16="http://schemas.microsoft.com/office/drawing/2014/main" id="{563FEB3B-A7F3-2940-80AB-244855250DA2}"/>
              </a:ext>
            </a:extLst>
          </p:cNvPr>
          <p:cNvCxnSpPr>
            <a:cxnSpLocks/>
            <a:stCxn id="3" idx="2"/>
            <a:endCxn id="5" idx="0"/>
          </p:cNvCxnSpPr>
          <p:nvPr/>
        </p:nvCxnSpPr>
        <p:spPr>
          <a:xfrm>
            <a:off x="2491384" y="3276638"/>
            <a:ext cx="0" cy="623399"/>
          </a:xfrm>
          <a:prstGeom prst="straightConnector1">
            <a:avLst/>
          </a:prstGeom>
          <a:ln w="76200">
            <a:solidFill>
              <a:schemeClr val="bg1">
                <a:lumMod val="50000"/>
              </a:schemeClr>
            </a:solidFill>
            <a:headEnd type="none" w="sm" len="sm"/>
            <a:tailEnd type="stealth" w="med" len="med"/>
          </a:ln>
          <a:effectLst/>
        </p:spPr>
        <p:style>
          <a:lnRef idx="2">
            <a:schemeClr val="accent1"/>
          </a:lnRef>
          <a:fillRef idx="0">
            <a:schemeClr val="accent1"/>
          </a:fillRef>
          <a:effectRef idx="1">
            <a:schemeClr val="accent1"/>
          </a:effectRef>
          <a:fontRef idx="minor">
            <a:schemeClr val="tx1"/>
          </a:fontRef>
        </p:style>
      </p:cxnSp>
      <p:cxnSp>
        <p:nvCxnSpPr>
          <p:cNvPr id="10" name="直線矢印コネクタ 9">
            <a:extLst>
              <a:ext uri="{FF2B5EF4-FFF2-40B4-BE49-F238E27FC236}">
                <a16:creationId xmlns:a16="http://schemas.microsoft.com/office/drawing/2014/main" id="{3D674F2A-820F-2940-A7D1-83CED5F4D3D1}"/>
              </a:ext>
            </a:extLst>
          </p:cNvPr>
          <p:cNvCxnSpPr>
            <a:cxnSpLocks/>
            <a:stCxn id="6" idx="2"/>
            <a:endCxn id="7" idx="0"/>
          </p:cNvCxnSpPr>
          <p:nvPr/>
        </p:nvCxnSpPr>
        <p:spPr>
          <a:xfrm>
            <a:off x="7411820" y="3276638"/>
            <a:ext cx="932" cy="623399"/>
          </a:xfrm>
          <a:prstGeom prst="straightConnector1">
            <a:avLst/>
          </a:prstGeom>
          <a:ln w="76200">
            <a:solidFill>
              <a:schemeClr val="bg1">
                <a:lumMod val="50000"/>
              </a:schemeClr>
            </a:solidFill>
            <a:headEnd type="none" w="sm" len="sm"/>
            <a:tailEnd type="stealth" w="med" len="med"/>
          </a:ln>
          <a:effectLst/>
        </p:spPr>
        <p:style>
          <a:lnRef idx="2">
            <a:schemeClr val="accent1"/>
          </a:lnRef>
          <a:fillRef idx="0">
            <a:schemeClr val="accent1"/>
          </a:fillRef>
          <a:effectRef idx="1">
            <a:schemeClr val="accent1"/>
          </a:effectRef>
          <a:fontRef idx="minor">
            <a:schemeClr val="tx1"/>
          </a:fontRef>
        </p:style>
      </p:cxnSp>
      <p:cxnSp>
        <p:nvCxnSpPr>
          <p:cNvPr id="11" name="直線矢印コネクタ 10">
            <a:extLst>
              <a:ext uri="{FF2B5EF4-FFF2-40B4-BE49-F238E27FC236}">
                <a16:creationId xmlns:a16="http://schemas.microsoft.com/office/drawing/2014/main" id="{65FD02CB-2CDD-BA40-AE62-4564F1489AFA}"/>
              </a:ext>
            </a:extLst>
          </p:cNvPr>
          <p:cNvCxnSpPr>
            <a:cxnSpLocks/>
          </p:cNvCxnSpPr>
          <p:nvPr/>
        </p:nvCxnSpPr>
        <p:spPr>
          <a:xfrm flipV="1">
            <a:off x="4643616" y="3276638"/>
            <a:ext cx="615040" cy="585631"/>
          </a:xfrm>
          <a:prstGeom prst="straightConnector1">
            <a:avLst/>
          </a:prstGeom>
          <a:ln w="76200">
            <a:solidFill>
              <a:schemeClr val="bg1">
                <a:lumMod val="50000"/>
              </a:schemeClr>
            </a:solidFill>
            <a:headEnd type="none" w="sm" len="sm"/>
            <a:tailEnd type="stealth" w="med" len="med"/>
          </a:ln>
          <a:effectLst/>
        </p:spPr>
        <p:style>
          <a:lnRef idx="2">
            <a:schemeClr val="accent1"/>
          </a:lnRef>
          <a:fillRef idx="0">
            <a:schemeClr val="accent1"/>
          </a:fillRef>
          <a:effectRef idx="1">
            <a:schemeClr val="accent1"/>
          </a:effectRef>
          <a:fontRef idx="minor">
            <a:schemeClr val="tx1"/>
          </a:fontRef>
        </p:style>
      </p:cxnSp>
      <p:cxnSp>
        <p:nvCxnSpPr>
          <p:cNvPr id="12" name="直線矢印コネクタ 11">
            <a:extLst>
              <a:ext uri="{FF2B5EF4-FFF2-40B4-BE49-F238E27FC236}">
                <a16:creationId xmlns:a16="http://schemas.microsoft.com/office/drawing/2014/main" id="{D7387BAC-54E7-6748-9FA8-9330EE4C7AE4}"/>
              </a:ext>
            </a:extLst>
          </p:cNvPr>
          <p:cNvCxnSpPr>
            <a:cxnSpLocks/>
          </p:cNvCxnSpPr>
          <p:nvPr/>
        </p:nvCxnSpPr>
        <p:spPr>
          <a:xfrm flipH="1" flipV="1">
            <a:off x="4643614" y="3260143"/>
            <a:ext cx="615042" cy="602126"/>
          </a:xfrm>
          <a:prstGeom prst="straightConnector1">
            <a:avLst/>
          </a:prstGeom>
          <a:ln w="76200">
            <a:solidFill>
              <a:schemeClr val="bg1">
                <a:lumMod val="50000"/>
              </a:schemeClr>
            </a:solidFill>
            <a:headEnd type="none" w="sm" len="sm"/>
            <a:tailEnd type="stealth" w="med" len="med"/>
          </a:ln>
          <a:effectLst/>
        </p:spPr>
        <p:style>
          <a:lnRef idx="2">
            <a:schemeClr val="accent1"/>
          </a:lnRef>
          <a:fillRef idx="0">
            <a:schemeClr val="accent1"/>
          </a:fillRef>
          <a:effectRef idx="1">
            <a:schemeClr val="accent1"/>
          </a:effectRef>
          <a:fontRef idx="minor">
            <a:schemeClr val="tx1"/>
          </a:fontRef>
        </p:style>
      </p:cxnSp>
      <p:sp>
        <p:nvSpPr>
          <p:cNvPr id="14" name="テキスト ボックス 13">
            <a:extLst>
              <a:ext uri="{FF2B5EF4-FFF2-40B4-BE49-F238E27FC236}">
                <a16:creationId xmlns:a16="http://schemas.microsoft.com/office/drawing/2014/main" id="{C154730B-D8DB-BF43-ABC2-509F564E1245}"/>
              </a:ext>
            </a:extLst>
          </p:cNvPr>
          <p:cNvSpPr txBox="1"/>
          <p:nvPr/>
        </p:nvSpPr>
        <p:spPr>
          <a:xfrm>
            <a:off x="501883" y="825569"/>
            <a:ext cx="1082348" cy="307777"/>
          </a:xfrm>
          <a:prstGeom prst="rect">
            <a:avLst/>
          </a:prstGeom>
          <a:noFill/>
        </p:spPr>
        <p:txBody>
          <a:bodyPr wrap="none" rtlCol="0" anchor="t">
            <a:spAutoFit/>
          </a:bodyPr>
          <a:lstStyle/>
          <a:p>
            <a:r>
              <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rPr>
              <a:t>自分の認知</a:t>
            </a:r>
          </a:p>
        </p:txBody>
      </p:sp>
      <p:sp>
        <p:nvSpPr>
          <p:cNvPr id="16" name="テキスト ボックス 15">
            <a:extLst>
              <a:ext uri="{FF2B5EF4-FFF2-40B4-BE49-F238E27FC236}">
                <a16:creationId xmlns:a16="http://schemas.microsoft.com/office/drawing/2014/main" id="{CBCF7F80-5E25-EE47-A044-1477B0491373}"/>
              </a:ext>
            </a:extLst>
          </p:cNvPr>
          <p:cNvSpPr txBox="1"/>
          <p:nvPr/>
        </p:nvSpPr>
        <p:spPr>
          <a:xfrm>
            <a:off x="5422320" y="825569"/>
            <a:ext cx="1082348" cy="307777"/>
          </a:xfrm>
          <a:prstGeom prst="rect">
            <a:avLst/>
          </a:prstGeom>
          <a:noFill/>
        </p:spPr>
        <p:txBody>
          <a:bodyPr wrap="none" rtlCol="0" anchor="t">
            <a:spAutoFit/>
          </a:bodyPr>
          <a:lstStyle/>
          <a:p>
            <a:r>
              <a:rPr lang="ja-JP" altLang="en-US" sz="1400" b="1" dirty="0">
                <a:solidFill>
                  <a:schemeClr val="tx1">
                    <a:lumMod val="75000"/>
                    <a:lumOff val="25000"/>
                  </a:schemeClr>
                </a:solidFill>
                <a:latin typeface="Meiryo" panose="020B0604030504040204" pitchFamily="34" charset="-128"/>
                <a:ea typeface="Meiryo" panose="020B0604030504040204" pitchFamily="34" charset="-128"/>
              </a:rPr>
              <a:t>相手</a:t>
            </a:r>
            <a:r>
              <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rPr>
              <a:t>の認知</a:t>
            </a:r>
          </a:p>
        </p:txBody>
      </p:sp>
      <p:sp>
        <p:nvSpPr>
          <p:cNvPr id="17" name="テキスト ボックス 16">
            <a:extLst>
              <a:ext uri="{FF2B5EF4-FFF2-40B4-BE49-F238E27FC236}">
                <a16:creationId xmlns:a16="http://schemas.microsoft.com/office/drawing/2014/main" id="{2039DB21-FCF5-7140-A1BE-C5C285D1F15C}"/>
              </a:ext>
            </a:extLst>
          </p:cNvPr>
          <p:cNvSpPr txBox="1"/>
          <p:nvPr/>
        </p:nvSpPr>
        <p:spPr>
          <a:xfrm>
            <a:off x="5423250" y="4039183"/>
            <a:ext cx="1082348" cy="307777"/>
          </a:xfrm>
          <a:prstGeom prst="rect">
            <a:avLst/>
          </a:prstGeom>
          <a:noFill/>
        </p:spPr>
        <p:txBody>
          <a:bodyPr wrap="none" rtlCol="0" anchor="t">
            <a:spAutoFit/>
          </a:bodyPr>
          <a:lstStyle/>
          <a:p>
            <a:r>
              <a:rPr lang="ja-JP" altLang="en-US" sz="1400" b="1" dirty="0">
                <a:solidFill>
                  <a:schemeClr val="tx1">
                    <a:lumMod val="75000"/>
                    <a:lumOff val="25000"/>
                  </a:schemeClr>
                </a:solidFill>
                <a:latin typeface="Meiryo" panose="020B0604030504040204" pitchFamily="34" charset="-128"/>
                <a:ea typeface="Meiryo" panose="020B0604030504040204" pitchFamily="34" charset="-128"/>
              </a:rPr>
              <a:t>相手</a:t>
            </a:r>
            <a:r>
              <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rPr>
              <a:t>の</a:t>
            </a:r>
            <a:r>
              <a:rPr lang="ja-JP" altLang="en-US" sz="1400" b="1" dirty="0">
                <a:solidFill>
                  <a:schemeClr val="tx1">
                    <a:lumMod val="75000"/>
                    <a:lumOff val="25000"/>
                  </a:schemeClr>
                </a:solidFill>
                <a:latin typeface="Meiryo" panose="020B0604030504040204" pitchFamily="34" charset="-128"/>
                <a:ea typeface="Meiryo" panose="020B0604030504040204" pitchFamily="34" charset="-128"/>
              </a:rPr>
              <a:t>行動</a:t>
            </a:r>
            <a:endPar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5" name="テキスト ボックス 14">
            <a:extLst>
              <a:ext uri="{FF2B5EF4-FFF2-40B4-BE49-F238E27FC236}">
                <a16:creationId xmlns:a16="http://schemas.microsoft.com/office/drawing/2014/main" id="{6D1CD608-6041-E342-842B-A87AF8AE0686}"/>
              </a:ext>
            </a:extLst>
          </p:cNvPr>
          <p:cNvSpPr txBox="1"/>
          <p:nvPr/>
        </p:nvSpPr>
        <p:spPr>
          <a:xfrm>
            <a:off x="501883" y="4039183"/>
            <a:ext cx="1082348" cy="307777"/>
          </a:xfrm>
          <a:prstGeom prst="rect">
            <a:avLst/>
          </a:prstGeom>
          <a:noFill/>
        </p:spPr>
        <p:txBody>
          <a:bodyPr wrap="none" rtlCol="0" anchor="t">
            <a:spAutoFit/>
          </a:bodyPr>
          <a:lstStyle/>
          <a:p>
            <a:r>
              <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rPr>
              <a:t>自分の</a:t>
            </a:r>
            <a:r>
              <a:rPr lang="ja-JP" altLang="en-US" sz="1400" b="1" dirty="0">
                <a:solidFill>
                  <a:schemeClr val="tx1">
                    <a:lumMod val="75000"/>
                    <a:lumOff val="25000"/>
                  </a:schemeClr>
                </a:solidFill>
                <a:latin typeface="Meiryo" panose="020B0604030504040204" pitchFamily="34" charset="-128"/>
                <a:ea typeface="Meiryo" panose="020B0604030504040204" pitchFamily="34" charset="-128"/>
              </a:rPr>
              <a:t>行動</a:t>
            </a:r>
            <a:endPar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8" name="テキスト ボックス 17">
            <a:extLst>
              <a:ext uri="{FF2B5EF4-FFF2-40B4-BE49-F238E27FC236}">
                <a16:creationId xmlns:a16="http://schemas.microsoft.com/office/drawing/2014/main" id="{DD71AA59-8775-A048-BDD1-D107AE9FE579}"/>
              </a:ext>
            </a:extLst>
          </p:cNvPr>
          <p:cNvSpPr txBox="1"/>
          <p:nvPr/>
        </p:nvSpPr>
        <p:spPr>
          <a:xfrm>
            <a:off x="572114" y="1511357"/>
            <a:ext cx="3908769" cy="1061829"/>
          </a:xfrm>
          <a:prstGeom prst="rect">
            <a:avLst/>
          </a:prstGeom>
          <a:noFill/>
        </p:spPr>
        <p:txBody>
          <a:bodyPr wrap="square" rtlCol="0" anchor="ctr">
            <a:spAutoFit/>
          </a:bodyPr>
          <a:lstStyle/>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「仕事の時間以外に自分の時間が取られるのは嫌だ」</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「飲み会よりやるべきことは山ほどある」</a:t>
            </a:r>
            <a:endPar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9" name="テキスト ボックス 18">
            <a:extLst>
              <a:ext uri="{FF2B5EF4-FFF2-40B4-BE49-F238E27FC236}">
                <a16:creationId xmlns:a16="http://schemas.microsoft.com/office/drawing/2014/main" id="{136B127C-1947-8B40-8B94-AC7F8C4483D2}"/>
              </a:ext>
            </a:extLst>
          </p:cNvPr>
          <p:cNvSpPr txBox="1"/>
          <p:nvPr/>
        </p:nvSpPr>
        <p:spPr>
          <a:xfrm>
            <a:off x="5492552" y="1511358"/>
            <a:ext cx="3908769" cy="1061829"/>
          </a:xfrm>
          <a:prstGeom prst="rect">
            <a:avLst/>
          </a:prstGeom>
          <a:noFill/>
        </p:spPr>
        <p:txBody>
          <a:bodyPr wrap="square" rtlCol="0" anchor="ctr">
            <a:spAutoFit/>
          </a:bodyPr>
          <a:lstStyle/>
          <a:p>
            <a:pPr marL="285750" indent="-285750">
              <a:lnSpc>
                <a:spcPct val="150000"/>
              </a:lnSpc>
              <a:buFont typeface="Arial" panose="020B0604020202020204" pitchFamily="34" charset="0"/>
              <a:buChar char="•"/>
            </a:pP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「若手スタッフのコミュニケーション能力が下がっている」</a:t>
            </a:r>
            <a:endPar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「消極的だな</a:t>
            </a:r>
            <a:r>
              <a:rPr lang="en-US" altLang="ja-JP" sz="1400" dirty="0">
                <a:solidFill>
                  <a:schemeClr val="tx1">
                    <a:lumMod val="75000"/>
                    <a:lumOff val="25000"/>
                  </a:schemeClr>
                </a:solidFill>
                <a:latin typeface="Meiryo" panose="020B0604030504040204" pitchFamily="34" charset="-128"/>
                <a:ea typeface="Meiryo" panose="020B0604030504040204" pitchFamily="34" charset="-128"/>
              </a:rPr>
              <a:t>……</a:t>
            </a: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もっと主体性が欲しい」</a:t>
            </a:r>
            <a:endPar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0" name="テキスト ボックス 19">
            <a:extLst>
              <a:ext uri="{FF2B5EF4-FFF2-40B4-BE49-F238E27FC236}">
                <a16:creationId xmlns:a16="http://schemas.microsoft.com/office/drawing/2014/main" id="{5FA57DE2-2CC8-3F4E-88B9-B8CABE4E98EE}"/>
              </a:ext>
            </a:extLst>
          </p:cNvPr>
          <p:cNvSpPr txBox="1"/>
          <p:nvPr/>
        </p:nvSpPr>
        <p:spPr>
          <a:xfrm>
            <a:off x="5493483" y="4753908"/>
            <a:ext cx="3908769" cy="1061829"/>
          </a:xfrm>
          <a:prstGeom prst="rect">
            <a:avLst/>
          </a:prstGeom>
          <a:noFill/>
        </p:spPr>
        <p:txBody>
          <a:bodyPr wrap="square" rtlCol="0" anchor="ctr">
            <a:spAutoFit/>
          </a:bodyPr>
          <a:lstStyle/>
          <a:p>
            <a:pPr marL="285750" indent="-285750">
              <a:lnSpc>
                <a:spcPct val="150000"/>
              </a:lnSpc>
              <a:buFont typeface="Arial" panose="020B0604020202020204" pitchFamily="34" charset="0"/>
              <a:buChar char="•"/>
            </a:pP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「飲みニケーションが大事」と言って仕事終わりに居酒屋に誘う</a:t>
            </a:r>
            <a:endPar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改善策がいつも根性論になっている</a:t>
            </a:r>
            <a:endPar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1" name="テキスト ボックス 20">
            <a:extLst>
              <a:ext uri="{FF2B5EF4-FFF2-40B4-BE49-F238E27FC236}">
                <a16:creationId xmlns:a16="http://schemas.microsoft.com/office/drawing/2014/main" id="{58FCCA5E-8D79-A941-B29E-1008CE25618D}"/>
              </a:ext>
            </a:extLst>
          </p:cNvPr>
          <p:cNvSpPr txBox="1"/>
          <p:nvPr/>
        </p:nvSpPr>
        <p:spPr>
          <a:xfrm>
            <a:off x="572114" y="4592325"/>
            <a:ext cx="3908769" cy="1061829"/>
          </a:xfrm>
          <a:prstGeom prst="rect">
            <a:avLst/>
          </a:prstGeom>
          <a:noFill/>
        </p:spPr>
        <p:txBody>
          <a:bodyPr wrap="square" rtlCol="0" anchor="ctr">
            <a:spAutoFit/>
          </a:bodyPr>
          <a:lstStyle/>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必要以上に会話をしない</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タスク管理ツールで情報を共有する</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自分の仕事だけに集中する</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2" name="テキスト ボックス 21">
            <a:extLst>
              <a:ext uri="{FF2B5EF4-FFF2-40B4-BE49-F238E27FC236}">
                <a16:creationId xmlns:a16="http://schemas.microsoft.com/office/drawing/2014/main" id="{B09B4425-AC0D-4E02-A72A-B435A9E028C6}"/>
              </a:ext>
            </a:extLst>
          </p:cNvPr>
          <p:cNvSpPr txBox="1"/>
          <p:nvPr/>
        </p:nvSpPr>
        <p:spPr>
          <a:xfrm>
            <a:off x="337288" y="6560810"/>
            <a:ext cx="137569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6.</a:t>
            </a:r>
            <a:r>
              <a:rPr lang="ja-JP" altLang="en-US" sz="900" dirty="0">
                <a:latin typeface="Meiryo UI" panose="020B0604030504040204" pitchFamily="50" charset="-128"/>
                <a:ea typeface="Meiryo UI" panose="020B0604030504040204" pitchFamily="50" charset="-128"/>
              </a:rPr>
              <a:t>組織をマネジメントする</a:t>
            </a:r>
          </a:p>
        </p:txBody>
      </p:sp>
      <p:sp>
        <p:nvSpPr>
          <p:cNvPr id="23" name="テキスト ボックス 22">
            <a:extLst>
              <a:ext uri="{FF2B5EF4-FFF2-40B4-BE49-F238E27FC236}">
                <a16:creationId xmlns:a16="http://schemas.microsoft.com/office/drawing/2014/main" id="{436DCC36-1A61-4C50-80FF-A0B092A88DE6}"/>
              </a:ext>
            </a:extLst>
          </p:cNvPr>
          <p:cNvSpPr txBox="1"/>
          <p:nvPr/>
        </p:nvSpPr>
        <p:spPr>
          <a:xfrm>
            <a:off x="1809280" y="6560810"/>
            <a:ext cx="2103461"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STEP2:</a:t>
            </a:r>
            <a:r>
              <a:rPr lang="ja-JP" altLang="en-US" sz="900" dirty="0">
                <a:latin typeface="Meiryo UI" panose="020B0604030504040204" pitchFamily="50" charset="-128"/>
                <a:ea typeface="Meiryo UI" panose="020B0604030504040204" pitchFamily="50" charset="-128"/>
              </a:rPr>
              <a:t>メンバー間の関係性の質を高める</a:t>
            </a:r>
          </a:p>
        </p:txBody>
      </p:sp>
    </p:spTree>
    <p:extLst>
      <p:ext uri="{BB962C8B-B14F-4D97-AF65-F5344CB8AC3E}">
        <p14:creationId xmlns:p14="http://schemas.microsoft.com/office/powerpoint/2010/main" val="14037724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1665841"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60_</a:t>
            </a:r>
            <a:r>
              <a:rPr lang="ja-JP" altLang="en-US" dirty="0"/>
              <a:t>認知</a:t>
            </a:r>
            <a:r>
              <a:rPr lang="en-US" altLang="ja-JP" dirty="0"/>
              <a:t>/</a:t>
            </a:r>
            <a:r>
              <a:rPr lang="ja-JP" altLang="en-US" dirty="0"/>
              <a:t>行動ループ</a:t>
            </a:r>
            <a:endParaRPr lang="en-US" altLang="ja-JP" dirty="0"/>
          </a:p>
        </p:txBody>
      </p:sp>
      <p:sp>
        <p:nvSpPr>
          <p:cNvPr id="3" name="正方形/長方形 2">
            <a:extLst>
              <a:ext uri="{FF2B5EF4-FFF2-40B4-BE49-F238E27FC236}">
                <a16:creationId xmlns:a16="http://schemas.microsoft.com/office/drawing/2014/main" id="{8E5AE3C4-34A8-6B41-8CAD-B34D6BD1B7FE}"/>
              </a:ext>
            </a:extLst>
          </p:cNvPr>
          <p:cNvSpPr/>
          <p:nvPr/>
        </p:nvSpPr>
        <p:spPr>
          <a:xfrm>
            <a:off x="337288" y="686423"/>
            <a:ext cx="4308191" cy="2590215"/>
          </a:xfrm>
          <a:prstGeom prst="rect">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5" name="正方形/長方形 4">
            <a:extLst>
              <a:ext uri="{FF2B5EF4-FFF2-40B4-BE49-F238E27FC236}">
                <a16:creationId xmlns:a16="http://schemas.microsoft.com/office/drawing/2014/main" id="{EEF2FE2E-F67E-BB42-8B39-0C4985847A72}"/>
              </a:ext>
            </a:extLst>
          </p:cNvPr>
          <p:cNvSpPr/>
          <p:nvPr/>
        </p:nvSpPr>
        <p:spPr>
          <a:xfrm>
            <a:off x="337288" y="3900037"/>
            <a:ext cx="4308191" cy="2590214"/>
          </a:xfrm>
          <a:prstGeom prst="rect">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6" name="正方形/長方形 5">
            <a:extLst>
              <a:ext uri="{FF2B5EF4-FFF2-40B4-BE49-F238E27FC236}">
                <a16:creationId xmlns:a16="http://schemas.microsoft.com/office/drawing/2014/main" id="{EA624559-CF3D-EA4C-965A-7F81CC9B008F}"/>
              </a:ext>
            </a:extLst>
          </p:cNvPr>
          <p:cNvSpPr/>
          <p:nvPr/>
        </p:nvSpPr>
        <p:spPr>
          <a:xfrm>
            <a:off x="5258658" y="686423"/>
            <a:ext cx="4306324" cy="2590215"/>
          </a:xfrm>
          <a:prstGeom prst="rect">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7" name="正方形/長方形 6">
            <a:extLst>
              <a:ext uri="{FF2B5EF4-FFF2-40B4-BE49-F238E27FC236}">
                <a16:creationId xmlns:a16="http://schemas.microsoft.com/office/drawing/2014/main" id="{16263E73-54D9-CF44-B9DC-EB340E020808}"/>
              </a:ext>
            </a:extLst>
          </p:cNvPr>
          <p:cNvSpPr/>
          <p:nvPr/>
        </p:nvSpPr>
        <p:spPr>
          <a:xfrm>
            <a:off x="5260522" y="3900037"/>
            <a:ext cx="4304459" cy="2590215"/>
          </a:xfrm>
          <a:prstGeom prst="rect">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9" name="直線矢印コネクタ 8">
            <a:extLst>
              <a:ext uri="{FF2B5EF4-FFF2-40B4-BE49-F238E27FC236}">
                <a16:creationId xmlns:a16="http://schemas.microsoft.com/office/drawing/2014/main" id="{563FEB3B-A7F3-2940-80AB-244855250DA2}"/>
              </a:ext>
            </a:extLst>
          </p:cNvPr>
          <p:cNvCxnSpPr>
            <a:cxnSpLocks/>
            <a:stCxn id="3" idx="2"/>
            <a:endCxn id="5" idx="0"/>
          </p:cNvCxnSpPr>
          <p:nvPr/>
        </p:nvCxnSpPr>
        <p:spPr>
          <a:xfrm>
            <a:off x="2491384" y="3276638"/>
            <a:ext cx="0" cy="623399"/>
          </a:xfrm>
          <a:prstGeom prst="straightConnector1">
            <a:avLst/>
          </a:prstGeom>
          <a:ln w="76200">
            <a:solidFill>
              <a:schemeClr val="bg1">
                <a:lumMod val="50000"/>
              </a:schemeClr>
            </a:solidFill>
            <a:headEnd type="none" w="sm" len="sm"/>
            <a:tailEnd type="stealth" w="med" len="med"/>
          </a:ln>
          <a:effectLst/>
        </p:spPr>
        <p:style>
          <a:lnRef idx="2">
            <a:schemeClr val="accent1"/>
          </a:lnRef>
          <a:fillRef idx="0">
            <a:schemeClr val="accent1"/>
          </a:fillRef>
          <a:effectRef idx="1">
            <a:schemeClr val="accent1"/>
          </a:effectRef>
          <a:fontRef idx="minor">
            <a:schemeClr val="tx1"/>
          </a:fontRef>
        </p:style>
      </p:cxnSp>
      <p:cxnSp>
        <p:nvCxnSpPr>
          <p:cNvPr id="10" name="直線矢印コネクタ 9">
            <a:extLst>
              <a:ext uri="{FF2B5EF4-FFF2-40B4-BE49-F238E27FC236}">
                <a16:creationId xmlns:a16="http://schemas.microsoft.com/office/drawing/2014/main" id="{3D674F2A-820F-2940-A7D1-83CED5F4D3D1}"/>
              </a:ext>
            </a:extLst>
          </p:cNvPr>
          <p:cNvCxnSpPr>
            <a:cxnSpLocks/>
            <a:stCxn id="6" idx="2"/>
            <a:endCxn id="7" idx="0"/>
          </p:cNvCxnSpPr>
          <p:nvPr/>
        </p:nvCxnSpPr>
        <p:spPr>
          <a:xfrm>
            <a:off x="7411820" y="3276638"/>
            <a:ext cx="932" cy="623399"/>
          </a:xfrm>
          <a:prstGeom prst="straightConnector1">
            <a:avLst/>
          </a:prstGeom>
          <a:ln w="76200">
            <a:solidFill>
              <a:schemeClr val="bg1">
                <a:lumMod val="50000"/>
              </a:schemeClr>
            </a:solidFill>
            <a:headEnd type="none" w="sm" len="sm"/>
            <a:tailEnd type="stealth" w="med" len="med"/>
          </a:ln>
          <a:effectLst/>
        </p:spPr>
        <p:style>
          <a:lnRef idx="2">
            <a:schemeClr val="accent1"/>
          </a:lnRef>
          <a:fillRef idx="0">
            <a:schemeClr val="accent1"/>
          </a:fillRef>
          <a:effectRef idx="1">
            <a:schemeClr val="accent1"/>
          </a:effectRef>
          <a:fontRef idx="minor">
            <a:schemeClr val="tx1"/>
          </a:fontRef>
        </p:style>
      </p:cxnSp>
      <p:cxnSp>
        <p:nvCxnSpPr>
          <p:cNvPr id="11" name="直線矢印コネクタ 10">
            <a:extLst>
              <a:ext uri="{FF2B5EF4-FFF2-40B4-BE49-F238E27FC236}">
                <a16:creationId xmlns:a16="http://schemas.microsoft.com/office/drawing/2014/main" id="{65FD02CB-2CDD-BA40-AE62-4564F1489AFA}"/>
              </a:ext>
            </a:extLst>
          </p:cNvPr>
          <p:cNvCxnSpPr>
            <a:cxnSpLocks/>
          </p:cNvCxnSpPr>
          <p:nvPr/>
        </p:nvCxnSpPr>
        <p:spPr>
          <a:xfrm flipV="1">
            <a:off x="4643616" y="3276638"/>
            <a:ext cx="615040" cy="585631"/>
          </a:xfrm>
          <a:prstGeom prst="straightConnector1">
            <a:avLst/>
          </a:prstGeom>
          <a:ln w="76200">
            <a:solidFill>
              <a:schemeClr val="bg1">
                <a:lumMod val="50000"/>
              </a:schemeClr>
            </a:solidFill>
            <a:headEnd type="none" w="sm" len="sm"/>
            <a:tailEnd type="stealth" w="med" len="med"/>
          </a:ln>
          <a:effectLst/>
        </p:spPr>
        <p:style>
          <a:lnRef idx="2">
            <a:schemeClr val="accent1"/>
          </a:lnRef>
          <a:fillRef idx="0">
            <a:schemeClr val="accent1"/>
          </a:fillRef>
          <a:effectRef idx="1">
            <a:schemeClr val="accent1"/>
          </a:effectRef>
          <a:fontRef idx="minor">
            <a:schemeClr val="tx1"/>
          </a:fontRef>
        </p:style>
      </p:cxnSp>
      <p:cxnSp>
        <p:nvCxnSpPr>
          <p:cNvPr id="12" name="直線矢印コネクタ 11">
            <a:extLst>
              <a:ext uri="{FF2B5EF4-FFF2-40B4-BE49-F238E27FC236}">
                <a16:creationId xmlns:a16="http://schemas.microsoft.com/office/drawing/2014/main" id="{D7387BAC-54E7-6748-9FA8-9330EE4C7AE4}"/>
              </a:ext>
            </a:extLst>
          </p:cNvPr>
          <p:cNvCxnSpPr>
            <a:cxnSpLocks/>
          </p:cNvCxnSpPr>
          <p:nvPr/>
        </p:nvCxnSpPr>
        <p:spPr>
          <a:xfrm flipH="1" flipV="1">
            <a:off x="4643614" y="3260143"/>
            <a:ext cx="615042" cy="602126"/>
          </a:xfrm>
          <a:prstGeom prst="straightConnector1">
            <a:avLst/>
          </a:prstGeom>
          <a:ln w="76200">
            <a:solidFill>
              <a:schemeClr val="bg1">
                <a:lumMod val="50000"/>
              </a:schemeClr>
            </a:solidFill>
            <a:headEnd type="none" w="sm" len="sm"/>
            <a:tailEnd type="stealth" w="med" len="med"/>
          </a:ln>
          <a:effectLst/>
        </p:spPr>
        <p:style>
          <a:lnRef idx="2">
            <a:schemeClr val="accent1"/>
          </a:lnRef>
          <a:fillRef idx="0">
            <a:schemeClr val="accent1"/>
          </a:fillRef>
          <a:effectRef idx="1">
            <a:schemeClr val="accent1"/>
          </a:effectRef>
          <a:fontRef idx="minor">
            <a:schemeClr val="tx1"/>
          </a:fontRef>
        </p:style>
      </p:cxnSp>
      <p:sp>
        <p:nvSpPr>
          <p:cNvPr id="14" name="テキスト ボックス 13">
            <a:extLst>
              <a:ext uri="{FF2B5EF4-FFF2-40B4-BE49-F238E27FC236}">
                <a16:creationId xmlns:a16="http://schemas.microsoft.com/office/drawing/2014/main" id="{C154730B-D8DB-BF43-ABC2-509F564E1245}"/>
              </a:ext>
            </a:extLst>
          </p:cNvPr>
          <p:cNvSpPr txBox="1"/>
          <p:nvPr/>
        </p:nvSpPr>
        <p:spPr>
          <a:xfrm>
            <a:off x="501883" y="825569"/>
            <a:ext cx="1082348" cy="307777"/>
          </a:xfrm>
          <a:prstGeom prst="rect">
            <a:avLst/>
          </a:prstGeom>
          <a:noFill/>
        </p:spPr>
        <p:txBody>
          <a:bodyPr wrap="none" rtlCol="0" anchor="t">
            <a:spAutoFit/>
          </a:bodyPr>
          <a:lstStyle/>
          <a:p>
            <a:r>
              <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rPr>
              <a:t>自分の認知</a:t>
            </a:r>
          </a:p>
        </p:txBody>
      </p:sp>
      <p:sp>
        <p:nvSpPr>
          <p:cNvPr id="16" name="テキスト ボックス 15">
            <a:extLst>
              <a:ext uri="{FF2B5EF4-FFF2-40B4-BE49-F238E27FC236}">
                <a16:creationId xmlns:a16="http://schemas.microsoft.com/office/drawing/2014/main" id="{CBCF7F80-5E25-EE47-A044-1477B0491373}"/>
              </a:ext>
            </a:extLst>
          </p:cNvPr>
          <p:cNvSpPr txBox="1"/>
          <p:nvPr/>
        </p:nvSpPr>
        <p:spPr>
          <a:xfrm>
            <a:off x="5422320" y="825569"/>
            <a:ext cx="1082348" cy="307777"/>
          </a:xfrm>
          <a:prstGeom prst="rect">
            <a:avLst/>
          </a:prstGeom>
          <a:noFill/>
        </p:spPr>
        <p:txBody>
          <a:bodyPr wrap="none" rtlCol="0" anchor="t">
            <a:spAutoFit/>
          </a:bodyPr>
          <a:lstStyle/>
          <a:p>
            <a:r>
              <a:rPr lang="ja-JP" altLang="en-US" sz="1400" b="1" dirty="0">
                <a:solidFill>
                  <a:schemeClr val="tx1">
                    <a:lumMod val="75000"/>
                    <a:lumOff val="25000"/>
                  </a:schemeClr>
                </a:solidFill>
                <a:latin typeface="Meiryo" panose="020B0604030504040204" pitchFamily="34" charset="-128"/>
                <a:ea typeface="Meiryo" panose="020B0604030504040204" pitchFamily="34" charset="-128"/>
              </a:rPr>
              <a:t>相手</a:t>
            </a:r>
            <a:r>
              <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rPr>
              <a:t>の認知</a:t>
            </a:r>
          </a:p>
        </p:txBody>
      </p:sp>
      <p:sp>
        <p:nvSpPr>
          <p:cNvPr id="17" name="テキスト ボックス 16">
            <a:extLst>
              <a:ext uri="{FF2B5EF4-FFF2-40B4-BE49-F238E27FC236}">
                <a16:creationId xmlns:a16="http://schemas.microsoft.com/office/drawing/2014/main" id="{2039DB21-FCF5-7140-A1BE-C5C285D1F15C}"/>
              </a:ext>
            </a:extLst>
          </p:cNvPr>
          <p:cNvSpPr txBox="1"/>
          <p:nvPr/>
        </p:nvSpPr>
        <p:spPr>
          <a:xfrm>
            <a:off x="5423250" y="4039183"/>
            <a:ext cx="1082348" cy="307777"/>
          </a:xfrm>
          <a:prstGeom prst="rect">
            <a:avLst/>
          </a:prstGeom>
          <a:noFill/>
        </p:spPr>
        <p:txBody>
          <a:bodyPr wrap="none" rtlCol="0" anchor="t">
            <a:spAutoFit/>
          </a:bodyPr>
          <a:lstStyle/>
          <a:p>
            <a:r>
              <a:rPr lang="ja-JP" altLang="en-US" sz="1400" b="1" dirty="0">
                <a:solidFill>
                  <a:schemeClr val="tx1">
                    <a:lumMod val="75000"/>
                    <a:lumOff val="25000"/>
                  </a:schemeClr>
                </a:solidFill>
                <a:latin typeface="Meiryo" panose="020B0604030504040204" pitchFamily="34" charset="-128"/>
                <a:ea typeface="Meiryo" panose="020B0604030504040204" pitchFamily="34" charset="-128"/>
              </a:rPr>
              <a:t>相手</a:t>
            </a:r>
            <a:r>
              <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rPr>
              <a:t>の</a:t>
            </a:r>
            <a:r>
              <a:rPr lang="ja-JP" altLang="en-US" sz="1400" b="1" dirty="0">
                <a:solidFill>
                  <a:schemeClr val="tx1">
                    <a:lumMod val="75000"/>
                    <a:lumOff val="25000"/>
                  </a:schemeClr>
                </a:solidFill>
                <a:latin typeface="Meiryo" panose="020B0604030504040204" pitchFamily="34" charset="-128"/>
                <a:ea typeface="Meiryo" panose="020B0604030504040204" pitchFamily="34" charset="-128"/>
              </a:rPr>
              <a:t>行動</a:t>
            </a:r>
            <a:endPar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5" name="テキスト ボックス 14">
            <a:extLst>
              <a:ext uri="{FF2B5EF4-FFF2-40B4-BE49-F238E27FC236}">
                <a16:creationId xmlns:a16="http://schemas.microsoft.com/office/drawing/2014/main" id="{6D1CD608-6041-E342-842B-A87AF8AE0686}"/>
              </a:ext>
            </a:extLst>
          </p:cNvPr>
          <p:cNvSpPr txBox="1"/>
          <p:nvPr/>
        </p:nvSpPr>
        <p:spPr>
          <a:xfrm>
            <a:off x="501883" y="4039183"/>
            <a:ext cx="1082348" cy="307777"/>
          </a:xfrm>
          <a:prstGeom prst="rect">
            <a:avLst/>
          </a:prstGeom>
          <a:noFill/>
        </p:spPr>
        <p:txBody>
          <a:bodyPr wrap="none" rtlCol="0" anchor="t">
            <a:spAutoFit/>
          </a:bodyPr>
          <a:lstStyle/>
          <a:p>
            <a:r>
              <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rPr>
              <a:t>自分の</a:t>
            </a:r>
            <a:r>
              <a:rPr lang="ja-JP" altLang="en-US" sz="1400" b="1" dirty="0">
                <a:solidFill>
                  <a:schemeClr val="tx1">
                    <a:lumMod val="75000"/>
                    <a:lumOff val="25000"/>
                  </a:schemeClr>
                </a:solidFill>
                <a:latin typeface="Meiryo" panose="020B0604030504040204" pitchFamily="34" charset="-128"/>
                <a:ea typeface="Meiryo" panose="020B0604030504040204" pitchFamily="34" charset="-128"/>
              </a:rPr>
              <a:t>行動</a:t>
            </a:r>
            <a:endPar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8" name="テキスト ボックス 17">
            <a:extLst>
              <a:ext uri="{FF2B5EF4-FFF2-40B4-BE49-F238E27FC236}">
                <a16:creationId xmlns:a16="http://schemas.microsoft.com/office/drawing/2014/main" id="{696386D9-22AE-415E-96E6-7B49B55CA4DB}"/>
              </a:ext>
            </a:extLst>
          </p:cNvPr>
          <p:cNvSpPr txBox="1"/>
          <p:nvPr/>
        </p:nvSpPr>
        <p:spPr>
          <a:xfrm>
            <a:off x="337288" y="6560810"/>
            <a:ext cx="137569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6.</a:t>
            </a:r>
            <a:r>
              <a:rPr lang="ja-JP" altLang="en-US" sz="900" dirty="0">
                <a:latin typeface="Meiryo UI" panose="020B0604030504040204" pitchFamily="50" charset="-128"/>
                <a:ea typeface="Meiryo UI" panose="020B0604030504040204" pitchFamily="50" charset="-128"/>
              </a:rPr>
              <a:t>組織をマネジメントする</a:t>
            </a:r>
          </a:p>
        </p:txBody>
      </p:sp>
      <p:sp>
        <p:nvSpPr>
          <p:cNvPr id="19" name="テキスト ボックス 18">
            <a:extLst>
              <a:ext uri="{FF2B5EF4-FFF2-40B4-BE49-F238E27FC236}">
                <a16:creationId xmlns:a16="http://schemas.microsoft.com/office/drawing/2014/main" id="{9DA016E4-1274-4E0D-A32C-C7EBEC16C5DB}"/>
              </a:ext>
            </a:extLst>
          </p:cNvPr>
          <p:cNvSpPr txBox="1"/>
          <p:nvPr/>
        </p:nvSpPr>
        <p:spPr>
          <a:xfrm>
            <a:off x="1809280" y="6560810"/>
            <a:ext cx="2103461"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STEP2:</a:t>
            </a:r>
            <a:r>
              <a:rPr lang="ja-JP" altLang="en-US" sz="900" dirty="0">
                <a:latin typeface="Meiryo UI" panose="020B0604030504040204" pitchFamily="50" charset="-128"/>
                <a:ea typeface="Meiryo UI" panose="020B0604030504040204" pitchFamily="50" charset="-128"/>
              </a:rPr>
              <a:t>メンバー間の関係性の質を高める</a:t>
            </a:r>
          </a:p>
        </p:txBody>
      </p:sp>
    </p:spTree>
    <p:extLst>
      <p:ext uri="{BB962C8B-B14F-4D97-AF65-F5344CB8AC3E}">
        <p14:creationId xmlns:p14="http://schemas.microsoft.com/office/powerpoint/2010/main" val="142284505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2281394"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61_</a:t>
            </a:r>
            <a:r>
              <a:rPr lang="ja-JP" altLang="en-US" dirty="0"/>
              <a:t>ウォント</a:t>
            </a:r>
            <a:r>
              <a:rPr lang="en-US" altLang="ja-JP" dirty="0"/>
              <a:t>/</a:t>
            </a:r>
            <a:r>
              <a:rPr lang="ja-JP" altLang="en-US" dirty="0"/>
              <a:t>コミットメント</a:t>
            </a:r>
          </a:p>
        </p:txBody>
      </p:sp>
      <p:sp>
        <p:nvSpPr>
          <p:cNvPr id="16" name="正方形/長方形 15">
            <a:extLst>
              <a:ext uri="{FF2B5EF4-FFF2-40B4-BE49-F238E27FC236}">
                <a16:creationId xmlns:a16="http://schemas.microsoft.com/office/drawing/2014/main" id="{CCEEDB8F-5367-F648-AD5D-DDD3529D62A8}"/>
              </a:ext>
            </a:extLst>
          </p:cNvPr>
          <p:cNvSpPr/>
          <p:nvPr/>
        </p:nvSpPr>
        <p:spPr>
          <a:xfrm>
            <a:off x="337288" y="682812"/>
            <a:ext cx="9231425" cy="580744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CDED83BE-533E-5F4B-882E-6A3B589D1A13}"/>
              </a:ext>
            </a:extLst>
          </p:cNvPr>
          <p:cNvSpPr/>
          <p:nvPr/>
        </p:nvSpPr>
        <p:spPr>
          <a:xfrm>
            <a:off x="337288" y="682812"/>
            <a:ext cx="9231424" cy="496603"/>
          </a:xfrm>
          <a:prstGeom prst="rect">
            <a:avLst/>
          </a:prstGeom>
          <a:solidFill>
            <a:schemeClr val="accent6">
              <a:lumMod val="20000"/>
              <a:lumOff val="80000"/>
            </a:schemeClr>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903F901D-172A-B84E-A6AB-AFC8A3265594}"/>
              </a:ext>
            </a:extLst>
          </p:cNvPr>
          <p:cNvCxnSpPr>
            <a:cxnSpLocks/>
            <a:stCxn id="17" idx="0"/>
            <a:endCxn id="16" idx="2"/>
          </p:cNvCxnSpPr>
          <p:nvPr/>
        </p:nvCxnSpPr>
        <p:spPr>
          <a:xfrm>
            <a:off x="4953000" y="682812"/>
            <a:ext cx="1" cy="580744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9" name="テキスト ボックス 18">
            <a:extLst>
              <a:ext uri="{FF2B5EF4-FFF2-40B4-BE49-F238E27FC236}">
                <a16:creationId xmlns:a16="http://schemas.microsoft.com/office/drawing/2014/main" id="{2CEA4427-2E7F-304E-9E4F-EDBC16975220}"/>
              </a:ext>
            </a:extLst>
          </p:cNvPr>
          <p:cNvSpPr txBox="1"/>
          <p:nvPr/>
        </p:nvSpPr>
        <p:spPr>
          <a:xfrm>
            <a:off x="337288" y="792614"/>
            <a:ext cx="4619992" cy="276999"/>
          </a:xfrm>
          <a:prstGeom prst="rect">
            <a:avLst/>
          </a:prstGeom>
          <a:noFill/>
        </p:spPr>
        <p:txBody>
          <a:bodyPr wrap="square" rtlCol="0">
            <a:spAutoFit/>
          </a:bodyPr>
          <a:lstStyle/>
          <a:p>
            <a:pPr algn="ctr"/>
            <a:r>
              <a:rPr lang="ja-JP" altLang="en-US" sz="1200" dirty="0">
                <a:solidFill>
                  <a:srgbClr val="404040"/>
                </a:solidFill>
                <a:latin typeface="メイリオ"/>
                <a:ea typeface="メイリオ"/>
                <a:cs typeface="メイリオ"/>
              </a:rPr>
              <a:t>ウォント（期待していること） </a:t>
            </a:r>
            <a:endParaRPr kumimoji="1" lang="ja-JP" altLang="en-US" dirty="0">
              <a:solidFill>
                <a:srgbClr val="404040"/>
              </a:solidFill>
              <a:latin typeface="メイリオ"/>
              <a:ea typeface="メイリオ"/>
              <a:cs typeface="メイリオ"/>
            </a:endParaRPr>
          </a:p>
        </p:txBody>
      </p:sp>
      <p:sp>
        <p:nvSpPr>
          <p:cNvPr id="20" name="テキスト ボックス 19">
            <a:extLst>
              <a:ext uri="{FF2B5EF4-FFF2-40B4-BE49-F238E27FC236}">
                <a16:creationId xmlns:a16="http://schemas.microsoft.com/office/drawing/2014/main" id="{7169C84F-BA8A-9149-817C-7104A91305AC}"/>
              </a:ext>
            </a:extLst>
          </p:cNvPr>
          <p:cNvSpPr txBox="1"/>
          <p:nvPr/>
        </p:nvSpPr>
        <p:spPr>
          <a:xfrm>
            <a:off x="4951364" y="792614"/>
            <a:ext cx="4617348" cy="276999"/>
          </a:xfrm>
          <a:prstGeom prst="rect">
            <a:avLst/>
          </a:prstGeom>
          <a:noFill/>
        </p:spPr>
        <p:txBody>
          <a:bodyPr wrap="square" rtlCol="0">
            <a:spAutoFit/>
          </a:bodyPr>
          <a:lstStyle/>
          <a:p>
            <a:pPr algn="ctr"/>
            <a:r>
              <a:rPr lang="ja-JP" altLang="en-US" sz="1200" dirty="0">
                <a:solidFill>
                  <a:srgbClr val="404040"/>
                </a:solidFill>
                <a:latin typeface="メイリオ"/>
                <a:ea typeface="メイリオ"/>
                <a:cs typeface="メイリオ"/>
              </a:rPr>
              <a:t>コミットメント（自分が貢献できること）</a:t>
            </a:r>
            <a:endParaRPr kumimoji="1" lang="ja-JP" altLang="en-US" dirty="0">
              <a:solidFill>
                <a:srgbClr val="404040"/>
              </a:solidFill>
              <a:latin typeface="メイリオ"/>
              <a:ea typeface="メイリオ"/>
              <a:cs typeface="メイリオ"/>
            </a:endParaRPr>
          </a:p>
        </p:txBody>
      </p:sp>
      <p:sp>
        <p:nvSpPr>
          <p:cNvPr id="8" name="テキスト ボックス 7">
            <a:extLst>
              <a:ext uri="{FF2B5EF4-FFF2-40B4-BE49-F238E27FC236}">
                <a16:creationId xmlns:a16="http://schemas.microsoft.com/office/drawing/2014/main" id="{60573A33-2DA1-9941-9800-20E0AE6B6913}"/>
              </a:ext>
            </a:extLst>
          </p:cNvPr>
          <p:cNvSpPr txBox="1"/>
          <p:nvPr/>
        </p:nvSpPr>
        <p:spPr>
          <a:xfrm>
            <a:off x="576300" y="1358767"/>
            <a:ext cx="4136052" cy="2031325"/>
          </a:xfrm>
          <a:prstGeom prst="rect">
            <a:avLst/>
          </a:prstGeom>
          <a:noFill/>
        </p:spPr>
        <p:txBody>
          <a:bodyPr wrap="square" rtlCol="0" anchor="t">
            <a:spAutoFit/>
          </a:bodyPr>
          <a:lstStyle/>
          <a:p>
            <a:pPr marL="171450" indent="-171450">
              <a:lnSpc>
                <a:spcPct val="150000"/>
              </a:lnSpc>
              <a:buFont typeface="Arial" panose="020B0604020202020204" pitchFamily="34" charset="0"/>
              <a:buChar char="•"/>
            </a:pPr>
            <a:r>
              <a:rPr kumimoji="1" lang="en-US" altLang="ja-JP" sz="1400" dirty="0">
                <a:solidFill>
                  <a:schemeClr val="tx1">
                    <a:lumMod val="75000"/>
                    <a:lumOff val="25000"/>
                  </a:schemeClr>
                </a:solidFill>
                <a:latin typeface="メイリオ"/>
                <a:ea typeface="メイリオ"/>
                <a:cs typeface="メイリオ"/>
              </a:rPr>
              <a:t>PR</a:t>
            </a:r>
            <a:r>
              <a:rPr kumimoji="1" lang="ja-JP" altLang="en-US" sz="1400" dirty="0">
                <a:solidFill>
                  <a:schemeClr val="tx1">
                    <a:lumMod val="75000"/>
                    <a:lumOff val="25000"/>
                  </a:schemeClr>
                </a:solidFill>
                <a:latin typeface="メイリオ"/>
                <a:ea typeface="メイリオ"/>
                <a:cs typeface="メイリオ"/>
              </a:rPr>
              <a:t>の方法やプロセスを学びたい</a:t>
            </a:r>
            <a:endParaRPr kumimoji="1" lang="en-US" altLang="ja-JP" sz="1400" dirty="0">
              <a:solidFill>
                <a:schemeClr val="tx1">
                  <a:lumMod val="75000"/>
                  <a:lumOff val="25000"/>
                </a:schemeClr>
              </a:solidFill>
              <a:latin typeface="メイリオ"/>
              <a:ea typeface="メイリオ"/>
              <a:cs typeface="メイリオ"/>
            </a:endParaRPr>
          </a:p>
          <a:p>
            <a:pPr marL="171450" indent="-1714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プレスリリースの書き方を知りたい</a:t>
            </a:r>
            <a:endParaRPr lang="en-US" altLang="ja-JP" sz="1400" dirty="0">
              <a:solidFill>
                <a:schemeClr val="tx1">
                  <a:lumMod val="75000"/>
                  <a:lumOff val="25000"/>
                </a:schemeClr>
              </a:solidFill>
              <a:latin typeface="メイリオ"/>
              <a:ea typeface="メイリオ"/>
              <a:cs typeface="メイリオ"/>
            </a:endParaRPr>
          </a:p>
          <a:p>
            <a:pPr marL="171450" indent="-171450">
              <a:lnSpc>
                <a:spcPct val="150000"/>
              </a:lnSpc>
              <a:buFont typeface="Arial" panose="020B0604020202020204" pitchFamily="34" charset="0"/>
              <a:buChar char="•"/>
            </a:pPr>
            <a:r>
              <a:rPr kumimoji="1" lang="ja-JP" altLang="en-US" sz="1400" dirty="0">
                <a:solidFill>
                  <a:schemeClr val="tx1">
                    <a:lumMod val="75000"/>
                    <a:lumOff val="25000"/>
                  </a:schemeClr>
                </a:solidFill>
                <a:latin typeface="メイリオ"/>
                <a:ea typeface="メイリオ"/>
                <a:cs typeface="メイリオ"/>
              </a:rPr>
              <a:t>メンバーを元気付けられるようなキャラクターでいたい</a:t>
            </a:r>
            <a:endParaRPr kumimoji="1" lang="en-US" altLang="ja-JP" sz="1400" dirty="0">
              <a:solidFill>
                <a:schemeClr val="tx1">
                  <a:lumMod val="75000"/>
                  <a:lumOff val="25000"/>
                </a:schemeClr>
              </a:solidFill>
              <a:latin typeface="メイリオ"/>
              <a:ea typeface="メイリオ"/>
              <a:cs typeface="メイリオ"/>
            </a:endParaRPr>
          </a:p>
          <a:p>
            <a:pPr marL="171450" indent="-1714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後輩に厳しいことを伝えるときの接し方が知りたい</a:t>
            </a:r>
            <a:endParaRPr kumimoji="1" lang="en-US" altLang="ja-JP" sz="1400" dirty="0">
              <a:solidFill>
                <a:schemeClr val="tx1">
                  <a:lumMod val="75000"/>
                  <a:lumOff val="25000"/>
                </a:schemeClr>
              </a:solidFill>
              <a:latin typeface="メイリオ"/>
              <a:ea typeface="メイリオ"/>
              <a:cs typeface="メイリオ"/>
            </a:endParaRPr>
          </a:p>
        </p:txBody>
      </p:sp>
      <p:sp>
        <p:nvSpPr>
          <p:cNvPr id="9" name="テキスト ボックス 8">
            <a:extLst>
              <a:ext uri="{FF2B5EF4-FFF2-40B4-BE49-F238E27FC236}">
                <a16:creationId xmlns:a16="http://schemas.microsoft.com/office/drawing/2014/main" id="{C8D5B898-538E-264D-93BC-D35517717B0A}"/>
              </a:ext>
            </a:extLst>
          </p:cNvPr>
          <p:cNvSpPr txBox="1"/>
          <p:nvPr/>
        </p:nvSpPr>
        <p:spPr>
          <a:xfrm>
            <a:off x="5190545" y="1365193"/>
            <a:ext cx="4138986" cy="2031325"/>
          </a:xfrm>
          <a:prstGeom prst="rect">
            <a:avLst/>
          </a:prstGeom>
          <a:noFill/>
        </p:spPr>
        <p:txBody>
          <a:bodyPr wrap="square" rtlCol="0" anchor="t">
            <a:spAutoFit/>
          </a:bodyPr>
          <a:lstStyle/>
          <a:p>
            <a:pPr marL="171450" indent="-171450">
              <a:lnSpc>
                <a:spcPct val="150000"/>
              </a:lnSpc>
              <a:buFont typeface="Arial" panose="020B0604020202020204" pitchFamily="34" charset="0"/>
              <a:buChar char="•"/>
            </a:pPr>
            <a:r>
              <a:rPr kumimoji="1" lang="en-US" altLang="ja-JP" sz="1400" dirty="0">
                <a:solidFill>
                  <a:schemeClr val="tx1">
                    <a:lumMod val="75000"/>
                    <a:lumOff val="25000"/>
                  </a:schemeClr>
                </a:solidFill>
                <a:latin typeface="メイリオ"/>
                <a:ea typeface="メイリオ"/>
                <a:cs typeface="メイリオ"/>
              </a:rPr>
              <a:t>Web</a:t>
            </a:r>
            <a:r>
              <a:rPr kumimoji="1" lang="ja-JP" altLang="en-US" sz="1400" dirty="0">
                <a:solidFill>
                  <a:schemeClr val="tx1">
                    <a:lumMod val="75000"/>
                    <a:lumOff val="25000"/>
                  </a:schemeClr>
                </a:solidFill>
                <a:latin typeface="メイリオ"/>
                <a:ea typeface="メイリオ"/>
                <a:cs typeface="メイリオ"/>
              </a:rPr>
              <a:t>サイトやアプリ構築のプログラミングができる</a:t>
            </a:r>
            <a:endParaRPr kumimoji="1" lang="en-US" altLang="ja-JP" sz="1400" dirty="0">
              <a:solidFill>
                <a:schemeClr val="tx1">
                  <a:lumMod val="75000"/>
                  <a:lumOff val="25000"/>
                </a:schemeClr>
              </a:solidFill>
              <a:latin typeface="メイリオ"/>
              <a:ea typeface="メイリオ"/>
              <a:cs typeface="メイリオ"/>
            </a:endParaRPr>
          </a:p>
          <a:p>
            <a:pPr marL="171450" indent="-1714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会議の運営が得意</a:t>
            </a:r>
            <a:endParaRPr lang="en-US" altLang="ja-JP" sz="1400" dirty="0">
              <a:solidFill>
                <a:schemeClr val="tx1">
                  <a:lumMod val="75000"/>
                  <a:lumOff val="25000"/>
                </a:schemeClr>
              </a:solidFill>
              <a:latin typeface="メイリオ"/>
              <a:ea typeface="メイリオ"/>
              <a:cs typeface="メイリオ"/>
            </a:endParaRPr>
          </a:p>
          <a:p>
            <a:pPr marL="171450" indent="-171450">
              <a:lnSpc>
                <a:spcPct val="150000"/>
              </a:lnSpc>
              <a:buFont typeface="Arial" panose="020B0604020202020204" pitchFamily="34" charset="0"/>
              <a:buChar char="•"/>
            </a:pPr>
            <a:r>
              <a:rPr kumimoji="1" lang="ja-JP" altLang="en-US" sz="1400" dirty="0">
                <a:solidFill>
                  <a:schemeClr val="tx1">
                    <a:lumMod val="75000"/>
                    <a:lumOff val="25000"/>
                  </a:schemeClr>
                </a:solidFill>
                <a:latin typeface="メイリオ"/>
                <a:ea typeface="メイリオ"/>
                <a:cs typeface="メイリオ"/>
              </a:rPr>
              <a:t>プロジェクト管理の方法を設計して提案する</a:t>
            </a:r>
            <a:endParaRPr kumimoji="1" lang="en-US" altLang="ja-JP" sz="1400" dirty="0">
              <a:solidFill>
                <a:schemeClr val="tx1">
                  <a:lumMod val="75000"/>
                  <a:lumOff val="25000"/>
                </a:schemeClr>
              </a:solidFill>
              <a:latin typeface="メイリオ"/>
              <a:ea typeface="メイリオ"/>
              <a:cs typeface="メイリオ"/>
            </a:endParaRPr>
          </a:p>
          <a:p>
            <a:pPr marL="171450" indent="-1714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人と話すのが好きなので、懇親会を企画・運営する</a:t>
            </a:r>
            <a:endParaRPr kumimoji="1" lang="en-US" altLang="ja-JP" sz="1400" dirty="0">
              <a:solidFill>
                <a:schemeClr val="tx1">
                  <a:lumMod val="75000"/>
                  <a:lumOff val="25000"/>
                </a:schemeClr>
              </a:solidFill>
              <a:latin typeface="メイリオ"/>
              <a:ea typeface="メイリオ"/>
              <a:cs typeface="メイリオ"/>
            </a:endParaRPr>
          </a:p>
        </p:txBody>
      </p:sp>
      <p:sp>
        <p:nvSpPr>
          <p:cNvPr id="11" name="テキスト ボックス 10">
            <a:extLst>
              <a:ext uri="{FF2B5EF4-FFF2-40B4-BE49-F238E27FC236}">
                <a16:creationId xmlns:a16="http://schemas.microsoft.com/office/drawing/2014/main" id="{D01E6D64-F9CC-4256-91E0-561407F6B05B}"/>
              </a:ext>
            </a:extLst>
          </p:cNvPr>
          <p:cNvSpPr txBox="1"/>
          <p:nvPr/>
        </p:nvSpPr>
        <p:spPr>
          <a:xfrm>
            <a:off x="337288" y="6560810"/>
            <a:ext cx="137569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6.</a:t>
            </a:r>
            <a:r>
              <a:rPr lang="ja-JP" altLang="en-US" sz="900" dirty="0">
                <a:latin typeface="Meiryo UI" panose="020B0604030504040204" pitchFamily="50" charset="-128"/>
                <a:ea typeface="Meiryo UI" panose="020B0604030504040204" pitchFamily="50" charset="-128"/>
              </a:rPr>
              <a:t>組織をマネジメントする</a:t>
            </a:r>
          </a:p>
        </p:txBody>
      </p:sp>
      <p:sp>
        <p:nvSpPr>
          <p:cNvPr id="12" name="テキスト ボックス 11">
            <a:extLst>
              <a:ext uri="{FF2B5EF4-FFF2-40B4-BE49-F238E27FC236}">
                <a16:creationId xmlns:a16="http://schemas.microsoft.com/office/drawing/2014/main" id="{3EFC0788-1B11-41F1-B960-84F82857688D}"/>
              </a:ext>
            </a:extLst>
          </p:cNvPr>
          <p:cNvSpPr txBox="1"/>
          <p:nvPr/>
        </p:nvSpPr>
        <p:spPr>
          <a:xfrm>
            <a:off x="1809280" y="6560810"/>
            <a:ext cx="2103461"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STEP2:</a:t>
            </a:r>
            <a:r>
              <a:rPr lang="ja-JP" altLang="en-US" sz="900" dirty="0">
                <a:latin typeface="Meiryo UI" panose="020B0604030504040204" pitchFamily="50" charset="-128"/>
                <a:ea typeface="Meiryo UI" panose="020B0604030504040204" pitchFamily="50" charset="-128"/>
              </a:rPr>
              <a:t>メンバー間の関係性の質を高める</a:t>
            </a:r>
          </a:p>
        </p:txBody>
      </p:sp>
    </p:spTree>
    <p:extLst>
      <p:ext uri="{BB962C8B-B14F-4D97-AF65-F5344CB8AC3E}">
        <p14:creationId xmlns:p14="http://schemas.microsoft.com/office/powerpoint/2010/main" val="174596202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2281394"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61_</a:t>
            </a:r>
            <a:r>
              <a:rPr lang="ja-JP" altLang="en-US" dirty="0"/>
              <a:t>ウォント</a:t>
            </a:r>
            <a:r>
              <a:rPr lang="en-US" altLang="ja-JP" dirty="0"/>
              <a:t>/</a:t>
            </a:r>
            <a:r>
              <a:rPr lang="ja-JP" altLang="en-US" dirty="0"/>
              <a:t>コミットメント</a:t>
            </a:r>
          </a:p>
        </p:txBody>
      </p:sp>
      <p:sp>
        <p:nvSpPr>
          <p:cNvPr id="16" name="正方形/長方形 15">
            <a:extLst>
              <a:ext uri="{FF2B5EF4-FFF2-40B4-BE49-F238E27FC236}">
                <a16:creationId xmlns:a16="http://schemas.microsoft.com/office/drawing/2014/main" id="{CCEEDB8F-5367-F648-AD5D-DDD3529D62A8}"/>
              </a:ext>
            </a:extLst>
          </p:cNvPr>
          <p:cNvSpPr/>
          <p:nvPr/>
        </p:nvSpPr>
        <p:spPr>
          <a:xfrm>
            <a:off x="337288" y="682812"/>
            <a:ext cx="9231425" cy="580744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CDED83BE-533E-5F4B-882E-6A3B589D1A13}"/>
              </a:ext>
            </a:extLst>
          </p:cNvPr>
          <p:cNvSpPr/>
          <p:nvPr/>
        </p:nvSpPr>
        <p:spPr>
          <a:xfrm>
            <a:off x="337288" y="682812"/>
            <a:ext cx="9231424" cy="496603"/>
          </a:xfrm>
          <a:prstGeom prst="rect">
            <a:avLst/>
          </a:prstGeom>
          <a:solidFill>
            <a:schemeClr val="accent6">
              <a:lumMod val="20000"/>
              <a:lumOff val="80000"/>
            </a:schemeClr>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903F901D-172A-B84E-A6AB-AFC8A3265594}"/>
              </a:ext>
            </a:extLst>
          </p:cNvPr>
          <p:cNvCxnSpPr>
            <a:cxnSpLocks/>
            <a:stCxn id="17" idx="0"/>
            <a:endCxn id="16" idx="2"/>
          </p:cNvCxnSpPr>
          <p:nvPr/>
        </p:nvCxnSpPr>
        <p:spPr>
          <a:xfrm>
            <a:off x="4953000" y="682812"/>
            <a:ext cx="1" cy="580744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9" name="テキスト ボックス 18">
            <a:extLst>
              <a:ext uri="{FF2B5EF4-FFF2-40B4-BE49-F238E27FC236}">
                <a16:creationId xmlns:a16="http://schemas.microsoft.com/office/drawing/2014/main" id="{2CEA4427-2E7F-304E-9E4F-EDBC16975220}"/>
              </a:ext>
            </a:extLst>
          </p:cNvPr>
          <p:cNvSpPr txBox="1"/>
          <p:nvPr/>
        </p:nvSpPr>
        <p:spPr>
          <a:xfrm>
            <a:off x="337288" y="792614"/>
            <a:ext cx="4619992" cy="276999"/>
          </a:xfrm>
          <a:prstGeom prst="rect">
            <a:avLst/>
          </a:prstGeom>
          <a:noFill/>
        </p:spPr>
        <p:txBody>
          <a:bodyPr wrap="square" rtlCol="0">
            <a:spAutoFit/>
          </a:bodyPr>
          <a:lstStyle/>
          <a:p>
            <a:pPr algn="ctr"/>
            <a:r>
              <a:rPr lang="ja-JP" altLang="en-US" sz="1200" dirty="0">
                <a:solidFill>
                  <a:srgbClr val="404040"/>
                </a:solidFill>
                <a:latin typeface="メイリオ"/>
                <a:ea typeface="メイリオ"/>
                <a:cs typeface="メイリオ"/>
              </a:rPr>
              <a:t>ウォント（期待していること） </a:t>
            </a:r>
            <a:endParaRPr kumimoji="1" lang="ja-JP" altLang="en-US" dirty="0">
              <a:solidFill>
                <a:srgbClr val="404040"/>
              </a:solidFill>
              <a:latin typeface="メイリオ"/>
              <a:ea typeface="メイリオ"/>
              <a:cs typeface="メイリオ"/>
            </a:endParaRPr>
          </a:p>
        </p:txBody>
      </p:sp>
      <p:sp>
        <p:nvSpPr>
          <p:cNvPr id="20" name="テキスト ボックス 19">
            <a:extLst>
              <a:ext uri="{FF2B5EF4-FFF2-40B4-BE49-F238E27FC236}">
                <a16:creationId xmlns:a16="http://schemas.microsoft.com/office/drawing/2014/main" id="{7169C84F-BA8A-9149-817C-7104A91305AC}"/>
              </a:ext>
            </a:extLst>
          </p:cNvPr>
          <p:cNvSpPr txBox="1"/>
          <p:nvPr/>
        </p:nvSpPr>
        <p:spPr>
          <a:xfrm>
            <a:off x="4951364" y="792614"/>
            <a:ext cx="4617348" cy="276999"/>
          </a:xfrm>
          <a:prstGeom prst="rect">
            <a:avLst/>
          </a:prstGeom>
          <a:noFill/>
        </p:spPr>
        <p:txBody>
          <a:bodyPr wrap="square" rtlCol="0">
            <a:spAutoFit/>
          </a:bodyPr>
          <a:lstStyle/>
          <a:p>
            <a:pPr algn="ctr"/>
            <a:r>
              <a:rPr lang="ja-JP" altLang="en-US" sz="1200" dirty="0">
                <a:solidFill>
                  <a:srgbClr val="404040"/>
                </a:solidFill>
                <a:latin typeface="メイリオ"/>
                <a:ea typeface="メイリオ"/>
                <a:cs typeface="メイリオ"/>
              </a:rPr>
              <a:t>コミットメント（自分が貢献できること）</a:t>
            </a:r>
            <a:endParaRPr kumimoji="1" lang="ja-JP" altLang="en-US" dirty="0">
              <a:solidFill>
                <a:srgbClr val="404040"/>
              </a:solidFill>
              <a:latin typeface="メイリオ"/>
              <a:ea typeface="メイリオ"/>
              <a:cs typeface="メイリオ"/>
            </a:endParaRPr>
          </a:p>
        </p:txBody>
      </p:sp>
      <p:sp>
        <p:nvSpPr>
          <p:cNvPr id="9" name="テキスト ボックス 8">
            <a:extLst>
              <a:ext uri="{FF2B5EF4-FFF2-40B4-BE49-F238E27FC236}">
                <a16:creationId xmlns:a16="http://schemas.microsoft.com/office/drawing/2014/main" id="{DB9C8EFA-2856-4769-9DF6-9DB93B945FB5}"/>
              </a:ext>
            </a:extLst>
          </p:cNvPr>
          <p:cNvSpPr txBox="1"/>
          <p:nvPr/>
        </p:nvSpPr>
        <p:spPr>
          <a:xfrm>
            <a:off x="337288" y="6560810"/>
            <a:ext cx="137569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6.</a:t>
            </a:r>
            <a:r>
              <a:rPr lang="ja-JP" altLang="en-US" sz="900" dirty="0">
                <a:latin typeface="Meiryo UI" panose="020B0604030504040204" pitchFamily="50" charset="-128"/>
                <a:ea typeface="Meiryo UI" panose="020B0604030504040204" pitchFamily="50" charset="-128"/>
              </a:rPr>
              <a:t>組織をマネジメントする</a:t>
            </a:r>
          </a:p>
        </p:txBody>
      </p:sp>
      <p:sp>
        <p:nvSpPr>
          <p:cNvPr id="10" name="テキスト ボックス 9">
            <a:extLst>
              <a:ext uri="{FF2B5EF4-FFF2-40B4-BE49-F238E27FC236}">
                <a16:creationId xmlns:a16="http://schemas.microsoft.com/office/drawing/2014/main" id="{D7DD5C0E-4CCD-4BFF-A71D-E3C204C2C27C}"/>
              </a:ext>
            </a:extLst>
          </p:cNvPr>
          <p:cNvSpPr txBox="1"/>
          <p:nvPr/>
        </p:nvSpPr>
        <p:spPr>
          <a:xfrm>
            <a:off x="1809280" y="6560810"/>
            <a:ext cx="2103461"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STEP2:</a:t>
            </a:r>
            <a:r>
              <a:rPr lang="ja-JP" altLang="en-US" sz="900" dirty="0">
                <a:latin typeface="Meiryo UI" panose="020B0604030504040204" pitchFamily="50" charset="-128"/>
                <a:ea typeface="Meiryo UI" panose="020B0604030504040204" pitchFamily="50" charset="-128"/>
              </a:rPr>
              <a:t>メンバー間の関係性の質を高める</a:t>
            </a:r>
          </a:p>
        </p:txBody>
      </p:sp>
    </p:spTree>
    <p:extLst>
      <p:ext uri="{BB962C8B-B14F-4D97-AF65-F5344CB8AC3E}">
        <p14:creationId xmlns:p14="http://schemas.microsoft.com/office/powerpoint/2010/main" val="110052448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1050288"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62_PM</a:t>
            </a:r>
            <a:r>
              <a:rPr lang="ja-JP" altLang="en-US" dirty="0"/>
              <a:t>理論</a:t>
            </a:r>
          </a:p>
        </p:txBody>
      </p:sp>
      <p:cxnSp>
        <p:nvCxnSpPr>
          <p:cNvPr id="3" name="直線矢印コネクタ 2">
            <a:extLst>
              <a:ext uri="{FF2B5EF4-FFF2-40B4-BE49-F238E27FC236}">
                <a16:creationId xmlns:a16="http://schemas.microsoft.com/office/drawing/2014/main" id="{AE0784C5-07C0-A546-BEB7-54870941BA91}"/>
              </a:ext>
            </a:extLst>
          </p:cNvPr>
          <p:cNvCxnSpPr/>
          <p:nvPr/>
        </p:nvCxnSpPr>
        <p:spPr>
          <a:xfrm>
            <a:off x="815889" y="6151357"/>
            <a:ext cx="8366079" cy="0"/>
          </a:xfrm>
          <a:prstGeom prst="straightConnector1">
            <a:avLst/>
          </a:prstGeom>
          <a:ln w="28575" cmpd="sng">
            <a:solidFill>
              <a:schemeClr val="tx1">
                <a:lumMod val="75000"/>
                <a:lumOff val="2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 name="直線矢印コネクタ 4">
            <a:extLst>
              <a:ext uri="{FF2B5EF4-FFF2-40B4-BE49-F238E27FC236}">
                <a16:creationId xmlns:a16="http://schemas.microsoft.com/office/drawing/2014/main" id="{20464686-9DB3-1548-AD92-3F8419FDF94B}"/>
              </a:ext>
            </a:extLst>
          </p:cNvPr>
          <p:cNvCxnSpPr/>
          <p:nvPr/>
        </p:nvCxnSpPr>
        <p:spPr>
          <a:xfrm flipV="1">
            <a:off x="815889" y="755996"/>
            <a:ext cx="0" cy="5395361"/>
          </a:xfrm>
          <a:prstGeom prst="straightConnector1">
            <a:avLst/>
          </a:prstGeom>
          <a:ln w="28575" cmpd="sng">
            <a:solidFill>
              <a:schemeClr val="tx1">
                <a:lumMod val="75000"/>
                <a:lumOff val="2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6" name="テキスト ボックス 5">
            <a:extLst>
              <a:ext uri="{FF2B5EF4-FFF2-40B4-BE49-F238E27FC236}">
                <a16:creationId xmlns:a16="http://schemas.microsoft.com/office/drawing/2014/main" id="{A062349B-E085-A84A-AA9D-2E0AC3FB091A}"/>
              </a:ext>
            </a:extLst>
          </p:cNvPr>
          <p:cNvSpPr txBox="1"/>
          <p:nvPr/>
        </p:nvSpPr>
        <p:spPr>
          <a:xfrm>
            <a:off x="3944733" y="6215436"/>
            <a:ext cx="2108399" cy="276999"/>
          </a:xfrm>
          <a:prstGeom prst="rect">
            <a:avLst/>
          </a:prstGeom>
          <a:noFill/>
        </p:spPr>
        <p:txBody>
          <a:bodyPr wrap="none" rtlCol="0">
            <a:spAutoFit/>
          </a:bodyPr>
          <a:lstStyle/>
          <a:p>
            <a:pPr algn="ctr"/>
            <a:r>
              <a:rPr lang="ja-JP" altLang="en-US" sz="1200" dirty="0">
                <a:solidFill>
                  <a:schemeClr val="tx1">
                    <a:lumMod val="75000"/>
                    <a:lumOff val="25000"/>
                  </a:schemeClr>
                </a:solidFill>
                <a:latin typeface="メイリオ"/>
                <a:ea typeface="メイリオ"/>
                <a:cs typeface="メイリオ"/>
              </a:rPr>
              <a:t>目標達成機能</a:t>
            </a:r>
            <a:r>
              <a:rPr lang="en-US" altLang="ja-JP" sz="1200" dirty="0">
                <a:solidFill>
                  <a:schemeClr val="tx1">
                    <a:lumMod val="75000"/>
                    <a:lumOff val="25000"/>
                  </a:schemeClr>
                </a:solidFill>
                <a:latin typeface="メイリオ"/>
                <a:ea typeface="メイリオ"/>
                <a:cs typeface="メイリオ"/>
              </a:rPr>
              <a:t> </a:t>
            </a:r>
            <a:r>
              <a:rPr lang="en-US" altLang="en-US" sz="1200" dirty="0">
                <a:solidFill>
                  <a:schemeClr val="tx1">
                    <a:lumMod val="75000"/>
                    <a:lumOff val="25000"/>
                  </a:schemeClr>
                </a:solidFill>
                <a:latin typeface="メイリオ"/>
                <a:ea typeface="メイリオ"/>
                <a:cs typeface="メイリオ"/>
              </a:rPr>
              <a:t>Performance</a:t>
            </a:r>
            <a:endParaRPr kumimoji="1" lang="ja-JP" altLang="en-US" sz="1200" dirty="0">
              <a:solidFill>
                <a:schemeClr val="tx1">
                  <a:lumMod val="75000"/>
                  <a:lumOff val="25000"/>
                </a:schemeClr>
              </a:solidFill>
              <a:latin typeface="メイリオ"/>
              <a:ea typeface="メイリオ"/>
              <a:cs typeface="メイリオ"/>
            </a:endParaRPr>
          </a:p>
        </p:txBody>
      </p:sp>
      <p:sp>
        <p:nvSpPr>
          <p:cNvPr id="7" name="テキスト ボックス 6">
            <a:extLst>
              <a:ext uri="{FF2B5EF4-FFF2-40B4-BE49-F238E27FC236}">
                <a16:creationId xmlns:a16="http://schemas.microsoft.com/office/drawing/2014/main" id="{346681DC-37BF-0047-A486-BBC9A36E385A}"/>
              </a:ext>
            </a:extLst>
          </p:cNvPr>
          <p:cNvSpPr txBox="1"/>
          <p:nvPr/>
        </p:nvSpPr>
        <p:spPr>
          <a:xfrm>
            <a:off x="417461" y="2448113"/>
            <a:ext cx="369332" cy="2011128"/>
          </a:xfrm>
          <a:prstGeom prst="rect">
            <a:avLst/>
          </a:prstGeom>
          <a:noFill/>
        </p:spPr>
        <p:txBody>
          <a:bodyPr vert="eaVert" wrap="none" rtlCol="0">
            <a:spAutoFit/>
          </a:bodyPr>
          <a:lstStyle/>
          <a:p>
            <a:pPr algn="ctr"/>
            <a:r>
              <a:rPr lang="ja-JP" altLang="en-US" sz="1200" dirty="0">
                <a:solidFill>
                  <a:schemeClr val="tx1">
                    <a:lumMod val="75000"/>
                    <a:lumOff val="25000"/>
                  </a:schemeClr>
                </a:solidFill>
                <a:latin typeface="メイリオ"/>
                <a:ea typeface="メイリオ"/>
                <a:cs typeface="メイリオ"/>
              </a:rPr>
              <a:t>集団維持機能</a:t>
            </a:r>
            <a:r>
              <a:rPr lang="en-US" altLang="en-US" sz="1200" dirty="0">
                <a:solidFill>
                  <a:schemeClr val="tx1">
                    <a:lumMod val="75000"/>
                    <a:lumOff val="25000"/>
                  </a:schemeClr>
                </a:solidFill>
                <a:latin typeface="メイリオ"/>
                <a:ea typeface="メイリオ"/>
                <a:cs typeface="メイリオ"/>
              </a:rPr>
              <a:t> Maintenance</a:t>
            </a:r>
            <a:endParaRPr kumimoji="1" lang="ja-JP" altLang="en-US" sz="1200" dirty="0">
              <a:solidFill>
                <a:schemeClr val="tx1">
                  <a:lumMod val="75000"/>
                  <a:lumOff val="25000"/>
                </a:schemeClr>
              </a:solidFill>
              <a:latin typeface="メイリオ"/>
              <a:ea typeface="メイリオ"/>
              <a:cs typeface="メイリオ"/>
            </a:endParaRPr>
          </a:p>
        </p:txBody>
      </p:sp>
      <p:cxnSp>
        <p:nvCxnSpPr>
          <p:cNvPr id="8" name="直線矢印コネクタ 7">
            <a:extLst>
              <a:ext uri="{FF2B5EF4-FFF2-40B4-BE49-F238E27FC236}">
                <a16:creationId xmlns:a16="http://schemas.microsoft.com/office/drawing/2014/main" id="{DA83480A-0C5A-9A41-9BC0-16AD9B289D43}"/>
              </a:ext>
            </a:extLst>
          </p:cNvPr>
          <p:cNvCxnSpPr/>
          <p:nvPr/>
        </p:nvCxnSpPr>
        <p:spPr>
          <a:xfrm flipV="1">
            <a:off x="4998929" y="755997"/>
            <a:ext cx="0" cy="5395361"/>
          </a:xfrm>
          <a:prstGeom prst="straightConnector1">
            <a:avLst/>
          </a:prstGeom>
          <a:ln w="12700" cmpd="sng">
            <a:solidFill>
              <a:schemeClr val="tx1">
                <a:lumMod val="75000"/>
                <a:lumOff val="25000"/>
              </a:schemeClr>
            </a:solidFill>
            <a:prstDash val="sys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 name="直線矢印コネクタ 8">
            <a:extLst>
              <a:ext uri="{FF2B5EF4-FFF2-40B4-BE49-F238E27FC236}">
                <a16:creationId xmlns:a16="http://schemas.microsoft.com/office/drawing/2014/main" id="{73C6BD12-7719-3148-8B05-67FA5BC472C4}"/>
              </a:ext>
            </a:extLst>
          </p:cNvPr>
          <p:cNvCxnSpPr/>
          <p:nvPr/>
        </p:nvCxnSpPr>
        <p:spPr>
          <a:xfrm flipV="1">
            <a:off x="815889" y="3453676"/>
            <a:ext cx="8366079" cy="1"/>
          </a:xfrm>
          <a:prstGeom prst="straightConnector1">
            <a:avLst/>
          </a:prstGeom>
          <a:ln w="12700" cmpd="sng">
            <a:solidFill>
              <a:schemeClr val="tx1">
                <a:lumMod val="75000"/>
                <a:lumOff val="25000"/>
              </a:schemeClr>
            </a:solidFill>
            <a:prstDash val="sys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 name="直線矢印コネクタ 9">
            <a:extLst>
              <a:ext uri="{FF2B5EF4-FFF2-40B4-BE49-F238E27FC236}">
                <a16:creationId xmlns:a16="http://schemas.microsoft.com/office/drawing/2014/main" id="{4FD5D131-513B-7745-BD46-2A99DAE3EAD8}"/>
              </a:ext>
            </a:extLst>
          </p:cNvPr>
          <p:cNvCxnSpPr/>
          <p:nvPr/>
        </p:nvCxnSpPr>
        <p:spPr>
          <a:xfrm flipV="1">
            <a:off x="815889" y="755997"/>
            <a:ext cx="8366079" cy="1"/>
          </a:xfrm>
          <a:prstGeom prst="straightConnector1">
            <a:avLst/>
          </a:prstGeom>
          <a:ln w="12700" cmpd="sng">
            <a:solidFill>
              <a:schemeClr val="tx1">
                <a:lumMod val="75000"/>
                <a:lumOff val="25000"/>
              </a:schemeClr>
            </a:solidFill>
            <a:prstDash val="sys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1" name="直線矢印コネクタ 10">
            <a:extLst>
              <a:ext uri="{FF2B5EF4-FFF2-40B4-BE49-F238E27FC236}">
                <a16:creationId xmlns:a16="http://schemas.microsoft.com/office/drawing/2014/main" id="{5677B51C-BE85-374F-B3C6-D301622D4D13}"/>
              </a:ext>
            </a:extLst>
          </p:cNvPr>
          <p:cNvCxnSpPr/>
          <p:nvPr/>
        </p:nvCxnSpPr>
        <p:spPr>
          <a:xfrm flipV="1">
            <a:off x="9181968" y="755997"/>
            <a:ext cx="0" cy="5395361"/>
          </a:xfrm>
          <a:prstGeom prst="straightConnector1">
            <a:avLst/>
          </a:prstGeom>
          <a:ln w="12700" cmpd="sng">
            <a:solidFill>
              <a:schemeClr val="tx1">
                <a:lumMod val="75000"/>
                <a:lumOff val="25000"/>
              </a:schemeClr>
            </a:solidFill>
            <a:prstDash val="sys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2" name="テキスト ボックス 11">
            <a:extLst>
              <a:ext uri="{FF2B5EF4-FFF2-40B4-BE49-F238E27FC236}">
                <a16:creationId xmlns:a16="http://schemas.microsoft.com/office/drawing/2014/main" id="{14D0ED8C-82F9-A04D-9F4A-F9F180A53DCD}"/>
              </a:ext>
            </a:extLst>
          </p:cNvPr>
          <p:cNvSpPr txBox="1"/>
          <p:nvPr/>
        </p:nvSpPr>
        <p:spPr>
          <a:xfrm>
            <a:off x="815889" y="1525718"/>
            <a:ext cx="4183040" cy="1158239"/>
          </a:xfrm>
          <a:prstGeom prst="rect">
            <a:avLst/>
          </a:prstGeom>
          <a:noFill/>
        </p:spPr>
        <p:txBody>
          <a:bodyPr wrap="square" rtlCol="0" anchor="ctr">
            <a:spAutoFit/>
          </a:bodyPr>
          <a:lstStyle/>
          <a:p>
            <a:pPr algn="ctr"/>
            <a:r>
              <a:rPr kumimoji="1" lang="en-US" altLang="ja-JP" sz="6000" b="1" dirty="0" err="1">
                <a:solidFill>
                  <a:schemeClr val="bg1">
                    <a:lumMod val="95000"/>
                  </a:schemeClr>
                </a:solidFill>
                <a:latin typeface="Meiryo" panose="020B0604030504040204" pitchFamily="34" charset="-128"/>
                <a:ea typeface="Meiryo" panose="020B0604030504040204" pitchFamily="34" charset="-128"/>
                <a:cs typeface="HGP創英角ｺﾞｼｯｸUB"/>
              </a:rPr>
              <a:t>pM</a:t>
            </a:r>
            <a:r>
              <a:rPr kumimoji="1" lang="ja-JP" altLang="en-US" sz="4400" b="1" dirty="0">
                <a:solidFill>
                  <a:schemeClr val="bg1">
                    <a:lumMod val="95000"/>
                  </a:schemeClr>
                </a:solidFill>
                <a:latin typeface="Meiryo" panose="020B0604030504040204" pitchFamily="34" charset="-128"/>
                <a:ea typeface="Meiryo" panose="020B0604030504040204" pitchFamily="34" charset="-128"/>
                <a:cs typeface="HGP創英角ｺﾞｼｯｸUB"/>
              </a:rPr>
              <a:t>型</a:t>
            </a:r>
            <a:endParaRPr kumimoji="1" lang="ja-JP" altLang="en-US" sz="6000" b="1" dirty="0">
              <a:solidFill>
                <a:schemeClr val="bg1">
                  <a:lumMod val="95000"/>
                </a:schemeClr>
              </a:solidFill>
              <a:latin typeface="Meiryo" panose="020B0604030504040204" pitchFamily="34" charset="-128"/>
              <a:ea typeface="Meiryo" panose="020B0604030504040204" pitchFamily="34" charset="-128"/>
              <a:cs typeface="HGP創英角ｺﾞｼｯｸUB"/>
            </a:endParaRPr>
          </a:p>
        </p:txBody>
      </p:sp>
      <p:sp>
        <p:nvSpPr>
          <p:cNvPr id="13" name="テキスト ボックス 12">
            <a:extLst>
              <a:ext uri="{FF2B5EF4-FFF2-40B4-BE49-F238E27FC236}">
                <a16:creationId xmlns:a16="http://schemas.microsoft.com/office/drawing/2014/main" id="{249ACDEA-910E-C24F-B2C3-BEFD33739482}"/>
              </a:ext>
            </a:extLst>
          </p:cNvPr>
          <p:cNvSpPr txBox="1"/>
          <p:nvPr/>
        </p:nvSpPr>
        <p:spPr>
          <a:xfrm>
            <a:off x="4998929" y="1525718"/>
            <a:ext cx="4183037" cy="1158239"/>
          </a:xfrm>
          <a:prstGeom prst="rect">
            <a:avLst/>
          </a:prstGeom>
          <a:noFill/>
          <a:effectLst/>
        </p:spPr>
        <p:txBody>
          <a:bodyPr wrap="square" rtlCol="0" anchor="ctr">
            <a:spAutoFit/>
          </a:bodyPr>
          <a:lstStyle/>
          <a:p>
            <a:pPr algn="ctr"/>
            <a:r>
              <a:rPr kumimoji="1" lang="en-US" altLang="ja-JP" sz="6000" b="1" dirty="0">
                <a:solidFill>
                  <a:schemeClr val="bg1">
                    <a:lumMod val="95000"/>
                  </a:schemeClr>
                </a:solidFill>
                <a:latin typeface="Meiryo" panose="020B0604030504040204" pitchFamily="34" charset="-128"/>
                <a:ea typeface="Meiryo" panose="020B0604030504040204" pitchFamily="34" charset="-128"/>
                <a:cs typeface="HGP創英角ｺﾞｼｯｸUB"/>
              </a:rPr>
              <a:t>PM</a:t>
            </a:r>
            <a:r>
              <a:rPr kumimoji="1" lang="ja-JP" altLang="en-US" sz="4400" b="1" dirty="0">
                <a:solidFill>
                  <a:schemeClr val="bg1">
                    <a:lumMod val="95000"/>
                  </a:schemeClr>
                </a:solidFill>
                <a:latin typeface="Meiryo" panose="020B0604030504040204" pitchFamily="34" charset="-128"/>
                <a:ea typeface="Meiryo" panose="020B0604030504040204" pitchFamily="34" charset="-128"/>
                <a:cs typeface="HGP創英角ｺﾞｼｯｸUB"/>
              </a:rPr>
              <a:t>型</a:t>
            </a:r>
            <a:endParaRPr kumimoji="1" lang="ja-JP" altLang="en-US" sz="6000" b="1" dirty="0">
              <a:solidFill>
                <a:schemeClr val="bg1">
                  <a:lumMod val="95000"/>
                </a:schemeClr>
              </a:solidFill>
              <a:latin typeface="Meiryo" panose="020B0604030504040204" pitchFamily="34" charset="-128"/>
              <a:ea typeface="Meiryo" panose="020B0604030504040204" pitchFamily="34" charset="-128"/>
              <a:cs typeface="HGP創英角ｺﾞｼｯｸUB"/>
            </a:endParaRPr>
          </a:p>
        </p:txBody>
      </p:sp>
      <p:sp>
        <p:nvSpPr>
          <p:cNvPr id="14" name="テキスト ボックス 13">
            <a:extLst>
              <a:ext uri="{FF2B5EF4-FFF2-40B4-BE49-F238E27FC236}">
                <a16:creationId xmlns:a16="http://schemas.microsoft.com/office/drawing/2014/main" id="{A6A86341-1AA5-444D-9A2A-74585565A870}"/>
              </a:ext>
            </a:extLst>
          </p:cNvPr>
          <p:cNvSpPr txBox="1"/>
          <p:nvPr/>
        </p:nvSpPr>
        <p:spPr>
          <a:xfrm>
            <a:off x="4998928" y="4223397"/>
            <a:ext cx="4183039" cy="1158239"/>
          </a:xfrm>
          <a:prstGeom prst="rect">
            <a:avLst/>
          </a:prstGeom>
          <a:noFill/>
          <a:effectLst/>
        </p:spPr>
        <p:txBody>
          <a:bodyPr wrap="square" rtlCol="0" anchor="ctr">
            <a:spAutoFit/>
          </a:bodyPr>
          <a:lstStyle/>
          <a:p>
            <a:pPr algn="ctr"/>
            <a:r>
              <a:rPr lang="en-US" altLang="ja-JP" sz="6000" b="1" dirty="0">
                <a:solidFill>
                  <a:schemeClr val="bg1">
                    <a:lumMod val="95000"/>
                  </a:schemeClr>
                </a:solidFill>
                <a:latin typeface="Meiryo" panose="020B0604030504040204" pitchFamily="34" charset="-128"/>
                <a:ea typeface="Meiryo" panose="020B0604030504040204" pitchFamily="34" charset="-128"/>
                <a:cs typeface="HGP創英角ｺﾞｼｯｸUB"/>
              </a:rPr>
              <a:t>Pm</a:t>
            </a:r>
            <a:r>
              <a:rPr kumimoji="1" lang="ja-JP" altLang="en-US" sz="4400" b="1" dirty="0">
                <a:solidFill>
                  <a:schemeClr val="bg1">
                    <a:lumMod val="95000"/>
                  </a:schemeClr>
                </a:solidFill>
                <a:latin typeface="Meiryo" panose="020B0604030504040204" pitchFamily="34" charset="-128"/>
                <a:ea typeface="Meiryo" panose="020B0604030504040204" pitchFamily="34" charset="-128"/>
                <a:cs typeface="HGP創英角ｺﾞｼｯｸUB"/>
              </a:rPr>
              <a:t>型</a:t>
            </a:r>
            <a:endParaRPr kumimoji="1" lang="ja-JP" altLang="en-US" sz="6000" b="1" dirty="0">
              <a:solidFill>
                <a:schemeClr val="bg1">
                  <a:lumMod val="95000"/>
                </a:schemeClr>
              </a:solidFill>
              <a:latin typeface="Meiryo" panose="020B0604030504040204" pitchFamily="34" charset="-128"/>
              <a:ea typeface="Meiryo" panose="020B0604030504040204" pitchFamily="34" charset="-128"/>
              <a:cs typeface="HGP創英角ｺﾞｼｯｸUB"/>
            </a:endParaRPr>
          </a:p>
        </p:txBody>
      </p:sp>
      <p:sp>
        <p:nvSpPr>
          <p:cNvPr id="15" name="テキスト ボックス 14">
            <a:extLst>
              <a:ext uri="{FF2B5EF4-FFF2-40B4-BE49-F238E27FC236}">
                <a16:creationId xmlns:a16="http://schemas.microsoft.com/office/drawing/2014/main" id="{22D5EA93-7538-084E-8ECC-870A7A076C46}"/>
              </a:ext>
            </a:extLst>
          </p:cNvPr>
          <p:cNvSpPr txBox="1"/>
          <p:nvPr/>
        </p:nvSpPr>
        <p:spPr>
          <a:xfrm>
            <a:off x="815889" y="4223397"/>
            <a:ext cx="4183040" cy="1158239"/>
          </a:xfrm>
          <a:prstGeom prst="rect">
            <a:avLst/>
          </a:prstGeom>
          <a:noFill/>
        </p:spPr>
        <p:txBody>
          <a:bodyPr wrap="square" rtlCol="0" anchor="ctr">
            <a:spAutoFit/>
          </a:bodyPr>
          <a:lstStyle/>
          <a:p>
            <a:pPr algn="ctr"/>
            <a:r>
              <a:rPr kumimoji="1" lang="en-US" altLang="ja-JP" sz="6000" b="1" dirty="0">
                <a:solidFill>
                  <a:schemeClr val="bg1">
                    <a:lumMod val="95000"/>
                  </a:schemeClr>
                </a:solidFill>
                <a:latin typeface="Meiryo" panose="020B0604030504040204" pitchFamily="34" charset="-128"/>
                <a:ea typeface="Meiryo" panose="020B0604030504040204" pitchFamily="34" charset="-128"/>
                <a:cs typeface="HGP創英角ｺﾞｼｯｸUB"/>
              </a:rPr>
              <a:t>pm</a:t>
            </a:r>
            <a:r>
              <a:rPr kumimoji="1" lang="ja-JP" altLang="en-US" sz="4400" b="1" dirty="0">
                <a:solidFill>
                  <a:schemeClr val="bg1">
                    <a:lumMod val="95000"/>
                  </a:schemeClr>
                </a:solidFill>
                <a:latin typeface="Meiryo" panose="020B0604030504040204" pitchFamily="34" charset="-128"/>
                <a:ea typeface="Meiryo" panose="020B0604030504040204" pitchFamily="34" charset="-128"/>
                <a:cs typeface="HGP創英角ｺﾞｼｯｸUB"/>
              </a:rPr>
              <a:t>型</a:t>
            </a:r>
            <a:endParaRPr kumimoji="1" lang="ja-JP" altLang="en-US" sz="6000" b="1" dirty="0">
              <a:solidFill>
                <a:schemeClr val="bg1">
                  <a:lumMod val="95000"/>
                </a:schemeClr>
              </a:solidFill>
              <a:latin typeface="Meiryo" panose="020B0604030504040204" pitchFamily="34" charset="-128"/>
              <a:ea typeface="Meiryo" panose="020B0604030504040204" pitchFamily="34" charset="-128"/>
              <a:cs typeface="HGP創英角ｺﾞｼｯｸUB"/>
            </a:endParaRPr>
          </a:p>
        </p:txBody>
      </p:sp>
      <p:sp>
        <p:nvSpPr>
          <p:cNvPr id="17" name="円/楕円 16">
            <a:extLst>
              <a:ext uri="{FF2B5EF4-FFF2-40B4-BE49-F238E27FC236}">
                <a16:creationId xmlns:a16="http://schemas.microsoft.com/office/drawing/2014/main" id="{5CD0D7AD-ABA0-FF44-92FC-52979B976AA2}"/>
              </a:ext>
            </a:extLst>
          </p:cNvPr>
          <p:cNvSpPr/>
          <p:nvPr/>
        </p:nvSpPr>
        <p:spPr>
          <a:xfrm>
            <a:off x="6645093" y="5117390"/>
            <a:ext cx="350358" cy="350358"/>
          </a:xfrm>
          <a:prstGeom prst="ellipse">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b="1" dirty="0">
              <a:latin typeface="Meiryo" panose="020B0604030504040204" pitchFamily="34" charset="-128"/>
              <a:ea typeface="Meiryo" panose="020B0604030504040204" pitchFamily="34" charset="-128"/>
            </a:endParaRPr>
          </a:p>
        </p:txBody>
      </p:sp>
      <p:sp>
        <p:nvSpPr>
          <p:cNvPr id="18" name="テキスト ボックス 17">
            <a:extLst>
              <a:ext uri="{FF2B5EF4-FFF2-40B4-BE49-F238E27FC236}">
                <a16:creationId xmlns:a16="http://schemas.microsoft.com/office/drawing/2014/main" id="{DED008AD-86A1-1744-AB8A-9506E2ED30A0}"/>
              </a:ext>
            </a:extLst>
          </p:cNvPr>
          <p:cNvSpPr txBox="1"/>
          <p:nvPr/>
        </p:nvSpPr>
        <p:spPr>
          <a:xfrm>
            <a:off x="6317572" y="5467748"/>
            <a:ext cx="1005403" cy="338554"/>
          </a:xfrm>
          <a:prstGeom prst="rect">
            <a:avLst/>
          </a:prstGeom>
          <a:noFill/>
          <a:effectLst/>
        </p:spPr>
        <p:txBody>
          <a:bodyPr wrap="none" rtlCol="0" anchor="ctr">
            <a:spAutoFit/>
          </a:bodyPr>
          <a:lstStyle/>
          <a:p>
            <a:pPr algn="ctr"/>
            <a:r>
              <a:rPr kumimoji="1" lang="ja-JP" altLang="en-US" sz="1600" b="1" dirty="0">
                <a:solidFill>
                  <a:schemeClr val="tx1">
                    <a:lumMod val="85000"/>
                    <a:lumOff val="15000"/>
                  </a:schemeClr>
                </a:solidFill>
                <a:latin typeface="Meiryo" panose="020B0604030504040204" pitchFamily="34" charset="-128"/>
                <a:ea typeface="Meiryo" panose="020B0604030504040204" pitchFamily="34" charset="-128"/>
                <a:cs typeface="HGP創英角ｺﾞｼｯｸUB"/>
              </a:rPr>
              <a:t>山本さん</a:t>
            </a:r>
          </a:p>
        </p:txBody>
      </p:sp>
      <p:sp>
        <p:nvSpPr>
          <p:cNvPr id="20" name="円/楕円 19">
            <a:extLst>
              <a:ext uri="{FF2B5EF4-FFF2-40B4-BE49-F238E27FC236}">
                <a16:creationId xmlns:a16="http://schemas.microsoft.com/office/drawing/2014/main" id="{C47FD60F-D19D-0A4E-932E-E6DC54A35B51}"/>
              </a:ext>
            </a:extLst>
          </p:cNvPr>
          <p:cNvSpPr/>
          <p:nvPr/>
        </p:nvSpPr>
        <p:spPr>
          <a:xfrm>
            <a:off x="3421169" y="4952795"/>
            <a:ext cx="350358" cy="350358"/>
          </a:xfrm>
          <a:prstGeom prst="ellipse">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b="1" dirty="0">
              <a:latin typeface="Meiryo" panose="020B0604030504040204" pitchFamily="34" charset="-128"/>
              <a:ea typeface="Meiryo" panose="020B0604030504040204" pitchFamily="34" charset="-128"/>
            </a:endParaRPr>
          </a:p>
        </p:txBody>
      </p:sp>
      <p:sp>
        <p:nvSpPr>
          <p:cNvPr id="21" name="テキスト ボックス 20">
            <a:extLst>
              <a:ext uri="{FF2B5EF4-FFF2-40B4-BE49-F238E27FC236}">
                <a16:creationId xmlns:a16="http://schemas.microsoft.com/office/drawing/2014/main" id="{183605A6-4870-1944-96D1-937595261041}"/>
              </a:ext>
            </a:extLst>
          </p:cNvPr>
          <p:cNvSpPr txBox="1"/>
          <p:nvPr/>
        </p:nvSpPr>
        <p:spPr>
          <a:xfrm>
            <a:off x="3093649" y="5303153"/>
            <a:ext cx="1005403" cy="338554"/>
          </a:xfrm>
          <a:prstGeom prst="rect">
            <a:avLst/>
          </a:prstGeom>
          <a:noFill/>
          <a:effectLst/>
        </p:spPr>
        <p:txBody>
          <a:bodyPr wrap="none" rtlCol="0" anchor="ctr">
            <a:spAutoFit/>
          </a:bodyPr>
          <a:lstStyle/>
          <a:p>
            <a:pPr algn="ctr"/>
            <a:r>
              <a:rPr kumimoji="1" lang="ja-JP" altLang="en-US" sz="1600" b="1" dirty="0">
                <a:solidFill>
                  <a:schemeClr val="tx1">
                    <a:lumMod val="85000"/>
                    <a:lumOff val="15000"/>
                  </a:schemeClr>
                </a:solidFill>
                <a:latin typeface="Meiryo" panose="020B0604030504040204" pitchFamily="34" charset="-128"/>
                <a:ea typeface="Meiryo" panose="020B0604030504040204" pitchFamily="34" charset="-128"/>
                <a:cs typeface="HGP創英角ｺﾞｼｯｸUB"/>
              </a:rPr>
              <a:t>加藤さん</a:t>
            </a:r>
          </a:p>
        </p:txBody>
      </p:sp>
      <p:sp>
        <p:nvSpPr>
          <p:cNvPr id="23" name="円/楕円 22">
            <a:extLst>
              <a:ext uri="{FF2B5EF4-FFF2-40B4-BE49-F238E27FC236}">
                <a16:creationId xmlns:a16="http://schemas.microsoft.com/office/drawing/2014/main" id="{667371D8-C559-4D41-9501-FDAAE59B5FC2}"/>
              </a:ext>
            </a:extLst>
          </p:cNvPr>
          <p:cNvSpPr/>
          <p:nvPr/>
        </p:nvSpPr>
        <p:spPr>
          <a:xfrm>
            <a:off x="7996580" y="4880533"/>
            <a:ext cx="350358" cy="350358"/>
          </a:xfrm>
          <a:prstGeom prst="ellipse">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b="1" dirty="0">
              <a:latin typeface="Meiryo" panose="020B0604030504040204" pitchFamily="34" charset="-128"/>
              <a:ea typeface="Meiryo" panose="020B0604030504040204" pitchFamily="34" charset="-128"/>
            </a:endParaRPr>
          </a:p>
        </p:txBody>
      </p:sp>
      <p:sp>
        <p:nvSpPr>
          <p:cNvPr id="24" name="テキスト ボックス 23">
            <a:extLst>
              <a:ext uri="{FF2B5EF4-FFF2-40B4-BE49-F238E27FC236}">
                <a16:creationId xmlns:a16="http://schemas.microsoft.com/office/drawing/2014/main" id="{A53A8C2D-77E5-8245-A6F0-7B198EA4C896}"/>
              </a:ext>
            </a:extLst>
          </p:cNvPr>
          <p:cNvSpPr txBox="1"/>
          <p:nvPr/>
        </p:nvSpPr>
        <p:spPr>
          <a:xfrm>
            <a:off x="7669060" y="5230891"/>
            <a:ext cx="1005403" cy="338554"/>
          </a:xfrm>
          <a:prstGeom prst="rect">
            <a:avLst/>
          </a:prstGeom>
          <a:noFill/>
          <a:effectLst/>
        </p:spPr>
        <p:txBody>
          <a:bodyPr wrap="none" rtlCol="0" anchor="ctr">
            <a:spAutoFit/>
          </a:bodyPr>
          <a:lstStyle/>
          <a:p>
            <a:pPr algn="ctr"/>
            <a:r>
              <a:rPr kumimoji="1" lang="ja-JP" altLang="en-US" sz="1600" b="1" dirty="0">
                <a:solidFill>
                  <a:schemeClr val="tx1">
                    <a:lumMod val="85000"/>
                    <a:lumOff val="15000"/>
                  </a:schemeClr>
                </a:solidFill>
                <a:latin typeface="Meiryo" panose="020B0604030504040204" pitchFamily="34" charset="-128"/>
                <a:ea typeface="Meiryo" panose="020B0604030504040204" pitchFamily="34" charset="-128"/>
                <a:cs typeface="HGP創英角ｺﾞｼｯｸUB"/>
              </a:rPr>
              <a:t>田中さん</a:t>
            </a:r>
          </a:p>
        </p:txBody>
      </p:sp>
      <p:sp>
        <p:nvSpPr>
          <p:cNvPr id="26" name="円/楕円 25">
            <a:extLst>
              <a:ext uri="{FF2B5EF4-FFF2-40B4-BE49-F238E27FC236}">
                <a16:creationId xmlns:a16="http://schemas.microsoft.com/office/drawing/2014/main" id="{AE99BDAA-6033-D544-99F9-A3B23AFB272C}"/>
              </a:ext>
            </a:extLst>
          </p:cNvPr>
          <p:cNvSpPr/>
          <p:nvPr/>
        </p:nvSpPr>
        <p:spPr>
          <a:xfrm>
            <a:off x="6972672" y="4263883"/>
            <a:ext cx="350358" cy="350358"/>
          </a:xfrm>
          <a:prstGeom prst="ellipse">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b="1" dirty="0">
              <a:latin typeface="Meiryo" panose="020B0604030504040204" pitchFamily="34" charset="-128"/>
              <a:ea typeface="Meiryo" panose="020B0604030504040204" pitchFamily="34" charset="-128"/>
            </a:endParaRPr>
          </a:p>
        </p:txBody>
      </p:sp>
      <p:sp>
        <p:nvSpPr>
          <p:cNvPr id="27" name="テキスト ボックス 26">
            <a:extLst>
              <a:ext uri="{FF2B5EF4-FFF2-40B4-BE49-F238E27FC236}">
                <a16:creationId xmlns:a16="http://schemas.microsoft.com/office/drawing/2014/main" id="{05B4EECB-15EE-2A41-A242-093F58DF7A48}"/>
              </a:ext>
            </a:extLst>
          </p:cNvPr>
          <p:cNvSpPr txBox="1"/>
          <p:nvPr/>
        </p:nvSpPr>
        <p:spPr>
          <a:xfrm>
            <a:off x="6645152" y="4614241"/>
            <a:ext cx="1005403" cy="338554"/>
          </a:xfrm>
          <a:prstGeom prst="rect">
            <a:avLst/>
          </a:prstGeom>
          <a:noFill/>
          <a:effectLst/>
        </p:spPr>
        <p:txBody>
          <a:bodyPr wrap="none" rtlCol="0" anchor="ctr">
            <a:spAutoFit/>
          </a:bodyPr>
          <a:lstStyle/>
          <a:p>
            <a:pPr algn="ctr"/>
            <a:r>
              <a:rPr kumimoji="1" lang="ja-JP" altLang="en-US" sz="1600" b="1" dirty="0">
                <a:solidFill>
                  <a:schemeClr val="tx1">
                    <a:lumMod val="85000"/>
                    <a:lumOff val="15000"/>
                  </a:schemeClr>
                </a:solidFill>
                <a:latin typeface="Meiryo" panose="020B0604030504040204" pitchFamily="34" charset="-128"/>
                <a:ea typeface="Meiryo" panose="020B0604030504040204" pitchFamily="34" charset="-128"/>
                <a:cs typeface="HGP創英角ｺﾞｼｯｸUB"/>
              </a:rPr>
              <a:t>井上さん</a:t>
            </a:r>
          </a:p>
        </p:txBody>
      </p:sp>
      <p:sp>
        <p:nvSpPr>
          <p:cNvPr id="29" name="円/楕円 28">
            <a:extLst>
              <a:ext uri="{FF2B5EF4-FFF2-40B4-BE49-F238E27FC236}">
                <a16:creationId xmlns:a16="http://schemas.microsoft.com/office/drawing/2014/main" id="{9623B017-C499-9641-ADB7-DD21990E6398}"/>
              </a:ext>
            </a:extLst>
          </p:cNvPr>
          <p:cNvSpPr/>
          <p:nvPr/>
        </p:nvSpPr>
        <p:spPr>
          <a:xfrm>
            <a:off x="1917528" y="4432819"/>
            <a:ext cx="350358" cy="350358"/>
          </a:xfrm>
          <a:prstGeom prst="ellipse">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b="1" dirty="0">
              <a:latin typeface="Meiryo" panose="020B0604030504040204" pitchFamily="34" charset="-128"/>
              <a:ea typeface="Meiryo" panose="020B0604030504040204" pitchFamily="34" charset="-128"/>
            </a:endParaRPr>
          </a:p>
        </p:txBody>
      </p:sp>
      <p:sp>
        <p:nvSpPr>
          <p:cNvPr id="30" name="テキスト ボックス 29">
            <a:extLst>
              <a:ext uri="{FF2B5EF4-FFF2-40B4-BE49-F238E27FC236}">
                <a16:creationId xmlns:a16="http://schemas.microsoft.com/office/drawing/2014/main" id="{137C372C-F6D0-2843-BF4C-55721316DEE7}"/>
              </a:ext>
            </a:extLst>
          </p:cNvPr>
          <p:cNvSpPr txBox="1"/>
          <p:nvPr/>
        </p:nvSpPr>
        <p:spPr>
          <a:xfrm>
            <a:off x="1590008" y="4783177"/>
            <a:ext cx="1005403" cy="338554"/>
          </a:xfrm>
          <a:prstGeom prst="rect">
            <a:avLst/>
          </a:prstGeom>
          <a:noFill/>
          <a:effectLst/>
        </p:spPr>
        <p:txBody>
          <a:bodyPr wrap="none" rtlCol="0" anchor="ctr">
            <a:spAutoFit/>
          </a:bodyPr>
          <a:lstStyle/>
          <a:p>
            <a:pPr algn="ctr"/>
            <a:r>
              <a:rPr kumimoji="1" lang="ja-JP" altLang="en-US" sz="1600" b="1" dirty="0">
                <a:solidFill>
                  <a:schemeClr val="tx1">
                    <a:lumMod val="85000"/>
                    <a:lumOff val="15000"/>
                  </a:schemeClr>
                </a:solidFill>
                <a:latin typeface="Meiryo" panose="020B0604030504040204" pitchFamily="34" charset="-128"/>
                <a:ea typeface="Meiryo" panose="020B0604030504040204" pitchFamily="34" charset="-128"/>
                <a:cs typeface="HGP創英角ｺﾞｼｯｸUB"/>
              </a:rPr>
              <a:t>岡村さん</a:t>
            </a:r>
          </a:p>
        </p:txBody>
      </p:sp>
      <p:sp>
        <p:nvSpPr>
          <p:cNvPr id="32" name="円/楕円 31">
            <a:extLst>
              <a:ext uri="{FF2B5EF4-FFF2-40B4-BE49-F238E27FC236}">
                <a16:creationId xmlns:a16="http://schemas.microsoft.com/office/drawing/2014/main" id="{85CADA7D-713D-584D-BE6A-43F3948295D0}"/>
              </a:ext>
            </a:extLst>
          </p:cNvPr>
          <p:cNvSpPr/>
          <p:nvPr/>
        </p:nvSpPr>
        <p:spPr>
          <a:xfrm>
            <a:off x="5728692" y="2657129"/>
            <a:ext cx="350358" cy="350358"/>
          </a:xfrm>
          <a:prstGeom prst="ellipse">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b="1" dirty="0">
              <a:latin typeface="Meiryo" panose="020B0604030504040204" pitchFamily="34" charset="-128"/>
              <a:ea typeface="Meiryo" panose="020B0604030504040204" pitchFamily="34" charset="-128"/>
            </a:endParaRPr>
          </a:p>
        </p:txBody>
      </p:sp>
      <p:sp>
        <p:nvSpPr>
          <p:cNvPr id="33" name="テキスト ボックス 32">
            <a:extLst>
              <a:ext uri="{FF2B5EF4-FFF2-40B4-BE49-F238E27FC236}">
                <a16:creationId xmlns:a16="http://schemas.microsoft.com/office/drawing/2014/main" id="{9500F535-D312-FF43-ABED-77A00F1012A8}"/>
              </a:ext>
            </a:extLst>
          </p:cNvPr>
          <p:cNvSpPr txBox="1"/>
          <p:nvPr/>
        </p:nvSpPr>
        <p:spPr>
          <a:xfrm>
            <a:off x="5401171" y="3007487"/>
            <a:ext cx="1005403" cy="338554"/>
          </a:xfrm>
          <a:prstGeom prst="rect">
            <a:avLst/>
          </a:prstGeom>
          <a:noFill/>
          <a:effectLst/>
        </p:spPr>
        <p:txBody>
          <a:bodyPr wrap="none" rtlCol="0" anchor="ctr">
            <a:spAutoFit/>
          </a:bodyPr>
          <a:lstStyle/>
          <a:p>
            <a:pPr algn="ctr"/>
            <a:r>
              <a:rPr kumimoji="1" lang="ja-JP" altLang="en-US" sz="1600" b="1" dirty="0">
                <a:solidFill>
                  <a:schemeClr val="tx1">
                    <a:lumMod val="85000"/>
                    <a:lumOff val="15000"/>
                  </a:schemeClr>
                </a:solidFill>
                <a:latin typeface="Meiryo" panose="020B0604030504040204" pitchFamily="34" charset="-128"/>
                <a:ea typeface="Meiryo" panose="020B0604030504040204" pitchFamily="34" charset="-128"/>
                <a:cs typeface="HGP創英角ｺﾞｼｯｸUB"/>
              </a:rPr>
              <a:t>清水さん</a:t>
            </a:r>
          </a:p>
        </p:txBody>
      </p:sp>
      <p:sp>
        <p:nvSpPr>
          <p:cNvPr id="37" name="円/楕円 36">
            <a:extLst>
              <a:ext uri="{FF2B5EF4-FFF2-40B4-BE49-F238E27FC236}">
                <a16:creationId xmlns:a16="http://schemas.microsoft.com/office/drawing/2014/main" id="{249A0DD9-C005-2A4D-8C9B-7D03C302BCA3}"/>
              </a:ext>
            </a:extLst>
          </p:cNvPr>
          <p:cNvSpPr/>
          <p:nvPr/>
        </p:nvSpPr>
        <p:spPr>
          <a:xfrm>
            <a:off x="2789633" y="2674435"/>
            <a:ext cx="350358" cy="350358"/>
          </a:xfrm>
          <a:prstGeom prst="ellipse">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b="1" dirty="0">
              <a:latin typeface="Meiryo" panose="020B0604030504040204" pitchFamily="34" charset="-128"/>
              <a:ea typeface="Meiryo" panose="020B0604030504040204" pitchFamily="34" charset="-128"/>
            </a:endParaRPr>
          </a:p>
        </p:txBody>
      </p:sp>
      <p:sp>
        <p:nvSpPr>
          <p:cNvPr id="38" name="テキスト ボックス 37">
            <a:extLst>
              <a:ext uri="{FF2B5EF4-FFF2-40B4-BE49-F238E27FC236}">
                <a16:creationId xmlns:a16="http://schemas.microsoft.com/office/drawing/2014/main" id="{C5CFEF18-7A27-0043-8763-759578365D8D}"/>
              </a:ext>
            </a:extLst>
          </p:cNvPr>
          <p:cNvSpPr txBox="1"/>
          <p:nvPr/>
        </p:nvSpPr>
        <p:spPr>
          <a:xfrm>
            <a:off x="2462113" y="3024793"/>
            <a:ext cx="1005403" cy="338554"/>
          </a:xfrm>
          <a:prstGeom prst="rect">
            <a:avLst/>
          </a:prstGeom>
          <a:noFill/>
          <a:effectLst/>
        </p:spPr>
        <p:txBody>
          <a:bodyPr wrap="none" rtlCol="0" anchor="ctr">
            <a:spAutoFit/>
          </a:bodyPr>
          <a:lstStyle/>
          <a:p>
            <a:pPr algn="ctr"/>
            <a:r>
              <a:rPr kumimoji="1" lang="ja-JP" altLang="en-US" sz="1600" b="1" dirty="0">
                <a:solidFill>
                  <a:schemeClr val="tx1">
                    <a:lumMod val="85000"/>
                    <a:lumOff val="15000"/>
                  </a:schemeClr>
                </a:solidFill>
                <a:latin typeface="Meiryo" panose="020B0604030504040204" pitchFamily="34" charset="-128"/>
                <a:ea typeface="Meiryo" panose="020B0604030504040204" pitchFamily="34" charset="-128"/>
                <a:cs typeface="HGP創英角ｺﾞｼｯｸUB"/>
              </a:rPr>
              <a:t>中村さん</a:t>
            </a:r>
          </a:p>
        </p:txBody>
      </p:sp>
      <p:cxnSp>
        <p:nvCxnSpPr>
          <p:cNvPr id="36" name="直線矢印コネクタ 35">
            <a:extLst>
              <a:ext uri="{FF2B5EF4-FFF2-40B4-BE49-F238E27FC236}">
                <a16:creationId xmlns:a16="http://schemas.microsoft.com/office/drawing/2014/main" id="{E186A769-ECD6-794E-8844-112D120784B7}"/>
              </a:ext>
            </a:extLst>
          </p:cNvPr>
          <p:cNvCxnSpPr>
            <a:cxnSpLocks/>
          </p:cNvCxnSpPr>
          <p:nvPr/>
        </p:nvCxnSpPr>
        <p:spPr>
          <a:xfrm flipV="1">
            <a:off x="2971638" y="2021746"/>
            <a:ext cx="0" cy="657674"/>
          </a:xfrm>
          <a:prstGeom prst="straightConnector1">
            <a:avLst/>
          </a:prstGeom>
          <a:ln w="38100" cmpd="sng">
            <a:solidFill>
              <a:schemeClr val="tx1">
                <a:lumMod val="85000"/>
                <a:lumOff val="1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42" name="円/楕円 41">
            <a:extLst>
              <a:ext uri="{FF2B5EF4-FFF2-40B4-BE49-F238E27FC236}">
                <a16:creationId xmlns:a16="http://schemas.microsoft.com/office/drawing/2014/main" id="{3839B327-731C-FC46-8BB2-290F9B037035}"/>
              </a:ext>
            </a:extLst>
          </p:cNvPr>
          <p:cNvSpPr/>
          <p:nvPr/>
        </p:nvSpPr>
        <p:spPr>
          <a:xfrm>
            <a:off x="4176330" y="3811688"/>
            <a:ext cx="350358" cy="350358"/>
          </a:xfrm>
          <a:prstGeom prst="ellipse">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b="1" dirty="0">
              <a:latin typeface="Meiryo" panose="020B0604030504040204" pitchFamily="34" charset="-128"/>
              <a:ea typeface="Meiryo" panose="020B0604030504040204" pitchFamily="34" charset="-128"/>
            </a:endParaRPr>
          </a:p>
        </p:txBody>
      </p:sp>
      <p:sp>
        <p:nvSpPr>
          <p:cNvPr id="43" name="テキスト ボックス 42">
            <a:extLst>
              <a:ext uri="{FF2B5EF4-FFF2-40B4-BE49-F238E27FC236}">
                <a16:creationId xmlns:a16="http://schemas.microsoft.com/office/drawing/2014/main" id="{8F58DBD6-05DA-4247-A94A-A9E03C67CF3E}"/>
              </a:ext>
            </a:extLst>
          </p:cNvPr>
          <p:cNvSpPr txBox="1"/>
          <p:nvPr/>
        </p:nvSpPr>
        <p:spPr>
          <a:xfrm>
            <a:off x="3848810" y="4162046"/>
            <a:ext cx="1005403" cy="338554"/>
          </a:xfrm>
          <a:prstGeom prst="rect">
            <a:avLst/>
          </a:prstGeom>
          <a:noFill/>
          <a:effectLst/>
        </p:spPr>
        <p:txBody>
          <a:bodyPr wrap="none" rtlCol="0" anchor="ctr">
            <a:spAutoFit/>
          </a:bodyPr>
          <a:lstStyle/>
          <a:p>
            <a:pPr algn="ctr"/>
            <a:r>
              <a:rPr lang="ja-JP" altLang="en-US" sz="1600" b="1" dirty="0">
                <a:solidFill>
                  <a:schemeClr val="tx1">
                    <a:lumMod val="85000"/>
                    <a:lumOff val="15000"/>
                  </a:schemeClr>
                </a:solidFill>
                <a:latin typeface="Meiryo" panose="020B0604030504040204" pitchFamily="34" charset="-128"/>
                <a:ea typeface="Meiryo" panose="020B0604030504040204" pitchFamily="34" charset="-128"/>
                <a:cs typeface="HGP創英角ｺﾞｼｯｸUB"/>
              </a:rPr>
              <a:t>吉田</a:t>
            </a:r>
            <a:r>
              <a:rPr kumimoji="1" lang="ja-JP" altLang="en-US" sz="1600" b="1" dirty="0">
                <a:solidFill>
                  <a:schemeClr val="tx1">
                    <a:lumMod val="85000"/>
                    <a:lumOff val="15000"/>
                  </a:schemeClr>
                </a:solidFill>
                <a:latin typeface="Meiryo" panose="020B0604030504040204" pitchFamily="34" charset="-128"/>
                <a:ea typeface="Meiryo" panose="020B0604030504040204" pitchFamily="34" charset="-128"/>
                <a:cs typeface="HGP創英角ｺﾞｼｯｸUB"/>
              </a:rPr>
              <a:t>さん</a:t>
            </a:r>
          </a:p>
        </p:txBody>
      </p:sp>
      <p:cxnSp>
        <p:nvCxnSpPr>
          <p:cNvPr id="41" name="直線矢印コネクタ 40">
            <a:extLst>
              <a:ext uri="{FF2B5EF4-FFF2-40B4-BE49-F238E27FC236}">
                <a16:creationId xmlns:a16="http://schemas.microsoft.com/office/drawing/2014/main" id="{18C23B11-8B6D-724A-B675-3C5728988E39}"/>
              </a:ext>
            </a:extLst>
          </p:cNvPr>
          <p:cNvCxnSpPr/>
          <p:nvPr/>
        </p:nvCxnSpPr>
        <p:spPr>
          <a:xfrm flipV="1">
            <a:off x="4358335" y="3158999"/>
            <a:ext cx="0" cy="657674"/>
          </a:xfrm>
          <a:prstGeom prst="straightConnector1">
            <a:avLst/>
          </a:prstGeom>
          <a:ln w="38100" cmpd="sng">
            <a:solidFill>
              <a:schemeClr val="tx1">
                <a:lumMod val="85000"/>
                <a:lumOff val="1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45" name="円/楕円 44">
            <a:extLst>
              <a:ext uri="{FF2B5EF4-FFF2-40B4-BE49-F238E27FC236}">
                <a16:creationId xmlns:a16="http://schemas.microsoft.com/office/drawing/2014/main" id="{6F58033A-7EB7-3141-9B34-0EFC7EB7C551}"/>
              </a:ext>
            </a:extLst>
          </p:cNvPr>
          <p:cNvSpPr/>
          <p:nvPr/>
        </p:nvSpPr>
        <p:spPr>
          <a:xfrm>
            <a:off x="5713985" y="3933945"/>
            <a:ext cx="350358" cy="350358"/>
          </a:xfrm>
          <a:prstGeom prst="ellipse">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b="1" dirty="0">
              <a:latin typeface="Meiryo" panose="020B0604030504040204" pitchFamily="34" charset="-128"/>
              <a:ea typeface="Meiryo" panose="020B0604030504040204" pitchFamily="34" charset="-128"/>
            </a:endParaRPr>
          </a:p>
        </p:txBody>
      </p:sp>
      <p:sp>
        <p:nvSpPr>
          <p:cNvPr id="46" name="テキスト ボックス 45">
            <a:extLst>
              <a:ext uri="{FF2B5EF4-FFF2-40B4-BE49-F238E27FC236}">
                <a16:creationId xmlns:a16="http://schemas.microsoft.com/office/drawing/2014/main" id="{1392E0B6-04FC-7D4C-8F4D-94DBBE014139}"/>
              </a:ext>
            </a:extLst>
          </p:cNvPr>
          <p:cNvSpPr txBox="1"/>
          <p:nvPr/>
        </p:nvSpPr>
        <p:spPr>
          <a:xfrm>
            <a:off x="5386465" y="4284303"/>
            <a:ext cx="1005403" cy="338554"/>
          </a:xfrm>
          <a:prstGeom prst="rect">
            <a:avLst/>
          </a:prstGeom>
          <a:noFill/>
          <a:effectLst/>
        </p:spPr>
        <p:txBody>
          <a:bodyPr wrap="none" rtlCol="0" anchor="ctr">
            <a:spAutoFit/>
          </a:bodyPr>
          <a:lstStyle/>
          <a:p>
            <a:pPr algn="ctr"/>
            <a:r>
              <a:rPr lang="ja-JP" altLang="en-US" sz="1600" b="1" dirty="0">
                <a:solidFill>
                  <a:schemeClr val="tx1">
                    <a:lumMod val="85000"/>
                    <a:lumOff val="15000"/>
                  </a:schemeClr>
                </a:solidFill>
                <a:latin typeface="Meiryo" panose="020B0604030504040204" pitchFamily="34" charset="-128"/>
                <a:ea typeface="Meiryo" panose="020B0604030504040204" pitchFamily="34" charset="-128"/>
                <a:cs typeface="HGP創英角ｺﾞｼｯｸUB"/>
              </a:rPr>
              <a:t>木村</a:t>
            </a:r>
            <a:r>
              <a:rPr kumimoji="1" lang="ja-JP" altLang="en-US" sz="1600" b="1" dirty="0">
                <a:solidFill>
                  <a:schemeClr val="tx1">
                    <a:lumMod val="85000"/>
                    <a:lumOff val="15000"/>
                  </a:schemeClr>
                </a:solidFill>
                <a:latin typeface="Meiryo" panose="020B0604030504040204" pitchFamily="34" charset="-128"/>
                <a:ea typeface="Meiryo" panose="020B0604030504040204" pitchFamily="34" charset="-128"/>
                <a:cs typeface="HGP創英角ｺﾞｼｯｸUB"/>
              </a:rPr>
              <a:t>さん</a:t>
            </a:r>
          </a:p>
        </p:txBody>
      </p:sp>
      <p:cxnSp>
        <p:nvCxnSpPr>
          <p:cNvPr id="47" name="直線矢印コネクタ 46">
            <a:extLst>
              <a:ext uri="{FF2B5EF4-FFF2-40B4-BE49-F238E27FC236}">
                <a16:creationId xmlns:a16="http://schemas.microsoft.com/office/drawing/2014/main" id="{712FD429-6205-634E-A871-2D881403DF5A}"/>
              </a:ext>
            </a:extLst>
          </p:cNvPr>
          <p:cNvCxnSpPr>
            <a:cxnSpLocks/>
          </p:cNvCxnSpPr>
          <p:nvPr/>
        </p:nvCxnSpPr>
        <p:spPr>
          <a:xfrm>
            <a:off x="3771527" y="5126597"/>
            <a:ext cx="755161" cy="0"/>
          </a:xfrm>
          <a:prstGeom prst="straightConnector1">
            <a:avLst/>
          </a:prstGeom>
          <a:ln w="38100" cmpd="sng">
            <a:solidFill>
              <a:schemeClr val="tx1">
                <a:lumMod val="85000"/>
                <a:lumOff val="1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48" name="直線矢印コネクタ 47">
            <a:extLst>
              <a:ext uri="{FF2B5EF4-FFF2-40B4-BE49-F238E27FC236}">
                <a16:creationId xmlns:a16="http://schemas.microsoft.com/office/drawing/2014/main" id="{8EB45765-F375-8348-B37C-4EADA2FE2E19}"/>
              </a:ext>
            </a:extLst>
          </p:cNvPr>
          <p:cNvCxnSpPr/>
          <p:nvPr/>
        </p:nvCxnSpPr>
        <p:spPr>
          <a:xfrm flipV="1">
            <a:off x="8165213" y="3994567"/>
            <a:ext cx="0" cy="883382"/>
          </a:xfrm>
          <a:prstGeom prst="straightConnector1">
            <a:avLst/>
          </a:prstGeom>
          <a:ln w="38100" cmpd="sng">
            <a:solidFill>
              <a:schemeClr val="tx1">
                <a:lumMod val="85000"/>
                <a:lumOff val="1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49" name="直線矢印コネクタ 48">
            <a:extLst>
              <a:ext uri="{FF2B5EF4-FFF2-40B4-BE49-F238E27FC236}">
                <a16:creationId xmlns:a16="http://schemas.microsoft.com/office/drawing/2014/main" id="{8F8B2EE3-BE51-2442-B8BC-9E133890764D}"/>
              </a:ext>
            </a:extLst>
          </p:cNvPr>
          <p:cNvCxnSpPr/>
          <p:nvPr/>
        </p:nvCxnSpPr>
        <p:spPr>
          <a:xfrm flipV="1">
            <a:off x="7147851" y="3627730"/>
            <a:ext cx="0" cy="657674"/>
          </a:xfrm>
          <a:prstGeom prst="straightConnector1">
            <a:avLst/>
          </a:prstGeom>
          <a:ln w="38100" cmpd="sng">
            <a:solidFill>
              <a:schemeClr val="tx1">
                <a:lumMod val="85000"/>
                <a:lumOff val="1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39" name="テキスト ボックス 38">
            <a:extLst>
              <a:ext uri="{FF2B5EF4-FFF2-40B4-BE49-F238E27FC236}">
                <a16:creationId xmlns:a16="http://schemas.microsoft.com/office/drawing/2014/main" id="{46FD92E7-D888-4C9C-BCA3-C1A1B06A04CA}"/>
              </a:ext>
            </a:extLst>
          </p:cNvPr>
          <p:cNvSpPr txBox="1"/>
          <p:nvPr/>
        </p:nvSpPr>
        <p:spPr>
          <a:xfrm>
            <a:off x="337288" y="6560810"/>
            <a:ext cx="137569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6.</a:t>
            </a:r>
            <a:r>
              <a:rPr lang="ja-JP" altLang="en-US" sz="900" dirty="0">
                <a:latin typeface="Meiryo UI" panose="020B0604030504040204" pitchFamily="50" charset="-128"/>
                <a:ea typeface="Meiryo UI" panose="020B0604030504040204" pitchFamily="50" charset="-128"/>
              </a:rPr>
              <a:t>組織をマネジメントする</a:t>
            </a:r>
          </a:p>
        </p:txBody>
      </p:sp>
      <p:sp>
        <p:nvSpPr>
          <p:cNvPr id="40" name="テキスト ボックス 39">
            <a:extLst>
              <a:ext uri="{FF2B5EF4-FFF2-40B4-BE49-F238E27FC236}">
                <a16:creationId xmlns:a16="http://schemas.microsoft.com/office/drawing/2014/main" id="{A3540936-4DF6-41EE-B128-0F7F1770A6BA}"/>
              </a:ext>
            </a:extLst>
          </p:cNvPr>
          <p:cNvSpPr txBox="1"/>
          <p:nvPr/>
        </p:nvSpPr>
        <p:spPr>
          <a:xfrm>
            <a:off x="1809280" y="6560810"/>
            <a:ext cx="2103461"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STEP2:</a:t>
            </a:r>
            <a:r>
              <a:rPr lang="ja-JP" altLang="en-US" sz="900" dirty="0">
                <a:latin typeface="Meiryo UI" panose="020B0604030504040204" pitchFamily="50" charset="-128"/>
                <a:ea typeface="Meiryo UI" panose="020B0604030504040204" pitchFamily="50" charset="-128"/>
              </a:rPr>
              <a:t>メンバー間の関係性の質を高める</a:t>
            </a:r>
          </a:p>
        </p:txBody>
      </p:sp>
    </p:spTree>
    <p:extLst>
      <p:ext uri="{BB962C8B-B14F-4D97-AF65-F5344CB8AC3E}">
        <p14:creationId xmlns:p14="http://schemas.microsoft.com/office/powerpoint/2010/main" val="302808236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1050288"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62_PM</a:t>
            </a:r>
            <a:r>
              <a:rPr lang="ja-JP" altLang="en-US" dirty="0"/>
              <a:t>理論</a:t>
            </a:r>
          </a:p>
        </p:txBody>
      </p:sp>
      <p:cxnSp>
        <p:nvCxnSpPr>
          <p:cNvPr id="3" name="直線矢印コネクタ 2">
            <a:extLst>
              <a:ext uri="{FF2B5EF4-FFF2-40B4-BE49-F238E27FC236}">
                <a16:creationId xmlns:a16="http://schemas.microsoft.com/office/drawing/2014/main" id="{AE0784C5-07C0-A546-BEB7-54870941BA91}"/>
              </a:ext>
            </a:extLst>
          </p:cNvPr>
          <p:cNvCxnSpPr/>
          <p:nvPr/>
        </p:nvCxnSpPr>
        <p:spPr>
          <a:xfrm>
            <a:off x="815889" y="6151357"/>
            <a:ext cx="8366079" cy="0"/>
          </a:xfrm>
          <a:prstGeom prst="straightConnector1">
            <a:avLst/>
          </a:prstGeom>
          <a:ln w="28575" cmpd="sng">
            <a:solidFill>
              <a:schemeClr val="tx1">
                <a:lumMod val="75000"/>
                <a:lumOff val="2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 name="直線矢印コネクタ 4">
            <a:extLst>
              <a:ext uri="{FF2B5EF4-FFF2-40B4-BE49-F238E27FC236}">
                <a16:creationId xmlns:a16="http://schemas.microsoft.com/office/drawing/2014/main" id="{20464686-9DB3-1548-AD92-3F8419FDF94B}"/>
              </a:ext>
            </a:extLst>
          </p:cNvPr>
          <p:cNvCxnSpPr/>
          <p:nvPr/>
        </p:nvCxnSpPr>
        <p:spPr>
          <a:xfrm flipV="1">
            <a:off x="815889" y="755996"/>
            <a:ext cx="0" cy="5395361"/>
          </a:xfrm>
          <a:prstGeom prst="straightConnector1">
            <a:avLst/>
          </a:prstGeom>
          <a:ln w="28575" cmpd="sng">
            <a:solidFill>
              <a:schemeClr val="tx1">
                <a:lumMod val="75000"/>
                <a:lumOff val="2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6" name="テキスト ボックス 5">
            <a:extLst>
              <a:ext uri="{FF2B5EF4-FFF2-40B4-BE49-F238E27FC236}">
                <a16:creationId xmlns:a16="http://schemas.microsoft.com/office/drawing/2014/main" id="{A062349B-E085-A84A-AA9D-2E0AC3FB091A}"/>
              </a:ext>
            </a:extLst>
          </p:cNvPr>
          <p:cNvSpPr txBox="1"/>
          <p:nvPr/>
        </p:nvSpPr>
        <p:spPr>
          <a:xfrm>
            <a:off x="3944733" y="6215436"/>
            <a:ext cx="2108399" cy="276999"/>
          </a:xfrm>
          <a:prstGeom prst="rect">
            <a:avLst/>
          </a:prstGeom>
          <a:noFill/>
        </p:spPr>
        <p:txBody>
          <a:bodyPr wrap="none" rtlCol="0">
            <a:spAutoFit/>
          </a:bodyPr>
          <a:lstStyle/>
          <a:p>
            <a:pPr algn="ctr"/>
            <a:r>
              <a:rPr lang="ja-JP" altLang="en-US" sz="1200" dirty="0">
                <a:solidFill>
                  <a:schemeClr val="tx1">
                    <a:lumMod val="75000"/>
                    <a:lumOff val="25000"/>
                  </a:schemeClr>
                </a:solidFill>
                <a:latin typeface="メイリオ"/>
                <a:ea typeface="メイリオ"/>
                <a:cs typeface="メイリオ"/>
              </a:rPr>
              <a:t>目標達成機能</a:t>
            </a:r>
            <a:r>
              <a:rPr lang="en-US" altLang="ja-JP" sz="1200" dirty="0">
                <a:solidFill>
                  <a:schemeClr val="tx1">
                    <a:lumMod val="75000"/>
                    <a:lumOff val="25000"/>
                  </a:schemeClr>
                </a:solidFill>
                <a:latin typeface="メイリオ"/>
                <a:ea typeface="メイリオ"/>
                <a:cs typeface="メイリオ"/>
              </a:rPr>
              <a:t> </a:t>
            </a:r>
            <a:r>
              <a:rPr lang="en-US" altLang="en-US" sz="1200" dirty="0">
                <a:solidFill>
                  <a:schemeClr val="tx1">
                    <a:lumMod val="75000"/>
                    <a:lumOff val="25000"/>
                  </a:schemeClr>
                </a:solidFill>
                <a:latin typeface="メイリオ"/>
                <a:ea typeface="メイリオ"/>
                <a:cs typeface="メイリオ"/>
              </a:rPr>
              <a:t>Performance</a:t>
            </a:r>
            <a:endParaRPr kumimoji="1" lang="ja-JP" altLang="en-US" sz="1200" dirty="0">
              <a:solidFill>
                <a:schemeClr val="tx1">
                  <a:lumMod val="75000"/>
                  <a:lumOff val="25000"/>
                </a:schemeClr>
              </a:solidFill>
              <a:latin typeface="メイリオ"/>
              <a:ea typeface="メイリオ"/>
              <a:cs typeface="メイリオ"/>
            </a:endParaRPr>
          </a:p>
        </p:txBody>
      </p:sp>
      <p:sp>
        <p:nvSpPr>
          <p:cNvPr id="7" name="テキスト ボックス 6">
            <a:extLst>
              <a:ext uri="{FF2B5EF4-FFF2-40B4-BE49-F238E27FC236}">
                <a16:creationId xmlns:a16="http://schemas.microsoft.com/office/drawing/2014/main" id="{346681DC-37BF-0047-A486-BBC9A36E385A}"/>
              </a:ext>
            </a:extLst>
          </p:cNvPr>
          <p:cNvSpPr txBox="1"/>
          <p:nvPr/>
        </p:nvSpPr>
        <p:spPr>
          <a:xfrm>
            <a:off x="417461" y="2448113"/>
            <a:ext cx="369332" cy="2011128"/>
          </a:xfrm>
          <a:prstGeom prst="rect">
            <a:avLst/>
          </a:prstGeom>
          <a:noFill/>
        </p:spPr>
        <p:txBody>
          <a:bodyPr vert="eaVert" wrap="none" rtlCol="0">
            <a:spAutoFit/>
          </a:bodyPr>
          <a:lstStyle/>
          <a:p>
            <a:pPr algn="ctr"/>
            <a:r>
              <a:rPr lang="ja-JP" altLang="en-US" sz="1200" dirty="0">
                <a:solidFill>
                  <a:schemeClr val="tx1">
                    <a:lumMod val="75000"/>
                    <a:lumOff val="25000"/>
                  </a:schemeClr>
                </a:solidFill>
                <a:latin typeface="メイリオ"/>
                <a:ea typeface="メイリオ"/>
                <a:cs typeface="メイリオ"/>
              </a:rPr>
              <a:t>集団維持機能</a:t>
            </a:r>
            <a:r>
              <a:rPr lang="en-US" altLang="en-US" sz="1200" dirty="0">
                <a:solidFill>
                  <a:schemeClr val="tx1">
                    <a:lumMod val="75000"/>
                    <a:lumOff val="25000"/>
                  </a:schemeClr>
                </a:solidFill>
                <a:latin typeface="メイリオ"/>
                <a:ea typeface="メイリオ"/>
                <a:cs typeface="メイリオ"/>
              </a:rPr>
              <a:t> Maintenance</a:t>
            </a:r>
            <a:endParaRPr kumimoji="1" lang="ja-JP" altLang="en-US" sz="1200" dirty="0">
              <a:solidFill>
                <a:schemeClr val="tx1">
                  <a:lumMod val="75000"/>
                  <a:lumOff val="25000"/>
                </a:schemeClr>
              </a:solidFill>
              <a:latin typeface="メイリオ"/>
              <a:ea typeface="メイリオ"/>
              <a:cs typeface="メイリオ"/>
            </a:endParaRPr>
          </a:p>
        </p:txBody>
      </p:sp>
      <p:cxnSp>
        <p:nvCxnSpPr>
          <p:cNvPr id="8" name="直線矢印コネクタ 7">
            <a:extLst>
              <a:ext uri="{FF2B5EF4-FFF2-40B4-BE49-F238E27FC236}">
                <a16:creationId xmlns:a16="http://schemas.microsoft.com/office/drawing/2014/main" id="{DA83480A-0C5A-9A41-9BC0-16AD9B289D43}"/>
              </a:ext>
            </a:extLst>
          </p:cNvPr>
          <p:cNvCxnSpPr/>
          <p:nvPr/>
        </p:nvCxnSpPr>
        <p:spPr>
          <a:xfrm flipV="1">
            <a:off x="4998929" y="755997"/>
            <a:ext cx="0" cy="5395361"/>
          </a:xfrm>
          <a:prstGeom prst="straightConnector1">
            <a:avLst/>
          </a:prstGeom>
          <a:ln w="12700" cmpd="sng">
            <a:solidFill>
              <a:schemeClr val="tx1">
                <a:lumMod val="75000"/>
                <a:lumOff val="25000"/>
              </a:schemeClr>
            </a:solidFill>
            <a:prstDash val="sys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 name="直線矢印コネクタ 8">
            <a:extLst>
              <a:ext uri="{FF2B5EF4-FFF2-40B4-BE49-F238E27FC236}">
                <a16:creationId xmlns:a16="http://schemas.microsoft.com/office/drawing/2014/main" id="{73C6BD12-7719-3148-8B05-67FA5BC472C4}"/>
              </a:ext>
            </a:extLst>
          </p:cNvPr>
          <p:cNvCxnSpPr/>
          <p:nvPr/>
        </p:nvCxnSpPr>
        <p:spPr>
          <a:xfrm flipV="1">
            <a:off x="815889" y="3453676"/>
            <a:ext cx="8366079" cy="1"/>
          </a:xfrm>
          <a:prstGeom prst="straightConnector1">
            <a:avLst/>
          </a:prstGeom>
          <a:ln w="12700" cmpd="sng">
            <a:solidFill>
              <a:schemeClr val="tx1">
                <a:lumMod val="75000"/>
                <a:lumOff val="25000"/>
              </a:schemeClr>
            </a:solidFill>
            <a:prstDash val="sys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 name="直線矢印コネクタ 9">
            <a:extLst>
              <a:ext uri="{FF2B5EF4-FFF2-40B4-BE49-F238E27FC236}">
                <a16:creationId xmlns:a16="http://schemas.microsoft.com/office/drawing/2014/main" id="{4FD5D131-513B-7745-BD46-2A99DAE3EAD8}"/>
              </a:ext>
            </a:extLst>
          </p:cNvPr>
          <p:cNvCxnSpPr/>
          <p:nvPr/>
        </p:nvCxnSpPr>
        <p:spPr>
          <a:xfrm flipV="1">
            <a:off x="815889" y="755997"/>
            <a:ext cx="8366079" cy="1"/>
          </a:xfrm>
          <a:prstGeom prst="straightConnector1">
            <a:avLst/>
          </a:prstGeom>
          <a:ln w="12700" cmpd="sng">
            <a:solidFill>
              <a:schemeClr val="tx1">
                <a:lumMod val="75000"/>
                <a:lumOff val="25000"/>
              </a:schemeClr>
            </a:solidFill>
            <a:prstDash val="sys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1" name="直線矢印コネクタ 10">
            <a:extLst>
              <a:ext uri="{FF2B5EF4-FFF2-40B4-BE49-F238E27FC236}">
                <a16:creationId xmlns:a16="http://schemas.microsoft.com/office/drawing/2014/main" id="{5677B51C-BE85-374F-B3C6-D301622D4D13}"/>
              </a:ext>
            </a:extLst>
          </p:cNvPr>
          <p:cNvCxnSpPr/>
          <p:nvPr/>
        </p:nvCxnSpPr>
        <p:spPr>
          <a:xfrm flipV="1">
            <a:off x="9181968" y="755997"/>
            <a:ext cx="0" cy="5395361"/>
          </a:xfrm>
          <a:prstGeom prst="straightConnector1">
            <a:avLst/>
          </a:prstGeom>
          <a:ln w="12700" cmpd="sng">
            <a:solidFill>
              <a:schemeClr val="tx1">
                <a:lumMod val="75000"/>
                <a:lumOff val="25000"/>
              </a:schemeClr>
            </a:solidFill>
            <a:prstDash val="sys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2" name="テキスト ボックス 11">
            <a:extLst>
              <a:ext uri="{FF2B5EF4-FFF2-40B4-BE49-F238E27FC236}">
                <a16:creationId xmlns:a16="http://schemas.microsoft.com/office/drawing/2014/main" id="{14D0ED8C-82F9-A04D-9F4A-F9F180A53DCD}"/>
              </a:ext>
            </a:extLst>
          </p:cNvPr>
          <p:cNvSpPr txBox="1"/>
          <p:nvPr/>
        </p:nvSpPr>
        <p:spPr>
          <a:xfrm>
            <a:off x="815889" y="1525718"/>
            <a:ext cx="4183040" cy="1158239"/>
          </a:xfrm>
          <a:prstGeom prst="rect">
            <a:avLst/>
          </a:prstGeom>
          <a:noFill/>
        </p:spPr>
        <p:txBody>
          <a:bodyPr wrap="square" rtlCol="0" anchor="ctr">
            <a:spAutoFit/>
          </a:bodyPr>
          <a:lstStyle/>
          <a:p>
            <a:pPr algn="ctr"/>
            <a:r>
              <a:rPr kumimoji="1" lang="en-US" altLang="ja-JP" sz="6000" b="1" dirty="0" err="1">
                <a:solidFill>
                  <a:schemeClr val="bg1">
                    <a:lumMod val="95000"/>
                  </a:schemeClr>
                </a:solidFill>
                <a:latin typeface="Meiryo" panose="020B0604030504040204" pitchFamily="34" charset="-128"/>
                <a:ea typeface="Meiryo" panose="020B0604030504040204" pitchFamily="34" charset="-128"/>
                <a:cs typeface="HGP創英角ｺﾞｼｯｸUB"/>
              </a:rPr>
              <a:t>pM</a:t>
            </a:r>
            <a:r>
              <a:rPr kumimoji="1" lang="ja-JP" altLang="en-US" sz="4400" b="1" dirty="0">
                <a:solidFill>
                  <a:schemeClr val="bg1">
                    <a:lumMod val="95000"/>
                  </a:schemeClr>
                </a:solidFill>
                <a:latin typeface="Meiryo" panose="020B0604030504040204" pitchFamily="34" charset="-128"/>
                <a:ea typeface="Meiryo" panose="020B0604030504040204" pitchFamily="34" charset="-128"/>
                <a:cs typeface="HGP創英角ｺﾞｼｯｸUB"/>
              </a:rPr>
              <a:t>型</a:t>
            </a:r>
            <a:endParaRPr kumimoji="1" lang="ja-JP" altLang="en-US" sz="6000" b="1" dirty="0">
              <a:solidFill>
                <a:schemeClr val="bg1">
                  <a:lumMod val="95000"/>
                </a:schemeClr>
              </a:solidFill>
              <a:latin typeface="Meiryo" panose="020B0604030504040204" pitchFamily="34" charset="-128"/>
              <a:ea typeface="Meiryo" panose="020B0604030504040204" pitchFamily="34" charset="-128"/>
              <a:cs typeface="HGP創英角ｺﾞｼｯｸUB"/>
            </a:endParaRPr>
          </a:p>
        </p:txBody>
      </p:sp>
      <p:sp>
        <p:nvSpPr>
          <p:cNvPr id="13" name="テキスト ボックス 12">
            <a:extLst>
              <a:ext uri="{FF2B5EF4-FFF2-40B4-BE49-F238E27FC236}">
                <a16:creationId xmlns:a16="http://schemas.microsoft.com/office/drawing/2014/main" id="{249ACDEA-910E-C24F-B2C3-BEFD33739482}"/>
              </a:ext>
            </a:extLst>
          </p:cNvPr>
          <p:cNvSpPr txBox="1"/>
          <p:nvPr/>
        </p:nvSpPr>
        <p:spPr>
          <a:xfrm>
            <a:off x="4998929" y="1525718"/>
            <a:ext cx="4183037" cy="1158239"/>
          </a:xfrm>
          <a:prstGeom prst="rect">
            <a:avLst/>
          </a:prstGeom>
          <a:noFill/>
        </p:spPr>
        <p:txBody>
          <a:bodyPr wrap="square" rtlCol="0" anchor="ctr">
            <a:spAutoFit/>
          </a:bodyPr>
          <a:lstStyle/>
          <a:p>
            <a:pPr algn="ctr"/>
            <a:r>
              <a:rPr kumimoji="1" lang="en-US" altLang="ja-JP" sz="6000" b="1" dirty="0">
                <a:solidFill>
                  <a:schemeClr val="bg1">
                    <a:lumMod val="95000"/>
                  </a:schemeClr>
                </a:solidFill>
                <a:latin typeface="Meiryo" panose="020B0604030504040204" pitchFamily="34" charset="-128"/>
                <a:ea typeface="Meiryo" panose="020B0604030504040204" pitchFamily="34" charset="-128"/>
                <a:cs typeface="HGP創英角ｺﾞｼｯｸUB"/>
              </a:rPr>
              <a:t>PM</a:t>
            </a:r>
            <a:r>
              <a:rPr kumimoji="1" lang="ja-JP" altLang="en-US" sz="4400" b="1" dirty="0">
                <a:solidFill>
                  <a:schemeClr val="bg1">
                    <a:lumMod val="95000"/>
                  </a:schemeClr>
                </a:solidFill>
                <a:latin typeface="Meiryo" panose="020B0604030504040204" pitchFamily="34" charset="-128"/>
                <a:ea typeface="Meiryo" panose="020B0604030504040204" pitchFamily="34" charset="-128"/>
                <a:cs typeface="HGP創英角ｺﾞｼｯｸUB"/>
              </a:rPr>
              <a:t>型</a:t>
            </a:r>
            <a:endParaRPr kumimoji="1" lang="ja-JP" altLang="en-US" sz="6000" b="1" dirty="0">
              <a:solidFill>
                <a:schemeClr val="bg1">
                  <a:lumMod val="95000"/>
                </a:schemeClr>
              </a:solidFill>
              <a:latin typeface="Meiryo" panose="020B0604030504040204" pitchFamily="34" charset="-128"/>
              <a:ea typeface="Meiryo" panose="020B0604030504040204" pitchFamily="34" charset="-128"/>
              <a:cs typeface="HGP創英角ｺﾞｼｯｸUB"/>
            </a:endParaRPr>
          </a:p>
        </p:txBody>
      </p:sp>
      <p:sp>
        <p:nvSpPr>
          <p:cNvPr id="14" name="テキスト ボックス 13">
            <a:extLst>
              <a:ext uri="{FF2B5EF4-FFF2-40B4-BE49-F238E27FC236}">
                <a16:creationId xmlns:a16="http://schemas.microsoft.com/office/drawing/2014/main" id="{A6A86341-1AA5-444D-9A2A-74585565A870}"/>
              </a:ext>
            </a:extLst>
          </p:cNvPr>
          <p:cNvSpPr txBox="1"/>
          <p:nvPr/>
        </p:nvSpPr>
        <p:spPr>
          <a:xfrm>
            <a:off x="4998928" y="4223397"/>
            <a:ext cx="4183039" cy="1158239"/>
          </a:xfrm>
          <a:prstGeom prst="rect">
            <a:avLst/>
          </a:prstGeom>
          <a:noFill/>
        </p:spPr>
        <p:txBody>
          <a:bodyPr wrap="square" rtlCol="0" anchor="ctr">
            <a:spAutoFit/>
          </a:bodyPr>
          <a:lstStyle/>
          <a:p>
            <a:pPr algn="ctr"/>
            <a:r>
              <a:rPr lang="en-US" altLang="ja-JP" sz="6000" b="1" dirty="0">
                <a:solidFill>
                  <a:schemeClr val="bg1">
                    <a:lumMod val="95000"/>
                  </a:schemeClr>
                </a:solidFill>
                <a:latin typeface="Meiryo" panose="020B0604030504040204" pitchFamily="34" charset="-128"/>
                <a:ea typeface="Meiryo" panose="020B0604030504040204" pitchFamily="34" charset="-128"/>
                <a:cs typeface="HGP創英角ｺﾞｼｯｸUB"/>
              </a:rPr>
              <a:t>Pm</a:t>
            </a:r>
            <a:r>
              <a:rPr kumimoji="1" lang="ja-JP" altLang="en-US" sz="4400" b="1" dirty="0">
                <a:solidFill>
                  <a:schemeClr val="bg1">
                    <a:lumMod val="95000"/>
                  </a:schemeClr>
                </a:solidFill>
                <a:latin typeface="Meiryo" panose="020B0604030504040204" pitchFamily="34" charset="-128"/>
                <a:ea typeface="Meiryo" panose="020B0604030504040204" pitchFamily="34" charset="-128"/>
                <a:cs typeface="HGP創英角ｺﾞｼｯｸUB"/>
              </a:rPr>
              <a:t>型</a:t>
            </a:r>
            <a:endParaRPr kumimoji="1" lang="ja-JP" altLang="en-US" sz="6000" b="1" dirty="0">
              <a:solidFill>
                <a:schemeClr val="bg1">
                  <a:lumMod val="95000"/>
                </a:schemeClr>
              </a:solidFill>
              <a:latin typeface="Meiryo" panose="020B0604030504040204" pitchFamily="34" charset="-128"/>
              <a:ea typeface="Meiryo" panose="020B0604030504040204" pitchFamily="34" charset="-128"/>
              <a:cs typeface="HGP創英角ｺﾞｼｯｸUB"/>
            </a:endParaRPr>
          </a:p>
        </p:txBody>
      </p:sp>
      <p:sp>
        <p:nvSpPr>
          <p:cNvPr id="15" name="テキスト ボックス 14">
            <a:extLst>
              <a:ext uri="{FF2B5EF4-FFF2-40B4-BE49-F238E27FC236}">
                <a16:creationId xmlns:a16="http://schemas.microsoft.com/office/drawing/2014/main" id="{22D5EA93-7538-084E-8ECC-870A7A076C46}"/>
              </a:ext>
            </a:extLst>
          </p:cNvPr>
          <p:cNvSpPr txBox="1"/>
          <p:nvPr/>
        </p:nvSpPr>
        <p:spPr>
          <a:xfrm>
            <a:off x="815889" y="4223397"/>
            <a:ext cx="4183040" cy="1158239"/>
          </a:xfrm>
          <a:prstGeom prst="rect">
            <a:avLst/>
          </a:prstGeom>
          <a:noFill/>
        </p:spPr>
        <p:txBody>
          <a:bodyPr wrap="square" rtlCol="0" anchor="ctr">
            <a:spAutoFit/>
          </a:bodyPr>
          <a:lstStyle/>
          <a:p>
            <a:pPr algn="ctr"/>
            <a:r>
              <a:rPr kumimoji="1" lang="en-US" altLang="ja-JP" sz="6000" b="1" dirty="0">
                <a:solidFill>
                  <a:schemeClr val="bg1">
                    <a:lumMod val="95000"/>
                  </a:schemeClr>
                </a:solidFill>
                <a:latin typeface="Meiryo" panose="020B0604030504040204" pitchFamily="34" charset="-128"/>
                <a:ea typeface="Meiryo" panose="020B0604030504040204" pitchFamily="34" charset="-128"/>
                <a:cs typeface="HGP創英角ｺﾞｼｯｸUB"/>
              </a:rPr>
              <a:t>pm</a:t>
            </a:r>
            <a:r>
              <a:rPr kumimoji="1" lang="ja-JP" altLang="en-US" sz="4400" b="1" dirty="0">
                <a:solidFill>
                  <a:schemeClr val="bg1">
                    <a:lumMod val="95000"/>
                  </a:schemeClr>
                </a:solidFill>
                <a:latin typeface="Meiryo" panose="020B0604030504040204" pitchFamily="34" charset="-128"/>
                <a:ea typeface="Meiryo" panose="020B0604030504040204" pitchFamily="34" charset="-128"/>
                <a:cs typeface="HGP創英角ｺﾞｼｯｸUB"/>
              </a:rPr>
              <a:t>型</a:t>
            </a:r>
            <a:endParaRPr kumimoji="1" lang="ja-JP" altLang="en-US" sz="6000" b="1" dirty="0">
              <a:solidFill>
                <a:schemeClr val="bg1">
                  <a:lumMod val="95000"/>
                </a:schemeClr>
              </a:solidFill>
              <a:latin typeface="Meiryo" panose="020B0604030504040204" pitchFamily="34" charset="-128"/>
              <a:ea typeface="Meiryo" panose="020B0604030504040204" pitchFamily="34" charset="-128"/>
              <a:cs typeface="HGP創英角ｺﾞｼｯｸUB"/>
            </a:endParaRPr>
          </a:p>
        </p:txBody>
      </p:sp>
      <p:sp>
        <p:nvSpPr>
          <p:cNvPr id="16" name="テキスト ボックス 15">
            <a:extLst>
              <a:ext uri="{FF2B5EF4-FFF2-40B4-BE49-F238E27FC236}">
                <a16:creationId xmlns:a16="http://schemas.microsoft.com/office/drawing/2014/main" id="{ED365BCB-2545-492B-B3FE-F393C86EDBE6}"/>
              </a:ext>
            </a:extLst>
          </p:cNvPr>
          <p:cNvSpPr txBox="1"/>
          <p:nvPr/>
        </p:nvSpPr>
        <p:spPr>
          <a:xfrm>
            <a:off x="337288" y="6560810"/>
            <a:ext cx="137569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6.</a:t>
            </a:r>
            <a:r>
              <a:rPr lang="ja-JP" altLang="en-US" sz="900" dirty="0">
                <a:latin typeface="Meiryo UI" panose="020B0604030504040204" pitchFamily="50" charset="-128"/>
                <a:ea typeface="Meiryo UI" panose="020B0604030504040204" pitchFamily="50" charset="-128"/>
              </a:rPr>
              <a:t>組織をマネジメントする</a:t>
            </a:r>
          </a:p>
        </p:txBody>
      </p:sp>
      <p:sp>
        <p:nvSpPr>
          <p:cNvPr id="17" name="テキスト ボックス 16">
            <a:extLst>
              <a:ext uri="{FF2B5EF4-FFF2-40B4-BE49-F238E27FC236}">
                <a16:creationId xmlns:a16="http://schemas.microsoft.com/office/drawing/2014/main" id="{7FFC850C-2C9E-4FB8-B6F4-7DB85443BCBC}"/>
              </a:ext>
            </a:extLst>
          </p:cNvPr>
          <p:cNvSpPr txBox="1"/>
          <p:nvPr/>
        </p:nvSpPr>
        <p:spPr>
          <a:xfrm>
            <a:off x="1809280" y="6560810"/>
            <a:ext cx="2103461"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STEP2:</a:t>
            </a:r>
            <a:r>
              <a:rPr lang="ja-JP" altLang="en-US" sz="900" dirty="0">
                <a:latin typeface="Meiryo UI" panose="020B0604030504040204" pitchFamily="50" charset="-128"/>
                <a:ea typeface="Meiryo UI" panose="020B0604030504040204" pitchFamily="50" charset="-128"/>
              </a:rPr>
              <a:t>メンバー間の関係性の質を高める</a:t>
            </a:r>
          </a:p>
        </p:txBody>
      </p:sp>
    </p:spTree>
    <p:extLst>
      <p:ext uri="{BB962C8B-B14F-4D97-AF65-F5344CB8AC3E}">
        <p14:creationId xmlns:p14="http://schemas.microsoft.com/office/powerpoint/2010/main" val="349719824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円/楕円 25">
            <a:extLst>
              <a:ext uri="{FF2B5EF4-FFF2-40B4-BE49-F238E27FC236}">
                <a16:creationId xmlns:a16="http://schemas.microsoft.com/office/drawing/2014/main" id="{BBCDFBF2-E8DB-B246-932F-340FFC3DDD94}"/>
              </a:ext>
            </a:extLst>
          </p:cNvPr>
          <p:cNvSpPr/>
          <p:nvPr/>
        </p:nvSpPr>
        <p:spPr>
          <a:xfrm>
            <a:off x="5555611" y="2409860"/>
            <a:ext cx="568013" cy="568013"/>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A8AC4DD0-5B0F-0B40-92E1-EE3F3E35A2D6}"/>
              </a:ext>
            </a:extLst>
          </p:cNvPr>
          <p:cNvSpPr/>
          <p:nvPr/>
        </p:nvSpPr>
        <p:spPr>
          <a:xfrm>
            <a:off x="6982983" y="2670734"/>
            <a:ext cx="568013" cy="568013"/>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8" name="円/楕円 27">
            <a:extLst>
              <a:ext uri="{FF2B5EF4-FFF2-40B4-BE49-F238E27FC236}">
                <a16:creationId xmlns:a16="http://schemas.microsoft.com/office/drawing/2014/main" id="{05BE3474-3E7E-0E44-977B-9D9530F3AE43}"/>
              </a:ext>
            </a:extLst>
          </p:cNvPr>
          <p:cNvSpPr/>
          <p:nvPr/>
        </p:nvSpPr>
        <p:spPr>
          <a:xfrm>
            <a:off x="7585069" y="1716605"/>
            <a:ext cx="568013" cy="568013"/>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9" name="円/楕円 28">
            <a:extLst>
              <a:ext uri="{FF2B5EF4-FFF2-40B4-BE49-F238E27FC236}">
                <a16:creationId xmlns:a16="http://schemas.microsoft.com/office/drawing/2014/main" id="{7AE9EC42-1C72-474A-91C8-DF7B995DE2C0}"/>
              </a:ext>
            </a:extLst>
          </p:cNvPr>
          <p:cNvSpPr/>
          <p:nvPr/>
        </p:nvSpPr>
        <p:spPr>
          <a:xfrm>
            <a:off x="5714569" y="4060821"/>
            <a:ext cx="568013" cy="568013"/>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0" name="円/楕円 29">
            <a:extLst>
              <a:ext uri="{FF2B5EF4-FFF2-40B4-BE49-F238E27FC236}">
                <a16:creationId xmlns:a16="http://schemas.microsoft.com/office/drawing/2014/main" id="{B883972D-9093-6E42-9606-6A042A422958}"/>
              </a:ext>
            </a:extLst>
          </p:cNvPr>
          <p:cNvSpPr/>
          <p:nvPr/>
        </p:nvSpPr>
        <p:spPr>
          <a:xfrm>
            <a:off x="6199641" y="4881432"/>
            <a:ext cx="568013" cy="568013"/>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1" name="円/楕円 30">
            <a:extLst>
              <a:ext uri="{FF2B5EF4-FFF2-40B4-BE49-F238E27FC236}">
                <a16:creationId xmlns:a16="http://schemas.microsoft.com/office/drawing/2014/main" id="{118DEE78-1450-D741-B14E-2B870BE1970E}"/>
              </a:ext>
            </a:extLst>
          </p:cNvPr>
          <p:cNvSpPr/>
          <p:nvPr/>
        </p:nvSpPr>
        <p:spPr>
          <a:xfrm>
            <a:off x="7817799" y="4781321"/>
            <a:ext cx="568013" cy="568013"/>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2" name="円/楕円 31">
            <a:extLst>
              <a:ext uri="{FF2B5EF4-FFF2-40B4-BE49-F238E27FC236}">
                <a16:creationId xmlns:a16="http://schemas.microsoft.com/office/drawing/2014/main" id="{7FF1220D-832B-8945-A58A-535C964FE516}"/>
              </a:ext>
            </a:extLst>
          </p:cNvPr>
          <p:cNvSpPr/>
          <p:nvPr/>
        </p:nvSpPr>
        <p:spPr>
          <a:xfrm>
            <a:off x="8020447" y="3881183"/>
            <a:ext cx="568013" cy="568013"/>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 name="円/楕円 1">
            <a:extLst>
              <a:ext uri="{FF2B5EF4-FFF2-40B4-BE49-F238E27FC236}">
                <a16:creationId xmlns:a16="http://schemas.microsoft.com/office/drawing/2014/main" id="{C4E9EA67-B105-5A4A-B890-9E4B373597FF}"/>
              </a:ext>
            </a:extLst>
          </p:cNvPr>
          <p:cNvSpPr/>
          <p:nvPr/>
        </p:nvSpPr>
        <p:spPr>
          <a:xfrm>
            <a:off x="3579116" y="990595"/>
            <a:ext cx="568013" cy="568013"/>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1B1FD9AA-BCCA-1A45-A7F4-B1A1A63827EA}"/>
              </a:ext>
            </a:extLst>
          </p:cNvPr>
          <p:cNvSpPr/>
          <p:nvPr/>
        </p:nvSpPr>
        <p:spPr>
          <a:xfrm>
            <a:off x="3525329" y="1913921"/>
            <a:ext cx="568013" cy="568013"/>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D9B3BDAC-B784-F648-8C51-E6EDA3D003C6}"/>
              </a:ext>
            </a:extLst>
          </p:cNvPr>
          <p:cNvSpPr/>
          <p:nvPr/>
        </p:nvSpPr>
        <p:spPr>
          <a:xfrm>
            <a:off x="3309078" y="2830599"/>
            <a:ext cx="568013" cy="568013"/>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9C166BA8-9084-2847-8ABD-59B8AE5FA163}"/>
              </a:ext>
            </a:extLst>
          </p:cNvPr>
          <p:cNvSpPr/>
          <p:nvPr/>
        </p:nvSpPr>
        <p:spPr>
          <a:xfrm>
            <a:off x="1464661" y="2652289"/>
            <a:ext cx="568013" cy="568013"/>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8E2CDB2B-1665-5A4A-BF0D-9914FB70EDB2}"/>
              </a:ext>
            </a:extLst>
          </p:cNvPr>
          <p:cNvSpPr/>
          <p:nvPr/>
        </p:nvSpPr>
        <p:spPr>
          <a:xfrm>
            <a:off x="3499128" y="3913985"/>
            <a:ext cx="568013" cy="568013"/>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2036135"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63_</a:t>
            </a:r>
            <a:r>
              <a:rPr lang="ja-JP" altLang="en-US" dirty="0"/>
              <a:t>ステークホルダー分析</a:t>
            </a:r>
          </a:p>
        </p:txBody>
      </p:sp>
      <p:cxnSp>
        <p:nvCxnSpPr>
          <p:cNvPr id="3" name="直線コネクタ 2">
            <a:extLst>
              <a:ext uri="{FF2B5EF4-FFF2-40B4-BE49-F238E27FC236}">
                <a16:creationId xmlns:a16="http://schemas.microsoft.com/office/drawing/2014/main" id="{36B55FEA-7777-1043-A80B-4FE5DDB2BB13}"/>
              </a:ext>
            </a:extLst>
          </p:cNvPr>
          <p:cNvCxnSpPr/>
          <p:nvPr/>
        </p:nvCxnSpPr>
        <p:spPr>
          <a:xfrm>
            <a:off x="4957950" y="1034993"/>
            <a:ext cx="1" cy="5068182"/>
          </a:xfrm>
          <a:prstGeom prst="line">
            <a:avLst/>
          </a:prstGeom>
          <a:ln w="31750" cmpd="sng">
            <a:solidFill>
              <a:schemeClr val="tx1">
                <a:lumMod val="85000"/>
                <a:lumOff val="15000"/>
              </a:schemeClr>
            </a:solidFill>
            <a:headEnd type="stealth" w="lg" len="lg"/>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5" name="直線コネクタ 4">
            <a:extLst>
              <a:ext uri="{FF2B5EF4-FFF2-40B4-BE49-F238E27FC236}">
                <a16:creationId xmlns:a16="http://schemas.microsoft.com/office/drawing/2014/main" id="{0776F36E-AE3B-BD4E-B789-AFC1D0396B2A}"/>
              </a:ext>
            </a:extLst>
          </p:cNvPr>
          <p:cNvCxnSpPr/>
          <p:nvPr/>
        </p:nvCxnSpPr>
        <p:spPr>
          <a:xfrm>
            <a:off x="628185" y="3569084"/>
            <a:ext cx="8649630" cy="0"/>
          </a:xfrm>
          <a:prstGeom prst="line">
            <a:avLst/>
          </a:prstGeom>
          <a:ln w="31750" cmpd="sng">
            <a:solidFill>
              <a:schemeClr val="tx1">
                <a:lumMod val="85000"/>
                <a:lumOff val="15000"/>
              </a:schemeClr>
            </a:solidFill>
            <a:headEnd type="stealth" w="lg" len="lg"/>
            <a:tailEnd type="stealth" w="lg" len="lg"/>
          </a:ln>
          <a:effectLst/>
        </p:spPr>
        <p:style>
          <a:lnRef idx="2">
            <a:schemeClr val="accent1"/>
          </a:lnRef>
          <a:fillRef idx="0">
            <a:schemeClr val="accent1"/>
          </a:fillRef>
          <a:effectRef idx="1">
            <a:schemeClr val="accent1"/>
          </a:effectRef>
          <a:fontRef idx="minor">
            <a:schemeClr val="tx1"/>
          </a:fontRef>
        </p:style>
      </p:cxnSp>
      <p:sp>
        <p:nvSpPr>
          <p:cNvPr id="6" name="テキスト ボックス 5">
            <a:extLst>
              <a:ext uri="{FF2B5EF4-FFF2-40B4-BE49-F238E27FC236}">
                <a16:creationId xmlns:a16="http://schemas.microsoft.com/office/drawing/2014/main" id="{44427438-C942-9745-8D29-513E2793AFC8}"/>
              </a:ext>
            </a:extLst>
          </p:cNvPr>
          <p:cNvSpPr txBox="1"/>
          <p:nvPr/>
        </p:nvSpPr>
        <p:spPr>
          <a:xfrm>
            <a:off x="3432260" y="687014"/>
            <a:ext cx="3041479" cy="350865"/>
          </a:xfrm>
          <a:prstGeom prst="rect">
            <a:avLst/>
          </a:prstGeom>
          <a:noFill/>
        </p:spPr>
        <p:txBody>
          <a:bodyPr wrap="square" rtlCol="0" anchor="ctr">
            <a:spAutoFit/>
          </a:bodyPr>
          <a:lstStyle/>
          <a:p>
            <a:pPr algn="ctr">
              <a:lnSpc>
                <a:spcPct val="120000"/>
              </a:lnSpc>
            </a:pPr>
            <a:r>
              <a:rPr lang="ja-JP" altLang="en-US" sz="1400" dirty="0">
                <a:solidFill>
                  <a:srgbClr val="404040"/>
                </a:solidFill>
                <a:latin typeface="Meiryo" panose="020B0604030504040204" pitchFamily="34" charset="-128"/>
                <a:ea typeface="Meiryo" panose="020B0604030504040204" pitchFamily="34" charset="-128"/>
                <a:cs typeface="メイリオ"/>
              </a:rPr>
              <a:t>影響度</a:t>
            </a:r>
            <a:r>
              <a:rPr lang="en-US" altLang="ja-JP" sz="1400" dirty="0">
                <a:solidFill>
                  <a:srgbClr val="404040"/>
                </a:solidFill>
                <a:latin typeface="Meiryo" panose="020B0604030504040204" pitchFamily="34" charset="-128"/>
                <a:ea typeface="Meiryo" panose="020B0604030504040204" pitchFamily="34" charset="-128"/>
                <a:cs typeface="メイリオ"/>
              </a:rPr>
              <a:t> (</a:t>
            </a:r>
            <a:r>
              <a:rPr lang="ja-JP" altLang="en-US" sz="1400" dirty="0">
                <a:solidFill>
                  <a:srgbClr val="404040"/>
                </a:solidFill>
                <a:latin typeface="Meiryo" panose="020B0604030504040204" pitchFamily="34" charset="-128"/>
                <a:ea typeface="Meiryo" panose="020B0604030504040204" pitchFamily="34" charset="-128"/>
                <a:cs typeface="メイリオ"/>
              </a:rPr>
              <a:t>高</a:t>
            </a:r>
            <a:r>
              <a:rPr lang="en-US" altLang="ja-JP" sz="1400" dirty="0">
                <a:solidFill>
                  <a:srgbClr val="404040"/>
                </a:solidFill>
                <a:latin typeface="Meiryo" panose="020B0604030504040204" pitchFamily="34" charset="-128"/>
                <a:ea typeface="Meiryo" panose="020B0604030504040204" pitchFamily="34" charset="-128"/>
                <a:cs typeface="メイリオ"/>
              </a:rPr>
              <a:t>)</a:t>
            </a:r>
          </a:p>
        </p:txBody>
      </p:sp>
      <p:sp>
        <p:nvSpPr>
          <p:cNvPr id="7" name="テキスト ボックス 6">
            <a:extLst>
              <a:ext uri="{FF2B5EF4-FFF2-40B4-BE49-F238E27FC236}">
                <a16:creationId xmlns:a16="http://schemas.microsoft.com/office/drawing/2014/main" id="{EBB08FC1-7764-6545-B088-00D8E7F14783}"/>
              </a:ext>
            </a:extLst>
          </p:cNvPr>
          <p:cNvSpPr txBox="1"/>
          <p:nvPr/>
        </p:nvSpPr>
        <p:spPr>
          <a:xfrm>
            <a:off x="3432260" y="6122396"/>
            <a:ext cx="3041479" cy="350865"/>
          </a:xfrm>
          <a:prstGeom prst="rect">
            <a:avLst/>
          </a:prstGeom>
          <a:noFill/>
        </p:spPr>
        <p:txBody>
          <a:bodyPr wrap="square" rtlCol="0" anchor="ctr">
            <a:spAutoFit/>
          </a:bodyPr>
          <a:lstStyle/>
          <a:p>
            <a:pPr algn="ctr">
              <a:lnSpc>
                <a:spcPct val="120000"/>
              </a:lnSpc>
            </a:pPr>
            <a:r>
              <a:rPr lang="ja-JP" altLang="en-US" sz="1400" dirty="0">
                <a:solidFill>
                  <a:srgbClr val="404040"/>
                </a:solidFill>
                <a:latin typeface="Meiryo" panose="020B0604030504040204" pitchFamily="34" charset="-128"/>
                <a:ea typeface="Meiryo" panose="020B0604030504040204" pitchFamily="34" charset="-128"/>
                <a:cs typeface="メイリオ"/>
              </a:rPr>
              <a:t>影響度</a:t>
            </a:r>
            <a:r>
              <a:rPr lang="en-US" altLang="ja-JP" sz="1400" dirty="0">
                <a:solidFill>
                  <a:srgbClr val="404040"/>
                </a:solidFill>
                <a:latin typeface="Meiryo" panose="020B0604030504040204" pitchFamily="34" charset="-128"/>
                <a:ea typeface="Meiryo" panose="020B0604030504040204" pitchFamily="34" charset="-128"/>
                <a:cs typeface="メイリオ"/>
              </a:rPr>
              <a:t> (</a:t>
            </a:r>
            <a:r>
              <a:rPr lang="ja-JP" altLang="en-US" sz="1400" dirty="0">
                <a:solidFill>
                  <a:srgbClr val="404040"/>
                </a:solidFill>
                <a:latin typeface="Meiryo" panose="020B0604030504040204" pitchFamily="34" charset="-128"/>
                <a:ea typeface="Meiryo" panose="020B0604030504040204" pitchFamily="34" charset="-128"/>
                <a:cs typeface="メイリオ"/>
              </a:rPr>
              <a:t>低</a:t>
            </a:r>
            <a:r>
              <a:rPr lang="en-US" altLang="ja-JP" sz="1400" dirty="0">
                <a:solidFill>
                  <a:srgbClr val="404040"/>
                </a:solidFill>
                <a:latin typeface="Meiryo" panose="020B0604030504040204" pitchFamily="34" charset="-128"/>
                <a:ea typeface="Meiryo" panose="020B0604030504040204" pitchFamily="34" charset="-128"/>
                <a:cs typeface="メイリオ"/>
              </a:rPr>
              <a:t>)</a:t>
            </a:r>
          </a:p>
        </p:txBody>
      </p:sp>
      <p:sp>
        <p:nvSpPr>
          <p:cNvPr id="8" name="テキスト ボックス 7">
            <a:extLst>
              <a:ext uri="{FF2B5EF4-FFF2-40B4-BE49-F238E27FC236}">
                <a16:creationId xmlns:a16="http://schemas.microsoft.com/office/drawing/2014/main" id="{500AAD1A-8972-1E42-B723-BEC6F4080B69}"/>
              </a:ext>
            </a:extLst>
          </p:cNvPr>
          <p:cNvSpPr txBox="1"/>
          <p:nvPr/>
        </p:nvSpPr>
        <p:spPr>
          <a:xfrm>
            <a:off x="9327361" y="2594588"/>
            <a:ext cx="443198" cy="1948992"/>
          </a:xfrm>
          <a:prstGeom prst="rect">
            <a:avLst/>
          </a:prstGeom>
          <a:noFill/>
        </p:spPr>
        <p:txBody>
          <a:bodyPr vert="eaVert" wrap="square" rtlCol="0" anchor="ctr">
            <a:spAutoFit/>
          </a:bodyPr>
          <a:lstStyle/>
          <a:p>
            <a:pPr algn="ctr">
              <a:lnSpc>
                <a:spcPct val="120000"/>
              </a:lnSpc>
            </a:pPr>
            <a:r>
              <a:rPr lang="ja-JP" altLang="en-US" sz="1400" dirty="0">
                <a:solidFill>
                  <a:srgbClr val="404040"/>
                </a:solidFill>
                <a:latin typeface="Meiryo" panose="020B0604030504040204" pitchFamily="34" charset="-128"/>
                <a:ea typeface="Meiryo" panose="020B0604030504040204" pitchFamily="34" charset="-128"/>
                <a:cs typeface="メイリオ"/>
              </a:rPr>
              <a:t>関心度</a:t>
            </a:r>
            <a:r>
              <a:rPr lang="en-US" altLang="ja-JP" sz="1400" dirty="0">
                <a:solidFill>
                  <a:srgbClr val="404040"/>
                </a:solidFill>
                <a:latin typeface="Meiryo" panose="020B0604030504040204" pitchFamily="34" charset="-128"/>
                <a:ea typeface="Meiryo" panose="020B0604030504040204" pitchFamily="34" charset="-128"/>
                <a:cs typeface="メイリオ"/>
              </a:rPr>
              <a:t> (</a:t>
            </a:r>
            <a:r>
              <a:rPr lang="ja-JP" altLang="en-US" sz="1400" dirty="0">
                <a:solidFill>
                  <a:srgbClr val="404040"/>
                </a:solidFill>
                <a:latin typeface="Meiryo" panose="020B0604030504040204" pitchFamily="34" charset="-128"/>
                <a:ea typeface="Meiryo" panose="020B0604030504040204" pitchFamily="34" charset="-128"/>
                <a:cs typeface="メイリオ"/>
              </a:rPr>
              <a:t>高</a:t>
            </a:r>
            <a:r>
              <a:rPr lang="en-US" altLang="ja-JP" sz="1400" dirty="0">
                <a:solidFill>
                  <a:srgbClr val="404040"/>
                </a:solidFill>
                <a:latin typeface="Meiryo" panose="020B0604030504040204" pitchFamily="34" charset="-128"/>
                <a:ea typeface="Meiryo" panose="020B0604030504040204" pitchFamily="34" charset="-128"/>
                <a:cs typeface="メイリオ"/>
              </a:rPr>
              <a:t>)</a:t>
            </a:r>
          </a:p>
        </p:txBody>
      </p:sp>
      <p:sp>
        <p:nvSpPr>
          <p:cNvPr id="9" name="テキスト ボックス 8">
            <a:extLst>
              <a:ext uri="{FF2B5EF4-FFF2-40B4-BE49-F238E27FC236}">
                <a16:creationId xmlns:a16="http://schemas.microsoft.com/office/drawing/2014/main" id="{242D0BFF-E25F-464B-AF74-8216B0EDF151}"/>
              </a:ext>
            </a:extLst>
          </p:cNvPr>
          <p:cNvSpPr txBox="1"/>
          <p:nvPr/>
        </p:nvSpPr>
        <p:spPr>
          <a:xfrm>
            <a:off x="135441" y="2594588"/>
            <a:ext cx="443198" cy="1948992"/>
          </a:xfrm>
          <a:prstGeom prst="rect">
            <a:avLst/>
          </a:prstGeom>
          <a:noFill/>
        </p:spPr>
        <p:txBody>
          <a:bodyPr vert="eaVert" wrap="square" rtlCol="0" anchor="ctr">
            <a:spAutoFit/>
          </a:bodyPr>
          <a:lstStyle/>
          <a:p>
            <a:pPr algn="ctr">
              <a:lnSpc>
                <a:spcPct val="120000"/>
              </a:lnSpc>
            </a:pPr>
            <a:r>
              <a:rPr lang="ja-JP" altLang="en-US" sz="1400" dirty="0">
                <a:solidFill>
                  <a:srgbClr val="404040"/>
                </a:solidFill>
                <a:latin typeface="Meiryo" panose="020B0604030504040204" pitchFamily="34" charset="-128"/>
                <a:ea typeface="Meiryo" panose="020B0604030504040204" pitchFamily="34" charset="-128"/>
                <a:cs typeface="メイリオ"/>
              </a:rPr>
              <a:t>関心度</a:t>
            </a:r>
            <a:r>
              <a:rPr lang="en-US" altLang="ja-JP" sz="1400" dirty="0">
                <a:solidFill>
                  <a:srgbClr val="404040"/>
                </a:solidFill>
                <a:latin typeface="Meiryo" panose="020B0604030504040204" pitchFamily="34" charset="-128"/>
                <a:ea typeface="Meiryo" panose="020B0604030504040204" pitchFamily="34" charset="-128"/>
                <a:cs typeface="メイリオ"/>
              </a:rPr>
              <a:t> (</a:t>
            </a:r>
            <a:r>
              <a:rPr lang="ja-JP" altLang="en-US" sz="1400" dirty="0">
                <a:solidFill>
                  <a:srgbClr val="404040"/>
                </a:solidFill>
                <a:latin typeface="Meiryo" panose="020B0604030504040204" pitchFamily="34" charset="-128"/>
                <a:ea typeface="Meiryo" panose="020B0604030504040204" pitchFamily="34" charset="-128"/>
                <a:cs typeface="メイリオ"/>
              </a:rPr>
              <a:t>低</a:t>
            </a:r>
            <a:r>
              <a:rPr lang="en-US" altLang="ja-JP" sz="1400" dirty="0">
                <a:solidFill>
                  <a:srgbClr val="404040"/>
                </a:solidFill>
                <a:latin typeface="Meiryo" panose="020B0604030504040204" pitchFamily="34" charset="-128"/>
                <a:ea typeface="Meiryo" panose="020B0604030504040204" pitchFamily="34" charset="-128"/>
                <a:cs typeface="メイリオ"/>
              </a:rPr>
              <a:t>)</a:t>
            </a:r>
          </a:p>
        </p:txBody>
      </p:sp>
      <p:sp>
        <p:nvSpPr>
          <p:cNvPr id="10" name="テキスト ボックス 9">
            <a:extLst>
              <a:ext uri="{FF2B5EF4-FFF2-40B4-BE49-F238E27FC236}">
                <a16:creationId xmlns:a16="http://schemas.microsoft.com/office/drawing/2014/main" id="{24F622D8-FE31-9741-9B74-7368B5C54D34}"/>
              </a:ext>
            </a:extLst>
          </p:cNvPr>
          <p:cNvSpPr txBox="1"/>
          <p:nvPr/>
        </p:nvSpPr>
        <p:spPr>
          <a:xfrm>
            <a:off x="7315077" y="1815945"/>
            <a:ext cx="1107996" cy="369332"/>
          </a:xfrm>
          <a:prstGeom prst="rect">
            <a:avLst/>
          </a:prstGeom>
          <a:noFill/>
        </p:spPr>
        <p:txBody>
          <a:bodyPr wrap="none" rtlCol="0" anchor="ctr">
            <a:spAutoFit/>
          </a:bodyPr>
          <a:lstStyle/>
          <a:p>
            <a:pPr algn="ctr"/>
            <a:r>
              <a:rPr lang="ja-JP" altLang="en-US" b="1" dirty="0">
                <a:solidFill>
                  <a:schemeClr val="tx1">
                    <a:lumMod val="75000"/>
                    <a:lumOff val="25000"/>
                  </a:schemeClr>
                </a:solidFill>
                <a:latin typeface="Meiryo" panose="020B0604030504040204" pitchFamily="34" charset="-128"/>
                <a:ea typeface="Meiryo" panose="020B0604030504040204" pitchFamily="34" charset="-128"/>
              </a:rPr>
              <a:t>大下</a:t>
            </a:r>
            <a:r>
              <a:rPr kumimoji="1" lang="ja-JP" altLang="en-US" b="1" dirty="0">
                <a:solidFill>
                  <a:schemeClr val="tx1">
                    <a:lumMod val="75000"/>
                    <a:lumOff val="25000"/>
                  </a:schemeClr>
                </a:solidFill>
                <a:latin typeface="Meiryo" panose="020B0604030504040204" pitchFamily="34" charset="-128"/>
                <a:ea typeface="Meiryo" panose="020B0604030504040204" pitchFamily="34" charset="-128"/>
              </a:rPr>
              <a:t>部長</a:t>
            </a:r>
          </a:p>
        </p:txBody>
      </p:sp>
      <p:sp>
        <p:nvSpPr>
          <p:cNvPr id="11" name="テキスト ボックス 10">
            <a:extLst>
              <a:ext uri="{FF2B5EF4-FFF2-40B4-BE49-F238E27FC236}">
                <a16:creationId xmlns:a16="http://schemas.microsoft.com/office/drawing/2014/main" id="{E4941565-7627-A746-8350-765FB44CEC0C}"/>
              </a:ext>
            </a:extLst>
          </p:cNvPr>
          <p:cNvSpPr txBox="1"/>
          <p:nvPr/>
        </p:nvSpPr>
        <p:spPr>
          <a:xfrm>
            <a:off x="3309124" y="1089935"/>
            <a:ext cx="1107996" cy="369332"/>
          </a:xfrm>
          <a:prstGeom prst="rect">
            <a:avLst/>
          </a:prstGeom>
          <a:noFill/>
        </p:spPr>
        <p:txBody>
          <a:bodyPr wrap="none" rtlCol="0" anchor="ctr">
            <a:spAutoFit/>
          </a:bodyPr>
          <a:lstStyle/>
          <a:p>
            <a:pPr algn="ctr"/>
            <a:r>
              <a:rPr kumimoji="1" lang="ja-JP" altLang="en-US" b="1" dirty="0">
                <a:solidFill>
                  <a:schemeClr val="tx1">
                    <a:lumMod val="75000"/>
                    <a:lumOff val="25000"/>
                  </a:schemeClr>
                </a:solidFill>
                <a:latin typeface="Meiryo" panose="020B0604030504040204" pitchFamily="34" charset="-128"/>
                <a:ea typeface="Meiryo" panose="020B0604030504040204" pitchFamily="34" charset="-128"/>
              </a:rPr>
              <a:t>岡田社長</a:t>
            </a:r>
          </a:p>
        </p:txBody>
      </p:sp>
      <p:sp>
        <p:nvSpPr>
          <p:cNvPr id="12" name="テキスト ボックス 11">
            <a:extLst>
              <a:ext uri="{FF2B5EF4-FFF2-40B4-BE49-F238E27FC236}">
                <a16:creationId xmlns:a16="http://schemas.microsoft.com/office/drawing/2014/main" id="{8BB3FD28-8835-764A-A7EA-1E7BF92AB1E7}"/>
              </a:ext>
            </a:extLst>
          </p:cNvPr>
          <p:cNvSpPr txBox="1"/>
          <p:nvPr/>
        </p:nvSpPr>
        <p:spPr>
          <a:xfrm>
            <a:off x="5285619" y="2509200"/>
            <a:ext cx="1107996" cy="369332"/>
          </a:xfrm>
          <a:prstGeom prst="rect">
            <a:avLst/>
          </a:prstGeom>
          <a:noFill/>
        </p:spPr>
        <p:txBody>
          <a:bodyPr wrap="none" rtlCol="0" anchor="ctr">
            <a:spAutoFit/>
          </a:bodyPr>
          <a:lstStyle/>
          <a:p>
            <a:pPr algn="ctr"/>
            <a:r>
              <a:rPr lang="ja-JP" altLang="en-US" b="1" dirty="0">
                <a:solidFill>
                  <a:schemeClr val="tx1">
                    <a:lumMod val="75000"/>
                    <a:lumOff val="25000"/>
                  </a:schemeClr>
                </a:solidFill>
                <a:latin typeface="Meiryo" panose="020B0604030504040204" pitchFamily="34" charset="-128"/>
                <a:ea typeface="Meiryo" panose="020B0604030504040204" pitchFamily="34" charset="-128"/>
              </a:rPr>
              <a:t>北山課長</a:t>
            </a:r>
            <a:endParaRPr kumimoji="1" lang="ja-JP" altLang="en-US"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3" name="テキスト ボックス 12">
            <a:extLst>
              <a:ext uri="{FF2B5EF4-FFF2-40B4-BE49-F238E27FC236}">
                <a16:creationId xmlns:a16="http://schemas.microsoft.com/office/drawing/2014/main" id="{DA5B0DA6-6564-A94C-BB2A-9C12042700EE}"/>
              </a:ext>
            </a:extLst>
          </p:cNvPr>
          <p:cNvSpPr txBox="1"/>
          <p:nvPr/>
        </p:nvSpPr>
        <p:spPr>
          <a:xfrm>
            <a:off x="2793672" y="1874762"/>
            <a:ext cx="2031326" cy="646331"/>
          </a:xfrm>
          <a:prstGeom prst="rect">
            <a:avLst/>
          </a:prstGeom>
          <a:noFill/>
        </p:spPr>
        <p:txBody>
          <a:bodyPr wrap="none" rtlCol="0" anchor="ctr">
            <a:spAutoFit/>
          </a:bodyPr>
          <a:lstStyle/>
          <a:p>
            <a:pPr algn="ctr"/>
            <a:r>
              <a:rPr lang="ja-JP" altLang="en-US" b="1" dirty="0">
                <a:solidFill>
                  <a:schemeClr val="tx1">
                    <a:lumMod val="75000"/>
                    <a:lumOff val="25000"/>
                  </a:schemeClr>
                </a:solidFill>
                <a:latin typeface="Meiryo" panose="020B0604030504040204" pitchFamily="34" charset="-128"/>
                <a:ea typeface="Meiryo" panose="020B0604030504040204" pitchFamily="34" charset="-128"/>
              </a:rPr>
              <a:t>清水さん</a:t>
            </a:r>
            <a:endParaRPr lang="en-US" altLang="ja-JP" b="1"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dirty="0">
                <a:solidFill>
                  <a:schemeClr val="tx1">
                    <a:lumMod val="75000"/>
                    <a:lumOff val="25000"/>
                  </a:schemeClr>
                </a:solidFill>
                <a:latin typeface="Meiryo" panose="020B0604030504040204" pitchFamily="34" charset="-128"/>
                <a:ea typeface="Meiryo" panose="020B0604030504040204" pitchFamily="34" charset="-128"/>
              </a:rPr>
              <a:t>（マネージャー）</a:t>
            </a:r>
            <a:endParaRPr kumimoji="1" lang="ja-JP" altLang="en-US"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4" name="テキスト ボックス 13">
            <a:extLst>
              <a:ext uri="{FF2B5EF4-FFF2-40B4-BE49-F238E27FC236}">
                <a16:creationId xmlns:a16="http://schemas.microsoft.com/office/drawing/2014/main" id="{EDE0C776-375B-2E41-BE9E-B340D6EC3F9B}"/>
              </a:ext>
            </a:extLst>
          </p:cNvPr>
          <p:cNvSpPr txBox="1"/>
          <p:nvPr/>
        </p:nvSpPr>
        <p:spPr>
          <a:xfrm>
            <a:off x="7288790" y="3842024"/>
            <a:ext cx="2031326" cy="646331"/>
          </a:xfrm>
          <a:prstGeom prst="rect">
            <a:avLst/>
          </a:prstGeom>
          <a:noFill/>
        </p:spPr>
        <p:txBody>
          <a:bodyPr wrap="none" rtlCol="0" anchor="ctr">
            <a:spAutoFit/>
          </a:bodyPr>
          <a:lstStyle/>
          <a:p>
            <a:pPr algn="ctr"/>
            <a:r>
              <a:rPr kumimoji="1" lang="ja-JP" altLang="en-US" b="1" dirty="0">
                <a:solidFill>
                  <a:schemeClr val="tx1">
                    <a:lumMod val="75000"/>
                    <a:lumOff val="25000"/>
                  </a:schemeClr>
                </a:solidFill>
                <a:latin typeface="Meiryo" panose="020B0604030504040204" pitchFamily="34" charset="-128"/>
                <a:ea typeface="Meiryo" panose="020B0604030504040204" pitchFamily="34" charset="-128"/>
              </a:rPr>
              <a:t>林さん</a:t>
            </a:r>
            <a:endParaRPr kumimoji="1" lang="en-US" altLang="ja-JP" b="1" dirty="0">
              <a:solidFill>
                <a:schemeClr val="tx1">
                  <a:lumMod val="75000"/>
                  <a:lumOff val="25000"/>
                </a:schemeClr>
              </a:solidFill>
              <a:latin typeface="Meiryo" panose="020B0604030504040204" pitchFamily="34" charset="-128"/>
              <a:ea typeface="Meiryo" panose="020B0604030504040204" pitchFamily="34" charset="-128"/>
            </a:endParaRPr>
          </a:p>
          <a:p>
            <a:pPr algn="ctr"/>
            <a:r>
              <a:rPr kumimoji="1" lang="ja-JP" altLang="en-US" dirty="0">
                <a:solidFill>
                  <a:schemeClr val="tx1">
                    <a:lumMod val="75000"/>
                    <a:lumOff val="25000"/>
                  </a:schemeClr>
                </a:solidFill>
                <a:latin typeface="Meiryo" panose="020B0604030504040204" pitchFamily="34" charset="-128"/>
                <a:ea typeface="Meiryo" panose="020B0604030504040204" pitchFamily="34" charset="-128"/>
              </a:rPr>
              <a:t>（プログラマー）</a:t>
            </a:r>
          </a:p>
        </p:txBody>
      </p:sp>
      <p:sp>
        <p:nvSpPr>
          <p:cNvPr id="15" name="テキスト ボックス 14">
            <a:extLst>
              <a:ext uri="{FF2B5EF4-FFF2-40B4-BE49-F238E27FC236}">
                <a16:creationId xmlns:a16="http://schemas.microsoft.com/office/drawing/2014/main" id="{18BF4DD0-E9FD-444F-ADC8-9A259929042A}"/>
              </a:ext>
            </a:extLst>
          </p:cNvPr>
          <p:cNvSpPr txBox="1"/>
          <p:nvPr/>
        </p:nvSpPr>
        <p:spPr>
          <a:xfrm>
            <a:off x="6251326" y="2631575"/>
            <a:ext cx="2031326" cy="646331"/>
          </a:xfrm>
          <a:prstGeom prst="rect">
            <a:avLst/>
          </a:prstGeom>
          <a:noFill/>
        </p:spPr>
        <p:txBody>
          <a:bodyPr wrap="none" rtlCol="0" anchor="ctr">
            <a:spAutoFit/>
          </a:bodyPr>
          <a:lstStyle/>
          <a:p>
            <a:pPr algn="ctr"/>
            <a:r>
              <a:rPr lang="ja-JP" altLang="en-US" b="1" dirty="0">
                <a:solidFill>
                  <a:schemeClr val="tx1">
                    <a:lumMod val="75000"/>
                    <a:lumOff val="25000"/>
                  </a:schemeClr>
                </a:solidFill>
                <a:latin typeface="Meiryo" panose="020B0604030504040204" pitchFamily="34" charset="-128"/>
                <a:ea typeface="Meiryo" panose="020B0604030504040204" pitchFamily="34" charset="-128"/>
              </a:rPr>
              <a:t>中村さん</a:t>
            </a:r>
            <a:endParaRPr lang="en-US" altLang="ja-JP" b="1" dirty="0">
              <a:solidFill>
                <a:schemeClr val="tx1">
                  <a:lumMod val="75000"/>
                  <a:lumOff val="25000"/>
                </a:schemeClr>
              </a:solidFill>
              <a:latin typeface="Meiryo" panose="020B0604030504040204" pitchFamily="34" charset="-128"/>
              <a:ea typeface="Meiryo" panose="020B0604030504040204" pitchFamily="34" charset="-128"/>
            </a:endParaRPr>
          </a:p>
          <a:p>
            <a:pPr algn="ctr"/>
            <a:r>
              <a:rPr kumimoji="1" lang="ja-JP" altLang="en-US" dirty="0">
                <a:solidFill>
                  <a:schemeClr val="tx1">
                    <a:lumMod val="75000"/>
                    <a:lumOff val="25000"/>
                  </a:schemeClr>
                </a:solidFill>
                <a:latin typeface="Meiryo" panose="020B0604030504040204" pitchFamily="34" charset="-128"/>
                <a:ea typeface="Meiryo" panose="020B0604030504040204" pitchFamily="34" charset="-128"/>
              </a:rPr>
              <a:t>（プログラマー）</a:t>
            </a:r>
          </a:p>
        </p:txBody>
      </p:sp>
      <p:sp>
        <p:nvSpPr>
          <p:cNvPr id="16" name="テキスト ボックス 15">
            <a:extLst>
              <a:ext uri="{FF2B5EF4-FFF2-40B4-BE49-F238E27FC236}">
                <a16:creationId xmlns:a16="http://schemas.microsoft.com/office/drawing/2014/main" id="{C9888606-B8F3-FA43-8897-2EB9AC64AC63}"/>
              </a:ext>
            </a:extLst>
          </p:cNvPr>
          <p:cNvSpPr txBox="1"/>
          <p:nvPr/>
        </p:nvSpPr>
        <p:spPr>
          <a:xfrm>
            <a:off x="848420" y="2613130"/>
            <a:ext cx="1800494" cy="646331"/>
          </a:xfrm>
          <a:prstGeom prst="rect">
            <a:avLst/>
          </a:prstGeom>
          <a:noFill/>
        </p:spPr>
        <p:txBody>
          <a:bodyPr wrap="none" rtlCol="0" anchor="ctr">
            <a:spAutoFit/>
          </a:bodyPr>
          <a:lstStyle/>
          <a:p>
            <a:pPr algn="ctr"/>
            <a:r>
              <a:rPr lang="ja-JP" altLang="en-US" b="1" dirty="0">
                <a:solidFill>
                  <a:schemeClr val="tx1">
                    <a:lumMod val="75000"/>
                    <a:lumOff val="25000"/>
                  </a:schemeClr>
                </a:solidFill>
                <a:latin typeface="Meiryo" panose="020B0604030504040204" pitchFamily="34" charset="-128"/>
                <a:ea typeface="Meiryo" panose="020B0604030504040204" pitchFamily="34" charset="-128"/>
              </a:rPr>
              <a:t>岡部さん</a:t>
            </a:r>
            <a:endParaRPr lang="en-US" altLang="ja-JP" b="1" dirty="0">
              <a:solidFill>
                <a:schemeClr val="tx1">
                  <a:lumMod val="75000"/>
                  <a:lumOff val="25000"/>
                </a:schemeClr>
              </a:solidFill>
              <a:latin typeface="Meiryo" panose="020B0604030504040204" pitchFamily="34" charset="-128"/>
              <a:ea typeface="Meiryo" panose="020B0604030504040204" pitchFamily="34" charset="-128"/>
            </a:endParaRPr>
          </a:p>
          <a:p>
            <a:pPr algn="ctr"/>
            <a:r>
              <a:rPr kumimoji="1" lang="ja-JP" altLang="en-US" dirty="0">
                <a:solidFill>
                  <a:schemeClr val="tx1">
                    <a:lumMod val="75000"/>
                    <a:lumOff val="25000"/>
                  </a:schemeClr>
                </a:solidFill>
                <a:latin typeface="Meiryo" panose="020B0604030504040204" pitchFamily="34" charset="-128"/>
                <a:ea typeface="Meiryo" panose="020B0604030504040204" pitchFamily="34" charset="-128"/>
              </a:rPr>
              <a:t>（デザイナー）</a:t>
            </a:r>
          </a:p>
        </p:txBody>
      </p:sp>
      <p:sp>
        <p:nvSpPr>
          <p:cNvPr id="17" name="テキスト ボックス 16">
            <a:extLst>
              <a:ext uri="{FF2B5EF4-FFF2-40B4-BE49-F238E27FC236}">
                <a16:creationId xmlns:a16="http://schemas.microsoft.com/office/drawing/2014/main" id="{2C420038-A599-4D45-B689-6D299D95D2FA}"/>
              </a:ext>
            </a:extLst>
          </p:cNvPr>
          <p:cNvSpPr txBox="1"/>
          <p:nvPr/>
        </p:nvSpPr>
        <p:spPr>
          <a:xfrm>
            <a:off x="7086142" y="4742162"/>
            <a:ext cx="2031326" cy="646331"/>
          </a:xfrm>
          <a:prstGeom prst="rect">
            <a:avLst/>
          </a:prstGeom>
          <a:noFill/>
        </p:spPr>
        <p:txBody>
          <a:bodyPr wrap="none" rtlCol="0" anchor="ctr">
            <a:spAutoFit/>
          </a:bodyPr>
          <a:lstStyle/>
          <a:p>
            <a:pPr algn="ctr"/>
            <a:r>
              <a:rPr kumimoji="1" lang="ja-JP" altLang="en-US" b="1" dirty="0">
                <a:solidFill>
                  <a:schemeClr val="tx1">
                    <a:lumMod val="75000"/>
                    <a:lumOff val="25000"/>
                  </a:schemeClr>
                </a:solidFill>
                <a:latin typeface="Meiryo" panose="020B0604030504040204" pitchFamily="34" charset="-128"/>
                <a:ea typeface="Meiryo" panose="020B0604030504040204" pitchFamily="34" charset="-128"/>
              </a:rPr>
              <a:t>佐々木さん</a:t>
            </a:r>
            <a:endParaRPr kumimoji="1" lang="en-US" altLang="ja-JP" b="1"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dirty="0">
                <a:solidFill>
                  <a:schemeClr val="tx1">
                    <a:lumMod val="75000"/>
                    <a:lumOff val="25000"/>
                  </a:schemeClr>
                </a:solidFill>
                <a:latin typeface="Meiryo" panose="020B0604030504040204" pitchFamily="34" charset="-128"/>
                <a:ea typeface="Meiryo" panose="020B0604030504040204" pitchFamily="34" charset="-128"/>
              </a:rPr>
              <a:t>（ディレクター）</a:t>
            </a:r>
            <a:endParaRPr kumimoji="1" lang="ja-JP" altLang="en-US"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8" name="テキスト ボックス 17">
            <a:extLst>
              <a:ext uri="{FF2B5EF4-FFF2-40B4-BE49-F238E27FC236}">
                <a16:creationId xmlns:a16="http://schemas.microsoft.com/office/drawing/2014/main" id="{5F02E172-2AA3-DB44-9AB4-CF242EA7344A}"/>
              </a:ext>
            </a:extLst>
          </p:cNvPr>
          <p:cNvSpPr txBox="1"/>
          <p:nvPr/>
        </p:nvSpPr>
        <p:spPr>
          <a:xfrm>
            <a:off x="5444577" y="4021662"/>
            <a:ext cx="1107996" cy="646331"/>
          </a:xfrm>
          <a:prstGeom prst="rect">
            <a:avLst/>
          </a:prstGeom>
          <a:noFill/>
        </p:spPr>
        <p:txBody>
          <a:bodyPr wrap="none" rtlCol="0" anchor="ctr">
            <a:spAutoFit/>
          </a:bodyPr>
          <a:lstStyle/>
          <a:p>
            <a:pPr algn="ctr"/>
            <a:r>
              <a:rPr lang="ja-JP" altLang="en-US" b="1" dirty="0">
                <a:solidFill>
                  <a:schemeClr val="tx1">
                    <a:lumMod val="75000"/>
                    <a:lumOff val="25000"/>
                  </a:schemeClr>
                </a:solidFill>
                <a:latin typeface="Meiryo" panose="020B0604030504040204" pitchFamily="34" charset="-128"/>
                <a:ea typeface="Meiryo" panose="020B0604030504040204" pitchFamily="34" charset="-128"/>
              </a:rPr>
              <a:t>渡辺さん</a:t>
            </a:r>
            <a:endParaRPr lang="en-US" altLang="ja-JP" b="1" dirty="0">
              <a:solidFill>
                <a:schemeClr val="tx1">
                  <a:lumMod val="75000"/>
                  <a:lumOff val="25000"/>
                </a:schemeClr>
              </a:solidFill>
              <a:latin typeface="Meiryo" panose="020B0604030504040204" pitchFamily="34" charset="-128"/>
              <a:ea typeface="Meiryo" panose="020B0604030504040204" pitchFamily="34" charset="-128"/>
            </a:endParaRPr>
          </a:p>
          <a:p>
            <a:pPr algn="ctr"/>
            <a:r>
              <a:rPr kumimoji="1" lang="ja-JP" altLang="en-US" dirty="0">
                <a:solidFill>
                  <a:schemeClr val="tx1">
                    <a:lumMod val="75000"/>
                    <a:lumOff val="25000"/>
                  </a:schemeClr>
                </a:solidFill>
                <a:latin typeface="Meiryo" panose="020B0604030504040204" pitchFamily="34" charset="-128"/>
                <a:ea typeface="Meiryo" panose="020B0604030504040204" pitchFamily="34" charset="-128"/>
              </a:rPr>
              <a:t>（営業）</a:t>
            </a:r>
          </a:p>
        </p:txBody>
      </p:sp>
      <p:sp>
        <p:nvSpPr>
          <p:cNvPr id="19" name="テキスト ボックス 18">
            <a:extLst>
              <a:ext uri="{FF2B5EF4-FFF2-40B4-BE49-F238E27FC236}">
                <a16:creationId xmlns:a16="http://schemas.microsoft.com/office/drawing/2014/main" id="{0CAF3032-CE94-1044-A98B-E0E02459B9CE}"/>
              </a:ext>
            </a:extLst>
          </p:cNvPr>
          <p:cNvSpPr txBox="1"/>
          <p:nvPr/>
        </p:nvSpPr>
        <p:spPr>
          <a:xfrm>
            <a:off x="2462005" y="2791440"/>
            <a:ext cx="2262158" cy="646331"/>
          </a:xfrm>
          <a:prstGeom prst="rect">
            <a:avLst/>
          </a:prstGeom>
          <a:noFill/>
        </p:spPr>
        <p:txBody>
          <a:bodyPr wrap="none" rtlCol="0" anchor="ctr">
            <a:spAutoFit/>
          </a:bodyPr>
          <a:lstStyle/>
          <a:p>
            <a:pPr algn="ctr"/>
            <a:r>
              <a:rPr lang="ja-JP" altLang="en-US" b="1" dirty="0">
                <a:solidFill>
                  <a:schemeClr val="tx1">
                    <a:lumMod val="75000"/>
                    <a:lumOff val="25000"/>
                  </a:schemeClr>
                </a:solidFill>
                <a:latin typeface="Meiryo" panose="020B0604030504040204" pitchFamily="34" charset="-128"/>
                <a:ea typeface="Meiryo" panose="020B0604030504040204" pitchFamily="34" charset="-128"/>
              </a:rPr>
              <a:t>山下さん</a:t>
            </a:r>
            <a:endParaRPr lang="en-US" altLang="ja-JP" b="1"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dirty="0">
                <a:solidFill>
                  <a:schemeClr val="tx1">
                    <a:lumMod val="75000"/>
                    <a:lumOff val="25000"/>
                  </a:schemeClr>
                </a:solidFill>
                <a:latin typeface="Meiryo" panose="020B0604030504040204" pitchFamily="34" charset="-128"/>
                <a:ea typeface="Meiryo" panose="020B0604030504040204" pitchFamily="34" charset="-128"/>
              </a:rPr>
              <a:t>（チームリーダー）</a:t>
            </a:r>
            <a:endParaRPr kumimoji="1" lang="ja-JP" altLang="en-US"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0" name="テキスト ボックス 19">
            <a:extLst>
              <a:ext uri="{FF2B5EF4-FFF2-40B4-BE49-F238E27FC236}">
                <a16:creationId xmlns:a16="http://schemas.microsoft.com/office/drawing/2014/main" id="{1B7772CA-79D9-254E-B309-5F7BDDBD7F88}"/>
              </a:ext>
            </a:extLst>
          </p:cNvPr>
          <p:cNvSpPr txBox="1"/>
          <p:nvPr/>
        </p:nvSpPr>
        <p:spPr>
          <a:xfrm>
            <a:off x="3229136" y="3874826"/>
            <a:ext cx="1107996" cy="646331"/>
          </a:xfrm>
          <a:prstGeom prst="rect">
            <a:avLst/>
          </a:prstGeom>
          <a:noFill/>
        </p:spPr>
        <p:txBody>
          <a:bodyPr wrap="none" rtlCol="0" anchor="ctr">
            <a:spAutoFit/>
          </a:bodyPr>
          <a:lstStyle/>
          <a:p>
            <a:pPr algn="ctr"/>
            <a:r>
              <a:rPr lang="ja-JP" altLang="en-US" b="1" dirty="0">
                <a:solidFill>
                  <a:schemeClr val="tx1">
                    <a:lumMod val="75000"/>
                    <a:lumOff val="25000"/>
                  </a:schemeClr>
                </a:solidFill>
                <a:latin typeface="Meiryo" panose="020B0604030504040204" pitchFamily="34" charset="-128"/>
                <a:ea typeface="Meiryo" panose="020B0604030504040204" pitchFamily="34" charset="-128"/>
              </a:rPr>
              <a:t>山田</a:t>
            </a:r>
            <a:r>
              <a:rPr kumimoji="1" lang="ja-JP" altLang="en-US" b="1" dirty="0">
                <a:solidFill>
                  <a:schemeClr val="tx1">
                    <a:lumMod val="75000"/>
                    <a:lumOff val="25000"/>
                  </a:schemeClr>
                </a:solidFill>
                <a:latin typeface="Meiryo" panose="020B0604030504040204" pitchFamily="34" charset="-128"/>
                <a:ea typeface="Meiryo" panose="020B0604030504040204" pitchFamily="34" charset="-128"/>
              </a:rPr>
              <a:t>さん</a:t>
            </a:r>
            <a:endParaRPr kumimoji="1" lang="en-US" altLang="ja-JP" b="1"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dirty="0">
                <a:solidFill>
                  <a:schemeClr val="tx1">
                    <a:lumMod val="75000"/>
                    <a:lumOff val="25000"/>
                  </a:schemeClr>
                </a:solidFill>
                <a:latin typeface="Meiryo" panose="020B0604030504040204" pitchFamily="34" charset="-128"/>
                <a:ea typeface="Meiryo" panose="020B0604030504040204" pitchFamily="34" charset="-128"/>
              </a:rPr>
              <a:t>（営業）</a:t>
            </a:r>
            <a:endParaRPr kumimoji="1" lang="ja-JP" altLang="en-US"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1" name="テキスト ボックス 20">
            <a:extLst>
              <a:ext uri="{FF2B5EF4-FFF2-40B4-BE49-F238E27FC236}">
                <a16:creationId xmlns:a16="http://schemas.microsoft.com/office/drawing/2014/main" id="{8F4DBFCF-99BB-AF4A-8B56-1DF10182F66D}"/>
              </a:ext>
            </a:extLst>
          </p:cNvPr>
          <p:cNvSpPr txBox="1"/>
          <p:nvPr/>
        </p:nvSpPr>
        <p:spPr>
          <a:xfrm>
            <a:off x="5698817" y="4842273"/>
            <a:ext cx="1569660" cy="646331"/>
          </a:xfrm>
          <a:prstGeom prst="rect">
            <a:avLst/>
          </a:prstGeom>
          <a:noFill/>
        </p:spPr>
        <p:txBody>
          <a:bodyPr wrap="none" rtlCol="0" anchor="ctr">
            <a:spAutoFit/>
          </a:bodyPr>
          <a:lstStyle/>
          <a:p>
            <a:pPr algn="ctr"/>
            <a:r>
              <a:rPr lang="ja-JP" altLang="en-US" b="1" dirty="0">
                <a:solidFill>
                  <a:schemeClr val="tx1">
                    <a:lumMod val="75000"/>
                    <a:lumOff val="25000"/>
                  </a:schemeClr>
                </a:solidFill>
                <a:latin typeface="Meiryo" panose="020B0604030504040204" pitchFamily="34" charset="-128"/>
                <a:ea typeface="Meiryo" panose="020B0604030504040204" pitchFamily="34" charset="-128"/>
              </a:rPr>
              <a:t>小林さん</a:t>
            </a:r>
            <a:endParaRPr lang="en-US" altLang="ja-JP" b="1" dirty="0">
              <a:solidFill>
                <a:schemeClr val="tx1">
                  <a:lumMod val="75000"/>
                  <a:lumOff val="25000"/>
                </a:schemeClr>
              </a:solidFill>
              <a:latin typeface="Meiryo" panose="020B0604030504040204" pitchFamily="34" charset="-128"/>
              <a:ea typeface="Meiryo" panose="020B0604030504040204" pitchFamily="34" charset="-128"/>
            </a:endParaRPr>
          </a:p>
          <a:p>
            <a:pPr algn="ctr"/>
            <a:r>
              <a:rPr kumimoji="1" lang="ja-JP" altLang="en-US" dirty="0">
                <a:solidFill>
                  <a:schemeClr val="tx1">
                    <a:lumMod val="75000"/>
                    <a:lumOff val="25000"/>
                  </a:schemeClr>
                </a:solidFill>
                <a:latin typeface="Meiryo" panose="020B0604030504040204" pitchFamily="34" charset="-128"/>
                <a:ea typeface="Meiryo" panose="020B0604030504040204" pitchFamily="34" charset="-128"/>
              </a:rPr>
              <a:t>（ライター）</a:t>
            </a:r>
          </a:p>
        </p:txBody>
      </p:sp>
      <p:sp>
        <p:nvSpPr>
          <p:cNvPr id="34" name="テキスト ボックス 33">
            <a:extLst>
              <a:ext uri="{FF2B5EF4-FFF2-40B4-BE49-F238E27FC236}">
                <a16:creationId xmlns:a16="http://schemas.microsoft.com/office/drawing/2014/main" id="{9B9EEF8A-66B6-43C1-813F-F2F7641972B1}"/>
              </a:ext>
            </a:extLst>
          </p:cNvPr>
          <p:cNvSpPr txBox="1"/>
          <p:nvPr/>
        </p:nvSpPr>
        <p:spPr>
          <a:xfrm>
            <a:off x="337288" y="6560810"/>
            <a:ext cx="137569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6.</a:t>
            </a:r>
            <a:r>
              <a:rPr lang="ja-JP" altLang="en-US" sz="900" dirty="0">
                <a:latin typeface="Meiryo UI" panose="020B0604030504040204" pitchFamily="50" charset="-128"/>
                <a:ea typeface="Meiryo UI" panose="020B0604030504040204" pitchFamily="50" charset="-128"/>
              </a:rPr>
              <a:t>組織をマネジメントする</a:t>
            </a:r>
          </a:p>
        </p:txBody>
      </p:sp>
      <p:sp>
        <p:nvSpPr>
          <p:cNvPr id="35" name="テキスト ボックス 34">
            <a:extLst>
              <a:ext uri="{FF2B5EF4-FFF2-40B4-BE49-F238E27FC236}">
                <a16:creationId xmlns:a16="http://schemas.microsoft.com/office/drawing/2014/main" id="{EC6FDC78-0E9F-4F24-B91D-8A4F361D8EBE}"/>
              </a:ext>
            </a:extLst>
          </p:cNvPr>
          <p:cNvSpPr txBox="1"/>
          <p:nvPr/>
        </p:nvSpPr>
        <p:spPr>
          <a:xfrm>
            <a:off x="1809280" y="6560810"/>
            <a:ext cx="2103461"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STEP2:</a:t>
            </a:r>
            <a:r>
              <a:rPr lang="ja-JP" altLang="en-US" sz="900" dirty="0">
                <a:latin typeface="Meiryo UI" panose="020B0604030504040204" pitchFamily="50" charset="-128"/>
                <a:ea typeface="Meiryo UI" panose="020B0604030504040204" pitchFamily="50" charset="-128"/>
              </a:rPr>
              <a:t>メンバー間の関係性の質を高める</a:t>
            </a:r>
          </a:p>
        </p:txBody>
      </p:sp>
    </p:spTree>
    <p:extLst>
      <p:ext uri="{BB962C8B-B14F-4D97-AF65-F5344CB8AC3E}">
        <p14:creationId xmlns:p14="http://schemas.microsoft.com/office/powerpoint/2010/main" val="380983278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2036135"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63_</a:t>
            </a:r>
            <a:r>
              <a:rPr lang="ja-JP" altLang="en-US" dirty="0"/>
              <a:t>ステークホルダー分析</a:t>
            </a:r>
          </a:p>
        </p:txBody>
      </p:sp>
      <p:cxnSp>
        <p:nvCxnSpPr>
          <p:cNvPr id="3" name="直線コネクタ 2">
            <a:extLst>
              <a:ext uri="{FF2B5EF4-FFF2-40B4-BE49-F238E27FC236}">
                <a16:creationId xmlns:a16="http://schemas.microsoft.com/office/drawing/2014/main" id="{36B55FEA-7777-1043-A80B-4FE5DDB2BB13}"/>
              </a:ext>
            </a:extLst>
          </p:cNvPr>
          <p:cNvCxnSpPr/>
          <p:nvPr/>
        </p:nvCxnSpPr>
        <p:spPr>
          <a:xfrm>
            <a:off x="4957950" y="1034993"/>
            <a:ext cx="1" cy="5068182"/>
          </a:xfrm>
          <a:prstGeom prst="line">
            <a:avLst/>
          </a:prstGeom>
          <a:ln w="31750" cmpd="sng">
            <a:solidFill>
              <a:schemeClr val="tx1">
                <a:lumMod val="85000"/>
                <a:lumOff val="15000"/>
              </a:schemeClr>
            </a:solidFill>
            <a:headEnd type="stealth" w="lg" len="lg"/>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5" name="直線コネクタ 4">
            <a:extLst>
              <a:ext uri="{FF2B5EF4-FFF2-40B4-BE49-F238E27FC236}">
                <a16:creationId xmlns:a16="http://schemas.microsoft.com/office/drawing/2014/main" id="{0776F36E-AE3B-BD4E-B789-AFC1D0396B2A}"/>
              </a:ext>
            </a:extLst>
          </p:cNvPr>
          <p:cNvCxnSpPr/>
          <p:nvPr/>
        </p:nvCxnSpPr>
        <p:spPr>
          <a:xfrm>
            <a:off x="628185" y="3569084"/>
            <a:ext cx="8649630" cy="0"/>
          </a:xfrm>
          <a:prstGeom prst="line">
            <a:avLst/>
          </a:prstGeom>
          <a:ln w="31750" cmpd="sng">
            <a:solidFill>
              <a:schemeClr val="tx1">
                <a:lumMod val="85000"/>
                <a:lumOff val="15000"/>
              </a:schemeClr>
            </a:solidFill>
            <a:headEnd type="stealth" w="lg" len="lg"/>
            <a:tailEnd type="stealth" w="lg" len="lg"/>
          </a:ln>
          <a:effectLst/>
        </p:spPr>
        <p:style>
          <a:lnRef idx="2">
            <a:schemeClr val="accent1"/>
          </a:lnRef>
          <a:fillRef idx="0">
            <a:schemeClr val="accent1"/>
          </a:fillRef>
          <a:effectRef idx="1">
            <a:schemeClr val="accent1"/>
          </a:effectRef>
          <a:fontRef idx="minor">
            <a:schemeClr val="tx1"/>
          </a:fontRef>
        </p:style>
      </p:cxnSp>
      <p:sp>
        <p:nvSpPr>
          <p:cNvPr id="6" name="テキスト ボックス 5">
            <a:extLst>
              <a:ext uri="{FF2B5EF4-FFF2-40B4-BE49-F238E27FC236}">
                <a16:creationId xmlns:a16="http://schemas.microsoft.com/office/drawing/2014/main" id="{44427438-C942-9745-8D29-513E2793AFC8}"/>
              </a:ext>
            </a:extLst>
          </p:cNvPr>
          <p:cNvSpPr txBox="1"/>
          <p:nvPr/>
        </p:nvSpPr>
        <p:spPr>
          <a:xfrm>
            <a:off x="3432260" y="687014"/>
            <a:ext cx="3041479" cy="350865"/>
          </a:xfrm>
          <a:prstGeom prst="rect">
            <a:avLst/>
          </a:prstGeom>
          <a:noFill/>
        </p:spPr>
        <p:txBody>
          <a:bodyPr wrap="square" rtlCol="0" anchor="ctr">
            <a:spAutoFit/>
          </a:bodyPr>
          <a:lstStyle/>
          <a:p>
            <a:pPr algn="ctr">
              <a:lnSpc>
                <a:spcPct val="120000"/>
              </a:lnSpc>
            </a:pPr>
            <a:r>
              <a:rPr lang="ja-JP" altLang="en-US" sz="1400" dirty="0">
                <a:solidFill>
                  <a:srgbClr val="404040"/>
                </a:solidFill>
                <a:latin typeface="Meiryo" panose="020B0604030504040204" pitchFamily="34" charset="-128"/>
                <a:ea typeface="Meiryo" panose="020B0604030504040204" pitchFamily="34" charset="-128"/>
                <a:cs typeface="メイリオ"/>
              </a:rPr>
              <a:t>影響度</a:t>
            </a:r>
            <a:r>
              <a:rPr lang="en-US" altLang="ja-JP" sz="1400" dirty="0">
                <a:solidFill>
                  <a:srgbClr val="404040"/>
                </a:solidFill>
                <a:latin typeface="Meiryo" panose="020B0604030504040204" pitchFamily="34" charset="-128"/>
                <a:ea typeface="Meiryo" panose="020B0604030504040204" pitchFamily="34" charset="-128"/>
                <a:cs typeface="メイリオ"/>
              </a:rPr>
              <a:t> (</a:t>
            </a:r>
            <a:r>
              <a:rPr lang="ja-JP" altLang="en-US" sz="1400" dirty="0">
                <a:solidFill>
                  <a:srgbClr val="404040"/>
                </a:solidFill>
                <a:latin typeface="Meiryo" panose="020B0604030504040204" pitchFamily="34" charset="-128"/>
                <a:ea typeface="Meiryo" panose="020B0604030504040204" pitchFamily="34" charset="-128"/>
                <a:cs typeface="メイリオ"/>
              </a:rPr>
              <a:t>高</a:t>
            </a:r>
            <a:r>
              <a:rPr lang="en-US" altLang="ja-JP" sz="1400" dirty="0">
                <a:solidFill>
                  <a:srgbClr val="404040"/>
                </a:solidFill>
                <a:latin typeface="Meiryo" panose="020B0604030504040204" pitchFamily="34" charset="-128"/>
                <a:ea typeface="Meiryo" panose="020B0604030504040204" pitchFamily="34" charset="-128"/>
                <a:cs typeface="メイリオ"/>
              </a:rPr>
              <a:t>)</a:t>
            </a:r>
          </a:p>
        </p:txBody>
      </p:sp>
      <p:sp>
        <p:nvSpPr>
          <p:cNvPr id="7" name="テキスト ボックス 6">
            <a:extLst>
              <a:ext uri="{FF2B5EF4-FFF2-40B4-BE49-F238E27FC236}">
                <a16:creationId xmlns:a16="http://schemas.microsoft.com/office/drawing/2014/main" id="{EBB08FC1-7764-6545-B088-00D8E7F14783}"/>
              </a:ext>
            </a:extLst>
          </p:cNvPr>
          <p:cNvSpPr txBox="1"/>
          <p:nvPr/>
        </p:nvSpPr>
        <p:spPr>
          <a:xfrm>
            <a:off x="3432260" y="6122396"/>
            <a:ext cx="3041479" cy="350865"/>
          </a:xfrm>
          <a:prstGeom prst="rect">
            <a:avLst/>
          </a:prstGeom>
          <a:noFill/>
        </p:spPr>
        <p:txBody>
          <a:bodyPr wrap="square" rtlCol="0" anchor="ctr">
            <a:spAutoFit/>
          </a:bodyPr>
          <a:lstStyle/>
          <a:p>
            <a:pPr algn="ctr">
              <a:lnSpc>
                <a:spcPct val="120000"/>
              </a:lnSpc>
            </a:pPr>
            <a:r>
              <a:rPr lang="ja-JP" altLang="en-US" sz="1400" dirty="0">
                <a:solidFill>
                  <a:srgbClr val="404040"/>
                </a:solidFill>
                <a:latin typeface="Meiryo" panose="020B0604030504040204" pitchFamily="34" charset="-128"/>
                <a:ea typeface="Meiryo" panose="020B0604030504040204" pitchFamily="34" charset="-128"/>
                <a:cs typeface="メイリオ"/>
              </a:rPr>
              <a:t>影響度</a:t>
            </a:r>
            <a:r>
              <a:rPr lang="en-US" altLang="ja-JP" sz="1400" dirty="0">
                <a:solidFill>
                  <a:srgbClr val="404040"/>
                </a:solidFill>
                <a:latin typeface="Meiryo" panose="020B0604030504040204" pitchFamily="34" charset="-128"/>
                <a:ea typeface="Meiryo" panose="020B0604030504040204" pitchFamily="34" charset="-128"/>
                <a:cs typeface="メイリオ"/>
              </a:rPr>
              <a:t> (</a:t>
            </a:r>
            <a:r>
              <a:rPr lang="ja-JP" altLang="en-US" sz="1400" dirty="0">
                <a:solidFill>
                  <a:srgbClr val="404040"/>
                </a:solidFill>
                <a:latin typeface="Meiryo" panose="020B0604030504040204" pitchFamily="34" charset="-128"/>
                <a:ea typeface="Meiryo" panose="020B0604030504040204" pitchFamily="34" charset="-128"/>
                <a:cs typeface="メイリオ"/>
              </a:rPr>
              <a:t>低</a:t>
            </a:r>
            <a:r>
              <a:rPr lang="en-US" altLang="ja-JP" sz="1400" dirty="0">
                <a:solidFill>
                  <a:srgbClr val="404040"/>
                </a:solidFill>
                <a:latin typeface="Meiryo" panose="020B0604030504040204" pitchFamily="34" charset="-128"/>
                <a:ea typeface="Meiryo" panose="020B0604030504040204" pitchFamily="34" charset="-128"/>
                <a:cs typeface="メイリオ"/>
              </a:rPr>
              <a:t>)</a:t>
            </a:r>
          </a:p>
        </p:txBody>
      </p:sp>
      <p:sp>
        <p:nvSpPr>
          <p:cNvPr id="8" name="テキスト ボックス 7">
            <a:extLst>
              <a:ext uri="{FF2B5EF4-FFF2-40B4-BE49-F238E27FC236}">
                <a16:creationId xmlns:a16="http://schemas.microsoft.com/office/drawing/2014/main" id="{500AAD1A-8972-1E42-B723-BEC6F4080B69}"/>
              </a:ext>
            </a:extLst>
          </p:cNvPr>
          <p:cNvSpPr txBox="1"/>
          <p:nvPr/>
        </p:nvSpPr>
        <p:spPr>
          <a:xfrm>
            <a:off x="9327361" y="2594588"/>
            <a:ext cx="443198" cy="1948992"/>
          </a:xfrm>
          <a:prstGeom prst="rect">
            <a:avLst/>
          </a:prstGeom>
          <a:noFill/>
        </p:spPr>
        <p:txBody>
          <a:bodyPr vert="eaVert" wrap="square" rtlCol="0" anchor="ctr">
            <a:spAutoFit/>
          </a:bodyPr>
          <a:lstStyle/>
          <a:p>
            <a:pPr algn="ctr">
              <a:lnSpc>
                <a:spcPct val="120000"/>
              </a:lnSpc>
            </a:pPr>
            <a:r>
              <a:rPr lang="ja-JP" altLang="en-US" sz="1400" dirty="0">
                <a:solidFill>
                  <a:srgbClr val="404040"/>
                </a:solidFill>
                <a:latin typeface="Meiryo" panose="020B0604030504040204" pitchFamily="34" charset="-128"/>
                <a:ea typeface="Meiryo" panose="020B0604030504040204" pitchFamily="34" charset="-128"/>
                <a:cs typeface="メイリオ"/>
              </a:rPr>
              <a:t>関心度</a:t>
            </a:r>
            <a:r>
              <a:rPr lang="en-US" altLang="ja-JP" sz="1400" dirty="0">
                <a:solidFill>
                  <a:srgbClr val="404040"/>
                </a:solidFill>
                <a:latin typeface="Meiryo" panose="020B0604030504040204" pitchFamily="34" charset="-128"/>
                <a:ea typeface="Meiryo" panose="020B0604030504040204" pitchFamily="34" charset="-128"/>
                <a:cs typeface="メイリオ"/>
              </a:rPr>
              <a:t> (</a:t>
            </a:r>
            <a:r>
              <a:rPr lang="ja-JP" altLang="en-US" sz="1400" dirty="0">
                <a:solidFill>
                  <a:srgbClr val="404040"/>
                </a:solidFill>
                <a:latin typeface="Meiryo" panose="020B0604030504040204" pitchFamily="34" charset="-128"/>
                <a:ea typeface="Meiryo" panose="020B0604030504040204" pitchFamily="34" charset="-128"/>
                <a:cs typeface="メイリオ"/>
              </a:rPr>
              <a:t>高</a:t>
            </a:r>
            <a:r>
              <a:rPr lang="en-US" altLang="ja-JP" sz="1400" dirty="0">
                <a:solidFill>
                  <a:srgbClr val="404040"/>
                </a:solidFill>
                <a:latin typeface="Meiryo" panose="020B0604030504040204" pitchFamily="34" charset="-128"/>
                <a:ea typeface="Meiryo" panose="020B0604030504040204" pitchFamily="34" charset="-128"/>
                <a:cs typeface="メイリオ"/>
              </a:rPr>
              <a:t>)</a:t>
            </a:r>
          </a:p>
        </p:txBody>
      </p:sp>
      <p:sp>
        <p:nvSpPr>
          <p:cNvPr id="9" name="テキスト ボックス 8">
            <a:extLst>
              <a:ext uri="{FF2B5EF4-FFF2-40B4-BE49-F238E27FC236}">
                <a16:creationId xmlns:a16="http://schemas.microsoft.com/office/drawing/2014/main" id="{242D0BFF-E25F-464B-AF74-8216B0EDF151}"/>
              </a:ext>
            </a:extLst>
          </p:cNvPr>
          <p:cNvSpPr txBox="1"/>
          <p:nvPr/>
        </p:nvSpPr>
        <p:spPr>
          <a:xfrm>
            <a:off x="135441" y="2594588"/>
            <a:ext cx="443198" cy="1948992"/>
          </a:xfrm>
          <a:prstGeom prst="rect">
            <a:avLst/>
          </a:prstGeom>
          <a:noFill/>
        </p:spPr>
        <p:txBody>
          <a:bodyPr vert="eaVert" wrap="square" rtlCol="0" anchor="ctr">
            <a:spAutoFit/>
          </a:bodyPr>
          <a:lstStyle/>
          <a:p>
            <a:pPr algn="ctr">
              <a:lnSpc>
                <a:spcPct val="120000"/>
              </a:lnSpc>
            </a:pPr>
            <a:r>
              <a:rPr lang="ja-JP" altLang="en-US" sz="1400" dirty="0">
                <a:solidFill>
                  <a:srgbClr val="404040"/>
                </a:solidFill>
                <a:latin typeface="Meiryo" panose="020B0604030504040204" pitchFamily="34" charset="-128"/>
                <a:ea typeface="Meiryo" panose="020B0604030504040204" pitchFamily="34" charset="-128"/>
                <a:cs typeface="メイリオ"/>
              </a:rPr>
              <a:t>関心度</a:t>
            </a:r>
            <a:r>
              <a:rPr lang="en-US" altLang="ja-JP" sz="1400" dirty="0">
                <a:solidFill>
                  <a:srgbClr val="404040"/>
                </a:solidFill>
                <a:latin typeface="Meiryo" panose="020B0604030504040204" pitchFamily="34" charset="-128"/>
                <a:ea typeface="Meiryo" panose="020B0604030504040204" pitchFamily="34" charset="-128"/>
                <a:cs typeface="メイリオ"/>
              </a:rPr>
              <a:t> (</a:t>
            </a:r>
            <a:r>
              <a:rPr lang="ja-JP" altLang="en-US" sz="1400" dirty="0">
                <a:solidFill>
                  <a:srgbClr val="404040"/>
                </a:solidFill>
                <a:latin typeface="Meiryo" panose="020B0604030504040204" pitchFamily="34" charset="-128"/>
                <a:ea typeface="Meiryo" panose="020B0604030504040204" pitchFamily="34" charset="-128"/>
                <a:cs typeface="メイリオ"/>
              </a:rPr>
              <a:t>低</a:t>
            </a:r>
            <a:r>
              <a:rPr lang="en-US" altLang="ja-JP" sz="1400" dirty="0">
                <a:solidFill>
                  <a:srgbClr val="404040"/>
                </a:solidFill>
                <a:latin typeface="Meiryo" panose="020B0604030504040204" pitchFamily="34" charset="-128"/>
                <a:ea typeface="Meiryo" panose="020B0604030504040204" pitchFamily="34" charset="-128"/>
                <a:cs typeface="メイリオ"/>
              </a:rPr>
              <a:t>)</a:t>
            </a:r>
          </a:p>
        </p:txBody>
      </p:sp>
      <p:sp>
        <p:nvSpPr>
          <p:cNvPr id="10" name="テキスト ボックス 9">
            <a:extLst>
              <a:ext uri="{FF2B5EF4-FFF2-40B4-BE49-F238E27FC236}">
                <a16:creationId xmlns:a16="http://schemas.microsoft.com/office/drawing/2014/main" id="{6FBB8277-CFE3-4D05-8D86-C25B50219CE9}"/>
              </a:ext>
            </a:extLst>
          </p:cNvPr>
          <p:cNvSpPr txBox="1"/>
          <p:nvPr/>
        </p:nvSpPr>
        <p:spPr>
          <a:xfrm>
            <a:off x="337288" y="6560810"/>
            <a:ext cx="137569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6.</a:t>
            </a:r>
            <a:r>
              <a:rPr lang="ja-JP" altLang="en-US" sz="900" dirty="0">
                <a:latin typeface="Meiryo UI" panose="020B0604030504040204" pitchFamily="50" charset="-128"/>
                <a:ea typeface="Meiryo UI" panose="020B0604030504040204" pitchFamily="50" charset="-128"/>
              </a:rPr>
              <a:t>組織をマネジメントする</a:t>
            </a:r>
          </a:p>
        </p:txBody>
      </p:sp>
      <p:sp>
        <p:nvSpPr>
          <p:cNvPr id="11" name="テキスト ボックス 10">
            <a:extLst>
              <a:ext uri="{FF2B5EF4-FFF2-40B4-BE49-F238E27FC236}">
                <a16:creationId xmlns:a16="http://schemas.microsoft.com/office/drawing/2014/main" id="{A770B8C1-1B0C-4429-AD07-0C423C029812}"/>
              </a:ext>
            </a:extLst>
          </p:cNvPr>
          <p:cNvSpPr txBox="1"/>
          <p:nvPr/>
        </p:nvSpPr>
        <p:spPr>
          <a:xfrm>
            <a:off x="1809280" y="6560810"/>
            <a:ext cx="2103461"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STEP2:</a:t>
            </a:r>
            <a:r>
              <a:rPr lang="ja-JP" altLang="en-US" sz="900" dirty="0">
                <a:latin typeface="Meiryo UI" panose="020B0604030504040204" pitchFamily="50" charset="-128"/>
                <a:ea typeface="Meiryo UI" panose="020B0604030504040204" pitchFamily="50" charset="-128"/>
              </a:rPr>
              <a:t>メンバー間の関係性の質を高める</a:t>
            </a:r>
          </a:p>
        </p:txBody>
      </p:sp>
    </p:spTree>
    <p:extLst>
      <p:ext uri="{BB962C8B-B14F-4D97-AF65-F5344CB8AC3E}">
        <p14:creationId xmlns:p14="http://schemas.microsoft.com/office/powerpoint/2010/main" val="124411957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3728906"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63_</a:t>
            </a:r>
            <a:r>
              <a:rPr lang="ja-JP" altLang="en-US" dirty="0"/>
              <a:t>ステークホルダー分析（一覧表フォーマット）</a:t>
            </a:r>
          </a:p>
        </p:txBody>
      </p:sp>
      <p:sp>
        <p:nvSpPr>
          <p:cNvPr id="10" name="正方形/長方形 9">
            <a:extLst>
              <a:ext uri="{FF2B5EF4-FFF2-40B4-BE49-F238E27FC236}">
                <a16:creationId xmlns:a16="http://schemas.microsoft.com/office/drawing/2014/main" id="{25CAB3F1-0F43-6944-B614-059D0B066485}"/>
              </a:ext>
            </a:extLst>
          </p:cNvPr>
          <p:cNvSpPr/>
          <p:nvPr/>
        </p:nvSpPr>
        <p:spPr>
          <a:xfrm>
            <a:off x="337288" y="689472"/>
            <a:ext cx="9230521" cy="47682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8656615A-3947-2640-B66C-8CF2254E353B}"/>
              </a:ext>
            </a:extLst>
          </p:cNvPr>
          <p:cNvCxnSpPr/>
          <p:nvPr/>
        </p:nvCxnSpPr>
        <p:spPr>
          <a:xfrm>
            <a:off x="337289" y="1166293"/>
            <a:ext cx="922029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5" name="直線コネクタ 14">
            <a:extLst>
              <a:ext uri="{FF2B5EF4-FFF2-40B4-BE49-F238E27FC236}">
                <a16:creationId xmlns:a16="http://schemas.microsoft.com/office/drawing/2014/main" id="{EA30C49F-75F9-D941-AD19-3C8F89A32A21}"/>
              </a:ext>
            </a:extLst>
          </p:cNvPr>
          <p:cNvCxnSpPr/>
          <p:nvPr/>
        </p:nvCxnSpPr>
        <p:spPr>
          <a:xfrm>
            <a:off x="2375069" y="680046"/>
            <a:ext cx="1" cy="5794117"/>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a:extLst>
              <a:ext uri="{FF2B5EF4-FFF2-40B4-BE49-F238E27FC236}">
                <a16:creationId xmlns:a16="http://schemas.microsoft.com/office/drawing/2014/main" id="{493FC487-478F-6246-AF0E-E494C441DC0B}"/>
              </a:ext>
            </a:extLst>
          </p:cNvPr>
          <p:cNvCxnSpPr/>
          <p:nvPr/>
        </p:nvCxnSpPr>
        <p:spPr>
          <a:xfrm>
            <a:off x="6901174" y="686709"/>
            <a:ext cx="1" cy="5794117"/>
          </a:xfrm>
          <a:prstGeom prst="line">
            <a:avLst/>
          </a:prstGeom>
          <a:ln w="9525"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1" name="直線コネクタ 20">
            <a:extLst>
              <a:ext uri="{FF2B5EF4-FFF2-40B4-BE49-F238E27FC236}">
                <a16:creationId xmlns:a16="http://schemas.microsoft.com/office/drawing/2014/main" id="{E29DBC16-9980-884B-8938-E3C369907AD7}"/>
              </a:ext>
            </a:extLst>
          </p:cNvPr>
          <p:cNvCxnSpPr/>
          <p:nvPr/>
        </p:nvCxnSpPr>
        <p:spPr>
          <a:xfrm>
            <a:off x="3311881" y="686709"/>
            <a:ext cx="1" cy="5794117"/>
          </a:xfrm>
          <a:prstGeom prst="line">
            <a:avLst/>
          </a:prstGeom>
          <a:ln w="9525"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3" name="直線コネクタ 22">
            <a:extLst>
              <a:ext uri="{FF2B5EF4-FFF2-40B4-BE49-F238E27FC236}">
                <a16:creationId xmlns:a16="http://schemas.microsoft.com/office/drawing/2014/main" id="{DCBFB5FA-425C-3F41-BA3D-6FD8F4CF5D6D}"/>
              </a:ext>
            </a:extLst>
          </p:cNvPr>
          <p:cNvCxnSpPr>
            <a:cxnSpLocks/>
          </p:cNvCxnSpPr>
          <p:nvPr/>
        </p:nvCxnSpPr>
        <p:spPr>
          <a:xfrm>
            <a:off x="745296" y="686709"/>
            <a:ext cx="0" cy="5794117"/>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5" name="直線コネクタ 24">
            <a:extLst>
              <a:ext uri="{FF2B5EF4-FFF2-40B4-BE49-F238E27FC236}">
                <a16:creationId xmlns:a16="http://schemas.microsoft.com/office/drawing/2014/main" id="{4FE16C3F-4338-0F4F-9234-F73C80ED7A92}"/>
              </a:ext>
            </a:extLst>
          </p:cNvPr>
          <p:cNvCxnSpPr/>
          <p:nvPr/>
        </p:nvCxnSpPr>
        <p:spPr>
          <a:xfrm>
            <a:off x="337289" y="1649684"/>
            <a:ext cx="922029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6" name="直線コネクタ 25">
            <a:extLst>
              <a:ext uri="{FF2B5EF4-FFF2-40B4-BE49-F238E27FC236}">
                <a16:creationId xmlns:a16="http://schemas.microsoft.com/office/drawing/2014/main" id="{A304C109-EBA4-5647-82A7-61243E932EE1}"/>
              </a:ext>
            </a:extLst>
          </p:cNvPr>
          <p:cNvCxnSpPr/>
          <p:nvPr/>
        </p:nvCxnSpPr>
        <p:spPr>
          <a:xfrm>
            <a:off x="337289" y="2133075"/>
            <a:ext cx="922029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7" name="直線コネクタ 26">
            <a:extLst>
              <a:ext uri="{FF2B5EF4-FFF2-40B4-BE49-F238E27FC236}">
                <a16:creationId xmlns:a16="http://schemas.microsoft.com/office/drawing/2014/main" id="{823F8BC9-AD69-A94A-A9A6-DBC02B9EDDD6}"/>
              </a:ext>
            </a:extLst>
          </p:cNvPr>
          <p:cNvCxnSpPr/>
          <p:nvPr/>
        </p:nvCxnSpPr>
        <p:spPr>
          <a:xfrm>
            <a:off x="337289" y="2616466"/>
            <a:ext cx="922029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8" name="直線コネクタ 27">
            <a:extLst>
              <a:ext uri="{FF2B5EF4-FFF2-40B4-BE49-F238E27FC236}">
                <a16:creationId xmlns:a16="http://schemas.microsoft.com/office/drawing/2014/main" id="{8D146EC5-DDE0-504B-AF1C-D48E7BDC6D62}"/>
              </a:ext>
            </a:extLst>
          </p:cNvPr>
          <p:cNvCxnSpPr/>
          <p:nvPr/>
        </p:nvCxnSpPr>
        <p:spPr>
          <a:xfrm>
            <a:off x="337289" y="3099857"/>
            <a:ext cx="922029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9" name="直線コネクタ 28">
            <a:extLst>
              <a:ext uri="{FF2B5EF4-FFF2-40B4-BE49-F238E27FC236}">
                <a16:creationId xmlns:a16="http://schemas.microsoft.com/office/drawing/2014/main" id="{CF865B89-86A5-4B4B-A124-33732FC3E6B9}"/>
              </a:ext>
            </a:extLst>
          </p:cNvPr>
          <p:cNvCxnSpPr/>
          <p:nvPr/>
        </p:nvCxnSpPr>
        <p:spPr>
          <a:xfrm>
            <a:off x="337289" y="3583248"/>
            <a:ext cx="922029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0" name="直線コネクタ 29">
            <a:extLst>
              <a:ext uri="{FF2B5EF4-FFF2-40B4-BE49-F238E27FC236}">
                <a16:creationId xmlns:a16="http://schemas.microsoft.com/office/drawing/2014/main" id="{DF247243-6502-A74E-856D-D8C494B411D5}"/>
              </a:ext>
            </a:extLst>
          </p:cNvPr>
          <p:cNvCxnSpPr/>
          <p:nvPr/>
        </p:nvCxnSpPr>
        <p:spPr>
          <a:xfrm>
            <a:off x="337289" y="4066639"/>
            <a:ext cx="922029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1" name="直線コネクタ 30">
            <a:extLst>
              <a:ext uri="{FF2B5EF4-FFF2-40B4-BE49-F238E27FC236}">
                <a16:creationId xmlns:a16="http://schemas.microsoft.com/office/drawing/2014/main" id="{893CE8F6-6BB6-C940-9ECA-1FA81B315E00}"/>
              </a:ext>
            </a:extLst>
          </p:cNvPr>
          <p:cNvCxnSpPr/>
          <p:nvPr/>
        </p:nvCxnSpPr>
        <p:spPr>
          <a:xfrm>
            <a:off x="337289" y="4550030"/>
            <a:ext cx="922029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2" name="直線コネクタ 31">
            <a:extLst>
              <a:ext uri="{FF2B5EF4-FFF2-40B4-BE49-F238E27FC236}">
                <a16:creationId xmlns:a16="http://schemas.microsoft.com/office/drawing/2014/main" id="{71BD4D1D-C935-7B45-ABFB-0F6DF200D2BF}"/>
              </a:ext>
            </a:extLst>
          </p:cNvPr>
          <p:cNvCxnSpPr/>
          <p:nvPr/>
        </p:nvCxnSpPr>
        <p:spPr>
          <a:xfrm>
            <a:off x="337289" y="5033421"/>
            <a:ext cx="922029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3" name="直線コネクタ 32">
            <a:extLst>
              <a:ext uri="{FF2B5EF4-FFF2-40B4-BE49-F238E27FC236}">
                <a16:creationId xmlns:a16="http://schemas.microsoft.com/office/drawing/2014/main" id="{205A0288-F467-8741-BB91-1083C50FD7F5}"/>
              </a:ext>
            </a:extLst>
          </p:cNvPr>
          <p:cNvCxnSpPr/>
          <p:nvPr/>
        </p:nvCxnSpPr>
        <p:spPr>
          <a:xfrm>
            <a:off x="337289" y="5516812"/>
            <a:ext cx="922029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4" name="直線コネクタ 33">
            <a:extLst>
              <a:ext uri="{FF2B5EF4-FFF2-40B4-BE49-F238E27FC236}">
                <a16:creationId xmlns:a16="http://schemas.microsoft.com/office/drawing/2014/main" id="{F5297F53-C5E4-C643-BAC4-D98F4BAC31DA}"/>
              </a:ext>
            </a:extLst>
          </p:cNvPr>
          <p:cNvCxnSpPr/>
          <p:nvPr/>
        </p:nvCxnSpPr>
        <p:spPr>
          <a:xfrm>
            <a:off x="337289" y="6000195"/>
            <a:ext cx="922029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4" name="テキスト ボックス 13">
            <a:extLst>
              <a:ext uri="{FF2B5EF4-FFF2-40B4-BE49-F238E27FC236}">
                <a16:creationId xmlns:a16="http://schemas.microsoft.com/office/drawing/2014/main" id="{623D0747-2E11-CB4E-9A79-FEDD908E8D15}"/>
              </a:ext>
            </a:extLst>
          </p:cNvPr>
          <p:cNvSpPr txBox="1"/>
          <p:nvPr/>
        </p:nvSpPr>
        <p:spPr>
          <a:xfrm>
            <a:off x="745296" y="804772"/>
            <a:ext cx="1629773"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名前</a:t>
            </a:r>
            <a:endParaRPr lang="en-US" altLang="ja-JP" sz="1000" dirty="0">
              <a:solidFill>
                <a:srgbClr val="404040"/>
              </a:solidFill>
              <a:latin typeface="メイリオ"/>
              <a:ea typeface="メイリオ"/>
              <a:cs typeface="メイリオ"/>
            </a:endParaRPr>
          </a:p>
        </p:txBody>
      </p:sp>
      <p:sp>
        <p:nvSpPr>
          <p:cNvPr id="18" name="テキスト ボックス 17">
            <a:extLst>
              <a:ext uri="{FF2B5EF4-FFF2-40B4-BE49-F238E27FC236}">
                <a16:creationId xmlns:a16="http://schemas.microsoft.com/office/drawing/2014/main" id="{8BC12D72-A7CC-0049-AE15-F043504CB1E3}"/>
              </a:ext>
            </a:extLst>
          </p:cNvPr>
          <p:cNvSpPr txBox="1"/>
          <p:nvPr/>
        </p:nvSpPr>
        <p:spPr>
          <a:xfrm>
            <a:off x="2391939" y="804772"/>
            <a:ext cx="919943"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影響度</a:t>
            </a:r>
            <a:endParaRPr kumimoji="1" lang="ja-JP" altLang="en-US" sz="1000" dirty="0">
              <a:solidFill>
                <a:srgbClr val="404040"/>
              </a:solidFill>
              <a:latin typeface="メイリオ"/>
              <a:ea typeface="メイリオ"/>
              <a:cs typeface="メイリオ"/>
            </a:endParaRPr>
          </a:p>
        </p:txBody>
      </p:sp>
      <p:sp>
        <p:nvSpPr>
          <p:cNvPr id="19" name="テキスト ボックス 18">
            <a:extLst>
              <a:ext uri="{FF2B5EF4-FFF2-40B4-BE49-F238E27FC236}">
                <a16:creationId xmlns:a16="http://schemas.microsoft.com/office/drawing/2014/main" id="{858C7272-039E-0848-B412-F0D152E88B0B}"/>
              </a:ext>
            </a:extLst>
          </p:cNvPr>
          <p:cNvSpPr txBox="1"/>
          <p:nvPr/>
        </p:nvSpPr>
        <p:spPr>
          <a:xfrm>
            <a:off x="6901173" y="804772"/>
            <a:ext cx="2666634"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アプローチ内容</a:t>
            </a:r>
          </a:p>
        </p:txBody>
      </p:sp>
      <p:sp>
        <p:nvSpPr>
          <p:cNvPr id="22" name="テキスト ボックス 21">
            <a:extLst>
              <a:ext uri="{FF2B5EF4-FFF2-40B4-BE49-F238E27FC236}">
                <a16:creationId xmlns:a16="http://schemas.microsoft.com/office/drawing/2014/main" id="{08798FCF-8DB0-1041-A551-EB1C2078F3F9}"/>
              </a:ext>
            </a:extLst>
          </p:cNvPr>
          <p:cNvSpPr txBox="1"/>
          <p:nvPr/>
        </p:nvSpPr>
        <p:spPr>
          <a:xfrm>
            <a:off x="4244765" y="804772"/>
            <a:ext cx="2666662"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関心事やニーズ</a:t>
            </a:r>
            <a:endParaRPr kumimoji="1" lang="ja-JP" altLang="en-US" sz="1000" dirty="0">
              <a:solidFill>
                <a:srgbClr val="404040"/>
              </a:solidFill>
              <a:latin typeface="メイリオ"/>
              <a:ea typeface="メイリオ"/>
              <a:cs typeface="メイリオ"/>
            </a:endParaRPr>
          </a:p>
        </p:txBody>
      </p:sp>
      <p:sp>
        <p:nvSpPr>
          <p:cNvPr id="24" name="テキスト ボックス 23">
            <a:extLst>
              <a:ext uri="{FF2B5EF4-FFF2-40B4-BE49-F238E27FC236}">
                <a16:creationId xmlns:a16="http://schemas.microsoft.com/office/drawing/2014/main" id="{9DE41839-F83E-E648-B3CC-1535A44A328F}"/>
              </a:ext>
            </a:extLst>
          </p:cNvPr>
          <p:cNvSpPr txBox="1"/>
          <p:nvPr/>
        </p:nvSpPr>
        <p:spPr>
          <a:xfrm>
            <a:off x="340925" y="804772"/>
            <a:ext cx="404372" cy="246221"/>
          </a:xfrm>
          <a:prstGeom prst="rect">
            <a:avLst/>
          </a:prstGeom>
          <a:noFill/>
        </p:spPr>
        <p:txBody>
          <a:bodyPr wrap="square" rtlCol="0" anchor="ctr">
            <a:spAutoFit/>
          </a:bodyPr>
          <a:lstStyle/>
          <a:p>
            <a:pPr algn="ctr"/>
            <a:r>
              <a:rPr lang="en-US" altLang="ja-JP" sz="1000" dirty="0">
                <a:solidFill>
                  <a:srgbClr val="404040"/>
                </a:solidFill>
                <a:latin typeface="メイリオ"/>
                <a:ea typeface="メイリオ"/>
                <a:cs typeface="メイリオ"/>
              </a:rPr>
              <a:t>No</a:t>
            </a:r>
          </a:p>
        </p:txBody>
      </p:sp>
      <p:sp>
        <p:nvSpPr>
          <p:cNvPr id="35" name="テキスト ボックス 34">
            <a:extLst>
              <a:ext uri="{FF2B5EF4-FFF2-40B4-BE49-F238E27FC236}">
                <a16:creationId xmlns:a16="http://schemas.microsoft.com/office/drawing/2014/main" id="{D243C314-612D-0541-8B46-4A4FD678137D}"/>
              </a:ext>
            </a:extLst>
          </p:cNvPr>
          <p:cNvSpPr txBox="1"/>
          <p:nvPr/>
        </p:nvSpPr>
        <p:spPr>
          <a:xfrm>
            <a:off x="3314570" y="804772"/>
            <a:ext cx="919943"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関心度</a:t>
            </a:r>
            <a:endParaRPr kumimoji="1" lang="ja-JP" altLang="en-US" sz="1000" dirty="0">
              <a:solidFill>
                <a:srgbClr val="404040"/>
              </a:solidFill>
              <a:latin typeface="メイリオ"/>
              <a:ea typeface="メイリオ"/>
              <a:cs typeface="メイリオ"/>
            </a:endParaRPr>
          </a:p>
        </p:txBody>
      </p:sp>
      <p:cxnSp>
        <p:nvCxnSpPr>
          <p:cNvPr id="36" name="直線コネクタ 35">
            <a:extLst>
              <a:ext uri="{FF2B5EF4-FFF2-40B4-BE49-F238E27FC236}">
                <a16:creationId xmlns:a16="http://schemas.microsoft.com/office/drawing/2014/main" id="{AD450AA5-560A-D640-9792-510F400B759A}"/>
              </a:ext>
            </a:extLst>
          </p:cNvPr>
          <p:cNvCxnSpPr/>
          <p:nvPr/>
        </p:nvCxnSpPr>
        <p:spPr>
          <a:xfrm>
            <a:off x="4234512" y="682351"/>
            <a:ext cx="1" cy="5794117"/>
          </a:xfrm>
          <a:prstGeom prst="line">
            <a:avLst/>
          </a:prstGeom>
          <a:ln w="9525"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37" name="正方形/長方形 36">
            <a:extLst>
              <a:ext uri="{FF2B5EF4-FFF2-40B4-BE49-F238E27FC236}">
                <a16:creationId xmlns:a16="http://schemas.microsoft.com/office/drawing/2014/main" id="{15EAEB97-501A-674A-AAD4-432F301A8D7D}"/>
              </a:ext>
            </a:extLst>
          </p:cNvPr>
          <p:cNvSpPr/>
          <p:nvPr/>
        </p:nvSpPr>
        <p:spPr>
          <a:xfrm>
            <a:off x="337288" y="682812"/>
            <a:ext cx="9231425" cy="580744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0" name="テキスト ボックス 39">
            <a:extLst>
              <a:ext uri="{FF2B5EF4-FFF2-40B4-BE49-F238E27FC236}">
                <a16:creationId xmlns:a16="http://schemas.microsoft.com/office/drawing/2014/main" id="{6DE0F838-CA01-AB46-B21F-5CC2EC3F84FB}"/>
              </a:ext>
            </a:extLst>
          </p:cNvPr>
          <p:cNvSpPr txBox="1"/>
          <p:nvPr/>
        </p:nvSpPr>
        <p:spPr>
          <a:xfrm>
            <a:off x="745296" y="1284878"/>
            <a:ext cx="1629773"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あああ</a:t>
            </a:r>
            <a:endParaRPr lang="en-US" altLang="ja-JP" sz="1000" dirty="0">
              <a:solidFill>
                <a:srgbClr val="404040"/>
              </a:solidFill>
              <a:latin typeface="メイリオ"/>
              <a:ea typeface="メイリオ"/>
              <a:cs typeface="メイリオ"/>
            </a:endParaRPr>
          </a:p>
        </p:txBody>
      </p:sp>
      <p:sp>
        <p:nvSpPr>
          <p:cNvPr id="41" name="テキスト ボックス 40">
            <a:extLst>
              <a:ext uri="{FF2B5EF4-FFF2-40B4-BE49-F238E27FC236}">
                <a16:creationId xmlns:a16="http://schemas.microsoft.com/office/drawing/2014/main" id="{FD96C61B-F142-4F4A-B4AD-B8A2C3508A61}"/>
              </a:ext>
            </a:extLst>
          </p:cNvPr>
          <p:cNvSpPr txBox="1"/>
          <p:nvPr/>
        </p:nvSpPr>
        <p:spPr>
          <a:xfrm>
            <a:off x="2391939" y="1284878"/>
            <a:ext cx="919943"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高</a:t>
            </a:r>
          </a:p>
        </p:txBody>
      </p:sp>
      <p:sp>
        <p:nvSpPr>
          <p:cNvPr id="42" name="テキスト ボックス 41">
            <a:extLst>
              <a:ext uri="{FF2B5EF4-FFF2-40B4-BE49-F238E27FC236}">
                <a16:creationId xmlns:a16="http://schemas.microsoft.com/office/drawing/2014/main" id="{8B28EF39-CABF-B348-B576-99442012BA2F}"/>
              </a:ext>
            </a:extLst>
          </p:cNvPr>
          <p:cNvSpPr txBox="1"/>
          <p:nvPr/>
        </p:nvSpPr>
        <p:spPr>
          <a:xfrm>
            <a:off x="6901173" y="1284878"/>
            <a:ext cx="2666634"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あああ</a:t>
            </a:r>
            <a:endParaRPr kumimoji="1" lang="ja-JP" altLang="en-US" sz="1000" dirty="0">
              <a:solidFill>
                <a:srgbClr val="404040"/>
              </a:solidFill>
              <a:latin typeface="メイリオ"/>
              <a:ea typeface="メイリオ"/>
              <a:cs typeface="メイリオ"/>
            </a:endParaRPr>
          </a:p>
        </p:txBody>
      </p:sp>
      <p:sp>
        <p:nvSpPr>
          <p:cNvPr id="43" name="テキスト ボックス 42">
            <a:extLst>
              <a:ext uri="{FF2B5EF4-FFF2-40B4-BE49-F238E27FC236}">
                <a16:creationId xmlns:a16="http://schemas.microsoft.com/office/drawing/2014/main" id="{9A13FC40-2460-8E49-A3DF-9C96835F6BD5}"/>
              </a:ext>
            </a:extLst>
          </p:cNvPr>
          <p:cNvSpPr txBox="1"/>
          <p:nvPr/>
        </p:nvSpPr>
        <p:spPr>
          <a:xfrm>
            <a:off x="4244765" y="1284878"/>
            <a:ext cx="2666662"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あああ</a:t>
            </a:r>
          </a:p>
        </p:txBody>
      </p:sp>
      <p:sp>
        <p:nvSpPr>
          <p:cNvPr id="44" name="テキスト ボックス 43">
            <a:extLst>
              <a:ext uri="{FF2B5EF4-FFF2-40B4-BE49-F238E27FC236}">
                <a16:creationId xmlns:a16="http://schemas.microsoft.com/office/drawing/2014/main" id="{E022F898-BC7C-CF43-8F77-18122C32B44F}"/>
              </a:ext>
            </a:extLst>
          </p:cNvPr>
          <p:cNvSpPr txBox="1"/>
          <p:nvPr/>
        </p:nvSpPr>
        <p:spPr>
          <a:xfrm>
            <a:off x="340925" y="1284878"/>
            <a:ext cx="404372" cy="246221"/>
          </a:xfrm>
          <a:prstGeom prst="rect">
            <a:avLst/>
          </a:prstGeom>
          <a:noFill/>
        </p:spPr>
        <p:txBody>
          <a:bodyPr wrap="square" rtlCol="0" anchor="ctr">
            <a:spAutoFit/>
          </a:bodyPr>
          <a:lstStyle/>
          <a:p>
            <a:pPr algn="ctr"/>
            <a:r>
              <a:rPr lang="en-US" altLang="ja-JP" sz="1000" dirty="0">
                <a:solidFill>
                  <a:srgbClr val="404040"/>
                </a:solidFill>
                <a:latin typeface="メイリオ"/>
                <a:ea typeface="メイリオ"/>
                <a:cs typeface="メイリオ"/>
              </a:rPr>
              <a:t>01</a:t>
            </a:r>
          </a:p>
        </p:txBody>
      </p:sp>
      <p:sp>
        <p:nvSpPr>
          <p:cNvPr id="45" name="テキスト ボックス 44">
            <a:extLst>
              <a:ext uri="{FF2B5EF4-FFF2-40B4-BE49-F238E27FC236}">
                <a16:creationId xmlns:a16="http://schemas.microsoft.com/office/drawing/2014/main" id="{65AFB451-DA7A-2740-B235-4DD24F2FCA90}"/>
              </a:ext>
            </a:extLst>
          </p:cNvPr>
          <p:cNvSpPr txBox="1"/>
          <p:nvPr/>
        </p:nvSpPr>
        <p:spPr>
          <a:xfrm>
            <a:off x="3314570" y="1284878"/>
            <a:ext cx="919943"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高</a:t>
            </a:r>
          </a:p>
        </p:txBody>
      </p:sp>
      <p:sp>
        <p:nvSpPr>
          <p:cNvPr id="117" name="テキスト ボックス 116">
            <a:extLst>
              <a:ext uri="{FF2B5EF4-FFF2-40B4-BE49-F238E27FC236}">
                <a16:creationId xmlns:a16="http://schemas.microsoft.com/office/drawing/2014/main" id="{773F68A9-9B6E-1247-B469-48E0F37022A6}"/>
              </a:ext>
            </a:extLst>
          </p:cNvPr>
          <p:cNvSpPr txBox="1"/>
          <p:nvPr/>
        </p:nvSpPr>
        <p:spPr>
          <a:xfrm>
            <a:off x="745296" y="1768269"/>
            <a:ext cx="1629773"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あああ</a:t>
            </a:r>
            <a:endParaRPr lang="en-US" altLang="ja-JP" sz="1000" dirty="0">
              <a:solidFill>
                <a:srgbClr val="404040"/>
              </a:solidFill>
              <a:latin typeface="メイリオ"/>
              <a:ea typeface="メイリオ"/>
              <a:cs typeface="メイリオ"/>
            </a:endParaRPr>
          </a:p>
        </p:txBody>
      </p:sp>
      <p:sp>
        <p:nvSpPr>
          <p:cNvPr id="118" name="テキスト ボックス 117">
            <a:extLst>
              <a:ext uri="{FF2B5EF4-FFF2-40B4-BE49-F238E27FC236}">
                <a16:creationId xmlns:a16="http://schemas.microsoft.com/office/drawing/2014/main" id="{CBEEBE8C-1B24-8F46-9FD8-309BFDA5B9C4}"/>
              </a:ext>
            </a:extLst>
          </p:cNvPr>
          <p:cNvSpPr txBox="1"/>
          <p:nvPr/>
        </p:nvSpPr>
        <p:spPr>
          <a:xfrm>
            <a:off x="2391939" y="1768269"/>
            <a:ext cx="919943"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高</a:t>
            </a:r>
          </a:p>
        </p:txBody>
      </p:sp>
      <p:sp>
        <p:nvSpPr>
          <p:cNvPr id="119" name="テキスト ボックス 118">
            <a:extLst>
              <a:ext uri="{FF2B5EF4-FFF2-40B4-BE49-F238E27FC236}">
                <a16:creationId xmlns:a16="http://schemas.microsoft.com/office/drawing/2014/main" id="{285C9C29-779D-E24E-A5DC-26F340F0528B}"/>
              </a:ext>
            </a:extLst>
          </p:cNvPr>
          <p:cNvSpPr txBox="1"/>
          <p:nvPr/>
        </p:nvSpPr>
        <p:spPr>
          <a:xfrm>
            <a:off x="6901173" y="1768269"/>
            <a:ext cx="2666634"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あああ</a:t>
            </a:r>
            <a:endParaRPr kumimoji="1" lang="ja-JP" altLang="en-US" sz="1000" dirty="0">
              <a:solidFill>
                <a:srgbClr val="404040"/>
              </a:solidFill>
              <a:latin typeface="メイリオ"/>
              <a:ea typeface="メイリオ"/>
              <a:cs typeface="メイリオ"/>
            </a:endParaRPr>
          </a:p>
        </p:txBody>
      </p:sp>
      <p:sp>
        <p:nvSpPr>
          <p:cNvPr id="120" name="テキスト ボックス 119">
            <a:extLst>
              <a:ext uri="{FF2B5EF4-FFF2-40B4-BE49-F238E27FC236}">
                <a16:creationId xmlns:a16="http://schemas.microsoft.com/office/drawing/2014/main" id="{BB4EA88B-A1DE-F049-9F6F-47A264FC878C}"/>
              </a:ext>
            </a:extLst>
          </p:cNvPr>
          <p:cNvSpPr txBox="1"/>
          <p:nvPr/>
        </p:nvSpPr>
        <p:spPr>
          <a:xfrm>
            <a:off x="4244765" y="1768269"/>
            <a:ext cx="2666662"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あああ</a:t>
            </a:r>
          </a:p>
        </p:txBody>
      </p:sp>
      <p:sp>
        <p:nvSpPr>
          <p:cNvPr id="121" name="テキスト ボックス 120">
            <a:extLst>
              <a:ext uri="{FF2B5EF4-FFF2-40B4-BE49-F238E27FC236}">
                <a16:creationId xmlns:a16="http://schemas.microsoft.com/office/drawing/2014/main" id="{12108970-68DE-EF48-AEC5-22EFB54082BC}"/>
              </a:ext>
            </a:extLst>
          </p:cNvPr>
          <p:cNvSpPr txBox="1"/>
          <p:nvPr/>
        </p:nvSpPr>
        <p:spPr>
          <a:xfrm>
            <a:off x="340925" y="1768269"/>
            <a:ext cx="404372" cy="246221"/>
          </a:xfrm>
          <a:prstGeom prst="rect">
            <a:avLst/>
          </a:prstGeom>
          <a:noFill/>
        </p:spPr>
        <p:txBody>
          <a:bodyPr wrap="square" rtlCol="0" anchor="ctr">
            <a:spAutoFit/>
          </a:bodyPr>
          <a:lstStyle/>
          <a:p>
            <a:pPr algn="ctr"/>
            <a:r>
              <a:rPr lang="en-US" altLang="ja-JP" sz="1000" dirty="0">
                <a:solidFill>
                  <a:srgbClr val="404040"/>
                </a:solidFill>
                <a:latin typeface="メイリオ"/>
                <a:ea typeface="メイリオ"/>
                <a:cs typeface="メイリオ"/>
              </a:rPr>
              <a:t>02</a:t>
            </a:r>
          </a:p>
        </p:txBody>
      </p:sp>
      <p:sp>
        <p:nvSpPr>
          <p:cNvPr id="122" name="テキスト ボックス 121">
            <a:extLst>
              <a:ext uri="{FF2B5EF4-FFF2-40B4-BE49-F238E27FC236}">
                <a16:creationId xmlns:a16="http://schemas.microsoft.com/office/drawing/2014/main" id="{368D50F4-DDA5-714D-BDE3-62A2C01DE8A0}"/>
              </a:ext>
            </a:extLst>
          </p:cNvPr>
          <p:cNvSpPr txBox="1"/>
          <p:nvPr/>
        </p:nvSpPr>
        <p:spPr>
          <a:xfrm>
            <a:off x="3314570" y="1768269"/>
            <a:ext cx="919943"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高</a:t>
            </a:r>
          </a:p>
        </p:txBody>
      </p:sp>
      <p:sp>
        <p:nvSpPr>
          <p:cNvPr id="124" name="テキスト ボックス 123">
            <a:extLst>
              <a:ext uri="{FF2B5EF4-FFF2-40B4-BE49-F238E27FC236}">
                <a16:creationId xmlns:a16="http://schemas.microsoft.com/office/drawing/2014/main" id="{3EA54B6B-1B97-AB41-B821-BCE5BB2BEBD5}"/>
              </a:ext>
            </a:extLst>
          </p:cNvPr>
          <p:cNvSpPr txBox="1"/>
          <p:nvPr/>
        </p:nvSpPr>
        <p:spPr>
          <a:xfrm>
            <a:off x="745296" y="2251660"/>
            <a:ext cx="1629773"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あああ</a:t>
            </a:r>
            <a:endParaRPr lang="en-US" altLang="ja-JP" sz="1000" dirty="0">
              <a:solidFill>
                <a:srgbClr val="404040"/>
              </a:solidFill>
              <a:latin typeface="メイリオ"/>
              <a:ea typeface="メイリオ"/>
              <a:cs typeface="メイリオ"/>
            </a:endParaRPr>
          </a:p>
        </p:txBody>
      </p:sp>
      <p:sp>
        <p:nvSpPr>
          <p:cNvPr id="125" name="テキスト ボックス 124">
            <a:extLst>
              <a:ext uri="{FF2B5EF4-FFF2-40B4-BE49-F238E27FC236}">
                <a16:creationId xmlns:a16="http://schemas.microsoft.com/office/drawing/2014/main" id="{217FFB04-999F-5845-8C8F-A2B3565BF27C}"/>
              </a:ext>
            </a:extLst>
          </p:cNvPr>
          <p:cNvSpPr txBox="1"/>
          <p:nvPr/>
        </p:nvSpPr>
        <p:spPr>
          <a:xfrm>
            <a:off x="2391939" y="2251660"/>
            <a:ext cx="919943"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高</a:t>
            </a:r>
          </a:p>
        </p:txBody>
      </p:sp>
      <p:sp>
        <p:nvSpPr>
          <p:cNvPr id="126" name="テキスト ボックス 125">
            <a:extLst>
              <a:ext uri="{FF2B5EF4-FFF2-40B4-BE49-F238E27FC236}">
                <a16:creationId xmlns:a16="http://schemas.microsoft.com/office/drawing/2014/main" id="{26FD0240-85E9-A24E-9EB0-D23B5B11363B}"/>
              </a:ext>
            </a:extLst>
          </p:cNvPr>
          <p:cNvSpPr txBox="1"/>
          <p:nvPr/>
        </p:nvSpPr>
        <p:spPr>
          <a:xfrm>
            <a:off x="6901173" y="2251660"/>
            <a:ext cx="2666634"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あああ</a:t>
            </a:r>
            <a:endParaRPr kumimoji="1" lang="ja-JP" altLang="en-US" sz="1000" dirty="0">
              <a:solidFill>
                <a:srgbClr val="404040"/>
              </a:solidFill>
              <a:latin typeface="メイリオ"/>
              <a:ea typeface="メイリオ"/>
              <a:cs typeface="メイリオ"/>
            </a:endParaRPr>
          </a:p>
        </p:txBody>
      </p:sp>
      <p:sp>
        <p:nvSpPr>
          <p:cNvPr id="127" name="テキスト ボックス 126">
            <a:extLst>
              <a:ext uri="{FF2B5EF4-FFF2-40B4-BE49-F238E27FC236}">
                <a16:creationId xmlns:a16="http://schemas.microsoft.com/office/drawing/2014/main" id="{C8112536-AC96-EF49-986C-5153A1624F43}"/>
              </a:ext>
            </a:extLst>
          </p:cNvPr>
          <p:cNvSpPr txBox="1"/>
          <p:nvPr/>
        </p:nvSpPr>
        <p:spPr>
          <a:xfrm>
            <a:off x="4244765" y="2251660"/>
            <a:ext cx="2666662"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あああ</a:t>
            </a:r>
          </a:p>
        </p:txBody>
      </p:sp>
      <p:sp>
        <p:nvSpPr>
          <p:cNvPr id="128" name="テキスト ボックス 127">
            <a:extLst>
              <a:ext uri="{FF2B5EF4-FFF2-40B4-BE49-F238E27FC236}">
                <a16:creationId xmlns:a16="http://schemas.microsoft.com/office/drawing/2014/main" id="{5B431874-7922-844B-A9A4-E57AA7AC624C}"/>
              </a:ext>
            </a:extLst>
          </p:cNvPr>
          <p:cNvSpPr txBox="1"/>
          <p:nvPr/>
        </p:nvSpPr>
        <p:spPr>
          <a:xfrm>
            <a:off x="340925" y="2251660"/>
            <a:ext cx="404372" cy="246221"/>
          </a:xfrm>
          <a:prstGeom prst="rect">
            <a:avLst/>
          </a:prstGeom>
          <a:noFill/>
        </p:spPr>
        <p:txBody>
          <a:bodyPr wrap="square" rtlCol="0" anchor="ctr">
            <a:spAutoFit/>
          </a:bodyPr>
          <a:lstStyle/>
          <a:p>
            <a:pPr algn="ctr"/>
            <a:r>
              <a:rPr lang="en-US" altLang="ja-JP" sz="1000" dirty="0">
                <a:solidFill>
                  <a:srgbClr val="404040"/>
                </a:solidFill>
                <a:latin typeface="メイリオ"/>
                <a:ea typeface="メイリオ"/>
                <a:cs typeface="メイリオ"/>
              </a:rPr>
              <a:t>03</a:t>
            </a:r>
          </a:p>
        </p:txBody>
      </p:sp>
      <p:sp>
        <p:nvSpPr>
          <p:cNvPr id="129" name="テキスト ボックス 128">
            <a:extLst>
              <a:ext uri="{FF2B5EF4-FFF2-40B4-BE49-F238E27FC236}">
                <a16:creationId xmlns:a16="http://schemas.microsoft.com/office/drawing/2014/main" id="{99C61D57-7457-8748-95DF-F41E52F223BA}"/>
              </a:ext>
            </a:extLst>
          </p:cNvPr>
          <p:cNvSpPr txBox="1"/>
          <p:nvPr/>
        </p:nvSpPr>
        <p:spPr>
          <a:xfrm>
            <a:off x="3314570" y="2251660"/>
            <a:ext cx="919943"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高</a:t>
            </a:r>
          </a:p>
        </p:txBody>
      </p:sp>
      <p:sp>
        <p:nvSpPr>
          <p:cNvPr id="131" name="テキスト ボックス 130">
            <a:extLst>
              <a:ext uri="{FF2B5EF4-FFF2-40B4-BE49-F238E27FC236}">
                <a16:creationId xmlns:a16="http://schemas.microsoft.com/office/drawing/2014/main" id="{313C6E18-683D-4347-8068-388ADEBF4600}"/>
              </a:ext>
            </a:extLst>
          </p:cNvPr>
          <p:cNvSpPr txBox="1"/>
          <p:nvPr/>
        </p:nvSpPr>
        <p:spPr>
          <a:xfrm>
            <a:off x="745296" y="2735051"/>
            <a:ext cx="1629773"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あああ</a:t>
            </a:r>
            <a:endParaRPr lang="en-US" altLang="ja-JP" sz="1000" dirty="0">
              <a:solidFill>
                <a:srgbClr val="404040"/>
              </a:solidFill>
              <a:latin typeface="メイリオ"/>
              <a:ea typeface="メイリオ"/>
              <a:cs typeface="メイリオ"/>
            </a:endParaRPr>
          </a:p>
        </p:txBody>
      </p:sp>
      <p:sp>
        <p:nvSpPr>
          <p:cNvPr id="132" name="テキスト ボックス 131">
            <a:extLst>
              <a:ext uri="{FF2B5EF4-FFF2-40B4-BE49-F238E27FC236}">
                <a16:creationId xmlns:a16="http://schemas.microsoft.com/office/drawing/2014/main" id="{4FADD9C4-6C3C-5945-9F79-F6736ED20ACC}"/>
              </a:ext>
            </a:extLst>
          </p:cNvPr>
          <p:cNvSpPr txBox="1"/>
          <p:nvPr/>
        </p:nvSpPr>
        <p:spPr>
          <a:xfrm>
            <a:off x="2391939" y="2735051"/>
            <a:ext cx="919943"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高</a:t>
            </a:r>
          </a:p>
        </p:txBody>
      </p:sp>
      <p:sp>
        <p:nvSpPr>
          <p:cNvPr id="133" name="テキスト ボックス 132">
            <a:extLst>
              <a:ext uri="{FF2B5EF4-FFF2-40B4-BE49-F238E27FC236}">
                <a16:creationId xmlns:a16="http://schemas.microsoft.com/office/drawing/2014/main" id="{57B245D6-24E5-1A45-8858-87F5E5758F79}"/>
              </a:ext>
            </a:extLst>
          </p:cNvPr>
          <p:cNvSpPr txBox="1"/>
          <p:nvPr/>
        </p:nvSpPr>
        <p:spPr>
          <a:xfrm>
            <a:off x="6901173" y="2735051"/>
            <a:ext cx="2666634"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あああ</a:t>
            </a:r>
            <a:endParaRPr kumimoji="1" lang="ja-JP" altLang="en-US" sz="1000" dirty="0">
              <a:solidFill>
                <a:srgbClr val="404040"/>
              </a:solidFill>
              <a:latin typeface="メイリオ"/>
              <a:ea typeface="メイリオ"/>
              <a:cs typeface="メイリオ"/>
            </a:endParaRPr>
          </a:p>
        </p:txBody>
      </p:sp>
      <p:sp>
        <p:nvSpPr>
          <p:cNvPr id="134" name="テキスト ボックス 133">
            <a:extLst>
              <a:ext uri="{FF2B5EF4-FFF2-40B4-BE49-F238E27FC236}">
                <a16:creationId xmlns:a16="http://schemas.microsoft.com/office/drawing/2014/main" id="{18D86EF1-8F4D-254B-A792-2EF212D13B3A}"/>
              </a:ext>
            </a:extLst>
          </p:cNvPr>
          <p:cNvSpPr txBox="1"/>
          <p:nvPr/>
        </p:nvSpPr>
        <p:spPr>
          <a:xfrm>
            <a:off x="4244765" y="2735051"/>
            <a:ext cx="2666662"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あああ</a:t>
            </a:r>
          </a:p>
        </p:txBody>
      </p:sp>
      <p:sp>
        <p:nvSpPr>
          <p:cNvPr id="135" name="テキスト ボックス 134">
            <a:extLst>
              <a:ext uri="{FF2B5EF4-FFF2-40B4-BE49-F238E27FC236}">
                <a16:creationId xmlns:a16="http://schemas.microsoft.com/office/drawing/2014/main" id="{085AE52C-AE84-7B4F-A27D-A16468A59824}"/>
              </a:ext>
            </a:extLst>
          </p:cNvPr>
          <p:cNvSpPr txBox="1"/>
          <p:nvPr/>
        </p:nvSpPr>
        <p:spPr>
          <a:xfrm>
            <a:off x="340925" y="2735051"/>
            <a:ext cx="404372" cy="246221"/>
          </a:xfrm>
          <a:prstGeom prst="rect">
            <a:avLst/>
          </a:prstGeom>
          <a:noFill/>
        </p:spPr>
        <p:txBody>
          <a:bodyPr wrap="square" rtlCol="0" anchor="ctr">
            <a:spAutoFit/>
          </a:bodyPr>
          <a:lstStyle/>
          <a:p>
            <a:pPr algn="ctr"/>
            <a:r>
              <a:rPr lang="en-US" altLang="ja-JP" sz="1000" dirty="0">
                <a:solidFill>
                  <a:srgbClr val="404040"/>
                </a:solidFill>
                <a:latin typeface="メイリオ"/>
                <a:ea typeface="メイリオ"/>
                <a:cs typeface="メイリオ"/>
              </a:rPr>
              <a:t>04</a:t>
            </a:r>
          </a:p>
        </p:txBody>
      </p:sp>
      <p:sp>
        <p:nvSpPr>
          <p:cNvPr id="136" name="テキスト ボックス 135">
            <a:extLst>
              <a:ext uri="{FF2B5EF4-FFF2-40B4-BE49-F238E27FC236}">
                <a16:creationId xmlns:a16="http://schemas.microsoft.com/office/drawing/2014/main" id="{3B0AEA6F-057C-8A49-B3C4-A676034BDDDB}"/>
              </a:ext>
            </a:extLst>
          </p:cNvPr>
          <p:cNvSpPr txBox="1"/>
          <p:nvPr/>
        </p:nvSpPr>
        <p:spPr>
          <a:xfrm>
            <a:off x="3314570" y="2735051"/>
            <a:ext cx="919943"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高</a:t>
            </a:r>
          </a:p>
        </p:txBody>
      </p:sp>
      <p:sp>
        <p:nvSpPr>
          <p:cNvPr id="138" name="テキスト ボックス 137">
            <a:extLst>
              <a:ext uri="{FF2B5EF4-FFF2-40B4-BE49-F238E27FC236}">
                <a16:creationId xmlns:a16="http://schemas.microsoft.com/office/drawing/2014/main" id="{BB638331-E100-FF40-9B5B-C05894BD6FDC}"/>
              </a:ext>
            </a:extLst>
          </p:cNvPr>
          <p:cNvSpPr txBox="1"/>
          <p:nvPr/>
        </p:nvSpPr>
        <p:spPr>
          <a:xfrm>
            <a:off x="745296" y="3218442"/>
            <a:ext cx="1629773"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あああ</a:t>
            </a:r>
            <a:endParaRPr lang="en-US" altLang="ja-JP" sz="1000" dirty="0">
              <a:solidFill>
                <a:srgbClr val="404040"/>
              </a:solidFill>
              <a:latin typeface="メイリオ"/>
              <a:ea typeface="メイリオ"/>
              <a:cs typeface="メイリオ"/>
            </a:endParaRPr>
          </a:p>
        </p:txBody>
      </p:sp>
      <p:sp>
        <p:nvSpPr>
          <p:cNvPr id="139" name="テキスト ボックス 138">
            <a:extLst>
              <a:ext uri="{FF2B5EF4-FFF2-40B4-BE49-F238E27FC236}">
                <a16:creationId xmlns:a16="http://schemas.microsoft.com/office/drawing/2014/main" id="{E58CEBA5-3A40-1A46-A67E-69947950F5C3}"/>
              </a:ext>
            </a:extLst>
          </p:cNvPr>
          <p:cNvSpPr txBox="1"/>
          <p:nvPr/>
        </p:nvSpPr>
        <p:spPr>
          <a:xfrm>
            <a:off x="2391939" y="3218442"/>
            <a:ext cx="919943"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高</a:t>
            </a:r>
          </a:p>
        </p:txBody>
      </p:sp>
      <p:sp>
        <p:nvSpPr>
          <p:cNvPr id="140" name="テキスト ボックス 139">
            <a:extLst>
              <a:ext uri="{FF2B5EF4-FFF2-40B4-BE49-F238E27FC236}">
                <a16:creationId xmlns:a16="http://schemas.microsoft.com/office/drawing/2014/main" id="{43452333-75C9-154D-85C8-3AAC6C251A0F}"/>
              </a:ext>
            </a:extLst>
          </p:cNvPr>
          <p:cNvSpPr txBox="1"/>
          <p:nvPr/>
        </p:nvSpPr>
        <p:spPr>
          <a:xfrm>
            <a:off x="6901173" y="3218442"/>
            <a:ext cx="2666634"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あああ</a:t>
            </a:r>
            <a:endParaRPr kumimoji="1" lang="ja-JP" altLang="en-US" sz="1000" dirty="0">
              <a:solidFill>
                <a:srgbClr val="404040"/>
              </a:solidFill>
              <a:latin typeface="メイリオ"/>
              <a:ea typeface="メイリオ"/>
              <a:cs typeface="メイリオ"/>
            </a:endParaRPr>
          </a:p>
        </p:txBody>
      </p:sp>
      <p:sp>
        <p:nvSpPr>
          <p:cNvPr id="141" name="テキスト ボックス 140">
            <a:extLst>
              <a:ext uri="{FF2B5EF4-FFF2-40B4-BE49-F238E27FC236}">
                <a16:creationId xmlns:a16="http://schemas.microsoft.com/office/drawing/2014/main" id="{0CECDCD8-5694-4840-B7EA-64F51EE9946C}"/>
              </a:ext>
            </a:extLst>
          </p:cNvPr>
          <p:cNvSpPr txBox="1"/>
          <p:nvPr/>
        </p:nvSpPr>
        <p:spPr>
          <a:xfrm>
            <a:off x="4244765" y="3218442"/>
            <a:ext cx="2666662"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あああ</a:t>
            </a:r>
          </a:p>
        </p:txBody>
      </p:sp>
      <p:sp>
        <p:nvSpPr>
          <p:cNvPr id="142" name="テキスト ボックス 141">
            <a:extLst>
              <a:ext uri="{FF2B5EF4-FFF2-40B4-BE49-F238E27FC236}">
                <a16:creationId xmlns:a16="http://schemas.microsoft.com/office/drawing/2014/main" id="{265F3B03-D6F9-3143-960F-F1B877CED3A8}"/>
              </a:ext>
            </a:extLst>
          </p:cNvPr>
          <p:cNvSpPr txBox="1"/>
          <p:nvPr/>
        </p:nvSpPr>
        <p:spPr>
          <a:xfrm>
            <a:off x="340925" y="3218442"/>
            <a:ext cx="404372" cy="246221"/>
          </a:xfrm>
          <a:prstGeom prst="rect">
            <a:avLst/>
          </a:prstGeom>
          <a:noFill/>
        </p:spPr>
        <p:txBody>
          <a:bodyPr wrap="square" rtlCol="0" anchor="ctr">
            <a:spAutoFit/>
          </a:bodyPr>
          <a:lstStyle/>
          <a:p>
            <a:pPr algn="ctr"/>
            <a:r>
              <a:rPr lang="en-US" altLang="ja-JP" sz="1000" dirty="0">
                <a:solidFill>
                  <a:srgbClr val="404040"/>
                </a:solidFill>
                <a:latin typeface="メイリオ"/>
                <a:ea typeface="メイリオ"/>
                <a:cs typeface="メイリオ"/>
              </a:rPr>
              <a:t>05</a:t>
            </a:r>
          </a:p>
        </p:txBody>
      </p:sp>
      <p:sp>
        <p:nvSpPr>
          <p:cNvPr id="143" name="テキスト ボックス 142">
            <a:extLst>
              <a:ext uri="{FF2B5EF4-FFF2-40B4-BE49-F238E27FC236}">
                <a16:creationId xmlns:a16="http://schemas.microsoft.com/office/drawing/2014/main" id="{156C26D1-8CE5-8F4B-B07D-EC6EA1F2F51A}"/>
              </a:ext>
            </a:extLst>
          </p:cNvPr>
          <p:cNvSpPr txBox="1"/>
          <p:nvPr/>
        </p:nvSpPr>
        <p:spPr>
          <a:xfrm>
            <a:off x="3314570" y="3218442"/>
            <a:ext cx="919943"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高</a:t>
            </a:r>
          </a:p>
        </p:txBody>
      </p:sp>
      <p:sp>
        <p:nvSpPr>
          <p:cNvPr id="145" name="テキスト ボックス 144">
            <a:extLst>
              <a:ext uri="{FF2B5EF4-FFF2-40B4-BE49-F238E27FC236}">
                <a16:creationId xmlns:a16="http://schemas.microsoft.com/office/drawing/2014/main" id="{645F1B90-1112-3B47-812B-DAC2A2AC0475}"/>
              </a:ext>
            </a:extLst>
          </p:cNvPr>
          <p:cNvSpPr txBox="1"/>
          <p:nvPr/>
        </p:nvSpPr>
        <p:spPr>
          <a:xfrm>
            <a:off x="745296" y="3701833"/>
            <a:ext cx="1629773"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あああ</a:t>
            </a:r>
            <a:endParaRPr lang="en-US" altLang="ja-JP" sz="1000" dirty="0">
              <a:solidFill>
                <a:srgbClr val="404040"/>
              </a:solidFill>
              <a:latin typeface="メイリオ"/>
              <a:ea typeface="メイリオ"/>
              <a:cs typeface="メイリオ"/>
            </a:endParaRPr>
          </a:p>
        </p:txBody>
      </p:sp>
      <p:sp>
        <p:nvSpPr>
          <p:cNvPr id="146" name="テキスト ボックス 145">
            <a:extLst>
              <a:ext uri="{FF2B5EF4-FFF2-40B4-BE49-F238E27FC236}">
                <a16:creationId xmlns:a16="http://schemas.microsoft.com/office/drawing/2014/main" id="{7874DFF6-C4F8-3E4A-8203-BD024BB610DF}"/>
              </a:ext>
            </a:extLst>
          </p:cNvPr>
          <p:cNvSpPr txBox="1"/>
          <p:nvPr/>
        </p:nvSpPr>
        <p:spPr>
          <a:xfrm>
            <a:off x="2391939" y="3701833"/>
            <a:ext cx="919943"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高</a:t>
            </a:r>
          </a:p>
        </p:txBody>
      </p:sp>
      <p:sp>
        <p:nvSpPr>
          <p:cNvPr id="147" name="テキスト ボックス 146">
            <a:extLst>
              <a:ext uri="{FF2B5EF4-FFF2-40B4-BE49-F238E27FC236}">
                <a16:creationId xmlns:a16="http://schemas.microsoft.com/office/drawing/2014/main" id="{CBA5C321-EA65-5F47-8751-75852FEB1F44}"/>
              </a:ext>
            </a:extLst>
          </p:cNvPr>
          <p:cNvSpPr txBox="1"/>
          <p:nvPr/>
        </p:nvSpPr>
        <p:spPr>
          <a:xfrm>
            <a:off x="6901173" y="3701833"/>
            <a:ext cx="2666634"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あああ</a:t>
            </a:r>
            <a:endParaRPr kumimoji="1" lang="ja-JP" altLang="en-US" sz="1000" dirty="0">
              <a:solidFill>
                <a:srgbClr val="404040"/>
              </a:solidFill>
              <a:latin typeface="メイリオ"/>
              <a:ea typeface="メイリオ"/>
              <a:cs typeface="メイリオ"/>
            </a:endParaRPr>
          </a:p>
        </p:txBody>
      </p:sp>
      <p:sp>
        <p:nvSpPr>
          <p:cNvPr id="148" name="テキスト ボックス 147">
            <a:extLst>
              <a:ext uri="{FF2B5EF4-FFF2-40B4-BE49-F238E27FC236}">
                <a16:creationId xmlns:a16="http://schemas.microsoft.com/office/drawing/2014/main" id="{2D56AFF3-5B8C-6D4D-B318-2973069FC828}"/>
              </a:ext>
            </a:extLst>
          </p:cNvPr>
          <p:cNvSpPr txBox="1"/>
          <p:nvPr/>
        </p:nvSpPr>
        <p:spPr>
          <a:xfrm>
            <a:off x="4244765" y="3701833"/>
            <a:ext cx="2666662"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あああ</a:t>
            </a:r>
          </a:p>
        </p:txBody>
      </p:sp>
      <p:sp>
        <p:nvSpPr>
          <p:cNvPr id="149" name="テキスト ボックス 148">
            <a:extLst>
              <a:ext uri="{FF2B5EF4-FFF2-40B4-BE49-F238E27FC236}">
                <a16:creationId xmlns:a16="http://schemas.microsoft.com/office/drawing/2014/main" id="{85B93102-F2D4-0441-85DA-E21B30B1E04D}"/>
              </a:ext>
            </a:extLst>
          </p:cNvPr>
          <p:cNvSpPr txBox="1"/>
          <p:nvPr/>
        </p:nvSpPr>
        <p:spPr>
          <a:xfrm>
            <a:off x="340925" y="3701833"/>
            <a:ext cx="404372" cy="246221"/>
          </a:xfrm>
          <a:prstGeom prst="rect">
            <a:avLst/>
          </a:prstGeom>
          <a:noFill/>
        </p:spPr>
        <p:txBody>
          <a:bodyPr wrap="square" rtlCol="0" anchor="ctr">
            <a:spAutoFit/>
          </a:bodyPr>
          <a:lstStyle/>
          <a:p>
            <a:pPr algn="ctr"/>
            <a:r>
              <a:rPr lang="en-US" altLang="ja-JP" sz="1000" dirty="0">
                <a:solidFill>
                  <a:srgbClr val="404040"/>
                </a:solidFill>
                <a:latin typeface="メイリオ"/>
                <a:ea typeface="メイリオ"/>
                <a:cs typeface="メイリオ"/>
              </a:rPr>
              <a:t>06</a:t>
            </a:r>
          </a:p>
        </p:txBody>
      </p:sp>
      <p:sp>
        <p:nvSpPr>
          <p:cNvPr id="150" name="テキスト ボックス 149">
            <a:extLst>
              <a:ext uri="{FF2B5EF4-FFF2-40B4-BE49-F238E27FC236}">
                <a16:creationId xmlns:a16="http://schemas.microsoft.com/office/drawing/2014/main" id="{8F43A073-AB89-4246-A9DC-8C7A6197E29F}"/>
              </a:ext>
            </a:extLst>
          </p:cNvPr>
          <p:cNvSpPr txBox="1"/>
          <p:nvPr/>
        </p:nvSpPr>
        <p:spPr>
          <a:xfrm>
            <a:off x="3314570" y="3701833"/>
            <a:ext cx="919943"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高</a:t>
            </a:r>
          </a:p>
        </p:txBody>
      </p:sp>
      <p:sp>
        <p:nvSpPr>
          <p:cNvPr id="152" name="テキスト ボックス 151">
            <a:extLst>
              <a:ext uri="{FF2B5EF4-FFF2-40B4-BE49-F238E27FC236}">
                <a16:creationId xmlns:a16="http://schemas.microsoft.com/office/drawing/2014/main" id="{4930499C-F503-C34B-B1DB-8C6B5BDEF765}"/>
              </a:ext>
            </a:extLst>
          </p:cNvPr>
          <p:cNvSpPr txBox="1"/>
          <p:nvPr/>
        </p:nvSpPr>
        <p:spPr>
          <a:xfrm>
            <a:off x="745296" y="4185224"/>
            <a:ext cx="1629773"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あああ</a:t>
            </a:r>
            <a:endParaRPr lang="en-US" altLang="ja-JP" sz="1000" dirty="0">
              <a:solidFill>
                <a:srgbClr val="404040"/>
              </a:solidFill>
              <a:latin typeface="メイリオ"/>
              <a:ea typeface="メイリオ"/>
              <a:cs typeface="メイリオ"/>
            </a:endParaRPr>
          </a:p>
        </p:txBody>
      </p:sp>
      <p:sp>
        <p:nvSpPr>
          <p:cNvPr id="153" name="テキスト ボックス 152">
            <a:extLst>
              <a:ext uri="{FF2B5EF4-FFF2-40B4-BE49-F238E27FC236}">
                <a16:creationId xmlns:a16="http://schemas.microsoft.com/office/drawing/2014/main" id="{9BDE6E21-907C-3045-8A8B-2B626ABCD31C}"/>
              </a:ext>
            </a:extLst>
          </p:cNvPr>
          <p:cNvSpPr txBox="1"/>
          <p:nvPr/>
        </p:nvSpPr>
        <p:spPr>
          <a:xfrm>
            <a:off x="2391939" y="4185224"/>
            <a:ext cx="919943"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高</a:t>
            </a:r>
          </a:p>
        </p:txBody>
      </p:sp>
      <p:sp>
        <p:nvSpPr>
          <p:cNvPr id="154" name="テキスト ボックス 153">
            <a:extLst>
              <a:ext uri="{FF2B5EF4-FFF2-40B4-BE49-F238E27FC236}">
                <a16:creationId xmlns:a16="http://schemas.microsoft.com/office/drawing/2014/main" id="{C05B86E8-DFDA-0D46-8038-F9BC000EBABA}"/>
              </a:ext>
            </a:extLst>
          </p:cNvPr>
          <p:cNvSpPr txBox="1"/>
          <p:nvPr/>
        </p:nvSpPr>
        <p:spPr>
          <a:xfrm>
            <a:off x="6901173" y="4185224"/>
            <a:ext cx="2666634"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あああ</a:t>
            </a:r>
            <a:endParaRPr kumimoji="1" lang="ja-JP" altLang="en-US" sz="1000" dirty="0">
              <a:solidFill>
                <a:srgbClr val="404040"/>
              </a:solidFill>
              <a:latin typeface="メイリオ"/>
              <a:ea typeface="メイリオ"/>
              <a:cs typeface="メイリオ"/>
            </a:endParaRPr>
          </a:p>
        </p:txBody>
      </p:sp>
      <p:sp>
        <p:nvSpPr>
          <p:cNvPr id="155" name="テキスト ボックス 154">
            <a:extLst>
              <a:ext uri="{FF2B5EF4-FFF2-40B4-BE49-F238E27FC236}">
                <a16:creationId xmlns:a16="http://schemas.microsoft.com/office/drawing/2014/main" id="{8A844912-E0ED-494F-9EBB-01D959595904}"/>
              </a:ext>
            </a:extLst>
          </p:cNvPr>
          <p:cNvSpPr txBox="1"/>
          <p:nvPr/>
        </p:nvSpPr>
        <p:spPr>
          <a:xfrm>
            <a:off x="4244765" y="4185224"/>
            <a:ext cx="2666662"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あああ</a:t>
            </a:r>
          </a:p>
        </p:txBody>
      </p:sp>
      <p:sp>
        <p:nvSpPr>
          <p:cNvPr id="156" name="テキスト ボックス 155">
            <a:extLst>
              <a:ext uri="{FF2B5EF4-FFF2-40B4-BE49-F238E27FC236}">
                <a16:creationId xmlns:a16="http://schemas.microsoft.com/office/drawing/2014/main" id="{361F812B-A771-9749-97D8-7763DC5696C5}"/>
              </a:ext>
            </a:extLst>
          </p:cNvPr>
          <p:cNvSpPr txBox="1"/>
          <p:nvPr/>
        </p:nvSpPr>
        <p:spPr>
          <a:xfrm>
            <a:off x="340925" y="4185224"/>
            <a:ext cx="404372" cy="246221"/>
          </a:xfrm>
          <a:prstGeom prst="rect">
            <a:avLst/>
          </a:prstGeom>
          <a:noFill/>
        </p:spPr>
        <p:txBody>
          <a:bodyPr wrap="square" rtlCol="0" anchor="ctr">
            <a:spAutoFit/>
          </a:bodyPr>
          <a:lstStyle/>
          <a:p>
            <a:pPr algn="ctr"/>
            <a:r>
              <a:rPr lang="en-US" altLang="ja-JP" sz="1000" dirty="0">
                <a:solidFill>
                  <a:srgbClr val="404040"/>
                </a:solidFill>
                <a:latin typeface="メイリオ"/>
                <a:ea typeface="メイリオ"/>
                <a:cs typeface="メイリオ"/>
              </a:rPr>
              <a:t>07</a:t>
            </a:r>
          </a:p>
        </p:txBody>
      </p:sp>
      <p:sp>
        <p:nvSpPr>
          <p:cNvPr id="157" name="テキスト ボックス 156">
            <a:extLst>
              <a:ext uri="{FF2B5EF4-FFF2-40B4-BE49-F238E27FC236}">
                <a16:creationId xmlns:a16="http://schemas.microsoft.com/office/drawing/2014/main" id="{0F1BCCD6-5940-B147-A5B0-FE5EB7A7EC18}"/>
              </a:ext>
            </a:extLst>
          </p:cNvPr>
          <p:cNvSpPr txBox="1"/>
          <p:nvPr/>
        </p:nvSpPr>
        <p:spPr>
          <a:xfrm>
            <a:off x="3314570" y="4185224"/>
            <a:ext cx="919943"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高</a:t>
            </a:r>
          </a:p>
        </p:txBody>
      </p:sp>
      <p:sp>
        <p:nvSpPr>
          <p:cNvPr id="159" name="テキスト ボックス 158">
            <a:extLst>
              <a:ext uri="{FF2B5EF4-FFF2-40B4-BE49-F238E27FC236}">
                <a16:creationId xmlns:a16="http://schemas.microsoft.com/office/drawing/2014/main" id="{41D47456-BEEF-BA40-B270-6381F19FE937}"/>
              </a:ext>
            </a:extLst>
          </p:cNvPr>
          <p:cNvSpPr txBox="1"/>
          <p:nvPr/>
        </p:nvSpPr>
        <p:spPr>
          <a:xfrm>
            <a:off x="745296" y="4668615"/>
            <a:ext cx="1629773"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あああ</a:t>
            </a:r>
            <a:endParaRPr lang="en-US" altLang="ja-JP" sz="1000" dirty="0">
              <a:solidFill>
                <a:srgbClr val="404040"/>
              </a:solidFill>
              <a:latin typeface="メイリオ"/>
              <a:ea typeface="メイリオ"/>
              <a:cs typeface="メイリオ"/>
            </a:endParaRPr>
          </a:p>
        </p:txBody>
      </p:sp>
      <p:sp>
        <p:nvSpPr>
          <p:cNvPr id="160" name="テキスト ボックス 159">
            <a:extLst>
              <a:ext uri="{FF2B5EF4-FFF2-40B4-BE49-F238E27FC236}">
                <a16:creationId xmlns:a16="http://schemas.microsoft.com/office/drawing/2014/main" id="{A59F6332-9C3B-564E-8F80-1CE0038BB60C}"/>
              </a:ext>
            </a:extLst>
          </p:cNvPr>
          <p:cNvSpPr txBox="1"/>
          <p:nvPr/>
        </p:nvSpPr>
        <p:spPr>
          <a:xfrm>
            <a:off x="2391939" y="4668615"/>
            <a:ext cx="919943"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高</a:t>
            </a:r>
          </a:p>
        </p:txBody>
      </p:sp>
      <p:sp>
        <p:nvSpPr>
          <p:cNvPr id="161" name="テキスト ボックス 160">
            <a:extLst>
              <a:ext uri="{FF2B5EF4-FFF2-40B4-BE49-F238E27FC236}">
                <a16:creationId xmlns:a16="http://schemas.microsoft.com/office/drawing/2014/main" id="{C8591D9D-4E89-1243-B7DE-0A1658EC8488}"/>
              </a:ext>
            </a:extLst>
          </p:cNvPr>
          <p:cNvSpPr txBox="1"/>
          <p:nvPr/>
        </p:nvSpPr>
        <p:spPr>
          <a:xfrm>
            <a:off x="6901173" y="4668615"/>
            <a:ext cx="2666634"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あああ</a:t>
            </a:r>
            <a:endParaRPr kumimoji="1" lang="ja-JP" altLang="en-US" sz="1000" dirty="0">
              <a:solidFill>
                <a:srgbClr val="404040"/>
              </a:solidFill>
              <a:latin typeface="メイリオ"/>
              <a:ea typeface="メイリオ"/>
              <a:cs typeface="メイリオ"/>
            </a:endParaRPr>
          </a:p>
        </p:txBody>
      </p:sp>
      <p:sp>
        <p:nvSpPr>
          <p:cNvPr id="162" name="テキスト ボックス 161">
            <a:extLst>
              <a:ext uri="{FF2B5EF4-FFF2-40B4-BE49-F238E27FC236}">
                <a16:creationId xmlns:a16="http://schemas.microsoft.com/office/drawing/2014/main" id="{58DCA453-3F49-2B44-80A8-1DAC1B8B807D}"/>
              </a:ext>
            </a:extLst>
          </p:cNvPr>
          <p:cNvSpPr txBox="1"/>
          <p:nvPr/>
        </p:nvSpPr>
        <p:spPr>
          <a:xfrm>
            <a:off x="4244765" y="4668615"/>
            <a:ext cx="2666662"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あああ</a:t>
            </a:r>
          </a:p>
        </p:txBody>
      </p:sp>
      <p:sp>
        <p:nvSpPr>
          <p:cNvPr id="163" name="テキスト ボックス 162">
            <a:extLst>
              <a:ext uri="{FF2B5EF4-FFF2-40B4-BE49-F238E27FC236}">
                <a16:creationId xmlns:a16="http://schemas.microsoft.com/office/drawing/2014/main" id="{5C326BCF-92FD-E741-A737-BD2934E47C7A}"/>
              </a:ext>
            </a:extLst>
          </p:cNvPr>
          <p:cNvSpPr txBox="1"/>
          <p:nvPr/>
        </p:nvSpPr>
        <p:spPr>
          <a:xfrm>
            <a:off x="340925" y="4668615"/>
            <a:ext cx="404372" cy="246221"/>
          </a:xfrm>
          <a:prstGeom prst="rect">
            <a:avLst/>
          </a:prstGeom>
          <a:noFill/>
        </p:spPr>
        <p:txBody>
          <a:bodyPr wrap="square" rtlCol="0" anchor="ctr">
            <a:spAutoFit/>
          </a:bodyPr>
          <a:lstStyle/>
          <a:p>
            <a:pPr algn="ctr"/>
            <a:r>
              <a:rPr lang="en-US" altLang="ja-JP" sz="1000" dirty="0">
                <a:solidFill>
                  <a:srgbClr val="404040"/>
                </a:solidFill>
                <a:latin typeface="メイリオ"/>
                <a:ea typeface="メイリオ"/>
                <a:cs typeface="メイリオ"/>
              </a:rPr>
              <a:t>08</a:t>
            </a:r>
          </a:p>
        </p:txBody>
      </p:sp>
      <p:sp>
        <p:nvSpPr>
          <p:cNvPr id="164" name="テキスト ボックス 163">
            <a:extLst>
              <a:ext uri="{FF2B5EF4-FFF2-40B4-BE49-F238E27FC236}">
                <a16:creationId xmlns:a16="http://schemas.microsoft.com/office/drawing/2014/main" id="{E3B775B2-8519-2C49-BB0F-11ABE1FC405F}"/>
              </a:ext>
            </a:extLst>
          </p:cNvPr>
          <p:cNvSpPr txBox="1"/>
          <p:nvPr/>
        </p:nvSpPr>
        <p:spPr>
          <a:xfrm>
            <a:off x="3314570" y="4668615"/>
            <a:ext cx="919943"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高</a:t>
            </a:r>
          </a:p>
        </p:txBody>
      </p:sp>
      <p:sp>
        <p:nvSpPr>
          <p:cNvPr id="166" name="テキスト ボックス 165">
            <a:extLst>
              <a:ext uri="{FF2B5EF4-FFF2-40B4-BE49-F238E27FC236}">
                <a16:creationId xmlns:a16="http://schemas.microsoft.com/office/drawing/2014/main" id="{7C6F41B6-8BD0-9340-80E0-FC0EBA43E235}"/>
              </a:ext>
            </a:extLst>
          </p:cNvPr>
          <p:cNvSpPr txBox="1"/>
          <p:nvPr/>
        </p:nvSpPr>
        <p:spPr>
          <a:xfrm>
            <a:off x="745296" y="5152006"/>
            <a:ext cx="1629773"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あああ</a:t>
            </a:r>
            <a:endParaRPr lang="en-US" altLang="ja-JP" sz="1000" dirty="0">
              <a:solidFill>
                <a:srgbClr val="404040"/>
              </a:solidFill>
              <a:latin typeface="メイリオ"/>
              <a:ea typeface="メイリオ"/>
              <a:cs typeface="メイリオ"/>
            </a:endParaRPr>
          </a:p>
        </p:txBody>
      </p:sp>
      <p:sp>
        <p:nvSpPr>
          <p:cNvPr id="167" name="テキスト ボックス 166">
            <a:extLst>
              <a:ext uri="{FF2B5EF4-FFF2-40B4-BE49-F238E27FC236}">
                <a16:creationId xmlns:a16="http://schemas.microsoft.com/office/drawing/2014/main" id="{7BD20F38-3F64-E243-8F2D-F0CF39C7976D}"/>
              </a:ext>
            </a:extLst>
          </p:cNvPr>
          <p:cNvSpPr txBox="1"/>
          <p:nvPr/>
        </p:nvSpPr>
        <p:spPr>
          <a:xfrm>
            <a:off x="2391939" y="5152006"/>
            <a:ext cx="919943"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高</a:t>
            </a:r>
          </a:p>
        </p:txBody>
      </p:sp>
      <p:sp>
        <p:nvSpPr>
          <p:cNvPr id="168" name="テキスト ボックス 167">
            <a:extLst>
              <a:ext uri="{FF2B5EF4-FFF2-40B4-BE49-F238E27FC236}">
                <a16:creationId xmlns:a16="http://schemas.microsoft.com/office/drawing/2014/main" id="{C526E753-6ED7-CC47-BB56-E299DC22BA62}"/>
              </a:ext>
            </a:extLst>
          </p:cNvPr>
          <p:cNvSpPr txBox="1"/>
          <p:nvPr/>
        </p:nvSpPr>
        <p:spPr>
          <a:xfrm>
            <a:off x="6901173" y="5152006"/>
            <a:ext cx="2666634"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あああ</a:t>
            </a:r>
            <a:endParaRPr kumimoji="1" lang="ja-JP" altLang="en-US" sz="1000" dirty="0">
              <a:solidFill>
                <a:srgbClr val="404040"/>
              </a:solidFill>
              <a:latin typeface="メイリオ"/>
              <a:ea typeface="メイリオ"/>
              <a:cs typeface="メイリオ"/>
            </a:endParaRPr>
          </a:p>
        </p:txBody>
      </p:sp>
      <p:sp>
        <p:nvSpPr>
          <p:cNvPr id="169" name="テキスト ボックス 168">
            <a:extLst>
              <a:ext uri="{FF2B5EF4-FFF2-40B4-BE49-F238E27FC236}">
                <a16:creationId xmlns:a16="http://schemas.microsoft.com/office/drawing/2014/main" id="{3F7C4951-47B4-6440-8890-BFB00E93F03A}"/>
              </a:ext>
            </a:extLst>
          </p:cNvPr>
          <p:cNvSpPr txBox="1"/>
          <p:nvPr/>
        </p:nvSpPr>
        <p:spPr>
          <a:xfrm>
            <a:off x="4244765" y="5152006"/>
            <a:ext cx="2666662"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あああ</a:t>
            </a:r>
          </a:p>
        </p:txBody>
      </p:sp>
      <p:sp>
        <p:nvSpPr>
          <p:cNvPr id="170" name="テキスト ボックス 169">
            <a:extLst>
              <a:ext uri="{FF2B5EF4-FFF2-40B4-BE49-F238E27FC236}">
                <a16:creationId xmlns:a16="http://schemas.microsoft.com/office/drawing/2014/main" id="{85C28F20-8066-594C-B10C-97EC4C3F62A9}"/>
              </a:ext>
            </a:extLst>
          </p:cNvPr>
          <p:cNvSpPr txBox="1"/>
          <p:nvPr/>
        </p:nvSpPr>
        <p:spPr>
          <a:xfrm>
            <a:off x="340925" y="5152006"/>
            <a:ext cx="404372" cy="246221"/>
          </a:xfrm>
          <a:prstGeom prst="rect">
            <a:avLst/>
          </a:prstGeom>
          <a:noFill/>
        </p:spPr>
        <p:txBody>
          <a:bodyPr wrap="square" rtlCol="0" anchor="ctr">
            <a:spAutoFit/>
          </a:bodyPr>
          <a:lstStyle/>
          <a:p>
            <a:pPr algn="ctr"/>
            <a:r>
              <a:rPr lang="en-US" altLang="ja-JP" sz="1000" dirty="0">
                <a:solidFill>
                  <a:srgbClr val="404040"/>
                </a:solidFill>
                <a:latin typeface="メイリオ"/>
                <a:ea typeface="メイリオ"/>
                <a:cs typeface="メイリオ"/>
              </a:rPr>
              <a:t>09</a:t>
            </a:r>
          </a:p>
        </p:txBody>
      </p:sp>
      <p:sp>
        <p:nvSpPr>
          <p:cNvPr id="171" name="テキスト ボックス 170">
            <a:extLst>
              <a:ext uri="{FF2B5EF4-FFF2-40B4-BE49-F238E27FC236}">
                <a16:creationId xmlns:a16="http://schemas.microsoft.com/office/drawing/2014/main" id="{2D3DF8B9-207A-4B4F-8909-FDD524EA17CD}"/>
              </a:ext>
            </a:extLst>
          </p:cNvPr>
          <p:cNvSpPr txBox="1"/>
          <p:nvPr/>
        </p:nvSpPr>
        <p:spPr>
          <a:xfrm>
            <a:off x="3314570" y="5152006"/>
            <a:ext cx="919943"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高</a:t>
            </a:r>
          </a:p>
        </p:txBody>
      </p:sp>
      <p:sp>
        <p:nvSpPr>
          <p:cNvPr id="173" name="テキスト ボックス 172">
            <a:extLst>
              <a:ext uri="{FF2B5EF4-FFF2-40B4-BE49-F238E27FC236}">
                <a16:creationId xmlns:a16="http://schemas.microsoft.com/office/drawing/2014/main" id="{E3506438-8006-F140-80ED-10A35BADE46C}"/>
              </a:ext>
            </a:extLst>
          </p:cNvPr>
          <p:cNvSpPr txBox="1"/>
          <p:nvPr/>
        </p:nvSpPr>
        <p:spPr>
          <a:xfrm>
            <a:off x="745296" y="5635397"/>
            <a:ext cx="1629773"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あああ</a:t>
            </a:r>
            <a:endParaRPr lang="en-US" altLang="ja-JP" sz="1000" dirty="0">
              <a:solidFill>
                <a:srgbClr val="404040"/>
              </a:solidFill>
              <a:latin typeface="メイリオ"/>
              <a:ea typeface="メイリオ"/>
              <a:cs typeface="メイリオ"/>
            </a:endParaRPr>
          </a:p>
        </p:txBody>
      </p:sp>
      <p:sp>
        <p:nvSpPr>
          <p:cNvPr id="174" name="テキスト ボックス 173">
            <a:extLst>
              <a:ext uri="{FF2B5EF4-FFF2-40B4-BE49-F238E27FC236}">
                <a16:creationId xmlns:a16="http://schemas.microsoft.com/office/drawing/2014/main" id="{B8274B91-0583-DE4D-A2D6-716DA3B92FB9}"/>
              </a:ext>
            </a:extLst>
          </p:cNvPr>
          <p:cNvSpPr txBox="1"/>
          <p:nvPr/>
        </p:nvSpPr>
        <p:spPr>
          <a:xfrm>
            <a:off x="2391939" y="5635397"/>
            <a:ext cx="919943"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高</a:t>
            </a:r>
          </a:p>
        </p:txBody>
      </p:sp>
      <p:sp>
        <p:nvSpPr>
          <p:cNvPr id="175" name="テキスト ボックス 174">
            <a:extLst>
              <a:ext uri="{FF2B5EF4-FFF2-40B4-BE49-F238E27FC236}">
                <a16:creationId xmlns:a16="http://schemas.microsoft.com/office/drawing/2014/main" id="{ECD18945-2378-B94D-9C12-564BC522DD9E}"/>
              </a:ext>
            </a:extLst>
          </p:cNvPr>
          <p:cNvSpPr txBox="1"/>
          <p:nvPr/>
        </p:nvSpPr>
        <p:spPr>
          <a:xfrm>
            <a:off x="6901173" y="5635397"/>
            <a:ext cx="2666634"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あああ</a:t>
            </a:r>
            <a:endParaRPr kumimoji="1" lang="ja-JP" altLang="en-US" sz="1000" dirty="0">
              <a:solidFill>
                <a:srgbClr val="404040"/>
              </a:solidFill>
              <a:latin typeface="メイリオ"/>
              <a:ea typeface="メイリオ"/>
              <a:cs typeface="メイリオ"/>
            </a:endParaRPr>
          </a:p>
        </p:txBody>
      </p:sp>
      <p:sp>
        <p:nvSpPr>
          <p:cNvPr id="176" name="テキスト ボックス 175">
            <a:extLst>
              <a:ext uri="{FF2B5EF4-FFF2-40B4-BE49-F238E27FC236}">
                <a16:creationId xmlns:a16="http://schemas.microsoft.com/office/drawing/2014/main" id="{02A9BB7B-346E-6D4F-9AFC-EF1E75E3FD55}"/>
              </a:ext>
            </a:extLst>
          </p:cNvPr>
          <p:cNvSpPr txBox="1"/>
          <p:nvPr/>
        </p:nvSpPr>
        <p:spPr>
          <a:xfrm>
            <a:off x="4244765" y="5635397"/>
            <a:ext cx="2666662"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あああ</a:t>
            </a:r>
          </a:p>
        </p:txBody>
      </p:sp>
      <p:sp>
        <p:nvSpPr>
          <p:cNvPr id="177" name="テキスト ボックス 176">
            <a:extLst>
              <a:ext uri="{FF2B5EF4-FFF2-40B4-BE49-F238E27FC236}">
                <a16:creationId xmlns:a16="http://schemas.microsoft.com/office/drawing/2014/main" id="{E8DA2983-9EF9-474B-A8A5-CD2B3B63ADE7}"/>
              </a:ext>
            </a:extLst>
          </p:cNvPr>
          <p:cNvSpPr txBox="1"/>
          <p:nvPr/>
        </p:nvSpPr>
        <p:spPr>
          <a:xfrm>
            <a:off x="340925" y="5635397"/>
            <a:ext cx="404372" cy="246221"/>
          </a:xfrm>
          <a:prstGeom prst="rect">
            <a:avLst/>
          </a:prstGeom>
          <a:noFill/>
        </p:spPr>
        <p:txBody>
          <a:bodyPr wrap="square" rtlCol="0" anchor="ctr">
            <a:spAutoFit/>
          </a:bodyPr>
          <a:lstStyle/>
          <a:p>
            <a:pPr algn="ctr"/>
            <a:r>
              <a:rPr lang="en-US" altLang="ja-JP" sz="1000" dirty="0">
                <a:solidFill>
                  <a:srgbClr val="404040"/>
                </a:solidFill>
                <a:latin typeface="メイリオ"/>
                <a:ea typeface="メイリオ"/>
                <a:cs typeface="メイリオ"/>
              </a:rPr>
              <a:t>10</a:t>
            </a:r>
          </a:p>
        </p:txBody>
      </p:sp>
      <p:sp>
        <p:nvSpPr>
          <p:cNvPr id="178" name="テキスト ボックス 177">
            <a:extLst>
              <a:ext uri="{FF2B5EF4-FFF2-40B4-BE49-F238E27FC236}">
                <a16:creationId xmlns:a16="http://schemas.microsoft.com/office/drawing/2014/main" id="{14079161-9BB3-2F4E-B20A-2C0757BB337C}"/>
              </a:ext>
            </a:extLst>
          </p:cNvPr>
          <p:cNvSpPr txBox="1"/>
          <p:nvPr/>
        </p:nvSpPr>
        <p:spPr>
          <a:xfrm>
            <a:off x="3314570" y="5635397"/>
            <a:ext cx="919943"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高</a:t>
            </a:r>
          </a:p>
        </p:txBody>
      </p:sp>
      <p:sp>
        <p:nvSpPr>
          <p:cNvPr id="180" name="テキスト ボックス 179">
            <a:extLst>
              <a:ext uri="{FF2B5EF4-FFF2-40B4-BE49-F238E27FC236}">
                <a16:creationId xmlns:a16="http://schemas.microsoft.com/office/drawing/2014/main" id="{09C33DBD-AB7F-3E4D-ABDA-F12157D0A209}"/>
              </a:ext>
            </a:extLst>
          </p:cNvPr>
          <p:cNvSpPr txBox="1"/>
          <p:nvPr/>
        </p:nvSpPr>
        <p:spPr>
          <a:xfrm>
            <a:off x="745296" y="6130980"/>
            <a:ext cx="1629773"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あああ</a:t>
            </a:r>
            <a:endParaRPr lang="en-US" altLang="ja-JP" sz="1000" dirty="0">
              <a:solidFill>
                <a:srgbClr val="404040"/>
              </a:solidFill>
              <a:latin typeface="メイリオ"/>
              <a:ea typeface="メイリオ"/>
              <a:cs typeface="メイリオ"/>
            </a:endParaRPr>
          </a:p>
        </p:txBody>
      </p:sp>
      <p:sp>
        <p:nvSpPr>
          <p:cNvPr id="181" name="テキスト ボックス 180">
            <a:extLst>
              <a:ext uri="{FF2B5EF4-FFF2-40B4-BE49-F238E27FC236}">
                <a16:creationId xmlns:a16="http://schemas.microsoft.com/office/drawing/2014/main" id="{113C624E-6CCA-C743-9B17-D84A3D766729}"/>
              </a:ext>
            </a:extLst>
          </p:cNvPr>
          <p:cNvSpPr txBox="1"/>
          <p:nvPr/>
        </p:nvSpPr>
        <p:spPr>
          <a:xfrm>
            <a:off x="2391939" y="6130980"/>
            <a:ext cx="919943"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高</a:t>
            </a:r>
          </a:p>
        </p:txBody>
      </p:sp>
      <p:sp>
        <p:nvSpPr>
          <p:cNvPr id="182" name="テキスト ボックス 181">
            <a:extLst>
              <a:ext uri="{FF2B5EF4-FFF2-40B4-BE49-F238E27FC236}">
                <a16:creationId xmlns:a16="http://schemas.microsoft.com/office/drawing/2014/main" id="{A484263E-0520-4B40-AAB9-903BB7C34B99}"/>
              </a:ext>
            </a:extLst>
          </p:cNvPr>
          <p:cNvSpPr txBox="1"/>
          <p:nvPr/>
        </p:nvSpPr>
        <p:spPr>
          <a:xfrm>
            <a:off x="6901173" y="6130980"/>
            <a:ext cx="2666634"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あああ</a:t>
            </a:r>
            <a:endParaRPr kumimoji="1" lang="ja-JP" altLang="en-US" sz="1000" dirty="0">
              <a:solidFill>
                <a:srgbClr val="404040"/>
              </a:solidFill>
              <a:latin typeface="メイリオ"/>
              <a:ea typeface="メイリオ"/>
              <a:cs typeface="メイリオ"/>
            </a:endParaRPr>
          </a:p>
        </p:txBody>
      </p:sp>
      <p:sp>
        <p:nvSpPr>
          <p:cNvPr id="183" name="テキスト ボックス 182">
            <a:extLst>
              <a:ext uri="{FF2B5EF4-FFF2-40B4-BE49-F238E27FC236}">
                <a16:creationId xmlns:a16="http://schemas.microsoft.com/office/drawing/2014/main" id="{BABC0FFA-9C35-6E42-9F27-DB7D513FE179}"/>
              </a:ext>
            </a:extLst>
          </p:cNvPr>
          <p:cNvSpPr txBox="1"/>
          <p:nvPr/>
        </p:nvSpPr>
        <p:spPr>
          <a:xfrm>
            <a:off x="4244765" y="6130980"/>
            <a:ext cx="2666662"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あああ</a:t>
            </a:r>
          </a:p>
        </p:txBody>
      </p:sp>
      <p:sp>
        <p:nvSpPr>
          <p:cNvPr id="184" name="テキスト ボックス 183">
            <a:extLst>
              <a:ext uri="{FF2B5EF4-FFF2-40B4-BE49-F238E27FC236}">
                <a16:creationId xmlns:a16="http://schemas.microsoft.com/office/drawing/2014/main" id="{9B34C8BA-0891-6142-BE8E-9DB0F2EDD139}"/>
              </a:ext>
            </a:extLst>
          </p:cNvPr>
          <p:cNvSpPr txBox="1"/>
          <p:nvPr/>
        </p:nvSpPr>
        <p:spPr>
          <a:xfrm>
            <a:off x="340925" y="6130980"/>
            <a:ext cx="404372" cy="246221"/>
          </a:xfrm>
          <a:prstGeom prst="rect">
            <a:avLst/>
          </a:prstGeom>
          <a:noFill/>
        </p:spPr>
        <p:txBody>
          <a:bodyPr wrap="square" rtlCol="0" anchor="ctr">
            <a:spAutoFit/>
          </a:bodyPr>
          <a:lstStyle/>
          <a:p>
            <a:pPr algn="ctr"/>
            <a:r>
              <a:rPr lang="en-US" altLang="ja-JP" sz="1000" dirty="0">
                <a:solidFill>
                  <a:srgbClr val="404040"/>
                </a:solidFill>
                <a:latin typeface="メイリオ"/>
                <a:ea typeface="メイリオ"/>
                <a:cs typeface="メイリオ"/>
              </a:rPr>
              <a:t>11</a:t>
            </a:r>
          </a:p>
        </p:txBody>
      </p:sp>
      <p:sp>
        <p:nvSpPr>
          <p:cNvPr id="185" name="テキスト ボックス 184">
            <a:extLst>
              <a:ext uri="{FF2B5EF4-FFF2-40B4-BE49-F238E27FC236}">
                <a16:creationId xmlns:a16="http://schemas.microsoft.com/office/drawing/2014/main" id="{E7459F30-6A6D-A944-94BC-DDE0B3B5612B}"/>
              </a:ext>
            </a:extLst>
          </p:cNvPr>
          <p:cNvSpPr txBox="1"/>
          <p:nvPr/>
        </p:nvSpPr>
        <p:spPr>
          <a:xfrm>
            <a:off x="3314570" y="6130980"/>
            <a:ext cx="919943"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高</a:t>
            </a:r>
          </a:p>
        </p:txBody>
      </p:sp>
      <p:sp>
        <p:nvSpPr>
          <p:cNvPr id="94" name="テキスト ボックス 93">
            <a:extLst>
              <a:ext uri="{FF2B5EF4-FFF2-40B4-BE49-F238E27FC236}">
                <a16:creationId xmlns:a16="http://schemas.microsoft.com/office/drawing/2014/main" id="{D4B9AB95-7B52-442D-9203-6A3769779E10}"/>
              </a:ext>
            </a:extLst>
          </p:cNvPr>
          <p:cNvSpPr txBox="1"/>
          <p:nvPr/>
        </p:nvSpPr>
        <p:spPr>
          <a:xfrm>
            <a:off x="337288" y="6560810"/>
            <a:ext cx="137569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6.</a:t>
            </a:r>
            <a:r>
              <a:rPr lang="ja-JP" altLang="en-US" sz="900" dirty="0">
                <a:latin typeface="Meiryo UI" panose="020B0604030504040204" pitchFamily="50" charset="-128"/>
                <a:ea typeface="Meiryo UI" panose="020B0604030504040204" pitchFamily="50" charset="-128"/>
              </a:rPr>
              <a:t>組織をマネジメントする</a:t>
            </a:r>
          </a:p>
        </p:txBody>
      </p:sp>
      <p:sp>
        <p:nvSpPr>
          <p:cNvPr id="95" name="テキスト ボックス 94">
            <a:extLst>
              <a:ext uri="{FF2B5EF4-FFF2-40B4-BE49-F238E27FC236}">
                <a16:creationId xmlns:a16="http://schemas.microsoft.com/office/drawing/2014/main" id="{982594C6-BAD8-4974-9818-3ECAB45283FB}"/>
              </a:ext>
            </a:extLst>
          </p:cNvPr>
          <p:cNvSpPr txBox="1"/>
          <p:nvPr/>
        </p:nvSpPr>
        <p:spPr>
          <a:xfrm>
            <a:off x="1809280" y="6560810"/>
            <a:ext cx="2103461"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STEP2:</a:t>
            </a:r>
            <a:r>
              <a:rPr lang="ja-JP" altLang="en-US" sz="900" dirty="0">
                <a:latin typeface="Meiryo UI" panose="020B0604030504040204" pitchFamily="50" charset="-128"/>
                <a:ea typeface="Meiryo UI" panose="020B0604030504040204" pitchFamily="50" charset="-128"/>
              </a:rPr>
              <a:t>メンバー間の関係性の質を高める</a:t>
            </a:r>
          </a:p>
        </p:txBody>
      </p:sp>
    </p:spTree>
    <p:extLst>
      <p:ext uri="{BB962C8B-B14F-4D97-AF65-F5344CB8AC3E}">
        <p14:creationId xmlns:p14="http://schemas.microsoft.com/office/powerpoint/2010/main" val="3962960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正方形/長方形 36">
            <a:extLst>
              <a:ext uri="{FF2B5EF4-FFF2-40B4-BE49-F238E27FC236}">
                <a16:creationId xmlns:a16="http://schemas.microsoft.com/office/drawing/2014/main" id="{F051DF9C-A4A3-C345-93D1-8B70E79FE5BD}"/>
              </a:ext>
            </a:extLst>
          </p:cNvPr>
          <p:cNvSpPr/>
          <p:nvPr/>
        </p:nvSpPr>
        <p:spPr>
          <a:xfrm>
            <a:off x="337288" y="682812"/>
            <a:ext cx="9231425" cy="5807441"/>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0" name="テキスト ボックス 49">
            <a:extLst>
              <a:ext uri="{FF2B5EF4-FFF2-40B4-BE49-F238E27FC236}">
                <a16:creationId xmlns:a16="http://schemas.microsoft.com/office/drawing/2014/main" id="{6617679F-E1EE-1A4E-95F9-15D2C3FF894A}"/>
              </a:ext>
            </a:extLst>
          </p:cNvPr>
          <p:cNvSpPr txBox="1"/>
          <p:nvPr/>
        </p:nvSpPr>
        <p:spPr>
          <a:xfrm>
            <a:off x="463308" y="238540"/>
            <a:ext cx="3677610" cy="400110"/>
          </a:xfrm>
          <a:prstGeom prst="rect">
            <a:avLst/>
          </a:prstGeom>
          <a:noFill/>
        </p:spPr>
        <p:txBody>
          <a:bodyPr wrap="none" rtlCol="0">
            <a:spAutoFit/>
          </a:bodyPr>
          <a:lstStyle/>
          <a:p>
            <a:r>
              <a:rPr kumimoji="1" lang="en-US" altLang="ja-JP" sz="2000" b="1" dirty="0">
                <a:solidFill>
                  <a:schemeClr val="tx1">
                    <a:lumMod val="75000"/>
                    <a:lumOff val="25000"/>
                  </a:schemeClr>
                </a:solidFill>
                <a:latin typeface="Meiryo" panose="020B0604030504040204" pitchFamily="34" charset="-128"/>
                <a:ea typeface="Meiryo" panose="020B0604030504040204" pitchFamily="34" charset="-128"/>
              </a:rPr>
              <a:t>04_</a:t>
            </a:r>
            <a:r>
              <a:rPr kumimoji="1" lang="ja-JP" altLang="en-US" sz="2000" b="1" dirty="0">
                <a:solidFill>
                  <a:schemeClr val="tx1">
                    <a:lumMod val="75000"/>
                    <a:lumOff val="25000"/>
                  </a:schemeClr>
                </a:solidFill>
                <a:latin typeface="Meiryo" panose="020B0604030504040204" pitchFamily="34" charset="-128"/>
                <a:ea typeface="Meiryo" panose="020B0604030504040204" pitchFamily="34" charset="-128"/>
              </a:rPr>
              <a:t>コントロール可能</a:t>
            </a:r>
            <a:r>
              <a:rPr kumimoji="1" lang="en-US" altLang="ja-JP" sz="2000" b="1" dirty="0">
                <a:solidFill>
                  <a:schemeClr val="tx1">
                    <a:lumMod val="75000"/>
                    <a:lumOff val="25000"/>
                  </a:schemeClr>
                </a:solidFill>
                <a:latin typeface="Meiryo" panose="020B0604030504040204" pitchFamily="34" charset="-128"/>
                <a:ea typeface="Meiryo" panose="020B0604030504040204" pitchFamily="34" charset="-128"/>
              </a:rPr>
              <a:t>/</a:t>
            </a:r>
            <a:r>
              <a:rPr kumimoji="1" lang="ja-JP" altLang="en-US" sz="2000" b="1" dirty="0">
                <a:solidFill>
                  <a:schemeClr val="tx1">
                    <a:lumMod val="75000"/>
                    <a:lumOff val="25000"/>
                  </a:schemeClr>
                </a:solidFill>
                <a:latin typeface="Meiryo" panose="020B0604030504040204" pitchFamily="34" charset="-128"/>
                <a:ea typeface="Meiryo" panose="020B0604030504040204" pitchFamily="34" charset="-128"/>
              </a:rPr>
              <a:t>不可能</a:t>
            </a:r>
          </a:p>
        </p:txBody>
      </p:sp>
      <p:sp>
        <p:nvSpPr>
          <p:cNvPr id="3" name="正方形/長方形 2">
            <a:extLst>
              <a:ext uri="{FF2B5EF4-FFF2-40B4-BE49-F238E27FC236}">
                <a16:creationId xmlns:a16="http://schemas.microsoft.com/office/drawing/2014/main" id="{6AFF5DE9-E573-9845-8A61-E787DC660A7A}"/>
              </a:ext>
            </a:extLst>
          </p:cNvPr>
          <p:cNvSpPr/>
          <p:nvPr/>
        </p:nvSpPr>
        <p:spPr>
          <a:xfrm>
            <a:off x="337288" y="682812"/>
            <a:ext cx="9231424" cy="496603"/>
          </a:xfrm>
          <a:prstGeom prst="rect">
            <a:avLst/>
          </a:prstGeom>
          <a:solidFill>
            <a:schemeClr val="accent6">
              <a:lumMod val="20000"/>
              <a:lumOff val="80000"/>
            </a:schemeClr>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5346A130-8FEB-0149-A67E-4D2759EBD63A}"/>
              </a:ext>
            </a:extLst>
          </p:cNvPr>
          <p:cNvCxnSpPr>
            <a:cxnSpLocks/>
            <a:stCxn id="3" idx="0"/>
            <a:endCxn id="37" idx="2"/>
          </p:cNvCxnSpPr>
          <p:nvPr/>
        </p:nvCxnSpPr>
        <p:spPr>
          <a:xfrm>
            <a:off x="4953000" y="682812"/>
            <a:ext cx="1" cy="580744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0" name="テキスト ボックス 9">
            <a:extLst>
              <a:ext uri="{FF2B5EF4-FFF2-40B4-BE49-F238E27FC236}">
                <a16:creationId xmlns:a16="http://schemas.microsoft.com/office/drawing/2014/main" id="{E1798720-48D1-2744-AF47-9E0416011694}"/>
              </a:ext>
            </a:extLst>
          </p:cNvPr>
          <p:cNvSpPr txBox="1"/>
          <p:nvPr/>
        </p:nvSpPr>
        <p:spPr>
          <a:xfrm>
            <a:off x="337288" y="792614"/>
            <a:ext cx="4619992" cy="276999"/>
          </a:xfrm>
          <a:prstGeom prst="rect">
            <a:avLst/>
          </a:prstGeom>
          <a:noFill/>
        </p:spPr>
        <p:txBody>
          <a:bodyPr wrap="square" rtlCol="0">
            <a:spAutoFit/>
          </a:bodyPr>
          <a:lstStyle/>
          <a:p>
            <a:pPr algn="ctr"/>
            <a:r>
              <a:rPr kumimoji="1" lang="ja-JP" altLang="en-US" sz="1200" dirty="0">
                <a:solidFill>
                  <a:srgbClr val="404040"/>
                </a:solidFill>
                <a:latin typeface="メイリオ"/>
                <a:ea typeface="メイリオ"/>
                <a:cs typeface="メイリオ"/>
              </a:rPr>
              <a:t>コントロール可能</a:t>
            </a:r>
            <a:endParaRPr kumimoji="1" lang="ja-JP" altLang="en-US" dirty="0">
              <a:solidFill>
                <a:srgbClr val="404040"/>
              </a:solidFill>
              <a:latin typeface="メイリオ"/>
              <a:ea typeface="メイリオ"/>
              <a:cs typeface="メイリオ"/>
            </a:endParaRPr>
          </a:p>
        </p:txBody>
      </p:sp>
      <p:sp>
        <p:nvSpPr>
          <p:cNvPr id="11" name="テキスト ボックス 10">
            <a:extLst>
              <a:ext uri="{FF2B5EF4-FFF2-40B4-BE49-F238E27FC236}">
                <a16:creationId xmlns:a16="http://schemas.microsoft.com/office/drawing/2014/main" id="{4A7F0DAE-D5E1-964B-B19B-6D4857D4C308}"/>
              </a:ext>
            </a:extLst>
          </p:cNvPr>
          <p:cNvSpPr txBox="1"/>
          <p:nvPr/>
        </p:nvSpPr>
        <p:spPr>
          <a:xfrm>
            <a:off x="4951364" y="792614"/>
            <a:ext cx="4617348" cy="276999"/>
          </a:xfrm>
          <a:prstGeom prst="rect">
            <a:avLst/>
          </a:prstGeom>
          <a:noFill/>
        </p:spPr>
        <p:txBody>
          <a:bodyPr wrap="square" rtlCol="0">
            <a:spAutoFit/>
          </a:bodyPr>
          <a:lstStyle/>
          <a:p>
            <a:pPr algn="ctr"/>
            <a:r>
              <a:rPr kumimoji="1" lang="ja-JP" altLang="en-US" sz="1200" dirty="0">
                <a:solidFill>
                  <a:srgbClr val="404040"/>
                </a:solidFill>
                <a:latin typeface="メイリオ"/>
                <a:ea typeface="メイリオ"/>
                <a:cs typeface="メイリオ"/>
              </a:rPr>
              <a:t>コントロール不可能</a:t>
            </a:r>
            <a:endParaRPr kumimoji="1" lang="ja-JP" altLang="en-US" dirty="0">
              <a:solidFill>
                <a:srgbClr val="404040"/>
              </a:solidFill>
              <a:latin typeface="メイリオ"/>
              <a:ea typeface="メイリオ"/>
              <a:cs typeface="メイリオ"/>
            </a:endParaRPr>
          </a:p>
        </p:txBody>
      </p:sp>
      <p:sp>
        <p:nvSpPr>
          <p:cNvPr id="9" name="テキスト ボックス 8">
            <a:extLst>
              <a:ext uri="{FF2B5EF4-FFF2-40B4-BE49-F238E27FC236}">
                <a16:creationId xmlns:a16="http://schemas.microsoft.com/office/drawing/2014/main" id="{CFDE6232-4ECD-4C72-AE2F-188724DC5931}"/>
              </a:ext>
            </a:extLst>
          </p:cNvPr>
          <p:cNvSpPr txBox="1"/>
          <p:nvPr/>
        </p:nvSpPr>
        <p:spPr>
          <a:xfrm>
            <a:off x="337288" y="6560810"/>
            <a:ext cx="1319592"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1.</a:t>
            </a:r>
            <a:r>
              <a:rPr lang="ja-JP" altLang="en-US" sz="900" dirty="0">
                <a:latin typeface="Meiryo UI" panose="020B0604030504040204" pitchFamily="50" charset="-128"/>
                <a:ea typeface="Meiryo UI" panose="020B0604030504040204" pitchFamily="50" charset="-128"/>
              </a:rPr>
              <a:t>問題・課題を発見する</a:t>
            </a:r>
          </a:p>
        </p:txBody>
      </p:sp>
      <p:sp>
        <p:nvSpPr>
          <p:cNvPr id="12" name="テキスト ボックス 11">
            <a:extLst>
              <a:ext uri="{FF2B5EF4-FFF2-40B4-BE49-F238E27FC236}">
                <a16:creationId xmlns:a16="http://schemas.microsoft.com/office/drawing/2014/main" id="{C7241026-1B56-4B57-9341-5146B7D1F841}"/>
              </a:ext>
            </a:extLst>
          </p:cNvPr>
          <p:cNvSpPr txBox="1"/>
          <p:nvPr/>
        </p:nvSpPr>
        <p:spPr>
          <a:xfrm>
            <a:off x="1809280" y="6560810"/>
            <a:ext cx="1042273"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STEP1:</a:t>
            </a:r>
            <a:r>
              <a:rPr lang="ja-JP" altLang="en-US" sz="900" dirty="0">
                <a:latin typeface="Meiryo UI" panose="020B0604030504040204" pitchFamily="50" charset="-128"/>
                <a:ea typeface="Meiryo UI" panose="020B0604030504040204" pitchFamily="50" charset="-128"/>
              </a:rPr>
              <a:t>見える化</a:t>
            </a:r>
          </a:p>
        </p:txBody>
      </p:sp>
    </p:spTree>
    <p:extLst>
      <p:ext uri="{BB962C8B-B14F-4D97-AF65-F5344CB8AC3E}">
        <p14:creationId xmlns:p14="http://schemas.microsoft.com/office/powerpoint/2010/main" val="95377300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3728906"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63_</a:t>
            </a:r>
            <a:r>
              <a:rPr lang="ja-JP" altLang="en-US" dirty="0"/>
              <a:t>ステークホルダー分析（一覧表フォーマット）</a:t>
            </a:r>
          </a:p>
        </p:txBody>
      </p:sp>
      <p:sp>
        <p:nvSpPr>
          <p:cNvPr id="10" name="正方形/長方形 9">
            <a:extLst>
              <a:ext uri="{FF2B5EF4-FFF2-40B4-BE49-F238E27FC236}">
                <a16:creationId xmlns:a16="http://schemas.microsoft.com/office/drawing/2014/main" id="{25CAB3F1-0F43-6944-B614-059D0B066485}"/>
              </a:ext>
            </a:extLst>
          </p:cNvPr>
          <p:cNvSpPr/>
          <p:nvPr/>
        </p:nvSpPr>
        <p:spPr>
          <a:xfrm>
            <a:off x="337288" y="689472"/>
            <a:ext cx="9230521" cy="47682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8656615A-3947-2640-B66C-8CF2254E353B}"/>
              </a:ext>
            </a:extLst>
          </p:cNvPr>
          <p:cNvCxnSpPr/>
          <p:nvPr/>
        </p:nvCxnSpPr>
        <p:spPr>
          <a:xfrm>
            <a:off x="337289" y="1166293"/>
            <a:ext cx="922029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4" name="テキスト ボックス 13">
            <a:extLst>
              <a:ext uri="{FF2B5EF4-FFF2-40B4-BE49-F238E27FC236}">
                <a16:creationId xmlns:a16="http://schemas.microsoft.com/office/drawing/2014/main" id="{623D0747-2E11-CB4E-9A79-FEDD908E8D15}"/>
              </a:ext>
            </a:extLst>
          </p:cNvPr>
          <p:cNvSpPr txBox="1"/>
          <p:nvPr/>
        </p:nvSpPr>
        <p:spPr>
          <a:xfrm>
            <a:off x="745296" y="804772"/>
            <a:ext cx="1629773"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名前</a:t>
            </a:r>
            <a:endParaRPr lang="en-US" altLang="ja-JP" sz="1000" dirty="0">
              <a:solidFill>
                <a:srgbClr val="404040"/>
              </a:solidFill>
              <a:latin typeface="メイリオ"/>
              <a:ea typeface="メイリオ"/>
              <a:cs typeface="メイリオ"/>
            </a:endParaRPr>
          </a:p>
        </p:txBody>
      </p:sp>
      <p:cxnSp>
        <p:nvCxnSpPr>
          <p:cNvPr id="15" name="直線コネクタ 14">
            <a:extLst>
              <a:ext uri="{FF2B5EF4-FFF2-40B4-BE49-F238E27FC236}">
                <a16:creationId xmlns:a16="http://schemas.microsoft.com/office/drawing/2014/main" id="{EA30C49F-75F9-D941-AD19-3C8F89A32A21}"/>
              </a:ext>
            </a:extLst>
          </p:cNvPr>
          <p:cNvCxnSpPr/>
          <p:nvPr/>
        </p:nvCxnSpPr>
        <p:spPr>
          <a:xfrm>
            <a:off x="2375069" y="689473"/>
            <a:ext cx="1" cy="5794117"/>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8" name="テキスト ボックス 17">
            <a:extLst>
              <a:ext uri="{FF2B5EF4-FFF2-40B4-BE49-F238E27FC236}">
                <a16:creationId xmlns:a16="http://schemas.microsoft.com/office/drawing/2014/main" id="{8BC12D72-A7CC-0049-AE15-F043504CB1E3}"/>
              </a:ext>
            </a:extLst>
          </p:cNvPr>
          <p:cNvSpPr txBox="1"/>
          <p:nvPr/>
        </p:nvSpPr>
        <p:spPr>
          <a:xfrm>
            <a:off x="2391939" y="804772"/>
            <a:ext cx="919943"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影響度</a:t>
            </a:r>
            <a:endParaRPr kumimoji="1" lang="ja-JP" altLang="en-US" sz="1000" dirty="0">
              <a:solidFill>
                <a:srgbClr val="404040"/>
              </a:solidFill>
              <a:latin typeface="メイリオ"/>
              <a:ea typeface="メイリオ"/>
              <a:cs typeface="メイリオ"/>
            </a:endParaRPr>
          </a:p>
        </p:txBody>
      </p:sp>
      <p:sp>
        <p:nvSpPr>
          <p:cNvPr id="19" name="テキスト ボックス 18">
            <a:extLst>
              <a:ext uri="{FF2B5EF4-FFF2-40B4-BE49-F238E27FC236}">
                <a16:creationId xmlns:a16="http://schemas.microsoft.com/office/drawing/2014/main" id="{858C7272-039E-0848-B412-F0D152E88B0B}"/>
              </a:ext>
            </a:extLst>
          </p:cNvPr>
          <p:cNvSpPr txBox="1"/>
          <p:nvPr/>
        </p:nvSpPr>
        <p:spPr>
          <a:xfrm>
            <a:off x="6901173" y="804772"/>
            <a:ext cx="2666634"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アプローチ内容</a:t>
            </a:r>
          </a:p>
        </p:txBody>
      </p:sp>
      <p:cxnSp>
        <p:nvCxnSpPr>
          <p:cNvPr id="20" name="直線コネクタ 19">
            <a:extLst>
              <a:ext uri="{FF2B5EF4-FFF2-40B4-BE49-F238E27FC236}">
                <a16:creationId xmlns:a16="http://schemas.microsoft.com/office/drawing/2014/main" id="{493FC487-478F-6246-AF0E-E494C441DC0B}"/>
              </a:ext>
            </a:extLst>
          </p:cNvPr>
          <p:cNvCxnSpPr/>
          <p:nvPr/>
        </p:nvCxnSpPr>
        <p:spPr>
          <a:xfrm>
            <a:off x="6901174" y="696136"/>
            <a:ext cx="1" cy="5794117"/>
          </a:xfrm>
          <a:prstGeom prst="line">
            <a:avLst/>
          </a:prstGeom>
          <a:ln w="9525"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1" name="直線コネクタ 20">
            <a:extLst>
              <a:ext uri="{FF2B5EF4-FFF2-40B4-BE49-F238E27FC236}">
                <a16:creationId xmlns:a16="http://schemas.microsoft.com/office/drawing/2014/main" id="{E29DBC16-9980-884B-8938-E3C369907AD7}"/>
              </a:ext>
            </a:extLst>
          </p:cNvPr>
          <p:cNvCxnSpPr/>
          <p:nvPr/>
        </p:nvCxnSpPr>
        <p:spPr>
          <a:xfrm>
            <a:off x="3311881" y="696136"/>
            <a:ext cx="1" cy="5794117"/>
          </a:xfrm>
          <a:prstGeom prst="line">
            <a:avLst/>
          </a:prstGeom>
          <a:ln w="9525"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22" name="テキスト ボックス 21">
            <a:extLst>
              <a:ext uri="{FF2B5EF4-FFF2-40B4-BE49-F238E27FC236}">
                <a16:creationId xmlns:a16="http://schemas.microsoft.com/office/drawing/2014/main" id="{08798FCF-8DB0-1041-A551-EB1C2078F3F9}"/>
              </a:ext>
            </a:extLst>
          </p:cNvPr>
          <p:cNvSpPr txBox="1"/>
          <p:nvPr/>
        </p:nvSpPr>
        <p:spPr>
          <a:xfrm>
            <a:off x="4244765" y="804772"/>
            <a:ext cx="2666662"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関心事やニーズ</a:t>
            </a:r>
            <a:endParaRPr kumimoji="1" lang="ja-JP" altLang="en-US" sz="1000" dirty="0">
              <a:solidFill>
                <a:srgbClr val="404040"/>
              </a:solidFill>
              <a:latin typeface="メイリオ"/>
              <a:ea typeface="メイリオ"/>
              <a:cs typeface="メイリオ"/>
            </a:endParaRPr>
          </a:p>
        </p:txBody>
      </p:sp>
      <p:cxnSp>
        <p:nvCxnSpPr>
          <p:cNvPr id="23" name="直線コネクタ 22">
            <a:extLst>
              <a:ext uri="{FF2B5EF4-FFF2-40B4-BE49-F238E27FC236}">
                <a16:creationId xmlns:a16="http://schemas.microsoft.com/office/drawing/2014/main" id="{DCBFB5FA-425C-3F41-BA3D-6FD8F4CF5D6D}"/>
              </a:ext>
            </a:extLst>
          </p:cNvPr>
          <p:cNvCxnSpPr>
            <a:cxnSpLocks/>
          </p:cNvCxnSpPr>
          <p:nvPr/>
        </p:nvCxnSpPr>
        <p:spPr>
          <a:xfrm>
            <a:off x="745296" y="696136"/>
            <a:ext cx="0" cy="5794117"/>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24" name="テキスト ボックス 23">
            <a:extLst>
              <a:ext uri="{FF2B5EF4-FFF2-40B4-BE49-F238E27FC236}">
                <a16:creationId xmlns:a16="http://schemas.microsoft.com/office/drawing/2014/main" id="{9DE41839-F83E-E648-B3CC-1535A44A328F}"/>
              </a:ext>
            </a:extLst>
          </p:cNvPr>
          <p:cNvSpPr txBox="1"/>
          <p:nvPr/>
        </p:nvSpPr>
        <p:spPr>
          <a:xfrm>
            <a:off x="340925" y="804772"/>
            <a:ext cx="404372" cy="246221"/>
          </a:xfrm>
          <a:prstGeom prst="rect">
            <a:avLst/>
          </a:prstGeom>
          <a:noFill/>
        </p:spPr>
        <p:txBody>
          <a:bodyPr wrap="square" rtlCol="0" anchor="ctr">
            <a:spAutoFit/>
          </a:bodyPr>
          <a:lstStyle/>
          <a:p>
            <a:pPr algn="ctr"/>
            <a:r>
              <a:rPr lang="en-US" altLang="ja-JP" sz="1000" dirty="0">
                <a:solidFill>
                  <a:srgbClr val="404040"/>
                </a:solidFill>
                <a:latin typeface="メイリオ"/>
                <a:ea typeface="メイリオ"/>
                <a:cs typeface="メイリオ"/>
              </a:rPr>
              <a:t>No</a:t>
            </a:r>
          </a:p>
        </p:txBody>
      </p:sp>
      <p:cxnSp>
        <p:nvCxnSpPr>
          <p:cNvPr id="25" name="直線コネクタ 24">
            <a:extLst>
              <a:ext uri="{FF2B5EF4-FFF2-40B4-BE49-F238E27FC236}">
                <a16:creationId xmlns:a16="http://schemas.microsoft.com/office/drawing/2014/main" id="{4FE16C3F-4338-0F4F-9234-F73C80ED7A92}"/>
              </a:ext>
            </a:extLst>
          </p:cNvPr>
          <p:cNvCxnSpPr/>
          <p:nvPr/>
        </p:nvCxnSpPr>
        <p:spPr>
          <a:xfrm>
            <a:off x="337289" y="1649683"/>
            <a:ext cx="922029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6" name="直線コネクタ 25">
            <a:extLst>
              <a:ext uri="{FF2B5EF4-FFF2-40B4-BE49-F238E27FC236}">
                <a16:creationId xmlns:a16="http://schemas.microsoft.com/office/drawing/2014/main" id="{A304C109-EBA4-5647-82A7-61243E932EE1}"/>
              </a:ext>
            </a:extLst>
          </p:cNvPr>
          <p:cNvCxnSpPr/>
          <p:nvPr/>
        </p:nvCxnSpPr>
        <p:spPr>
          <a:xfrm>
            <a:off x="337289" y="2133073"/>
            <a:ext cx="922029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7" name="直線コネクタ 26">
            <a:extLst>
              <a:ext uri="{FF2B5EF4-FFF2-40B4-BE49-F238E27FC236}">
                <a16:creationId xmlns:a16="http://schemas.microsoft.com/office/drawing/2014/main" id="{823F8BC9-AD69-A94A-A9A6-DBC02B9EDDD6}"/>
              </a:ext>
            </a:extLst>
          </p:cNvPr>
          <p:cNvCxnSpPr/>
          <p:nvPr/>
        </p:nvCxnSpPr>
        <p:spPr>
          <a:xfrm>
            <a:off x="337289" y="2616463"/>
            <a:ext cx="922029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8" name="直線コネクタ 27">
            <a:extLst>
              <a:ext uri="{FF2B5EF4-FFF2-40B4-BE49-F238E27FC236}">
                <a16:creationId xmlns:a16="http://schemas.microsoft.com/office/drawing/2014/main" id="{8D146EC5-DDE0-504B-AF1C-D48E7BDC6D62}"/>
              </a:ext>
            </a:extLst>
          </p:cNvPr>
          <p:cNvCxnSpPr/>
          <p:nvPr/>
        </p:nvCxnSpPr>
        <p:spPr>
          <a:xfrm>
            <a:off x="337289" y="3099853"/>
            <a:ext cx="922029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9" name="直線コネクタ 28">
            <a:extLst>
              <a:ext uri="{FF2B5EF4-FFF2-40B4-BE49-F238E27FC236}">
                <a16:creationId xmlns:a16="http://schemas.microsoft.com/office/drawing/2014/main" id="{CF865B89-86A5-4B4B-A124-33732FC3E6B9}"/>
              </a:ext>
            </a:extLst>
          </p:cNvPr>
          <p:cNvCxnSpPr/>
          <p:nvPr/>
        </p:nvCxnSpPr>
        <p:spPr>
          <a:xfrm>
            <a:off x="337289" y="3583244"/>
            <a:ext cx="922029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0" name="直線コネクタ 29">
            <a:extLst>
              <a:ext uri="{FF2B5EF4-FFF2-40B4-BE49-F238E27FC236}">
                <a16:creationId xmlns:a16="http://schemas.microsoft.com/office/drawing/2014/main" id="{DF247243-6502-A74E-856D-D8C494B411D5}"/>
              </a:ext>
            </a:extLst>
          </p:cNvPr>
          <p:cNvCxnSpPr/>
          <p:nvPr/>
        </p:nvCxnSpPr>
        <p:spPr>
          <a:xfrm>
            <a:off x="337289" y="4066634"/>
            <a:ext cx="922029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1" name="直線コネクタ 30">
            <a:extLst>
              <a:ext uri="{FF2B5EF4-FFF2-40B4-BE49-F238E27FC236}">
                <a16:creationId xmlns:a16="http://schemas.microsoft.com/office/drawing/2014/main" id="{893CE8F6-6BB6-C940-9ECA-1FA81B315E00}"/>
              </a:ext>
            </a:extLst>
          </p:cNvPr>
          <p:cNvCxnSpPr/>
          <p:nvPr/>
        </p:nvCxnSpPr>
        <p:spPr>
          <a:xfrm>
            <a:off x="337289" y="4550024"/>
            <a:ext cx="922029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2" name="直線コネクタ 31">
            <a:extLst>
              <a:ext uri="{FF2B5EF4-FFF2-40B4-BE49-F238E27FC236}">
                <a16:creationId xmlns:a16="http://schemas.microsoft.com/office/drawing/2014/main" id="{71BD4D1D-C935-7B45-ABFB-0F6DF200D2BF}"/>
              </a:ext>
            </a:extLst>
          </p:cNvPr>
          <p:cNvCxnSpPr/>
          <p:nvPr/>
        </p:nvCxnSpPr>
        <p:spPr>
          <a:xfrm>
            <a:off x="337289" y="5033414"/>
            <a:ext cx="922029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3" name="直線コネクタ 32">
            <a:extLst>
              <a:ext uri="{FF2B5EF4-FFF2-40B4-BE49-F238E27FC236}">
                <a16:creationId xmlns:a16="http://schemas.microsoft.com/office/drawing/2014/main" id="{205A0288-F467-8741-BB91-1083C50FD7F5}"/>
              </a:ext>
            </a:extLst>
          </p:cNvPr>
          <p:cNvCxnSpPr/>
          <p:nvPr/>
        </p:nvCxnSpPr>
        <p:spPr>
          <a:xfrm>
            <a:off x="337289" y="5516804"/>
            <a:ext cx="922029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4" name="直線コネクタ 33">
            <a:extLst>
              <a:ext uri="{FF2B5EF4-FFF2-40B4-BE49-F238E27FC236}">
                <a16:creationId xmlns:a16="http://schemas.microsoft.com/office/drawing/2014/main" id="{F5297F53-C5E4-C643-BAC4-D98F4BAC31DA}"/>
              </a:ext>
            </a:extLst>
          </p:cNvPr>
          <p:cNvCxnSpPr/>
          <p:nvPr/>
        </p:nvCxnSpPr>
        <p:spPr>
          <a:xfrm>
            <a:off x="337289" y="6000195"/>
            <a:ext cx="922029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35" name="テキスト ボックス 34">
            <a:extLst>
              <a:ext uri="{FF2B5EF4-FFF2-40B4-BE49-F238E27FC236}">
                <a16:creationId xmlns:a16="http://schemas.microsoft.com/office/drawing/2014/main" id="{D243C314-612D-0541-8B46-4A4FD678137D}"/>
              </a:ext>
            </a:extLst>
          </p:cNvPr>
          <p:cNvSpPr txBox="1"/>
          <p:nvPr/>
        </p:nvSpPr>
        <p:spPr>
          <a:xfrm>
            <a:off x="3314570" y="804772"/>
            <a:ext cx="919943"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関心度</a:t>
            </a:r>
            <a:endParaRPr kumimoji="1" lang="ja-JP" altLang="en-US" sz="1000" dirty="0">
              <a:solidFill>
                <a:srgbClr val="404040"/>
              </a:solidFill>
              <a:latin typeface="メイリオ"/>
              <a:ea typeface="メイリオ"/>
              <a:cs typeface="メイリオ"/>
            </a:endParaRPr>
          </a:p>
        </p:txBody>
      </p:sp>
      <p:cxnSp>
        <p:nvCxnSpPr>
          <p:cNvPr id="36" name="直線コネクタ 35">
            <a:extLst>
              <a:ext uri="{FF2B5EF4-FFF2-40B4-BE49-F238E27FC236}">
                <a16:creationId xmlns:a16="http://schemas.microsoft.com/office/drawing/2014/main" id="{AD450AA5-560A-D640-9792-510F400B759A}"/>
              </a:ext>
            </a:extLst>
          </p:cNvPr>
          <p:cNvCxnSpPr/>
          <p:nvPr/>
        </p:nvCxnSpPr>
        <p:spPr>
          <a:xfrm>
            <a:off x="4234512" y="691778"/>
            <a:ext cx="1" cy="5794117"/>
          </a:xfrm>
          <a:prstGeom prst="line">
            <a:avLst/>
          </a:prstGeom>
          <a:ln w="9525"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37" name="正方形/長方形 36">
            <a:extLst>
              <a:ext uri="{FF2B5EF4-FFF2-40B4-BE49-F238E27FC236}">
                <a16:creationId xmlns:a16="http://schemas.microsoft.com/office/drawing/2014/main" id="{15EAEB97-501A-674A-AAD4-432F301A8D7D}"/>
              </a:ext>
            </a:extLst>
          </p:cNvPr>
          <p:cNvSpPr/>
          <p:nvPr/>
        </p:nvSpPr>
        <p:spPr>
          <a:xfrm>
            <a:off x="337288" y="682812"/>
            <a:ext cx="9231425" cy="580744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8" name="テキスト ボックス 37">
            <a:extLst>
              <a:ext uri="{FF2B5EF4-FFF2-40B4-BE49-F238E27FC236}">
                <a16:creationId xmlns:a16="http://schemas.microsoft.com/office/drawing/2014/main" id="{63C7EF35-D4A0-46EF-9FF8-A684E4F7A7DB}"/>
              </a:ext>
            </a:extLst>
          </p:cNvPr>
          <p:cNvSpPr txBox="1"/>
          <p:nvPr/>
        </p:nvSpPr>
        <p:spPr>
          <a:xfrm>
            <a:off x="337288" y="6560810"/>
            <a:ext cx="137569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6.</a:t>
            </a:r>
            <a:r>
              <a:rPr lang="ja-JP" altLang="en-US" sz="900" dirty="0">
                <a:latin typeface="Meiryo UI" panose="020B0604030504040204" pitchFamily="50" charset="-128"/>
                <a:ea typeface="Meiryo UI" panose="020B0604030504040204" pitchFamily="50" charset="-128"/>
              </a:rPr>
              <a:t>組織をマネジメントする</a:t>
            </a:r>
          </a:p>
        </p:txBody>
      </p:sp>
      <p:sp>
        <p:nvSpPr>
          <p:cNvPr id="39" name="テキスト ボックス 38">
            <a:extLst>
              <a:ext uri="{FF2B5EF4-FFF2-40B4-BE49-F238E27FC236}">
                <a16:creationId xmlns:a16="http://schemas.microsoft.com/office/drawing/2014/main" id="{44F2C3FB-060C-455E-95C7-9148BF772B35}"/>
              </a:ext>
            </a:extLst>
          </p:cNvPr>
          <p:cNvSpPr txBox="1"/>
          <p:nvPr/>
        </p:nvSpPr>
        <p:spPr>
          <a:xfrm>
            <a:off x="1809280" y="6560810"/>
            <a:ext cx="2103461"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STEP2:</a:t>
            </a:r>
            <a:r>
              <a:rPr lang="ja-JP" altLang="en-US" sz="900" dirty="0">
                <a:latin typeface="Meiryo UI" panose="020B0604030504040204" pitchFamily="50" charset="-128"/>
                <a:ea typeface="Meiryo UI" panose="020B0604030504040204" pitchFamily="50" charset="-128"/>
              </a:rPr>
              <a:t>メンバー間の関係性の質を高める</a:t>
            </a:r>
          </a:p>
        </p:txBody>
      </p:sp>
    </p:spTree>
    <p:extLst>
      <p:ext uri="{BB962C8B-B14F-4D97-AF65-F5344CB8AC3E}">
        <p14:creationId xmlns:p14="http://schemas.microsoft.com/office/powerpoint/2010/main" val="355167127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1882247"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64_</a:t>
            </a:r>
            <a:r>
              <a:rPr lang="ja-JP" altLang="en-US" dirty="0"/>
              <a:t>動機付け・衛生理論</a:t>
            </a:r>
          </a:p>
        </p:txBody>
      </p:sp>
      <p:sp>
        <p:nvSpPr>
          <p:cNvPr id="41" name="正方形/長方形 40">
            <a:extLst>
              <a:ext uri="{FF2B5EF4-FFF2-40B4-BE49-F238E27FC236}">
                <a16:creationId xmlns:a16="http://schemas.microsoft.com/office/drawing/2014/main" id="{1B4C3148-B926-7444-881A-153DB3367491}"/>
              </a:ext>
            </a:extLst>
          </p:cNvPr>
          <p:cNvSpPr/>
          <p:nvPr/>
        </p:nvSpPr>
        <p:spPr>
          <a:xfrm>
            <a:off x="337288" y="682812"/>
            <a:ext cx="9231424" cy="496603"/>
          </a:xfrm>
          <a:prstGeom prst="rect">
            <a:avLst/>
          </a:prstGeom>
          <a:solidFill>
            <a:schemeClr val="accent6">
              <a:lumMod val="20000"/>
              <a:lumOff val="80000"/>
            </a:schemeClr>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42" name="直線コネクタ 41">
            <a:extLst>
              <a:ext uri="{FF2B5EF4-FFF2-40B4-BE49-F238E27FC236}">
                <a16:creationId xmlns:a16="http://schemas.microsoft.com/office/drawing/2014/main" id="{9F25D12C-3030-6A44-AF3D-B654AD3FF59E}"/>
              </a:ext>
            </a:extLst>
          </p:cNvPr>
          <p:cNvCxnSpPr>
            <a:cxnSpLocks/>
            <a:stCxn id="41" idx="0"/>
            <a:endCxn id="40" idx="2"/>
          </p:cNvCxnSpPr>
          <p:nvPr/>
        </p:nvCxnSpPr>
        <p:spPr>
          <a:xfrm>
            <a:off x="4953000" y="682812"/>
            <a:ext cx="1" cy="580744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43" name="テキスト ボックス 42">
            <a:extLst>
              <a:ext uri="{FF2B5EF4-FFF2-40B4-BE49-F238E27FC236}">
                <a16:creationId xmlns:a16="http://schemas.microsoft.com/office/drawing/2014/main" id="{04E52A38-9E84-E24F-8227-76EDDA19E89E}"/>
              </a:ext>
            </a:extLst>
          </p:cNvPr>
          <p:cNvSpPr txBox="1"/>
          <p:nvPr/>
        </p:nvSpPr>
        <p:spPr>
          <a:xfrm>
            <a:off x="337287" y="792614"/>
            <a:ext cx="4615713" cy="276999"/>
          </a:xfrm>
          <a:prstGeom prst="rect">
            <a:avLst/>
          </a:prstGeom>
          <a:noFill/>
        </p:spPr>
        <p:txBody>
          <a:bodyPr wrap="square" rtlCol="0">
            <a:spAutoFit/>
          </a:bodyPr>
          <a:lstStyle/>
          <a:p>
            <a:pPr algn="ctr"/>
            <a:r>
              <a:rPr kumimoji="1" lang="ja-JP" altLang="en-US" sz="1200" dirty="0">
                <a:solidFill>
                  <a:srgbClr val="404040"/>
                </a:solidFill>
                <a:latin typeface="メイリオ"/>
                <a:ea typeface="メイリオ"/>
                <a:cs typeface="メイリオ"/>
              </a:rPr>
              <a:t>衛生要因</a:t>
            </a:r>
            <a:endParaRPr kumimoji="1" lang="ja-JP" altLang="en-US" dirty="0">
              <a:solidFill>
                <a:srgbClr val="404040"/>
              </a:solidFill>
              <a:latin typeface="メイリオ"/>
              <a:ea typeface="メイリオ"/>
              <a:cs typeface="メイリオ"/>
            </a:endParaRPr>
          </a:p>
        </p:txBody>
      </p:sp>
      <p:sp>
        <p:nvSpPr>
          <p:cNvPr id="44" name="テキスト ボックス 43">
            <a:extLst>
              <a:ext uri="{FF2B5EF4-FFF2-40B4-BE49-F238E27FC236}">
                <a16:creationId xmlns:a16="http://schemas.microsoft.com/office/drawing/2014/main" id="{DC356A85-B9DD-2641-B49E-D4EC031DED25}"/>
              </a:ext>
            </a:extLst>
          </p:cNvPr>
          <p:cNvSpPr txBox="1"/>
          <p:nvPr/>
        </p:nvSpPr>
        <p:spPr>
          <a:xfrm>
            <a:off x="4947085" y="792614"/>
            <a:ext cx="4621627" cy="276999"/>
          </a:xfrm>
          <a:prstGeom prst="rect">
            <a:avLst/>
          </a:prstGeom>
          <a:noFill/>
        </p:spPr>
        <p:txBody>
          <a:bodyPr wrap="square" rtlCol="0">
            <a:spAutoFit/>
          </a:bodyPr>
          <a:lstStyle/>
          <a:p>
            <a:pPr algn="ctr"/>
            <a:r>
              <a:rPr lang="ja-JP" altLang="en-US" sz="1200" dirty="0">
                <a:solidFill>
                  <a:srgbClr val="404040"/>
                </a:solidFill>
                <a:latin typeface="メイリオ"/>
                <a:ea typeface="メイリオ"/>
                <a:cs typeface="メイリオ"/>
              </a:rPr>
              <a:t>動機付け要因</a:t>
            </a:r>
            <a:endParaRPr kumimoji="1" lang="ja-JP" altLang="en-US" dirty="0">
              <a:solidFill>
                <a:srgbClr val="404040"/>
              </a:solidFill>
              <a:latin typeface="メイリオ"/>
              <a:ea typeface="メイリオ"/>
              <a:cs typeface="メイリオ"/>
            </a:endParaRPr>
          </a:p>
        </p:txBody>
      </p:sp>
      <p:sp>
        <p:nvSpPr>
          <p:cNvPr id="40" name="正方形/長方形 39">
            <a:extLst>
              <a:ext uri="{FF2B5EF4-FFF2-40B4-BE49-F238E27FC236}">
                <a16:creationId xmlns:a16="http://schemas.microsoft.com/office/drawing/2014/main" id="{53291DAE-674F-2641-A4A9-D8263C3EC666}"/>
              </a:ext>
            </a:extLst>
          </p:cNvPr>
          <p:cNvSpPr/>
          <p:nvPr/>
        </p:nvSpPr>
        <p:spPr>
          <a:xfrm>
            <a:off x="337288" y="682812"/>
            <a:ext cx="9231425" cy="580744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 name="テキスト ボックス 7">
            <a:extLst>
              <a:ext uri="{FF2B5EF4-FFF2-40B4-BE49-F238E27FC236}">
                <a16:creationId xmlns:a16="http://schemas.microsoft.com/office/drawing/2014/main" id="{2D7F1A9F-2954-9447-AEC1-FC2E8BC9B9FF}"/>
              </a:ext>
            </a:extLst>
          </p:cNvPr>
          <p:cNvSpPr txBox="1"/>
          <p:nvPr/>
        </p:nvSpPr>
        <p:spPr>
          <a:xfrm>
            <a:off x="576300" y="1358767"/>
            <a:ext cx="4136052" cy="1384995"/>
          </a:xfrm>
          <a:prstGeom prst="rect">
            <a:avLst/>
          </a:prstGeom>
          <a:noFill/>
        </p:spPr>
        <p:txBody>
          <a:bodyPr wrap="square" rtlCol="0" anchor="t">
            <a:spAutoFit/>
          </a:bodyPr>
          <a:lstStyle/>
          <a:p>
            <a:pPr marL="171450" indent="-1714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机の上を散らかしたままのメンバーがいる</a:t>
            </a:r>
            <a:endParaRPr lang="en-US" altLang="ja-JP" sz="1400" dirty="0">
              <a:solidFill>
                <a:schemeClr val="tx1">
                  <a:lumMod val="75000"/>
                  <a:lumOff val="25000"/>
                </a:schemeClr>
              </a:solidFill>
              <a:latin typeface="メイリオ"/>
              <a:ea typeface="メイリオ"/>
              <a:cs typeface="メイリオ"/>
            </a:endParaRPr>
          </a:p>
          <a:p>
            <a:pPr marL="171450" indent="-171450">
              <a:lnSpc>
                <a:spcPct val="150000"/>
              </a:lnSpc>
              <a:buFont typeface="Arial" panose="020B0604020202020204" pitchFamily="34" charset="0"/>
              <a:buChar char="•"/>
            </a:pPr>
            <a:r>
              <a:rPr kumimoji="1" lang="ja-JP" altLang="en-US" sz="1400" dirty="0">
                <a:solidFill>
                  <a:schemeClr val="tx1">
                    <a:lumMod val="75000"/>
                    <a:lumOff val="25000"/>
                  </a:schemeClr>
                </a:solidFill>
                <a:latin typeface="メイリオ"/>
                <a:ea typeface="メイリオ"/>
                <a:cs typeface="メイリオ"/>
              </a:rPr>
              <a:t>店長の機嫌（不機嫌だとモチベーション低下）</a:t>
            </a:r>
            <a:endParaRPr kumimoji="1" lang="en-US" altLang="ja-JP" sz="1400" dirty="0">
              <a:solidFill>
                <a:schemeClr val="tx1">
                  <a:lumMod val="75000"/>
                  <a:lumOff val="25000"/>
                </a:schemeClr>
              </a:solidFill>
              <a:latin typeface="メイリオ"/>
              <a:ea typeface="メイリオ"/>
              <a:cs typeface="メイリオ"/>
            </a:endParaRPr>
          </a:p>
          <a:p>
            <a:pPr marL="171450" indent="-1714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休日出勤が前日に決まるとつらい</a:t>
            </a:r>
            <a:endParaRPr lang="en-US" altLang="ja-JP" sz="1400" dirty="0">
              <a:solidFill>
                <a:schemeClr val="tx1">
                  <a:lumMod val="75000"/>
                  <a:lumOff val="25000"/>
                </a:schemeClr>
              </a:solidFill>
              <a:latin typeface="メイリオ"/>
              <a:ea typeface="メイリオ"/>
              <a:cs typeface="メイリオ"/>
            </a:endParaRPr>
          </a:p>
          <a:p>
            <a:pPr marL="171450" indent="-171450">
              <a:lnSpc>
                <a:spcPct val="150000"/>
              </a:lnSpc>
              <a:buFont typeface="Arial" panose="020B0604020202020204" pitchFamily="34" charset="0"/>
              <a:buChar char="•"/>
            </a:pPr>
            <a:r>
              <a:rPr kumimoji="1" lang="ja-JP" altLang="en-US" sz="1400" dirty="0">
                <a:solidFill>
                  <a:schemeClr val="tx1">
                    <a:lumMod val="75000"/>
                    <a:lumOff val="25000"/>
                  </a:schemeClr>
                </a:solidFill>
                <a:latin typeface="メイリオ"/>
                <a:ea typeface="メイリオ"/>
                <a:cs typeface="メイリオ"/>
              </a:rPr>
              <a:t>多店舗展開し始めてから、意見が通りづらい</a:t>
            </a:r>
            <a:endParaRPr kumimoji="1" lang="en-US" altLang="ja-JP" sz="1400" dirty="0">
              <a:solidFill>
                <a:schemeClr val="tx1">
                  <a:lumMod val="75000"/>
                  <a:lumOff val="25000"/>
                </a:schemeClr>
              </a:solidFill>
              <a:latin typeface="メイリオ"/>
              <a:ea typeface="メイリオ"/>
              <a:cs typeface="メイリオ"/>
            </a:endParaRPr>
          </a:p>
        </p:txBody>
      </p:sp>
      <p:sp>
        <p:nvSpPr>
          <p:cNvPr id="9" name="テキスト ボックス 8">
            <a:extLst>
              <a:ext uri="{FF2B5EF4-FFF2-40B4-BE49-F238E27FC236}">
                <a16:creationId xmlns:a16="http://schemas.microsoft.com/office/drawing/2014/main" id="{0EB16EF5-AEC8-4342-938F-478993E4F539}"/>
              </a:ext>
            </a:extLst>
          </p:cNvPr>
          <p:cNvSpPr txBox="1"/>
          <p:nvPr/>
        </p:nvSpPr>
        <p:spPr>
          <a:xfrm>
            <a:off x="5190545" y="1365193"/>
            <a:ext cx="4138986" cy="1384995"/>
          </a:xfrm>
          <a:prstGeom prst="rect">
            <a:avLst/>
          </a:prstGeom>
          <a:noFill/>
        </p:spPr>
        <p:txBody>
          <a:bodyPr wrap="square" rtlCol="0" anchor="t">
            <a:spAutoFit/>
          </a:bodyPr>
          <a:lstStyle/>
          <a:p>
            <a:pPr marL="171450" indent="-1714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新しいスキル取得にチャレンジしたい</a:t>
            </a:r>
            <a:endParaRPr lang="en-US" altLang="ja-JP" sz="1400" dirty="0">
              <a:solidFill>
                <a:schemeClr val="tx1">
                  <a:lumMod val="75000"/>
                  <a:lumOff val="25000"/>
                </a:schemeClr>
              </a:solidFill>
              <a:latin typeface="メイリオ"/>
              <a:ea typeface="メイリオ"/>
              <a:cs typeface="メイリオ"/>
            </a:endParaRPr>
          </a:p>
          <a:p>
            <a:pPr marL="171450" indent="-171450">
              <a:lnSpc>
                <a:spcPct val="150000"/>
              </a:lnSpc>
              <a:buFont typeface="Arial" panose="020B0604020202020204" pitchFamily="34" charset="0"/>
              <a:buChar char="•"/>
            </a:pPr>
            <a:r>
              <a:rPr kumimoji="1" lang="ja-JP" altLang="en-US" sz="1400" dirty="0">
                <a:solidFill>
                  <a:schemeClr val="tx1">
                    <a:lumMod val="75000"/>
                    <a:lumOff val="25000"/>
                  </a:schemeClr>
                </a:solidFill>
                <a:latin typeface="メイリオ"/>
                <a:ea typeface="メイリオ"/>
                <a:cs typeface="メイリオ"/>
              </a:rPr>
              <a:t>お客様から「ありがとう」と言われると嬉しい</a:t>
            </a:r>
            <a:endParaRPr kumimoji="1" lang="en-US" altLang="ja-JP" sz="1400" dirty="0">
              <a:solidFill>
                <a:schemeClr val="tx1">
                  <a:lumMod val="75000"/>
                  <a:lumOff val="25000"/>
                </a:schemeClr>
              </a:solidFill>
              <a:latin typeface="メイリオ"/>
              <a:ea typeface="メイリオ"/>
              <a:cs typeface="メイリオ"/>
            </a:endParaRPr>
          </a:p>
          <a:p>
            <a:pPr marL="171450" indent="-1714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自分の成長を感じたとき</a:t>
            </a:r>
            <a:endParaRPr lang="en-US" altLang="ja-JP" sz="1400" dirty="0">
              <a:solidFill>
                <a:schemeClr val="tx1">
                  <a:lumMod val="75000"/>
                  <a:lumOff val="25000"/>
                </a:schemeClr>
              </a:solidFill>
              <a:latin typeface="メイリオ"/>
              <a:ea typeface="メイリオ"/>
              <a:cs typeface="メイリオ"/>
            </a:endParaRPr>
          </a:p>
          <a:p>
            <a:pPr marL="171450" indent="-171450">
              <a:lnSpc>
                <a:spcPct val="150000"/>
              </a:lnSpc>
              <a:buFont typeface="Arial" panose="020B0604020202020204" pitchFamily="34" charset="0"/>
              <a:buChar char="•"/>
            </a:pPr>
            <a:r>
              <a:rPr kumimoji="1" lang="ja-JP" altLang="en-US" sz="1400" dirty="0">
                <a:solidFill>
                  <a:schemeClr val="tx1">
                    <a:lumMod val="75000"/>
                    <a:lumOff val="25000"/>
                  </a:schemeClr>
                </a:solidFill>
                <a:latin typeface="メイリオ"/>
                <a:ea typeface="メイリオ"/>
                <a:cs typeface="メイリオ"/>
              </a:rPr>
              <a:t>新しいプログラムの担当を任されたとき</a:t>
            </a:r>
            <a:endParaRPr kumimoji="1" lang="en-US" altLang="ja-JP" sz="1400" dirty="0">
              <a:solidFill>
                <a:schemeClr val="tx1">
                  <a:lumMod val="75000"/>
                  <a:lumOff val="25000"/>
                </a:schemeClr>
              </a:solidFill>
              <a:latin typeface="メイリオ"/>
              <a:ea typeface="メイリオ"/>
              <a:cs typeface="メイリオ"/>
            </a:endParaRPr>
          </a:p>
        </p:txBody>
      </p:sp>
      <p:sp>
        <p:nvSpPr>
          <p:cNvPr id="11" name="テキスト ボックス 10">
            <a:extLst>
              <a:ext uri="{FF2B5EF4-FFF2-40B4-BE49-F238E27FC236}">
                <a16:creationId xmlns:a16="http://schemas.microsoft.com/office/drawing/2014/main" id="{12FD8300-5302-4693-A905-B947A3B98F91}"/>
              </a:ext>
            </a:extLst>
          </p:cNvPr>
          <p:cNvSpPr txBox="1"/>
          <p:nvPr/>
        </p:nvSpPr>
        <p:spPr>
          <a:xfrm>
            <a:off x="337288" y="6560810"/>
            <a:ext cx="137569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6.</a:t>
            </a:r>
            <a:r>
              <a:rPr lang="ja-JP" altLang="en-US" sz="900" dirty="0">
                <a:latin typeface="Meiryo UI" panose="020B0604030504040204" pitchFamily="50" charset="-128"/>
                <a:ea typeface="Meiryo UI" panose="020B0604030504040204" pitchFamily="50" charset="-128"/>
              </a:rPr>
              <a:t>組織をマネジメントする</a:t>
            </a:r>
          </a:p>
        </p:txBody>
      </p:sp>
      <p:sp>
        <p:nvSpPr>
          <p:cNvPr id="12" name="テキスト ボックス 11">
            <a:extLst>
              <a:ext uri="{FF2B5EF4-FFF2-40B4-BE49-F238E27FC236}">
                <a16:creationId xmlns:a16="http://schemas.microsoft.com/office/drawing/2014/main" id="{9FB136F5-CC9D-45F8-8210-3168FE150D61}"/>
              </a:ext>
            </a:extLst>
          </p:cNvPr>
          <p:cNvSpPr txBox="1"/>
          <p:nvPr/>
        </p:nvSpPr>
        <p:spPr>
          <a:xfrm>
            <a:off x="1809280" y="6560810"/>
            <a:ext cx="2037737"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STEP3:</a:t>
            </a:r>
            <a:r>
              <a:rPr lang="ja-JP" altLang="en-US" sz="900" dirty="0">
                <a:latin typeface="Meiryo UI" panose="020B0604030504040204" pitchFamily="50" charset="-128"/>
                <a:ea typeface="Meiryo UI" panose="020B0604030504040204" pitchFamily="50" charset="-128"/>
              </a:rPr>
              <a:t>メンバーのモチベーションを高める</a:t>
            </a:r>
          </a:p>
        </p:txBody>
      </p:sp>
    </p:spTree>
    <p:extLst>
      <p:ext uri="{BB962C8B-B14F-4D97-AF65-F5344CB8AC3E}">
        <p14:creationId xmlns:p14="http://schemas.microsoft.com/office/powerpoint/2010/main" val="347379524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1882247"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64_</a:t>
            </a:r>
            <a:r>
              <a:rPr lang="ja-JP" altLang="en-US" dirty="0"/>
              <a:t>動機付け・衛生理論</a:t>
            </a:r>
          </a:p>
        </p:txBody>
      </p:sp>
      <p:sp>
        <p:nvSpPr>
          <p:cNvPr id="41" name="正方形/長方形 40">
            <a:extLst>
              <a:ext uri="{FF2B5EF4-FFF2-40B4-BE49-F238E27FC236}">
                <a16:creationId xmlns:a16="http://schemas.microsoft.com/office/drawing/2014/main" id="{1B4C3148-B926-7444-881A-153DB3367491}"/>
              </a:ext>
            </a:extLst>
          </p:cNvPr>
          <p:cNvSpPr/>
          <p:nvPr/>
        </p:nvSpPr>
        <p:spPr>
          <a:xfrm>
            <a:off x="337288" y="682812"/>
            <a:ext cx="9231424" cy="496603"/>
          </a:xfrm>
          <a:prstGeom prst="rect">
            <a:avLst/>
          </a:prstGeom>
          <a:solidFill>
            <a:schemeClr val="accent6">
              <a:lumMod val="20000"/>
              <a:lumOff val="80000"/>
            </a:schemeClr>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42" name="直線コネクタ 41">
            <a:extLst>
              <a:ext uri="{FF2B5EF4-FFF2-40B4-BE49-F238E27FC236}">
                <a16:creationId xmlns:a16="http://schemas.microsoft.com/office/drawing/2014/main" id="{9F25D12C-3030-6A44-AF3D-B654AD3FF59E}"/>
              </a:ext>
            </a:extLst>
          </p:cNvPr>
          <p:cNvCxnSpPr>
            <a:cxnSpLocks/>
            <a:stCxn id="41" idx="0"/>
            <a:endCxn id="40" idx="2"/>
          </p:cNvCxnSpPr>
          <p:nvPr/>
        </p:nvCxnSpPr>
        <p:spPr>
          <a:xfrm>
            <a:off x="4953000" y="682812"/>
            <a:ext cx="1" cy="580744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43" name="テキスト ボックス 42">
            <a:extLst>
              <a:ext uri="{FF2B5EF4-FFF2-40B4-BE49-F238E27FC236}">
                <a16:creationId xmlns:a16="http://schemas.microsoft.com/office/drawing/2014/main" id="{04E52A38-9E84-E24F-8227-76EDDA19E89E}"/>
              </a:ext>
            </a:extLst>
          </p:cNvPr>
          <p:cNvSpPr txBox="1"/>
          <p:nvPr/>
        </p:nvSpPr>
        <p:spPr>
          <a:xfrm>
            <a:off x="337287" y="792614"/>
            <a:ext cx="4615713" cy="276999"/>
          </a:xfrm>
          <a:prstGeom prst="rect">
            <a:avLst/>
          </a:prstGeom>
          <a:noFill/>
        </p:spPr>
        <p:txBody>
          <a:bodyPr wrap="square" rtlCol="0">
            <a:spAutoFit/>
          </a:bodyPr>
          <a:lstStyle/>
          <a:p>
            <a:pPr algn="ctr"/>
            <a:r>
              <a:rPr kumimoji="1" lang="ja-JP" altLang="en-US" sz="1200" dirty="0">
                <a:solidFill>
                  <a:srgbClr val="404040"/>
                </a:solidFill>
                <a:latin typeface="メイリオ"/>
                <a:ea typeface="メイリオ"/>
                <a:cs typeface="メイリオ"/>
              </a:rPr>
              <a:t>衛生要因</a:t>
            </a:r>
            <a:endParaRPr kumimoji="1" lang="ja-JP" altLang="en-US" dirty="0">
              <a:solidFill>
                <a:srgbClr val="404040"/>
              </a:solidFill>
              <a:latin typeface="メイリオ"/>
              <a:ea typeface="メイリオ"/>
              <a:cs typeface="メイリオ"/>
            </a:endParaRPr>
          </a:p>
        </p:txBody>
      </p:sp>
      <p:sp>
        <p:nvSpPr>
          <p:cNvPr id="44" name="テキスト ボックス 43">
            <a:extLst>
              <a:ext uri="{FF2B5EF4-FFF2-40B4-BE49-F238E27FC236}">
                <a16:creationId xmlns:a16="http://schemas.microsoft.com/office/drawing/2014/main" id="{DC356A85-B9DD-2641-B49E-D4EC031DED25}"/>
              </a:ext>
            </a:extLst>
          </p:cNvPr>
          <p:cNvSpPr txBox="1"/>
          <p:nvPr/>
        </p:nvSpPr>
        <p:spPr>
          <a:xfrm>
            <a:off x="4947085" y="792614"/>
            <a:ext cx="4621627" cy="276999"/>
          </a:xfrm>
          <a:prstGeom prst="rect">
            <a:avLst/>
          </a:prstGeom>
          <a:noFill/>
        </p:spPr>
        <p:txBody>
          <a:bodyPr wrap="square" rtlCol="0">
            <a:spAutoFit/>
          </a:bodyPr>
          <a:lstStyle/>
          <a:p>
            <a:pPr algn="ctr"/>
            <a:r>
              <a:rPr lang="ja-JP" altLang="en-US" sz="1200" dirty="0">
                <a:solidFill>
                  <a:srgbClr val="404040"/>
                </a:solidFill>
                <a:latin typeface="メイリオ"/>
                <a:ea typeface="メイリオ"/>
                <a:cs typeface="メイリオ"/>
              </a:rPr>
              <a:t>動機付け要因</a:t>
            </a:r>
            <a:endParaRPr kumimoji="1" lang="ja-JP" altLang="en-US" dirty="0">
              <a:solidFill>
                <a:srgbClr val="404040"/>
              </a:solidFill>
              <a:latin typeface="メイリオ"/>
              <a:ea typeface="メイリオ"/>
              <a:cs typeface="メイリオ"/>
            </a:endParaRPr>
          </a:p>
        </p:txBody>
      </p:sp>
      <p:sp>
        <p:nvSpPr>
          <p:cNvPr id="40" name="正方形/長方形 39">
            <a:extLst>
              <a:ext uri="{FF2B5EF4-FFF2-40B4-BE49-F238E27FC236}">
                <a16:creationId xmlns:a16="http://schemas.microsoft.com/office/drawing/2014/main" id="{53291DAE-674F-2641-A4A9-D8263C3EC666}"/>
              </a:ext>
            </a:extLst>
          </p:cNvPr>
          <p:cNvSpPr/>
          <p:nvPr/>
        </p:nvSpPr>
        <p:spPr>
          <a:xfrm>
            <a:off x="337288" y="682812"/>
            <a:ext cx="9231425" cy="580744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 name="テキスト ボックス 8">
            <a:extLst>
              <a:ext uri="{FF2B5EF4-FFF2-40B4-BE49-F238E27FC236}">
                <a16:creationId xmlns:a16="http://schemas.microsoft.com/office/drawing/2014/main" id="{3EFCFB24-E4CD-46D4-9353-501432DE32BF}"/>
              </a:ext>
            </a:extLst>
          </p:cNvPr>
          <p:cNvSpPr txBox="1"/>
          <p:nvPr/>
        </p:nvSpPr>
        <p:spPr>
          <a:xfrm>
            <a:off x="337288" y="6560810"/>
            <a:ext cx="137569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6.</a:t>
            </a:r>
            <a:r>
              <a:rPr lang="ja-JP" altLang="en-US" sz="900" dirty="0">
                <a:latin typeface="Meiryo UI" panose="020B0604030504040204" pitchFamily="50" charset="-128"/>
                <a:ea typeface="Meiryo UI" panose="020B0604030504040204" pitchFamily="50" charset="-128"/>
              </a:rPr>
              <a:t>組織をマネジメントする</a:t>
            </a:r>
          </a:p>
        </p:txBody>
      </p:sp>
      <p:sp>
        <p:nvSpPr>
          <p:cNvPr id="10" name="テキスト ボックス 9">
            <a:extLst>
              <a:ext uri="{FF2B5EF4-FFF2-40B4-BE49-F238E27FC236}">
                <a16:creationId xmlns:a16="http://schemas.microsoft.com/office/drawing/2014/main" id="{2CBE5C75-8A09-489B-B78F-4F32C9BDDB74}"/>
              </a:ext>
            </a:extLst>
          </p:cNvPr>
          <p:cNvSpPr txBox="1"/>
          <p:nvPr/>
        </p:nvSpPr>
        <p:spPr>
          <a:xfrm>
            <a:off x="1809280" y="6560810"/>
            <a:ext cx="2037737"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STEP3:</a:t>
            </a:r>
            <a:r>
              <a:rPr lang="ja-JP" altLang="en-US" sz="900" dirty="0">
                <a:latin typeface="Meiryo UI" panose="020B0604030504040204" pitchFamily="50" charset="-128"/>
                <a:ea typeface="Meiryo UI" panose="020B0604030504040204" pitchFamily="50" charset="-128"/>
              </a:rPr>
              <a:t>メンバーのモチベーションを高める</a:t>
            </a:r>
          </a:p>
        </p:txBody>
      </p:sp>
    </p:spTree>
    <p:extLst>
      <p:ext uri="{BB962C8B-B14F-4D97-AF65-F5344CB8AC3E}">
        <p14:creationId xmlns:p14="http://schemas.microsoft.com/office/powerpoint/2010/main" val="299521310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2008178"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65_Will/Skill</a:t>
            </a:r>
            <a:r>
              <a:rPr lang="ja-JP" altLang="en-US" dirty="0"/>
              <a:t>マトリクス</a:t>
            </a:r>
          </a:p>
        </p:txBody>
      </p:sp>
      <p:cxnSp>
        <p:nvCxnSpPr>
          <p:cNvPr id="3" name="直線コネクタ 2">
            <a:extLst>
              <a:ext uri="{FF2B5EF4-FFF2-40B4-BE49-F238E27FC236}">
                <a16:creationId xmlns:a16="http://schemas.microsoft.com/office/drawing/2014/main" id="{092CF535-1CDC-C241-A79E-E2FEA2EBDE41}"/>
              </a:ext>
            </a:extLst>
          </p:cNvPr>
          <p:cNvCxnSpPr/>
          <p:nvPr/>
        </p:nvCxnSpPr>
        <p:spPr>
          <a:xfrm>
            <a:off x="577413" y="899287"/>
            <a:ext cx="1" cy="5180570"/>
          </a:xfrm>
          <a:prstGeom prst="line">
            <a:avLst/>
          </a:prstGeom>
          <a:ln w="31750" cmpd="sng">
            <a:solidFill>
              <a:schemeClr val="tx1">
                <a:lumMod val="85000"/>
                <a:lumOff val="15000"/>
              </a:schemeClr>
            </a:solidFill>
            <a:headEnd type="stealth" w="lg" len="lg"/>
            <a:tailEnd type="oval" w="lg" len="lg"/>
          </a:ln>
          <a:effectLst/>
        </p:spPr>
        <p:style>
          <a:lnRef idx="2">
            <a:schemeClr val="accent1"/>
          </a:lnRef>
          <a:fillRef idx="0">
            <a:schemeClr val="accent1"/>
          </a:fillRef>
          <a:effectRef idx="1">
            <a:schemeClr val="accent1"/>
          </a:effectRef>
          <a:fontRef idx="minor">
            <a:schemeClr val="tx1"/>
          </a:fontRef>
        </p:style>
      </p:cxnSp>
      <p:cxnSp>
        <p:nvCxnSpPr>
          <p:cNvPr id="5" name="直線コネクタ 4">
            <a:extLst>
              <a:ext uri="{FF2B5EF4-FFF2-40B4-BE49-F238E27FC236}">
                <a16:creationId xmlns:a16="http://schemas.microsoft.com/office/drawing/2014/main" id="{9F6E21E0-35AA-7944-A757-CEAF37828834}"/>
              </a:ext>
            </a:extLst>
          </p:cNvPr>
          <p:cNvCxnSpPr/>
          <p:nvPr/>
        </p:nvCxnSpPr>
        <p:spPr>
          <a:xfrm>
            <a:off x="537342" y="6074431"/>
            <a:ext cx="8841436" cy="0"/>
          </a:xfrm>
          <a:prstGeom prst="line">
            <a:avLst/>
          </a:prstGeom>
          <a:ln w="31750" cmpd="sng">
            <a:solidFill>
              <a:schemeClr val="tx1">
                <a:lumMod val="85000"/>
                <a:lumOff val="15000"/>
              </a:schemeClr>
            </a:solidFill>
            <a:headEnd type="none" w="lg" len="lg"/>
            <a:tailEnd type="stealth" w="lg" len="lg"/>
          </a:ln>
          <a:effectLst/>
        </p:spPr>
        <p:style>
          <a:lnRef idx="2">
            <a:schemeClr val="accent1"/>
          </a:lnRef>
          <a:fillRef idx="0">
            <a:schemeClr val="accent1"/>
          </a:fillRef>
          <a:effectRef idx="1">
            <a:schemeClr val="accent1"/>
          </a:effectRef>
          <a:fontRef idx="minor">
            <a:schemeClr val="tx1"/>
          </a:fontRef>
        </p:style>
      </p:cxnSp>
      <p:sp>
        <p:nvSpPr>
          <p:cNvPr id="6" name="テキスト ボックス 5">
            <a:extLst>
              <a:ext uri="{FF2B5EF4-FFF2-40B4-BE49-F238E27FC236}">
                <a16:creationId xmlns:a16="http://schemas.microsoft.com/office/drawing/2014/main" id="{06705542-5644-1243-A80D-7671B563C1C3}"/>
              </a:ext>
            </a:extLst>
          </p:cNvPr>
          <p:cNvSpPr txBox="1"/>
          <p:nvPr/>
        </p:nvSpPr>
        <p:spPr>
          <a:xfrm>
            <a:off x="3432260" y="6121323"/>
            <a:ext cx="3041479" cy="313932"/>
          </a:xfrm>
          <a:prstGeom prst="rect">
            <a:avLst/>
          </a:prstGeom>
          <a:noFill/>
        </p:spPr>
        <p:txBody>
          <a:bodyPr wrap="square" rtlCol="0" anchor="t">
            <a:spAutoFit/>
          </a:bodyPr>
          <a:lstStyle/>
          <a:p>
            <a:pPr algn="ctr">
              <a:lnSpc>
                <a:spcPct val="120000"/>
              </a:lnSpc>
            </a:pPr>
            <a:r>
              <a:rPr lang="ja-JP" altLang="en-US" sz="1200" dirty="0">
                <a:solidFill>
                  <a:srgbClr val="404040"/>
                </a:solidFill>
                <a:latin typeface="Meiryo" panose="020B0604030504040204" pitchFamily="34" charset="-128"/>
                <a:ea typeface="Meiryo" panose="020B0604030504040204" pitchFamily="34" charset="-128"/>
                <a:cs typeface="メイリオ"/>
              </a:rPr>
              <a:t>能力</a:t>
            </a:r>
            <a:r>
              <a:rPr lang="en-US" altLang="ja-JP" sz="1200" dirty="0">
                <a:solidFill>
                  <a:srgbClr val="404040"/>
                </a:solidFill>
                <a:latin typeface="Meiryo" panose="020B0604030504040204" pitchFamily="34" charset="-128"/>
                <a:ea typeface="Meiryo" panose="020B0604030504040204" pitchFamily="34" charset="-128"/>
                <a:cs typeface="メイリオ"/>
              </a:rPr>
              <a:t> Skill</a:t>
            </a:r>
          </a:p>
        </p:txBody>
      </p:sp>
      <p:sp>
        <p:nvSpPr>
          <p:cNvPr id="7" name="テキスト ボックス 6">
            <a:extLst>
              <a:ext uri="{FF2B5EF4-FFF2-40B4-BE49-F238E27FC236}">
                <a16:creationId xmlns:a16="http://schemas.microsoft.com/office/drawing/2014/main" id="{1241D6D7-D6E2-5041-8880-4886B9191D95}"/>
              </a:ext>
            </a:extLst>
          </p:cNvPr>
          <p:cNvSpPr txBox="1"/>
          <p:nvPr/>
        </p:nvSpPr>
        <p:spPr>
          <a:xfrm>
            <a:off x="153295" y="2515076"/>
            <a:ext cx="406265" cy="1948992"/>
          </a:xfrm>
          <a:prstGeom prst="rect">
            <a:avLst/>
          </a:prstGeom>
          <a:noFill/>
        </p:spPr>
        <p:txBody>
          <a:bodyPr vert="eaVert" wrap="square" rtlCol="0" anchor="t">
            <a:spAutoFit/>
          </a:bodyPr>
          <a:lstStyle/>
          <a:p>
            <a:pPr algn="ctr">
              <a:lnSpc>
                <a:spcPct val="120000"/>
              </a:lnSpc>
            </a:pPr>
            <a:r>
              <a:rPr lang="ja-JP" altLang="en-US" sz="1200" dirty="0">
                <a:solidFill>
                  <a:srgbClr val="404040"/>
                </a:solidFill>
                <a:latin typeface="Meiryo" panose="020B0604030504040204" pitchFamily="34" charset="-128"/>
                <a:ea typeface="Meiryo" panose="020B0604030504040204" pitchFamily="34" charset="-128"/>
                <a:cs typeface="メイリオ"/>
              </a:rPr>
              <a:t>やる気</a:t>
            </a:r>
            <a:r>
              <a:rPr lang="en-US" altLang="ja-JP" sz="1200" dirty="0">
                <a:solidFill>
                  <a:srgbClr val="404040"/>
                </a:solidFill>
                <a:latin typeface="Meiryo" panose="020B0604030504040204" pitchFamily="34" charset="-128"/>
                <a:ea typeface="Meiryo" panose="020B0604030504040204" pitchFamily="34" charset="-128"/>
                <a:cs typeface="メイリオ"/>
              </a:rPr>
              <a:t> Will</a:t>
            </a:r>
          </a:p>
        </p:txBody>
      </p:sp>
      <p:cxnSp>
        <p:nvCxnSpPr>
          <p:cNvPr id="8" name="直線コネクタ 7">
            <a:extLst>
              <a:ext uri="{FF2B5EF4-FFF2-40B4-BE49-F238E27FC236}">
                <a16:creationId xmlns:a16="http://schemas.microsoft.com/office/drawing/2014/main" id="{59357B37-631C-C947-B920-6680BA5F7AAC}"/>
              </a:ext>
            </a:extLst>
          </p:cNvPr>
          <p:cNvCxnSpPr/>
          <p:nvPr/>
        </p:nvCxnSpPr>
        <p:spPr>
          <a:xfrm>
            <a:off x="4978094" y="899287"/>
            <a:ext cx="1" cy="5180570"/>
          </a:xfrm>
          <a:prstGeom prst="line">
            <a:avLst/>
          </a:prstGeom>
          <a:ln w="15875" cmpd="sng">
            <a:solidFill>
              <a:schemeClr val="tx1">
                <a:lumMod val="65000"/>
                <a:lumOff val="35000"/>
              </a:schemeClr>
            </a:solidFill>
            <a:prstDash val="sysDot"/>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9A141B21-E806-A344-8D61-21F3DB5A78DD}"/>
              </a:ext>
            </a:extLst>
          </p:cNvPr>
          <p:cNvCxnSpPr/>
          <p:nvPr/>
        </p:nvCxnSpPr>
        <p:spPr>
          <a:xfrm>
            <a:off x="9378777" y="899287"/>
            <a:ext cx="1" cy="5180570"/>
          </a:xfrm>
          <a:prstGeom prst="line">
            <a:avLst/>
          </a:prstGeom>
          <a:ln w="15875" cmpd="sng">
            <a:solidFill>
              <a:schemeClr val="tx1">
                <a:lumMod val="65000"/>
                <a:lumOff val="35000"/>
              </a:schemeClr>
            </a:solidFill>
            <a:prstDash val="sysDot"/>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10" name="直線コネクタ 9">
            <a:extLst>
              <a:ext uri="{FF2B5EF4-FFF2-40B4-BE49-F238E27FC236}">
                <a16:creationId xmlns:a16="http://schemas.microsoft.com/office/drawing/2014/main" id="{B59B44AB-7768-9042-AB86-15AABA00CF4F}"/>
              </a:ext>
            </a:extLst>
          </p:cNvPr>
          <p:cNvCxnSpPr>
            <a:cxnSpLocks/>
          </p:cNvCxnSpPr>
          <p:nvPr/>
        </p:nvCxnSpPr>
        <p:spPr>
          <a:xfrm flipH="1">
            <a:off x="577413" y="908809"/>
            <a:ext cx="8801365" cy="0"/>
          </a:xfrm>
          <a:prstGeom prst="line">
            <a:avLst/>
          </a:prstGeom>
          <a:ln w="15875" cmpd="sng">
            <a:solidFill>
              <a:schemeClr val="tx1">
                <a:lumMod val="65000"/>
                <a:lumOff val="35000"/>
              </a:schemeClr>
            </a:solidFill>
            <a:prstDash val="sysDot"/>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 name="直線コネクタ 10">
            <a:extLst>
              <a:ext uri="{FF2B5EF4-FFF2-40B4-BE49-F238E27FC236}">
                <a16:creationId xmlns:a16="http://schemas.microsoft.com/office/drawing/2014/main" id="{0A4B6D9F-5BB3-5D4D-8452-C769599895DB}"/>
              </a:ext>
            </a:extLst>
          </p:cNvPr>
          <p:cNvCxnSpPr>
            <a:cxnSpLocks/>
          </p:cNvCxnSpPr>
          <p:nvPr/>
        </p:nvCxnSpPr>
        <p:spPr>
          <a:xfrm flipH="1">
            <a:off x="577413" y="3491620"/>
            <a:ext cx="8801365" cy="0"/>
          </a:xfrm>
          <a:prstGeom prst="line">
            <a:avLst/>
          </a:prstGeom>
          <a:ln w="15875" cmpd="sng">
            <a:solidFill>
              <a:schemeClr val="tx1">
                <a:lumMod val="65000"/>
                <a:lumOff val="35000"/>
              </a:schemeClr>
            </a:solidFill>
            <a:prstDash val="sysDot"/>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sp>
        <p:nvSpPr>
          <p:cNvPr id="12" name="テキスト ボックス 11">
            <a:extLst>
              <a:ext uri="{FF2B5EF4-FFF2-40B4-BE49-F238E27FC236}">
                <a16:creationId xmlns:a16="http://schemas.microsoft.com/office/drawing/2014/main" id="{F6897B69-4DDD-524E-9242-6A6747149F50}"/>
              </a:ext>
            </a:extLst>
          </p:cNvPr>
          <p:cNvSpPr txBox="1"/>
          <p:nvPr/>
        </p:nvSpPr>
        <p:spPr>
          <a:xfrm>
            <a:off x="8961221" y="6121323"/>
            <a:ext cx="417556" cy="313932"/>
          </a:xfrm>
          <a:prstGeom prst="rect">
            <a:avLst/>
          </a:prstGeom>
          <a:noFill/>
        </p:spPr>
        <p:txBody>
          <a:bodyPr wrap="square" rtlCol="0" anchor="t">
            <a:spAutoFit/>
          </a:bodyPr>
          <a:lstStyle/>
          <a:p>
            <a:pPr algn="ctr">
              <a:lnSpc>
                <a:spcPct val="120000"/>
              </a:lnSpc>
            </a:pPr>
            <a:r>
              <a:rPr lang="ja-JP" altLang="en-US" sz="1200" dirty="0">
                <a:solidFill>
                  <a:srgbClr val="404040"/>
                </a:solidFill>
                <a:latin typeface="Meiryo" panose="020B0604030504040204" pitchFamily="34" charset="-128"/>
                <a:ea typeface="Meiryo" panose="020B0604030504040204" pitchFamily="34" charset="-128"/>
                <a:cs typeface="メイリオ"/>
              </a:rPr>
              <a:t>高</a:t>
            </a:r>
            <a:endParaRPr lang="en-US" altLang="ja-JP" sz="1200" dirty="0">
              <a:solidFill>
                <a:srgbClr val="404040"/>
              </a:solidFill>
              <a:latin typeface="Meiryo" panose="020B0604030504040204" pitchFamily="34" charset="-128"/>
              <a:ea typeface="Meiryo" panose="020B0604030504040204" pitchFamily="34" charset="-128"/>
              <a:cs typeface="メイリオ"/>
            </a:endParaRPr>
          </a:p>
        </p:txBody>
      </p:sp>
      <p:sp>
        <p:nvSpPr>
          <p:cNvPr id="13" name="テキスト ボックス 12">
            <a:extLst>
              <a:ext uri="{FF2B5EF4-FFF2-40B4-BE49-F238E27FC236}">
                <a16:creationId xmlns:a16="http://schemas.microsoft.com/office/drawing/2014/main" id="{8723C616-1314-FA44-96AD-DB6093562B39}"/>
              </a:ext>
            </a:extLst>
          </p:cNvPr>
          <p:cNvSpPr txBox="1"/>
          <p:nvPr/>
        </p:nvSpPr>
        <p:spPr>
          <a:xfrm>
            <a:off x="153295" y="853328"/>
            <a:ext cx="406265" cy="435169"/>
          </a:xfrm>
          <a:prstGeom prst="rect">
            <a:avLst/>
          </a:prstGeom>
          <a:noFill/>
        </p:spPr>
        <p:txBody>
          <a:bodyPr vert="eaVert" wrap="square" rtlCol="0" anchor="t">
            <a:spAutoFit/>
          </a:bodyPr>
          <a:lstStyle/>
          <a:p>
            <a:pPr algn="ctr">
              <a:lnSpc>
                <a:spcPct val="120000"/>
              </a:lnSpc>
            </a:pPr>
            <a:r>
              <a:rPr lang="ja-JP" altLang="en-US" sz="1200" dirty="0">
                <a:solidFill>
                  <a:srgbClr val="404040"/>
                </a:solidFill>
                <a:latin typeface="Meiryo" panose="020B0604030504040204" pitchFamily="34" charset="-128"/>
                <a:ea typeface="Meiryo" panose="020B0604030504040204" pitchFamily="34" charset="-128"/>
                <a:cs typeface="メイリオ"/>
              </a:rPr>
              <a:t>高</a:t>
            </a:r>
            <a:endParaRPr lang="en-US" altLang="ja-JP" sz="1200" dirty="0">
              <a:solidFill>
                <a:srgbClr val="404040"/>
              </a:solidFill>
              <a:latin typeface="Meiryo" panose="020B0604030504040204" pitchFamily="34" charset="-128"/>
              <a:ea typeface="Meiryo" panose="020B0604030504040204" pitchFamily="34" charset="-128"/>
              <a:cs typeface="メイリオ"/>
            </a:endParaRPr>
          </a:p>
        </p:txBody>
      </p:sp>
      <p:sp>
        <p:nvSpPr>
          <p:cNvPr id="14" name="テキスト ボックス 13">
            <a:extLst>
              <a:ext uri="{FF2B5EF4-FFF2-40B4-BE49-F238E27FC236}">
                <a16:creationId xmlns:a16="http://schemas.microsoft.com/office/drawing/2014/main" id="{D46C0F8B-EC80-8E44-836B-988C2EEC7FDF}"/>
              </a:ext>
            </a:extLst>
          </p:cNvPr>
          <p:cNvSpPr txBox="1"/>
          <p:nvPr/>
        </p:nvSpPr>
        <p:spPr>
          <a:xfrm>
            <a:off x="153295" y="6023487"/>
            <a:ext cx="406265" cy="435169"/>
          </a:xfrm>
          <a:prstGeom prst="rect">
            <a:avLst/>
          </a:prstGeom>
          <a:noFill/>
        </p:spPr>
        <p:txBody>
          <a:bodyPr vert="eaVert" wrap="square" rtlCol="0" anchor="t">
            <a:spAutoFit/>
          </a:bodyPr>
          <a:lstStyle/>
          <a:p>
            <a:pPr algn="ctr">
              <a:lnSpc>
                <a:spcPct val="120000"/>
              </a:lnSpc>
            </a:pPr>
            <a:r>
              <a:rPr lang="ja-JP" altLang="en-US" sz="1200" dirty="0">
                <a:solidFill>
                  <a:srgbClr val="404040"/>
                </a:solidFill>
                <a:latin typeface="Meiryo" panose="020B0604030504040204" pitchFamily="34" charset="-128"/>
                <a:ea typeface="Meiryo" panose="020B0604030504040204" pitchFamily="34" charset="-128"/>
                <a:cs typeface="メイリオ"/>
              </a:rPr>
              <a:t>低</a:t>
            </a:r>
            <a:endParaRPr lang="en-US" altLang="ja-JP" sz="1200" dirty="0">
              <a:solidFill>
                <a:srgbClr val="404040"/>
              </a:solidFill>
              <a:latin typeface="Meiryo" panose="020B0604030504040204" pitchFamily="34" charset="-128"/>
              <a:ea typeface="Meiryo" panose="020B0604030504040204" pitchFamily="34" charset="-128"/>
              <a:cs typeface="メイリオ"/>
            </a:endParaRPr>
          </a:p>
        </p:txBody>
      </p:sp>
      <p:sp>
        <p:nvSpPr>
          <p:cNvPr id="15" name="テキスト ボックス 14">
            <a:extLst>
              <a:ext uri="{FF2B5EF4-FFF2-40B4-BE49-F238E27FC236}">
                <a16:creationId xmlns:a16="http://schemas.microsoft.com/office/drawing/2014/main" id="{B89A60BB-43D2-0648-B451-007889F5083B}"/>
              </a:ext>
            </a:extLst>
          </p:cNvPr>
          <p:cNvSpPr txBox="1"/>
          <p:nvPr/>
        </p:nvSpPr>
        <p:spPr>
          <a:xfrm>
            <a:off x="1608209" y="1861661"/>
            <a:ext cx="2339102" cy="677108"/>
          </a:xfrm>
          <a:prstGeom prst="rect">
            <a:avLst/>
          </a:prstGeom>
          <a:noFill/>
        </p:spPr>
        <p:txBody>
          <a:bodyPr wrap="none" rtlCol="0" anchor="ctr">
            <a:spAutoFit/>
          </a:bodyPr>
          <a:lstStyle/>
          <a:p>
            <a:pPr algn="ctr"/>
            <a:r>
              <a:rPr kumimoji="1" lang="ja-JP" altLang="en-US" sz="2400" b="1" dirty="0">
                <a:solidFill>
                  <a:schemeClr val="bg1">
                    <a:lumMod val="85000"/>
                  </a:schemeClr>
                </a:solidFill>
                <a:latin typeface="Meiryo" panose="020B0604030504040204" pitchFamily="34" charset="-128"/>
                <a:ea typeface="Meiryo" panose="020B0604030504040204" pitchFamily="34" charset="-128"/>
              </a:rPr>
              <a:t>指導する</a:t>
            </a:r>
            <a:endParaRPr kumimoji="1" lang="en-US" altLang="ja-JP" sz="2400" b="1" dirty="0">
              <a:solidFill>
                <a:schemeClr val="bg1">
                  <a:lumMod val="85000"/>
                </a:schemeClr>
              </a:solidFill>
              <a:latin typeface="Meiryo" panose="020B0604030504040204" pitchFamily="34" charset="-128"/>
              <a:ea typeface="Meiryo" panose="020B0604030504040204" pitchFamily="34" charset="-128"/>
            </a:endParaRPr>
          </a:p>
          <a:p>
            <a:pPr algn="ctr"/>
            <a:r>
              <a:rPr lang="ja-JP" altLang="en-US" sz="1400" b="1" dirty="0">
                <a:solidFill>
                  <a:schemeClr val="bg1">
                    <a:lumMod val="85000"/>
                  </a:schemeClr>
                </a:solidFill>
                <a:latin typeface="Meiryo" panose="020B0604030504040204" pitchFamily="34" charset="-128"/>
                <a:ea typeface="Meiryo" panose="020B0604030504040204" pitchFamily="34" charset="-128"/>
              </a:rPr>
              <a:t>やる気はあるが能力が低い</a:t>
            </a:r>
            <a:endParaRPr kumimoji="1" lang="ja-JP" altLang="en-US" sz="1400" b="1" dirty="0">
              <a:solidFill>
                <a:schemeClr val="bg1">
                  <a:lumMod val="85000"/>
                </a:schemeClr>
              </a:solidFill>
              <a:latin typeface="Meiryo" panose="020B0604030504040204" pitchFamily="34" charset="-128"/>
              <a:ea typeface="Meiryo" panose="020B0604030504040204" pitchFamily="34" charset="-128"/>
            </a:endParaRPr>
          </a:p>
        </p:txBody>
      </p:sp>
      <p:sp>
        <p:nvSpPr>
          <p:cNvPr id="16" name="テキスト ボックス 15">
            <a:extLst>
              <a:ext uri="{FF2B5EF4-FFF2-40B4-BE49-F238E27FC236}">
                <a16:creationId xmlns:a16="http://schemas.microsoft.com/office/drawing/2014/main" id="{85E9A4C0-C2FA-5C47-B57A-186DDC398992}"/>
              </a:ext>
            </a:extLst>
          </p:cNvPr>
          <p:cNvSpPr txBox="1"/>
          <p:nvPr/>
        </p:nvSpPr>
        <p:spPr>
          <a:xfrm>
            <a:off x="1697976" y="4444471"/>
            <a:ext cx="2159566" cy="677108"/>
          </a:xfrm>
          <a:prstGeom prst="rect">
            <a:avLst/>
          </a:prstGeom>
          <a:noFill/>
        </p:spPr>
        <p:txBody>
          <a:bodyPr wrap="none" rtlCol="0" anchor="ctr">
            <a:spAutoFit/>
          </a:bodyPr>
          <a:lstStyle/>
          <a:p>
            <a:pPr algn="ctr"/>
            <a:r>
              <a:rPr lang="ja-JP" altLang="en-US" sz="2400" b="1" dirty="0">
                <a:solidFill>
                  <a:schemeClr val="bg1">
                    <a:lumMod val="85000"/>
                  </a:schemeClr>
                </a:solidFill>
                <a:latin typeface="Meiryo" panose="020B0604030504040204" pitchFamily="34" charset="-128"/>
                <a:ea typeface="Meiryo" panose="020B0604030504040204" pitchFamily="34" charset="-128"/>
              </a:rPr>
              <a:t>命令</a:t>
            </a:r>
            <a:r>
              <a:rPr kumimoji="1" lang="ja-JP" altLang="en-US" sz="2400" b="1" dirty="0">
                <a:solidFill>
                  <a:schemeClr val="bg1">
                    <a:lumMod val="85000"/>
                  </a:schemeClr>
                </a:solidFill>
                <a:latin typeface="Meiryo" panose="020B0604030504040204" pitchFamily="34" charset="-128"/>
                <a:ea typeface="Meiryo" panose="020B0604030504040204" pitchFamily="34" charset="-128"/>
              </a:rPr>
              <a:t>する</a:t>
            </a:r>
            <a:endParaRPr kumimoji="1" lang="en-US" altLang="ja-JP" sz="2400" b="1" dirty="0">
              <a:solidFill>
                <a:schemeClr val="bg1">
                  <a:lumMod val="85000"/>
                </a:schemeClr>
              </a:solidFill>
              <a:latin typeface="Meiryo" panose="020B0604030504040204" pitchFamily="34" charset="-128"/>
              <a:ea typeface="Meiryo" panose="020B0604030504040204" pitchFamily="34" charset="-128"/>
            </a:endParaRPr>
          </a:p>
          <a:p>
            <a:pPr algn="ctr"/>
            <a:r>
              <a:rPr lang="ja-JP" altLang="en-US" sz="1400" b="1" dirty="0">
                <a:solidFill>
                  <a:schemeClr val="bg1">
                    <a:lumMod val="85000"/>
                  </a:schemeClr>
                </a:solidFill>
                <a:latin typeface="Meiryo" panose="020B0604030504040204" pitchFamily="34" charset="-128"/>
                <a:ea typeface="Meiryo" panose="020B0604030504040204" pitchFamily="34" charset="-128"/>
              </a:rPr>
              <a:t>やる気もなく能力も低い</a:t>
            </a:r>
            <a:endParaRPr kumimoji="1" lang="ja-JP" altLang="en-US" sz="1400" b="1" dirty="0">
              <a:solidFill>
                <a:schemeClr val="bg1">
                  <a:lumMod val="85000"/>
                </a:schemeClr>
              </a:solidFill>
              <a:latin typeface="Meiryo" panose="020B0604030504040204" pitchFamily="34" charset="-128"/>
              <a:ea typeface="Meiryo" panose="020B0604030504040204" pitchFamily="34" charset="-128"/>
            </a:endParaRPr>
          </a:p>
        </p:txBody>
      </p:sp>
      <p:sp>
        <p:nvSpPr>
          <p:cNvPr id="17" name="テキスト ボックス 16">
            <a:extLst>
              <a:ext uri="{FF2B5EF4-FFF2-40B4-BE49-F238E27FC236}">
                <a16:creationId xmlns:a16="http://schemas.microsoft.com/office/drawing/2014/main" id="{F19A020C-9153-924D-9F02-71C4FE546F86}"/>
              </a:ext>
            </a:extLst>
          </p:cNvPr>
          <p:cNvSpPr txBox="1"/>
          <p:nvPr/>
        </p:nvSpPr>
        <p:spPr>
          <a:xfrm>
            <a:off x="6098659" y="1861660"/>
            <a:ext cx="2159566" cy="677108"/>
          </a:xfrm>
          <a:prstGeom prst="rect">
            <a:avLst/>
          </a:prstGeom>
          <a:noFill/>
        </p:spPr>
        <p:txBody>
          <a:bodyPr wrap="none" rtlCol="0" anchor="ctr">
            <a:spAutoFit/>
          </a:bodyPr>
          <a:lstStyle/>
          <a:p>
            <a:pPr algn="ctr"/>
            <a:r>
              <a:rPr lang="ja-JP" altLang="en-US" sz="2400" b="1" dirty="0">
                <a:solidFill>
                  <a:schemeClr val="bg1">
                    <a:lumMod val="85000"/>
                  </a:schemeClr>
                </a:solidFill>
                <a:latin typeface="Meiryo" panose="020B0604030504040204" pitchFamily="34" charset="-128"/>
                <a:ea typeface="Meiryo" panose="020B0604030504040204" pitchFamily="34" charset="-128"/>
              </a:rPr>
              <a:t>委任</a:t>
            </a:r>
            <a:r>
              <a:rPr kumimoji="1" lang="ja-JP" altLang="en-US" sz="2400" b="1" dirty="0">
                <a:solidFill>
                  <a:schemeClr val="bg1">
                    <a:lumMod val="85000"/>
                  </a:schemeClr>
                </a:solidFill>
                <a:latin typeface="Meiryo" panose="020B0604030504040204" pitchFamily="34" charset="-128"/>
                <a:ea typeface="Meiryo" panose="020B0604030504040204" pitchFamily="34" charset="-128"/>
              </a:rPr>
              <a:t>する</a:t>
            </a:r>
            <a:endParaRPr kumimoji="1" lang="en-US" altLang="ja-JP" sz="2400" b="1" dirty="0">
              <a:solidFill>
                <a:schemeClr val="bg1">
                  <a:lumMod val="85000"/>
                </a:schemeClr>
              </a:solidFill>
              <a:latin typeface="Meiryo" panose="020B0604030504040204" pitchFamily="34" charset="-128"/>
              <a:ea typeface="Meiryo" panose="020B0604030504040204" pitchFamily="34" charset="-128"/>
            </a:endParaRPr>
          </a:p>
          <a:p>
            <a:pPr algn="ctr"/>
            <a:r>
              <a:rPr kumimoji="1" lang="ja-JP" altLang="en-US" sz="1400" b="1" dirty="0">
                <a:solidFill>
                  <a:schemeClr val="bg1">
                    <a:lumMod val="85000"/>
                  </a:schemeClr>
                </a:solidFill>
                <a:latin typeface="Meiryo" panose="020B0604030504040204" pitchFamily="34" charset="-128"/>
                <a:ea typeface="Meiryo" panose="020B0604030504040204" pitchFamily="34" charset="-128"/>
              </a:rPr>
              <a:t>やる気があり能力も高い</a:t>
            </a:r>
          </a:p>
        </p:txBody>
      </p:sp>
      <p:sp>
        <p:nvSpPr>
          <p:cNvPr id="18" name="テキスト ボックス 17">
            <a:extLst>
              <a:ext uri="{FF2B5EF4-FFF2-40B4-BE49-F238E27FC236}">
                <a16:creationId xmlns:a16="http://schemas.microsoft.com/office/drawing/2014/main" id="{E6BD4DB3-13D6-7A4A-8B16-D7554C995CCF}"/>
              </a:ext>
            </a:extLst>
          </p:cNvPr>
          <p:cNvSpPr txBox="1"/>
          <p:nvPr/>
        </p:nvSpPr>
        <p:spPr>
          <a:xfrm>
            <a:off x="6008892" y="4444471"/>
            <a:ext cx="2339102" cy="677108"/>
          </a:xfrm>
          <a:prstGeom prst="rect">
            <a:avLst/>
          </a:prstGeom>
          <a:noFill/>
        </p:spPr>
        <p:txBody>
          <a:bodyPr wrap="none" rtlCol="0" anchor="ctr">
            <a:spAutoFit/>
          </a:bodyPr>
          <a:lstStyle/>
          <a:p>
            <a:pPr algn="ctr"/>
            <a:r>
              <a:rPr lang="ja-JP" altLang="en-US" sz="2400" b="1" dirty="0">
                <a:solidFill>
                  <a:schemeClr val="bg1">
                    <a:lumMod val="85000"/>
                  </a:schemeClr>
                </a:solidFill>
                <a:latin typeface="Meiryo" panose="020B0604030504040204" pitchFamily="34" charset="-128"/>
                <a:ea typeface="Meiryo" panose="020B0604030504040204" pitchFamily="34" charset="-128"/>
              </a:rPr>
              <a:t>着火</a:t>
            </a:r>
            <a:r>
              <a:rPr kumimoji="1" lang="ja-JP" altLang="en-US" sz="2400" b="1" dirty="0">
                <a:solidFill>
                  <a:schemeClr val="bg1">
                    <a:lumMod val="85000"/>
                  </a:schemeClr>
                </a:solidFill>
                <a:latin typeface="Meiryo" panose="020B0604030504040204" pitchFamily="34" charset="-128"/>
                <a:ea typeface="Meiryo" panose="020B0604030504040204" pitchFamily="34" charset="-128"/>
              </a:rPr>
              <a:t>する</a:t>
            </a:r>
            <a:endParaRPr kumimoji="1" lang="en-US" altLang="ja-JP" sz="2400" b="1" dirty="0">
              <a:solidFill>
                <a:schemeClr val="bg1">
                  <a:lumMod val="85000"/>
                </a:schemeClr>
              </a:solidFill>
              <a:latin typeface="Meiryo" panose="020B0604030504040204" pitchFamily="34" charset="-128"/>
              <a:ea typeface="Meiryo" panose="020B0604030504040204" pitchFamily="34" charset="-128"/>
            </a:endParaRPr>
          </a:p>
          <a:p>
            <a:pPr algn="ctr"/>
            <a:r>
              <a:rPr lang="ja-JP" altLang="en-US" sz="1400" b="1" dirty="0">
                <a:solidFill>
                  <a:schemeClr val="bg1">
                    <a:lumMod val="85000"/>
                  </a:schemeClr>
                </a:solidFill>
                <a:latin typeface="Meiryo" panose="020B0604030504040204" pitchFamily="34" charset="-128"/>
                <a:ea typeface="Meiryo" panose="020B0604030504040204" pitchFamily="34" charset="-128"/>
              </a:rPr>
              <a:t>能力は高いがやる気が低い</a:t>
            </a:r>
            <a:endParaRPr kumimoji="1" lang="ja-JP" altLang="en-US" sz="1400" b="1" dirty="0">
              <a:solidFill>
                <a:schemeClr val="bg1">
                  <a:lumMod val="85000"/>
                </a:schemeClr>
              </a:solidFill>
              <a:latin typeface="Meiryo" panose="020B0604030504040204" pitchFamily="34" charset="-128"/>
              <a:ea typeface="Meiryo" panose="020B0604030504040204" pitchFamily="34" charset="-128"/>
            </a:endParaRPr>
          </a:p>
        </p:txBody>
      </p:sp>
      <p:sp>
        <p:nvSpPr>
          <p:cNvPr id="19" name="テキスト ボックス 18">
            <a:extLst>
              <a:ext uri="{FF2B5EF4-FFF2-40B4-BE49-F238E27FC236}">
                <a16:creationId xmlns:a16="http://schemas.microsoft.com/office/drawing/2014/main" id="{78B06410-93A1-254B-8E68-0FE81145ED2A}"/>
              </a:ext>
            </a:extLst>
          </p:cNvPr>
          <p:cNvSpPr txBox="1"/>
          <p:nvPr/>
        </p:nvSpPr>
        <p:spPr>
          <a:xfrm>
            <a:off x="1311692" y="1467910"/>
            <a:ext cx="1107996" cy="369332"/>
          </a:xfrm>
          <a:prstGeom prst="rect">
            <a:avLst/>
          </a:prstGeom>
          <a:noFill/>
        </p:spPr>
        <p:txBody>
          <a:bodyPr wrap="none" rtlCol="0" anchor="ctr">
            <a:spAutoFit/>
          </a:bodyPr>
          <a:lstStyle/>
          <a:p>
            <a:pPr algn="ctr"/>
            <a:r>
              <a:rPr lang="ja-JP" altLang="en-US" b="1" dirty="0">
                <a:solidFill>
                  <a:schemeClr val="tx1">
                    <a:lumMod val="75000"/>
                    <a:lumOff val="25000"/>
                  </a:schemeClr>
                </a:solidFill>
                <a:latin typeface="Meiryo" panose="020B0604030504040204" pitchFamily="34" charset="-128"/>
                <a:ea typeface="Meiryo" panose="020B0604030504040204" pitchFamily="34" charset="-128"/>
              </a:rPr>
              <a:t>佐藤さん</a:t>
            </a:r>
            <a:endParaRPr kumimoji="1" lang="ja-JP" altLang="en-US" sz="11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0" name="テキスト ボックス 19">
            <a:extLst>
              <a:ext uri="{FF2B5EF4-FFF2-40B4-BE49-F238E27FC236}">
                <a16:creationId xmlns:a16="http://schemas.microsoft.com/office/drawing/2014/main" id="{0EAA36FC-FF25-DC45-BF2C-99B35B9CEEF2}"/>
              </a:ext>
            </a:extLst>
          </p:cNvPr>
          <p:cNvSpPr txBox="1"/>
          <p:nvPr/>
        </p:nvSpPr>
        <p:spPr>
          <a:xfrm>
            <a:off x="2388908" y="2710453"/>
            <a:ext cx="1107996" cy="369332"/>
          </a:xfrm>
          <a:prstGeom prst="rect">
            <a:avLst/>
          </a:prstGeom>
          <a:noFill/>
        </p:spPr>
        <p:txBody>
          <a:bodyPr wrap="none" rtlCol="0" anchor="ctr">
            <a:spAutoFit/>
          </a:bodyPr>
          <a:lstStyle/>
          <a:p>
            <a:pPr algn="ctr"/>
            <a:r>
              <a:rPr lang="ja-JP" altLang="en-US" b="1" dirty="0">
                <a:solidFill>
                  <a:schemeClr val="tx1">
                    <a:lumMod val="75000"/>
                    <a:lumOff val="25000"/>
                  </a:schemeClr>
                </a:solidFill>
                <a:latin typeface="Meiryo" panose="020B0604030504040204" pitchFamily="34" charset="-128"/>
                <a:ea typeface="Meiryo" panose="020B0604030504040204" pitchFamily="34" charset="-128"/>
              </a:rPr>
              <a:t>鈴木さん</a:t>
            </a:r>
            <a:endParaRPr kumimoji="1" lang="ja-JP" altLang="en-US" sz="11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1" name="テキスト ボックス 20">
            <a:extLst>
              <a:ext uri="{FF2B5EF4-FFF2-40B4-BE49-F238E27FC236}">
                <a16:creationId xmlns:a16="http://schemas.microsoft.com/office/drawing/2014/main" id="{20DAEF39-6418-2043-A3ED-E19A72D04204}"/>
              </a:ext>
            </a:extLst>
          </p:cNvPr>
          <p:cNvSpPr txBox="1"/>
          <p:nvPr/>
        </p:nvSpPr>
        <p:spPr>
          <a:xfrm>
            <a:off x="5391408" y="2880985"/>
            <a:ext cx="1107996" cy="369332"/>
          </a:xfrm>
          <a:prstGeom prst="rect">
            <a:avLst/>
          </a:prstGeom>
          <a:noFill/>
        </p:spPr>
        <p:txBody>
          <a:bodyPr wrap="none" rtlCol="0" anchor="ctr">
            <a:spAutoFit/>
          </a:bodyPr>
          <a:lstStyle/>
          <a:p>
            <a:pPr algn="ctr"/>
            <a:r>
              <a:rPr lang="ja-JP" altLang="en-US" b="1" dirty="0">
                <a:solidFill>
                  <a:schemeClr val="tx1">
                    <a:lumMod val="75000"/>
                    <a:lumOff val="25000"/>
                  </a:schemeClr>
                </a:solidFill>
                <a:latin typeface="Meiryo" panose="020B0604030504040204" pitchFamily="34" charset="-128"/>
                <a:ea typeface="Meiryo" panose="020B0604030504040204" pitchFamily="34" charset="-128"/>
              </a:rPr>
              <a:t>渡辺さん</a:t>
            </a:r>
            <a:endParaRPr kumimoji="1" lang="ja-JP" altLang="en-US" sz="11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2" name="テキスト ボックス 21">
            <a:extLst>
              <a:ext uri="{FF2B5EF4-FFF2-40B4-BE49-F238E27FC236}">
                <a16:creationId xmlns:a16="http://schemas.microsoft.com/office/drawing/2014/main" id="{E38A2D2D-218B-C546-8E47-80A09762AEEF}"/>
              </a:ext>
            </a:extLst>
          </p:cNvPr>
          <p:cNvSpPr txBox="1"/>
          <p:nvPr/>
        </p:nvSpPr>
        <p:spPr>
          <a:xfrm>
            <a:off x="6975232" y="2760149"/>
            <a:ext cx="1107996" cy="369332"/>
          </a:xfrm>
          <a:prstGeom prst="rect">
            <a:avLst/>
          </a:prstGeom>
          <a:noFill/>
        </p:spPr>
        <p:txBody>
          <a:bodyPr wrap="none" rtlCol="0" anchor="ctr">
            <a:spAutoFit/>
          </a:bodyPr>
          <a:lstStyle/>
          <a:p>
            <a:pPr algn="ctr"/>
            <a:r>
              <a:rPr lang="ja-JP" altLang="en-US" b="1" dirty="0">
                <a:solidFill>
                  <a:schemeClr val="tx1">
                    <a:lumMod val="75000"/>
                    <a:lumOff val="25000"/>
                  </a:schemeClr>
                </a:solidFill>
                <a:latin typeface="Meiryo" panose="020B0604030504040204" pitchFamily="34" charset="-128"/>
                <a:ea typeface="Meiryo" panose="020B0604030504040204" pitchFamily="34" charset="-128"/>
              </a:rPr>
              <a:t>高橋さん</a:t>
            </a:r>
            <a:endParaRPr kumimoji="1" lang="ja-JP" altLang="en-US" sz="11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3" name="テキスト ボックス 22">
            <a:extLst>
              <a:ext uri="{FF2B5EF4-FFF2-40B4-BE49-F238E27FC236}">
                <a16:creationId xmlns:a16="http://schemas.microsoft.com/office/drawing/2014/main" id="{B5501A3E-48F2-1C43-9713-D01BE8A77E47}"/>
              </a:ext>
            </a:extLst>
          </p:cNvPr>
          <p:cNvSpPr txBox="1"/>
          <p:nvPr/>
        </p:nvSpPr>
        <p:spPr>
          <a:xfrm>
            <a:off x="7704225" y="5284120"/>
            <a:ext cx="1107996" cy="369332"/>
          </a:xfrm>
          <a:prstGeom prst="rect">
            <a:avLst/>
          </a:prstGeom>
          <a:noFill/>
        </p:spPr>
        <p:txBody>
          <a:bodyPr wrap="none" rtlCol="0" anchor="ctr">
            <a:spAutoFit/>
          </a:bodyPr>
          <a:lstStyle/>
          <a:p>
            <a:pPr algn="ctr"/>
            <a:r>
              <a:rPr lang="ja-JP" altLang="en-US" b="1" dirty="0">
                <a:solidFill>
                  <a:schemeClr val="tx1">
                    <a:lumMod val="75000"/>
                    <a:lumOff val="25000"/>
                  </a:schemeClr>
                </a:solidFill>
                <a:latin typeface="Meiryo" panose="020B0604030504040204" pitchFamily="34" charset="-128"/>
                <a:ea typeface="Meiryo" panose="020B0604030504040204" pitchFamily="34" charset="-128"/>
              </a:rPr>
              <a:t>小林さん</a:t>
            </a:r>
            <a:endParaRPr kumimoji="1" lang="ja-JP" altLang="en-US" sz="11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4" name="テキスト ボックス 23">
            <a:extLst>
              <a:ext uri="{FF2B5EF4-FFF2-40B4-BE49-F238E27FC236}">
                <a16:creationId xmlns:a16="http://schemas.microsoft.com/office/drawing/2014/main" id="{C291FCAC-5B89-1445-9D2E-B47ECD246A82}"/>
              </a:ext>
            </a:extLst>
          </p:cNvPr>
          <p:cNvSpPr txBox="1"/>
          <p:nvPr/>
        </p:nvSpPr>
        <p:spPr>
          <a:xfrm>
            <a:off x="5391407" y="3824013"/>
            <a:ext cx="1107996" cy="369332"/>
          </a:xfrm>
          <a:prstGeom prst="rect">
            <a:avLst/>
          </a:prstGeom>
          <a:noFill/>
        </p:spPr>
        <p:txBody>
          <a:bodyPr wrap="none" rtlCol="0" anchor="ctr">
            <a:spAutoFit/>
          </a:bodyPr>
          <a:lstStyle/>
          <a:p>
            <a:pPr algn="ctr"/>
            <a:r>
              <a:rPr lang="ja-JP" altLang="en-US" b="1" dirty="0">
                <a:solidFill>
                  <a:schemeClr val="tx1">
                    <a:lumMod val="75000"/>
                    <a:lumOff val="25000"/>
                  </a:schemeClr>
                </a:solidFill>
                <a:latin typeface="Meiryo" panose="020B0604030504040204" pitchFamily="34" charset="-128"/>
                <a:ea typeface="Meiryo" panose="020B0604030504040204" pitchFamily="34" charset="-128"/>
              </a:rPr>
              <a:t>山口さん</a:t>
            </a:r>
            <a:endParaRPr kumimoji="1" lang="ja-JP" altLang="en-US" sz="11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5" name="テキスト ボックス 24">
            <a:extLst>
              <a:ext uri="{FF2B5EF4-FFF2-40B4-BE49-F238E27FC236}">
                <a16:creationId xmlns:a16="http://schemas.microsoft.com/office/drawing/2014/main" id="{1A2A27EA-9213-6543-89D8-5ACC06233164}"/>
              </a:ext>
            </a:extLst>
          </p:cNvPr>
          <p:cNvSpPr txBox="1"/>
          <p:nvPr/>
        </p:nvSpPr>
        <p:spPr>
          <a:xfrm>
            <a:off x="3303543" y="3785415"/>
            <a:ext cx="1107996" cy="369332"/>
          </a:xfrm>
          <a:prstGeom prst="rect">
            <a:avLst/>
          </a:prstGeom>
          <a:noFill/>
        </p:spPr>
        <p:txBody>
          <a:bodyPr wrap="none" rtlCol="0" anchor="ctr">
            <a:spAutoFit/>
          </a:bodyPr>
          <a:lstStyle/>
          <a:p>
            <a:pPr algn="ctr"/>
            <a:r>
              <a:rPr lang="ja-JP" altLang="en-US" b="1" dirty="0">
                <a:solidFill>
                  <a:schemeClr val="tx1">
                    <a:lumMod val="75000"/>
                    <a:lumOff val="25000"/>
                  </a:schemeClr>
                </a:solidFill>
                <a:latin typeface="Meiryo" panose="020B0604030504040204" pitchFamily="34" charset="-128"/>
                <a:ea typeface="Meiryo" panose="020B0604030504040204" pitchFamily="34" charset="-128"/>
              </a:rPr>
              <a:t>伊藤さん</a:t>
            </a:r>
            <a:endParaRPr kumimoji="1" lang="ja-JP" altLang="en-US" sz="11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6" name="テキスト ボックス 25">
            <a:extLst>
              <a:ext uri="{FF2B5EF4-FFF2-40B4-BE49-F238E27FC236}">
                <a16:creationId xmlns:a16="http://schemas.microsoft.com/office/drawing/2014/main" id="{FB1D8B16-11B6-8843-8D4E-7C44A3ED033F}"/>
              </a:ext>
            </a:extLst>
          </p:cNvPr>
          <p:cNvSpPr txBox="1"/>
          <p:nvPr/>
        </p:nvSpPr>
        <p:spPr>
          <a:xfrm>
            <a:off x="2489477" y="4900023"/>
            <a:ext cx="1107996" cy="369332"/>
          </a:xfrm>
          <a:prstGeom prst="rect">
            <a:avLst/>
          </a:prstGeom>
          <a:noFill/>
        </p:spPr>
        <p:txBody>
          <a:bodyPr wrap="none" rtlCol="0" anchor="ctr">
            <a:spAutoFit/>
          </a:bodyPr>
          <a:lstStyle/>
          <a:p>
            <a:pPr algn="ctr"/>
            <a:r>
              <a:rPr lang="ja-JP" altLang="en-US" b="1" dirty="0">
                <a:solidFill>
                  <a:schemeClr val="tx1">
                    <a:lumMod val="75000"/>
                    <a:lumOff val="25000"/>
                  </a:schemeClr>
                </a:solidFill>
                <a:latin typeface="Meiryo" panose="020B0604030504040204" pitchFamily="34" charset="-128"/>
                <a:ea typeface="Meiryo" panose="020B0604030504040204" pitchFamily="34" charset="-128"/>
              </a:rPr>
              <a:t>松本さん</a:t>
            </a:r>
            <a:endParaRPr kumimoji="1" lang="ja-JP" altLang="en-US" sz="11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7" name="テキスト ボックス 26">
            <a:extLst>
              <a:ext uri="{FF2B5EF4-FFF2-40B4-BE49-F238E27FC236}">
                <a16:creationId xmlns:a16="http://schemas.microsoft.com/office/drawing/2014/main" id="{91C5C35B-306B-6B4A-B602-F18AA61B9D18}"/>
              </a:ext>
            </a:extLst>
          </p:cNvPr>
          <p:cNvSpPr txBox="1"/>
          <p:nvPr/>
        </p:nvSpPr>
        <p:spPr>
          <a:xfrm>
            <a:off x="6471192" y="1277135"/>
            <a:ext cx="1107996" cy="369332"/>
          </a:xfrm>
          <a:prstGeom prst="rect">
            <a:avLst/>
          </a:prstGeom>
          <a:noFill/>
        </p:spPr>
        <p:txBody>
          <a:bodyPr wrap="none" rtlCol="0" anchor="ctr">
            <a:spAutoFit/>
          </a:bodyPr>
          <a:lstStyle/>
          <a:p>
            <a:pPr algn="ctr"/>
            <a:r>
              <a:rPr lang="ja-JP" altLang="en-US" b="1" dirty="0">
                <a:solidFill>
                  <a:schemeClr val="tx1">
                    <a:lumMod val="75000"/>
                    <a:lumOff val="25000"/>
                  </a:schemeClr>
                </a:solidFill>
                <a:latin typeface="Meiryo" panose="020B0604030504040204" pitchFamily="34" charset="-128"/>
                <a:ea typeface="Meiryo" panose="020B0604030504040204" pitchFamily="34" charset="-128"/>
              </a:rPr>
              <a:t>田中さん</a:t>
            </a:r>
            <a:endParaRPr kumimoji="1" lang="ja-JP" altLang="en-US" sz="11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8" name="テキスト ボックス 27">
            <a:extLst>
              <a:ext uri="{FF2B5EF4-FFF2-40B4-BE49-F238E27FC236}">
                <a16:creationId xmlns:a16="http://schemas.microsoft.com/office/drawing/2014/main" id="{CB60387F-542D-D147-9431-86BC129F6712}"/>
              </a:ext>
            </a:extLst>
          </p:cNvPr>
          <p:cNvSpPr txBox="1"/>
          <p:nvPr/>
        </p:nvSpPr>
        <p:spPr>
          <a:xfrm>
            <a:off x="1094763" y="3658646"/>
            <a:ext cx="1338828" cy="369332"/>
          </a:xfrm>
          <a:prstGeom prst="rect">
            <a:avLst/>
          </a:prstGeom>
          <a:noFill/>
        </p:spPr>
        <p:txBody>
          <a:bodyPr wrap="none" rtlCol="0" anchor="ctr">
            <a:spAutoFit/>
          </a:bodyPr>
          <a:lstStyle/>
          <a:p>
            <a:pPr algn="ctr"/>
            <a:r>
              <a:rPr lang="ja-JP" altLang="en-US" b="1" dirty="0">
                <a:solidFill>
                  <a:schemeClr val="tx1">
                    <a:lumMod val="75000"/>
                    <a:lumOff val="25000"/>
                  </a:schemeClr>
                </a:solidFill>
                <a:latin typeface="Meiryo" panose="020B0604030504040204" pitchFamily="34" charset="-128"/>
                <a:ea typeface="Meiryo" panose="020B0604030504040204" pitchFamily="34" charset="-128"/>
              </a:rPr>
              <a:t>佐々木さん</a:t>
            </a:r>
            <a:endParaRPr kumimoji="1" lang="ja-JP" altLang="en-US" sz="1100" b="1"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29" name="直線矢印コネクタ 28">
            <a:extLst>
              <a:ext uri="{FF2B5EF4-FFF2-40B4-BE49-F238E27FC236}">
                <a16:creationId xmlns:a16="http://schemas.microsoft.com/office/drawing/2014/main" id="{BAC9A942-B273-5E45-BE3D-32B2C1F6584A}"/>
              </a:ext>
            </a:extLst>
          </p:cNvPr>
          <p:cNvCxnSpPr>
            <a:cxnSpLocks/>
            <a:stCxn id="19" idx="3"/>
          </p:cNvCxnSpPr>
          <p:nvPr/>
        </p:nvCxnSpPr>
        <p:spPr>
          <a:xfrm>
            <a:off x="2419688" y="1652576"/>
            <a:ext cx="2062382" cy="1"/>
          </a:xfrm>
          <a:prstGeom prst="straightConnector1">
            <a:avLst/>
          </a:prstGeom>
          <a:ln w="57150">
            <a:solidFill>
              <a:srgbClr val="FF0000"/>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30" name="直線矢印コネクタ 29">
            <a:extLst>
              <a:ext uri="{FF2B5EF4-FFF2-40B4-BE49-F238E27FC236}">
                <a16:creationId xmlns:a16="http://schemas.microsoft.com/office/drawing/2014/main" id="{AE3D706C-6B12-0E49-A21F-8ACD92ACDA8F}"/>
              </a:ext>
            </a:extLst>
          </p:cNvPr>
          <p:cNvCxnSpPr>
            <a:cxnSpLocks/>
          </p:cNvCxnSpPr>
          <p:nvPr/>
        </p:nvCxnSpPr>
        <p:spPr>
          <a:xfrm>
            <a:off x="3669430" y="5084689"/>
            <a:ext cx="1999866" cy="0"/>
          </a:xfrm>
          <a:prstGeom prst="straightConnector1">
            <a:avLst/>
          </a:prstGeom>
          <a:ln w="57150">
            <a:solidFill>
              <a:srgbClr val="FF0000"/>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31" name="直線矢印コネクタ 30">
            <a:extLst>
              <a:ext uri="{FF2B5EF4-FFF2-40B4-BE49-F238E27FC236}">
                <a16:creationId xmlns:a16="http://schemas.microsoft.com/office/drawing/2014/main" id="{56FCF416-F648-DF4B-9853-AF7DE3306873}"/>
              </a:ext>
            </a:extLst>
          </p:cNvPr>
          <p:cNvCxnSpPr>
            <a:cxnSpLocks/>
          </p:cNvCxnSpPr>
          <p:nvPr/>
        </p:nvCxnSpPr>
        <p:spPr>
          <a:xfrm flipV="1">
            <a:off x="1764177" y="2671962"/>
            <a:ext cx="0" cy="940518"/>
          </a:xfrm>
          <a:prstGeom prst="straightConnector1">
            <a:avLst/>
          </a:prstGeom>
          <a:ln w="57150">
            <a:solidFill>
              <a:srgbClr val="FF0000"/>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32" name="直線矢印コネクタ 31">
            <a:extLst>
              <a:ext uri="{FF2B5EF4-FFF2-40B4-BE49-F238E27FC236}">
                <a16:creationId xmlns:a16="http://schemas.microsoft.com/office/drawing/2014/main" id="{5CD5A937-33E1-A546-86BE-0956AA0B8A2B}"/>
              </a:ext>
            </a:extLst>
          </p:cNvPr>
          <p:cNvCxnSpPr>
            <a:cxnSpLocks/>
          </p:cNvCxnSpPr>
          <p:nvPr/>
        </p:nvCxnSpPr>
        <p:spPr>
          <a:xfrm flipV="1">
            <a:off x="8245244" y="4239512"/>
            <a:ext cx="0" cy="940518"/>
          </a:xfrm>
          <a:prstGeom prst="straightConnector1">
            <a:avLst/>
          </a:prstGeom>
          <a:ln w="57150">
            <a:solidFill>
              <a:srgbClr val="FF0000"/>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33" name="テキスト ボックス 32">
            <a:extLst>
              <a:ext uri="{FF2B5EF4-FFF2-40B4-BE49-F238E27FC236}">
                <a16:creationId xmlns:a16="http://schemas.microsoft.com/office/drawing/2014/main" id="{E15A3673-9EEF-4DF9-91E1-E3ECBD9D8B1A}"/>
              </a:ext>
            </a:extLst>
          </p:cNvPr>
          <p:cNvSpPr txBox="1"/>
          <p:nvPr/>
        </p:nvSpPr>
        <p:spPr>
          <a:xfrm>
            <a:off x="337288" y="6560810"/>
            <a:ext cx="137569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6.</a:t>
            </a:r>
            <a:r>
              <a:rPr lang="ja-JP" altLang="en-US" sz="900" dirty="0">
                <a:latin typeface="Meiryo UI" panose="020B0604030504040204" pitchFamily="50" charset="-128"/>
                <a:ea typeface="Meiryo UI" panose="020B0604030504040204" pitchFamily="50" charset="-128"/>
              </a:rPr>
              <a:t>組織をマネジメントする</a:t>
            </a:r>
          </a:p>
        </p:txBody>
      </p:sp>
      <p:sp>
        <p:nvSpPr>
          <p:cNvPr id="34" name="テキスト ボックス 33">
            <a:extLst>
              <a:ext uri="{FF2B5EF4-FFF2-40B4-BE49-F238E27FC236}">
                <a16:creationId xmlns:a16="http://schemas.microsoft.com/office/drawing/2014/main" id="{776D064C-48BA-4B9D-9808-482A4692AFC3}"/>
              </a:ext>
            </a:extLst>
          </p:cNvPr>
          <p:cNvSpPr txBox="1"/>
          <p:nvPr/>
        </p:nvSpPr>
        <p:spPr>
          <a:xfrm>
            <a:off x="1809280" y="6560810"/>
            <a:ext cx="2037737"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STEP3:</a:t>
            </a:r>
            <a:r>
              <a:rPr lang="ja-JP" altLang="en-US" sz="900" dirty="0">
                <a:latin typeface="Meiryo UI" panose="020B0604030504040204" pitchFamily="50" charset="-128"/>
                <a:ea typeface="Meiryo UI" panose="020B0604030504040204" pitchFamily="50" charset="-128"/>
              </a:rPr>
              <a:t>メンバーのモチベーションを高める</a:t>
            </a:r>
          </a:p>
        </p:txBody>
      </p:sp>
    </p:spTree>
    <p:extLst>
      <p:ext uri="{BB962C8B-B14F-4D97-AF65-F5344CB8AC3E}">
        <p14:creationId xmlns:p14="http://schemas.microsoft.com/office/powerpoint/2010/main" val="268767893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3227615" cy="400110"/>
          </a:xfrm>
          <a:prstGeom prst="rect">
            <a:avLst/>
          </a:prstGeom>
          <a:noFill/>
        </p:spPr>
        <p:txBody>
          <a:bodyPr wrap="none" rtlCol="0">
            <a:spAutoFit/>
          </a:bodyPr>
          <a:lstStyle/>
          <a:p>
            <a:r>
              <a:rPr kumimoji="1" lang="en-US" altLang="ja-JP" sz="2000" b="1" dirty="0">
                <a:solidFill>
                  <a:schemeClr val="tx1">
                    <a:lumMod val="75000"/>
                    <a:lumOff val="25000"/>
                  </a:schemeClr>
                </a:solidFill>
                <a:latin typeface="Meiryo" panose="020B0604030504040204" pitchFamily="34" charset="-128"/>
                <a:ea typeface="Meiryo" panose="020B0604030504040204" pitchFamily="34" charset="-128"/>
              </a:rPr>
              <a:t>65_Will/Skill</a:t>
            </a:r>
            <a:r>
              <a:rPr kumimoji="1" lang="ja-JP" altLang="en-US" sz="2000" b="1" dirty="0">
                <a:solidFill>
                  <a:schemeClr val="tx1">
                    <a:lumMod val="75000"/>
                    <a:lumOff val="25000"/>
                  </a:schemeClr>
                </a:solidFill>
                <a:latin typeface="Meiryo" panose="020B0604030504040204" pitchFamily="34" charset="-128"/>
                <a:ea typeface="Meiryo" panose="020B0604030504040204" pitchFamily="34" charset="-128"/>
              </a:rPr>
              <a:t>マトリクス</a:t>
            </a:r>
          </a:p>
        </p:txBody>
      </p:sp>
      <p:cxnSp>
        <p:nvCxnSpPr>
          <p:cNvPr id="3" name="直線コネクタ 2">
            <a:extLst>
              <a:ext uri="{FF2B5EF4-FFF2-40B4-BE49-F238E27FC236}">
                <a16:creationId xmlns:a16="http://schemas.microsoft.com/office/drawing/2014/main" id="{092CF535-1CDC-C241-A79E-E2FEA2EBDE41}"/>
              </a:ext>
            </a:extLst>
          </p:cNvPr>
          <p:cNvCxnSpPr/>
          <p:nvPr/>
        </p:nvCxnSpPr>
        <p:spPr>
          <a:xfrm>
            <a:off x="577413" y="899287"/>
            <a:ext cx="1" cy="5180570"/>
          </a:xfrm>
          <a:prstGeom prst="line">
            <a:avLst/>
          </a:prstGeom>
          <a:ln w="31750" cmpd="sng">
            <a:solidFill>
              <a:schemeClr val="tx1">
                <a:lumMod val="85000"/>
                <a:lumOff val="15000"/>
              </a:schemeClr>
            </a:solidFill>
            <a:headEnd type="stealth" w="lg" len="lg"/>
            <a:tailEnd type="oval" w="lg" len="lg"/>
          </a:ln>
          <a:effectLst/>
        </p:spPr>
        <p:style>
          <a:lnRef idx="2">
            <a:schemeClr val="accent1"/>
          </a:lnRef>
          <a:fillRef idx="0">
            <a:schemeClr val="accent1"/>
          </a:fillRef>
          <a:effectRef idx="1">
            <a:schemeClr val="accent1"/>
          </a:effectRef>
          <a:fontRef idx="minor">
            <a:schemeClr val="tx1"/>
          </a:fontRef>
        </p:style>
      </p:cxnSp>
      <p:cxnSp>
        <p:nvCxnSpPr>
          <p:cNvPr id="5" name="直線コネクタ 4">
            <a:extLst>
              <a:ext uri="{FF2B5EF4-FFF2-40B4-BE49-F238E27FC236}">
                <a16:creationId xmlns:a16="http://schemas.microsoft.com/office/drawing/2014/main" id="{9F6E21E0-35AA-7944-A757-CEAF37828834}"/>
              </a:ext>
            </a:extLst>
          </p:cNvPr>
          <p:cNvCxnSpPr/>
          <p:nvPr/>
        </p:nvCxnSpPr>
        <p:spPr>
          <a:xfrm>
            <a:off x="537342" y="6074431"/>
            <a:ext cx="8841436" cy="0"/>
          </a:xfrm>
          <a:prstGeom prst="line">
            <a:avLst/>
          </a:prstGeom>
          <a:ln w="31750" cmpd="sng">
            <a:solidFill>
              <a:schemeClr val="tx1">
                <a:lumMod val="85000"/>
                <a:lumOff val="15000"/>
              </a:schemeClr>
            </a:solidFill>
            <a:headEnd type="none" w="lg" len="lg"/>
            <a:tailEnd type="stealth" w="lg" len="lg"/>
          </a:ln>
          <a:effectLst/>
        </p:spPr>
        <p:style>
          <a:lnRef idx="2">
            <a:schemeClr val="accent1"/>
          </a:lnRef>
          <a:fillRef idx="0">
            <a:schemeClr val="accent1"/>
          </a:fillRef>
          <a:effectRef idx="1">
            <a:schemeClr val="accent1"/>
          </a:effectRef>
          <a:fontRef idx="minor">
            <a:schemeClr val="tx1"/>
          </a:fontRef>
        </p:style>
      </p:cxnSp>
      <p:sp>
        <p:nvSpPr>
          <p:cNvPr id="6" name="テキスト ボックス 5">
            <a:extLst>
              <a:ext uri="{FF2B5EF4-FFF2-40B4-BE49-F238E27FC236}">
                <a16:creationId xmlns:a16="http://schemas.microsoft.com/office/drawing/2014/main" id="{06705542-5644-1243-A80D-7671B563C1C3}"/>
              </a:ext>
            </a:extLst>
          </p:cNvPr>
          <p:cNvSpPr txBox="1"/>
          <p:nvPr/>
        </p:nvSpPr>
        <p:spPr>
          <a:xfrm>
            <a:off x="3432260" y="6121323"/>
            <a:ext cx="3041479" cy="313932"/>
          </a:xfrm>
          <a:prstGeom prst="rect">
            <a:avLst/>
          </a:prstGeom>
          <a:noFill/>
        </p:spPr>
        <p:txBody>
          <a:bodyPr wrap="square" rtlCol="0" anchor="t">
            <a:spAutoFit/>
          </a:bodyPr>
          <a:lstStyle/>
          <a:p>
            <a:pPr algn="ctr">
              <a:lnSpc>
                <a:spcPct val="120000"/>
              </a:lnSpc>
            </a:pPr>
            <a:r>
              <a:rPr lang="ja-JP" altLang="en-US" sz="1200" dirty="0">
                <a:solidFill>
                  <a:srgbClr val="404040"/>
                </a:solidFill>
                <a:latin typeface="Meiryo" panose="020B0604030504040204" pitchFamily="34" charset="-128"/>
                <a:ea typeface="Meiryo" panose="020B0604030504040204" pitchFamily="34" charset="-128"/>
                <a:cs typeface="メイリオ"/>
              </a:rPr>
              <a:t>能力</a:t>
            </a:r>
            <a:r>
              <a:rPr lang="en-US" altLang="ja-JP" sz="1200" dirty="0">
                <a:solidFill>
                  <a:srgbClr val="404040"/>
                </a:solidFill>
                <a:latin typeface="Meiryo" panose="020B0604030504040204" pitchFamily="34" charset="-128"/>
                <a:ea typeface="Meiryo" panose="020B0604030504040204" pitchFamily="34" charset="-128"/>
                <a:cs typeface="メイリオ"/>
              </a:rPr>
              <a:t> Skill</a:t>
            </a:r>
          </a:p>
        </p:txBody>
      </p:sp>
      <p:sp>
        <p:nvSpPr>
          <p:cNvPr id="7" name="テキスト ボックス 6">
            <a:extLst>
              <a:ext uri="{FF2B5EF4-FFF2-40B4-BE49-F238E27FC236}">
                <a16:creationId xmlns:a16="http://schemas.microsoft.com/office/drawing/2014/main" id="{1241D6D7-D6E2-5041-8880-4886B9191D95}"/>
              </a:ext>
            </a:extLst>
          </p:cNvPr>
          <p:cNvSpPr txBox="1"/>
          <p:nvPr/>
        </p:nvSpPr>
        <p:spPr>
          <a:xfrm>
            <a:off x="153295" y="2515076"/>
            <a:ext cx="406265" cy="1948992"/>
          </a:xfrm>
          <a:prstGeom prst="rect">
            <a:avLst/>
          </a:prstGeom>
          <a:noFill/>
        </p:spPr>
        <p:txBody>
          <a:bodyPr vert="eaVert" wrap="square" rtlCol="0" anchor="t">
            <a:spAutoFit/>
          </a:bodyPr>
          <a:lstStyle/>
          <a:p>
            <a:pPr algn="ctr">
              <a:lnSpc>
                <a:spcPct val="120000"/>
              </a:lnSpc>
            </a:pPr>
            <a:r>
              <a:rPr lang="ja-JP" altLang="en-US" sz="1200" dirty="0">
                <a:solidFill>
                  <a:srgbClr val="404040"/>
                </a:solidFill>
                <a:latin typeface="Meiryo" panose="020B0604030504040204" pitchFamily="34" charset="-128"/>
                <a:ea typeface="Meiryo" panose="020B0604030504040204" pitchFamily="34" charset="-128"/>
                <a:cs typeface="メイリオ"/>
              </a:rPr>
              <a:t>やる気</a:t>
            </a:r>
            <a:r>
              <a:rPr lang="en-US" altLang="ja-JP" sz="1200" dirty="0">
                <a:solidFill>
                  <a:srgbClr val="404040"/>
                </a:solidFill>
                <a:latin typeface="Meiryo" panose="020B0604030504040204" pitchFamily="34" charset="-128"/>
                <a:ea typeface="Meiryo" panose="020B0604030504040204" pitchFamily="34" charset="-128"/>
                <a:cs typeface="メイリオ"/>
              </a:rPr>
              <a:t> Will</a:t>
            </a:r>
          </a:p>
        </p:txBody>
      </p:sp>
      <p:cxnSp>
        <p:nvCxnSpPr>
          <p:cNvPr id="8" name="直線コネクタ 7">
            <a:extLst>
              <a:ext uri="{FF2B5EF4-FFF2-40B4-BE49-F238E27FC236}">
                <a16:creationId xmlns:a16="http://schemas.microsoft.com/office/drawing/2014/main" id="{59357B37-631C-C947-B920-6680BA5F7AAC}"/>
              </a:ext>
            </a:extLst>
          </p:cNvPr>
          <p:cNvCxnSpPr/>
          <p:nvPr/>
        </p:nvCxnSpPr>
        <p:spPr>
          <a:xfrm>
            <a:off x="4978094" y="899287"/>
            <a:ext cx="1" cy="5180570"/>
          </a:xfrm>
          <a:prstGeom prst="line">
            <a:avLst/>
          </a:prstGeom>
          <a:ln w="15875" cmpd="sng">
            <a:solidFill>
              <a:schemeClr val="tx1">
                <a:lumMod val="65000"/>
                <a:lumOff val="35000"/>
              </a:schemeClr>
            </a:solidFill>
            <a:prstDash val="sysDot"/>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9A141B21-E806-A344-8D61-21F3DB5A78DD}"/>
              </a:ext>
            </a:extLst>
          </p:cNvPr>
          <p:cNvCxnSpPr/>
          <p:nvPr/>
        </p:nvCxnSpPr>
        <p:spPr>
          <a:xfrm>
            <a:off x="9378777" y="899287"/>
            <a:ext cx="1" cy="5180570"/>
          </a:xfrm>
          <a:prstGeom prst="line">
            <a:avLst/>
          </a:prstGeom>
          <a:ln w="15875" cmpd="sng">
            <a:solidFill>
              <a:schemeClr val="tx1">
                <a:lumMod val="65000"/>
                <a:lumOff val="35000"/>
              </a:schemeClr>
            </a:solidFill>
            <a:prstDash val="sysDot"/>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10" name="直線コネクタ 9">
            <a:extLst>
              <a:ext uri="{FF2B5EF4-FFF2-40B4-BE49-F238E27FC236}">
                <a16:creationId xmlns:a16="http://schemas.microsoft.com/office/drawing/2014/main" id="{B59B44AB-7768-9042-AB86-15AABA00CF4F}"/>
              </a:ext>
            </a:extLst>
          </p:cNvPr>
          <p:cNvCxnSpPr>
            <a:cxnSpLocks/>
          </p:cNvCxnSpPr>
          <p:nvPr/>
        </p:nvCxnSpPr>
        <p:spPr>
          <a:xfrm flipH="1">
            <a:off x="577413" y="908809"/>
            <a:ext cx="8801365" cy="0"/>
          </a:xfrm>
          <a:prstGeom prst="line">
            <a:avLst/>
          </a:prstGeom>
          <a:ln w="15875" cmpd="sng">
            <a:solidFill>
              <a:schemeClr val="tx1">
                <a:lumMod val="65000"/>
                <a:lumOff val="35000"/>
              </a:schemeClr>
            </a:solidFill>
            <a:prstDash val="sysDot"/>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 name="直線コネクタ 10">
            <a:extLst>
              <a:ext uri="{FF2B5EF4-FFF2-40B4-BE49-F238E27FC236}">
                <a16:creationId xmlns:a16="http://schemas.microsoft.com/office/drawing/2014/main" id="{0A4B6D9F-5BB3-5D4D-8452-C769599895DB}"/>
              </a:ext>
            </a:extLst>
          </p:cNvPr>
          <p:cNvCxnSpPr>
            <a:cxnSpLocks/>
          </p:cNvCxnSpPr>
          <p:nvPr/>
        </p:nvCxnSpPr>
        <p:spPr>
          <a:xfrm flipH="1">
            <a:off x="577413" y="3491620"/>
            <a:ext cx="8801365" cy="0"/>
          </a:xfrm>
          <a:prstGeom prst="line">
            <a:avLst/>
          </a:prstGeom>
          <a:ln w="15875" cmpd="sng">
            <a:solidFill>
              <a:schemeClr val="tx1">
                <a:lumMod val="65000"/>
                <a:lumOff val="35000"/>
              </a:schemeClr>
            </a:solidFill>
            <a:prstDash val="sysDot"/>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sp>
        <p:nvSpPr>
          <p:cNvPr id="12" name="テキスト ボックス 11">
            <a:extLst>
              <a:ext uri="{FF2B5EF4-FFF2-40B4-BE49-F238E27FC236}">
                <a16:creationId xmlns:a16="http://schemas.microsoft.com/office/drawing/2014/main" id="{F6897B69-4DDD-524E-9242-6A6747149F50}"/>
              </a:ext>
            </a:extLst>
          </p:cNvPr>
          <p:cNvSpPr txBox="1"/>
          <p:nvPr/>
        </p:nvSpPr>
        <p:spPr>
          <a:xfrm>
            <a:off x="8961221" y="6121323"/>
            <a:ext cx="417556" cy="313932"/>
          </a:xfrm>
          <a:prstGeom prst="rect">
            <a:avLst/>
          </a:prstGeom>
          <a:noFill/>
        </p:spPr>
        <p:txBody>
          <a:bodyPr wrap="square" rtlCol="0" anchor="t">
            <a:spAutoFit/>
          </a:bodyPr>
          <a:lstStyle/>
          <a:p>
            <a:pPr algn="ctr">
              <a:lnSpc>
                <a:spcPct val="120000"/>
              </a:lnSpc>
            </a:pPr>
            <a:r>
              <a:rPr lang="ja-JP" altLang="en-US" sz="1200" dirty="0">
                <a:solidFill>
                  <a:srgbClr val="404040"/>
                </a:solidFill>
                <a:latin typeface="Meiryo" panose="020B0604030504040204" pitchFamily="34" charset="-128"/>
                <a:ea typeface="Meiryo" panose="020B0604030504040204" pitchFamily="34" charset="-128"/>
                <a:cs typeface="メイリオ"/>
              </a:rPr>
              <a:t>高</a:t>
            </a:r>
            <a:endParaRPr lang="en-US" altLang="ja-JP" sz="1200" dirty="0">
              <a:solidFill>
                <a:srgbClr val="404040"/>
              </a:solidFill>
              <a:latin typeface="Meiryo" panose="020B0604030504040204" pitchFamily="34" charset="-128"/>
              <a:ea typeface="Meiryo" panose="020B0604030504040204" pitchFamily="34" charset="-128"/>
              <a:cs typeface="メイリオ"/>
            </a:endParaRPr>
          </a:p>
        </p:txBody>
      </p:sp>
      <p:sp>
        <p:nvSpPr>
          <p:cNvPr id="13" name="テキスト ボックス 12">
            <a:extLst>
              <a:ext uri="{FF2B5EF4-FFF2-40B4-BE49-F238E27FC236}">
                <a16:creationId xmlns:a16="http://schemas.microsoft.com/office/drawing/2014/main" id="{8723C616-1314-FA44-96AD-DB6093562B39}"/>
              </a:ext>
            </a:extLst>
          </p:cNvPr>
          <p:cNvSpPr txBox="1"/>
          <p:nvPr/>
        </p:nvSpPr>
        <p:spPr>
          <a:xfrm>
            <a:off x="153295" y="853328"/>
            <a:ext cx="406265" cy="435169"/>
          </a:xfrm>
          <a:prstGeom prst="rect">
            <a:avLst/>
          </a:prstGeom>
          <a:noFill/>
        </p:spPr>
        <p:txBody>
          <a:bodyPr vert="eaVert" wrap="square" rtlCol="0" anchor="t">
            <a:spAutoFit/>
          </a:bodyPr>
          <a:lstStyle/>
          <a:p>
            <a:pPr algn="ctr">
              <a:lnSpc>
                <a:spcPct val="120000"/>
              </a:lnSpc>
            </a:pPr>
            <a:r>
              <a:rPr lang="ja-JP" altLang="en-US" sz="1200" dirty="0">
                <a:solidFill>
                  <a:srgbClr val="404040"/>
                </a:solidFill>
                <a:latin typeface="Meiryo" panose="020B0604030504040204" pitchFamily="34" charset="-128"/>
                <a:ea typeface="Meiryo" panose="020B0604030504040204" pitchFamily="34" charset="-128"/>
                <a:cs typeface="メイリオ"/>
              </a:rPr>
              <a:t>高</a:t>
            </a:r>
            <a:endParaRPr lang="en-US" altLang="ja-JP" sz="1200" dirty="0">
              <a:solidFill>
                <a:srgbClr val="404040"/>
              </a:solidFill>
              <a:latin typeface="Meiryo" panose="020B0604030504040204" pitchFamily="34" charset="-128"/>
              <a:ea typeface="Meiryo" panose="020B0604030504040204" pitchFamily="34" charset="-128"/>
              <a:cs typeface="メイリオ"/>
            </a:endParaRPr>
          </a:p>
        </p:txBody>
      </p:sp>
      <p:sp>
        <p:nvSpPr>
          <p:cNvPr id="14" name="テキスト ボックス 13">
            <a:extLst>
              <a:ext uri="{FF2B5EF4-FFF2-40B4-BE49-F238E27FC236}">
                <a16:creationId xmlns:a16="http://schemas.microsoft.com/office/drawing/2014/main" id="{D46C0F8B-EC80-8E44-836B-988C2EEC7FDF}"/>
              </a:ext>
            </a:extLst>
          </p:cNvPr>
          <p:cNvSpPr txBox="1"/>
          <p:nvPr/>
        </p:nvSpPr>
        <p:spPr>
          <a:xfrm>
            <a:off x="153295" y="6023487"/>
            <a:ext cx="406265" cy="435169"/>
          </a:xfrm>
          <a:prstGeom prst="rect">
            <a:avLst/>
          </a:prstGeom>
          <a:noFill/>
        </p:spPr>
        <p:txBody>
          <a:bodyPr vert="eaVert" wrap="square" rtlCol="0" anchor="t">
            <a:spAutoFit/>
          </a:bodyPr>
          <a:lstStyle/>
          <a:p>
            <a:pPr algn="ctr">
              <a:lnSpc>
                <a:spcPct val="120000"/>
              </a:lnSpc>
            </a:pPr>
            <a:r>
              <a:rPr lang="ja-JP" altLang="en-US" sz="1200" dirty="0">
                <a:solidFill>
                  <a:srgbClr val="404040"/>
                </a:solidFill>
                <a:latin typeface="Meiryo" panose="020B0604030504040204" pitchFamily="34" charset="-128"/>
                <a:ea typeface="Meiryo" panose="020B0604030504040204" pitchFamily="34" charset="-128"/>
                <a:cs typeface="メイリオ"/>
              </a:rPr>
              <a:t>低</a:t>
            </a:r>
            <a:endParaRPr lang="en-US" altLang="ja-JP" sz="1200" dirty="0">
              <a:solidFill>
                <a:srgbClr val="404040"/>
              </a:solidFill>
              <a:latin typeface="Meiryo" panose="020B0604030504040204" pitchFamily="34" charset="-128"/>
              <a:ea typeface="Meiryo" panose="020B0604030504040204" pitchFamily="34" charset="-128"/>
              <a:cs typeface="メイリオ"/>
            </a:endParaRPr>
          </a:p>
        </p:txBody>
      </p:sp>
      <p:sp>
        <p:nvSpPr>
          <p:cNvPr id="15" name="テキスト ボックス 14">
            <a:extLst>
              <a:ext uri="{FF2B5EF4-FFF2-40B4-BE49-F238E27FC236}">
                <a16:creationId xmlns:a16="http://schemas.microsoft.com/office/drawing/2014/main" id="{B89A60BB-43D2-0648-B451-007889F5083B}"/>
              </a:ext>
            </a:extLst>
          </p:cNvPr>
          <p:cNvSpPr txBox="1"/>
          <p:nvPr/>
        </p:nvSpPr>
        <p:spPr>
          <a:xfrm>
            <a:off x="1608209" y="1861661"/>
            <a:ext cx="2339102" cy="677108"/>
          </a:xfrm>
          <a:prstGeom prst="rect">
            <a:avLst/>
          </a:prstGeom>
          <a:noFill/>
        </p:spPr>
        <p:txBody>
          <a:bodyPr wrap="none" rtlCol="0" anchor="ctr">
            <a:spAutoFit/>
          </a:bodyPr>
          <a:lstStyle/>
          <a:p>
            <a:pPr algn="ctr"/>
            <a:r>
              <a:rPr kumimoji="1" lang="ja-JP" altLang="en-US" sz="2400" b="1" dirty="0">
                <a:solidFill>
                  <a:schemeClr val="bg1">
                    <a:lumMod val="85000"/>
                  </a:schemeClr>
                </a:solidFill>
                <a:latin typeface="Meiryo" panose="020B0604030504040204" pitchFamily="34" charset="-128"/>
                <a:ea typeface="Meiryo" panose="020B0604030504040204" pitchFamily="34" charset="-128"/>
              </a:rPr>
              <a:t>指導する</a:t>
            </a:r>
            <a:endParaRPr kumimoji="1" lang="en-US" altLang="ja-JP" sz="2400" b="1" dirty="0">
              <a:solidFill>
                <a:schemeClr val="bg1">
                  <a:lumMod val="85000"/>
                </a:schemeClr>
              </a:solidFill>
              <a:latin typeface="Meiryo" panose="020B0604030504040204" pitchFamily="34" charset="-128"/>
              <a:ea typeface="Meiryo" panose="020B0604030504040204" pitchFamily="34" charset="-128"/>
            </a:endParaRPr>
          </a:p>
          <a:p>
            <a:pPr algn="ctr"/>
            <a:r>
              <a:rPr lang="ja-JP" altLang="en-US" sz="1400" b="1" dirty="0">
                <a:solidFill>
                  <a:schemeClr val="bg1">
                    <a:lumMod val="85000"/>
                  </a:schemeClr>
                </a:solidFill>
                <a:latin typeface="Meiryo" panose="020B0604030504040204" pitchFamily="34" charset="-128"/>
                <a:ea typeface="Meiryo" panose="020B0604030504040204" pitchFamily="34" charset="-128"/>
              </a:rPr>
              <a:t>やる気はあるが能力が低い</a:t>
            </a:r>
            <a:endParaRPr kumimoji="1" lang="ja-JP" altLang="en-US" sz="1400" b="1" dirty="0">
              <a:solidFill>
                <a:schemeClr val="bg1">
                  <a:lumMod val="85000"/>
                </a:schemeClr>
              </a:solidFill>
              <a:latin typeface="Meiryo" panose="020B0604030504040204" pitchFamily="34" charset="-128"/>
              <a:ea typeface="Meiryo" panose="020B0604030504040204" pitchFamily="34" charset="-128"/>
            </a:endParaRPr>
          </a:p>
        </p:txBody>
      </p:sp>
      <p:sp>
        <p:nvSpPr>
          <p:cNvPr id="16" name="テキスト ボックス 15">
            <a:extLst>
              <a:ext uri="{FF2B5EF4-FFF2-40B4-BE49-F238E27FC236}">
                <a16:creationId xmlns:a16="http://schemas.microsoft.com/office/drawing/2014/main" id="{85E9A4C0-C2FA-5C47-B57A-186DDC398992}"/>
              </a:ext>
            </a:extLst>
          </p:cNvPr>
          <p:cNvSpPr txBox="1"/>
          <p:nvPr/>
        </p:nvSpPr>
        <p:spPr>
          <a:xfrm>
            <a:off x="1697976" y="4444471"/>
            <a:ext cx="2159566" cy="677108"/>
          </a:xfrm>
          <a:prstGeom prst="rect">
            <a:avLst/>
          </a:prstGeom>
          <a:noFill/>
        </p:spPr>
        <p:txBody>
          <a:bodyPr wrap="none" rtlCol="0" anchor="ctr">
            <a:spAutoFit/>
          </a:bodyPr>
          <a:lstStyle/>
          <a:p>
            <a:pPr algn="ctr"/>
            <a:r>
              <a:rPr lang="ja-JP" altLang="en-US" sz="2400" b="1" dirty="0">
                <a:solidFill>
                  <a:schemeClr val="bg1">
                    <a:lumMod val="85000"/>
                  </a:schemeClr>
                </a:solidFill>
                <a:latin typeface="Meiryo" panose="020B0604030504040204" pitchFamily="34" charset="-128"/>
                <a:ea typeface="Meiryo" panose="020B0604030504040204" pitchFamily="34" charset="-128"/>
              </a:rPr>
              <a:t>命令</a:t>
            </a:r>
            <a:r>
              <a:rPr kumimoji="1" lang="ja-JP" altLang="en-US" sz="2400" b="1" dirty="0">
                <a:solidFill>
                  <a:schemeClr val="bg1">
                    <a:lumMod val="85000"/>
                  </a:schemeClr>
                </a:solidFill>
                <a:latin typeface="Meiryo" panose="020B0604030504040204" pitchFamily="34" charset="-128"/>
                <a:ea typeface="Meiryo" panose="020B0604030504040204" pitchFamily="34" charset="-128"/>
              </a:rPr>
              <a:t>する</a:t>
            </a:r>
            <a:endParaRPr kumimoji="1" lang="en-US" altLang="ja-JP" sz="2400" b="1" dirty="0">
              <a:solidFill>
                <a:schemeClr val="bg1">
                  <a:lumMod val="85000"/>
                </a:schemeClr>
              </a:solidFill>
              <a:latin typeface="Meiryo" panose="020B0604030504040204" pitchFamily="34" charset="-128"/>
              <a:ea typeface="Meiryo" panose="020B0604030504040204" pitchFamily="34" charset="-128"/>
            </a:endParaRPr>
          </a:p>
          <a:p>
            <a:pPr algn="ctr"/>
            <a:r>
              <a:rPr lang="ja-JP" altLang="en-US" sz="1400" b="1" dirty="0">
                <a:solidFill>
                  <a:schemeClr val="bg1">
                    <a:lumMod val="85000"/>
                  </a:schemeClr>
                </a:solidFill>
                <a:latin typeface="Meiryo" panose="020B0604030504040204" pitchFamily="34" charset="-128"/>
                <a:ea typeface="Meiryo" panose="020B0604030504040204" pitchFamily="34" charset="-128"/>
              </a:rPr>
              <a:t>やる気もなく能力も低い</a:t>
            </a:r>
            <a:endParaRPr kumimoji="1" lang="ja-JP" altLang="en-US" sz="1400" b="1" dirty="0">
              <a:solidFill>
                <a:schemeClr val="bg1">
                  <a:lumMod val="85000"/>
                </a:schemeClr>
              </a:solidFill>
              <a:latin typeface="Meiryo" panose="020B0604030504040204" pitchFamily="34" charset="-128"/>
              <a:ea typeface="Meiryo" panose="020B0604030504040204" pitchFamily="34" charset="-128"/>
            </a:endParaRPr>
          </a:p>
        </p:txBody>
      </p:sp>
      <p:sp>
        <p:nvSpPr>
          <p:cNvPr id="17" name="テキスト ボックス 16">
            <a:extLst>
              <a:ext uri="{FF2B5EF4-FFF2-40B4-BE49-F238E27FC236}">
                <a16:creationId xmlns:a16="http://schemas.microsoft.com/office/drawing/2014/main" id="{F19A020C-9153-924D-9F02-71C4FE546F86}"/>
              </a:ext>
            </a:extLst>
          </p:cNvPr>
          <p:cNvSpPr txBox="1"/>
          <p:nvPr/>
        </p:nvSpPr>
        <p:spPr>
          <a:xfrm>
            <a:off x="6098659" y="1861660"/>
            <a:ext cx="2159566" cy="677108"/>
          </a:xfrm>
          <a:prstGeom prst="rect">
            <a:avLst/>
          </a:prstGeom>
          <a:noFill/>
        </p:spPr>
        <p:txBody>
          <a:bodyPr wrap="none" rtlCol="0" anchor="ctr">
            <a:spAutoFit/>
          </a:bodyPr>
          <a:lstStyle/>
          <a:p>
            <a:pPr algn="ctr"/>
            <a:r>
              <a:rPr lang="ja-JP" altLang="en-US" sz="2400" b="1" dirty="0">
                <a:solidFill>
                  <a:schemeClr val="bg1">
                    <a:lumMod val="85000"/>
                  </a:schemeClr>
                </a:solidFill>
                <a:latin typeface="Meiryo" panose="020B0604030504040204" pitchFamily="34" charset="-128"/>
                <a:ea typeface="Meiryo" panose="020B0604030504040204" pitchFamily="34" charset="-128"/>
              </a:rPr>
              <a:t>委任</a:t>
            </a:r>
            <a:r>
              <a:rPr kumimoji="1" lang="ja-JP" altLang="en-US" sz="2400" b="1" dirty="0">
                <a:solidFill>
                  <a:schemeClr val="bg1">
                    <a:lumMod val="85000"/>
                  </a:schemeClr>
                </a:solidFill>
                <a:latin typeface="Meiryo" panose="020B0604030504040204" pitchFamily="34" charset="-128"/>
                <a:ea typeface="Meiryo" panose="020B0604030504040204" pitchFamily="34" charset="-128"/>
              </a:rPr>
              <a:t>する</a:t>
            </a:r>
            <a:endParaRPr kumimoji="1" lang="en-US" altLang="ja-JP" sz="2400" b="1" dirty="0">
              <a:solidFill>
                <a:schemeClr val="bg1">
                  <a:lumMod val="85000"/>
                </a:schemeClr>
              </a:solidFill>
              <a:latin typeface="Meiryo" panose="020B0604030504040204" pitchFamily="34" charset="-128"/>
              <a:ea typeface="Meiryo" panose="020B0604030504040204" pitchFamily="34" charset="-128"/>
            </a:endParaRPr>
          </a:p>
          <a:p>
            <a:pPr algn="ctr"/>
            <a:r>
              <a:rPr kumimoji="1" lang="ja-JP" altLang="en-US" sz="1400" b="1" dirty="0">
                <a:solidFill>
                  <a:schemeClr val="bg1">
                    <a:lumMod val="85000"/>
                  </a:schemeClr>
                </a:solidFill>
                <a:latin typeface="Meiryo" panose="020B0604030504040204" pitchFamily="34" charset="-128"/>
                <a:ea typeface="Meiryo" panose="020B0604030504040204" pitchFamily="34" charset="-128"/>
              </a:rPr>
              <a:t>やる気があり能力も高い</a:t>
            </a:r>
          </a:p>
        </p:txBody>
      </p:sp>
      <p:sp>
        <p:nvSpPr>
          <p:cNvPr id="18" name="テキスト ボックス 17">
            <a:extLst>
              <a:ext uri="{FF2B5EF4-FFF2-40B4-BE49-F238E27FC236}">
                <a16:creationId xmlns:a16="http://schemas.microsoft.com/office/drawing/2014/main" id="{E6BD4DB3-13D6-7A4A-8B16-D7554C995CCF}"/>
              </a:ext>
            </a:extLst>
          </p:cNvPr>
          <p:cNvSpPr txBox="1"/>
          <p:nvPr/>
        </p:nvSpPr>
        <p:spPr>
          <a:xfrm>
            <a:off x="6008892" y="4444471"/>
            <a:ext cx="2339102" cy="677108"/>
          </a:xfrm>
          <a:prstGeom prst="rect">
            <a:avLst/>
          </a:prstGeom>
          <a:noFill/>
        </p:spPr>
        <p:txBody>
          <a:bodyPr wrap="none" rtlCol="0" anchor="ctr">
            <a:spAutoFit/>
          </a:bodyPr>
          <a:lstStyle/>
          <a:p>
            <a:pPr algn="ctr"/>
            <a:r>
              <a:rPr lang="ja-JP" altLang="en-US" sz="2400" b="1" dirty="0">
                <a:solidFill>
                  <a:schemeClr val="bg1">
                    <a:lumMod val="85000"/>
                  </a:schemeClr>
                </a:solidFill>
                <a:latin typeface="Meiryo" panose="020B0604030504040204" pitchFamily="34" charset="-128"/>
                <a:ea typeface="Meiryo" panose="020B0604030504040204" pitchFamily="34" charset="-128"/>
              </a:rPr>
              <a:t>着火</a:t>
            </a:r>
            <a:r>
              <a:rPr kumimoji="1" lang="ja-JP" altLang="en-US" sz="2400" b="1" dirty="0">
                <a:solidFill>
                  <a:schemeClr val="bg1">
                    <a:lumMod val="85000"/>
                  </a:schemeClr>
                </a:solidFill>
                <a:latin typeface="Meiryo" panose="020B0604030504040204" pitchFamily="34" charset="-128"/>
                <a:ea typeface="Meiryo" panose="020B0604030504040204" pitchFamily="34" charset="-128"/>
              </a:rPr>
              <a:t>する</a:t>
            </a:r>
            <a:endParaRPr kumimoji="1" lang="en-US" altLang="ja-JP" sz="2400" b="1" dirty="0">
              <a:solidFill>
                <a:schemeClr val="bg1">
                  <a:lumMod val="85000"/>
                </a:schemeClr>
              </a:solidFill>
              <a:latin typeface="Meiryo" panose="020B0604030504040204" pitchFamily="34" charset="-128"/>
              <a:ea typeface="Meiryo" panose="020B0604030504040204" pitchFamily="34" charset="-128"/>
            </a:endParaRPr>
          </a:p>
          <a:p>
            <a:pPr algn="ctr"/>
            <a:r>
              <a:rPr lang="ja-JP" altLang="en-US" sz="1400" b="1" dirty="0">
                <a:solidFill>
                  <a:schemeClr val="bg1">
                    <a:lumMod val="85000"/>
                  </a:schemeClr>
                </a:solidFill>
                <a:latin typeface="Meiryo" panose="020B0604030504040204" pitchFamily="34" charset="-128"/>
                <a:ea typeface="Meiryo" panose="020B0604030504040204" pitchFamily="34" charset="-128"/>
              </a:rPr>
              <a:t>能力は高いがやる気が低い</a:t>
            </a:r>
            <a:endParaRPr kumimoji="1" lang="ja-JP" altLang="en-US" sz="1400" b="1" dirty="0">
              <a:solidFill>
                <a:schemeClr val="bg1">
                  <a:lumMod val="85000"/>
                </a:schemeClr>
              </a:solidFill>
              <a:latin typeface="Meiryo" panose="020B0604030504040204" pitchFamily="34" charset="-128"/>
              <a:ea typeface="Meiryo" panose="020B0604030504040204" pitchFamily="34" charset="-128"/>
            </a:endParaRPr>
          </a:p>
        </p:txBody>
      </p:sp>
      <p:sp>
        <p:nvSpPr>
          <p:cNvPr id="19" name="テキスト ボックス 18">
            <a:extLst>
              <a:ext uri="{FF2B5EF4-FFF2-40B4-BE49-F238E27FC236}">
                <a16:creationId xmlns:a16="http://schemas.microsoft.com/office/drawing/2014/main" id="{FDA3B946-BEB7-44C4-A85B-0F2D6E9C4A1C}"/>
              </a:ext>
            </a:extLst>
          </p:cNvPr>
          <p:cNvSpPr txBox="1"/>
          <p:nvPr/>
        </p:nvSpPr>
        <p:spPr>
          <a:xfrm>
            <a:off x="337288" y="6560810"/>
            <a:ext cx="137569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6.</a:t>
            </a:r>
            <a:r>
              <a:rPr lang="ja-JP" altLang="en-US" sz="900" dirty="0">
                <a:latin typeface="Meiryo UI" panose="020B0604030504040204" pitchFamily="50" charset="-128"/>
                <a:ea typeface="Meiryo UI" panose="020B0604030504040204" pitchFamily="50" charset="-128"/>
              </a:rPr>
              <a:t>組織をマネジメントする</a:t>
            </a:r>
          </a:p>
        </p:txBody>
      </p:sp>
      <p:sp>
        <p:nvSpPr>
          <p:cNvPr id="20" name="テキスト ボックス 19">
            <a:extLst>
              <a:ext uri="{FF2B5EF4-FFF2-40B4-BE49-F238E27FC236}">
                <a16:creationId xmlns:a16="http://schemas.microsoft.com/office/drawing/2014/main" id="{12636225-E66A-4273-BB1A-798A4FC8F558}"/>
              </a:ext>
            </a:extLst>
          </p:cNvPr>
          <p:cNvSpPr txBox="1"/>
          <p:nvPr/>
        </p:nvSpPr>
        <p:spPr>
          <a:xfrm>
            <a:off x="1809280" y="6560810"/>
            <a:ext cx="2037737"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STEP3:</a:t>
            </a:r>
            <a:r>
              <a:rPr lang="ja-JP" altLang="en-US" sz="900" dirty="0">
                <a:latin typeface="Meiryo UI" panose="020B0604030504040204" pitchFamily="50" charset="-128"/>
                <a:ea typeface="Meiryo UI" panose="020B0604030504040204" pitchFamily="50" charset="-128"/>
              </a:rPr>
              <a:t>メンバーのモチベーションを高める</a:t>
            </a:r>
          </a:p>
        </p:txBody>
      </p:sp>
    </p:spTree>
    <p:extLst>
      <p:ext uri="{BB962C8B-B14F-4D97-AF65-F5344CB8AC3E}">
        <p14:creationId xmlns:p14="http://schemas.microsoft.com/office/powerpoint/2010/main" val="162579269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2339102" cy="400110"/>
          </a:xfrm>
          <a:prstGeom prst="rect">
            <a:avLst/>
          </a:prstGeom>
          <a:noFill/>
        </p:spPr>
        <p:txBody>
          <a:bodyPr wrap="none" rtlCol="0">
            <a:spAutoFit/>
          </a:bodyPr>
          <a:lstStyle/>
          <a:p>
            <a:r>
              <a:rPr kumimoji="1" lang="en-US" altLang="ja-JP" sz="2000" b="1" dirty="0">
                <a:solidFill>
                  <a:schemeClr val="tx1">
                    <a:lumMod val="75000"/>
                    <a:lumOff val="25000"/>
                  </a:schemeClr>
                </a:solidFill>
                <a:latin typeface="Meiryo" panose="020B0604030504040204" pitchFamily="34" charset="-128"/>
                <a:ea typeface="Meiryo" panose="020B0604030504040204" pitchFamily="34" charset="-128"/>
              </a:rPr>
              <a:t>66_GROW</a:t>
            </a:r>
            <a:r>
              <a:rPr lang="ja-JP" altLang="en-US" sz="2000" b="1" dirty="0">
                <a:solidFill>
                  <a:schemeClr val="tx1">
                    <a:lumMod val="75000"/>
                    <a:lumOff val="25000"/>
                  </a:schemeClr>
                </a:solidFill>
                <a:latin typeface="Meiryo" panose="020B0604030504040204" pitchFamily="34" charset="-128"/>
                <a:ea typeface="Meiryo" panose="020B0604030504040204" pitchFamily="34" charset="-128"/>
              </a:rPr>
              <a:t>モデル</a:t>
            </a:r>
            <a:endParaRPr kumimoji="1" lang="ja-JP" altLang="en-US" sz="2000" b="1"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3" name="直線矢印コネクタ 2">
            <a:extLst>
              <a:ext uri="{FF2B5EF4-FFF2-40B4-BE49-F238E27FC236}">
                <a16:creationId xmlns:a16="http://schemas.microsoft.com/office/drawing/2014/main" id="{1399107E-5938-0A43-B87F-7056119ABE1B}"/>
              </a:ext>
            </a:extLst>
          </p:cNvPr>
          <p:cNvCxnSpPr>
            <a:cxnSpLocks/>
            <a:stCxn id="5" idx="0"/>
            <a:endCxn id="6" idx="2"/>
          </p:cNvCxnSpPr>
          <p:nvPr/>
        </p:nvCxnSpPr>
        <p:spPr>
          <a:xfrm flipV="1">
            <a:off x="1474588" y="1403423"/>
            <a:ext cx="0" cy="4369828"/>
          </a:xfrm>
          <a:prstGeom prst="straightConnector1">
            <a:avLst/>
          </a:prstGeom>
          <a:ln w="57150">
            <a:solidFill>
              <a:srgbClr val="E8805F"/>
            </a:solidFill>
            <a:headEnd type="stealth" w="lg" len="lg"/>
            <a:tailEnd type="stealth" w="lg" len="lg"/>
          </a:ln>
          <a:effectLst/>
        </p:spPr>
        <p:style>
          <a:lnRef idx="2">
            <a:schemeClr val="accent1"/>
          </a:lnRef>
          <a:fillRef idx="0">
            <a:schemeClr val="accent1"/>
          </a:fillRef>
          <a:effectRef idx="1">
            <a:schemeClr val="accent1"/>
          </a:effectRef>
          <a:fontRef idx="minor">
            <a:schemeClr val="tx1"/>
          </a:fontRef>
        </p:style>
      </p:cxnSp>
      <p:sp>
        <p:nvSpPr>
          <p:cNvPr id="5" name="正方形/長方形 4">
            <a:extLst>
              <a:ext uri="{FF2B5EF4-FFF2-40B4-BE49-F238E27FC236}">
                <a16:creationId xmlns:a16="http://schemas.microsoft.com/office/drawing/2014/main" id="{1D5D8FB1-92E8-3640-8CF8-B9F3344187DC}"/>
              </a:ext>
            </a:extLst>
          </p:cNvPr>
          <p:cNvSpPr/>
          <p:nvPr/>
        </p:nvSpPr>
        <p:spPr>
          <a:xfrm>
            <a:off x="337288" y="5773251"/>
            <a:ext cx="2274599" cy="717001"/>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000" b="1" dirty="0">
                <a:solidFill>
                  <a:schemeClr val="bg1"/>
                </a:solidFill>
                <a:latin typeface="Meiryo" panose="020B0604030504040204" pitchFamily="34" charset="-128"/>
                <a:ea typeface="Meiryo" panose="020B0604030504040204" pitchFamily="34" charset="-128"/>
              </a:rPr>
              <a:t>現状</a:t>
            </a:r>
            <a:endParaRPr kumimoji="1" lang="ja-JP" altLang="en-US" b="1" dirty="0">
              <a:solidFill>
                <a:schemeClr val="bg1"/>
              </a:solidFill>
              <a:latin typeface="Meiryo" panose="020B0604030504040204" pitchFamily="34" charset="-128"/>
              <a:ea typeface="Meiryo" panose="020B0604030504040204" pitchFamily="34" charset="-128"/>
            </a:endParaRPr>
          </a:p>
        </p:txBody>
      </p:sp>
      <p:sp>
        <p:nvSpPr>
          <p:cNvPr id="6" name="正方形/長方形 5">
            <a:extLst>
              <a:ext uri="{FF2B5EF4-FFF2-40B4-BE49-F238E27FC236}">
                <a16:creationId xmlns:a16="http://schemas.microsoft.com/office/drawing/2014/main" id="{29192E23-9B82-B24B-B1E3-A4B5F11CAEF2}"/>
              </a:ext>
            </a:extLst>
          </p:cNvPr>
          <p:cNvSpPr/>
          <p:nvPr/>
        </p:nvSpPr>
        <p:spPr>
          <a:xfrm>
            <a:off x="337288" y="686423"/>
            <a:ext cx="2274599" cy="717000"/>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000" b="1" dirty="0">
                <a:solidFill>
                  <a:schemeClr val="bg1"/>
                </a:solidFill>
                <a:latin typeface="Meiryo" panose="020B0604030504040204" pitchFamily="34" charset="-128"/>
                <a:ea typeface="Meiryo" panose="020B0604030504040204" pitchFamily="34" charset="-128"/>
              </a:rPr>
              <a:t>ゴール</a:t>
            </a:r>
            <a:endParaRPr kumimoji="1" lang="ja-JP" altLang="en-US" b="1" dirty="0">
              <a:solidFill>
                <a:schemeClr val="bg1"/>
              </a:solidFill>
              <a:latin typeface="Meiryo" panose="020B0604030504040204" pitchFamily="34" charset="-128"/>
              <a:ea typeface="Meiryo" panose="020B0604030504040204" pitchFamily="34" charset="-128"/>
            </a:endParaRPr>
          </a:p>
        </p:txBody>
      </p:sp>
      <p:sp>
        <p:nvSpPr>
          <p:cNvPr id="7" name="正方形/長方形 6">
            <a:extLst>
              <a:ext uri="{FF2B5EF4-FFF2-40B4-BE49-F238E27FC236}">
                <a16:creationId xmlns:a16="http://schemas.microsoft.com/office/drawing/2014/main" id="{19ADF794-7B87-6F4D-845F-4A939CA94ADF}"/>
              </a:ext>
            </a:extLst>
          </p:cNvPr>
          <p:cNvSpPr/>
          <p:nvPr/>
        </p:nvSpPr>
        <p:spPr>
          <a:xfrm>
            <a:off x="337288" y="1858832"/>
            <a:ext cx="2274599" cy="345900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endParaRPr kumimoji="1" lang="ja-JP" altLang="en-US" sz="1600">
              <a:latin typeface="Meiryo" panose="020B0604030504040204" pitchFamily="34" charset="-128"/>
              <a:ea typeface="Meiryo" panose="020B0604030504040204" pitchFamily="34" charset="-128"/>
            </a:endParaRPr>
          </a:p>
        </p:txBody>
      </p:sp>
      <p:cxnSp>
        <p:nvCxnSpPr>
          <p:cNvPr id="8" name="直線コネクタ 7">
            <a:extLst>
              <a:ext uri="{FF2B5EF4-FFF2-40B4-BE49-F238E27FC236}">
                <a16:creationId xmlns:a16="http://schemas.microsoft.com/office/drawing/2014/main" id="{3DF5AD90-7AA3-AE48-A7CA-9D8C8C1AB1D3}"/>
              </a:ext>
            </a:extLst>
          </p:cNvPr>
          <p:cNvCxnSpPr>
            <a:cxnSpLocks/>
          </p:cNvCxnSpPr>
          <p:nvPr/>
        </p:nvCxnSpPr>
        <p:spPr>
          <a:xfrm>
            <a:off x="337288" y="1858835"/>
            <a:ext cx="0" cy="3459007"/>
          </a:xfrm>
          <a:prstGeom prst="line">
            <a:avLst/>
          </a:prstGeom>
          <a:ln w="12700" cmpd="sng">
            <a:solidFill>
              <a:schemeClr val="tx1">
                <a:lumMod val="85000"/>
                <a:lumOff val="1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EB9E0272-A530-A04A-B033-A52B10AF556F}"/>
              </a:ext>
            </a:extLst>
          </p:cNvPr>
          <p:cNvCxnSpPr>
            <a:cxnSpLocks/>
          </p:cNvCxnSpPr>
          <p:nvPr/>
        </p:nvCxnSpPr>
        <p:spPr>
          <a:xfrm>
            <a:off x="337289" y="1858835"/>
            <a:ext cx="2274598" cy="0"/>
          </a:xfrm>
          <a:prstGeom prst="line">
            <a:avLst/>
          </a:prstGeom>
          <a:ln w="12700" cmpd="sng">
            <a:solidFill>
              <a:schemeClr val="tx1">
                <a:lumMod val="85000"/>
                <a:lumOff val="1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 name="直線コネクタ 9">
            <a:extLst>
              <a:ext uri="{FF2B5EF4-FFF2-40B4-BE49-F238E27FC236}">
                <a16:creationId xmlns:a16="http://schemas.microsoft.com/office/drawing/2014/main" id="{8DFEE2C6-5C1B-554A-AF64-1BA6A2F58645}"/>
              </a:ext>
            </a:extLst>
          </p:cNvPr>
          <p:cNvCxnSpPr>
            <a:cxnSpLocks/>
          </p:cNvCxnSpPr>
          <p:nvPr/>
        </p:nvCxnSpPr>
        <p:spPr>
          <a:xfrm>
            <a:off x="337289" y="5317842"/>
            <a:ext cx="2274598" cy="0"/>
          </a:xfrm>
          <a:prstGeom prst="line">
            <a:avLst/>
          </a:prstGeom>
          <a:ln w="12700" cmpd="sng">
            <a:solidFill>
              <a:schemeClr val="tx1">
                <a:lumMod val="85000"/>
                <a:lumOff val="1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grpSp>
        <p:nvGrpSpPr>
          <p:cNvPr id="11" name="グループ化 10">
            <a:extLst>
              <a:ext uri="{FF2B5EF4-FFF2-40B4-BE49-F238E27FC236}">
                <a16:creationId xmlns:a16="http://schemas.microsoft.com/office/drawing/2014/main" id="{256BDC7C-D1FF-D24F-97D9-0942A1276A4A}"/>
              </a:ext>
            </a:extLst>
          </p:cNvPr>
          <p:cNvGrpSpPr/>
          <p:nvPr/>
        </p:nvGrpSpPr>
        <p:grpSpPr>
          <a:xfrm>
            <a:off x="2825764" y="686426"/>
            <a:ext cx="6745467" cy="1494198"/>
            <a:chOff x="2871900" y="882519"/>
            <a:chExt cx="6566805" cy="1638332"/>
          </a:xfrm>
        </p:grpSpPr>
        <p:cxnSp>
          <p:nvCxnSpPr>
            <p:cNvPr id="12" name="直線コネクタ 11">
              <a:extLst>
                <a:ext uri="{FF2B5EF4-FFF2-40B4-BE49-F238E27FC236}">
                  <a16:creationId xmlns:a16="http://schemas.microsoft.com/office/drawing/2014/main" id="{2C7AA669-1AB1-6546-A94B-4CC7778A1049}"/>
                </a:ext>
              </a:extLst>
            </p:cNvPr>
            <p:cNvCxnSpPr>
              <a:cxnSpLocks/>
            </p:cNvCxnSpPr>
            <p:nvPr/>
          </p:nvCxnSpPr>
          <p:spPr>
            <a:xfrm>
              <a:off x="9438705" y="882519"/>
              <a:ext cx="0" cy="1638332"/>
            </a:xfrm>
            <a:prstGeom prst="line">
              <a:avLst/>
            </a:prstGeom>
            <a:ln w="12700" cmpd="sng">
              <a:solidFill>
                <a:schemeClr val="tx1">
                  <a:lumMod val="85000"/>
                  <a:lumOff val="1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3" name="直線コネクタ 12">
              <a:extLst>
                <a:ext uri="{FF2B5EF4-FFF2-40B4-BE49-F238E27FC236}">
                  <a16:creationId xmlns:a16="http://schemas.microsoft.com/office/drawing/2014/main" id="{BE9A4EA3-677C-A740-B03E-A0C25BFB4946}"/>
                </a:ext>
              </a:extLst>
            </p:cNvPr>
            <p:cNvCxnSpPr>
              <a:cxnSpLocks/>
            </p:cNvCxnSpPr>
            <p:nvPr/>
          </p:nvCxnSpPr>
          <p:spPr>
            <a:xfrm>
              <a:off x="2871900" y="882519"/>
              <a:ext cx="0" cy="1638332"/>
            </a:xfrm>
            <a:prstGeom prst="line">
              <a:avLst/>
            </a:prstGeom>
            <a:ln w="12700" cmpd="sng">
              <a:solidFill>
                <a:schemeClr val="tx1">
                  <a:lumMod val="85000"/>
                  <a:lumOff val="1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grpSp>
      <p:cxnSp>
        <p:nvCxnSpPr>
          <p:cNvPr id="14" name="直線コネクタ 13">
            <a:extLst>
              <a:ext uri="{FF2B5EF4-FFF2-40B4-BE49-F238E27FC236}">
                <a16:creationId xmlns:a16="http://schemas.microsoft.com/office/drawing/2014/main" id="{994A2A75-D65F-454B-AEAC-2060ED60A9B9}"/>
              </a:ext>
            </a:extLst>
          </p:cNvPr>
          <p:cNvCxnSpPr>
            <a:cxnSpLocks/>
          </p:cNvCxnSpPr>
          <p:nvPr/>
        </p:nvCxnSpPr>
        <p:spPr>
          <a:xfrm>
            <a:off x="2825765" y="686426"/>
            <a:ext cx="6745464" cy="0"/>
          </a:xfrm>
          <a:prstGeom prst="line">
            <a:avLst/>
          </a:prstGeom>
          <a:ln w="12700" cmpd="sng">
            <a:solidFill>
              <a:schemeClr val="tx1">
                <a:lumMod val="85000"/>
                <a:lumOff val="1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5" name="直線コネクタ 14">
            <a:extLst>
              <a:ext uri="{FF2B5EF4-FFF2-40B4-BE49-F238E27FC236}">
                <a16:creationId xmlns:a16="http://schemas.microsoft.com/office/drawing/2014/main" id="{5C5532CC-ED02-5D49-AB3F-592B8A359BB9}"/>
              </a:ext>
            </a:extLst>
          </p:cNvPr>
          <p:cNvCxnSpPr>
            <a:cxnSpLocks/>
          </p:cNvCxnSpPr>
          <p:nvPr/>
        </p:nvCxnSpPr>
        <p:spPr>
          <a:xfrm>
            <a:off x="2825764" y="2180624"/>
            <a:ext cx="6745464" cy="0"/>
          </a:xfrm>
          <a:prstGeom prst="line">
            <a:avLst/>
          </a:prstGeom>
          <a:ln w="12700" cmpd="sng">
            <a:solidFill>
              <a:schemeClr val="tx1">
                <a:lumMod val="85000"/>
                <a:lumOff val="1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6" name="テキスト ボックス 15">
            <a:extLst>
              <a:ext uri="{FF2B5EF4-FFF2-40B4-BE49-F238E27FC236}">
                <a16:creationId xmlns:a16="http://schemas.microsoft.com/office/drawing/2014/main" id="{5AB04057-C11E-E547-B385-37B0F30B0AB6}"/>
              </a:ext>
            </a:extLst>
          </p:cNvPr>
          <p:cNvSpPr txBox="1"/>
          <p:nvPr/>
        </p:nvSpPr>
        <p:spPr>
          <a:xfrm>
            <a:off x="2862360" y="725760"/>
            <a:ext cx="1762021" cy="346249"/>
          </a:xfrm>
          <a:prstGeom prst="rect">
            <a:avLst/>
          </a:prstGeom>
          <a:noFill/>
        </p:spPr>
        <p:txBody>
          <a:bodyPr wrap="none" rtlCol="0" anchor="t">
            <a:spAutoFit/>
          </a:bodyPr>
          <a:lstStyle/>
          <a:p>
            <a:pPr>
              <a:lnSpc>
                <a:spcPct val="150000"/>
              </a:lnSpc>
            </a:pPr>
            <a:r>
              <a:rPr kumimoji="1" lang="ja-JP" altLang="en-US" sz="1200" b="1" dirty="0">
                <a:solidFill>
                  <a:srgbClr val="404040"/>
                </a:solidFill>
                <a:latin typeface="Meiryo" panose="020B0604030504040204" pitchFamily="34" charset="-128"/>
                <a:ea typeface="Meiryo" panose="020B0604030504040204" pitchFamily="34" charset="-128"/>
                <a:cs typeface="メイリオ"/>
              </a:rPr>
              <a:t>目標</a:t>
            </a:r>
            <a:r>
              <a:rPr lang="ja-JP" altLang="en-US" sz="1100" dirty="0">
                <a:solidFill>
                  <a:srgbClr val="404040"/>
                </a:solidFill>
                <a:latin typeface="Meiryo" panose="020B0604030504040204" pitchFamily="34" charset="-128"/>
                <a:ea typeface="Meiryo" panose="020B0604030504040204" pitchFamily="34" charset="-128"/>
                <a:cs typeface="メイリオ"/>
              </a:rPr>
              <a:t>（</a:t>
            </a:r>
            <a:r>
              <a:rPr kumimoji="1" lang="ja-JP" altLang="en-US" sz="1100" dirty="0">
                <a:solidFill>
                  <a:srgbClr val="404040"/>
                </a:solidFill>
                <a:latin typeface="Meiryo" panose="020B0604030504040204" pitchFamily="34" charset="-128"/>
                <a:ea typeface="Meiryo" panose="020B0604030504040204" pitchFamily="34" charset="-128"/>
                <a:cs typeface="メイリオ"/>
              </a:rPr>
              <a:t>目指す姿や状態）</a:t>
            </a:r>
          </a:p>
        </p:txBody>
      </p:sp>
      <p:grpSp>
        <p:nvGrpSpPr>
          <p:cNvPr id="17" name="グループ化 16">
            <a:extLst>
              <a:ext uri="{FF2B5EF4-FFF2-40B4-BE49-F238E27FC236}">
                <a16:creationId xmlns:a16="http://schemas.microsoft.com/office/drawing/2014/main" id="{72D91F08-C369-4B40-9575-DFB2AAA32C58}"/>
              </a:ext>
            </a:extLst>
          </p:cNvPr>
          <p:cNvGrpSpPr/>
          <p:nvPr/>
        </p:nvGrpSpPr>
        <p:grpSpPr>
          <a:xfrm>
            <a:off x="2825761" y="4996054"/>
            <a:ext cx="6745467" cy="1494198"/>
            <a:chOff x="2871900" y="882519"/>
            <a:chExt cx="6566805" cy="1638332"/>
          </a:xfrm>
        </p:grpSpPr>
        <p:cxnSp>
          <p:nvCxnSpPr>
            <p:cNvPr id="18" name="直線コネクタ 17">
              <a:extLst>
                <a:ext uri="{FF2B5EF4-FFF2-40B4-BE49-F238E27FC236}">
                  <a16:creationId xmlns:a16="http://schemas.microsoft.com/office/drawing/2014/main" id="{E2C6843E-DEB3-C842-803D-F4D23AB15DD6}"/>
                </a:ext>
              </a:extLst>
            </p:cNvPr>
            <p:cNvCxnSpPr>
              <a:cxnSpLocks/>
            </p:cNvCxnSpPr>
            <p:nvPr/>
          </p:nvCxnSpPr>
          <p:spPr>
            <a:xfrm>
              <a:off x="9438705" y="882519"/>
              <a:ext cx="0" cy="1638332"/>
            </a:xfrm>
            <a:prstGeom prst="line">
              <a:avLst/>
            </a:prstGeom>
            <a:ln w="12700" cmpd="sng">
              <a:solidFill>
                <a:schemeClr val="tx1">
                  <a:lumMod val="85000"/>
                  <a:lumOff val="1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9" name="直線コネクタ 18">
              <a:extLst>
                <a:ext uri="{FF2B5EF4-FFF2-40B4-BE49-F238E27FC236}">
                  <a16:creationId xmlns:a16="http://schemas.microsoft.com/office/drawing/2014/main" id="{51402AD6-D9F7-3740-9BF5-C5883051D8F8}"/>
                </a:ext>
              </a:extLst>
            </p:cNvPr>
            <p:cNvCxnSpPr>
              <a:cxnSpLocks/>
            </p:cNvCxnSpPr>
            <p:nvPr/>
          </p:nvCxnSpPr>
          <p:spPr>
            <a:xfrm>
              <a:off x="2871900" y="882519"/>
              <a:ext cx="0" cy="1638332"/>
            </a:xfrm>
            <a:prstGeom prst="line">
              <a:avLst/>
            </a:prstGeom>
            <a:ln w="12700" cmpd="sng">
              <a:solidFill>
                <a:schemeClr val="tx1">
                  <a:lumMod val="85000"/>
                  <a:lumOff val="1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grpSp>
      <p:cxnSp>
        <p:nvCxnSpPr>
          <p:cNvPr id="20" name="直線コネクタ 19">
            <a:extLst>
              <a:ext uri="{FF2B5EF4-FFF2-40B4-BE49-F238E27FC236}">
                <a16:creationId xmlns:a16="http://schemas.microsoft.com/office/drawing/2014/main" id="{41A068A4-A821-2F40-99CC-59A3B03EEF9B}"/>
              </a:ext>
            </a:extLst>
          </p:cNvPr>
          <p:cNvCxnSpPr>
            <a:cxnSpLocks/>
          </p:cNvCxnSpPr>
          <p:nvPr/>
        </p:nvCxnSpPr>
        <p:spPr>
          <a:xfrm>
            <a:off x="2825762" y="4996054"/>
            <a:ext cx="6745464" cy="0"/>
          </a:xfrm>
          <a:prstGeom prst="line">
            <a:avLst/>
          </a:prstGeom>
          <a:ln w="12700" cmpd="sng">
            <a:solidFill>
              <a:schemeClr val="tx1">
                <a:lumMod val="85000"/>
                <a:lumOff val="1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1" name="直線コネクタ 20">
            <a:extLst>
              <a:ext uri="{FF2B5EF4-FFF2-40B4-BE49-F238E27FC236}">
                <a16:creationId xmlns:a16="http://schemas.microsoft.com/office/drawing/2014/main" id="{3888F6DF-E6B0-AD43-998B-B5083FAD1380}"/>
              </a:ext>
            </a:extLst>
          </p:cNvPr>
          <p:cNvCxnSpPr>
            <a:cxnSpLocks/>
          </p:cNvCxnSpPr>
          <p:nvPr/>
        </p:nvCxnSpPr>
        <p:spPr>
          <a:xfrm>
            <a:off x="2825761" y="6490252"/>
            <a:ext cx="6745464" cy="0"/>
          </a:xfrm>
          <a:prstGeom prst="line">
            <a:avLst/>
          </a:prstGeom>
          <a:ln w="12700" cmpd="sng">
            <a:solidFill>
              <a:schemeClr val="tx1">
                <a:lumMod val="85000"/>
                <a:lumOff val="1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2" name="直線コネクタ 21">
            <a:extLst>
              <a:ext uri="{FF2B5EF4-FFF2-40B4-BE49-F238E27FC236}">
                <a16:creationId xmlns:a16="http://schemas.microsoft.com/office/drawing/2014/main" id="{B67E1F05-58CD-9F49-B201-26CF646335BB}"/>
              </a:ext>
            </a:extLst>
          </p:cNvPr>
          <p:cNvCxnSpPr>
            <a:cxnSpLocks/>
          </p:cNvCxnSpPr>
          <p:nvPr/>
        </p:nvCxnSpPr>
        <p:spPr>
          <a:xfrm>
            <a:off x="2611887" y="1858836"/>
            <a:ext cx="0" cy="3459007"/>
          </a:xfrm>
          <a:prstGeom prst="line">
            <a:avLst/>
          </a:prstGeom>
          <a:ln w="12700" cmpd="sng">
            <a:solidFill>
              <a:schemeClr val="tx1">
                <a:lumMod val="85000"/>
                <a:lumOff val="1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3" name="直線コネクタ 22">
            <a:extLst>
              <a:ext uri="{FF2B5EF4-FFF2-40B4-BE49-F238E27FC236}">
                <a16:creationId xmlns:a16="http://schemas.microsoft.com/office/drawing/2014/main" id="{04E5D023-3E04-2B4B-9448-6301941EA9CF}"/>
              </a:ext>
            </a:extLst>
          </p:cNvPr>
          <p:cNvCxnSpPr>
            <a:cxnSpLocks/>
          </p:cNvCxnSpPr>
          <p:nvPr/>
        </p:nvCxnSpPr>
        <p:spPr>
          <a:xfrm>
            <a:off x="9571225" y="2402095"/>
            <a:ext cx="0" cy="2357868"/>
          </a:xfrm>
          <a:prstGeom prst="line">
            <a:avLst/>
          </a:prstGeom>
          <a:ln w="12700" cmpd="sng">
            <a:solidFill>
              <a:schemeClr val="tx1">
                <a:lumMod val="85000"/>
                <a:lumOff val="1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4" name="直線コネクタ 23">
            <a:extLst>
              <a:ext uri="{FF2B5EF4-FFF2-40B4-BE49-F238E27FC236}">
                <a16:creationId xmlns:a16="http://schemas.microsoft.com/office/drawing/2014/main" id="{498A1999-C327-1941-9CBB-6802641553EF}"/>
              </a:ext>
            </a:extLst>
          </p:cNvPr>
          <p:cNvCxnSpPr>
            <a:cxnSpLocks/>
          </p:cNvCxnSpPr>
          <p:nvPr/>
        </p:nvCxnSpPr>
        <p:spPr>
          <a:xfrm>
            <a:off x="2825758" y="2402095"/>
            <a:ext cx="0" cy="2357868"/>
          </a:xfrm>
          <a:prstGeom prst="line">
            <a:avLst/>
          </a:prstGeom>
          <a:ln w="12700" cmpd="sng">
            <a:solidFill>
              <a:schemeClr val="tx1">
                <a:lumMod val="85000"/>
                <a:lumOff val="1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5" name="直線コネクタ 24">
            <a:extLst>
              <a:ext uri="{FF2B5EF4-FFF2-40B4-BE49-F238E27FC236}">
                <a16:creationId xmlns:a16="http://schemas.microsoft.com/office/drawing/2014/main" id="{3F28DC50-AA51-E74E-BF99-E2607B6E790F}"/>
              </a:ext>
            </a:extLst>
          </p:cNvPr>
          <p:cNvCxnSpPr>
            <a:cxnSpLocks/>
          </p:cNvCxnSpPr>
          <p:nvPr/>
        </p:nvCxnSpPr>
        <p:spPr>
          <a:xfrm>
            <a:off x="2825759" y="2402095"/>
            <a:ext cx="6745464" cy="0"/>
          </a:xfrm>
          <a:prstGeom prst="line">
            <a:avLst/>
          </a:prstGeom>
          <a:ln w="12700" cmpd="sng">
            <a:solidFill>
              <a:schemeClr val="tx1">
                <a:lumMod val="85000"/>
                <a:lumOff val="1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6" name="直線コネクタ 25">
            <a:extLst>
              <a:ext uri="{FF2B5EF4-FFF2-40B4-BE49-F238E27FC236}">
                <a16:creationId xmlns:a16="http://schemas.microsoft.com/office/drawing/2014/main" id="{CD434337-3C3A-424C-AD9B-DAC2D37DFCF2}"/>
              </a:ext>
            </a:extLst>
          </p:cNvPr>
          <p:cNvCxnSpPr>
            <a:cxnSpLocks/>
          </p:cNvCxnSpPr>
          <p:nvPr/>
        </p:nvCxnSpPr>
        <p:spPr>
          <a:xfrm>
            <a:off x="2825758" y="4759964"/>
            <a:ext cx="6745464" cy="0"/>
          </a:xfrm>
          <a:prstGeom prst="line">
            <a:avLst/>
          </a:prstGeom>
          <a:ln w="12700" cmpd="sng">
            <a:solidFill>
              <a:schemeClr val="tx1">
                <a:lumMod val="85000"/>
                <a:lumOff val="1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7" name="テキスト ボックス 26">
            <a:extLst>
              <a:ext uri="{FF2B5EF4-FFF2-40B4-BE49-F238E27FC236}">
                <a16:creationId xmlns:a16="http://schemas.microsoft.com/office/drawing/2014/main" id="{E14A28D0-BAC6-1544-A0C0-92DF7248B8B0}"/>
              </a:ext>
            </a:extLst>
          </p:cNvPr>
          <p:cNvSpPr txBox="1"/>
          <p:nvPr/>
        </p:nvSpPr>
        <p:spPr>
          <a:xfrm>
            <a:off x="2862353" y="2441429"/>
            <a:ext cx="1774845" cy="369332"/>
          </a:xfrm>
          <a:prstGeom prst="rect">
            <a:avLst/>
          </a:prstGeom>
          <a:noFill/>
        </p:spPr>
        <p:txBody>
          <a:bodyPr wrap="none" rtlCol="0" anchor="t">
            <a:spAutoFit/>
          </a:bodyPr>
          <a:lstStyle/>
          <a:p>
            <a:pPr>
              <a:lnSpc>
                <a:spcPct val="150000"/>
              </a:lnSpc>
            </a:pPr>
            <a:r>
              <a:rPr lang="ja-JP" altLang="en-US" sz="1200" b="1" dirty="0">
                <a:solidFill>
                  <a:srgbClr val="404040"/>
                </a:solidFill>
                <a:latin typeface="Meiryo" panose="020B0604030504040204" pitchFamily="34" charset="-128"/>
                <a:ea typeface="Meiryo" panose="020B0604030504040204" pitchFamily="34" charset="-128"/>
                <a:cs typeface="メイリオ"/>
              </a:rPr>
              <a:t>選択肢</a:t>
            </a:r>
            <a:r>
              <a:rPr kumimoji="1" lang="ja-JP" altLang="en-US" sz="1100" dirty="0">
                <a:solidFill>
                  <a:srgbClr val="404040"/>
                </a:solidFill>
                <a:latin typeface="Meiryo" panose="020B0604030504040204" pitchFamily="34" charset="-128"/>
                <a:ea typeface="Meiryo" panose="020B0604030504040204" pitchFamily="34" charset="-128"/>
                <a:cs typeface="メイリオ"/>
                <a:sym typeface="Wingdings" pitchFamily="2" charset="2"/>
              </a:rPr>
              <a:t>（</a:t>
            </a:r>
            <a:r>
              <a:rPr kumimoji="1" lang="ja-JP" altLang="en-US" sz="1100" dirty="0">
                <a:solidFill>
                  <a:srgbClr val="404040"/>
                </a:solidFill>
                <a:latin typeface="Meiryo" panose="020B0604030504040204" pitchFamily="34" charset="-128"/>
                <a:ea typeface="Meiryo" panose="020B0604030504040204" pitchFamily="34" charset="-128"/>
                <a:cs typeface="メイリオ"/>
              </a:rPr>
              <a:t>選択肢の創出）</a:t>
            </a:r>
          </a:p>
        </p:txBody>
      </p:sp>
      <p:sp>
        <p:nvSpPr>
          <p:cNvPr id="28" name="テキスト ボックス 27">
            <a:extLst>
              <a:ext uri="{FF2B5EF4-FFF2-40B4-BE49-F238E27FC236}">
                <a16:creationId xmlns:a16="http://schemas.microsoft.com/office/drawing/2014/main" id="{F43A3AC1-6125-1440-AC1D-615ED5C8CB77}"/>
              </a:ext>
            </a:extLst>
          </p:cNvPr>
          <p:cNvSpPr txBox="1"/>
          <p:nvPr/>
        </p:nvSpPr>
        <p:spPr>
          <a:xfrm>
            <a:off x="2862356" y="5035388"/>
            <a:ext cx="1479892" cy="369332"/>
          </a:xfrm>
          <a:prstGeom prst="rect">
            <a:avLst/>
          </a:prstGeom>
          <a:noFill/>
        </p:spPr>
        <p:txBody>
          <a:bodyPr wrap="none" rtlCol="0" anchor="t">
            <a:spAutoFit/>
          </a:bodyPr>
          <a:lstStyle/>
          <a:p>
            <a:pPr>
              <a:lnSpc>
                <a:spcPct val="150000"/>
              </a:lnSpc>
            </a:pPr>
            <a:r>
              <a:rPr lang="ja-JP" altLang="en-US" sz="1200" b="1" dirty="0">
                <a:solidFill>
                  <a:srgbClr val="404040"/>
                </a:solidFill>
                <a:latin typeface="Meiryo" panose="020B0604030504040204" pitchFamily="34" charset="-128"/>
                <a:ea typeface="Meiryo" panose="020B0604030504040204" pitchFamily="34" charset="-128"/>
                <a:cs typeface="メイリオ"/>
              </a:rPr>
              <a:t>現状</a:t>
            </a:r>
            <a:r>
              <a:rPr kumimoji="1" lang="ja-JP" altLang="en-US" sz="1100" dirty="0">
                <a:solidFill>
                  <a:srgbClr val="404040"/>
                </a:solidFill>
                <a:latin typeface="Meiryo" panose="020B0604030504040204" pitchFamily="34" charset="-128"/>
                <a:ea typeface="Meiryo" panose="020B0604030504040204" pitchFamily="34" charset="-128"/>
                <a:cs typeface="メイリオ"/>
              </a:rPr>
              <a:t>（現在の状況）</a:t>
            </a:r>
          </a:p>
        </p:txBody>
      </p:sp>
      <p:cxnSp>
        <p:nvCxnSpPr>
          <p:cNvPr id="29" name="直線コネクタ 28">
            <a:extLst>
              <a:ext uri="{FF2B5EF4-FFF2-40B4-BE49-F238E27FC236}">
                <a16:creationId xmlns:a16="http://schemas.microsoft.com/office/drawing/2014/main" id="{7F0E801B-86B8-B948-B8B4-DC94FF07B19D}"/>
              </a:ext>
            </a:extLst>
          </p:cNvPr>
          <p:cNvCxnSpPr>
            <a:cxnSpLocks/>
          </p:cNvCxnSpPr>
          <p:nvPr/>
        </p:nvCxnSpPr>
        <p:spPr>
          <a:xfrm>
            <a:off x="6216945" y="4996054"/>
            <a:ext cx="0" cy="1494198"/>
          </a:xfrm>
          <a:prstGeom prst="line">
            <a:avLst/>
          </a:prstGeom>
          <a:ln w="12700" cmpd="sng">
            <a:solidFill>
              <a:schemeClr val="tx1">
                <a:lumMod val="85000"/>
                <a:lumOff val="15000"/>
              </a:schemeClr>
            </a:solidFill>
            <a:prstDash val="sys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0" name="テキスト ボックス 29">
            <a:extLst>
              <a:ext uri="{FF2B5EF4-FFF2-40B4-BE49-F238E27FC236}">
                <a16:creationId xmlns:a16="http://schemas.microsoft.com/office/drawing/2014/main" id="{F48383F0-A0A1-B043-88CD-9F18822E0096}"/>
              </a:ext>
            </a:extLst>
          </p:cNvPr>
          <p:cNvSpPr txBox="1"/>
          <p:nvPr/>
        </p:nvSpPr>
        <p:spPr>
          <a:xfrm>
            <a:off x="6253539" y="5035388"/>
            <a:ext cx="1762021" cy="369332"/>
          </a:xfrm>
          <a:prstGeom prst="rect">
            <a:avLst/>
          </a:prstGeom>
          <a:noFill/>
        </p:spPr>
        <p:txBody>
          <a:bodyPr wrap="none" rtlCol="0" anchor="t">
            <a:spAutoFit/>
          </a:bodyPr>
          <a:lstStyle/>
          <a:p>
            <a:pPr>
              <a:lnSpc>
                <a:spcPct val="150000"/>
              </a:lnSpc>
            </a:pPr>
            <a:r>
              <a:rPr kumimoji="1" lang="ja-JP" altLang="en-US" sz="1200" b="1" dirty="0">
                <a:solidFill>
                  <a:srgbClr val="404040"/>
                </a:solidFill>
                <a:latin typeface="Meiryo" panose="020B0604030504040204" pitchFamily="34" charset="-128"/>
                <a:ea typeface="Meiryo" panose="020B0604030504040204" pitchFamily="34" charset="-128"/>
                <a:cs typeface="メイリオ"/>
              </a:rPr>
              <a:t>資源</a:t>
            </a:r>
            <a:r>
              <a:rPr kumimoji="1" lang="ja-JP" altLang="en-US" sz="1100" dirty="0">
                <a:solidFill>
                  <a:srgbClr val="404040"/>
                </a:solidFill>
                <a:latin typeface="Meiryo" panose="020B0604030504040204" pitchFamily="34" charset="-128"/>
                <a:ea typeface="Meiryo" panose="020B0604030504040204" pitchFamily="34" charset="-128"/>
                <a:cs typeface="メイリオ"/>
                <a:sym typeface="Wingdings" pitchFamily="2" charset="2"/>
              </a:rPr>
              <a:t>（</a:t>
            </a:r>
            <a:r>
              <a:rPr kumimoji="1" lang="ja-JP" altLang="en-US" sz="1100" dirty="0">
                <a:solidFill>
                  <a:srgbClr val="404040"/>
                </a:solidFill>
                <a:latin typeface="Meiryo" panose="020B0604030504040204" pitchFamily="34" charset="-128"/>
                <a:ea typeface="Meiryo" panose="020B0604030504040204" pitchFamily="34" charset="-128"/>
                <a:cs typeface="メイリオ"/>
              </a:rPr>
              <a:t>持っている資源）</a:t>
            </a:r>
          </a:p>
        </p:txBody>
      </p:sp>
      <p:sp>
        <p:nvSpPr>
          <p:cNvPr id="31" name="テキスト ボックス 30">
            <a:extLst>
              <a:ext uri="{FF2B5EF4-FFF2-40B4-BE49-F238E27FC236}">
                <a16:creationId xmlns:a16="http://schemas.microsoft.com/office/drawing/2014/main" id="{2B417837-E380-EC4D-A003-A2D82564BDDC}"/>
              </a:ext>
            </a:extLst>
          </p:cNvPr>
          <p:cNvSpPr txBox="1"/>
          <p:nvPr/>
        </p:nvSpPr>
        <p:spPr>
          <a:xfrm>
            <a:off x="373882" y="1898166"/>
            <a:ext cx="2173298" cy="600164"/>
          </a:xfrm>
          <a:prstGeom prst="rect">
            <a:avLst/>
          </a:prstGeom>
          <a:noFill/>
        </p:spPr>
        <p:txBody>
          <a:bodyPr wrap="square" rtlCol="0" anchor="t">
            <a:spAutoFit/>
          </a:bodyPr>
          <a:lstStyle/>
          <a:p>
            <a:pPr>
              <a:lnSpc>
                <a:spcPct val="150000"/>
              </a:lnSpc>
            </a:pPr>
            <a:r>
              <a:rPr lang="ja-JP" altLang="en-US" sz="1200" b="1" dirty="0">
                <a:solidFill>
                  <a:srgbClr val="404040"/>
                </a:solidFill>
                <a:latin typeface="Meiryo" panose="020B0604030504040204" pitchFamily="34" charset="-128"/>
                <a:ea typeface="Meiryo" panose="020B0604030504040204" pitchFamily="34" charset="-128"/>
                <a:cs typeface="メイリオ"/>
              </a:rPr>
              <a:t>ギャップ</a:t>
            </a:r>
            <a:endParaRPr lang="en-US" altLang="ja-JP" sz="1200" b="1" dirty="0">
              <a:solidFill>
                <a:srgbClr val="404040"/>
              </a:solidFill>
              <a:latin typeface="Meiryo" panose="020B0604030504040204" pitchFamily="34" charset="-128"/>
              <a:ea typeface="Meiryo" panose="020B0604030504040204" pitchFamily="34" charset="-128"/>
              <a:cs typeface="メイリオ"/>
            </a:endParaRPr>
          </a:p>
          <a:p>
            <a:pPr>
              <a:lnSpc>
                <a:spcPct val="150000"/>
              </a:lnSpc>
            </a:pPr>
            <a:r>
              <a:rPr kumimoji="1" lang="en-US" altLang="ja-JP" sz="1000" dirty="0">
                <a:solidFill>
                  <a:srgbClr val="404040"/>
                </a:solidFill>
                <a:latin typeface="Meiryo" panose="020B0604030504040204" pitchFamily="34" charset="-128"/>
                <a:ea typeface="Meiryo" panose="020B0604030504040204" pitchFamily="34" charset="-128"/>
                <a:cs typeface="メイリオ"/>
              </a:rPr>
              <a:t>※</a:t>
            </a:r>
            <a:r>
              <a:rPr kumimoji="1" lang="ja-JP" altLang="en-US" sz="1000" dirty="0">
                <a:solidFill>
                  <a:srgbClr val="404040"/>
                </a:solidFill>
                <a:latin typeface="Meiryo" panose="020B0604030504040204" pitchFamily="34" charset="-128"/>
                <a:ea typeface="Meiryo" panose="020B0604030504040204" pitchFamily="34" charset="-128"/>
                <a:cs typeface="メイリオ"/>
              </a:rPr>
              <a:t>目標と現状のギャップ</a:t>
            </a:r>
          </a:p>
        </p:txBody>
      </p:sp>
      <p:cxnSp>
        <p:nvCxnSpPr>
          <p:cNvPr id="32" name="直線コネクタ 31">
            <a:extLst>
              <a:ext uri="{FF2B5EF4-FFF2-40B4-BE49-F238E27FC236}">
                <a16:creationId xmlns:a16="http://schemas.microsoft.com/office/drawing/2014/main" id="{63C4C468-50B6-1443-890C-F18A8F772F56}"/>
              </a:ext>
            </a:extLst>
          </p:cNvPr>
          <p:cNvCxnSpPr>
            <a:cxnSpLocks/>
          </p:cNvCxnSpPr>
          <p:nvPr/>
        </p:nvCxnSpPr>
        <p:spPr>
          <a:xfrm>
            <a:off x="6216945" y="2402094"/>
            <a:ext cx="0" cy="2357869"/>
          </a:xfrm>
          <a:prstGeom prst="line">
            <a:avLst/>
          </a:prstGeom>
          <a:ln w="12700" cmpd="sng">
            <a:solidFill>
              <a:schemeClr val="tx1">
                <a:lumMod val="85000"/>
                <a:lumOff val="15000"/>
              </a:schemeClr>
            </a:solidFill>
            <a:prstDash val="sys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3" name="テキスト ボックス 32">
            <a:extLst>
              <a:ext uri="{FF2B5EF4-FFF2-40B4-BE49-F238E27FC236}">
                <a16:creationId xmlns:a16="http://schemas.microsoft.com/office/drawing/2014/main" id="{0E15FD43-8692-1D4A-A2BD-FFDB453D52E9}"/>
              </a:ext>
            </a:extLst>
          </p:cNvPr>
          <p:cNvSpPr txBox="1"/>
          <p:nvPr/>
        </p:nvSpPr>
        <p:spPr>
          <a:xfrm>
            <a:off x="6253539" y="2441428"/>
            <a:ext cx="2892138" cy="369332"/>
          </a:xfrm>
          <a:prstGeom prst="rect">
            <a:avLst/>
          </a:prstGeom>
          <a:noFill/>
        </p:spPr>
        <p:txBody>
          <a:bodyPr wrap="none" rtlCol="0" anchor="t">
            <a:spAutoFit/>
          </a:bodyPr>
          <a:lstStyle/>
          <a:p>
            <a:pPr>
              <a:lnSpc>
                <a:spcPct val="150000"/>
              </a:lnSpc>
            </a:pPr>
            <a:r>
              <a:rPr lang="ja-JP" altLang="en-US" sz="1200" b="1" dirty="0">
                <a:solidFill>
                  <a:srgbClr val="404040"/>
                </a:solidFill>
                <a:latin typeface="Meiryo" panose="020B0604030504040204" pitchFamily="34" charset="-128"/>
                <a:ea typeface="Meiryo" panose="020B0604030504040204" pitchFamily="34" charset="-128"/>
                <a:cs typeface="メイリオ"/>
              </a:rPr>
              <a:t>意思</a:t>
            </a:r>
            <a:r>
              <a:rPr lang="en-US" altLang="ja-JP" sz="1200" b="1" dirty="0">
                <a:solidFill>
                  <a:srgbClr val="404040"/>
                </a:solidFill>
                <a:latin typeface="Meiryo" panose="020B0604030504040204" pitchFamily="34" charset="-128"/>
                <a:ea typeface="Meiryo" panose="020B0604030504040204" pitchFamily="34" charset="-128"/>
                <a:cs typeface="メイリオ"/>
              </a:rPr>
              <a:t>/</a:t>
            </a:r>
            <a:r>
              <a:rPr lang="ja-JP" altLang="en-US" sz="1200" b="1" dirty="0">
                <a:solidFill>
                  <a:srgbClr val="404040"/>
                </a:solidFill>
                <a:latin typeface="Meiryo" panose="020B0604030504040204" pitchFamily="34" charset="-128"/>
                <a:ea typeface="Meiryo" panose="020B0604030504040204" pitchFamily="34" charset="-128"/>
                <a:cs typeface="メイリオ"/>
              </a:rPr>
              <a:t>行動計画</a:t>
            </a:r>
            <a:r>
              <a:rPr kumimoji="1" lang="ja-JP" altLang="en-US" sz="1100" dirty="0">
                <a:solidFill>
                  <a:srgbClr val="404040"/>
                </a:solidFill>
                <a:latin typeface="Meiryo" panose="020B0604030504040204" pitchFamily="34" charset="-128"/>
                <a:ea typeface="Meiryo" panose="020B0604030504040204" pitchFamily="34" charset="-128"/>
                <a:cs typeface="メイリオ"/>
                <a:sym typeface="Wingdings" pitchFamily="2" charset="2"/>
              </a:rPr>
              <a:t>（</a:t>
            </a:r>
            <a:r>
              <a:rPr kumimoji="1" lang="ja-JP" altLang="en-US" sz="1100" dirty="0">
                <a:solidFill>
                  <a:srgbClr val="404040"/>
                </a:solidFill>
                <a:latin typeface="Meiryo" panose="020B0604030504040204" pitchFamily="34" charset="-128"/>
                <a:ea typeface="Meiryo" panose="020B0604030504040204" pitchFamily="34" charset="-128"/>
                <a:cs typeface="メイリオ"/>
              </a:rPr>
              <a:t>意思の確認と行動計画）</a:t>
            </a:r>
          </a:p>
        </p:txBody>
      </p:sp>
      <p:cxnSp>
        <p:nvCxnSpPr>
          <p:cNvPr id="34" name="直線コネクタ 33">
            <a:extLst>
              <a:ext uri="{FF2B5EF4-FFF2-40B4-BE49-F238E27FC236}">
                <a16:creationId xmlns:a16="http://schemas.microsoft.com/office/drawing/2014/main" id="{E104499F-8FAB-2042-9E15-22DBCF88EDBE}"/>
              </a:ext>
            </a:extLst>
          </p:cNvPr>
          <p:cNvCxnSpPr>
            <a:cxnSpLocks/>
            <a:endCxn id="5" idx="3"/>
          </p:cNvCxnSpPr>
          <p:nvPr/>
        </p:nvCxnSpPr>
        <p:spPr>
          <a:xfrm flipH="1">
            <a:off x="2611887" y="6131751"/>
            <a:ext cx="213868" cy="0"/>
          </a:xfrm>
          <a:prstGeom prst="line">
            <a:avLst/>
          </a:prstGeom>
          <a:ln w="12700" cmpd="sng">
            <a:solidFill>
              <a:srgbClr val="E8805F"/>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5" name="直線コネクタ 34">
            <a:extLst>
              <a:ext uri="{FF2B5EF4-FFF2-40B4-BE49-F238E27FC236}">
                <a16:creationId xmlns:a16="http://schemas.microsoft.com/office/drawing/2014/main" id="{67ECAEDD-6B15-2D43-830E-11F02BA02D99}"/>
              </a:ext>
            </a:extLst>
          </p:cNvPr>
          <p:cNvCxnSpPr>
            <a:cxnSpLocks/>
          </p:cNvCxnSpPr>
          <p:nvPr/>
        </p:nvCxnSpPr>
        <p:spPr>
          <a:xfrm flipH="1">
            <a:off x="2611887" y="1044923"/>
            <a:ext cx="213868" cy="0"/>
          </a:xfrm>
          <a:prstGeom prst="line">
            <a:avLst/>
          </a:prstGeom>
          <a:ln w="12700" cmpd="sng">
            <a:solidFill>
              <a:srgbClr val="E8805F"/>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6" name="テキスト ボックス 35">
            <a:extLst>
              <a:ext uri="{FF2B5EF4-FFF2-40B4-BE49-F238E27FC236}">
                <a16:creationId xmlns:a16="http://schemas.microsoft.com/office/drawing/2014/main" id="{51278D39-1E74-384B-BFF4-E263D78A21E8}"/>
              </a:ext>
            </a:extLst>
          </p:cNvPr>
          <p:cNvSpPr txBox="1"/>
          <p:nvPr/>
        </p:nvSpPr>
        <p:spPr>
          <a:xfrm>
            <a:off x="422800" y="2572441"/>
            <a:ext cx="2103577" cy="1477328"/>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グラフィックデザインの業務管理でも手いっぱい</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marL="171450" indent="-171450">
              <a:lnSpc>
                <a:spcPct val="150000"/>
              </a:lnSpc>
              <a:buFont typeface="Arial" panose="020B0604020202020204" pitchFamily="34" charset="0"/>
              <a:buChar char="•"/>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ゼロから考えて生み出した経験が少なく、コンセプトを考える能力が不足</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7" name="テキスト ボックス 36">
            <a:extLst>
              <a:ext uri="{FF2B5EF4-FFF2-40B4-BE49-F238E27FC236}">
                <a16:creationId xmlns:a16="http://schemas.microsoft.com/office/drawing/2014/main" id="{18575417-8521-734F-8B2A-0DB3070576CF}"/>
              </a:ext>
            </a:extLst>
          </p:cNvPr>
          <p:cNvSpPr txBox="1"/>
          <p:nvPr/>
        </p:nvSpPr>
        <p:spPr>
          <a:xfrm>
            <a:off x="2923616" y="1042563"/>
            <a:ext cx="6342447" cy="646331"/>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rPr>
              <a:t>1</a:t>
            </a: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年後にはディレクション業務に携わる（自分もバリバリ手を動かすタイプ）</a:t>
            </a: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marL="171450" indent="-171450">
              <a:lnSpc>
                <a:spcPct val="150000"/>
              </a:lnSpc>
              <a:buFont typeface="Arial" panose="020B0604020202020204" pitchFamily="34" charset="0"/>
              <a:buChar char="•"/>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自分の作品のポートフォリオを持つ</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8" name="テキスト ボックス 37">
            <a:extLst>
              <a:ext uri="{FF2B5EF4-FFF2-40B4-BE49-F238E27FC236}">
                <a16:creationId xmlns:a16="http://schemas.microsoft.com/office/drawing/2014/main" id="{18D2A04F-6E4A-4843-B4C8-62AC51488CCA}"/>
              </a:ext>
            </a:extLst>
          </p:cNvPr>
          <p:cNvSpPr txBox="1"/>
          <p:nvPr/>
        </p:nvSpPr>
        <p:spPr>
          <a:xfrm>
            <a:off x="2923610" y="2776175"/>
            <a:ext cx="3178323" cy="12003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担当クライアントの業務で実績を上げ、ディレクションから参加できるように</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marL="171450" indent="-171450">
              <a:lnSpc>
                <a:spcPct val="150000"/>
              </a:lnSpc>
              <a:buFont typeface="Arial" panose="020B0604020202020204" pitchFamily="34" charset="0"/>
              <a:buChar char="•"/>
            </a:pP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社内のコンテンストで優勝して知名度をあげ、ディレクションチームに入る</a:t>
            </a:r>
          </a:p>
        </p:txBody>
      </p:sp>
      <p:sp>
        <p:nvSpPr>
          <p:cNvPr id="39" name="テキスト ボックス 38">
            <a:extLst>
              <a:ext uri="{FF2B5EF4-FFF2-40B4-BE49-F238E27FC236}">
                <a16:creationId xmlns:a16="http://schemas.microsoft.com/office/drawing/2014/main" id="{52F20C5A-5FF9-FD4F-8B82-EBB28C4E9963}"/>
              </a:ext>
            </a:extLst>
          </p:cNvPr>
          <p:cNvSpPr txBox="1"/>
          <p:nvPr/>
        </p:nvSpPr>
        <p:spPr>
          <a:xfrm>
            <a:off x="2923613" y="5362032"/>
            <a:ext cx="3178323" cy="646331"/>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ほぼグラフィックデザインの制作のみ</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marL="171450" indent="-171450">
              <a:lnSpc>
                <a:spcPct val="150000"/>
              </a:lnSpc>
              <a:buFont typeface="Arial" panose="020B0604020202020204" pitchFamily="34" charset="0"/>
              <a:buChar char="•"/>
            </a:pP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基本的なデザインを極めている段階</a:t>
            </a:r>
          </a:p>
        </p:txBody>
      </p:sp>
      <p:sp>
        <p:nvSpPr>
          <p:cNvPr id="40" name="テキスト ボックス 39">
            <a:extLst>
              <a:ext uri="{FF2B5EF4-FFF2-40B4-BE49-F238E27FC236}">
                <a16:creationId xmlns:a16="http://schemas.microsoft.com/office/drawing/2014/main" id="{F6A99309-82F7-F34C-A074-FEC5012A6E75}"/>
              </a:ext>
            </a:extLst>
          </p:cNvPr>
          <p:cNvSpPr txBox="1"/>
          <p:nvPr/>
        </p:nvSpPr>
        <p:spPr>
          <a:xfrm>
            <a:off x="6314795" y="2776175"/>
            <a:ext cx="3178323" cy="12003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週</a:t>
            </a: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1</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回、作品をポートフォリオに投稿</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marL="171450" indent="-171450">
              <a:lnSpc>
                <a:spcPct val="150000"/>
              </a:lnSpc>
              <a:buFont typeface="Arial" panose="020B0604020202020204" pitchFamily="34" charset="0"/>
              <a:buChar char="•"/>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年末の社内コンテンストで優勝する</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marL="171450" indent="-171450">
              <a:lnSpc>
                <a:spcPct val="150000"/>
              </a:lnSpc>
              <a:buFont typeface="Arial" panose="020B0604020202020204" pitchFamily="34" charset="0"/>
              <a:buChar char="•"/>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専門外のデザインを覚える（毎月</a:t>
            </a: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3</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冊以上の本を読む）</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41" name="テキスト ボックス 40">
            <a:extLst>
              <a:ext uri="{FF2B5EF4-FFF2-40B4-BE49-F238E27FC236}">
                <a16:creationId xmlns:a16="http://schemas.microsoft.com/office/drawing/2014/main" id="{25664E85-37E3-5A42-BDC5-28978B7EA6AA}"/>
              </a:ext>
            </a:extLst>
          </p:cNvPr>
          <p:cNvSpPr txBox="1"/>
          <p:nvPr/>
        </p:nvSpPr>
        <p:spPr>
          <a:xfrm>
            <a:off x="6314795" y="5362032"/>
            <a:ext cx="3178323" cy="923330"/>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多彩なデザイナーとの良好なつながり</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marL="171450" indent="-171450">
              <a:lnSpc>
                <a:spcPct val="150000"/>
              </a:lnSpc>
              <a:buFont typeface="Arial" panose="020B0604020202020204" pitchFamily="34" charset="0"/>
              <a:buChar char="•"/>
            </a:pP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グラフィックデザインスキル</a:t>
            </a: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marL="171450" indent="-171450">
              <a:lnSpc>
                <a:spcPct val="150000"/>
              </a:lnSpc>
              <a:buFont typeface="Arial" panose="020B0604020202020204" pitchFamily="34" charset="0"/>
              <a:buChar char="•"/>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毎週日曜は時間に余裕がある</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42" name="テキスト ボックス 41">
            <a:extLst>
              <a:ext uri="{FF2B5EF4-FFF2-40B4-BE49-F238E27FC236}">
                <a16:creationId xmlns:a16="http://schemas.microsoft.com/office/drawing/2014/main" id="{846C38E8-6C66-4544-B922-7BA6F920B233}"/>
              </a:ext>
            </a:extLst>
          </p:cNvPr>
          <p:cNvSpPr txBox="1"/>
          <p:nvPr/>
        </p:nvSpPr>
        <p:spPr>
          <a:xfrm>
            <a:off x="337288" y="6560810"/>
            <a:ext cx="137569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6.</a:t>
            </a:r>
            <a:r>
              <a:rPr lang="ja-JP" altLang="en-US" sz="900" dirty="0">
                <a:latin typeface="Meiryo UI" panose="020B0604030504040204" pitchFamily="50" charset="-128"/>
                <a:ea typeface="Meiryo UI" panose="020B0604030504040204" pitchFamily="50" charset="-128"/>
              </a:rPr>
              <a:t>組織をマネジメントする</a:t>
            </a:r>
          </a:p>
        </p:txBody>
      </p:sp>
      <p:sp>
        <p:nvSpPr>
          <p:cNvPr id="43" name="テキスト ボックス 42">
            <a:extLst>
              <a:ext uri="{FF2B5EF4-FFF2-40B4-BE49-F238E27FC236}">
                <a16:creationId xmlns:a16="http://schemas.microsoft.com/office/drawing/2014/main" id="{90674CCA-8600-4A63-AC1D-1E92CA4AE272}"/>
              </a:ext>
            </a:extLst>
          </p:cNvPr>
          <p:cNvSpPr txBox="1"/>
          <p:nvPr/>
        </p:nvSpPr>
        <p:spPr>
          <a:xfrm>
            <a:off x="1809280" y="6560810"/>
            <a:ext cx="2037737"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STEP3:</a:t>
            </a:r>
            <a:r>
              <a:rPr lang="ja-JP" altLang="en-US" sz="900" dirty="0">
                <a:latin typeface="Meiryo UI" panose="020B0604030504040204" pitchFamily="50" charset="-128"/>
                <a:ea typeface="Meiryo UI" panose="020B0604030504040204" pitchFamily="50" charset="-128"/>
              </a:rPr>
              <a:t>メンバーのモチベーションを高める</a:t>
            </a:r>
          </a:p>
        </p:txBody>
      </p:sp>
    </p:spTree>
    <p:extLst>
      <p:ext uri="{BB962C8B-B14F-4D97-AF65-F5344CB8AC3E}">
        <p14:creationId xmlns:p14="http://schemas.microsoft.com/office/powerpoint/2010/main" val="22525143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1478290"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66_GROW</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モデル</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3" name="直線矢印コネクタ 2">
            <a:extLst>
              <a:ext uri="{FF2B5EF4-FFF2-40B4-BE49-F238E27FC236}">
                <a16:creationId xmlns:a16="http://schemas.microsoft.com/office/drawing/2014/main" id="{1399107E-5938-0A43-B87F-7056119ABE1B}"/>
              </a:ext>
            </a:extLst>
          </p:cNvPr>
          <p:cNvCxnSpPr>
            <a:cxnSpLocks/>
            <a:stCxn id="5" idx="0"/>
            <a:endCxn id="6" idx="2"/>
          </p:cNvCxnSpPr>
          <p:nvPr/>
        </p:nvCxnSpPr>
        <p:spPr>
          <a:xfrm flipV="1">
            <a:off x="1474588" y="1403423"/>
            <a:ext cx="0" cy="4369828"/>
          </a:xfrm>
          <a:prstGeom prst="straightConnector1">
            <a:avLst/>
          </a:prstGeom>
          <a:ln w="57150">
            <a:solidFill>
              <a:srgbClr val="E8805F"/>
            </a:solidFill>
            <a:headEnd type="stealth" w="lg" len="lg"/>
            <a:tailEnd type="stealth" w="lg" len="lg"/>
          </a:ln>
          <a:effectLst/>
        </p:spPr>
        <p:style>
          <a:lnRef idx="2">
            <a:schemeClr val="accent1"/>
          </a:lnRef>
          <a:fillRef idx="0">
            <a:schemeClr val="accent1"/>
          </a:fillRef>
          <a:effectRef idx="1">
            <a:schemeClr val="accent1"/>
          </a:effectRef>
          <a:fontRef idx="minor">
            <a:schemeClr val="tx1"/>
          </a:fontRef>
        </p:style>
      </p:cxnSp>
      <p:sp>
        <p:nvSpPr>
          <p:cNvPr id="5" name="正方形/長方形 4">
            <a:extLst>
              <a:ext uri="{FF2B5EF4-FFF2-40B4-BE49-F238E27FC236}">
                <a16:creationId xmlns:a16="http://schemas.microsoft.com/office/drawing/2014/main" id="{1D5D8FB1-92E8-3640-8CF8-B9F3344187DC}"/>
              </a:ext>
            </a:extLst>
          </p:cNvPr>
          <p:cNvSpPr/>
          <p:nvPr/>
        </p:nvSpPr>
        <p:spPr>
          <a:xfrm>
            <a:off x="337288" y="5773251"/>
            <a:ext cx="2274599" cy="717001"/>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000" b="1" dirty="0">
                <a:solidFill>
                  <a:schemeClr val="bg1"/>
                </a:solidFill>
                <a:latin typeface="Meiryo" panose="020B0604030504040204" pitchFamily="34" charset="-128"/>
                <a:ea typeface="Meiryo" panose="020B0604030504040204" pitchFamily="34" charset="-128"/>
              </a:rPr>
              <a:t>現状</a:t>
            </a:r>
            <a:endParaRPr kumimoji="1" lang="ja-JP" altLang="en-US" b="1" dirty="0">
              <a:solidFill>
                <a:schemeClr val="bg1"/>
              </a:solidFill>
              <a:latin typeface="Meiryo" panose="020B0604030504040204" pitchFamily="34" charset="-128"/>
              <a:ea typeface="Meiryo" panose="020B0604030504040204" pitchFamily="34" charset="-128"/>
            </a:endParaRPr>
          </a:p>
        </p:txBody>
      </p:sp>
      <p:sp>
        <p:nvSpPr>
          <p:cNvPr id="6" name="正方形/長方形 5">
            <a:extLst>
              <a:ext uri="{FF2B5EF4-FFF2-40B4-BE49-F238E27FC236}">
                <a16:creationId xmlns:a16="http://schemas.microsoft.com/office/drawing/2014/main" id="{29192E23-9B82-B24B-B1E3-A4B5F11CAEF2}"/>
              </a:ext>
            </a:extLst>
          </p:cNvPr>
          <p:cNvSpPr/>
          <p:nvPr/>
        </p:nvSpPr>
        <p:spPr>
          <a:xfrm>
            <a:off x="337288" y="686423"/>
            <a:ext cx="2274599" cy="717000"/>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000" b="1" dirty="0">
                <a:solidFill>
                  <a:schemeClr val="bg1"/>
                </a:solidFill>
                <a:latin typeface="Meiryo" panose="020B0604030504040204" pitchFamily="34" charset="-128"/>
                <a:ea typeface="Meiryo" panose="020B0604030504040204" pitchFamily="34" charset="-128"/>
              </a:rPr>
              <a:t>ゴール</a:t>
            </a:r>
            <a:endParaRPr kumimoji="1" lang="ja-JP" altLang="en-US" b="1" dirty="0">
              <a:solidFill>
                <a:schemeClr val="bg1"/>
              </a:solidFill>
              <a:latin typeface="Meiryo" panose="020B0604030504040204" pitchFamily="34" charset="-128"/>
              <a:ea typeface="Meiryo" panose="020B0604030504040204" pitchFamily="34" charset="-128"/>
            </a:endParaRPr>
          </a:p>
        </p:txBody>
      </p:sp>
      <p:sp>
        <p:nvSpPr>
          <p:cNvPr id="7" name="正方形/長方形 6">
            <a:extLst>
              <a:ext uri="{FF2B5EF4-FFF2-40B4-BE49-F238E27FC236}">
                <a16:creationId xmlns:a16="http://schemas.microsoft.com/office/drawing/2014/main" id="{19ADF794-7B87-6F4D-845F-4A939CA94ADF}"/>
              </a:ext>
            </a:extLst>
          </p:cNvPr>
          <p:cNvSpPr/>
          <p:nvPr/>
        </p:nvSpPr>
        <p:spPr>
          <a:xfrm>
            <a:off x="337288" y="1858832"/>
            <a:ext cx="2274599" cy="345900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endParaRPr kumimoji="1" lang="ja-JP" altLang="en-US" sz="1600">
              <a:latin typeface="Meiryo" panose="020B0604030504040204" pitchFamily="34" charset="-128"/>
              <a:ea typeface="Meiryo" panose="020B0604030504040204" pitchFamily="34" charset="-128"/>
            </a:endParaRPr>
          </a:p>
        </p:txBody>
      </p:sp>
      <p:cxnSp>
        <p:nvCxnSpPr>
          <p:cNvPr id="8" name="直線コネクタ 7">
            <a:extLst>
              <a:ext uri="{FF2B5EF4-FFF2-40B4-BE49-F238E27FC236}">
                <a16:creationId xmlns:a16="http://schemas.microsoft.com/office/drawing/2014/main" id="{3DF5AD90-7AA3-AE48-A7CA-9D8C8C1AB1D3}"/>
              </a:ext>
            </a:extLst>
          </p:cNvPr>
          <p:cNvCxnSpPr>
            <a:cxnSpLocks/>
          </p:cNvCxnSpPr>
          <p:nvPr/>
        </p:nvCxnSpPr>
        <p:spPr>
          <a:xfrm>
            <a:off x="337288" y="1858835"/>
            <a:ext cx="0" cy="3459007"/>
          </a:xfrm>
          <a:prstGeom prst="line">
            <a:avLst/>
          </a:prstGeom>
          <a:ln w="12700" cmpd="sng">
            <a:solidFill>
              <a:schemeClr val="tx1">
                <a:lumMod val="85000"/>
                <a:lumOff val="1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EB9E0272-A530-A04A-B033-A52B10AF556F}"/>
              </a:ext>
            </a:extLst>
          </p:cNvPr>
          <p:cNvCxnSpPr>
            <a:cxnSpLocks/>
          </p:cNvCxnSpPr>
          <p:nvPr/>
        </p:nvCxnSpPr>
        <p:spPr>
          <a:xfrm>
            <a:off x="337289" y="1858835"/>
            <a:ext cx="2274598" cy="0"/>
          </a:xfrm>
          <a:prstGeom prst="line">
            <a:avLst/>
          </a:prstGeom>
          <a:ln w="12700" cmpd="sng">
            <a:solidFill>
              <a:schemeClr val="tx1">
                <a:lumMod val="85000"/>
                <a:lumOff val="1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 name="直線コネクタ 9">
            <a:extLst>
              <a:ext uri="{FF2B5EF4-FFF2-40B4-BE49-F238E27FC236}">
                <a16:creationId xmlns:a16="http://schemas.microsoft.com/office/drawing/2014/main" id="{8DFEE2C6-5C1B-554A-AF64-1BA6A2F58645}"/>
              </a:ext>
            </a:extLst>
          </p:cNvPr>
          <p:cNvCxnSpPr>
            <a:cxnSpLocks/>
          </p:cNvCxnSpPr>
          <p:nvPr/>
        </p:nvCxnSpPr>
        <p:spPr>
          <a:xfrm>
            <a:off x="337289" y="5317842"/>
            <a:ext cx="2274598" cy="0"/>
          </a:xfrm>
          <a:prstGeom prst="line">
            <a:avLst/>
          </a:prstGeom>
          <a:ln w="12700" cmpd="sng">
            <a:solidFill>
              <a:schemeClr val="tx1">
                <a:lumMod val="85000"/>
                <a:lumOff val="1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grpSp>
        <p:nvGrpSpPr>
          <p:cNvPr id="11" name="グループ化 10">
            <a:extLst>
              <a:ext uri="{FF2B5EF4-FFF2-40B4-BE49-F238E27FC236}">
                <a16:creationId xmlns:a16="http://schemas.microsoft.com/office/drawing/2014/main" id="{256BDC7C-D1FF-D24F-97D9-0942A1276A4A}"/>
              </a:ext>
            </a:extLst>
          </p:cNvPr>
          <p:cNvGrpSpPr/>
          <p:nvPr/>
        </p:nvGrpSpPr>
        <p:grpSpPr>
          <a:xfrm>
            <a:off x="2825764" y="686426"/>
            <a:ext cx="6745467" cy="1494198"/>
            <a:chOff x="2871900" y="882519"/>
            <a:chExt cx="6566805" cy="1638332"/>
          </a:xfrm>
        </p:grpSpPr>
        <p:cxnSp>
          <p:nvCxnSpPr>
            <p:cNvPr id="12" name="直線コネクタ 11">
              <a:extLst>
                <a:ext uri="{FF2B5EF4-FFF2-40B4-BE49-F238E27FC236}">
                  <a16:creationId xmlns:a16="http://schemas.microsoft.com/office/drawing/2014/main" id="{2C7AA669-1AB1-6546-A94B-4CC7778A1049}"/>
                </a:ext>
              </a:extLst>
            </p:cNvPr>
            <p:cNvCxnSpPr>
              <a:cxnSpLocks/>
            </p:cNvCxnSpPr>
            <p:nvPr/>
          </p:nvCxnSpPr>
          <p:spPr>
            <a:xfrm>
              <a:off x="9438705" y="882519"/>
              <a:ext cx="0" cy="1638332"/>
            </a:xfrm>
            <a:prstGeom prst="line">
              <a:avLst/>
            </a:prstGeom>
            <a:ln w="12700" cmpd="sng">
              <a:solidFill>
                <a:schemeClr val="tx1">
                  <a:lumMod val="85000"/>
                  <a:lumOff val="1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3" name="直線コネクタ 12">
              <a:extLst>
                <a:ext uri="{FF2B5EF4-FFF2-40B4-BE49-F238E27FC236}">
                  <a16:creationId xmlns:a16="http://schemas.microsoft.com/office/drawing/2014/main" id="{BE9A4EA3-677C-A740-B03E-A0C25BFB4946}"/>
                </a:ext>
              </a:extLst>
            </p:cNvPr>
            <p:cNvCxnSpPr>
              <a:cxnSpLocks/>
            </p:cNvCxnSpPr>
            <p:nvPr/>
          </p:nvCxnSpPr>
          <p:spPr>
            <a:xfrm>
              <a:off x="2871900" y="882519"/>
              <a:ext cx="0" cy="1638332"/>
            </a:xfrm>
            <a:prstGeom prst="line">
              <a:avLst/>
            </a:prstGeom>
            <a:ln w="12700" cmpd="sng">
              <a:solidFill>
                <a:schemeClr val="tx1">
                  <a:lumMod val="85000"/>
                  <a:lumOff val="1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grpSp>
      <p:cxnSp>
        <p:nvCxnSpPr>
          <p:cNvPr id="14" name="直線コネクタ 13">
            <a:extLst>
              <a:ext uri="{FF2B5EF4-FFF2-40B4-BE49-F238E27FC236}">
                <a16:creationId xmlns:a16="http://schemas.microsoft.com/office/drawing/2014/main" id="{994A2A75-D65F-454B-AEAC-2060ED60A9B9}"/>
              </a:ext>
            </a:extLst>
          </p:cNvPr>
          <p:cNvCxnSpPr>
            <a:cxnSpLocks/>
          </p:cNvCxnSpPr>
          <p:nvPr/>
        </p:nvCxnSpPr>
        <p:spPr>
          <a:xfrm>
            <a:off x="2825765" y="686426"/>
            <a:ext cx="6745464" cy="0"/>
          </a:xfrm>
          <a:prstGeom prst="line">
            <a:avLst/>
          </a:prstGeom>
          <a:ln w="12700" cmpd="sng">
            <a:solidFill>
              <a:schemeClr val="tx1">
                <a:lumMod val="85000"/>
                <a:lumOff val="1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5" name="直線コネクタ 14">
            <a:extLst>
              <a:ext uri="{FF2B5EF4-FFF2-40B4-BE49-F238E27FC236}">
                <a16:creationId xmlns:a16="http://schemas.microsoft.com/office/drawing/2014/main" id="{5C5532CC-ED02-5D49-AB3F-592B8A359BB9}"/>
              </a:ext>
            </a:extLst>
          </p:cNvPr>
          <p:cNvCxnSpPr>
            <a:cxnSpLocks/>
          </p:cNvCxnSpPr>
          <p:nvPr/>
        </p:nvCxnSpPr>
        <p:spPr>
          <a:xfrm>
            <a:off x="2825764" y="2180624"/>
            <a:ext cx="6745464" cy="0"/>
          </a:xfrm>
          <a:prstGeom prst="line">
            <a:avLst/>
          </a:prstGeom>
          <a:ln w="12700" cmpd="sng">
            <a:solidFill>
              <a:schemeClr val="tx1">
                <a:lumMod val="85000"/>
                <a:lumOff val="1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6" name="テキスト ボックス 15">
            <a:extLst>
              <a:ext uri="{FF2B5EF4-FFF2-40B4-BE49-F238E27FC236}">
                <a16:creationId xmlns:a16="http://schemas.microsoft.com/office/drawing/2014/main" id="{5AB04057-C11E-E547-B385-37B0F30B0AB6}"/>
              </a:ext>
            </a:extLst>
          </p:cNvPr>
          <p:cNvSpPr txBox="1"/>
          <p:nvPr/>
        </p:nvSpPr>
        <p:spPr>
          <a:xfrm>
            <a:off x="2862360" y="725760"/>
            <a:ext cx="1762021" cy="346249"/>
          </a:xfrm>
          <a:prstGeom prst="rect">
            <a:avLst/>
          </a:prstGeom>
          <a:noFill/>
        </p:spPr>
        <p:txBody>
          <a:bodyPr wrap="none" rtlCol="0" anchor="t">
            <a:spAutoFit/>
          </a:bodyPr>
          <a:lstStyle/>
          <a:p>
            <a:pPr>
              <a:lnSpc>
                <a:spcPct val="150000"/>
              </a:lnSpc>
            </a:pPr>
            <a:r>
              <a:rPr kumimoji="1" lang="ja-JP" altLang="en-US" sz="1200" b="1" dirty="0">
                <a:solidFill>
                  <a:srgbClr val="404040"/>
                </a:solidFill>
                <a:latin typeface="Meiryo" panose="020B0604030504040204" pitchFamily="34" charset="-128"/>
                <a:ea typeface="Meiryo" panose="020B0604030504040204" pitchFamily="34" charset="-128"/>
                <a:cs typeface="メイリオ"/>
              </a:rPr>
              <a:t>目標</a:t>
            </a:r>
            <a:r>
              <a:rPr lang="ja-JP" altLang="en-US" sz="1100" dirty="0">
                <a:solidFill>
                  <a:srgbClr val="404040"/>
                </a:solidFill>
                <a:latin typeface="Meiryo" panose="020B0604030504040204" pitchFamily="34" charset="-128"/>
                <a:ea typeface="Meiryo" panose="020B0604030504040204" pitchFamily="34" charset="-128"/>
                <a:cs typeface="メイリオ"/>
              </a:rPr>
              <a:t>（</a:t>
            </a:r>
            <a:r>
              <a:rPr kumimoji="1" lang="ja-JP" altLang="en-US" sz="1100" dirty="0">
                <a:solidFill>
                  <a:srgbClr val="404040"/>
                </a:solidFill>
                <a:latin typeface="Meiryo" panose="020B0604030504040204" pitchFamily="34" charset="-128"/>
                <a:ea typeface="Meiryo" panose="020B0604030504040204" pitchFamily="34" charset="-128"/>
                <a:cs typeface="メイリオ"/>
              </a:rPr>
              <a:t>目指す姿や状態）</a:t>
            </a:r>
          </a:p>
        </p:txBody>
      </p:sp>
      <p:grpSp>
        <p:nvGrpSpPr>
          <p:cNvPr id="17" name="グループ化 16">
            <a:extLst>
              <a:ext uri="{FF2B5EF4-FFF2-40B4-BE49-F238E27FC236}">
                <a16:creationId xmlns:a16="http://schemas.microsoft.com/office/drawing/2014/main" id="{72D91F08-C369-4B40-9575-DFB2AAA32C58}"/>
              </a:ext>
            </a:extLst>
          </p:cNvPr>
          <p:cNvGrpSpPr/>
          <p:nvPr/>
        </p:nvGrpSpPr>
        <p:grpSpPr>
          <a:xfrm>
            <a:off x="2825761" y="4996054"/>
            <a:ext cx="6745467" cy="1494198"/>
            <a:chOff x="2871900" y="882519"/>
            <a:chExt cx="6566805" cy="1638332"/>
          </a:xfrm>
        </p:grpSpPr>
        <p:cxnSp>
          <p:nvCxnSpPr>
            <p:cNvPr id="18" name="直線コネクタ 17">
              <a:extLst>
                <a:ext uri="{FF2B5EF4-FFF2-40B4-BE49-F238E27FC236}">
                  <a16:creationId xmlns:a16="http://schemas.microsoft.com/office/drawing/2014/main" id="{E2C6843E-DEB3-C842-803D-F4D23AB15DD6}"/>
                </a:ext>
              </a:extLst>
            </p:cNvPr>
            <p:cNvCxnSpPr>
              <a:cxnSpLocks/>
            </p:cNvCxnSpPr>
            <p:nvPr/>
          </p:nvCxnSpPr>
          <p:spPr>
            <a:xfrm>
              <a:off x="9438705" y="882519"/>
              <a:ext cx="0" cy="1638332"/>
            </a:xfrm>
            <a:prstGeom prst="line">
              <a:avLst/>
            </a:prstGeom>
            <a:ln w="12700" cmpd="sng">
              <a:solidFill>
                <a:schemeClr val="tx1">
                  <a:lumMod val="85000"/>
                  <a:lumOff val="1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9" name="直線コネクタ 18">
              <a:extLst>
                <a:ext uri="{FF2B5EF4-FFF2-40B4-BE49-F238E27FC236}">
                  <a16:creationId xmlns:a16="http://schemas.microsoft.com/office/drawing/2014/main" id="{51402AD6-D9F7-3740-9BF5-C5883051D8F8}"/>
                </a:ext>
              </a:extLst>
            </p:cNvPr>
            <p:cNvCxnSpPr>
              <a:cxnSpLocks/>
            </p:cNvCxnSpPr>
            <p:nvPr/>
          </p:nvCxnSpPr>
          <p:spPr>
            <a:xfrm>
              <a:off x="2871900" y="882519"/>
              <a:ext cx="0" cy="1638332"/>
            </a:xfrm>
            <a:prstGeom prst="line">
              <a:avLst/>
            </a:prstGeom>
            <a:ln w="12700" cmpd="sng">
              <a:solidFill>
                <a:schemeClr val="tx1">
                  <a:lumMod val="85000"/>
                  <a:lumOff val="1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grpSp>
      <p:cxnSp>
        <p:nvCxnSpPr>
          <p:cNvPr id="20" name="直線コネクタ 19">
            <a:extLst>
              <a:ext uri="{FF2B5EF4-FFF2-40B4-BE49-F238E27FC236}">
                <a16:creationId xmlns:a16="http://schemas.microsoft.com/office/drawing/2014/main" id="{41A068A4-A821-2F40-99CC-59A3B03EEF9B}"/>
              </a:ext>
            </a:extLst>
          </p:cNvPr>
          <p:cNvCxnSpPr>
            <a:cxnSpLocks/>
          </p:cNvCxnSpPr>
          <p:nvPr/>
        </p:nvCxnSpPr>
        <p:spPr>
          <a:xfrm>
            <a:off x="2825762" y="4996054"/>
            <a:ext cx="6745464" cy="0"/>
          </a:xfrm>
          <a:prstGeom prst="line">
            <a:avLst/>
          </a:prstGeom>
          <a:ln w="12700" cmpd="sng">
            <a:solidFill>
              <a:schemeClr val="tx1">
                <a:lumMod val="85000"/>
                <a:lumOff val="1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1" name="直線コネクタ 20">
            <a:extLst>
              <a:ext uri="{FF2B5EF4-FFF2-40B4-BE49-F238E27FC236}">
                <a16:creationId xmlns:a16="http://schemas.microsoft.com/office/drawing/2014/main" id="{3888F6DF-E6B0-AD43-998B-B5083FAD1380}"/>
              </a:ext>
            </a:extLst>
          </p:cNvPr>
          <p:cNvCxnSpPr>
            <a:cxnSpLocks/>
          </p:cNvCxnSpPr>
          <p:nvPr/>
        </p:nvCxnSpPr>
        <p:spPr>
          <a:xfrm>
            <a:off x="2825761" y="6490252"/>
            <a:ext cx="6745464" cy="0"/>
          </a:xfrm>
          <a:prstGeom prst="line">
            <a:avLst/>
          </a:prstGeom>
          <a:ln w="12700" cmpd="sng">
            <a:solidFill>
              <a:schemeClr val="tx1">
                <a:lumMod val="85000"/>
                <a:lumOff val="1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2" name="直線コネクタ 21">
            <a:extLst>
              <a:ext uri="{FF2B5EF4-FFF2-40B4-BE49-F238E27FC236}">
                <a16:creationId xmlns:a16="http://schemas.microsoft.com/office/drawing/2014/main" id="{B67E1F05-58CD-9F49-B201-26CF646335BB}"/>
              </a:ext>
            </a:extLst>
          </p:cNvPr>
          <p:cNvCxnSpPr>
            <a:cxnSpLocks/>
          </p:cNvCxnSpPr>
          <p:nvPr/>
        </p:nvCxnSpPr>
        <p:spPr>
          <a:xfrm>
            <a:off x="2611887" y="1858836"/>
            <a:ext cx="0" cy="3459007"/>
          </a:xfrm>
          <a:prstGeom prst="line">
            <a:avLst/>
          </a:prstGeom>
          <a:ln w="12700" cmpd="sng">
            <a:solidFill>
              <a:schemeClr val="tx1">
                <a:lumMod val="85000"/>
                <a:lumOff val="1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3" name="直線コネクタ 22">
            <a:extLst>
              <a:ext uri="{FF2B5EF4-FFF2-40B4-BE49-F238E27FC236}">
                <a16:creationId xmlns:a16="http://schemas.microsoft.com/office/drawing/2014/main" id="{04E5D023-3E04-2B4B-9448-6301941EA9CF}"/>
              </a:ext>
            </a:extLst>
          </p:cNvPr>
          <p:cNvCxnSpPr>
            <a:cxnSpLocks/>
          </p:cNvCxnSpPr>
          <p:nvPr/>
        </p:nvCxnSpPr>
        <p:spPr>
          <a:xfrm>
            <a:off x="9571225" y="2402095"/>
            <a:ext cx="0" cy="2357868"/>
          </a:xfrm>
          <a:prstGeom prst="line">
            <a:avLst/>
          </a:prstGeom>
          <a:ln w="12700" cmpd="sng">
            <a:solidFill>
              <a:schemeClr val="tx1">
                <a:lumMod val="85000"/>
                <a:lumOff val="1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4" name="直線コネクタ 23">
            <a:extLst>
              <a:ext uri="{FF2B5EF4-FFF2-40B4-BE49-F238E27FC236}">
                <a16:creationId xmlns:a16="http://schemas.microsoft.com/office/drawing/2014/main" id="{498A1999-C327-1941-9CBB-6802641553EF}"/>
              </a:ext>
            </a:extLst>
          </p:cNvPr>
          <p:cNvCxnSpPr>
            <a:cxnSpLocks/>
          </p:cNvCxnSpPr>
          <p:nvPr/>
        </p:nvCxnSpPr>
        <p:spPr>
          <a:xfrm>
            <a:off x="2825758" y="2402095"/>
            <a:ext cx="0" cy="2357868"/>
          </a:xfrm>
          <a:prstGeom prst="line">
            <a:avLst/>
          </a:prstGeom>
          <a:ln w="12700" cmpd="sng">
            <a:solidFill>
              <a:schemeClr val="tx1">
                <a:lumMod val="85000"/>
                <a:lumOff val="1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5" name="直線コネクタ 24">
            <a:extLst>
              <a:ext uri="{FF2B5EF4-FFF2-40B4-BE49-F238E27FC236}">
                <a16:creationId xmlns:a16="http://schemas.microsoft.com/office/drawing/2014/main" id="{3F28DC50-AA51-E74E-BF99-E2607B6E790F}"/>
              </a:ext>
            </a:extLst>
          </p:cNvPr>
          <p:cNvCxnSpPr>
            <a:cxnSpLocks/>
          </p:cNvCxnSpPr>
          <p:nvPr/>
        </p:nvCxnSpPr>
        <p:spPr>
          <a:xfrm>
            <a:off x="2825759" y="2402095"/>
            <a:ext cx="6745464" cy="0"/>
          </a:xfrm>
          <a:prstGeom prst="line">
            <a:avLst/>
          </a:prstGeom>
          <a:ln w="12700" cmpd="sng">
            <a:solidFill>
              <a:schemeClr val="tx1">
                <a:lumMod val="85000"/>
                <a:lumOff val="1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6" name="直線コネクタ 25">
            <a:extLst>
              <a:ext uri="{FF2B5EF4-FFF2-40B4-BE49-F238E27FC236}">
                <a16:creationId xmlns:a16="http://schemas.microsoft.com/office/drawing/2014/main" id="{CD434337-3C3A-424C-AD9B-DAC2D37DFCF2}"/>
              </a:ext>
            </a:extLst>
          </p:cNvPr>
          <p:cNvCxnSpPr>
            <a:cxnSpLocks/>
          </p:cNvCxnSpPr>
          <p:nvPr/>
        </p:nvCxnSpPr>
        <p:spPr>
          <a:xfrm>
            <a:off x="2825758" y="4759964"/>
            <a:ext cx="6745464" cy="0"/>
          </a:xfrm>
          <a:prstGeom prst="line">
            <a:avLst/>
          </a:prstGeom>
          <a:ln w="12700" cmpd="sng">
            <a:solidFill>
              <a:schemeClr val="tx1">
                <a:lumMod val="85000"/>
                <a:lumOff val="1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7" name="テキスト ボックス 26">
            <a:extLst>
              <a:ext uri="{FF2B5EF4-FFF2-40B4-BE49-F238E27FC236}">
                <a16:creationId xmlns:a16="http://schemas.microsoft.com/office/drawing/2014/main" id="{E14A28D0-BAC6-1544-A0C0-92DF7248B8B0}"/>
              </a:ext>
            </a:extLst>
          </p:cNvPr>
          <p:cNvSpPr txBox="1"/>
          <p:nvPr/>
        </p:nvSpPr>
        <p:spPr>
          <a:xfrm>
            <a:off x="2862353" y="2441429"/>
            <a:ext cx="1774845" cy="369332"/>
          </a:xfrm>
          <a:prstGeom prst="rect">
            <a:avLst/>
          </a:prstGeom>
          <a:noFill/>
        </p:spPr>
        <p:txBody>
          <a:bodyPr wrap="none" rtlCol="0" anchor="t">
            <a:spAutoFit/>
          </a:bodyPr>
          <a:lstStyle/>
          <a:p>
            <a:pPr>
              <a:lnSpc>
                <a:spcPct val="150000"/>
              </a:lnSpc>
            </a:pPr>
            <a:r>
              <a:rPr lang="ja-JP" altLang="en-US" sz="1200" b="1" dirty="0">
                <a:solidFill>
                  <a:srgbClr val="404040"/>
                </a:solidFill>
                <a:latin typeface="Meiryo" panose="020B0604030504040204" pitchFamily="34" charset="-128"/>
                <a:ea typeface="Meiryo" panose="020B0604030504040204" pitchFamily="34" charset="-128"/>
                <a:cs typeface="メイリオ"/>
              </a:rPr>
              <a:t>選択肢</a:t>
            </a:r>
            <a:r>
              <a:rPr kumimoji="1" lang="ja-JP" altLang="en-US" sz="1100" dirty="0">
                <a:solidFill>
                  <a:srgbClr val="404040"/>
                </a:solidFill>
                <a:latin typeface="Meiryo" panose="020B0604030504040204" pitchFamily="34" charset="-128"/>
                <a:ea typeface="Meiryo" panose="020B0604030504040204" pitchFamily="34" charset="-128"/>
                <a:cs typeface="メイリオ"/>
                <a:sym typeface="Wingdings" pitchFamily="2" charset="2"/>
              </a:rPr>
              <a:t>（</a:t>
            </a:r>
            <a:r>
              <a:rPr kumimoji="1" lang="ja-JP" altLang="en-US" sz="1100" dirty="0">
                <a:solidFill>
                  <a:srgbClr val="404040"/>
                </a:solidFill>
                <a:latin typeface="Meiryo" panose="020B0604030504040204" pitchFamily="34" charset="-128"/>
                <a:ea typeface="Meiryo" panose="020B0604030504040204" pitchFamily="34" charset="-128"/>
                <a:cs typeface="メイリオ"/>
              </a:rPr>
              <a:t>選択肢の創出）</a:t>
            </a:r>
          </a:p>
        </p:txBody>
      </p:sp>
      <p:sp>
        <p:nvSpPr>
          <p:cNvPr id="28" name="テキスト ボックス 27">
            <a:extLst>
              <a:ext uri="{FF2B5EF4-FFF2-40B4-BE49-F238E27FC236}">
                <a16:creationId xmlns:a16="http://schemas.microsoft.com/office/drawing/2014/main" id="{F43A3AC1-6125-1440-AC1D-615ED5C8CB77}"/>
              </a:ext>
            </a:extLst>
          </p:cNvPr>
          <p:cNvSpPr txBox="1"/>
          <p:nvPr/>
        </p:nvSpPr>
        <p:spPr>
          <a:xfrm>
            <a:off x="2862356" y="5035388"/>
            <a:ext cx="1479892" cy="369332"/>
          </a:xfrm>
          <a:prstGeom prst="rect">
            <a:avLst/>
          </a:prstGeom>
          <a:noFill/>
        </p:spPr>
        <p:txBody>
          <a:bodyPr wrap="none" rtlCol="0" anchor="t">
            <a:spAutoFit/>
          </a:bodyPr>
          <a:lstStyle/>
          <a:p>
            <a:pPr>
              <a:lnSpc>
                <a:spcPct val="150000"/>
              </a:lnSpc>
            </a:pPr>
            <a:r>
              <a:rPr lang="ja-JP" altLang="en-US" sz="1200" b="1" dirty="0">
                <a:solidFill>
                  <a:srgbClr val="404040"/>
                </a:solidFill>
                <a:latin typeface="Meiryo" panose="020B0604030504040204" pitchFamily="34" charset="-128"/>
                <a:ea typeface="Meiryo" panose="020B0604030504040204" pitchFamily="34" charset="-128"/>
                <a:cs typeface="メイリオ"/>
              </a:rPr>
              <a:t>現状</a:t>
            </a:r>
            <a:r>
              <a:rPr kumimoji="1" lang="ja-JP" altLang="en-US" sz="1100" dirty="0">
                <a:solidFill>
                  <a:srgbClr val="404040"/>
                </a:solidFill>
                <a:latin typeface="Meiryo" panose="020B0604030504040204" pitchFamily="34" charset="-128"/>
                <a:ea typeface="Meiryo" panose="020B0604030504040204" pitchFamily="34" charset="-128"/>
                <a:cs typeface="メイリオ"/>
              </a:rPr>
              <a:t>（現在の状況）</a:t>
            </a:r>
          </a:p>
        </p:txBody>
      </p:sp>
      <p:cxnSp>
        <p:nvCxnSpPr>
          <p:cNvPr id="29" name="直線コネクタ 28">
            <a:extLst>
              <a:ext uri="{FF2B5EF4-FFF2-40B4-BE49-F238E27FC236}">
                <a16:creationId xmlns:a16="http://schemas.microsoft.com/office/drawing/2014/main" id="{7F0E801B-86B8-B948-B8B4-DC94FF07B19D}"/>
              </a:ext>
            </a:extLst>
          </p:cNvPr>
          <p:cNvCxnSpPr>
            <a:cxnSpLocks/>
          </p:cNvCxnSpPr>
          <p:nvPr/>
        </p:nvCxnSpPr>
        <p:spPr>
          <a:xfrm>
            <a:off x="6216945" y="4996054"/>
            <a:ext cx="0" cy="1494198"/>
          </a:xfrm>
          <a:prstGeom prst="line">
            <a:avLst/>
          </a:prstGeom>
          <a:ln w="12700" cmpd="sng">
            <a:solidFill>
              <a:schemeClr val="tx1">
                <a:lumMod val="85000"/>
                <a:lumOff val="15000"/>
              </a:schemeClr>
            </a:solidFill>
            <a:prstDash val="sys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0" name="テキスト ボックス 29">
            <a:extLst>
              <a:ext uri="{FF2B5EF4-FFF2-40B4-BE49-F238E27FC236}">
                <a16:creationId xmlns:a16="http://schemas.microsoft.com/office/drawing/2014/main" id="{F48383F0-A0A1-B043-88CD-9F18822E0096}"/>
              </a:ext>
            </a:extLst>
          </p:cNvPr>
          <p:cNvSpPr txBox="1"/>
          <p:nvPr/>
        </p:nvSpPr>
        <p:spPr>
          <a:xfrm>
            <a:off x="6253539" y="5035388"/>
            <a:ext cx="1762021" cy="369332"/>
          </a:xfrm>
          <a:prstGeom prst="rect">
            <a:avLst/>
          </a:prstGeom>
          <a:noFill/>
        </p:spPr>
        <p:txBody>
          <a:bodyPr wrap="none" rtlCol="0" anchor="t">
            <a:spAutoFit/>
          </a:bodyPr>
          <a:lstStyle/>
          <a:p>
            <a:pPr>
              <a:lnSpc>
                <a:spcPct val="150000"/>
              </a:lnSpc>
            </a:pPr>
            <a:r>
              <a:rPr kumimoji="1" lang="ja-JP" altLang="en-US" sz="1200" b="1" dirty="0">
                <a:solidFill>
                  <a:srgbClr val="404040"/>
                </a:solidFill>
                <a:latin typeface="Meiryo" panose="020B0604030504040204" pitchFamily="34" charset="-128"/>
                <a:ea typeface="Meiryo" panose="020B0604030504040204" pitchFamily="34" charset="-128"/>
                <a:cs typeface="メイリオ"/>
              </a:rPr>
              <a:t>資源</a:t>
            </a:r>
            <a:r>
              <a:rPr kumimoji="1" lang="ja-JP" altLang="en-US" sz="1100" dirty="0">
                <a:solidFill>
                  <a:srgbClr val="404040"/>
                </a:solidFill>
                <a:latin typeface="Meiryo" panose="020B0604030504040204" pitchFamily="34" charset="-128"/>
                <a:ea typeface="Meiryo" panose="020B0604030504040204" pitchFamily="34" charset="-128"/>
                <a:cs typeface="メイリオ"/>
                <a:sym typeface="Wingdings" pitchFamily="2" charset="2"/>
              </a:rPr>
              <a:t>（</a:t>
            </a:r>
            <a:r>
              <a:rPr kumimoji="1" lang="ja-JP" altLang="en-US" sz="1100" dirty="0">
                <a:solidFill>
                  <a:srgbClr val="404040"/>
                </a:solidFill>
                <a:latin typeface="Meiryo" panose="020B0604030504040204" pitchFamily="34" charset="-128"/>
                <a:ea typeface="Meiryo" panose="020B0604030504040204" pitchFamily="34" charset="-128"/>
                <a:cs typeface="メイリオ"/>
              </a:rPr>
              <a:t>持っている資源）</a:t>
            </a:r>
          </a:p>
        </p:txBody>
      </p:sp>
      <p:sp>
        <p:nvSpPr>
          <p:cNvPr id="31" name="テキスト ボックス 30">
            <a:extLst>
              <a:ext uri="{FF2B5EF4-FFF2-40B4-BE49-F238E27FC236}">
                <a16:creationId xmlns:a16="http://schemas.microsoft.com/office/drawing/2014/main" id="{2B417837-E380-EC4D-A003-A2D82564BDDC}"/>
              </a:ext>
            </a:extLst>
          </p:cNvPr>
          <p:cNvSpPr txBox="1"/>
          <p:nvPr/>
        </p:nvSpPr>
        <p:spPr>
          <a:xfrm>
            <a:off x="373882" y="1898166"/>
            <a:ext cx="2173298" cy="600164"/>
          </a:xfrm>
          <a:prstGeom prst="rect">
            <a:avLst/>
          </a:prstGeom>
          <a:noFill/>
        </p:spPr>
        <p:txBody>
          <a:bodyPr wrap="square" rtlCol="0" anchor="t">
            <a:spAutoFit/>
          </a:bodyPr>
          <a:lstStyle/>
          <a:p>
            <a:pPr>
              <a:lnSpc>
                <a:spcPct val="150000"/>
              </a:lnSpc>
            </a:pPr>
            <a:r>
              <a:rPr lang="ja-JP" altLang="en-US" sz="1200" b="1" dirty="0">
                <a:solidFill>
                  <a:srgbClr val="404040"/>
                </a:solidFill>
                <a:latin typeface="Meiryo" panose="020B0604030504040204" pitchFamily="34" charset="-128"/>
                <a:ea typeface="Meiryo" panose="020B0604030504040204" pitchFamily="34" charset="-128"/>
                <a:cs typeface="メイリオ"/>
              </a:rPr>
              <a:t>ギャップ</a:t>
            </a:r>
            <a:endParaRPr lang="en-US" altLang="ja-JP" sz="1200" b="1" dirty="0">
              <a:solidFill>
                <a:srgbClr val="404040"/>
              </a:solidFill>
              <a:latin typeface="Meiryo" panose="020B0604030504040204" pitchFamily="34" charset="-128"/>
              <a:ea typeface="Meiryo" panose="020B0604030504040204" pitchFamily="34" charset="-128"/>
              <a:cs typeface="メイリオ"/>
            </a:endParaRPr>
          </a:p>
          <a:p>
            <a:pPr>
              <a:lnSpc>
                <a:spcPct val="150000"/>
              </a:lnSpc>
            </a:pPr>
            <a:r>
              <a:rPr kumimoji="1" lang="en-US" altLang="ja-JP" sz="1000" dirty="0">
                <a:solidFill>
                  <a:srgbClr val="404040"/>
                </a:solidFill>
                <a:latin typeface="Meiryo" panose="020B0604030504040204" pitchFamily="34" charset="-128"/>
                <a:ea typeface="Meiryo" panose="020B0604030504040204" pitchFamily="34" charset="-128"/>
                <a:cs typeface="メイリオ"/>
              </a:rPr>
              <a:t>※</a:t>
            </a:r>
            <a:r>
              <a:rPr kumimoji="1" lang="ja-JP" altLang="en-US" sz="1000" dirty="0">
                <a:solidFill>
                  <a:srgbClr val="404040"/>
                </a:solidFill>
                <a:latin typeface="Meiryo" panose="020B0604030504040204" pitchFamily="34" charset="-128"/>
                <a:ea typeface="Meiryo" panose="020B0604030504040204" pitchFamily="34" charset="-128"/>
                <a:cs typeface="メイリオ"/>
              </a:rPr>
              <a:t>目標と現状のギャップ</a:t>
            </a:r>
          </a:p>
        </p:txBody>
      </p:sp>
      <p:cxnSp>
        <p:nvCxnSpPr>
          <p:cNvPr id="32" name="直線コネクタ 31">
            <a:extLst>
              <a:ext uri="{FF2B5EF4-FFF2-40B4-BE49-F238E27FC236}">
                <a16:creationId xmlns:a16="http://schemas.microsoft.com/office/drawing/2014/main" id="{63C4C468-50B6-1443-890C-F18A8F772F56}"/>
              </a:ext>
            </a:extLst>
          </p:cNvPr>
          <p:cNvCxnSpPr>
            <a:cxnSpLocks/>
          </p:cNvCxnSpPr>
          <p:nvPr/>
        </p:nvCxnSpPr>
        <p:spPr>
          <a:xfrm>
            <a:off x="6216945" y="2402094"/>
            <a:ext cx="0" cy="2357869"/>
          </a:xfrm>
          <a:prstGeom prst="line">
            <a:avLst/>
          </a:prstGeom>
          <a:ln w="12700" cmpd="sng">
            <a:solidFill>
              <a:schemeClr val="tx1">
                <a:lumMod val="85000"/>
                <a:lumOff val="15000"/>
              </a:schemeClr>
            </a:solidFill>
            <a:prstDash val="sys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3" name="テキスト ボックス 32">
            <a:extLst>
              <a:ext uri="{FF2B5EF4-FFF2-40B4-BE49-F238E27FC236}">
                <a16:creationId xmlns:a16="http://schemas.microsoft.com/office/drawing/2014/main" id="{0E15FD43-8692-1D4A-A2BD-FFDB453D52E9}"/>
              </a:ext>
            </a:extLst>
          </p:cNvPr>
          <p:cNvSpPr txBox="1"/>
          <p:nvPr/>
        </p:nvSpPr>
        <p:spPr>
          <a:xfrm>
            <a:off x="6253539" y="2441428"/>
            <a:ext cx="2892138" cy="369332"/>
          </a:xfrm>
          <a:prstGeom prst="rect">
            <a:avLst/>
          </a:prstGeom>
          <a:noFill/>
        </p:spPr>
        <p:txBody>
          <a:bodyPr wrap="none" rtlCol="0" anchor="t">
            <a:spAutoFit/>
          </a:bodyPr>
          <a:lstStyle/>
          <a:p>
            <a:pPr>
              <a:lnSpc>
                <a:spcPct val="150000"/>
              </a:lnSpc>
            </a:pPr>
            <a:r>
              <a:rPr lang="ja-JP" altLang="en-US" sz="1200" b="1" dirty="0">
                <a:solidFill>
                  <a:srgbClr val="404040"/>
                </a:solidFill>
                <a:latin typeface="Meiryo" panose="020B0604030504040204" pitchFamily="34" charset="-128"/>
                <a:ea typeface="Meiryo" panose="020B0604030504040204" pitchFamily="34" charset="-128"/>
                <a:cs typeface="メイリオ"/>
              </a:rPr>
              <a:t>意思</a:t>
            </a:r>
            <a:r>
              <a:rPr lang="en-US" altLang="ja-JP" sz="1200" b="1" dirty="0">
                <a:solidFill>
                  <a:srgbClr val="404040"/>
                </a:solidFill>
                <a:latin typeface="Meiryo" panose="020B0604030504040204" pitchFamily="34" charset="-128"/>
                <a:ea typeface="Meiryo" panose="020B0604030504040204" pitchFamily="34" charset="-128"/>
                <a:cs typeface="メイリオ"/>
              </a:rPr>
              <a:t>/</a:t>
            </a:r>
            <a:r>
              <a:rPr lang="ja-JP" altLang="en-US" sz="1200" b="1" dirty="0">
                <a:solidFill>
                  <a:srgbClr val="404040"/>
                </a:solidFill>
                <a:latin typeface="Meiryo" panose="020B0604030504040204" pitchFamily="34" charset="-128"/>
                <a:ea typeface="Meiryo" panose="020B0604030504040204" pitchFamily="34" charset="-128"/>
                <a:cs typeface="メイリオ"/>
              </a:rPr>
              <a:t>行動計画</a:t>
            </a:r>
            <a:r>
              <a:rPr kumimoji="1" lang="ja-JP" altLang="en-US" sz="1100" dirty="0">
                <a:solidFill>
                  <a:srgbClr val="404040"/>
                </a:solidFill>
                <a:latin typeface="Meiryo" panose="020B0604030504040204" pitchFamily="34" charset="-128"/>
                <a:ea typeface="Meiryo" panose="020B0604030504040204" pitchFamily="34" charset="-128"/>
                <a:cs typeface="メイリオ"/>
                <a:sym typeface="Wingdings" pitchFamily="2" charset="2"/>
              </a:rPr>
              <a:t>（</a:t>
            </a:r>
            <a:r>
              <a:rPr kumimoji="1" lang="ja-JP" altLang="en-US" sz="1100" dirty="0">
                <a:solidFill>
                  <a:srgbClr val="404040"/>
                </a:solidFill>
                <a:latin typeface="Meiryo" panose="020B0604030504040204" pitchFamily="34" charset="-128"/>
                <a:ea typeface="Meiryo" panose="020B0604030504040204" pitchFamily="34" charset="-128"/>
                <a:cs typeface="メイリオ"/>
              </a:rPr>
              <a:t>意思の確認と行動計画）</a:t>
            </a:r>
          </a:p>
        </p:txBody>
      </p:sp>
      <p:cxnSp>
        <p:nvCxnSpPr>
          <p:cNvPr id="34" name="直線コネクタ 33">
            <a:extLst>
              <a:ext uri="{FF2B5EF4-FFF2-40B4-BE49-F238E27FC236}">
                <a16:creationId xmlns:a16="http://schemas.microsoft.com/office/drawing/2014/main" id="{E104499F-8FAB-2042-9E15-22DBCF88EDBE}"/>
              </a:ext>
            </a:extLst>
          </p:cNvPr>
          <p:cNvCxnSpPr>
            <a:cxnSpLocks/>
            <a:endCxn id="5" idx="3"/>
          </p:cNvCxnSpPr>
          <p:nvPr/>
        </p:nvCxnSpPr>
        <p:spPr>
          <a:xfrm flipH="1">
            <a:off x="2611887" y="6131751"/>
            <a:ext cx="213868" cy="0"/>
          </a:xfrm>
          <a:prstGeom prst="line">
            <a:avLst/>
          </a:prstGeom>
          <a:ln w="12700" cmpd="sng">
            <a:solidFill>
              <a:srgbClr val="E8805F"/>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5" name="直線コネクタ 34">
            <a:extLst>
              <a:ext uri="{FF2B5EF4-FFF2-40B4-BE49-F238E27FC236}">
                <a16:creationId xmlns:a16="http://schemas.microsoft.com/office/drawing/2014/main" id="{67ECAEDD-6B15-2D43-830E-11F02BA02D99}"/>
              </a:ext>
            </a:extLst>
          </p:cNvPr>
          <p:cNvCxnSpPr>
            <a:cxnSpLocks/>
          </p:cNvCxnSpPr>
          <p:nvPr/>
        </p:nvCxnSpPr>
        <p:spPr>
          <a:xfrm flipH="1">
            <a:off x="2611887" y="1044923"/>
            <a:ext cx="213868" cy="0"/>
          </a:xfrm>
          <a:prstGeom prst="line">
            <a:avLst/>
          </a:prstGeom>
          <a:ln w="12700" cmpd="sng">
            <a:solidFill>
              <a:srgbClr val="E8805F"/>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6" name="テキスト ボックス 35">
            <a:extLst>
              <a:ext uri="{FF2B5EF4-FFF2-40B4-BE49-F238E27FC236}">
                <a16:creationId xmlns:a16="http://schemas.microsoft.com/office/drawing/2014/main" id="{C53864F9-98DA-4E98-A371-79EC4535D7D3}"/>
              </a:ext>
            </a:extLst>
          </p:cNvPr>
          <p:cNvSpPr txBox="1"/>
          <p:nvPr/>
        </p:nvSpPr>
        <p:spPr>
          <a:xfrm>
            <a:off x="337288" y="6560810"/>
            <a:ext cx="137569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6.</a:t>
            </a:r>
            <a:r>
              <a:rPr lang="ja-JP" altLang="en-US" sz="900" dirty="0">
                <a:latin typeface="Meiryo UI" panose="020B0604030504040204" pitchFamily="50" charset="-128"/>
                <a:ea typeface="Meiryo UI" panose="020B0604030504040204" pitchFamily="50" charset="-128"/>
              </a:rPr>
              <a:t>組織をマネジメントする</a:t>
            </a:r>
          </a:p>
        </p:txBody>
      </p:sp>
      <p:sp>
        <p:nvSpPr>
          <p:cNvPr id="37" name="テキスト ボックス 36">
            <a:extLst>
              <a:ext uri="{FF2B5EF4-FFF2-40B4-BE49-F238E27FC236}">
                <a16:creationId xmlns:a16="http://schemas.microsoft.com/office/drawing/2014/main" id="{95AB0D0C-F7F0-4F16-B398-CC7B8C7032FC}"/>
              </a:ext>
            </a:extLst>
          </p:cNvPr>
          <p:cNvSpPr txBox="1"/>
          <p:nvPr/>
        </p:nvSpPr>
        <p:spPr>
          <a:xfrm>
            <a:off x="1809280" y="6560810"/>
            <a:ext cx="2037737"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STEP3:</a:t>
            </a:r>
            <a:r>
              <a:rPr lang="ja-JP" altLang="en-US" sz="900" dirty="0">
                <a:latin typeface="Meiryo UI" panose="020B0604030504040204" pitchFamily="50" charset="-128"/>
                <a:ea typeface="Meiryo UI" panose="020B0604030504040204" pitchFamily="50" charset="-128"/>
              </a:rPr>
              <a:t>メンバーのモチベーションを高める</a:t>
            </a:r>
          </a:p>
        </p:txBody>
      </p:sp>
    </p:spTree>
    <p:extLst>
      <p:ext uri="{BB962C8B-B14F-4D97-AF65-F5344CB8AC3E}">
        <p14:creationId xmlns:p14="http://schemas.microsoft.com/office/powerpoint/2010/main" val="25134992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正方形/長方形 32">
            <a:extLst>
              <a:ext uri="{FF2B5EF4-FFF2-40B4-BE49-F238E27FC236}">
                <a16:creationId xmlns:a16="http://schemas.microsoft.com/office/drawing/2014/main" id="{2354F6F3-1902-724D-971C-527002EE1C8D}"/>
              </a:ext>
            </a:extLst>
          </p:cNvPr>
          <p:cNvSpPr/>
          <p:nvPr/>
        </p:nvSpPr>
        <p:spPr>
          <a:xfrm>
            <a:off x="348851" y="686423"/>
            <a:ext cx="9219861" cy="580382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Meiryo" panose="020B0604030504040204" pitchFamily="34" charset="-128"/>
              <a:ea typeface="Meiryo" panose="020B0604030504040204" pitchFamily="34" charset="-128"/>
            </a:endParaRPr>
          </a:p>
        </p:txBody>
      </p:sp>
      <p:sp>
        <p:nvSpPr>
          <p:cNvPr id="5" name="テキスト ボックス 4">
            <a:extLst>
              <a:ext uri="{FF2B5EF4-FFF2-40B4-BE49-F238E27FC236}">
                <a16:creationId xmlns:a16="http://schemas.microsoft.com/office/drawing/2014/main" id="{5973612A-87E8-F44C-938C-29D7F66E67C5}"/>
              </a:ext>
            </a:extLst>
          </p:cNvPr>
          <p:cNvSpPr txBox="1"/>
          <p:nvPr/>
        </p:nvSpPr>
        <p:spPr>
          <a:xfrm>
            <a:off x="441854" y="783081"/>
            <a:ext cx="1315129" cy="246221"/>
          </a:xfrm>
          <a:prstGeom prst="rect">
            <a:avLst/>
          </a:prstGeom>
          <a:noFill/>
        </p:spPr>
        <p:txBody>
          <a:bodyPr wrap="square" rtlCol="0" anchor="t">
            <a:spAutoFit/>
          </a:bodyPr>
          <a:lstStyle/>
          <a:p>
            <a:r>
              <a:rPr kumimoji="1" lang="ja-JP" altLang="en-US" sz="1000" b="1" dirty="0">
                <a:solidFill>
                  <a:schemeClr val="tx1">
                    <a:lumMod val="75000"/>
                    <a:lumOff val="25000"/>
                  </a:schemeClr>
                </a:solidFill>
                <a:latin typeface="Meiryo" panose="020B0604030504040204" pitchFamily="34" charset="-128"/>
                <a:ea typeface="Meiryo" panose="020B0604030504040204" pitchFamily="34" charset="-128"/>
                <a:cs typeface="メイリオ"/>
              </a:rPr>
              <a:t>ターゲット</a:t>
            </a:r>
          </a:p>
        </p:txBody>
      </p:sp>
      <p:cxnSp>
        <p:nvCxnSpPr>
          <p:cNvPr id="7" name="直線コネクタ 6">
            <a:extLst>
              <a:ext uri="{FF2B5EF4-FFF2-40B4-BE49-F238E27FC236}">
                <a16:creationId xmlns:a16="http://schemas.microsoft.com/office/drawing/2014/main" id="{D1ECE3CB-D976-9D4D-BC07-197BEE092908}"/>
              </a:ext>
            </a:extLst>
          </p:cNvPr>
          <p:cNvCxnSpPr>
            <a:cxnSpLocks/>
          </p:cNvCxnSpPr>
          <p:nvPr/>
        </p:nvCxnSpPr>
        <p:spPr>
          <a:xfrm>
            <a:off x="337288" y="2137381"/>
            <a:ext cx="3929539"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7FEFAA29-7138-9D48-BF10-A2476AE9AA85}"/>
              </a:ext>
            </a:extLst>
          </p:cNvPr>
          <p:cNvCxnSpPr/>
          <p:nvPr/>
        </p:nvCxnSpPr>
        <p:spPr>
          <a:xfrm>
            <a:off x="4266827" y="686424"/>
            <a:ext cx="0" cy="5803829"/>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1" name="テキスト ボックス 10">
            <a:extLst>
              <a:ext uri="{FF2B5EF4-FFF2-40B4-BE49-F238E27FC236}">
                <a16:creationId xmlns:a16="http://schemas.microsoft.com/office/drawing/2014/main" id="{E88F9D98-4F44-3D49-9859-D2C979F85771}"/>
              </a:ext>
            </a:extLst>
          </p:cNvPr>
          <p:cNvSpPr txBox="1"/>
          <p:nvPr/>
        </p:nvSpPr>
        <p:spPr>
          <a:xfrm>
            <a:off x="441854" y="2234039"/>
            <a:ext cx="1315129" cy="246221"/>
          </a:xfrm>
          <a:prstGeom prst="rect">
            <a:avLst/>
          </a:prstGeom>
          <a:noFill/>
        </p:spPr>
        <p:txBody>
          <a:bodyPr wrap="square" rtlCol="0" anchor="t">
            <a:spAutoFit/>
          </a:bodyPr>
          <a:lstStyle/>
          <a:p>
            <a:r>
              <a:rPr lang="ja-JP" altLang="en-US" sz="1000" b="1" dirty="0">
                <a:solidFill>
                  <a:schemeClr val="tx1">
                    <a:lumMod val="75000"/>
                    <a:lumOff val="25000"/>
                  </a:schemeClr>
                </a:solidFill>
                <a:latin typeface="Meiryo" panose="020B0604030504040204" pitchFamily="34" charset="-128"/>
                <a:ea typeface="Meiryo" panose="020B0604030504040204" pitchFamily="34" charset="-128"/>
                <a:cs typeface="メイリオ"/>
              </a:rPr>
              <a:t>コンセプト</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12" name="テキスト ボックス 11">
            <a:extLst>
              <a:ext uri="{FF2B5EF4-FFF2-40B4-BE49-F238E27FC236}">
                <a16:creationId xmlns:a16="http://schemas.microsoft.com/office/drawing/2014/main" id="{A26719C6-7AC0-804A-B119-7BE9462D476D}"/>
              </a:ext>
            </a:extLst>
          </p:cNvPr>
          <p:cNvSpPr txBox="1"/>
          <p:nvPr/>
        </p:nvSpPr>
        <p:spPr>
          <a:xfrm>
            <a:off x="441855" y="3684997"/>
            <a:ext cx="1315129" cy="246221"/>
          </a:xfrm>
          <a:prstGeom prst="rect">
            <a:avLst/>
          </a:prstGeom>
          <a:noFill/>
        </p:spPr>
        <p:txBody>
          <a:bodyPr wrap="square" rtlCol="0" anchor="t">
            <a:spAutoFit/>
          </a:bodyPr>
          <a:lstStyle/>
          <a:p>
            <a:r>
              <a:rPr lang="ja-JP" altLang="en-US" sz="1000" b="1" dirty="0">
                <a:solidFill>
                  <a:schemeClr val="tx1">
                    <a:lumMod val="75000"/>
                    <a:lumOff val="25000"/>
                  </a:schemeClr>
                </a:solidFill>
                <a:latin typeface="Meiryo" panose="020B0604030504040204" pitchFamily="34" charset="-128"/>
                <a:ea typeface="Meiryo" panose="020B0604030504040204" pitchFamily="34" charset="-128"/>
                <a:cs typeface="メイリオ"/>
              </a:rPr>
              <a:t>訴求ポイント</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13" name="テキスト ボックス 12">
            <a:extLst>
              <a:ext uri="{FF2B5EF4-FFF2-40B4-BE49-F238E27FC236}">
                <a16:creationId xmlns:a16="http://schemas.microsoft.com/office/drawing/2014/main" id="{CD4E5D0E-5D08-E049-A736-C2D791886774}"/>
              </a:ext>
            </a:extLst>
          </p:cNvPr>
          <p:cNvSpPr txBox="1"/>
          <p:nvPr/>
        </p:nvSpPr>
        <p:spPr>
          <a:xfrm>
            <a:off x="441855" y="5135954"/>
            <a:ext cx="1315129" cy="246221"/>
          </a:xfrm>
          <a:prstGeom prst="rect">
            <a:avLst/>
          </a:prstGeom>
          <a:noFill/>
        </p:spPr>
        <p:txBody>
          <a:bodyPr wrap="square" rtlCol="0" anchor="t">
            <a:spAutoFit/>
          </a:bodyPr>
          <a:lstStyle/>
          <a:p>
            <a:r>
              <a:rPr kumimoji="1" lang="ja-JP" altLang="en-US" sz="1000" b="1" dirty="0">
                <a:solidFill>
                  <a:schemeClr val="tx1">
                    <a:lumMod val="75000"/>
                    <a:lumOff val="25000"/>
                  </a:schemeClr>
                </a:solidFill>
                <a:latin typeface="Meiryo" panose="020B0604030504040204" pitchFamily="34" charset="-128"/>
                <a:ea typeface="Meiryo" panose="020B0604030504040204" pitchFamily="34" charset="-128"/>
                <a:cs typeface="メイリオ"/>
              </a:rPr>
              <a:t>戦略上の目的</a:t>
            </a:r>
            <a:r>
              <a:rPr lang="en-US" altLang="ja-JP" sz="1000" b="1" dirty="0">
                <a:solidFill>
                  <a:schemeClr val="tx1">
                    <a:lumMod val="75000"/>
                    <a:lumOff val="25000"/>
                  </a:schemeClr>
                </a:solidFill>
                <a:latin typeface="Meiryo" panose="020B0604030504040204" pitchFamily="34" charset="-128"/>
                <a:ea typeface="Meiryo" panose="020B0604030504040204" pitchFamily="34" charset="-128"/>
                <a:cs typeface="メイリオ"/>
              </a:rPr>
              <a:t>/</a:t>
            </a:r>
            <a:r>
              <a:rPr lang="ja-JP" altLang="en-US" sz="1000" b="1" dirty="0">
                <a:solidFill>
                  <a:schemeClr val="tx1">
                    <a:lumMod val="75000"/>
                    <a:lumOff val="25000"/>
                  </a:schemeClr>
                </a:solidFill>
                <a:latin typeface="Meiryo" panose="020B0604030504040204" pitchFamily="34" charset="-128"/>
                <a:ea typeface="Meiryo" panose="020B0604030504040204" pitchFamily="34" charset="-128"/>
                <a:cs typeface="メイリオ"/>
              </a:rPr>
              <a:t>目標</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cxnSp>
        <p:nvCxnSpPr>
          <p:cNvPr id="14" name="直線コネクタ 13">
            <a:extLst>
              <a:ext uri="{FF2B5EF4-FFF2-40B4-BE49-F238E27FC236}">
                <a16:creationId xmlns:a16="http://schemas.microsoft.com/office/drawing/2014/main" id="{BF37F441-33DB-544A-9E31-BF13B7B2848A}"/>
              </a:ext>
            </a:extLst>
          </p:cNvPr>
          <p:cNvCxnSpPr>
            <a:cxnSpLocks/>
          </p:cNvCxnSpPr>
          <p:nvPr/>
        </p:nvCxnSpPr>
        <p:spPr>
          <a:xfrm>
            <a:off x="348854" y="3588339"/>
            <a:ext cx="9219859"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5" name="直線コネクタ 14">
            <a:extLst>
              <a:ext uri="{FF2B5EF4-FFF2-40B4-BE49-F238E27FC236}">
                <a16:creationId xmlns:a16="http://schemas.microsoft.com/office/drawing/2014/main" id="{EEA8151E-C0C8-7043-B95E-20BB3D39CBE6}"/>
              </a:ext>
            </a:extLst>
          </p:cNvPr>
          <p:cNvCxnSpPr>
            <a:cxnSpLocks/>
          </p:cNvCxnSpPr>
          <p:nvPr/>
        </p:nvCxnSpPr>
        <p:spPr>
          <a:xfrm>
            <a:off x="348852" y="5039296"/>
            <a:ext cx="921986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6" name="テキスト ボックス 15">
            <a:extLst>
              <a:ext uri="{FF2B5EF4-FFF2-40B4-BE49-F238E27FC236}">
                <a16:creationId xmlns:a16="http://schemas.microsoft.com/office/drawing/2014/main" id="{6A861529-881E-7648-AAE8-889B12813483}"/>
              </a:ext>
            </a:extLst>
          </p:cNvPr>
          <p:cNvSpPr txBox="1"/>
          <p:nvPr/>
        </p:nvSpPr>
        <p:spPr>
          <a:xfrm>
            <a:off x="4378600" y="777540"/>
            <a:ext cx="1315129" cy="246221"/>
          </a:xfrm>
          <a:prstGeom prst="rect">
            <a:avLst/>
          </a:prstGeom>
          <a:noFill/>
        </p:spPr>
        <p:txBody>
          <a:bodyPr wrap="square" rtlCol="0" anchor="t">
            <a:spAutoFit/>
          </a:bodyPr>
          <a:lstStyle/>
          <a:p>
            <a:r>
              <a:rPr lang="ja-JP" altLang="en-US" sz="1000" b="1" dirty="0">
                <a:solidFill>
                  <a:schemeClr val="tx1">
                    <a:lumMod val="75000"/>
                    <a:lumOff val="25000"/>
                  </a:schemeClr>
                </a:solidFill>
                <a:latin typeface="Meiryo" panose="020B0604030504040204" pitchFamily="34" charset="-128"/>
                <a:ea typeface="Meiryo" panose="020B0604030504040204" pitchFamily="34" charset="-128"/>
                <a:cs typeface="メイリオ"/>
              </a:rPr>
              <a:t>商品スケッチ</a:t>
            </a:r>
            <a:endParaRPr kumimoji="1" lang="ja-JP" altLang="en-US" sz="1000" b="1"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cxnSp>
        <p:nvCxnSpPr>
          <p:cNvPr id="17" name="直線コネクタ 16">
            <a:extLst>
              <a:ext uri="{FF2B5EF4-FFF2-40B4-BE49-F238E27FC236}">
                <a16:creationId xmlns:a16="http://schemas.microsoft.com/office/drawing/2014/main" id="{5B0319CB-CE65-0741-89AF-697D5A3FA27A}"/>
              </a:ext>
            </a:extLst>
          </p:cNvPr>
          <p:cNvCxnSpPr>
            <a:cxnSpLocks/>
          </p:cNvCxnSpPr>
          <p:nvPr/>
        </p:nvCxnSpPr>
        <p:spPr>
          <a:xfrm>
            <a:off x="6917770" y="3588337"/>
            <a:ext cx="0" cy="2901916"/>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8" name="テキスト ボックス 17">
            <a:extLst>
              <a:ext uri="{FF2B5EF4-FFF2-40B4-BE49-F238E27FC236}">
                <a16:creationId xmlns:a16="http://schemas.microsoft.com/office/drawing/2014/main" id="{F26A0943-BFCC-AA45-AB31-577A4C392676}"/>
              </a:ext>
            </a:extLst>
          </p:cNvPr>
          <p:cNvSpPr txBox="1"/>
          <p:nvPr/>
        </p:nvSpPr>
        <p:spPr>
          <a:xfrm>
            <a:off x="4378600" y="3684996"/>
            <a:ext cx="1315129" cy="246221"/>
          </a:xfrm>
          <a:prstGeom prst="rect">
            <a:avLst/>
          </a:prstGeom>
          <a:noFill/>
        </p:spPr>
        <p:txBody>
          <a:bodyPr wrap="square" rtlCol="0" anchor="t">
            <a:spAutoFit/>
          </a:bodyPr>
          <a:lstStyle/>
          <a:p>
            <a:r>
              <a:rPr kumimoji="1" lang="ja-JP" altLang="en-US" sz="1000" b="1" dirty="0">
                <a:solidFill>
                  <a:schemeClr val="tx1">
                    <a:lumMod val="75000"/>
                    <a:lumOff val="25000"/>
                  </a:schemeClr>
                </a:solidFill>
                <a:latin typeface="Meiryo" panose="020B0604030504040204" pitchFamily="34" charset="-128"/>
                <a:ea typeface="Meiryo" panose="020B0604030504040204" pitchFamily="34" charset="-128"/>
                <a:cs typeface="メイリオ"/>
              </a:rPr>
              <a:t>製品</a:t>
            </a:r>
          </a:p>
        </p:txBody>
      </p:sp>
      <p:sp>
        <p:nvSpPr>
          <p:cNvPr id="19" name="テキスト ボックス 18">
            <a:extLst>
              <a:ext uri="{FF2B5EF4-FFF2-40B4-BE49-F238E27FC236}">
                <a16:creationId xmlns:a16="http://schemas.microsoft.com/office/drawing/2014/main" id="{A1908DE7-1F27-AE42-A157-82969D0DAB25}"/>
              </a:ext>
            </a:extLst>
          </p:cNvPr>
          <p:cNvSpPr txBox="1"/>
          <p:nvPr/>
        </p:nvSpPr>
        <p:spPr>
          <a:xfrm>
            <a:off x="7010405" y="3679453"/>
            <a:ext cx="1315129" cy="246221"/>
          </a:xfrm>
          <a:prstGeom prst="rect">
            <a:avLst/>
          </a:prstGeom>
          <a:noFill/>
        </p:spPr>
        <p:txBody>
          <a:bodyPr wrap="square" rtlCol="0" anchor="t">
            <a:spAutoFit/>
          </a:bodyPr>
          <a:lstStyle/>
          <a:p>
            <a:r>
              <a:rPr lang="ja-JP" altLang="en-US" sz="1000" b="1" dirty="0">
                <a:solidFill>
                  <a:schemeClr val="tx1">
                    <a:lumMod val="75000"/>
                    <a:lumOff val="25000"/>
                  </a:schemeClr>
                </a:solidFill>
                <a:latin typeface="Meiryo" panose="020B0604030504040204" pitchFamily="34" charset="-128"/>
                <a:ea typeface="Meiryo" panose="020B0604030504040204" pitchFamily="34" charset="-128"/>
                <a:cs typeface="メイリオ"/>
              </a:rPr>
              <a:t>価格</a:t>
            </a:r>
            <a:endParaRPr kumimoji="1" lang="ja-JP" altLang="en-US" sz="1000" b="1"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20" name="テキスト ボックス 19">
            <a:extLst>
              <a:ext uri="{FF2B5EF4-FFF2-40B4-BE49-F238E27FC236}">
                <a16:creationId xmlns:a16="http://schemas.microsoft.com/office/drawing/2014/main" id="{E826298B-25AC-3E42-9071-E6AA0F9498AE}"/>
              </a:ext>
            </a:extLst>
          </p:cNvPr>
          <p:cNvSpPr txBox="1"/>
          <p:nvPr/>
        </p:nvSpPr>
        <p:spPr>
          <a:xfrm>
            <a:off x="4378600" y="5145440"/>
            <a:ext cx="1315129" cy="246221"/>
          </a:xfrm>
          <a:prstGeom prst="rect">
            <a:avLst/>
          </a:prstGeom>
          <a:noFill/>
        </p:spPr>
        <p:txBody>
          <a:bodyPr wrap="square" rtlCol="0" anchor="t">
            <a:spAutoFit/>
          </a:bodyPr>
          <a:lstStyle/>
          <a:p>
            <a:r>
              <a:rPr lang="ja-JP" altLang="en-US" sz="1000" b="1" dirty="0">
                <a:solidFill>
                  <a:schemeClr val="tx1">
                    <a:lumMod val="75000"/>
                    <a:lumOff val="25000"/>
                  </a:schemeClr>
                </a:solidFill>
                <a:latin typeface="Meiryo" panose="020B0604030504040204" pitchFamily="34" charset="-128"/>
                <a:ea typeface="Meiryo" panose="020B0604030504040204" pitchFamily="34" charset="-128"/>
                <a:cs typeface="メイリオ"/>
              </a:rPr>
              <a:t>流通</a:t>
            </a:r>
            <a:endParaRPr kumimoji="1" lang="ja-JP" altLang="en-US" sz="1000" b="1"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21" name="テキスト ボックス 20">
            <a:extLst>
              <a:ext uri="{FF2B5EF4-FFF2-40B4-BE49-F238E27FC236}">
                <a16:creationId xmlns:a16="http://schemas.microsoft.com/office/drawing/2014/main" id="{3C8840F8-54A3-A041-89C8-14A2C4DEF9E8}"/>
              </a:ext>
            </a:extLst>
          </p:cNvPr>
          <p:cNvSpPr txBox="1"/>
          <p:nvPr/>
        </p:nvSpPr>
        <p:spPr>
          <a:xfrm>
            <a:off x="7010405" y="5139898"/>
            <a:ext cx="1315129" cy="246221"/>
          </a:xfrm>
          <a:prstGeom prst="rect">
            <a:avLst/>
          </a:prstGeom>
          <a:noFill/>
        </p:spPr>
        <p:txBody>
          <a:bodyPr wrap="square" rtlCol="0" anchor="t">
            <a:spAutoFit/>
          </a:bodyPr>
          <a:lstStyle/>
          <a:p>
            <a:r>
              <a:rPr kumimoji="1" lang="ja-JP" altLang="en-US" sz="1000" b="1" dirty="0">
                <a:solidFill>
                  <a:schemeClr val="tx1">
                    <a:lumMod val="75000"/>
                    <a:lumOff val="25000"/>
                  </a:schemeClr>
                </a:solidFill>
                <a:latin typeface="Meiryo" panose="020B0604030504040204" pitchFamily="34" charset="-128"/>
                <a:ea typeface="Meiryo" panose="020B0604030504040204" pitchFamily="34" charset="-128"/>
                <a:cs typeface="メイリオ"/>
              </a:rPr>
              <a:t>販売促進</a:t>
            </a:r>
          </a:p>
        </p:txBody>
      </p:sp>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1986441" cy="400110"/>
          </a:xfrm>
          <a:prstGeom prst="rect">
            <a:avLst/>
          </a:prstGeom>
          <a:noFill/>
        </p:spPr>
        <p:txBody>
          <a:bodyPr wrap="none" rtlCol="0">
            <a:spAutoFit/>
          </a:bodyPr>
          <a:lstStyle/>
          <a:p>
            <a:r>
              <a:rPr kumimoji="1" lang="en-US" altLang="ja-JP" sz="2000" b="1" dirty="0">
                <a:solidFill>
                  <a:schemeClr val="tx1">
                    <a:lumMod val="75000"/>
                    <a:lumOff val="25000"/>
                  </a:schemeClr>
                </a:solidFill>
                <a:latin typeface="Meiryo" panose="020B0604030504040204" pitchFamily="34" charset="-128"/>
                <a:ea typeface="Meiryo" panose="020B0604030504040204" pitchFamily="34" charset="-128"/>
              </a:rPr>
              <a:t>67_</a:t>
            </a:r>
            <a:r>
              <a:rPr kumimoji="1" lang="ja-JP" altLang="en-US" sz="2000" b="1" dirty="0">
                <a:solidFill>
                  <a:schemeClr val="tx1">
                    <a:lumMod val="75000"/>
                    <a:lumOff val="25000"/>
                  </a:schemeClr>
                </a:solidFill>
                <a:latin typeface="Meiryo" panose="020B0604030504040204" pitchFamily="34" charset="-128"/>
                <a:ea typeface="Meiryo" panose="020B0604030504040204" pitchFamily="34" charset="-128"/>
              </a:rPr>
              <a:t>商品企画書</a:t>
            </a:r>
          </a:p>
        </p:txBody>
      </p:sp>
      <p:sp>
        <p:nvSpPr>
          <p:cNvPr id="22" name="テキスト ボックス 21">
            <a:extLst>
              <a:ext uri="{FF2B5EF4-FFF2-40B4-BE49-F238E27FC236}">
                <a16:creationId xmlns:a16="http://schemas.microsoft.com/office/drawing/2014/main" id="{912E6C81-9D89-DD45-AF33-A5735CF7C557}"/>
              </a:ext>
            </a:extLst>
          </p:cNvPr>
          <p:cNvSpPr txBox="1"/>
          <p:nvPr/>
        </p:nvSpPr>
        <p:spPr>
          <a:xfrm>
            <a:off x="483590" y="1083181"/>
            <a:ext cx="3660661" cy="313932"/>
          </a:xfrm>
          <a:prstGeom prst="rect">
            <a:avLst/>
          </a:prstGeom>
          <a:noFill/>
        </p:spPr>
        <p:txBody>
          <a:bodyPr wrap="square" rtlCol="0">
            <a:spAutoFit/>
          </a:bodyPr>
          <a:lstStyle/>
          <a:p>
            <a:pPr>
              <a:lnSpc>
                <a:spcPct val="120000"/>
              </a:lnSpc>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子育てをしながらバリバリ働く</a:t>
            </a: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40</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代女性</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3" name="テキスト ボックス 22">
            <a:extLst>
              <a:ext uri="{FF2B5EF4-FFF2-40B4-BE49-F238E27FC236}">
                <a16:creationId xmlns:a16="http://schemas.microsoft.com/office/drawing/2014/main" id="{5BC7FE23-B7E8-C34B-8CEE-1819DA3788E6}"/>
              </a:ext>
            </a:extLst>
          </p:cNvPr>
          <p:cNvSpPr txBox="1"/>
          <p:nvPr/>
        </p:nvSpPr>
        <p:spPr>
          <a:xfrm>
            <a:off x="483590" y="2484945"/>
            <a:ext cx="3660661" cy="313932"/>
          </a:xfrm>
          <a:prstGeom prst="rect">
            <a:avLst/>
          </a:prstGeom>
          <a:noFill/>
        </p:spPr>
        <p:txBody>
          <a:bodyPr wrap="square" rtlCol="0">
            <a:spAutoFit/>
          </a:bodyPr>
          <a:lstStyle/>
          <a:p>
            <a:pPr>
              <a:lnSpc>
                <a:spcPct val="120000"/>
              </a:lnSpc>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腸もお肌もスッキリお手軽健康飲料</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4" name="テキスト ボックス 23">
            <a:extLst>
              <a:ext uri="{FF2B5EF4-FFF2-40B4-BE49-F238E27FC236}">
                <a16:creationId xmlns:a16="http://schemas.microsoft.com/office/drawing/2014/main" id="{96FB99E5-531E-C346-9789-17A59D15A5D1}"/>
              </a:ext>
            </a:extLst>
          </p:cNvPr>
          <p:cNvSpPr txBox="1"/>
          <p:nvPr/>
        </p:nvSpPr>
        <p:spPr>
          <a:xfrm>
            <a:off x="479270" y="3985095"/>
            <a:ext cx="3660661" cy="461665"/>
          </a:xfrm>
          <a:prstGeom prst="rect">
            <a:avLst/>
          </a:prstGeom>
          <a:noFill/>
        </p:spPr>
        <p:txBody>
          <a:bodyPr wrap="square" rtlCol="0">
            <a:spAutoFit/>
          </a:bodyPr>
          <a:lstStyle/>
          <a:p>
            <a:pPr>
              <a:lnSpc>
                <a:spcPct val="120000"/>
              </a:lnSpc>
            </a:pPr>
            <a:r>
              <a:rPr lang="ja-JP" altLang="en-US" sz="1000" dirty="0">
                <a:solidFill>
                  <a:schemeClr val="tx1">
                    <a:lumMod val="75000"/>
                    <a:lumOff val="25000"/>
                  </a:schemeClr>
                </a:solidFill>
                <a:latin typeface="Meiryo" panose="020B0604030504040204" pitchFamily="34" charset="-128"/>
                <a:ea typeface="Meiryo" panose="020B0604030504040204" pitchFamily="34" charset="-128"/>
              </a:rPr>
              <a:t>血糖値の上昇も早く、すぐに満腹感を得られるため、ダイエット効果がある。免疫力アップや不眠症解決にも効果的。</a:t>
            </a:r>
            <a:endParaRPr lang="en-US" altLang="ja-JP"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5" name="テキスト ボックス 24">
            <a:extLst>
              <a:ext uri="{FF2B5EF4-FFF2-40B4-BE49-F238E27FC236}">
                <a16:creationId xmlns:a16="http://schemas.microsoft.com/office/drawing/2014/main" id="{6B52EE6B-0933-0746-A4F3-4BFE7BB75AA1}"/>
              </a:ext>
            </a:extLst>
          </p:cNvPr>
          <p:cNvSpPr txBox="1"/>
          <p:nvPr/>
        </p:nvSpPr>
        <p:spPr>
          <a:xfrm>
            <a:off x="479270" y="5386859"/>
            <a:ext cx="3660661" cy="461665"/>
          </a:xfrm>
          <a:prstGeom prst="rect">
            <a:avLst/>
          </a:prstGeom>
          <a:noFill/>
        </p:spPr>
        <p:txBody>
          <a:bodyPr wrap="square" rtlCol="0">
            <a:spAutoFit/>
          </a:bodyPr>
          <a:lstStyle/>
          <a:p>
            <a:pPr>
              <a:lnSpc>
                <a:spcPct val="120000"/>
              </a:lnSpc>
            </a:pPr>
            <a:r>
              <a:rPr lang="ja-JP" altLang="en-US" sz="1000" dirty="0">
                <a:solidFill>
                  <a:schemeClr val="tx1">
                    <a:lumMod val="75000"/>
                    <a:lumOff val="25000"/>
                  </a:schemeClr>
                </a:solidFill>
                <a:latin typeface="Meiryo" panose="020B0604030504040204" pitchFamily="34" charset="-128"/>
                <a:ea typeface="Meiryo" panose="020B0604030504040204" pitchFamily="34" charset="-128"/>
              </a:rPr>
              <a:t>コアなファン層、フィードバックをもらえる顧客の獲得。</a:t>
            </a:r>
            <a:r>
              <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rPr>
              <a:t>まずは影響力があり、定期購入してくれる人に限定流入。</a:t>
            </a:r>
          </a:p>
        </p:txBody>
      </p:sp>
      <p:sp>
        <p:nvSpPr>
          <p:cNvPr id="26" name="テキスト ボックス 25">
            <a:extLst>
              <a:ext uri="{FF2B5EF4-FFF2-40B4-BE49-F238E27FC236}">
                <a16:creationId xmlns:a16="http://schemas.microsoft.com/office/drawing/2014/main" id="{B4F9BC51-47CC-8C49-BBF0-D23AD3B97C6B}"/>
              </a:ext>
            </a:extLst>
          </p:cNvPr>
          <p:cNvSpPr txBox="1"/>
          <p:nvPr/>
        </p:nvSpPr>
        <p:spPr>
          <a:xfrm>
            <a:off x="4378600" y="3956371"/>
            <a:ext cx="2446536" cy="646331"/>
          </a:xfrm>
          <a:prstGeom prst="rect">
            <a:avLst/>
          </a:prstGeom>
          <a:noFill/>
        </p:spPr>
        <p:txBody>
          <a:bodyPr wrap="square" rtlCol="0">
            <a:spAutoFit/>
          </a:bodyPr>
          <a:lstStyle/>
          <a:p>
            <a:pPr>
              <a:lnSpc>
                <a:spcPct val="120000"/>
              </a:lnSpc>
            </a:pPr>
            <a:r>
              <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rPr>
              <a:t>名称：麹スムージー</a:t>
            </a:r>
            <a:endPar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endParaRPr>
          </a:p>
          <a:p>
            <a:pPr>
              <a:lnSpc>
                <a:spcPct val="120000"/>
              </a:lnSpc>
            </a:pP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1</a:t>
            </a:r>
            <a:r>
              <a:rPr lang="ja-JP" altLang="en-US" sz="1000" dirty="0">
                <a:solidFill>
                  <a:schemeClr val="tx1">
                    <a:lumMod val="75000"/>
                    <a:lumOff val="25000"/>
                  </a:schemeClr>
                </a:solidFill>
                <a:latin typeface="Meiryo" panose="020B0604030504040204" pitchFamily="34" charset="-128"/>
                <a:ea typeface="Meiryo" panose="020B0604030504040204" pitchFamily="34" charset="-128"/>
              </a:rPr>
              <a:t>本</a:t>
            </a: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200ml</a:t>
            </a:r>
            <a:r>
              <a:rPr lang="ja-JP" altLang="en-US" sz="1000" dirty="0">
                <a:solidFill>
                  <a:schemeClr val="tx1">
                    <a:lumMod val="75000"/>
                    <a:lumOff val="25000"/>
                  </a:schemeClr>
                </a:solidFill>
                <a:latin typeface="Meiryo" panose="020B0604030504040204" pitchFamily="34" charset="-128"/>
                <a:ea typeface="Meiryo" panose="020B0604030504040204" pitchFamily="34" charset="-128"/>
              </a:rPr>
              <a:t>。味はブレーン、いちご、ミックスベリー、キウイ、玄米</a:t>
            </a:r>
            <a:endParaRPr lang="en-US" altLang="ja-JP"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7" name="テキスト ボックス 26">
            <a:extLst>
              <a:ext uri="{FF2B5EF4-FFF2-40B4-BE49-F238E27FC236}">
                <a16:creationId xmlns:a16="http://schemas.microsoft.com/office/drawing/2014/main" id="{FA915E51-84C9-F34D-8CFB-6DE03E1D621F}"/>
              </a:ext>
            </a:extLst>
          </p:cNvPr>
          <p:cNvSpPr txBox="1"/>
          <p:nvPr/>
        </p:nvSpPr>
        <p:spPr>
          <a:xfrm>
            <a:off x="6995281" y="3956371"/>
            <a:ext cx="2446536" cy="646331"/>
          </a:xfrm>
          <a:prstGeom prst="rect">
            <a:avLst/>
          </a:prstGeom>
          <a:noFill/>
        </p:spPr>
        <p:txBody>
          <a:bodyPr wrap="square" rtlCol="0">
            <a:spAutoFit/>
          </a:bodyPr>
          <a:lstStyle/>
          <a:p>
            <a:pPr>
              <a:lnSpc>
                <a:spcPct val="120000"/>
              </a:lnSpc>
            </a:pP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380</a:t>
            </a:r>
            <a:r>
              <a:rPr lang="ja-JP" altLang="en-US" sz="1000" dirty="0">
                <a:solidFill>
                  <a:schemeClr val="tx1">
                    <a:lumMod val="75000"/>
                    <a:lumOff val="25000"/>
                  </a:schemeClr>
                </a:solidFill>
                <a:latin typeface="Meiryo" panose="020B0604030504040204" pitchFamily="34" charset="-128"/>
                <a:ea typeface="Meiryo" panose="020B0604030504040204" pitchFamily="34" charset="-128"/>
              </a:rPr>
              <a:t>円（プレーン）</a:t>
            </a:r>
            <a:endParaRPr lang="en-US" altLang="ja-JP" sz="1000" dirty="0">
              <a:solidFill>
                <a:schemeClr val="tx1">
                  <a:lumMod val="75000"/>
                  <a:lumOff val="25000"/>
                </a:schemeClr>
              </a:solidFill>
              <a:latin typeface="Meiryo" panose="020B0604030504040204" pitchFamily="34" charset="-128"/>
              <a:ea typeface="Meiryo" panose="020B0604030504040204" pitchFamily="34" charset="-128"/>
            </a:endParaRPr>
          </a:p>
          <a:p>
            <a:pPr>
              <a:lnSpc>
                <a:spcPct val="120000"/>
              </a:lnSpc>
            </a:pPr>
            <a:r>
              <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rPr>
              <a:t>400</a:t>
            </a:r>
            <a:r>
              <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rPr>
              <a:t>円（玄米）</a:t>
            </a:r>
            <a:endPar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endParaRPr>
          </a:p>
          <a:p>
            <a:pPr>
              <a:lnSpc>
                <a:spcPct val="120000"/>
              </a:lnSpc>
            </a:pP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450</a:t>
            </a:r>
            <a:r>
              <a:rPr lang="ja-JP" altLang="en-US" sz="1000" dirty="0">
                <a:solidFill>
                  <a:schemeClr val="tx1">
                    <a:lumMod val="75000"/>
                    <a:lumOff val="25000"/>
                  </a:schemeClr>
                </a:solidFill>
                <a:latin typeface="Meiryo" panose="020B0604030504040204" pitchFamily="34" charset="-128"/>
                <a:ea typeface="Meiryo" panose="020B0604030504040204" pitchFamily="34" charset="-128"/>
              </a:rPr>
              <a:t>円（フルーツ系）</a:t>
            </a:r>
            <a:endParaRPr lang="en-US" altLang="ja-JP"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8" name="テキスト ボックス 27">
            <a:extLst>
              <a:ext uri="{FF2B5EF4-FFF2-40B4-BE49-F238E27FC236}">
                <a16:creationId xmlns:a16="http://schemas.microsoft.com/office/drawing/2014/main" id="{8C7F58EB-49AF-224A-985A-789A8786D06D}"/>
              </a:ext>
            </a:extLst>
          </p:cNvPr>
          <p:cNvSpPr txBox="1"/>
          <p:nvPr/>
        </p:nvSpPr>
        <p:spPr>
          <a:xfrm>
            <a:off x="4378599" y="5386859"/>
            <a:ext cx="2446536" cy="646331"/>
          </a:xfrm>
          <a:prstGeom prst="rect">
            <a:avLst/>
          </a:prstGeom>
          <a:noFill/>
        </p:spPr>
        <p:txBody>
          <a:bodyPr wrap="square" rtlCol="0">
            <a:spAutoFit/>
          </a:bodyPr>
          <a:lstStyle/>
          <a:p>
            <a:pPr>
              <a:lnSpc>
                <a:spcPct val="120000"/>
              </a:lnSpc>
            </a:pPr>
            <a:r>
              <a:rPr lang="ja-JP" altLang="en-US" sz="1000" dirty="0">
                <a:solidFill>
                  <a:schemeClr val="tx1">
                    <a:lumMod val="75000"/>
                    <a:lumOff val="25000"/>
                  </a:schemeClr>
                </a:solidFill>
                <a:latin typeface="Meiryo" panose="020B0604030504040204" pitchFamily="34" charset="-128"/>
                <a:ea typeface="Meiryo" panose="020B0604030504040204" pitchFamily="34" charset="-128"/>
              </a:rPr>
              <a:t>イベント出店または</a:t>
            </a: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EC</a:t>
            </a:r>
            <a:r>
              <a:rPr lang="ja-JP" altLang="en-US" sz="1000" dirty="0">
                <a:solidFill>
                  <a:schemeClr val="tx1">
                    <a:lumMod val="75000"/>
                    <a:lumOff val="25000"/>
                  </a:schemeClr>
                </a:solidFill>
                <a:latin typeface="Meiryo" panose="020B0604030504040204" pitchFamily="34" charset="-128"/>
                <a:ea typeface="Meiryo" panose="020B0604030504040204" pitchFamily="34" charset="-128"/>
              </a:rPr>
              <a:t>サイトにて販売（</a:t>
            </a: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EC</a:t>
            </a:r>
            <a:r>
              <a:rPr lang="ja-JP" altLang="en-US" sz="1000" dirty="0">
                <a:solidFill>
                  <a:schemeClr val="tx1">
                    <a:lumMod val="75000"/>
                    <a:lumOff val="25000"/>
                  </a:schemeClr>
                </a:solidFill>
                <a:latin typeface="Meiryo" panose="020B0604030504040204" pitchFamily="34" charset="-128"/>
                <a:ea typeface="Meiryo" panose="020B0604030504040204" pitchFamily="34" charset="-128"/>
              </a:rPr>
              <a:t>がメイン）。初期段階は定期宅配に限定。</a:t>
            </a:r>
            <a:endParaRPr lang="en-US" altLang="ja-JP"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9" name="テキスト ボックス 28">
            <a:extLst>
              <a:ext uri="{FF2B5EF4-FFF2-40B4-BE49-F238E27FC236}">
                <a16:creationId xmlns:a16="http://schemas.microsoft.com/office/drawing/2014/main" id="{76B70333-7E2C-2642-ADCD-DC4B4E56B911}"/>
              </a:ext>
            </a:extLst>
          </p:cNvPr>
          <p:cNvSpPr txBox="1"/>
          <p:nvPr/>
        </p:nvSpPr>
        <p:spPr>
          <a:xfrm>
            <a:off x="6995281" y="5386859"/>
            <a:ext cx="2446536" cy="646331"/>
          </a:xfrm>
          <a:prstGeom prst="rect">
            <a:avLst/>
          </a:prstGeom>
          <a:noFill/>
        </p:spPr>
        <p:txBody>
          <a:bodyPr wrap="square" rtlCol="0">
            <a:spAutoFit/>
          </a:bodyPr>
          <a:lstStyle/>
          <a:p>
            <a:pPr>
              <a:lnSpc>
                <a:spcPct val="120000"/>
              </a:lnSpc>
            </a:pPr>
            <a:r>
              <a:rPr lang="ja-JP" altLang="en-US" sz="1000" dirty="0">
                <a:solidFill>
                  <a:schemeClr val="tx1">
                    <a:lumMod val="75000"/>
                    <a:lumOff val="25000"/>
                  </a:schemeClr>
                </a:solidFill>
                <a:latin typeface="Meiryo" panose="020B0604030504040204" pitchFamily="34" charset="-128"/>
                <a:ea typeface="Meiryo" panose="020B0604030504040204" pitchFamily="34" charset="-128"/>
              </a:rPr>
              <a:t>募集人数を限定した定期宅配のお試しキャンペーンを実施。ワークショップを定期的に実施して認知を獲得する。</a:t>
            </a:r>
            <a:endParaRPr lang="en-US" altLang="ja-JP"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0" name="正方形/長方形 29">
            <a:extLst>
              <a:ext uri="{FF2B5EF4-FFF2-40B4-BE49-F238E27FC236}">
                <a16:creationId xmlns:a16="http://schemas.microsoft.com/office/drawing/2014/main" id="{F000658A-BA85-E945-AB70-D56A343EAE61}"/>
              </a:ext>
            </a:extLst>
          </p:cNvPr>
          <p:cNvSpPr/>
          <p:nvPr/>
        </p:nvSpPr>
        <p:spPr>
          <a:xfrm>
            <a:off x="4603775" y="1226544"/>
            <a:ext cx="4599860" cy="208829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dirty="0">
                <a:solidFill>
                  <a:schemeClr val="tx1">
                    <a:lumMod val="85000"/>
                    <a:lumOff val="15000"/>
                  </a:schemeClr>
                </a:solidFill>
                <a:latin typeface="メイリオ"/>
                <a:ea typeface="メイリオ"/>
                <a:cs typeface="メイリオ"/>
              </a:rPr>
              <a:t>写真や画像、イラストなど</a:t>
            </a:r>
            <a:endParaRPr kumimoji="1" lang="ja-JP" altLang="en-US" sz="1200" dirty="0">
              <a:solidFill>
                <a:schemeClr val="tx1">
                  <a:lumMod val="85000"/>
                  <a:lumOff val="15000"/>
                </a:schemeClr>
              </a:solidFill>
              <a:latin typeface="メイリオ"/>
              <a:ea typeface="メイリオ"/>
              <a:cs typeface="メイリオ"/>
            </a:endParaRPr>
          </a:p>
        </p:txBody>
      </p:sp>
      <p:sp>
        <p:nvSpPr>
          <p:cNvPr id="31" name="テキスト ボックス 30">
            <a:extLst>
              <a:ext uri="{FF2B5EF4-FFF2-40B4-BE49-F238E27FC236}">
                <a16:creationId xmlns:a16="http://schemas.microsoft.com/office/drawing/2014/main" id="{8F300DC7-745A-43D8-BC2E-F8602E0A5297}"/>
              </a:ext>
            </a:extLst>
          </p:cNvPr>
          <p:cNvSpPr txBox="1"/>
          <p:nvPr/>
        </p:nvSpPr>
        <p:spPr>
          <a:xfrm>
            <a:off x="337288" y="6560810"/>
            <a:ext cx="1417376"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7.</a:t>
            </a:r>
            <a:r>
              <a:rPr lang="ja-JP" altLang="en-US" sz="900" dirty="0">
                <a:latin typeface="Meiryo UI" panose="020B0604030504040204" pitchFamily="50" charset="-128"/>
                <a:ea typeface="Meiryo UI" panose="020B0604030504040204" pitchFamily="50" charset="-128"/>
              </a:rPr>
              <a:t>他者に伝える・共有する</a:t>
            </a:r>
          </a:p>
        </p:txBody>
      </p:sp>
      <p:sp>
        <p:nvSpPr>
          <p:cNvPr id="32" name="テキスト ボックス 31">
            <a:extLst>
              <a:ext uri="{FF2B5EF4-FFF2-40B4-BE49-F238E27FC236}">
                <a16:creationId xmlns:a16="http://schemas.microsoft.com/office/drawing/2014/main" id="{649830C0-9A2C-4B3A-A19C-F001DF742642}"/>
              </a:ext>
            </a:extLst>
          </p:cNvPr>
          <p:cNvSpPr txBox="1"/>
          <p:nvPr/>
        </p:nvSpPr>
        <p:spPr>
          <a:xfrm>
            <a:off x="1809280" y="6560810"/>
            <a:ext cx="1252266"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STEP1:</a:t>
            </a:r>
            <a:r>
              <a:rPr lang="ja-JP" altLang="en-US" sz="900" dirty="0">
                <a:latin typeface="Meiryo UI" panose="020B0604030504040204" pitchFamily="50" charset="-128"/>
                <a:ea typeface="Meiryo UI" panose="020B0604030504040204" pitchFamily="50" charset="-128"/>
              </a:rPr>
              <a:t>情報を伝える</a:t>
            </a:r>
          </a:p>
        </p:txBody>
      </p:sp>
    </p:spTree>
    <p:extLst>
      <p:ext uri="{BB962C8B-B14F-4D97-AF65-F5344CB8AC3E}">
        <p14:creationId xmlns:p14="http://schemas.microsoft.com/office/powerpoint/2010/main" val="403640153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正方形/長方形 32">
            <a:extLst>
              <a:ext uri="{FF2B5EF4-FFF2-40B4-BE49-F238E27FC236}">
                <a16:creationId xmlns:a16="http://schemas.microsoft.com/office/drawing/2014/main" id="{2354F6F3-1902-724D-971C-527002EE1C8D}"/>
              </a:ext>
            </a:extLst>
          </p:cNvPr>
          <p:cNvSpPr/>
          <p:nvPr/>
        </p:nvSpPr>
        <p:spPr>
          <a:xfrm>
            <a:off x="348851" y="686423"/>
            <a:ext cx="9219861" cy="580382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Meiryo" panose="020B0604030504040204" pitchFamily="34" charset="-128"/>
              <a:ea typeface="Meiryo" panose="020B0604030504040204" pitchFamily="34" charset="-128"/>
            </a:endParaRPr>
          </a:p>
        </p:txBody>
      </p:sp>
      <p:sp>
        <p:nvSpPr>
          <p:cNvPr id="5" name="テキスト ボックス 4">
            <a:extLst>
              <a:ext uri="{FF2B5EF4-FFF2-40B4-BE49-F238E27FC236}">
                <a16:creationId xmlns:a16="http://schemas.microsoft.com/office/drawing/2014/main" id="{5973612A-87E8-F44C-938C-29D7F66E67C5}"/>
              </a:ext>
            </a:extLst>
          </p:cNvPr>
          <p:cNvSpPr txBox="1"/>
          <p:nvPr/>
        </p:nvSpPr>
        <p:spPr>
          <a:xfrm>
            <a:off x="441854" y="783081"/>
            <a:ext cx="1315129" cy="246221"/>
          </a:xfrm>
          <a:prstGeom prst="rect">
            <a:avLst/>
          </a:prstGeom>
          <a:noFill/>
        </p:spPr>
        <p:txBody>
          <a:bodyPr wrap="square" rtlCol="0" anchor="t">
            <a:spAutoFit/>
          </a:bodyPr>
          <a:lstStyle/>
          <a:p>
            <a:r>
              <a:rPr kumimoji="1" lang="ja-JP" altLang="en-US" sz="1000" b="1" dirty="0">
                <a:solidFill>
                  <a:schemeClr val="tx1">
                    <a:lumMod val="75000"/>
                    <a:lumOff val="25000"/>
                  </a:schemeClr>
                </a:solidFill>
                <a:latin typeface="Meiryo" panose="020B0604030504040204" pitchFamily="34" charset="-128"/>
                <a:ea typeface="Meiryo" panose="020B0604030504040204" pitchFamily="34" charset="-128"/>
                <a:cs typeface="メイリオ"/>
              </a:rPr>
              <a:t>ターゲット</a:t>
            </a:r>
          </a:p>
        </p:txBody>
      </p:sp>
      <p:cxnSp>
        <p:nvCxnSpPr>
          <p:cNvPr id="7" name="直線コネクタ 6">
            <a:extLst>
              <a:ext uri="{FF2B5EF4-FFF2-40B4-BE49-F238E27FC236}">
                <a16:creationId xmlns:a16="http://schemas.microsoft.com/office/drawing/2014/main" id="{D1ECE3CB-D976-9D4D-BC07-197BEE092908}"/>
              </a:ext>
            </a:extLst>
          </p:cNvPr>
          <p:cNvCxnSpPr>
            <a:cxnSpLocks/>
          </p:cNvCxnSpPr>
          <p:nvPr/>
        </p:nvCxnSpPr>
        <p:spPr>
          <a:xfrm>
            <a:off x="337288" y="2137381"/>
            <a:ext cx="3929539"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7FEFAA29-7138-9D48-BF10-A2476AE9AA85}"/>
              </a:ext>
            </a:extLst>
          </p:cNvPr>
          <p:cNvCxnSpPr/>
          <p:nvPr/>
        </p:nvCxnSpPr>
        <p:spPr>
          <a:xfrm>
            <a:off x="4266827" y="686424"/>
            <a:ext cx="0" cy="5803829"/>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1" name="テキスト ボックス 10">
            <a:extLst>
              <a:ext uri="{FF2B5EF4-FFF2-40B4-BE49-F238E27FC236}">
                <a16:creationId xmlns:a16="http://schemas.microsoft.com/office/drawing/2014/main" id="{E88F9D98-4F44-3D49-9859-D2C979F85771}"/>
              </a:ext>
            </a:extLst>
          </p:cNvPr>
          <p:cNvSpPr txBox="1"/>
          <p:nvPr/>
        </p:nvSpPr>
        <p:spPr>
          <a:xfrm>
            <a:off x="441854" y="2234039"/>
            <a:ext cx="1315129" cy="246221"/>
          </a:xfrm>
          <a:prstGeom prst="rect">
            <a:avLst/>
          </a:prstGeom>
          <a:noFill/>
        </p:spPr>
        <p:txBody>
          <a:bodyPr wrap="square" rtlCol="0" anchor="t">
            <a:spAutoFit/>
          </a:bodyPr>
          <a:lstStyle/>
          <a:p>
            <a:r>
              <a:rPr lang="ja-JP" altLang="en-US" sz="1000" b="1" dirty="0">
                <a:solidFill>
                  <a:schemeClr val="tx1">
                    <a:lumMod val="75000"/>
                    <a:lumOff val="25000"/>
                  </a:schemeClr>
                </a:solidFill>
                <a:latin typeface="Meiryo" panose="020B0604030504040204" pitchFamily="34" charset="-128"/>
                <a:ea typeface="Meiryo" panose="020B0604030504040204" pitchFamily="34" charset="-128"/>
                <a:cs typeface="メイリオ"/>
              </a:rPr>
              <a:t>コンセプト</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12" name="テキスト ボックス 11">
            <a:extLst>
              <a:ext uri="{FF2B5EF4-FFF2-40B4-BE49-F238E27FC236}">
                <a16:creationId xmlns:a16="http://schemas.microsoft.com/office/drawing/2014/main" id="{A26719C6-7AC0-804A-B119-7BE9462D476D}"/>
              </a:ext>
            </a:extLst>
          </p:cNvPr>
          <p:cNvSpPr txBox="1"/>
          <p:nvPr/>
        </p:nvSpPr>
        <p:spPr>
          <a:xfrm>
            <a:off x="441855" y="3684997"/>
            <a:ext cx="1315129" cy="246221"/>
          </a:xfrm>
          <a:prstGeom prst="rect">
            <a:avLst/>
          </a:prstGeom>
          <a:noFill/>
        </p:spPr>
        <p:txBody>
          <a:bodyPr wrap="square" rtlCol="0" anchor="t">
            <a:spAutoFit/>
          </a:bodyPr>
          <a:lstStyle/>
          <a:p>
            <a:r>
              <a:rPr lang="ja-JP" altLang="en-US" sz="1000" b="1" dirty="0">
                <a:solidFill>
                  <a:schemeClr val="tx1">
                    <a:lumMod val="75000"/>
                    <a:lumOff val="25000"/>
                  </a:schemeClr>
                </a:solidFill>
                <a:latin typeface="Meiryo" panose="020B0604030504040204" pitchFamily="34" charset="-128"/>
                <a:ea typeface="Meiryo" panose="020B0604030504040204" pitchFamily="34" charset="-128"/>
                <a:cs typeface="メイリオ"/>
              </a:rPr>
              <a:t>訴求ポイント</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13" name="テキスト ボックス 12">
            <a:extLst>
              <a:ext uri="{FF2B5EF4-FFF2-40B4-BE49-F238E27FC236}">
                <a16:creationId xmlns:a16="http://schemas.microsoft.com/office/drawing/2014/main" id="{CD4E5D0E-5D08-E049-A736-C2D791886774}"/>
              </a:ext>
            </a:extLst>
          </p:cNvPr>
          <p:cNvSpPr txBox="1"/>
          <p:nvPr/>
        </p:nvSpPr>
        <p:spPr>
          <a:xfrm>
            <a:off x="441855" y="5135954"/>
            <a:ext cx="1315129" cy="246221"/>
          </a:xfrm>
          <a:prstGeom prst="rect">
            <a:avLst/>
          </a:prstGeom>
          <a:noFill/>
        </p:spPr>
        <p:txBody>
          <a:bodyPr wrap="square" rtlCol="0" anchor="t">
            <a:spAutoFit/>
          </a:bodyPr>
          <a:lstStyle/>
          <a:p>
            <a:r>
              <a:rPr kumimoji="1" lang="ja-JP" altLang="en-US" sz="1000" b="1" dirty="0">
                <a:solidFill>
                  <a:schemeClr val="tx1">
                    <a:lumMod val="75000"/>
                    <a:lumOff val="25000"/>
                  </a:schemeClr>
                </a:solidFill>
                <a:latin typeface="Meiryo" panose="020B0604030504040204" pitchFamily="34" charset="-128"/>
                <a:ea typeface="Meiryo" panose="020B0604030504040204" pitchFamily="34" charset="-128"/>
                <a:cs typeface="メイリオ"/>
              </a:rPr>
              <a:t>戦略上の目的</a:t>
            </a:r>
            <a:r>
              <a:rPr lang="en-US" altLang="ja-JP" sz="1000" b="1" dirty="0">
                <a:solidFill>
                  <a:schemeClr val="tx1">
                    <a:lumMod val="75000"/>
                    <a:lumOff val="25000"/>
                  </a:schemeClr>
                </a:solidFill>
                <a:latin typeface="Meiryo" panose="020B0604030504040204" pitchFamily="34" charset="-128"/>
                <a:ea typeface="Meiryo" panose="020B0604030504040204" pitchFamily="34" charset="-128"/>
                <a:cs typeface="メイリオ"/>
              </a:rPr>
              <a:t>/</a:t>
            </a:r>
            <a:r>
              <a:rPr lang="ja-JP" altLang="en-US" sz="1000" b="1" dirty="0">
                <a:solidFill>
                  <a:schemeClr val="tx1">
                    <a:lumMod val="75000"/>
                    <a:lumOff val="25000"/>
                  </a:schemeClr>
                </a:solidFill>
                <a:latin typeface="Meiryo" panose="020B0604030504040204" pitchFamily="34" charset="-128"/>
                <a:ea typeface="Meiryo" panose="020B0604030504040204" pitchFamily="34" charset="-128"/>
                <a:cs typeface="メイリオ"/>
              </a:rPr>
              <a:t>目標</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cxnSp>
        <p:nvCxnSpPr>
          <p:cNvPr id="14" name="直線コネクタ 13">
            <a:extLst>
              <a:ext uri="{FF2B5EF4-FFF2-40B4-BE49-F238E27FC236}">
                <a16:creationId xmlns:a16="http://schemas.microsoft.com/office/drawing/2014/main" id="{BF37F441-33DB-544A-9E31-BF13B7B2848A}"/>
              </a:ext>
            </a:extLst>
          </p:cNvPr>
          <p:cNvCxnSpPr>
            <a:cxnSpLocks/>
          </p:cNvCxnSpPr>
          <p:nvPr/>
        </p:nvCxnSpPr>
        <p:spPr>
          <a:xfrm>
            <a:off x="348854" y="3588339"/>
            <a:ext cx="9219859"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5" name="直線コネクタ 14">
            <a:extLst>
              <a:ext uri="{FF2B5EF4-FFF2-40B4-BE49-F238E27FC236}">
                <a16:creationId xmlns:a16="http://schemas.microsoft.com/office/drawing/2014/main" id="{EEA8151E-C0C8-7043-B95E-20BB3D39CBE6}"/>
              </a:ext>
            </a:extLst>
          </p:cNvPr>
          <p:cNvCxnSpPr>
            <a:cxnSpLocks/>
          </p:cNvCxnSpPr>
          <p:nvPr/>
        </p:nvCxnSpPr>
        <p:spPr>
          <a:xfrm>
            <a:off x="348852" y="5039296"/>
            <a:ext cx="921986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6" name="テキスト ボックス 15">
            <a:extLst>
              <a:ext uri="{FF2B5EF4-FFF2-40B4-BE49-F238E27FC236}">
                <a16:creationId xmlns:a16="http://schemas.microsoft.com/office/drawing/2014/main" id="{6A861529-881E-7648-AAE8-889B12813483}"/>
              </a:ext>
            </a:extLst>
          </p:cNvPr>
          <p:cNvSpPr txBox="1"/>
          <p:nvPr/>
        </p:nvSpPr>
        <p:spPr>
          <a:xfrm>
            <a:off x="4378600" y="777540"/>
            <a:ext cx="1315129" cy="246221"/>
          </a:xfrm>
          <a:prstGeom prst="rect">
            <a:avLst/>
          </a:prstGeom>
          <a:noFill/>
        </p:spPr>
        <p:txBody>
          <a:bodyPr wrap="square" rtlCol="0" anchor="t">
            <a:spAutoFit/>
          </a:bodyPr>
          <a:lstStyle/>
          <a:p>
            <a:r>
              <a:rPr lang="ja-JP" altLang="en-US" sz="1000" b="1" dirty="0">
                <a:solidFill>
                  <a:schemeClr val="tx1">
                    <a:lumMod val="75000"/>
                    <a:lumOff val="25000"/>
                  </a:schemeClr>
                </a:solidFill>
                <a:latin typeface="Meiryo" panose="020B0604030504040204" pitchFamily="34" charset="-128"/>
                <a:ea typeface="Meiryo" panose="020B0604030504040204" pitchFamily="34" charset="-128"/>
                <a:cs typeface="メイリオ"/>
              </a:rPr>
              <a:t>商品スケッチ</a:t>
            </a:r>
            <a:endParaRPr kumimoji="1" lang="ja-JP" altLang="en-US" sz="1000" b="1"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cxnSp>
        <p:nvCxnSpPr>
          <p:cNvPr id="17" name="直線コネクタ 16">
            <a:extLst>
              <a:ext uri="{FF2B5EF4-FFF2-40B4-BE49-F238E27FC236}">
                <a16:creationId xmlns:a16="http://schemas.microsoft.com/office/drawing/2014/main" id="{5B0319CB-CE65-0741-89AF-697D5A3FA27A}"/>
              </a:ext>
            </a:extLst>
          </p:cNvPr>
          <p:cNvCxnSpPr>
            <a:cxnSpLocks/>
          </p:cNvCxnSpPr>
          <p:nvPr/>
        </p:nvCxnSpPr>
        <p:spPr>
          <a:xfrm>
            <a:off x="6917770" y="3588337"/>
            <a:ext cx="0" cy="2901916"/>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8" name="テキスト ボックス 17">
            <a:extLst>
              <a:ext uri="{FF2B5EF4-FFF2-40B4-BE49-F238E27FC236}">
                <a16:creationId xmlns:a16="http://schemas.microsoft.com/office/drawing/2014/main" id="{F26A0943-BFCC-AA45-AB31-577A4C392676}"/>
              </a:ext>
            </a:extLst>
          </p:cNvPr>
          <p:cNvSpPr txBox="1"/>
          <p:nvPr/>
        </p:nvSpPr>
        <p:spPr>
          <a:xfrm>
            <a:off x="4378600" y="3684996"/>
            <a:ext cx="1315129" cy="246221"/>
          </a:xfrm>
          <a:prstGeom prst="rect">
            <a:avLst/>
          </a:prstGeom>
          <a:noFill/>
        </p:spPr>
        <p:txBody>
          <a:bodyPr wrap="square" rtlCol="0" anchor="t">
            <a:spAutoFit/>
          </a:bodyPr>
          <a:lstStyle/>
          <a:p>
            <a:r>
              <a:rPr kumimoji="1" lang="ja-JP" altLang="en-US" sz="1000" b="1" dirty="0">
                <a:solidFill>
                  <a:schemeClr val="tx1">
                    <a:lumMod val="75000"/>
                    <a:lumOff val="25000"/>
                  </a:schemeClr>
                </a:solidFill>
                <a:latin typeface="Meiryo" panose="020B0604030504040204" pitchFamily="34" charset="-128"/>
                <a:ea typeface="Meiryo" panose="020B0604030504040204" pitchFamily="34" charset="-128"/>
                <a:cs typeface="メイリオ"/>
              </a:rPr>
              <a:t>製品</a:t>
            </a:r>
          </a:p>
        </p:txBody>
      </p:sp>
      <p:sp>
        <p:nvSpPr>
          <p:cNvPr id="19" name="テキスト ボックス 18">
            <a:extLst>
              <a:ext uri="{FF2B5EF4-FFF2-40B4-BE49-F238E27FC236}">
                <a16:creationId xmlns:a16="http://schemas.microsoft.com/office/drawing/2014/main" id="{A1908DE7-1F27-AE42-A157-82969D0DAB25}"/>
              </a:ext>
            </a:extLst>
          </p:cNvPr>
          <p:cNvSpPr txBox="1"/>
          <p:nvPr/>
        </p:nvSpPr>
        <p:spPr>
          <a:xfrm>
            <a:off x="7010405" y="3679453"/>
            <a:ext cx="1315129" cy="246221"/>
          </a:xfrm>
          <a:prstGeom prst="rect">
            <a:avLst/>
          </a:prstGeom>
          <a:noFill/>
        </p:spPr>
        <p:txBody>
          <a:bodyPr wrap="square" rtlCol="0" anchor="t">
            <a:spAutoFit/>
          </a:bodyPr>
          <a:lstStyle/>
          <a:p>
            <a:r>
              <a:rPr lang="ja-JP" altLang="en-US" sz="1000" b="1" dirty="0">
                <a:solidFill>
                  <a:schemeClr val="tx1">
                    <a:lumMod val="75000"/>
                    <a:lumOff val="25000"/>
                  </a:schemeClr>
                </a:solidFill>
                <a:latin typeface="Meiryo" panose="020B0604030504040204" pitchFamily="34" charset="-128"/>
                <a:ea typeface="Meiryo" panose="020B0604030504040204" pitchFamily="34" charset="-128"/>
                <a:cs typeface="メイリオ"/>
              </a:rPr>
              <a:t>価格</a:t>
            </a:r>
            <a:endParaRPr kumimoji="1" lang="ja-JP" altLang="en-US" sz="1000" b="1"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20" name="テキスト ボックス 19">
            <a:extLst>
              <a:ext uri="{FF2B5EF4-FFF2-40B4-BE49-F238E27FC236}">
                <a16:creationId xmlns:a16="http://schemas.microsoft.com/office/drawing/2014/main" id="{E826298B-25AC-3E42-9071-E6AA0F9498AE}"/>
              </a:ext>
            </a:extLst>
          </p:cNvPr>
          <p:cNvSpPr txBox="1"/>
          <p:nvPr/>
        </p:nvSpPr>
        <p:spPr>
          <a:xfrm>
            <a:off x="4378600" y="5145440"/>
            <a:ext cx="1315129" cy="246221"/>
          </a:xfrm>
          <a:prstGeom prst="rect">
            <a:avLst/>
          </a:prstGeom>
          <a:noFill/>
        </p:spPr>
        <p:txBody>
          <a:bodyPr wrap="square" rtlCol="0" anchor="t">
            <a:spAutoFit/>
          </a:bodyPr>
          <a:lstStyle/>
          <a:p>
            <a:r>
              <a:rPr lang="ja-JP" altLang="en-US" sz="1000" b="1" dirty="0">
                <a:solidFill>
                  <a:schemeClr val="tx1">
                    <a:lumMod val="75000"/>
                    <a:lumOff val="25000"/>
                  </a:schemeClr>
                </a:solidFill>
                <a:latin typeface="Meiryo" panose="020B0604030504040204" pitchFamily="34" charset="-128"/>
                <a:ea typeface="Meiryo" panose="020B0604030504040204" pitchFamily="34" charset="-128"/>
                <a:cs typeface="メイリオ"/>
              </a:rPr>
              <a:t>流通</a:t>
            </a:r>
            <a:endParaRPr kumimoji="1" lang="ja-JP" altLang="en-US" sz="1000" b="1"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21" name="テキスト ボックス 20">
            <a:extLst>
              <a:ext uri="{FF2B5EF4-FFF2-40B4-BE49-F238E27FC236}">
                <a16:creationId xmlns:a16="http://schemas.microsoft.com/office/drawing/2014/main" id="{3C8840F8-54A3-A041-89C8-14A2C4DEF9E8}"/>
              </a:ext>
            </a:extLst>
          </p:cNvPr>
          <p:cNvSpPr txBox="1"/>
          <p:nvPr/>
        </p:nvSpPr>
        <p:spPr>
          <a:xfrm>
            <a:off x="7010405" y="5139898"/>
            <a:ext cx="1315129" cy="246221"/>
          </a:xfrm>
          <a:prstGeom prst="rect">
            <a:avLst/>
          </a:prstGeom>
          <a:noFill/>
        </p:spPr>
        <p:txBody>
          <a:bodyPr wrap="square" rtlCol="0" anchor="t">
            <a:spAutoFit/>
          </a:bodyPr>
          <a:lstStyle/>
          <a:p>
            <a:r>
              <a:rPr kumimoji="1" lang="ja-JP" altLang="en-US" sz="1000" b="1" dirty="0">
                <a:solidFill>
                  <a:schemeClr val="tx1">
                    <a:lumMod val="75000"/>
                    <a:lumOff val="25000"/>
                  </a:schemeClr>
                </a:solidFill>
                <a:latin typeface="Meiryo" panose="020B0604030504040204" pitchFamily="34" charset="-128"/>
                <a:ea typeface="Meiryo" panose="020B0604030504040204" pitchFamily="34" charset="-128"/>
                <a:cs typeface="メイリオ"/>
              </a:rPr>
              <a:t>販売促進</a:t>
            </a:r>
          </a:p>
        </p:txBody>
      </p:sp>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1986441" cy="400110"/>
          </a:xfrm>
          <a:prstGeom prst="rect">
            <a:avLst/>
          </a:prstGeom>
          <a:noFill/>
        </p:spPr>
        <p:txBody>
          <a:bodyPr wrap="none" rtlCol="0">
            <a:spAutoFit/>
          </a:bodyPr>
          <a:lstStyle/>
          <a:p>
            <a:r>
              <a:rPr kumimoji="1" lang="en-US" altLang="ja-JP" sz="2000" b="1" dirty="0">
                <a:solidFill>
                  <a:schemeClr val="tx1">
                    <a:lumMod val="75000"/>
                    <a:lumOff val="25000"/>
                  </a:schemeClr>
                </a:solidFill>
                <a:latin typeface="Meiryo" panose="020B0604030504040204" pitchFamily="34" charset="-128"/>
                <a:ea typeface="Meiryo" panose="020B0604030504040204" pitchFamily="34" charset="-128"/>
              </a:rPr>
              <a:t>67_</a:t>
            </a:r>
            <a:r>
              <a:rPr kumimoji="1" lang="ja-JP" altLang="en-US" sz="2000" b="1" dirty="0">
                <a:solidFill>
                  <a:schemeClr val="tx1">
                    <a:lumMod val="75000"/>
                    <a:lumOff val="25000"/>
                  </a:schemeClr>
                </a:solidFill>
                <a:latin typeface="Meiryo" panose="020B0604030504040204" pitchFamily="34" charset="-128"/>
                <a:ea typeface="Meiryo" panose="020B0604030504040204" pitchFamily="34" charset="-128"/>
              </a:rPr>
              <a:t>商品企画書</a:t>
            </a:r>
          </a:p>
        </p:txBody>
      </p:sp>
      <p:sp>
        <p:nvSpPr>
          <p:cNvPr id="22" name="テキスト ボックス 21">
            <a:extLst>
              <a:ext uri="{FF2B5EF4-FFF2-40B4-BE49-F238E27FC236}">
                <a16:creationId xmlns:a16="http://schemas.microsoft.com/office/drawing/2014/main" id="{C9FE93B9-3F43-4042-A8CB-45F1DB02AF1F}"/>
              </a:ext>
            </a:extLst>
          </p:cNvPr>
          <p:cNvSpPr txBox="1"/>
          <p:nvPr/>
        </p:nvSpPr>
        <p:spPr>
          <a:xfrm>
            <a:off x="337288" y="6560810"/>
            <a:ext cx="1417376"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7.</a:t>
            </a:r>
            <a:r>
              <a:rPr lang="ja-JP" altLang="en-US" sz="900" dirty="0">
                <a:latin typeface="Meiryo UI" panose="020B0604030504040204" pitchFamily="50" charset="-128"/>
                <a:ea typeface="Meiryo UI" panose="020B0604030504040204" pitchFamily="50" charset="-128"/>
              </a:rPr>
              <a:t>他者に伝える・共有する</a:t>
            </a:r>
          </a:p>
        </p:txBody>
      </p:sp>
      <p:sp>
        <p:nvSpPr>
          <p:cNvPr id="23" name="テキスト ボックス 22">
            <a:extLst>
              <a:ext uri="{FF2B5EF4-FFF2-40B4-BE49-F238E27FC236}">
                <a16:creationId xmlns:a16="http://schemas.microsoft.com/office/drawing/2014/main" id="{2CEA5F5F-A3BB-448D-B5DF-4F9F5F08069F}"/>
              </a:ext>
            </a:extLst>
          </p:cNvPr>
          <p:cNvSpPr txBox="1"/>
          <p:nvPr/>
        </p:nvSpPr>
        <p:spPr>
          <a:xfrm>
            <a:off x="1809280" y="6560810"/>
            <a:ext cx="1252266"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STEP1:</a:t>
            </a:r>
            <a:r>
              <a:rPr lang="ja-JP" altLang="en-US" sz="900" dirty="0">
                <a:latin typeface="Meiryo UI" panose="020B0604030504040204" pitchFamily="50" charset="-128"/>
                <a:ea typeface="Meiryo UI" panose="020B0604030504040204" pitchFamily="50" charset="-128"/>
              </a:rPr>
              <a:t>情報を伝える</a:t>
            </a:r>
          </a:p>
        </p:txBody>
      </p:sp>
    </p:spTree>
    <p:extLst>
      <p:ext uri="{BB962C8B-B14F-4D97-AF65-F5344CB8AC3E}">
        <p14:creationId xmlns:p14="http://schemas.microsoft.com/office/powerpoint/2010/main" val="374914041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2499402" cy="400110"/>
          </a:xfrm>
          <a:prstGeom prst="rect">
            <a:avLst/>
          </a:prstGeom>
          <a:noFill/>
        </p:spPr>
        <p:txBody>
          <a:bodyPr wrap="none" rtlCol="0">
            <a:spAutoFit/>
          </a:bodyPr>
          <a:lstStyle/>
          <a:p>
            <a:r>
              <a:rPr kumimoji="1" lang="en-US" altLang="ja-JP" sz="2000" b="1" dirty="0">
                <a:solidFill>
                  <a:schemeClr val="tx1">
                    <a:lumMod val="75000"/>
                    <a:lumOff val="25000"/>
                  </a:schemeClr>
                </a:solidFill>
                <a:latin typeface="Meiryo" panose="020B0604030504040204" pitchFamily="34" charset="-128"/>
                <a:ea typeface="Meiryo" panose="020B0604030504040204" pitchFamily="34" charset="-128"/>
              </a:rPr>
              <a:t>68_</a:t>
            </a:r>
            <a:r>
              <a:rPr kumimoji="1" lang="ja-JP" altLang="en-US" sz="2000" b="1" dirty="0">
                <a:solidFill>
                  <a:schemeClr val="tx1">
                    <a:lumMod val="75000"/>
                    <a:lumOff val="25000"/>
                  </a:schemeClr>
                </a:solidFill>
                <a:latin typeface="Meiryo" panose="020B0604030504040204" pitchFamily="34" charset="-128"/>
                <a:ea typeface="Meiryo" panose="020B0604030504040204" pitchFamily="34" charset="-128"/>
              </a:rPr>
              <a:t>イベント企画書</a:t>
            </a:r>
          </a:p>
        </p:txBody>
      </p:sp>
      <p:sp>
        <p:nvSpPr>
          <p:cNvPr id="49" name="二等辺三角形 17">
            <a:extLst>
              <a:ext uri="{FF2B5EF4-FFF2-40B4-BE49-F238E27FC236}">
                <a16:creationId xmlns:a16="http://schemas.microsoft.com/office/drawing/2014/main" id="{56E6B406-C434-7C4F-A109-5F261E4A2442}"/>
              </a:ext>
            </a:extLst>
          </p:cNvPr>
          <p:cNvSpPr/>
          <p:nvPr/>
        </p:nvSpPr>
        <p:spPr>
          <a:xfrm rot="5400000">
            <a:off x="4426850" y="3486544"/>
            <a:ext cx="1060704" cy="217048"/>
          </a:xfrm>
          <a:prstGeom prst="triangl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E1770B24-0DF6-4243-B8F9-679D1AAC83A0}"/>
              </a:ext>
            </a:extLst>
          </p:cNvPr>
          <p:cNvSpPr/>
          <p:nvPr/>
        </p:nvSpPr>
        <p:spPr>
          <a:xfrm>
            <a:off x="5160509" y="686423"/>
            <a:ext cx="4408205" cy="402072"/>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8" name="テキスト ボックス 37">
            <a:extLst>
              <a:ext uri="{FF2B5EF4-FFF2-40B4-BE49-F238E27FC236}">
                <a16:creationId xmlns:a16="http://schemas.microsoft.com/office/drawing/2014/main" id="{ED591F6E-7ED4-7F46-B240-826FBE34B1BB}"/>
              </a:ext>
            </a:extLst>
          </p:cNvPr>
          <p:cNvSpPr txBox="1"/>
          <p:nvPr/>
        </p:nvSpPr>
        <p:spPr>
          <a:xfrm>
            <a:off x="6265459" y="751247"/>
            <a:ext cx="2198307" cy="272424"/>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イベント概要</a:t>
            </a:r>
            <a:endParaRPr kumimoji="1" lang="ja-JP" altLang="en-US" sz="1200" dirty="0">
              <a:solidFill>
                <a:schemeClr val="tx1">
                  <a:lumMod val="75000"/>
                  <a:lumOff val="25000"/>
                </a:schemeClr>
              </a:solidFill>
              <a:latin typeface="メイリオ"/>
              <a:ea typeface="メイリオ"/>
              <a:cs typeface="メイリオ"/>
            </a:endParaRPr>
          </a:p>
        </p:txBody>
      </p:sp>
      <p:cxnSp>
        <p:nvCxnSpPr>
          <p:cNvPr id="39" name="直線コネクタ 38">
            <a:extLst>
              <a:ext uri="{FF2B5EF4-FFF2-40B4-BE49-F238E27FC236}">
                <a16:creationId xmlns:a16="http://schemas.microsoft.com/office/drawing/2014/main" id="{D8764444-8B71-754C-A54B-EA4EF4C26DCD}"/>
              </a:ext>
            </a:extLst>
          </p:cNvPr>
          <p:cNvCxnSpPr/>
          <p:nvPr/>
        </p:nvCxnSpPr>
        <p:spPr>
          <a:xfrm>
            <a:off x="5160508" y="686423"/>
            <a:ext cx="440820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0" name="直線コネクタ 39">
            <a:extLst>
              <a:ext uri="{FF2B5EF4-FFF2-40B4-BE49-F238E27FC236}">
                <a16:creationId xmlns:a16="http://schemas.microsoft.com/office/drawing/2014/main" id="{077AC9AA-BF41-564B-AB99-B726924FE010}"/>
              </a:ext>
            </a:extLst>
          </p:cNvPr>
          <p:cNvCxnSpPr/>
          <p:nvPr/>
        </p:nvCxnSpPr>
        <p:spPr>
          <a:xfrm>
            <a:off x="5160508" y="1088495"/>
            <a:ext cx="440820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29" name="正方形/長方形 28">
            <a:extLst>
              <a:ext uri="{FF2B5EF4-FFF2-40B4-BE49-F238E27FC236}">
                <a16:creationId xmlns:a16="http://schemas.microsoft.com/office/drawing/2014/main" id="{451F4CAA-2592-7B43-8C5D-36329CD95D52}"/>
              </a:ext>
            </a:extLst>
          </p:cNvPr>
          <p:cNvSpPr/>
          <p:nvPr/>
        </p:nvSpPr>
        <p:spPr>
          <a:xfrm>
            <a:off x="341130" y="686424"/>
            <a:ext cx="1276054" cy="5803828"/>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1" name="テキスト ボックス 30">
            <a:extLst>
              <a:ext uri="{FF2B5EF4-FFF2-40B4-BE49-F238E27FC236}">
                <a16:creationId xmlns:a16="http://schemas.microsoft.com/office/drawing/2014/main" id="{529D4CB1-8C07-6F4B-8620-246FAF0BE34D}"/>
              </a:ext>
            </a:extLst>
          </p:cNvPr>
          <p:cNvSpPr txBox="1"/>
          <p:nvPr/>
        </p:nvSpPr>
        <p:spPr>
          <a:xfrm>
            <a:off x="342313" y="1275691"/>
            <a:ext cx="1264931" cy="272424"/>
          </a:xfrm>
          <a:prstGeom prst="rect">
            <a:avLst/>
          </a:prstGeom>
          <a:noFill/>
        </p:spPr>
        <p:txBody>
          <a:bodyPr wrap="square" rtlCol="0" anchor="ctr">
            <a:spAutoFit/>
          </a:bodyPr>
          <a:lstStyle/>
          <a:p>
            <a:pPr algn="ctr"/>
            <a:r>
              <a:rPr kumimoji="1" lang="ja-JP" altLang="en-US" sz="1000" dirty="0">
                <a:solidFill>
                  <a:schemeClr val="tx1">
                    <a:lumMod val="75000"/>
                    <a:lumOff val="25000"/>
                  </a:schemeClr>
                </a:solidFill>
                <a:latin typeface="メイリオ"/>
                <a:ea typeface="メイリオ"/>
                <a:cs typeface="メイリオ"/>
              </a:rPr>
              <a:t>ターゲット</a:t>
            </a:r>
          </a:p>
        </p:txBody>
      </p:sp>
      <p:cxnSp>
        <p:nvCxnSpPr>
          <p:cNvPr id="43" name="直線コネクタ 42">
            <a:extLst>
              <a:ext uri="{FF2B5EF4-FFF2-40B4-BE49-F238E27FC236}">
                <a16:creationId xmlns:a16="http://schemas.microsoft.com/office/drawing/2014/main" id="{91A9DE51-3E28-D845-9779-799A81EF397A}"/>
              </a:ext>
            </a:extLst>
          </p:cNvPr>
          <p:cNvCxnSpPr/>
          <p:nvPr/>
        </p:nvCxnSpPr>
        <p:spPr>
          <a:xfrm>
            <a:off x="1607244" y="686425"/>
            <a:ext cx="0" cy="5803827"/>
          </a:xfrm>
          <a:prstGeom prst="line">
            <a:avLst/>
          </a:prstGeom>
          <a:ln w="12700" cmpd="sng">
            <a:solidFill>
              <a:srgbClr val="404040"/>
            </a:solidFill>
            <a:prstDash val="sysDash"/>
          </a:ln>
          <a:effectLst/>
        </p:spPr>
        <p:style>
          <a:lnRef idx="2">
            <a:schemeClr val="accent1"/>
          </a:lnRef>
          <a:fillRef idx="0">
            <a:schemeClr val="accent1"/>
          </a:fillRef>
          <a:effectRef idx="1">
            <a:schemeClr val="accent1"/>
          </a:effectRef>
          <a:fontRef idx="minor">
            <a:schemeClr val="tx1"/>
          </a:fontRef>
        </p:style>
      </p:cxnSp>
      <p:sp>
        <p:nvSpPr>
          <p:cNvPr id="44" name="テキスト ボックス 43">
            <a:extLst>
              <a:ext uri="{FF2B5EF4-FFF2-40B4-BE49-F238E27FC236}">
                <a16:creationId xmlns:a16="http://schemas.microsoft.com/office/drawing/2014/main" id="{1C7FFACF-6B4D-B343-9845-8178134D3114}"/>
              </a:ext>
            </a:extLst>
          </p:cNvPr>
          <p:cNvSpPr txBox="1"/>
          <p:nvPr/>
        </p:nvSpPr>
        <p:spPr>
          <a:xfrm>
            <a:off x="342313" y="2726648"/>
            <a:ext cx="1264931" cy="272424"/>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コンセプト</a:t>
            </a:r>
            <a:endParaRPr kumimoji="1" lang="ja-JP" altLang="en-US" sz="1200" dirty="0">
              <a:solidFill>
                <a:schemeClr val="tx1">
                  <a:lumMod val="75000"/>
                  <a:lumOff val="25000"/>
                </a:schemeClr>
              </a:solidFill>
              <a:latin typeface="メイリオ"/>
              <a:ea typeface="メイリオ"/>
              <a:cs typeface="メイリオ"/>
            </a:endParaRPr>
          </a:p>
        </p:txBody>
      </p:sp>
      <p:sp>
        <p:nvSpPr>
          <p:cNvPr id="45" name="テキスト ボックス 44">
            <a:extLst>
              <a:ext uri="{FF2B5EF4-FFF2-40B4-BE49-F238E27FC236}">
                <a16:creationId xmlns:a16="http://schemas.microsoft.com/office/drawing/2014/main" id="{FC00A757-F579-C841-ACDD-306AF87EDD42}"/>
              </a:ext>
            </a:extLst>
          </p:cNvPr>
          <p:cNvSpPr txBox="1"/>
          <p:nvPr/>
        </p:nvSpPr>
        <p:spPr>
          <a:xfrm>
            <a:off x="342314" y="4177605"/>
            <a:ext cx="1264931" cy="272424"/>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狙い・目的</a:t>
            </a:r>
            <a:endParaRPr kumimoji="1" lang="ja-JP" altLang="en-US" sz="1200" dirty="0">
              <a:solidFill>
                <a:schemeClr val="tx1">
                  <a:lumMod val="75000"/>
                  <a:lumOff val="25000"/>
                </a:schemeClr>
              </a:solidFill>
              <a:latin typeface="メイリオ"/>
              <a:ea typeface="メイリオ"/>
              <a:cs typeface="メイリオ"/>
            </a:endParaRPr>
          </a:p>
        </p:txBody>
      </p:sp>
      <p:sp>
        <p:nvSpPr>
          <p:cNvPr id="46" name="テキスト ボックス 45">
            <a:extLst>
              <a:ext uri="{FF2B5EF4-FFF2-40B4-BE49-F238E27FC236}">
                <a16:creationId xmlns:a16="http://schemas.microsoft.com/office/drawing/2014/main" id="{25CF6899-F49E-2D49-96FF-A39F4633696B}"/>
              </a:ext>
            </a:extLst>
          </p:cNvPr>
          <p:cNvSpPr txBox="1"/>
          <p:nvPr/>
        </p:nvSpPr>
        <p:spPr>
          <a:xfrm>
            <a:off x="342314" y="5628561"/>
            <a:ext cx="1264931" cy="272424"/>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目標</a:t>
            </a:r>
            <a:endParaRPr kumimoji="1" lang="ja-JP" altLang="en-US" sz="1200" dirty="0">
              <a:solidFill>
                <a:schemeClr val="tx1">
                  <a:lumMod val="75000"/>
                  <a:lumOff val="25000"/>
                </a:schemeClr>
              </a:solidFill>
              <a:latin typeface="メイリオ"/>
              <a:ea typeface="メイリオ"/>
              <a:cs typeface="メイリオ"/>
            </a:endParaRPr>
          </a:p>
        </p:txBody>
      </p:sp>
      <p:cxnSp>
        <p:nvCxnSpPr>
          <p:cNvPr id="33" name="直線コネクタ 32">
            <a:extLst>
              <a:ext uri="{FF2B5EF4-FFF2-40B4-BE49-F238E27FC236}">
                <a16:creationId xmlns:a16="http://schemas.microsoft.com/office/drawing/2014/main" id="{F08B8B3B-650D-7245-B2C4-0BBFD9C58098}"/>
              </a:ext>
            </a:extLst>
          </p:cNvPr>
          <p:cNvCxnSpPr/>
          <p:nvPr/>
        </p:nvCxnSpPr>
        <p:spPr>
          <a:xfrm>
            <a:off x="336817" y="2137381"/>
            <a:ext cx="4385099"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7" name="直線コネクタ 46">
            <a:extLst>
              <a:ext uri="{FF2B5EF4-FFF2-40B4-BE49-F238E27FC236}">
                <a16:creationId xmlns:a16="http://schemas.microsoft.com/office/drawing/2014/main" id="{F0B3FF6B-8A77-A642-92F0-E817B120360C}"/>
              </a:ext>
            </a:extLst>
          </p:cNvPr>
          <p:cNvCxnSpPr/>
          <p:nvPr/>
        </p:nvCxnSpPr>
        <p:spPr>
          <a:xfrm>
            <a:off x="336817" y="3588338"/>
            <a:ext cx="4385099"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8" name="直線コネクタ 47">
            <a:extLst>
              <a:ext uri="{FF2B5EF4-FFF2-40B4-BE49-F238E27FC236}">
                <a16:creationId xmlns:a16="http://schemas.microsoft.com/office/drawing/2014/main" id="{E871F066-FA49-0C49-AB42-6750CFA3B6B1}"/>
              </a:ext>
            </a:extLst>
          </p:cNvPr>
          <p:cNvCxnSpPr/>
          <p:nvPr/>
        </p:nvCxnSpPr>
        <p:spPr>
          <a:xfrm>
            <a:off x="336817" y="5039295"/>
            <a:ext cx="4385099"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94" name="正方形/長方形 93">
            <a:extLst>
              <a:ext uri="{FF2B5EF4-FFF2-40B4-BE49-F238E27FC236}">
                <a16:creationId xmlns:a16="http://schemas.microsoft.com/office/drawing/2014/main" id="{B1F241B2-3A9D-1649-B605-6662B81F3F00}"/>
              </a:ext>
            </a:extLst>
          </p:cNvPr>
          <p:cNvSpPr/>
          <p:nvPr/>
        </p:nvSpPr>
        <p:spPr>
          <a:xfrm>
            <a:off x="337288" y="686423"/>
            <a:ext cx="4405014" cy="5803827"/>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Meiryo" panose="020B0604030504040204" pitchFamily="34" charset="-128"/>
              <a:ea typeface="Meiryo" panose="020B0604030504040204" pitchFamily="34" charset="-128"/>
            </a:endParaRPr>
          </a:p>
        </p:txBody>
      </p:sp>
      <p:sp>
        <p:nvSpPr>
          <p:cNvPr id="97" name="正方形/長方形 96">
            <a:extLst>
              <a:ext uri="{FF2B5EF4-FFF2-40B4-BE49-F238E27FC236}">
                <a16:creationId xmlns:a16="http://schemas.microsoft.com/office/drawing/2014/main" id="{BBA49F7B-7FCB-E746-A542-851DEEA01818}"/>
              </a:ext>
            </a:extLst>
          </p:cNvPr>
          <p:cNvSpPr/>
          <p:nvPr/>
        </p:nvSpPr>
        <p:spPr>
          <a:xfrm>
            <a:off x="5163698" y="686424"/>
            <a:ext cx="4405014" cy="5803827"/>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Meiryo" panose="020B0604030504040204" pitchFamily="34" charset="-128"/>
              <a:ea typeface="Meiryo" panose="020B0604030504040204" pitchFamily="34" charset="-128"/>
            </a:endParaRPr>
          </a:p>
        </p:txBody>
      </p:sp>
      <p:sp>
        <p:nvSpPr>
          <p:cNvPr id="73" name="テキスト ボックス 72">
            <a:extLst>
              <a:ext uri="{FF2B5EF4-FFF2-40B4-BE49-F238E27FC236}">
                <a16:creationId xmlns:a16="http://schemas.microsoft.com/office/drawing/2014/main" id="{0FA4907C-55DB-7145-8C8D-014D6EFDEBA5}"/>
              </a:ext>
            </a:extLst>
          </p:cNvPr>
          <p:cNvSpPr txBox="1"/>
          <p:nvPr/>
        </p:nvSpPr>
        <p:spPr>
          <a:xfrm>
            <a:off x="1683942" y="769128"/>
            <a:ext cx="2969534" cy="823302"/>
          </a:xfrm>
          <a:prstGeom prst="rect">
            <a:avLst/>
          </a:prstGeom>
          <a:noFill/>
        </p:spPr>
        <p:txBody>
          <a:bodyPr wrap="square" rtlCol="0" anchor="t">
            <a:spAutoFit/>
          </a:bodyPr>
          <a:lstStyle/>
          <a:p>
            <a:pPr>
              <a:lnSpc>
                <a:spcPct val="120000"/>
              </a:lnSpc>
            </a:pPr>
            <a:r>
              <a:rPr lang="en-US" altLang="ja-JP" sz="1000" dirty="0">
                <a:solidFill>
                  <a:schemeClr val="tx1">
                    <a:lumMod val="75000"/>
                    <a:lumOff val="25000"/>
                  </a:schemeClr>
                </a:solidFill>
                <a:latin typeface="メイリオ"/>
                <a:ea typeface="メイリオ"/>
                <a:cs typeface="メイリオ"/>
              </a:rPr>
              <a:t>23</a:t>
            </a:r>
            <a:r>
              <a:rPr lang="ja-JP" altLang="en-US" sz="1000" dirty="0">
                <a:solidFill>
                  <a:schemeClr val="tx1">
                    <a:lumMod val="75000"/>
                    <a:lumOff val="25000"/>
                  </a:schemeClr>
                </a:solidFill>
                <a:latin typeface="メイリオ"/>
                <a:ea typeface="メイリオ"/>
                <a:cs typeface="メイリオ"/>
              </a:rPr>
              <a:t>歳から</a:t>
            </a:r>
            <a:r>
              <a:rPr lang="en-US" altLang="ja-JP" sz="1000" dirty="0">
                <a:solidFill>
                  <a:schemeClr val="tx1">
                    <a:lumMod val="75000"/>
                    <a:lumOff val="25000"/>
                  </a:schemeClr>
                </a:solidFill>
                <a:latin typeface="メイリオ"/>
                <a:ea typeface="メイリオ"/>
                <a:cs typeface="メイリオ"/>
              </a:rPr>
              <a:t>29</a:t>
            </a:r>
            <a:r>
              <a:rPr lang="ja-JP" altLang="en-US" sz="1000" dirty="0">
                <a:solidFill>
                  <a:schemeClr val="tx1">
                    <a:lumMod val="75000"/>
                    <a:lumOff val="25000"/>
                  </a:schemeClr>
                </a:solidFill>
                <a:latin typeface="メイリオ"/>
                <a:ea typeface="メイリオ"/>
                <a:cs typeface="メイリオ"/>
              </a:rPr>
              <a:t>歳の既存のお客様とその友人。美容に関心はあるものの、あまりオープンなキャラクターではなく、メイクを試すことに恥ずかしさを感じている女性。</a:t>
            </a:r>
            <a:endParaRPr lang="en-US" altLang="ja-JP" sz="1000" dirty="0">
              <a:solidFill>
                <a:schemeClr val="tx1">
                  <a:lumMod val="75000"/>
                  <a:lumOff val="25000"/>
                </a:schemeClr>
              </a:solidFill>
              <a:latin typeface="メイリオ"/>
              <a:ea typeface="メイリオ"/>
              <a:cs typeface="メイリオ"/>
            </a:endParaRPr>
          </a:p>
        </p:txBody>
      </p:sp>
      <p:sp>
        <p:nvSpPr>
          <p:cNvPr id="74" name="テキスト ボックス 73">
            <a:extLst>
              <a:ext uri="{FF2B5EF4-FFF2-40B4-BE49-F238E27FC236}">
                <a16:creationId xmlns:a16="http://schemas.microsoft.com/office/drawing/2014/main" id="{93EAE9C2-4029-A148-B553-335A0EC2F401}"/>
              </a:ext>
            </a:extLst>
          </p:cNvPr>
          <p:cNvSpPr txBox="1"/>
          <p:nvPr/>
        </p:nvSpPr>
        <p:spPr>
          <a:xfrm>
            <a:off x="1683942" y="2218089"/>
            <a:ext cx="2969534" cy="646331"/>
          </a:xfrm>
          <a:prstGeom prst="rect">
            <a:avLst/>
          </a:prstGeom>
          <a:noFill/>
        </p:spPr>
        <p:txBody>
          <a:bodyPr wrap="square" rtlCol="0" anchor="t">
            <a:spAutoFit/>
          </a:bodyPr>
          <a:lstStyle/>
          <a:p>
            <a:pPr>
              <a:lnSpc>
                <a:spcPct val="120000"/>
              </a:lnSpc>
            </a:pPr>
            <a:r>
              <a:rPr lang="ja-JP" altLang="en-US" sz="1000" dirty="0">
                <a:solidFill>
                  <a:schemeClr val="tx1">
                    <a:lumMod val="75000"/>
                    <a:lumOff val="25000"/>
                  </a:schemeClr>
                </a:solidFill>
                <a:latin typeface="メイリオ"/>
                <a:ea typeface="メイリオ"/>
                <a:cs typeface="メイリオ"/>
              </a:rPr>
              <a:t>変身するワクワク感の体験。</a:t>
            </a:r>
            <a:endParaRPr lang="en-US" altLang="ja-JP" sz="1000" dirty="0">
              <a:solidFill>
                <a:schemeClr val="tx1">
                  <a:lumMod val="75000"/>
                  <a:lumOff val="25000"/>
                </a:schemeClr>
              </a:solidFill>
              <a:latin typeface="メイリオ"/>
              <a:ea typeface="メイリオ"/>
              <a:cs typeface="メイリオ"/>
            </a:endParaRPr>
          </a:p>
          <a:p>
            <a:pPr>
              <a:lnSpc>
                <a:spcPct val="120000"/>
              </a:lnSpc>
            </a:pPr>
            <a:r>
              <a:rPr kumimoji="1" lang="ja-JP" altLang="en-US" sz="1000" dirty="0">
                <a:solidFill>
                  <a:schemeClr val="tx1">
                    <a:lumMod val="75000"/>
                    <a:lumOff val="25000"/>
                  </a:schemeClr>
                </a:solidFill>
                <a:latin typeface="メイリオ"/>
                <a:ea typeface="メイリオ"/>
                <a:cs typeface="メイリオ"/>
              </a:rPr>
              <a:t>プロに学ぶ簡単メイクノウハウを通じて、いつもの自分と違う自分に変身する経験を届ける。</a:t>
            </a:r>
          </a:p>
        </p:txBody>
      </p:sp>
      <p:sp>
        <p:nvSpPr>
          <p:cNvPr id="75" name="テキスト ボックス 74">
            <a:extLst>
              <a:ext uri="{FF2B5EF4-FFF2-40B4-BE49-F238E27FC236}">
                <a16:creationId xmlns:a16="http://schemas.microsoft.com/office/drawing/2014/main" id="{25EE442D-DFDB-1D41-821F-1414E3132C23}"/>
              </a:ext>
            </a:extLst>
          </p:cNvPr>
          <p:cNvSpPr txBox="1"/>
          <p:nvPr/>
        </p:nvSpPr>
        <p:spPr>
          <a:xfrm>
            <a:off x="1683942" y="3689004"/>
            <a:ext cx="2969534" cy="1007968"/>
          </a:xfrm>
          <a:prstGeom prst="rect">
            <a:avLst/>
          </a:prstGeom>
          <a:noFill/>
        </p:spPr>
        <p:txBody>
          <a:bodyPr wrap="square" rtlCol="0" anchor="t">
            <a:spAutoFit/>
          </a:bodyPr>
          <a:lstStyle/>
          <a:p>
            <a:pPr>
              <a:lnSpc>
                <a:spcPct val="120000"/>
              </a:lnSpc>
            </a:pPr>
            <a:r>
              <a:rPr lang="ja-JP" altLang="en-US" sz="1000" dirty="0">
                <a:solidFill>
                  <a:schemeClr val="tx1">
                    <a:lumMod val="75000"/>
                    <a:lumOff val="25000"/>
                  </a:schemeClr>
                </a:solidFill>
                <a:latin typeface="メイリオ"/>
                <a:ea typeface="メイリオ"/>
                <a:cs typeface="メイリオ"/>
              </a:rPr>
              <a:t>紹介連鎖を促すための定点（リズム）をつくる。いきなりエステはハードルが高いため、友人と一緒に参加しやすく、単発で楽しめる場を設ける。参加者へは継続的に情報配信し、エステへつなげる。</a:t>
            </a:r>
            <a:endParaRPr kumimoji="1" lang="ja-JP" altLang="en-US" sz="1000" dirty="0">
              <a:solidFill>
                <a:schemeClr val="tx1">
                  <a:lumMod val="75000"/>
                  <a:lumOff val="25000"/>
                </a:schemeClr>
              </a:solidFill>
              <a:latin typeface="メイリオ"/>
              <a:ea typeface="メイリオ"/>
              <a:cs typeface="メイリオ"/>
            </a:endParaRPr>
          </a:p>
        </p:txBody>
      </p:sp>
      <p:sp>
        <p:nvSpPr>
          <p:cNvPr id="76" name="テキスト ボックス 75">
            <a:extLst>
              <a:ext uri="{FF2B5EF4-FFF2-40B4-BE49-F238E27FC236}">
                <a16:creationId xmlns:a16="http://schemas.microsoft.com/office/drawing/2014/main" id="{C221ECE8-FC1B-3A4A-BDA3-23CA90DA2CAE}"/>
              </a:ext>
            </a:extLst>
          </p:cNvPr>
          <p:cNvSpPr txBox="1"/>
          <p:nvPr/>
        </p:nvSpPr>
        <p:spPr>
          <a:xfrm>
            <a:off x="1683942" y="5150431"/>
            <a:ext cx="2969534" cy="823302"/>
          </a:xfrm>
          <a:prstGeom prst="rect">
            <a:avLst/>
          </a:prstGeom>
          <a:noFill/>
        </p:spPr>
        <p:txBody>
          <a:bodyPr wrap="square" rtlCol="0" anchor="t">
            <a:spAutoFit/>
          </a:bodyPr>
          <a:lstStyle/>
          <a:p>
            <a:pPr>
              <a:lnSpc>
                <a:spcPct val="120000"/>
              </a:lnSpc>
            </a:pPr>
            <a:r>
              <a:rPr kumimoji="1" lang="ja-JP" altLang="en-US" sz="1000" dirty="0">
                <a:solidFill>
                  <a:schemeClr val="tx1">
                    <a:lumMod val="75000"/>
                    <a:lumOff val="25000"/>
                  </a:schemeClr>
                </a:solidFill>
                <a:latin typeface="メイリオ"/>
                <a:ea typeface="メイリオ"/>
                <a:cs typeface="メイリオ"/>
              </a:rPr>
              <a:t>来店頻度の高いお客様</a:t>
            </a:r>
            <a:r>
              <a:rPr lang="en-US" altLang="ja-JP" sz="1000" dirty="0">
                <a:solidFill>
                  <a:schemeClr val="tx1">
                    <a:lumMod val="75000"/>
                    <a:lumOff val="25000"/>
                  </a:schemeClr>
                </a:solidFill>
                <a:latin typeface="メイリオ"/>
                <a:ea typeface="メイリオ"/>
                <a:cs typeface="メイリオ"/>
              </a:rPr>
              <a:t>100</a:t>
            </a:r>
            <a:r>
              <a:rPr lang="ja-JP" altLang="en-US" sz="1000" dirty="0">
                <a:solidFill>
                  <a:schemeClr val="tx1">
                    <a:lumMod val="75000"/>
                    <a:lumOff val="25000"/>
                  </a:schemeClr>
                </a:solidFill>
                <a:latin typeface="メイリオ"/>
                <a:ea typeface="メイリオ"/>
                <a:cs typeface="メイリオ"/>
              </a:rPr>
              <a:t>名のうち</a:t>
            </a:r>
            <a:r>
              <a:rPr lang="en-US" altLang="ja-JP" sz="1000" dirty="0">
                <a:solidFill>
                  <a:schemeClr val="tx1">
                    <a:lumMod val="75000"/>
                    <a:lumOff val="25000"/>
                  </a:schemeClr>
                </a:solidFill>
                <a:latin typeface="メイリオ"/>
                <a:ea typeface="メイリオ"/>
                <a:cs typeface="メイリオ"/>
              </a:rPr>
              <a:t>8</a:t>
            </a:r>
            <a:r>
              <a:rPr lang="ja-JP" altLang="en-US" sz="1000" dirty="0">
                <a:solidFill>
                  <a:schemeClr val="tx1">
                    <a:lumMod val="75000"/>
                    <a:lumOff val="25000"/>
                  </a:schemeClr>
                </a:solidFill>
                <a:latin typeface="メイリオ"/>
                <a:ea typeface="メイリオ"/>
                <a:cs typeface="メイリオ"/>
              </a:rPr>
              <a:t>名の参加。そして、うち</a:t>
            </a:r>
            <a:r>
              <a:rPr lang="en-US" altLang="ja-JP" sz="1000" dirty="0">
                <a:solidFill>
                  <a:schemeClr val="tx1">
                    <a:lumMod val="75000"/>
                    <a:lumOff val="25000"/>
                  </a:schemeClr>
                </a:solidFill>
                <a:latin typeface="メイリオ"/>
                <a:ea typeface="メイリオ"/>
                <a:cs typeface="メイリオ"/>
              </a:rPr>
              <a:t>4</a:t>
            </a:r>
            <a:r>
              <a:rPr lang="ja-JP" altLang="en-US" sz="1000" dirty="0">
                <a:solidFill>
                  <a:schemeClr val="tx1">
                    <a:lumMod val="75000"/>
                    <a:lumOff val="25000"/>
                  </a:schemeClr>
                </a:solidFill>
                <a:latin typeface="メイリオ"/>
                <a:ea typeface="メイリオ"/>
                <a:cs typeface="メイリオ"/>
              </a:rPr>
              <a:t>名が</a:t>
            </a:r>
            <a:r>
              <a:rPr lang="en-US" altLang="ja-JP" sz="1000" dirty="0">
                <a:solidFill>
                  <a:schemeClr val="tx1">
                    <a:lumMod val="75000"/>
                    <a:lumOff val="25000"/>
                  </a:schemeClr>
                </a:solidFill>
                <a:latin typeface="メイリオ"/>
                <a:ea typeface="メイリオ"/>
                <a:cs typeface="メイリオ"/>
              </a:rPr>
              <a:t>1</a:t>
            </a:r>
            <a:r>
              <a:rPr lang="ja-JP" altLang="en-US" sz="1000" dirty="0">
                <a:solidFill>
                  <a:schemeClr val="tx1">
                    <a:lumMod val="75000"/>
                    <a:lumOff val="25000"/>
                  </a:schemeClr>
                </a:solidFill>
                <a:latin typeface="メイリオ"/>
                <a:ea typeface="メイリオ"/>
                <a:cs typeface="メイリオ"/>
              </a:rPr>
              <a:t>人ずつ友人を誘って参加してもらう。</a:t>
            </a:r>
            <a:endParaRPr lang="en-US" altLang="ja-JP" sz="1000" dirty="0">
              <a:solidFill>
                <a:schemeClr val="tx1">
                  <a:lumMod val="75000"/>
                  <a:lumOff val="25000"/>
                </a:schemeClr>
              </a:solidFill>
              <a:latin typeface="メイリオ"/>
              <a:ea typeface="メイリオ"/>
              <a:cs typeface="メイリオ"/>
            </a:endParaRPr>
          </a:p>
          <a:p>
            <a:pPr>
              <a:lnSpc>
                <a:spcPct val="120000"/>
              </a:lnSpc>
            </a:pPr>
            <a:r>
              <a:rPr lang="en-US" altLang="ja-JP" sz="1000" dirty="0">
                <a:solidFill>
                  <a:schemeClr val="tx1">
                    <a:lumMod val="75000"/>
                    <a:lumOff val="25000"/>
                  </a:schemeClr>
                </a:solidFill>
                <a:latin typeface="メイリオ"/>
                <a:ea typeface="メイリオ"/>
                <a:cs typeface="メイリオ"/>
              </a:rPr>
              <a:t>→</a:t>
            </a:r>
            <a:r>
              <a:rPr lang="ja-JP" altLang="en-US" sz="1000" dirty="0">
                <a:solidFill>
                  <a:schemeClr val="tx1">
                    <a:lumMod val="75000"/>
                    <a:lumOff val="25000"/>
                  </a:schemeClr>
                </a:solidFill>
                <a:latin typeface="メイリオ"/>
                <a:ea typeface="メイリオ"/>
                <a:cs typeface="メイリオ"/>
              </a:rPr>
              <a:t>新規見込み客</a:t>
            </a:r>
            <a:r>
              <a:rPr lang="en-US" altLang="ja-JP" sz="1000" dirty="0">
                <a:solidFill>
                  <a:schemeClr val="tx1">
                    <a:lumMod val="75000"/>
                    <a:lumOff val="25000"/>
                  </a:schemeClr>
                </a:solidFill>
                <a:latin typeface="メイリオ"/>
                <a:ea typeface="メイリオ"/>
                <a:cs typeface="メイリオ"/>
              </a:rPr>
              <a:t>4</a:t>
            </a:r>
            <a:r>
              <a:rPr lang="ja-JP" altLang="en-US" sz="1000" dirty="0">
                <a:solidFill>
                  <a:schemeClr val="tx1">
                    <a:lumMod val="75000"/>
                    <a:lumOff val="25000"/>
                  </a:schemeClr>
                </a:solidFill>
                <a:latin typeface="メイリオ"/>
                <a:ea typeface="メイリオ"/>
                <a:cs typeface="メイリオ"/>
              </a:rPr>
              <a:t>名獲得</a:t>
            </a:r>
            <a:r>
              <a:rPr lang="en-US" altLang="ja-JP" sz="1000" dirty="0">
                <a:solidFill>
                  <a:schemeClr val="tx1">
                    <a:lumMod val="75000"/>
                    <a:lumOff val="25000"/>
                  </a:schemeClr>
                </a:solidFill>
                <a:latin typeface="メイリオ"/>
                <a:ea typeface="メイリオ"/>
                <a:cs typeface="メイリオ"/>
              </a:rPr>
              <a:t>/</a:t>
            </a:r>
            <a:r>
              <a:rPr lang="ja-JP" altLang="en-US" sz="1000" dirty="0">
                <a:solidFill>
                  <a:schemeClr val="tx1">
                    <a:lumMod val="75000"/>
                    <a:lumOff val="25000"/>
                  </a:schemeClr>
                </a:solidFill>
                <a:latin typeface="メイリオ"/>
                <a:ea typeface="メイリオ"/>
                <a:cs typeface="メイリオ"/>
              </a:rPr>
              <a:t>回</a:t>
            </a:r>
            <a:endParaRPr kumimoji="1" lang="ja-JP" altLang="en-US" sz="1000" dirty="0">
              <a:solidFill>
                <a:schemeClr val="tx1">
                  <a:lumMod val="75000"/>
                  <a:lumOff val="25000"/>
                </a:schemeClr>
              </a:solidFill>
              <a:latin typeface="メイリオ"/>
              <a:ea typeface="メイリオ"/>
              <a:cs typeface="メイリオ"/>
            </a:endParaRPr>
          </a:p>
        </p:txBody>
      </p:sp>
      <p:sp>
        <p:nvSpPr>
          <p:cNvPr id="77" name="正方形/長方形 76">
            <a:extLst>
              <a:ext uri="{FF2B5EF4-FFF2-40B4-BE49-F238E27FC236}">
                <a16:creationId xmlns:a16="http://schemas.microsoft.com/office/drawing/2014/main" id="{44A3E9D7-52CC-8641-A3D4-360D37F06FE9}"/>
              </a:ext>
            </a:extLst>
          </p:cNvPr>
          <p:cNvSpPr/>
          <p:nvPr/>
        </p:nvSpPr>
        <p:spPr>
          <a:xfrm>
            <a:off x="5331016" y="1213523"/>
            <a:ext cx="2898980" cy="505120"/>
          </a:xfrm>
          <a:prstGeom prst="rect">
            <a:avLst/>
          </a:prstGeom>
        </p:spPr>
        <p:txBody>
          <a:bodyPr wrap="square">
            <a:spAutoFit/>
          </a:bodyPr>
          <a:lstStyle/>
          <a:p>
            <a:pPr>
              <a:lnSpc>
                <a:spcPct val="120000"/>
              </a:lnSpc>
            </a:pPr>
            <a:r>
              <a:rPr lang="en-US" altLang="ja-JP" sz="1000" dirty="0">
                <a:solidFill>
                  <a:schemeClr val="tx1">
                    <a:lumMod val="85000"/>
                    <a:lumOff val="15000"/>
                  </a:schemeClr>
                </a:solidFill>
                <a:latin typeface="メイリオ"/>
                <a:ea typeface="メイリオ"/>
                <a:cs typeface="メイリオ"/>
              </a:rPr>
              <a:t>●</a:t>
            </a:r>
            <a:r>
              <a:rPr lang="ja-JP" altLang="en-US" sz="1000" dirty="0">
                <a:solidFill>
                  <a:schemeClr val="tx1">
                    <a:lumMod val="85000"/>
                    <a:lumOff val="15000"/>
                  </a:schemeClr>
                </a:solidFill>
                <a:latin typeface="メイリオ"/>
                <a:ea typeface="メイリオ"/>
                <a:cs typeface="メイリオ"/>
              </a:rPr>
              <a:t>イベントタイトル</a:t>
            </a:r>
          </a:p>
          <a:p>
            <a:pPr>
              <a:lnSpc>
                <a:spcPct val="120000"/>
              </a:lnSpc>
            </a:pPr>
            <a:r>
              <a:rPr lang="ja-JP" altLang="en-US" sz="1000" dirty="0">
                <a:solidFill>
                  <a:schemeClr val="tx1">
                    <a:lumMod val="85000"/>
                    <a:lumOff val="15000"/>
                  </a:schemeClr>
                </a:solidFill>
                <a:latin typeface="メイリオ"/>
                <a:ea typeface="メイリオ"/>
                <a:cs typeface="メイリオ"/>
              </a:rPr>
              <a:t>はじめて学ぶ大人のメイクレッスン</a:t>
            </a:r>
            <a:endParaRPr lang="en-US" altLang="ja-JP" sz="1000" dirty="0">
              <a:solidFill>
                <a:schemeClr val="tx1">
                  <a:lumMod val="85000"/>
                  <a:lumOff val="15000"/>
                </a:schemeClr>
              </a:solidFill>
              <a:latin typeface="メイリオ"/>
              <a:ea typeface="メイリオ"/>
              <a:cs typeface="メイリオ"/>
            </a:endParaRPr>
          </a:p>
        </p:txBody>
      </p:sp>
      <p:sp>
        <p:nvSpPr>
          <p:cNvPr id="78" name="正方形/長方形 77">
            <a:extLst>
              <a:ext uri="{FF2B5EF4-FFF2-40B4-BE49-F238E27FC236}">
                <a16:creationId xmlns:a16="http://schemas.microsoft.com/office/drawing/2014/main" id="{648C421F-2645-314F-A060-93ABB69B1CBB}"/>
              </a:ext>
            </a:extLst>
          </p:cNvPr>
          <p:cNvSpPr/>
          <p:nvPr/>
        </p:nvSpPr>
        <p:spPr>
          <a:xfrm>
            <a:off x="8079303" y="1853251"/>
            <a:ext cx="1338715" cy="505120"/>
          </a:xfrm>
          <a:prstGeom prst="rect">
            <a:avLst/>
          </a:prstGeom>
        </p:spPr>
        <p:txBody>
          <a:bodyPr wrap="square">
            <a:spAutoFit/>
          </a:bodyPr>
          <a:lstStyle/>
          <a:p>
            <a:pPr>
              <a:lnSpc>
                <a:spcPct val="120000"/>
              </a:lnSpc>
            </a:pPr>
            <a:r>
              <a:rPr lang="en-US" altLang="ja-JP" sz="1000" dirty="0">
                <a:solidFill>
                  <a:schemeClr val="tx1">
                    <a:lumMod val="85000"/>
                    <a:lumOff val="15000"/>
                  </a:schemeClr>
                </a:solidFill>
                <a:latin typeface="メイリオ"/>
                <a:ea typeface="メイリオ"/>
                <a:cs typeface="メイリオ"/>
              </a:rPr>
              <a:t>●</a:t>
            </a:r>
            <a:r>
              <a:rPr lang="ja-JP" altLang="en-US" sz="1000" dirty="0">
                <a:solidFill>
                  <a:schemeClr val="tx1">
                    <a:lumMod val="85000"/>
                    <a:lumOff val="15000"/>
                  </a:schemeClr>
                </a:solidFill>
                <a:latin typeface="メイリオ"/>
                <a:ea typeface="メイリオ"/>
                <a:cs typeface="メイリオ"/>
              </a:rPr>
              <a:t>入場料</a:t>
            </a:r>
            <a:endParaRPr lang="en-US" altLang="ja-JP" sz="1000" dirty="0">
              <a:solidFill>
                <a:schemeClr val="tx1">
                  <a:lumMod val="85000"/>
                  <a:lumOff val="15000"/>
                </a:schemeClr>
              </a:solidFill>
              <a:latin typeface="メイリオ"/>
              <a:ea typeface="メイリオ"/>
              <a:cs typeface="メイリオ"/>
            </a:endParaRPr>
          </a:p>
          <a:p>
            <a:pPr>
              <a:lnSpc>
                <a:spcPct val="120000"/>
              </a:lnSpc>
            </a:pPr>
            <a:r>
              <a:rPr lang="en-US" altLang="ja-JP" sz="1000" dirty="0">
                <a:solidFill>
                  <a:schemeClr val="tx1">
                    <a:lumMod val="85000"/>
                    <a:lumOff val="15000"/>
                  </a:schemeClr>
                </a:solidFill>
                <a:latin typeface="メイリオ"/>
                <a:ea typeface="メイリオ"/>
                <a:cs typeface="メイリオ"/>
              </a:rPr>
              <a:t>1,000</a:t>
            </a:r>
            <a:r>
              <a:rPr lang="ja-JP" altLang="en-US" sz="1000" dirty="0">
                <a:solidFill>
                  <a:schemeClr val="tx1">
                    <a:lumMod val="85000"/>
                    <a:lumOff val="15000"/>
                  </a:schemeClr>
                </a:solidFill>
                <a:latin typeface="メイリオ"/>
                <a:ea typeface="メイリオ"/>
                <a:cs typeface="メイリオ"/>
              </a:rPr>
              <a:t>円（税込）</a:t>
            </a:r>
          </a:p>
        </p:txBody>
      </p:sp>
      <p:sp>
        <p:nvSpPr>
          <p:cNvPr id="79" name="正方形/長方形 78">
            <a:extLst>
              <a:ext uri="{FF2B5EF4-FFF2-40B4-BE49-F238E27FC236}">
                <a16:creationId xmlns:a16="http://schemas.microsoft.com/office/drawing/2014/main" id="{1E903794-B1AB-FB4C-8E19-69D4F6D4E1F7}"/>
              </a:ext>
            </a:extLst>
          </p:cNvPr>
          <p:cNvSpPr/>
          <p:nvPr/>
        </p:nvSpPr>
        <p:spPr>
          <a:xfrm>
            <a:off x="6833899" y="1853251"/>
            <a:ext cx="1244913" cy="505120"/>
          </a:xfrm>
          <a:prstGeom prst="rect">
            <a:avLst/>
          </a:prstGeom>
        </p:spPr>
        <p:txBody>
          <a:bodyPr wrap="square">
            <a:spAutoFit/>
          </a:bodyPr>
          <a:lstStyle/>
          <a:p>
            <a:pPr>
              <a:lnSpc>
                <a:spcPct val="120000"/>
              </a:lnSpc>
            </a:pPr>
            <a:r>
              <a:rPr lang="en-US" altLang="ja-JP" sz="1000" dirty="0">
                <a:solidFill>
                  <a:schemeClr val="tx1">
                    <a:lumMod val="85000"/>
                    <a:lumOff val="15000"/>
                  </a:schemeClr>
                </a:solidFill>
                <a:latin typeface="メイリオ"/>
                <a:ea typeface="メイリオ"/>
                <a:cs typeface="メイリオ"/>
              </a:rPr>
              <a:t>●</a:t>
            </a:r>
            <a:r>
              <a:rPr lang="ja-JP" altLang="en-US" sz="1000" dirty="0">
                <a:solidFill>
                  <a:schemeClr val="tx1">
                    <a:lumMod val="85000"/>
                    <a:lumOff val="15000"/>
                  </a:schemeClr>
                </a:solidFill>
                <a:latin typeface="メイリオ"/>
                <a:ea typeface="メイリオ"/>
                <a:cs typeface="メイリオ"/>
              </a:rPr>
              <a:t>来場予定者数</a:t>
            </a:r>
            <a:endParaRPr lang="en-US" altLang="ja-JP" sz="1000" dirty="0">
              <a:solidFill>
                <a:schemeClr val="tx1">
                  <a:lumMod val="85000"/>
                  <a:lumOff val="15000"/>
                </a:schemeClr>
              </a:solidFill>
              <a:latin typeface="メイリオ"/>
              <a:ea typeface="メイリオ"/>
              <a:cs typeface="メイリオ"/>
            </a:endParaRPr>
          </a:p>
          <a:p>
            <a:pPr>
              <a:lnSpc>
                <a:spcPct val="120000"/>
              </a:lnSpc>
            </a:pPr>
            <a:r>
              <a:rPr lang="en-US" altLang="ja-JP" sz="1000" dirty="0">
                <a:solidFill>
                  <a:schemeClr val="tx1">
                    <a:lumMod val="85000"/>
                    <a:lumOff val="15000"/>
                  </a:schemeClr>
                </a:solidFill>
                <a:latin typeface="メイリオ"/>
                <a:ea typeface="メイリオ"/>
                <a:cs typeface="メイリオ"/>
              </a:rPr>
              <a:t>12</a:t>
            </a:r>
            <a:r>
              <a:rPr lang="ja-JP" altLang="en-US" sz="1000" dirty="0">
                <a:solidFill>
                  <a:schemeClr val="tx1">
                    <a:lumMod val="85000"/>
                    <a:lumOff val="15000"/>
                  </a:schemeClr>
                </a:solidFill>
                <a:latin typeface="メイリオ"/>
                <a:ea typeface="メイリオ"/>
                <a:cs typeface="メイリオ"/>
              </a:rPr>
              <a:t>名</a:t>
            </a:r>
          </a:p>
        </p:txBody>
      </p:sp>
      <p:sp>
        <p:nvSpPr>
          <p:cNvPr id="80" name="正方形/長方形 79">
            <a:extLst>
              <a:ext uri="{FF2B5EF4-FFF2-40B4-BE49-F238E27FC236}">
                <a16:creationId xmlns:a16="http://schemas.microsoft.com/office/drawing/2014/main" id="{C8C8A9D8-7CB4-BC4A-9CF3-5F1E45D19EBD}"/>
              </a:ext>
            </a:extLst>
          </p:cNvPr>
          <p:cNvSpPr/>
          <p:nvPr/>
        </p:nvSpPr>
        <p:spPr>
          <a:xfrm>
            <a:off x="5331016" y="2490512"/>
            <a:ext cx="2719798" cy="1935348"/>
          </a:xfrm>
          <a:prstGeom prst="rect">
            <a:avLst/>
          </a:prstGeom>
        </p:spPr>
        <p:txBody>
          <a:bodyPr wrap="square">
            <a:spAutoFit/>
          </a:bodyPr>
          <a:lstStyle/>
          <a:p>
            <a:pPr>
              <a:lnSpc>
                <a:spcPct val="120000"/>
              </a:lnSpc>
            </a:pPr>
            <a:r>
              <a:rPr lang="en-US" altLang="ja-JP" sz="1000" dirty="0">
                <a:solidFill>
                  <a:schemeClr val="tx1">
                    <a:lumMod val="85000"/>
                    <a:lumOff val="15000"/>
                  </a:schemeClr>
                </a:solidFill>
                <a:latin typeface="メイリオ"/>
                <a:ea typeface="メイリオ"/>
                <a:cs typeface="メイリオ"/>
              </a:rPr>
              <a:t>●</a:t>
            </a:r>
            <a:r>
              <a:rPr lang="ja-JP" altLang="en-US" sz="1000" dirty="0">
                <a:solidFill>
                  <a:schemeClr val="tx1">
                    <a:lumMod val="85000"/>
                    <a:lumOff val="15000"/>
                  </a:schemeClr>
                </a:solidFill>
                <a:latin typeface="メイリオ"/>
                <a:ea typeface="メイリオ"/>
                <a:cs typeface="メイリオ"/>
              </a:rPr>
              <a:t>タイムテーブル素案</a:t>
            </a:r>
          </a:p>
          <a:p>
            <a:pPr>
              <a:lnSpc>
                <a:spcPct val="120000"/>
              </a:lnSpc>
            </a:pPr>
            <a:r>
              <a:rPr lang="ja-JP" altLang="ja-JP" sz="1000" dirty="0">
                <a:solidFill>
                  <a:schemeClr val="tx1">
                    <a:lumMod val="85000"/>
                    <a:lumOff val="15000"/>
                  </a:schemeClr>
                </a:solidFill>
                <a:latin typeface="メイリオ"/>
                <a:ea typeface="メイリオ"/>
                <a:cs typeface="メイリオ"/>
              </a:rPr>
              <a:t>0</a:t>
            </a:r>
            <a:r>
              <a:rPr lang="en-US" altLang="ja-JP" sz="1000" dirty="0">
                <a:solidFill>
                  <a:schemeClr val="tx1">
                    <a:lumMod val="85000"/>
                    <a:lumOff val="15000"/>
                  </a:schemeClr>
                </a:solidFill>
                <a:latin typeface="メイリオ"/>
                <a:ea typeface="メイリオ"/>
                <a:cs typeface="メイリオ"/>
              </a:rPr>
              <a:t>9:</a:t>
            </a:r>
            <a:r>
              <a:rPr lang="ja-JP" altLang="ja-JP" sz="1000" dirty="0">
                <a:solidFill>
                  <a:schemeClr val="tx1">
                    <a:lumMod val="85000"/>
                    <a:lumOff val="15000"/>
                  </a:schemeClr>
                </a:solidFill>
                <a:latin typeface="メイリオ"/>
                <a:ea typeface="メイリオ"/>
                <a:cs typeface="メイリオ"/>
              </a:rPr>
              <a:t>4</a:t>
            </a:r>
            <a:r>
              <a:rPr lang="en-US" altLang="ja-JP" sz="1000" dirty="0">
                <a:solidFill>
                  <a:schemeClr val="tx1">
                    <a:lumMod val="85000"/>
                    <a:lumOff val="15000"/>
                  </a:schemeClr>
                </a:solidFill>
                <a:latin typeface="メイリオ"/>
                <a:ea typeface="メイリオ"/>
                <a:cs typeface="メイリオ"/>
              </a:rPr>
              <a:t>0〜</a:t>
            </a:r>
            <a:r>
              <a:rPr lang="ja-JP" altLang="en-US" sz="1000" dirty="0">
                <a:solidFill>
                  <a:schemeClr val="tx1">
                    <a:lumMod val="85000"/>
                    <a:lumOff val="15000"/>
                  </a:schemeClr>
                </a:solidFill>
                <a:latin typeface="メイリオ"/>
                <a:ea typeface="メイリオ"/>
                <a:cs typeface="メイリオ"/>
              </a:rPr>
              <a:t> 受付開始</a:t>
            </a:r>
            <a:r>
              <a:rPr lang="en-US" altLang="ja-JP" sz="1000" dirty="0">
                <a:solidFill>
                  <a:schemeClr val="tx1">
                    <a:lumMod val="85000"/>
                    <a:lumOff val="15000"/>
                  </a:schemeClr>
                </a:solidFill>
                <a:latin typeface="メイリオ"/>
                <a:ea typeface="メイリオ"/>
                <a:cs typeface="メイリオ"/>
              </a:rPr>
              <a:t> </a:t>
            </a:r>
          </a:p>
          <a:p>
            <a:pPr>
              <a:lnSpc>
                <a:spcPct val="120000"/>
              </a:lnSpc>
            </a:pPr>
            <a:r>
              <a:rPr lang="en-US" altLang="ja-JP" sz="1000" dirty="0">
                <a:solidFill>
                  <a:schemeClr val="tx1">
                    <a:lumMod val="85000"/>
                    <a:lumOff val="15000"/>
                  </a:schemeClr>
                </a:solidFill>
                <a:latin typeface="メイリオ"/>
                <a:ea typeface="メイリオ"/>
                <a:cs typeface="メイリオ"/>
              </a:rPr>
              <a:t>10:00〜 </a:t>
            </a:r>
            <a:r>
              <a:rPr lang="ja-JP" altLang="en-US" sz="1000" dirty="0">
                <a:solidFill>
                  <a:schemeClr val="tx1">
                    <a:lumMod val="85000"/>
                    <a:lumOff val="15000"/>
                  </a:schemeClr>
                </a:solidFill>
                <a:latin typeface="メイリオ"/>
                <a:ea typeface="メイリオ"/>
                <a:cs typeface="メイリオ"/>
              </a:rPr>
              <a:t>スタート・講師あいさつ</a:t>
            </a:r>
            <a:endParaRPr lang="en-US" altLang="ja-JP" sz="1000" dirty="0">
              <a:solidFill>
                <a:schemeClr val="tx1">
                  <a:lumMod val="85000"/>
                  <a:lumOff val="15000"/>
                </a:schemeClr>
              </a:solidFill>
              <a:latin typeface="メイリオ"/>
              <a:ea typeface="メイリオ"/>
              <a:cs typeface="メイリオ"/>
            </a:endParaRPr>
          </a:p>
          <a:p>
            <a:pPr>
              <a:lnSpc>
                <a:spcPct val="120000"/>
              </a:lnSpc>
            </a:pPr>
            <a:r>
              <a:rPr lang="en-US" altLang="ja-JP" sz="1000" dirty="0">
                <a:solidFill>
                  <a:schemeClr val="tx1">
                    <a:lumMod val="85000"/>
                    <a:lumOff val="15000"/>
                  </a:schemeClr>
                </a:solidFill>
                <a:latin typeface="メイリオ"/>
                <a:ea typeface="メイリオ"/>
                <a:cs typeface="メイリオ"/>
              </a:rPr>
              <a:t>10:10〜 </a:t>
            </a:r>
            <a:r>
              <a:rPr lang="ja-JP" altLang="en-US" sz="1000" dirty="0">
                <a:solidFill>
                  <a:schemeClr val="tx1">
                    <a:lumMod val="85000"/>
                    <a:lumOff val="15000"/>
                  </a:schemeClr>
                </a:solidFill>
                <a:latin typeface="メイリオ"/>
                <a:ea typeface="メイリオ"/>
                <a:cs typeface="メイリオ"/>
              </a:rPr>
              <a:t>メイク基礎知識レクチャー</a:t>
            </a:r>
            <a:endParaRPr lang="en-US" altLang="ja-JP" sz="1000" dirty="0">
              <a:solidFill>
                <a:schemeClr val="tx1">
                  <a:lumMod val="85000"/>
                  <a:lumOff val="15000"/>
                </a:schemeClr>
              </a:solidFill>
              <a:latin typeface="メイリオ"/>
              <a:ea typeface="メイリオ"/>
              <a:cs typeface="メイリオ"/>
            </a:endParaRPr>
          </a:p>
          <a:p>
            <a:pPr>
              <a:lnSpc>
                <a:spcPct val="120000"/>
              </a:lnSpc>
            </a:pPr>
            <a:r>
              <a:rPr lang="en-US" altLang="ja-JP" sz="1000" dirty="0">
                <a:solidFill>
                  <a:schemeClr val="tx1">
                    <a:lumMod val="85000"/>
                    <a:lumOff val="15000"/>
                  </a:schemeClr>
                </a:solidFill>
                <a:latin typeface="メイリオ"/>
                <a:ea typeface="メイリオ"/>
                <a:cs typeface="メイリオ"/>
              </a:rPr>
              <a:t>10:50〜 </a:t>
            </a:r>
            <a:r>
              <a:rPr lang="ja-JP" altLang="en-US" sz="1000" dirty="0">
                <a:solidFill>
                  <a:schemeClr val="tx1">
                    <a:lumMod val="85000"/>
                    <a:lumOff val="15000"/>
                  </a:schemeClr>
                </a:solidFill>
                <a:latin typeface="メイリオ"/>
                <a:ea typeface="メイリオ"/>
                <a:cs typeface="メイリオ"/>
              </a:rPr>
              <a:t>メイク練習タイム</a:t>
            </a:r>
            <a:endParaRPr lang="en-US" altLang="ja-JP" sz="1000" dirty="0">
              <a:solidFill>
                <a:schemeClr val="tx1">
                  <a:lumMod val="85000"/>
                  <a:lumOff val="15000"/>
                </a:schemeClr>
              </a:solidFill>
              <a:latin typeface="メイリオ"/>
              <a:ea typeface="メイリオ"/>
              <a:cs typeface="メイリオ"/>
            </a:endParaRPr>
          </a:p>
          <a:p>
            <a:pPr>
              <a:lnSpc>
                <a:spcPct val="120000"/>
              </a:lnSpc>
            </a:pPr>
            <a:r>
              <a:rPr lang="en-US" altLang="ja-JP" sz="1000" dirty="0">
                <a:solidFill>
                  <a:schemeClr val="tx1">
                    <a:lumMod val="85000"/>
                    <a:lumOff val="15000"/>
                  </a:schemeClr>
                </a:solidFill>
                <a:latin typeface="メイリオ"/>
                <a:ea typeface="メイリオ"/>
                <a:cs typeface="メイリオ"/>
              </a:rPr>
              <a:t>11:30〜 </a:t>
            </a:r>
            <a:r>
              <a:rPr lang="ja-JP" altLang="en-US" sz="1000" dirty="0">
                <a:solidFill>
                  <a:schemeClr val="tx1">
                    <a:lumMod val="85000"/>
                    <a:lumOff val="15000"/>
                  </a:schemeClr>
                </a:solidFill>
                <a:latin typeface="メイリオ"/>
                <a:ea typeface="メイリオ"/>
                <a:cs typeface="メイリオ"/>
              </a:rPr>
              <a:t>アンケート</a:t>
            </a:r>
            <a:endParaRPr lang="en-US" altLang="ja-JP" sz="1000" dirty="0">
              <a:solidFill>
                <a:schemeClr val="tx1">
                  <a:lumMod val="85000"/>
                  <a:lumOff val="15000"/>
                </a:schemeClr>
              </a:solidFill>
              <a:latin typeface="メイリオ"/>
              <a:ea typeface="メイリオ"/>
              <a:cs typeface="メイリオ"/>
            </a:endParaRPr>
          </a:p>
          <a:p>
            <a:pPr>
              <a:lnSpc>
                <a:spcPct val="120000"/>
              </a:lnSpc>
            </a:pPr>
            <a:r>
              <a:rPr lang="en-US" altLang="ja-JP" sz="1000" dirty="0">
                <a:solidFill>
                  <a:schemeClr val="tx1">
                    <a:lumMod val="85000"/>
                    <a:lumOff val="15000"/>
                  </a:schemeClr>
                </a:solidFill>
                <a:latin typeface="メイリオ"/>
                <a:ea typeface="メイリオ"/>
                <a:cs typeface="メイリオ"/>
              </a:rPr>
              <a:t>11:45〜 </a:t>
            </a:r>
            <a:r>
              <a:rPr lang="ja-JP" altLang="en-US" sz="1000" dirty="0">
                <a:solidFill>
                  <a:schemeClr val="tx1">
                    <a:lumMod val="85000"/>
                    <a:lumOff val="15000"/>
                  </a:schemeClr>
                </a:solidFill>
                <a:latin typeface="メイリオ"/>
                <a:ea typeface="メイリオ"/>
                <a:cs typeface="メイリオ"/>
              </a:rPr>
              <a:t>締めのあいさつ（告知）</a:t>
            </a:r>
            <a:endParaRPr lang="en-US" altLang="ja-JP" sz="1000" dirty="0">
              <a:solidFill>
                <a:schemeClr val="tx1">
                  <a:lumMod val="85000"/>
                  <a:lumOff val="15000"/>
                </a:schemeClr>
              </a:solidFill>
              <a:latin typeface="メイリオ"/>
              <a:ea typeface="メイリオ"/>
              <a:cs typeface="メイリオ"/>
            </a:endParaRPr>
          </a:p>
          <a:p>
            <a:pPr>
              <a:lnSpc>
                <a:spcPct val="120000"/>
              </a:lnSpc>
            </a:pPr>
            <a:r>
              <a:rPr lang="en-US" altLang="ja-JP" sz="1000" dirty="0">
                <a:solidFill>
                  <a:schemeClr val="tx1">
                    <a:lumMod val="85000"/>
                    <a:lumOff val="15000"/>
                  </a:schemeClr>
                </a:solidFill>
                <a:latin typeface="メイリオ"/>
                <a:ea typeface="メイリオ"/>
                <a:cs typeface="メイリオ"/>
              </a:rPr>
              <a:t>12:00    </a:t>
            </a:r>
            <a:r>
              <a:rPr lang="ja-JP" altLang="en-US" sz="1000" dirty="0">
                <a:solidFill>
                  <a:schemeClr val="tx1">
                    <a:lumMod val="85000"/>
                    <a:lumOff val="15000"/>
                  </a:schemeClr>
                </a:solidFill>
                <a:latin typeface="メイリオ"/>
                <a:ea typeface="メイリオ"/>
                <a:cs typeface="メイリオ"/>
              </a:rPr>
              <a:t>完全解散</a:t>
            </a:r>
            <a:endParaRPr lang="en-US" altLang="ja-JP" sz="1000" dirty="0">
              <a:solidFill>
                <a:schemeClr val="tx1">
                  <a:lumMod val="85000"/>
                  <a:lumOff val="15000"/>
                </a:schemeClr>
              </a:solidFill>
              <a:latin typeface="メイリオ"/>
              <a:ea typeface="メイリオ"/>
              <a:cs typeface="メイリオ"/>
            </a:endParaRPr>
          </a:p>
          <a:p>
            <a:pPr>
              <a:lnSpc>
                <a:spcPct val="120000"/>
              </a:lnSpc>
            </a:pPr>
            <a:r>
              <a:rPr lang="en-US" altLang="ja-JP" sz="1000" dirty="0">
                <a:solidFill>
                  <a:schemeClr val="tx1">
                    <a:lumMod val="85000"/>
                    <a:lumOff val="15000"/>
                  </a:schemeClr>
                </a:solidFill>
                <a:latin typeface="メイリオ"/>
                <a:ea typeface="メイリオ"/>
                <a:cs typeface="メイリオ"/>
              </a:rPr>
              <a:t>13:00〜 </a:t>
            </a:r>
            <a:r>
              <a:rPr lang="ja-JP" altLang="en-US" sz="1000" dirty="0">
                <a:solidFill>
                  <a:schemeClr val="tx1">
                    <a:lumMod val="85000"/>
                    <a:lumOff val="15000"/>
                  </a:schemeClr>
                </a:solidFill>
                <a:latin typeface="メイリオ"/>
                <a:ea typeface="メイリオ"/>
                <a:cs typeface="メイリオ"/>
              </a:rPr>
              <a:t>通常営業</a:t>
            </a:r>
            <a:endParaRPr lang="en-US" altLang="ja-JP" sz="1000" dirty="0">
              <a:solidFill>
                <a:schemeClr val="tx1">
                  <a:lumMod val="85000"/>
                  <a:lumOff val="15000"/>
                </a:schemeClr>
              </a:solidFill>
              <a:latin typeface="メイリオ"/>
              <a:ea typeface="メイリオ"/>
              <a:cs typeface="メイリオ"/>
            </a:endParaRPr>
          </a:p>
        </p:txBody>
      </p:sp>
      <p:sp>
        <p:nvSpPr>
          <p:cNvPr id="81" name="正方形/長方形 80">
            <a:extLst>
              <a:ext uri="{FF2B5EF4-FFF2-40B4-BE49-F238E27FC236}">
                <a16:creationId xmlns:a16="http://schemas.microsoft.com/office/drawing/2014/main" id="{1FF73F5E-958A-484B-AA76-D22054DB3236}"/>
              </a:ext>
            </a:extLst>
          </p:cNvPr>
          <p:cNvSpPr/>
          <p:nvPr/>
        </p:nvSpPr>
        <p:spPr>
          <a:xfrm>
            <a:off x="5331016" y="1853251"/>
            <a:ext cx="1502392" cy="505120"/>
          </a:xfrm>
          <a:prstGeom prst="rect">
            <a:avLst/>
          </a:prstGeom>
        </p:spPr>
        <p:txBody>
          <a:bodyPr wrap="square">
            <a:spAutoFit/>
          </a:bodyPr>
          <a:lstStyle/>
          <a:p>
            <a:pPr>
              <a:lnSpc>
                <a:spcPct val="120000"/>
              </a:lnSpc>
            </a:pPr>
            <a:r>
              <a:rPr lang="en-US" altLang="ja-JP" sz="1000" dirty="0">
                <a:solidFill>
                  <a:schemeClr val="tx1">
                    <a:lumMod val="85000"/>
                    <a:lumOff val="15000"/>
                  </a:schemeClr>
                </a:solidFill>
                <a:latin typeface="メイリオ"/>
                <a:ea typeface="メイリオ"/>
                <a:cs typeface="メイリオ"/>
              </a:rPr>
              <a:t>●</a:t>
            </a:r>
            <a:r>
              <a:rPr lang="ja-JP" altLang="en-US" sz="1000" dirty="0">
                <a:solidFill>
                  <a:schemeClr val="tx1">
                    <a:lumMod val="85000"/>
                    <a:lumOff val="15000"/>
                  </a:schemeClr>
                </a:solidFill>
                <a:latin typeface="メイリオ"/>
                <a:ea typeface="メイリオ"/>
                <a:cs typeface="メイリオ"/>
              </a:rPr>
              <a:t>イベント開催日時</a:t>
            </a:r>
            <a:endParaRPr lang="en-US" altLang="ja-JP" sz="1000" dirty="0">
              <a:solidFill>
                <a:schemeClr val="tx1">
                  <a:lumMod val="85000"/>
                  <a:lumOff val="15000"/>
                </a:schemeClr>
              </a:solidFill>
              <a:latin typeface="メイリオ"/>
              <a:ea typeface="メイリオ"/>
              <a:cs typeface="メイリオ"/>
            </a:endParaRPr>
          </a:p>
          <a:p>
            <a:pPr>
              <a:lnSpc>
                <a:spcPct val="120000"/>
              </a:lnSpc>
            </a:pPr>
            <a:r>
              <a:rPr lang="en-US" altLang="ja-JP" sz="1000" dirty="0">
                <a:solidFill>
                  <a:schemeClr val="tx1">
                    <a:lumMod val="85000"/>
                    <a:lumOff val="15000"/>
                  </a:schemeClr>
                </a:solidFill>
                <a:latin typeface="メイリオ"/>
                <a:ea typeface="メイリオ"/>
                <a:cs typeface="メイリオ"/>
              </a:rPr>
              <a:t>2018</a:t>
            </a:r>
            <a:r>
              <a:rPr lang="ja-JP" altLang="en-US" sz="1000" dirty="0">
                <a:solidFill>
                  <a:schemeClr val="tx1">
                    <a:lumMod val="85000"/>
                    <a:lumOff val="15000"/>
                  </a:schemeClr>
                </a:solidFill>
                <a:latin typeface="メイリオ"/>
                <a:ea typeface="メイリオ"/>
                <a:cs typeface="メイリオ"/>
              </a:rPr>
              <a:t>年</a:t>
            </a:r>
            <a:r>
              <a:rPr lang="en-US" altLang="ja-JP" sz="1000" dirty="0">
                <a:solidFill>
                  <a:schemeClr val="tx1">
                    <a:lumMod val="85000"/>
                    <a:lumOff val="15000"/>
                  </a:schemeClr>
                </a:solidFill>
                <a:latin typeface="メイリオ"/>
                <a:ea typeface="メイリオ"/>
                <a:cs typeface="メイリオ"/>
              </a:rPr>
              <a:t>01</a:t>
            </a:r>
            <a:r>
              <a:rPr lang="ja-JP" altLang="en-US" sz="1000" dirty="0">
                <a:solidFill>
                  <a:schemeClr val="tx1">
                    <a:lumMod val="85000"/>
                    <a:lumOff val="15000"/>
                  </a:schemeClr>
                </a:solidFill>
                <a:latin typeface="メイリオ"/>
                <a:ea typeface="メイリオ"/>
                <a:cs typeface="メイリオ"/>
              </a:rPr>
              <a:t>月</a:t>
            </a:r>
            <a:r>
              <a:rPr lang="en-US" altLang="ja-JP" sz="1000" dirty="0">
                <a:solidFill>
                  <a:schemeClr val="tx1">
                    <a:lumMod val="85000"/>
                    <a:lumOff val="15000"/>
                  </a:schemeClr>
                </a:solidFill>
                <a:latin typeface="メイリオ"/>
                <a:ea typeface="メイリオ"/>
                <a:cs typeface="メイリオ"/>
              </a:rPr>
              <a:t>27</a:t>
            </a:r>
            <a:r>
              <a:rPr lang="ja-JP" altLang="en-US" sz="1000" dirty="0">
                <a:solidFill>
                  <a:schemeClr val="tx1">
                    <a:lumMod val="85000"/>
                    <a:lumOff val="15000"/>
                  </a:schemeClr>
                </a:solidFill>
                <a:latin typeface="メイリオ"/>
                <a:ea typeface="メイリオ"/>
                <a:cs typeface="メイリオ"/>
              </a:rPr>
              <a:t>日</a:t>
            </a:r>
            <a:r>
              <a:rPr lang="en-US" altLang="ja-JP" sz="1000" dirty="0">
                <a:solidFill>
                  <a:schemeClr val="tx1">
                    <a:lumMod val="85000"/>
                    <a:lumOff val="15000"/>
                  </a:schemeClr>
                </a:solidFill>
                <a:latin typeface="メイリオ"/>
                <a:ea typeface="メイリオ"/>
                <a:cs typeface="メイリオ"/>
              </a:rPr>
              <a:t>(</a:t>
            </a:r>
            <a:r>
              <a:rPr lang="ja-JP" altLang="en-US" sz="1000" dirty="0">
                <a:solidFill>
                  <a:schemeClr val="tx1">
                    <a:lumMod val="85000"/>
                    <a:lumOff val="15000"/>
                  </a:schemeClr>
                </a:solidFill>
                <a:latin typeface="メイリオ"/>
                <a:ea typeface="メイリオ"/>
                <a:cs typeface="メイリオ"/>
              </a:rPr>
              <a:t>土</a:t>
            </a:r>
            <a:r>
              <a:rPr lang="en-US" altLang="ja-JP" sz="1000" dirty="0">
                <a:solidFill>
                  <a:schemeClr val="tx1">
                    <a:lumMod val="85000"/>
                    <a:lumOff val="15000"/>
                  </a:schemeClr>
                </a:solidFill>
                <a:latin typeface="メイリオ"/>
                <a:ea typeface="メイリオ"/>
                <a:cs typeface="メイリオ"/>
              </a:rPr>
              <a:t>)</a:t>
            </a:r>
          </a:p>
        </p:txBody>
      </p:sp>
      <p:sp>
        <p:nvSpPr>
          <p:cNvPr id="82" name="正方形/長方形 81">
            <a:extLst>
              <a:ext uri="{FF2B5EF4-FFF2-40B4-BE49-F238E27FC236}">
                <a16:creationId xmlns:a16="http://schemas.microsoft.com/office/drawing/2014/main" id="{21E14A17-A2C4-0D42-A2D1-21B2E426CB62}"/>
              </a:ext>
            </a:extLst>
          </p:cNvPr>
          <p:cNvSpPr/>
          <p:nvPr/>
        </p:nvSpPr>
        <p:spPr>
          <a:xfrm>
            <a:off x="8079303" y="2490512"/>
            <a:ext cx="1338715" cy="709438"/>
          </a:xfrm>
          <a:prstGeom prst="rect">
            <a:avLst/>
          </a:prstGeom>
        </p:spPr>
        <p:txBody>
          <a:bodyPr wrap="square">
            <a:spAutoFit/>
          </a:bodyPr>
          <a:lstStyle/>
          <a:p>
            <a:pPr>
              <a:lnSpc>
                <a:spcPct val="120000"/>
              </a:lnSpc>
            </a:pPr>
            <a:r>
              <a:rPr lang="en-US" altLang="ja-JP" sz="1000" dirty="0">
                <a:solidFill>
                  <a:schemeClr val="tx1">
                    <a:lumMod val="85000"/>
                    <a:lumOff val="15000"/>
                  </a:schemeClr>
                </a:solidFill>
                <a:latin typeface="メイリオ"/>
                <a:ea typeface="メイリオ"/>
                <a:cs typeface="メイリオ"/>
              </a:rPr>
              <a:t>●</a:t>
            </a:r>
            <a:r>
              <a:rPr lang="ja-JP" altLang="en-US" sz="1000" dirty="0">
                <a:solidFill>
                  <a:schemeClr val="tx1">
                    <a:lumMod val="85000"/>
                    <a:lumOff val="15000"/>
                  </a:schemeClr>
                </a:solidFill>
                <a:latin typeface="メイリオ"/>
                <a:ea typeface="メイリオ"/>
                <a:cs typeface="メイリオ"/>
              </a:rPr>
              <a:t>講師</a:t>
            </a:r>
            <a:endParaRPr lang="en-US" altLang="ja-JP" sz="1000" dirty="0">
              <a:solidFill>
                <a:schemeClr val="tx1">
                  <a:lumMod val="85000"/>
                  <a:lumOff val="15000"/>
                </a:schemeClr>
              </a:solidFill>
              <a:latin typeface="メイリオ"/>
              <a:ea typeface="メイリオ"/>
              <a:cs typeface="メイリオ"/>
            </a:endParaRPr>
          </a:p>
          <a:p>
            <a:pPr>
              <a:lnSpc>
                <a:spcPct val="120000"/>
              </a:lnSpc>
            </a:pPr>
            <a:r>
              <a:rPr lang="ja-JP" altLang="en-US" sz="1000" dirty="0">
                <a:solidFill>
                  <a:schemeClr val="tx1">
                    <a:lumMod val="85000"/>
                    <a:lumOff val="15000"/>
                  </a:schemeClr>
                </a:solidFill>
                <a:latin typeface="メイリオ"/>
                <a:ea typeface="メイリオ"/>
                <a:cs typeface="メイリオ"/>
              </a:rPr>
              <a:t>株式会社</a:t>
            </a:r>
            <a:r>
              <a:rPr lang="en-US" altLang="ja-JP" sz="1000" dirty="0">
                <a:solidFill>
                  <a:schemeClr val="tx1">
                    <a:lumMod val="85000"/>
                    <a:lumOff val="15000"/>
                  </a:schemeClr>
                </a:solidFill>
                <a:latin typeface="メイリオ"/>
                <a:ea typeface="メイリオ"/>
                <a:cs typeface="メイリオ"/>
              </a:rPr>
              <a:t>△△</a:t>
            </a:r>
            <a:r>
              <a:rPr lang="ja-JP" altLang="en-US" sz="1000" dirty="0">
                <a:solidFill>
                  <a:schemeClr val="tx1">
                    <a:lumMod val="85000"/>
                    <a:lumOff val="15000"/>
                  </a:schemeClr>
                </a:solidFill>
                <a:latin typeface="メイリオ"/>
                <a:ea typeface="メイリオ"/>
                <a:cs typeface="メイリオ"/>
              </a:rPr>
              <a:t>代表</a:t>
            </a:r>
            <a:endParaRPr lang="en-US" altLang="ja-JP" sz="1000" dirty="0">
              <a:solidFill>
                <a:schemeClr val="tx1">
                  <a:lumMod val="85000"/>
                  <a:lumOff val="15000"/>
                </a:schemeClr>
              </a:solidFill>
              <a:latin typeface="メイリオ"/>
              <a:ea typeface="メイリオ"/>
              <a:cs typeface="メイリオ"/>
            </a:endParaRPr>
          </a:p>
          <a:p>
            <a:pPr>
              <a:lnSpc>
                <a:spcPct val="120000"/>
              </a:lnSpc>
            </a:pPr>
            <a:r>
              <a:rPr lang="en-US" altLang="en-US" sz="1000" dirty="0">
                <a:solidFill>
                  <a:schemeClr val="tx1">
                    <a:lumMod val="85000"/>
                    <a:lumOff val="15000"/>
                  </a:schemeClr>
                </a:solidFill>
                <a:latin typeface="メイリオ"/>
                <a:ea typeface="メイリオ"/>
                <a:cs typeface="メイリオ"/>
              </a:rPr>
              <a:t>Xxx xxx </a:t>
            </a:r>
            <a:r>
              <a:rPr lang="ja-JP" altLang="en-US" sz="1000" dirty="0">
                <a:solidFill>
                  <a:schemeClr val="tx1">
                    <a:lumMod val="85000"/>
                    <a:lumOff val="15000"/>
                  </a:schemeClr>
                </a:solidFill>
                <a:latin typeface="メイリオ"/>
                <a:ea typeface="メイリオ"/>
                <a:cs typeface="メイリオ"/>
              </a:rPr>
              <a:t>さん</a:t>
            </a:r>
            <a:endParaRPr lang="en-US" altLang="ja-JP" sz="1000" dirty="0">
              <a:solidFill>
                <a:schemeClr val="tx1">
                  <a:lumMod val="85000"/>
                  <a:lumOff val="15000"/>
                </a:schemeClr>
              </a:solidFill>
              <a:latin typeface="メイリオ"/>
              <a:ea typeface="メイリオ"/>
              <a:cs typeface="メイリオ"/>
            </a:endParaRPr>
          </a:p>
        </p:txBody>
      </p:sp>
      <p:sp>
        <p:nvSpPr>
          <p:cNvPr id="83" name="正方形/長方形 82">
            <a:extLst>
              <a:ext uri="{FF2B5EF4-FFF2-40B4-BE49-F238E27FC236}">
                <a16:creationId xmlns:a16="http://schemas.microsoft.com/office/drawing/2014/main" id="{8B73C4E2-71F0-624E-B830-686AF505276E}"/>
              </a:ext>
            </a:extLst>
          </p:cNvPr>
          <p:cNvSpPr/>
          <p:nvPr/>
        </p:nvSpPr>
        <p:spPr>
          <a:xfrm>
            <a:off x="5436045" y="4975521"/>
            <a:ext cx="1835947" cy="133623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dirty="0">
                <a:solidFill>
                  <a:schemeClr val="tx1">
                    <a:lumMod val="85000"/>
                    <a:lumOff val="15000"/>
                  </a:schemeClr>
                </a:solidFill>
                <a:latin typeface="メイリオ"/>
                <a:ea typeface="メイリオ"/>
                <a:cs typeface="メイリオ"/>
              </a:rPr>
              <a:t>写真や画像など</a:t>
            </a:r>
            <a:endParaRPr kumimoji="1" lang="ja-JP" altLang="en-US" sz="1200" dirty="0">
              <a:solidFill>
                <a:schemeClr val="tx1">
                  <a:lumMod val="85000"/>
                  <a:lumOff val="15000"/>
                </a:schemeClr>
              </a:solidFill>
              <a:latin typeface="メイリオ"/>
              <a:ea typeface="メイリオ"/>
              <a:cs typeface="メイリオ"/>
            </a:endParaRPr>
          </a:p>
        </p:txBody>
      </p:sp>
      <p:sp>
        <p:nvSpPr>
          <p:cNvPr id="84" name="正方形/長方形 83">
            <a:extLst>
              <a:ext uri="{FF2B5EF4-FFF2-40B4-BE49-F238E27FC236}">
                <a16:creationId xmlns:a16="http://schemas.microsoft.com/office/drawing/2014/main" id="{E9A9EF83-C781-B04E-BCEA-8648998D6180}"/>
              </a:ext>
            </a:extLst>
          </p:cNvPr>
          <p:cNvSpPr/>
          <p:nvPr/>
        </p:nvSpPr>
        <p:spPr>
          <a:xfrm>
            <a:off x="7567505" y="4631823"/>
            <a:ext cx="1831028" cy="300802"/>
          </a:xfrm>
          <a:prstGeom prst="rect">
            <a:avLst/>
          </a:prstGeom>
        </p:spPr>
        <p:txBody>
          <a:bodyPr wrap="square">
            <a:spAutoFit/>
          </a:bodyPr>
          <a:lstStyle/>
          <a:p>
            <a:pPr>
              <a:lnSpc>
                <a:spcPct val="120000"/>
              </a:lnSpc>
            </a:pPr>
            <a:r>
              <a:rPr lang="en-US" altLang="ja-JP" sz="1000" dirty="0">
                <a:solidFill>
                  <a:schemeClr val="tx1">
                    <a:lumMod val="85000"/>
                    <a:lumOff val="15000"/>
                  </a:schemeClr>
                </a:solidFill>
                <a:latin typeface="メイリオ"/>
                <a:ea typeface="メイリオ"/>
                <a:cs typeface="メイリオ"/>
              </a:rPr>
              <a:t>●</a:t>
            </a:r>
            <a:r>
              <a:rPr lang="ja-JP" altLang="en-US" sz="1000" dirty="0">
                <a:solidFill>
                  <a:schemeClr val="tx1">
                    <a:lumMod val="85000"/>
                    <a:lumOff val="15000"/>
                  </a:schemeClr>
                </a:solidFill>
                <a:latin typeface="メイリオ"/>
                <a:ea typeface="メイリオ"/>
                <a:cs typeface="メイリオ"/>
              </a:rPr>
              <a:t>会場レイアウト</a:t>
            </a:r>
            <a:endParaRPr lang="en-US" altLang="ja-JP" sz="1000" dirty="0">
              <a:solidFill>
                <a:schemeClr val="tx1">
                  <a:lumMod val="85000"/>
                  <a:lumOff val="15000"/>
                </a:schemeClr>
              </a:solidFill>
              <a:latin typeface="メイリオ"/>
              <a:ea typeface="メイリオ"/>
              <a:cs typeface="メイリオ"/>
            </a:endParaRPr>
          </a:p>
        </p:txBody>
      </p:sp>
      <p:cxnSp>
        <p:nvCxnSpPr>
          <p:cNvPr id="85" name="直線コネクタ 84">
            <a:extLst>
              <a:ext uri="{FF2B5EF4-FFF2-40B4-BE49-F238E27FC236}">
                <a16:creationId xmlns:a16="http://schemas.microsoft.com/office/drawing/2014/main" id="{A33DB25C-E61B-B444-9021-C61BB41E50DA}"/>
              </a:ext>
            </a:extLst>
          </p:cNvPr>
          <p:cNvCxnSpPr/>
          <p:nvPr/>
        </p:nvCxnSpPr>
        <p:spPr>
          <a:xfrm>
            <a:off x="7567505" y="6311754"/>
            <a:ext cx="1835947"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86" name="直線コネクタ 85">
            <a:extLst>
              <a:ext uri="{FF2B5EF4-FFF2-40B4-BE49-F238E27FC236}">
                <a16:creationId xmlns:a16="http://schemas.microsoft.com/office/drawing/2014/main" id="{13830FD0-9265-7C44-A1B9-58D389047962}"/>
              </a:ext>
            </a:extLst>
          </p:cNvPr>
          <p:cNvCxnSpPr/>
          <p:nvPr/>
        </p:nvCxnSpPr>
        <p:spPr>
          <a:xfrm>
            <a:off x="7567505" y="4975520"/>
            <a:ext cx="183594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87" name="直線コネクタ 86">
            <a:extLst>
              <a:ext uri="{FF2B5EF4-FFF2-40B4-BE49-F238E27FC236}">
                <a16:creationId xmlns:a16="http://schemas.microsoft.com/office/drawing/2014/main" id="{B5F6C831-863C-2347-B252-E70712A04B43}"/>
              </a:ext>
            </a:extLst>
          </p:cNvPr>
          <p:cNvCxnSpPr/>
          <p:nvPr/>
        </p:nvCxnSpPr>
        <p:spPr>
          <a:xfrm>
            <a:off x="7572333" y="4975520"/>
            <a:ext cx="0" cy="1336234"/>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88" name="直線コネクタ 87">
            <a:extLst>
              <a:ext uri="{FF2B5EF4-FFF2-40B4-BE49-F238E27FC236}">
                <a16:creationId xmlns:a16="http://schemas.microsoft.com/office/drawing/2014/main" id="{F61B1889-3F09-9B49-BADB-5949211442CE}"/>
              </a:ext>
            </a:extLst>
          </p:cNvPr>
          <p:cNvCxnSpPr/>
          <p:nvPr/>
        </p:nvCxnSpPr>
        <p:spPr>
          <a:xfrm>
            <a:off x="9403451" y="4975520"/>
            <a:ext cx="0" cy="1336234"/>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89" name="正方形/長方形 88">
            <a:extLst>
              <a:ext uri="{FF2B5EF4-FFF2-40B4-BE49-F238E27FC236}">
                <a16:creationId xmlns:a16="http://schemas.microsoft.com/office/drawing/2014/main" id="{CE3EB6FB-A870-5140-811C-9A880276EA69}"/>
              </a:ext>
            </a:extLst>
          </p:cNvPr>
          <p:cNvSpPr/>
          <p:nvPr/>
        </p:nvSpPr>
        <p:spPr>
          <a:xfrm>
            <a:off x="8502745" y="6169282"/>
            <a:ext cx="368860" cy="138833"/>
          </a:xfrm>
          <a:prstGeom prst="rect">
            <a:avLst/>
          </a:prstGeom>
          <a:solidFill>
            <a:schemeClr val="bg2"/>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0" name="正方形/長方形 89">
            <a:extLst>
              <a:ext uri="{FF2B5EF4-FFF2-40B4-BE49-F238E27FC236}">
                <a16:creationId xmlns:a16="http://schemas.microsoft.com/office/drawing/2014/main" id="{6D6BC56F-BA32-CD45-8973-97DD8128A42C}"/>
              </a:ext>
            </a:extLst>
          </p:cNvPr>
          <p:cNvSpPr/>
          <p:nvPr/>
        </p:nvSpPr>
        <p:spPr>
          <a:xfrm rot="5400000">
            <a:off x="7377885" y="5408721"/>
            <a:ext cx="573513" cy="184617"/>
          </a:xfrm>
          <a:prstGeom prst="rect">
            <a:avLst/>
          </a:prstGeom>
          <a:solidFill>
            <a:schemeClr val="bg2"/>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1" name="正方形/長方形 90">
            <a:extLst>
              <a:ext uri="{FF2B5EF4-FFF2-40B4-BE49-F238E27FC236}">
                <a16:creationId xmlns:a16="http://schemas.microsoft.com/office/drawing/2014/main" id="{2C5AAF57-8747-574D-96E5-9D69ECCC45CA}"/>
              </a:ext>
            </a:extLst>
          </p:cNvPr>
          <p:cNvSpPr/>
          <p:nvPr/>
        </p:nvSpPr>
        <p:spPr>
          <a:xfrm rot="5400000">
            <a:off x="8005391" y="5565123"/>
            <a:ext cx="573513" cy="184617"/>
          </a:xfrm>
          <a:prstGeom prst="rect">
            <a:avLst/>
          </a:prstGeom>
          <a:solidFill>
            <a:schemeClr val="bg2"/>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2" name="円/楕円 91">
            <a:extLst>
              <a:ext uri="{FF2B5EF4-FFF2-40B4-BE49-F238E27FC236}">
                <a16:creationId xmlns:a16="http://schemas.microsoft.com/office/drawing/2014/main" id="{D271CCA8-3690-134D-ABDA-A2527CAA263E}"/>
              </a:ext>
            </a:extLst>
          </p:cNvPr>
          <p:cNvSpPr/>
          <p:nvPr/>
        </p:nvSpPr>
        <p:spPr>
          <a:xfrm>
            <a:off x="8050813" y="5370675"/>
            <a:ext cx="107745" cy="114411"/>
          </a:xfrm>
          <a:prstGeom prst="ellipse">
            <a:avLst/>
          </a:prstGeom>
          <a:solidFill>
            <a:srgbClr val="EEECE1"/>
          </a:solidFill>
          <a:ln>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3" name="円/楕円 92">
            <a:extLst>
              <a:ext uri="{FF2B5EF4-FFF2-40B4-BE49-F238E27FC236}">
                <a16:creationId xmlns:a16="http://schemas.microsoft.com/office/drawing/2014/main" id="{A4744AA4-7272-BE4F-8260-6D6B92145178}"/>
              </a:ext>
            </a:extLst>
          </p:cNvPr>
          <p:cNvSpPr/>
          <p:nvPr/>
        </p:nvSpPr>
        <p:spPr>
          <a:xfrm>
            <a:off x="8050813" y="5519464"/>
            <a:ext cx="107745" cy="114411"/>
          </a:xfrm>
          <a:prstGeom prst="ellipse">
            <a:avLst/>
          </a:prstGeom>
          <a:solidFill>
            <a:srgbClr val="EEECE1"/>
          </a:solidFill>
          <a:ln>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5" name="円/楕円 94">
            <a:extLst>
              <a:ext uri="{FF2B5EF4-FFF2-40B4-BE49-F238E27FC236}">
                <a16:creationId xmlns:a16="http://schemas.microsoft.com/office/drawing/2014/main" id="{51FFD3EE-D025-284A-876C-5E9D823B3EA0}"/>
              </a:ext>
            </a:extLst>
          </p:cNvPr>
          <p:cNvSpPr/>
          <p:nvPr/>
        </p:nvSpPr>
        <p:spPr>
          <a:xfrm>
            <a:off x="8050813" y="5665488"/>
            <a:ext cx="107745" cy="114411"/>
          </a:xfrm>
          <a:prstGeom prst="ellipse">
            <a:avLst/>
          </a:prstGeom>
          <a:solidFill>
            <a:srgbClr val="EEECE1"/>
          </a:solidFill>
          <a:ln>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6" name="円/楕円 95">
            <a:extLst>
              <a:ext uri="{FF2B5EF4-FFF2-40B4-BE49-F238E27FC236}">
                <a16:creationId xmlns:a16="http://schemas.microsoft.com/office/drawing/2014/main" id="{97A3A8B8-E1EF-504D-B4D9-51DFD30337A4}"/>
              </a:ext>
            </a:extLst>
          </p:cNvPr>
          <p:cNvSpPr/>
          <p:nvPr/>
        </p:nvSpPr>
        <p:spPr>
          <a:xfrm>
            <a:off x="8050813" y="5829778"/>
            <a:ext cx="107745" cy="114411"/>
          </a:xfrm>
          <a:prstGeom prst="ellipse">
            <a:avLst/>
          </a:prstGeom>
          <a:solidFill>
            <a:srgbClr val="EEECE1"/>
          </a:solidFill>
          <a:ln>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8" name="正方形/長方形 97">
            <a:extLst>
              <a:ext uri="{FF2B5EF4-FFF2-40B4-BE49-F238E27FC236}">
                <a16:creationId xmlns:a16="http://schemas.microsoft.com/office/drawing/2014/main" id="{4D078C8E-8A75-1241-BA07-209010CDC6B5}"/>
              </a:ext>
            </a:extLst>
          </p:cNvPr>
          <p:cNvSpPr/>
          <p:nvPr/>
        </p:nvSpPr>
        <p:spPr>
          <a:xfrm rot="16200000" flipH="1">
            <a:off x="8795444" y="5565123"/>
            <a:ext cx="573513" cy="184617"/>
          </a:xfrm>
          <a:prstGeom prst="rect">
            <a:avLst/>
          </a:prstGeom>
          <a:solidFill>
            <a:schemeClr val="bg2"/>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9" name="円/楕円 98">
            <a:extLst>
              <a:ext uri="{FF2B5EF4-FFF2-40B4-BE49-F238E27FC236}">
                <a16:creationId xmlns:a16="http://schemas.microsoft.com/office/drawing/2014/main" id="{4D8D4BE5-F78D-9246-802F-7A5D4438571E}"/>
              </a:ext>
            </a:extLst>
          </p:cNvPr>
          <p:cNvSpPr/>
          <p:nvPr/>
        </p:nvSpPr>
        <p:spPr>
          <a:xfrm flipH="1">
            <a:off x="9215790" y="5370675"/>
            <a:ext cx="107745" cy="114411"/>
          </a:xfrm>
          <a:prstGeom prst="ellipse">
            <a:avLst/>
          </a:prstGeom>
          <a:solidFill>
            <a:srgbClr val="EEECE1"/>
          </a:solidFill>
          <a:ln>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0" name="円/楕円 99">
            <a:extLst>
              <a:ext uri="{FF2B5EF4-FFF2-40B4-BE49-F238E27FC236}">
                <a16:creationId xmlns:a16="http://schemas.microsoft.com/office/drawing/2014/main" id="{B5AFC729-13C4-E54A-BB2A-F6475766C759}"/>
              </a:ext>
            </a:extLst>
          </p:cNvPr>
          <p:cNvSpPr/>
          <p:nvPr/>
        </p:nvSpPr>
        <p:spPr>
          <a:xfrm flipH="1">
            <a:off x="9215790" y="5519464"/>
            <a:ext cx="107745" cy="114411"/>
          </a:xfrm>
          <a:prstGeom prst="ellipse">
            <a:avLst/>
          </a:prstGeom>
          <a:solidFill>
            <a:srgbClr val="EEECE1"/>
          </a:solidFill>
          <a:ln>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1" name="円/楕円 100">
            <a:extLst>
              <a:ext uri="{FF2B5EF4-FFF2-40B4-BE49-F238E27FC236}">
                <a16:creationId xmlns:a16="http://schemas.microsoft.com/office/drawing/2014/main" id="{ABFE233B-CBA4-E24C-A1EF-AE316425D52D}"/>
              </a:ext>
            </a:extLst>
          </p:cNvPr>
          <p:cNvSpPr/>
          <p:nvPr/>
        </p:nvSpPr>
        <p:spPr>
          <a:xfrm flipH="1">
            <a:off x="9215790" y="5665488"/>
            <a:ext cx="107745" cy="114411"/>
          </a:xfrm>
          <a:prstGeom prst="ellipse">
            <a:avLst/>
          </a:prstGeom>
          <a:solidFill>
            <a:srgbClr val="EEECE1"/>
          </a:solidFill>
          <a:ln>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2" name="円/楕円 101">
            <a:extLst>
              <a:ext uri="{FF2B5EF4-FFF2-40B4-BE49-F238E27FC236}">
                <a16:creationId xmlns:a16="http://schemas.microsoft.com/office/drawing/2014/main" id="{69CCD1B3-B810-B14B-B66D-3DB4A2B8F290}"/>
              </a:ext>
            </a:extLst>
          </p:cNvPr>
          <p:cNvSpPr/>
          <p:nvPr/>
        </p:nvSpPr>
        <p:spPr>
          <a:xfrm flipH="1">
            <a:off x="9215790" y="5829778"/>
            <a:ext cx="107745" cy="114411"/>
          </a:xfrm>
          <a:prstGeom prst="ellipse">
            <a:avLst/>
          </a:prstGeom>
          <a:solidFill>
            <a:srgbClr val="EEECE1"/>
          </a:solidFill>
          <a:ln>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BB67E646-7B2A-4F47-B1D5-76D37EE145EA}"/>
              </a:ext>
            </a:extLst>
          </p:cNvPr>
          <p:cNvSpPr/>
          <p:nvPr/>
        </p:nvSpPr>
        <p:spPr>
          <a:xfrm rot="10800000">
            <a:off x="8417123" y="5264609"/>
            <a:ext cx="540102" cy="196038"/>
          </a:xfrm>
          <a:prstGeom prst="rect">
            <a:avLst/>
          </a:prstGeom>
          <a:solidFill>
            <a:schemeClr val="bg2"/>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4" name="円/楕円 103">
            <a:extLst>
              <a:ext uri="{FF2B5EF4-FFF2-40B4-BE49-F238E27FC236}">
                <a16:creationId xmlns:a16="http://schemas.microsoft.com/office/drawing/2014/main" id="{0D3290A2-9EED-E94F-8962-F23DBDEBC29A}"/>
              </a:ext>
            </a:extLst>
          </p:cNvPr>
          <p:cNvSpPr/>
          <p:nvPr/>
        </p:nvSpPr>
        <p:spPr>
          <a:xfrm rot="5400000">
            <a:off x="8846148" y="5111381"/>
            <a:ext cx="114411" cy="107745"/>
          </a:xfrm>
          <a:prstGeom prst="ellipse">
            <a:avLst/>
          </a:prstGeom>
          <a:solidFill>
            <a:srgbClr val="EEECE1"/>
          </a:solidFill>
          <a:ln>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5" name="円/楕円 104">
            <a:extLst>
              <a:ext uri="{FF2B5EF4-FFF2-40B4-BE49-F238E27FC236}">
                <a16:creationId xmlns:a16="http://schemas.microsoft.com/office/drawing/2014/main" id="{20611130-C171-7844-A02A-A365F0DA294F}"/>
              </a:ext>
            </a:extLst>
          </p:cNvPr>
          <p:cNvSpPr/>
          <p:nvPr/>
        </p:nvSpPr>
        <p:spPr>
          <a:xfrm rot="5400000">
            <a:off x="8706026" y="5111381"/>
            <a:ext cx="114411" cy="107745"/>
          </a:xfrm>
          <a:prstGeom prst="ellipse">
            <a:avLst/>
          </a:prstGeom>
          <a:solidFill>
            <a:srgbClr val="EEECE1"/>
          </a:solidFill>
          <a:ln>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6" name="円/楕円 105">
            <a:extLst>
              <a:ext uri="{FF2B5EF4-FFF2-40B4-BE49-F238E27FC236}">
                <a16:creationId xmlns:a16="http://schemas.microsoft.com/office/drawing/2014/main" id="{E01B01EA-889B-5D4B-A500-8E1D94715CF3}"/>
              </a:ext>
            </a:extLst>
          </p:cNvPr>
          <p:cNvSpPr/>
          <p:nvPr/>
        </p:nvSpPr>
        <p:spPr>
          <a:xfrm rot="5400000">
            <a:off x="8568509" y="5111381"/>
            <a:ext cx="114411" cy="107745"/>
          </a:xfrm>
          <a:prstGeom prst="ellipse">
            <a:avLst/>
          </a:prstGeom>
          <a:solidFill>
            <a:srgbClr val="EEECE1"/>
          </a:solidFill>
          <a:ln>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7" name="円/楕円 106">
            <a:extLst>
              <a:ext uri="{FF2B5EF4-FFF2-40B4-BE49-F238E27FC236}">
                <a16:creationId xmlns:a16="http://schemas.microsoft.com/office/drawing/2014/main" id="{0B55F167-79D0-5540-B13C-9DD590001D42}"/>
              </a:ext>
            </a:extLst>
          </p:cNvPr>
          <p:cNvSpPr/>
          <p:nvPr/>
        </p:nvSpPr>
        <p:spPr>
          <a:xfrm rot="5400000">
            <a:off x="8413791" y="5111381"/>
            <a:ext cx="114411" cy="107745"/>
          </a:xfrm>
          <a:prstGeom prst="ellipse">
            <a:avLst/>
          </a:prstGeom>
          <a:solidFill>
            <a:srgbClr val="EEECE1"/>
          </a:solidFill>
          <a:ln>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8" name="円/楕円 107">
            <a:extLst>
              <a:ext uri="{FF2B5EF4-FFF2-40B4-BE49-F238E27FC236}">
                <a16:creationId xmlns:a16="http://schemas.microsoft.com/office/drawing/2014/main" id="{E68D66F2-B86C-5445-8189-6402D76DF3A8}"/>
              </a:ext>
            </a:extLst>
          </p:cNvPr>
          <p:cNvSpPr/>
          <p:nvPr/>
        </p:nvSpPr>
        <p:spPr>
          <a:xfrm flipH="1">
            <a:off x="8903353" y="6054872"/>
            <a:ext cx="107745" cy="114411"/>
          </a:xfrm>
          <a:prstGeom prst="ellipse">
            <a:avLst/>
          </a:prstGeom>
          <a:solidFill>
            <a:srgbClr val="EEECE1"/>
          </a:solidFill>
          <a:ln>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A2761FB-A4D8-5A40-8CBE-91D2C3C21850}"/>
              </a:ext>
            </a:extLst>
          </p:cNvPr>
          <p:cNvSpPr/>
          <p:nvPr/>
        </p:nvSpPr>
        <p:spPr>
          <a:xfrm>
            <a:off x="5436045" y="4631823"/>
            <a:ext cx="1127768" cy="300802"/>
          </a:xfrm>
          <a:prstGeom prst="rect">
            <a:avLst/>
          </a:prstGeom>
        </p:spPr>
        <p:txBody>
          <a:bodyPr wrap="none">
            <a:spAutoFit/>
          </a:bodyPr>
          <a:lstStyle/>
          <a:p>
            <a:pPr>
              <a:lnSpc>
                <a:spcPct val="120000"/>
              </a:lnSpc>
            </a:pPr>
            <a:r>
              <a:rPr lang="en-US" altLang="ja-JP" sz="1000" dirty="0">
                <a:solidFill>
                  <a:schemeClr val="tx1">
                    <a:lumMod val="85000"/>
                    <a:lumOff val="15000"/>
                  </a:schemeClr>
                </a:solidFill>
                <a:latin typeface="メイリオ"/>
                <a:ea typeface="メイリオ"/>
                <a:cs typeface="メイリオ"/>
              </a:rPr>
              <a:t>●</a:t>
            </a:r>
            <a:r>
              <a:rPr lang="ja-JP" altLang="en-US" sz="1000" dirty="0">
                <a:solidFill>
                  <a:schemeClr val="tx1">
                    <a:lumMod val="85000"/>
                    <a:lumOff val="15000"/>
                  </a:schemeClr>
                </a:solidFill>
                <a:latin typeface="メイリオ"/>
                <a:ea typeface="メイリオ"/>
                <a:cs typeface="メイリオ"/>
              </a:rPr>
              <a:t>イメージ写真</a:t>
            </a:r>
          </a:p>
        </p:txBody>
      </p:sp>
      <p:sp>
        <p:nvSpPr>
          <p:cNvPr id="110" name="正方形/長方形 109">
            <a:extLst>
              <a:ext uri="{FF2B5EF4-FFF2-40B4-BE49-F238E27FC236}">
                <a16:creationId xmlns:a16="http://schemas.microsoft.com/office/drawing/2014/main" id="{278A694B-087B-104C-A200-2696D3CDCC6E}"/>
              </a:ext>
            </a:extLst>
          </p:cNvPr>
          <p:cNvSpPr/>
          <p:nvPr/>
        </p:nvSpPr>
        <p:spPr>
          <a:xfrm>
            <a:off x="8996532" y="6054872"/>
            <a:ext cx="406919" cy="221345"/>
          </a:xfrm>
          <a:prstGeom prst="rect">
            <a:avLst/>
          </a:prstGeom>
        </p:spPr>
        <p:txBody>
          <a:bodyPr wrap="square">
            <a:spAutoFit/>
          </a:bodyPr>
          <a:lstStyle/>
          <a:p>
            <a:pPr algn="ctr">
              <a:lnSpc>
                <a:spcPct val="120000"/>
              </a:lnSpc>
            </a:pPr>
            <a:r>
              <a:rPr lang="ja-JP" altLang="en-US" sz="600" dirty="0">
                <a:solidFill>
                  <a:schemeClr val="tx1">
                    <a:lumMod val="85000"/>
                    <a:lumOff val="15000"/>
                  </a:schemeClr>
                </a:solidFill>
                <a:latin typeface="メイリオ"/>
                <a:ea typeface="メイリオ"/>
                <a:cs typeface="メイリオ"/>
              </a:rPr>
              <a:t>講師</a:t>
            </a:r>
            <a:endParaRPr lang="en-US" altLang="ja-JP" sz="600" dirty="0">
              <a:solidFill>
                <a:schemeClr val="tx1">
                  <a:lumMod val="85000"/>
                  <a:lumOff val="15000"/>
                </a:schemeClr>
              </a:solidFill>
              <a:latin typeface="メイリオ"/>
              <a:ea typeface="メイリオ"/>
              <a:cs typeface="メイリオ"/>
            </a:endParaRPr>
          </a:p>
        </p:txBody>
      </p:sp>
      <p:sp>
        <p:nvSpPr>
          <p:cNvPr id="111" name="正方形/長方形 110">
            <a:extLst>
              <a:ext uri="{FF2B5EF4-FFF2-40B4-BE49-F238E27FC236}">
                <a16:creationId xmlns:a16="http://schemas.microsoft.com/office/drawing/2014/main" id="{901E4758-C5A5-8A4A-A0D1-08786B10E99E}"/>
              </a:ext>
            </a:extLst>
          </p:cNvPr>
          <p:cNvSpPr/>
          <p:nvPr/>
        </p:nvSpPr>
        <p:spPr>
          <a:xfrm>
            <a:off x="8398473" y="5829778"/>
            <a:ext cx="346736" cy="221345"/>
          </a:xfrm>
          <a:prstGeom prst="rect">
            <a:avLst/>
          </a:prstGeom>
        </p:spPr>
        <p:txBody>
          <a:bodyPr wrap="square">
            <a:spAutoFit/>
          </a:bodyPr>
          <a:lstStyle/>
          <a:p>
            <a:pPr algn="ctr">
              <a:lnSpc>
                <a:spcPct val="120000"/>
              </a:lnSpc>
            </a:pPr>
            <a:r>
              <a:rPr lang="ja-JP" altLang="en-US" sz="600" dirty="0">
                <a:solidFill>
                  <a:schemeClr val="tx1">
                    <a:lumMod val="85000"/>
                    <a:lumOff val="15000"/>
                  </a:schemeClr>
                </a:solidFill>
                <a:latin typeface="メイリオ"/>
                <a:ea typeface="メイリオ"/>
                <a:cs typeface="メイリオ"/>
              </a:rPr>
              <a:t>長机</a:t>
            </a:r>
            <a:endParaRPr lang="en-US" altLang="ja-JP" sz="600" dirty="0">
              <a:solidFill>
                <a:schemeClr val="tx1">
                  <a:lumMod val="85000"/>
                  <a:lumOff val="15000"/>
                </a:schemeClr>
              </a:solidFill>
              <a:latin typeface="メイリオ"/>
              <a:ea typeface="メイリオ"/>
              <a:cs typeface="メイリオ"/>
            </a:endParaRPr>
          </a:p>
        </p:txBody>
      </p:sp>
      <p:cxnSp>
        <p:nvCxnSpPr>
          <p:cNvPr id="112" name="直線コネクタ 111">
            <a:extLst>
              <a:ext uri="{FF2B5EF4-FFF2-40B4-BE49-F238E27FC236}">
                <a16:creationId xmlns:a16="http://schemas.microsoft.com/office/drawing/2014/main" id="{3C827AAD-FACE-C04F-A601-AA3284D4CBF6}"/>
              </a:ext>
            </a:extLst>
          </p:cNvPr>
          <p:cNvCxnSpPr>
            <a:stCxn id="91" idx="0"/>
          </p:cNvCxnSpPr>
          <p:nvPr/>
        </p:nvCxnSpPr>
        <p:spPr>
          <a:xfrm>
            <a:off x="8384457" y="5657432"/>
            <a:ext cx="187385" cy="172346"/>
          </a:xfrm>
          <a:prstGeom prst="line">
            <a:avLst/>
          </a:prstGeom>
          <a:ln w="6350" cmpd="sng">
            <a:solidFill>
              <a:srgbClr val="404040"/>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13" name="直線コネクタ 112">
            <a:extLst>
              <a:ext uri="{FF2B5EF4-FFF2-40B4-BE49-F238E27FC236}">
                <a16:creationId xmlns:a16="http://schemas.microsoft.com/office/drawing/2014/main" id="{8D1BEF8A-A373-3F4C-8BBA-4AB43D7A0CBB}"/>
              </a:ext>
            </a:extLst>
          </p:cNvPr>
          <p:cNvCxnSpPr>
            <a:stCxn id="103" idx="0"/>
            <a:endCxn id="111" idx="0"/>
          </p:cNvCxnSpPr>
          <p:nvPr/>
        </p:nvCxnSpPr>
        <p:spPr>
          <a:xfrm flipH="1">
            <a:off x="8571842" y="5460647"/>
            <a:ext cx="115333" cy="369131"/>
          </a:xfrm>
          <a:prstGeom prst="line">
            <a:avLst/>
          </a:prstGeom>
          <a:ln w="6350" cmpd="sng">
            <a:solidFill>
              <a:srgbClr val="404040"/>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14" name="直線コネクタ 113">
            <a:extLst>
              <a:ext uri="{FF2B5EF4-FFF2-40B4-BE49-F238E27FC236}">
                <a16:creationId xmlns:a16="http://schemas.microsoft.com/office/drawing/2014/main" id="{B8749223-B32E-4340-A3E7-3E0C31CBEBCF}"/>
              </a:ext>
            </a:extLst>
          </p:cNvPr>
          <p:cNvCxnSpPr>
            <a:stCxn id="98" idx="0"/>
            <a:endCxn id="111" idx="0"/>
          </p:cNvCxnSpPr>
          <p:nvPr/>
        </p:nvCxnSpPr>
        <p:spPr>
          <a:xfrm flipH="1">
            <a:off x="8571842" y="5657432"/>
            <a:ext cx="418051" cy="172346"/>
          </a:xfrm>
          <a:prstGeom prst="line">
            <a:avLst/>
          </a:prstGeom>
          <a:ln w="6350" cmpd="sng">
            <a:solidFill>
              <a:srgbClr val="404040"/>
            </a:solidFill>
            <a:prstDash val="sysDash"/>
          </a:ln>
          <a:effectLst/>
        </p:spPr>
        <p:style>
          <a:lnRef idx="2">
            <a:schemeClr val="accent1"/>
          </a:lnRef>
          <a:fillRef idx="0">
            <a:schemeClr val="accent1"/>
          </a:fillRef>
          <a:effectRef idx="1">
            <a:schemeClr val="accent1"/>
          </a:effectRef>
          <a:fontRef idx="minor">
            <a:schemeClr val="tx1"/>
          </a:fontRef>
        </p:style>
      </p:cxnSp>
      <p:sp>
        <p:nvSpPr>
          <p:cNvPr id="115" name="正方形/長方形 114">
            <a:extLst>
              <a:ext uri="{FF2B5EF4-FFF2-40B4-BE49-F238E27FC236}">
                <a16:creationId xmlns:a16="http://schemas.microsoft.com/office/drawing/2014/main" id="{46A3029F-739D-6A4C-8BC9-50866B860784}"/>
              </a:ext>
            </a:extLst>
          </p:cNvPr>
          <p:cNvSpPr/>
          <p:nvPr/>
        </p:nvSpPr>
        <p:spPr>
          <a:xfrm>
            <a:off x="7753326" y="5062345"/>
            <a:ext cx="346736" cy="221345"/>
          </a:xfrm>
          <a:prstGeom prst="rect">
            <a:avLst/>
          </a:prstGeom>
        </p:spPr>
        <p:txBody>
          <a:bodyPr wrap="square">
            <a:spAutoFit/>
          </a:bodyPr>
          <a:lstStyle/>
          <a:p>
            <a:pPr algn="ctr">
              <a:lnSpc>
                <a:spcPct val="120000"/>
              </a:lnSpc>
            </a:pPr>
            <a:r>
              <a:rPr lang="ja-JP" altLang="en-US" sz="600" dirty="0">
                <a:solidFill>
                  <a:schemeClr val="tx1">
                    <a:lumMod val="85000"/>
                    <a:lumOff val="15000"/>
                  </a:schemeClr>
                </a:solidFill>
                <a:latin typeface="メイリオ"/>
                <a:ea typeface="メイリオ"/>
                <a:cs typeface="メイリオ"/>
              </a:rPr>
              <a:t>荷物</a:t>
            </a:r>
            <a:endParaRPr lang="en-US" altLang="ja-JP" sz="600" dirty="0">
              <a:solidFill>
                <a:schemeClr val="tx1">
                  <a:lumMod val="85000"/>
                  <a:lumOff val="15000"/>
                </a:schemeClr>
              </a:solidFill>
              <a:latin typeface="メイリオ"/>
              <a:ea typeface="メイリオ"/>
              <a:cs typeface="メイリオ"/>
            </a:endParaRPr>
          </a:p>
        </p:txBody>
      </p:sp>
      <p:cxnSp>
        <p:nvCxnSpPr>
          <p:cNvPr id="116" name="直線コネクタ 115">
            <a:extLst>
              <a:ext uri="{FF2B5EF4-FFF2-40B4-BE49-F238E27FC236}">
                <a16:creationId xmlns:a16="http://schemas.microsoft.com/office/drawing/2014/main" id="{D8D68020-D538-1345-9038-ABFC1B7F84C9}"/>
              </a:ext>
            </a:extLst>
          </p:cNvPr>
          <p:cNvCxnSpPr/>
          <p:nvPr/>
        </p:nvCxnSpPr>
        <p:spPr>
          <a:xfrm flipH="1">
            <a:off x="7759477" y="5249212"/>
            <a:ext cx="79760" cy="106066"/>
          </a:xfrm>
          <a:prstGeom prst="line">
            <a:avLst/>
          </a:prstGeom>
          <a:ln w="6350" cmpd="sng">
            <a:solidFill>
              <a:srgbClr val="404040"/>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17" name="直線コネクタ 116">
            <a:extLst>
              <a:ext uri="{FF2B5EF4-FFF2-40B4-BE49-F238E27FC236}">
                <a16:creationId xmlns:a16="http://schemas.microsoft.com/office/drawing/2014/main" id="{8291E0FE-DC83-324E-9132-C08BE39A3715}"/>
              </a:ext>
            </a:extLst>
          </p:cNvPr>
          <p:cNvCxnSpPr/>
          <p:nvPr/>
        </p:nvCxnSpPr>
        <p:spPr>
          <a:xfrm flipH="1" flipV="1">
            <a:off x="9011098" y="6130806"/>
            <a:ext cx="79760" cy="38477"/>
          </a:xfrm>
          <a:prstGeom prst="line">
            <a:avLst/>
          </a:prstGeom>
          <a:ln w="6350" cmpd="sng">
            <a:solidFill>
              <a:srgbClr val="404040"/>
            </a:solidFill>
            <a:prstDash val="sysDash"/>
          </a:ln>
          <a:effectLst/>
        </p:spPr>
        <p:style>
          <a:lnRef idx="2">
            <a:schemeClr val="accent1"/>
          </a:lnRef>
          <a:fillRef idx="0">
            <a:schemeClr val="accent1"/>
          </a:fillRef>
          <a:effectRef idx="1">
            <a:schemeClr val="accent1"/>
          </a:effectRef>
          <a:fontRef idx="minor">
            <a:schemeClr val="tx1"/>
          </a:fontRef>
        </p:style>
      </p:cxnSp>
      <p:sp>
        <p:nvSpPr>
          <p:cNvPr id="118" name="正方形/長方形 117">
            <a:extLst>
              <a:ext uri="{FF2B5EF4-FFF2-40B4-BE49-F238E27FC236}">
                <a16:creationId xmlns:a16="http://schemas.microsoft.com/office/drawing/2014/main" id="{625E7117-490F-F048-8DB0-06C8BE32A772}"/>
              </a:ext>
            </a:extLst>
          </p:cNvPr>
          <p:cNvSpPr/>
          <p:nvPr/>
        </p:nvSpPr>
        <p:spPr>
          <a:xfrm>
            <a:off x="7964986" y="6033890"/>
            <a:ext cx="452138" cy="221345"/>
          </a:xfrm>
          <a:prstGeom prst="rect">
            <a:avLst/>
          </a:prstGeom>
        </p:spPr>
        <p:txBody>
          <a:bodyPr wrap="square">
            <a:spAutoFit/>
          </a:bodyPr>
          <a:lstStyle/>
          <a:p>
            <a:pPr algn="ctr">
              <a:lnSpc>
                <a:spcPct val="120000"/>
              </a:lnSpc>
            </a:pPr>
            <a:r>
              <a:rPr lang="ja-JP" altLang="en-US" sz="600" dirty="0">
                <a:solidFill>
                  <a:schemeClr val="tx1">
                    <a:lumMod val="85000"/>
                    <a:lumOff val="15000"/>
                  </a:schemeClr>
                </a:solidFill>
                <a:latin typeface="メイリオ"/>
                <a:ea typeface="メイリオ"/>
                <a:cs typeface="メイリオ"/>
              </a:rPr>
              <a:t>参加者</a:t>
            </a:r>
            <a:endParaRPr lang="en-US" altLang="ja-JP" sz="600" dirty="0">
              <a:solidFill>
                <a:schemeClr val="tx1">
                  <a:lumMod val="85000"/>
                  <a:lumOff val="15000"/>
                </a:schemeClr>
              </a:solidFill>
              <a:latin typeface="メイリオ"/>
              <a:ea typeface="メイリオ"/>
              <a:cs typeface="メイリオ"/>
            </a:endParaRPr>
          </a:p>
        </p:txBody>
      </p:sp>
      <p:cxnSp>
        <p:nvCxnSpPr>
          <p:cNvPr id="119" name="直線コネクタ 118">
            <a:extLst>
              <a:ext uri="{FF2B5EF4-FFF2-40B4-BE49-F238E27FC236}">
                <a16:creationId xmlns:a16="http://schemas.microsoft.com/office/drawing/2014/main" id="{00E9A6DF-25CB-B34D-BF43-63818C5F42C8}"/>
              </a:ext>
            </a:extLst>
          </p:cNvPr>
          <p:cNvCxnSpPr>
            <a:endCxn id="96" idx="4"/>
          </p:cNvCxnSpPr>
          <p:nvPr/>
        </p:nvCxnSpPr>
        <p:spPr>
          <a:xfrm flipH="1" flipV="1">
            <a:off x="8104686" y="5944188"/>
            <a:ext cx="53873" cy="110684"/>
          </a:xfrm>
          <a:prstGeom prst="line">
            <a:avLst/>
          </a:prstGeom>
          <a:ln w="6350" cmpd="sng">
            <a:solidFill>
              <a:srgbClr val="404040"/>
            </a:solidFill>
            <a:prstDash val="sysDash"/>
          </a:ln>
          <a:effectLst/>
        </p:spPr>
        <p:style>
          <a:lnRef idx="2">
            <a:schemeClr val="accent1"/>
          </a:lnRef>
          <a:fillRef idx="0">
            <a:schemeClr val="accent1"/>
          </a:fillRef>
          <a:effectRef idx="1">
            <a:schemeClr val="accent1"/>
          </a:effectRef>
          <a:fontRef idx="minor">
            <a:schemeClr val="tx1"/>
          </a:fontRef>
        </p:style>
      </p:cxnSp>
      <p:sp>
        <p:nvSpPr>
          <p:cNvPr id="65" name="テキスト ボックス 64">
            <a:extLst>
              <a:ext uri="{FF2B5EF4-FFF2-40B4-BE49-F238E27FC236}">
                <a16:creationId xmlns:a16="http://schemas.microsoft.com/office/drawing/2014/main" id="{CC4DA12F-1C19-4A09-907A-0804DB89B161}"/>
              </a:ext>
            </a:extLst>
          </p:cNvPr>
          <p:cNvSpPr txBox="1"/>
          <p:nvPr/>
        </p:nvSpPr>
        <p:spPr>
          <a:xfrm>
            <a:off x="337288" y="6560810"/>
            <a:ext cx="1417376"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7.</a:t>
            </a:r>
            <a:r>
              <a:rPr lang="ja-JP" altLang="en-US" sz="900" dirty="0">
                <a:latin typeface="Meiryo UI" panose="020B0604030504040204" pitchFamily="50" charset="-128"/>
                <a:ea typeface="Meiryo UI" panose="020B0604030504040204" pitchFamily="50" charset="-128"/>
              </a:rPr>
              <a:t>他者に伝える・共有する</a:t>
            </a:r>
          </a:p>
        </p:txBody>
      </p:sp>
      <p:sp>
        <p:nvSpPr>
          <p:cNvPr id="66" name="テキスト ボックス 65">
            <a:extLst>
              <a:ext uri="{FF2B5EF4-FFF2-40B4-BE49-F238E27FC236}">
                <a16:creationId xmlns:a16="http://schemas.microsoft.com/office/drawing/2014/main" id="{2BCB0095-35FD-4A19-BEC2-722CA63CD96B}"/>
              </a:ext>
            </a:extLst>
          </p:cNvPr>
          <p:cNvSpPr txBox="1"/>
          <p:nvPr/>
        </p:nvSpPr>
        <p:spPr>
          <a:xfrm>
            <a:off x="1809280" y="6560810"/>
            <a:ext cx="1252266"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STEP1:</a:t>
            </a:r>
            <a:r>
              <a:rPr lang="ja-JP" altLang="en-US" sz="900" dirty="0">
                <a:latin typeface="Meiryo UI" panose="020B0604030504040204" pitchFamily="50" charset="-128"/>
                <a:ea typeface="Meiryo UI" panose="020B0604030504040204" pitchFamily="50" charset="-128"/>
              </a:rPr>
              <a:t>情報を伝える</a:t>
            </a:r>
          </a:p>
        </p:txBody>
      </p:sp>
    </p:spTree>
    <p:extLst>
      <p:ext uri="{BB962C8B-B14F-4D97-AF65-F5344CB8AC3E}">
        <p14:creationId xmlns:p14="http://schemas.microsoft.com/office/powerpoint/2010/main" val="1546024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6617679F-E1EE-1A4E-95F9-15D2C3FF894A}"/>
              </a:ext>
            </a:extLst>
          </p:cNvPr>
          <p:cNvSpPr txBox="1"/>
          <p:nvPr/>
        </p:nvSpPr>
        <p:spPr>
          <a:xfrm>
            <a:off x="463308" y="238540"/>
            <a:ext cx="2499402" cy="400110"/>
          </a:xfrm>
          <a:prstGeom prst="rect">
            <a:avLst/>
          </a:prstGeom>
          <a:noFill/>
        </p:spPr>
        <p:txBody>
          <a:bodyPr wrap="none" rtlCol="0">
            <a:spAutoFit/>
          </a:bodyPr>
          <a:lstStyle/>
          <a:p>
            <a:r>
              <a:rPr kumimoji="1" lang="en-US" altLang="ja-JP" sz="2000" b="1" dirty="0">
                <a:solidFill>
                  <a:schemeClr val="tx1">
                    <a:lumMod val="75000"/>
                    <a:lumOff val="25000"/>
                  </a:schemeClr>
                </a:solidFill>
                <a:latin typeface="Meiryo" panose="020B0604030504040204" pitchFamily="34" charset="-128"/>
                <a:ea typeface="Meiryo" panose="020B0604030504040204" pitchFamily="34" charset="-128"/>
              </a:rPr>
              <a:t>05_</a:t>
            </a:r>
            <a:r>
              <a:rPr kumimoji="1" lang="ja-JP" altLang="en-US" sz="2000" b="1" dirty="0">
                <a:solidFill>
                  <a:schemeClr val="tx1">
                    <a:lumMod val="75000"/>
                    <a:lumOff val="25000"/>
                  </a:schemeClr>
                </a:solidFill>
                <a:latin typeface="Meiryo" panose="020B0604030504040204" pitchFamily="34" charset="-128"/>
                <a:ea typeface="Meiryo" panose="020B0604030504040204" pitchFamily="34" charset="-128"/>
              </a:rPr>
              <a:t>ロジックツリー</a:t>
            </a:r>
          </a:p>
        </p:txBody>
      </p:sp>
      <p:sp>
        <p:nvSpPr>
          <p:cNvPr id="45" name="正方形/長方形 44">
            <a:extLst>
              <a:ext uri="{FF2B5EF4-FFF2-40B4-BE49-F238E27FC236}">
                <a16:creationId xmlns:a16="http://schemas.microsoft.com/office/drawing/2014/main" id="{5FA53AC5-A60A-5A4F-9B70-45765DB28158}"/>
              </a:ext>
            </a:extLst>
          </p:cNvPr>
          <p:cNvSpPr/>
          <p:nvPr/>
        </p:nvSpPr>
        <p:spPr>
          <a:xfrm>
            <a:off x="337288" y="686423"/>
            <a:ext cx="9231426" cy="580383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61" name="直線コネクタ 66"/>
          <p:cNvCxnSpPr>
            <a:stCxn id="55" idx="3"/>
            <a:endCxn id="10" idx="1"/>
          </p:cNvCxnSpPr>
          <p:nvPr/>
        </p:nvCxnSpPr>
        <p:spPr>
          <a:xfrm flipV="1">
            <a:off x="3085796" y="1799094"/>
            <a:ext cx="657267" cy="1730724"/>
          </a:xfrm>
          <a:prstGeom prst="bentConnector3">
            <a:avLst>
              <a:gd name="adj1" fmla="val 50000"/>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62" name="直線コネクタ 66"/>
          <p:cNvCxnSpPr>
            <a:cxnSpLocks/>
            <a:stCxn id="55" idx="3"/>
            <a:endCxn id="112" idx="1"/>
          </p:cNvCxnSpPr>
          <p:nvPr/>
        </p:nvCxnSpPr>
        <p:spPr>
          <a:xfrm>
            <a:off x="3085796" y="3529818"/>
            <a:ext cx="657267" cy="1730723"/>
          </a:xfrm>
          <a:prstGeom prst="bentConnector3">
            <a:avLst>
              <a:gd name="adj1" fmla="val 50000"/>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63" name="直線コネクタ 62"/>
          <p:cNvCxnSpPr>
            <a:cxnSpLocks/>
            <a:stCxn id="55" idx="3"/>
            <a:endCxn id="95" idx="1"/>
          </p:cNvCxnSpPr>
          <p:nvPr/>
        </p:nvCxnSpPr>
        <p:spPr>
          <a:xfrm>
            <a:off x="3085796" y="3529818"/>
            <a:ext cx="657267" cy="0"/>
          </a:xfrm>
          <a:prstGeom prst="line">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55" name="角丸四角形 54"/>
          <p:cNvSpPr/>
          <p:nvPr/>
        </p:nvSpPr>
        <p:spPr>
          <a:xfrm>
            <a:off x="665922" y="3324151"/>
            <a:ext cx="2419874" cy="411333"/>
          </a:xfrm>
          <a:prstGeom prst="roundRect">
            <a:avLst>
              <a:gd name="adj" fmla="val 0"/>
            </a:avLst>
          </a:prstGeom>
          <a:solidFill>
            <a:schemeClr val="bg1"/>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chemeClr val="tx1">
                  <a:lumMod val="75000"/>
                  <a:lumOff val="25000"/>
                </a:schemeClr>
              </a:solidFill>
            </a:endParaRPr>
          </a:p>
        </p:txBody>
      </p:sp>
      <p:cxnSp>
        <p:nvCxnSpPr>
          <p:cNvPr id="110" name="直線コネクタ 66"/>
          <p:cNvCxnSpPr>
            <a:stCxn id="10" idx="3"/>
            <a:endCxn id="39" idx="1"/>
          </p:cNvCxnSpPr>
          <p:nvPr/>
        </p:nvCxnSpPr>
        <p:spPr>
          <a:xfrm flipV="1">
            <a:off x="6162937" y="1239729"/>
            <a:ext cx="657269" cy="559365"/>
          </a:xfrm>
          <a:prstGeom prst="bentConnector3">
            <a:avLst>
              <a:gd name="adj1" fmla="val 50000"/>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113" name="直線コネクタ 66"/>
          <p:cNvCxnSpPr>
            <a:cxnSpLocks/>
            <a:stCxn id="10" idx="3"/>
            <a:endCxn id="49" idx="1"/>
          </p:cNvCxnSpPr>
          <p:nvPr/>
        </p:nvCxnSpPr>
        <p:spPr>
          <a:xfrm>
            <a:off x="6162937" y="1799094"/>
            <a:ext cx="657269" cy="559365"/>
          </a:xfrm>
          <a:prstGeom prst="bentConnector3">
            <a:avLst>
              <a:gd name="adj1" fmla="val 50000"/>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10" name="角丸四角形 9"/>
          <p:cNvSpPr/>
          <p:nvPr/>
        </p:nvSpPr>
        <p:spPr>
          <a:xfrm>
            <a:off x="3743063" y="1593427"/>
            <a:ext cx="2419874" cy="411333"/>
          </a:xfrm>
          <a:prstGeom prst="roundRect">
            <a:avLst>
              <a:gd name="adj" fmla="val 0"/>
            </a:avLst>
          </a:prstGeom>
          <a:solidFill>
            <a:schemeClr val="bg1"/>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chemeClr val="tx1">
                  <a:lumMod val="75000"/>
                  <a:lumOff val="25000"/>
                </a:schemeClr>
              </a:solidFill>
            </a:endParaRPr>
          </a:p>
        </p:txBody>
      </p:sp>
      <p:sp>
        <p:nvSpPr>
          <p:cNvPr id="39" name="角丸四角形 38"/>
          <p:cNvSpPr/>
          <p:nvPr/>
        </p:nvSpPr>
        <p:spPr>
          <a:xfrm>
            <a:off x="6820206" y="1034062"/>
            <a:ext cx="2419874" cy="411333"/>
          </a:xfrm>
          <a:prstGeom prst="roundRect">
            <a:avLst>
              <a:gd name="adj" fmla="val 0"/>
            </a:avLst>
          </a:prstGeom>
          <a:solidFill>
            <a:schemeClr val="bg1"/>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lumMod val="75000"/>
                  <a:lumOff val="25000"/>
                </a:schemeClr>
              </a:solidFill>
            </a:endParaRPr>
          </a:p>
        </p:txBody>
      </p:sp>
      <p:sp>
        <p:nvSpPr>
          <p:cNvPr id="40" name="角丸四角形 39"/>
          <p:cNvSpPr/>
          <p:nvPr/>
        </p:nvSpPr>
        <p:spPr>
          <a:xfrm>
            <a:off x="6820206" y="1593427"/>
            <a:ext cx="2419874" cy="411333"/>
          </a:xfrm>
          <a:prstGeom prst="roundRect">
            <a:avLst>
              <a:gd name="adj" fmla="val 0"/>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chemeClr val="tx1">
                  <a:lumMod val="75000"/>
                  <a:lumOff val="25000"/>
                </a:schemeClr>
              </a:solidFill>
            </a:endParaRPr>
          </a:p>
        </p:txBody>
      </p:sp>
      <p:sp>
        <p:nvSpPr>
          <p:cNvPr id="49" name="角丸四角形 48">
            <a:extLst>
              <a:ext uri="{FF2B5EF4-FFF2-40B4-BE49-F238E27FC236}">
                <a16:creationId xmlns:a16="http://schemas.microsoft.com/office/drawing/2014/main" id="{91553AFD-CBA8-1E4C-B4AB-5757B103A02A}"/>
              </a:ext>
            </a:extLst>
          </p:cNvPr>
          <p:cNvSpPr/>
          <p:nvPr/>
        </p:nvSpPr>
        <p:spPr>
          <a:xfrm>
            <a:off x="6820206" y="2152792"/>
            <a:ext cx="2419874" cy="411333"/>
          </a:xfrm>
          <a:prstGeom prst="roundRect">
            <a:avLst>
              <a:gd name="adj" fmla="val 0"/>
            </a:avLst>
          </a:prstGeom>
          <a:solidFill>
            <a:schemeClr val="bg1"/>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chemeClr val="tx1">
                  <a:lumMod val="75000"/>
                  <a:lumOff val="25000"/>
                </a:schemeClr>
              </a:solidFill>
            </a:endParaRPr>
          </a:p>
        </p:txBody>
      </p:sp>
      <p:cxnSp>
        <p:nvCxnSpPr>
          <p:cNvPr id="56" name="直線コネクタ 55">
            <a:extLst>
              <a:ext uri="{FF2B5EF4-FFF2-40B4-BE49-F238E27FC236}">
                <a16:creationId xmlns:a16="http://schemas.microsoft.com/office/drawing/2014/main" id="{F2481F9C-7984-3945-970D-FD6FA2615982}"/>
              </a:ext>
            </a:extLst>
          </p:cNvPr>
          <p:cNvCxnSpPr>
            <a:cxnSpLocks/>
            <a:stCxn id="10" idx="3"/>
            <a:endCxn id="40" idx="1"/>
          </p:cNvCxnSpPr>
          <p:nvPr/>
        </p:nvCxnSpPr>
        <p:spPr>
          <a:xfrm>
            <a:off x="6162937" y="1799094"/>
            <a:ext cx="657269" cy="0"/>
          </a:xfrm>
          <a:prstGeom prst="line">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93" name="直線コネクタ 66">
            <a:extLst>
              <a:ext uri="{FF2B5EF4-FFF2-40B4-BE49-F238E27FC236}">
                <a16:creationId xmlns:a16="http://schemas.microsoft.com/office/drawing/2014/main" id="{FC019189-7261-0A4A-AD0D-7CA2B9E0AC4E}"/>
              </a:ext>
            </a:extLst>
          </p:cNvPr>
          <p:cNvCxnSpPr>
            <a:stCxn id="95" idx="3"/>
            <a:endCxn id="106" idx="1"/>
          </p:cNvCxnSpPr>
          <p:nvPr/>
        </p:nvCxnSpPr>
        <p:spPr>
          <a:xfrm flipV="1">
            <a:off x="6162937" y="2970453"/>
            <a:ext cx="657269" cy="559365"/>
          </a:xfrm>
          <a:prstGeom prst="bentConnector3">
            <a:avLst>
              <a:gd name="adj1" fmla="val 50000"/>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94" name="直線コネクタ 66">
            <a:extLst>
              <a:ext uri="{FF2B5EF4-FFF2-40B4-BE49-F238E27FC236}">
                <a16:creationId xmlns:a16="http://schemas.microsoft.com/office/drawing/2014/main" id="{1C3A9EFE-36D7-9247-B992-3B9428D78A2E}"/>
              </a:ext>
            </a:extLst>
          </p:cNvPr>
          <p:cNvCxnSpPr>
            <a:cxnSpLocks/>
            <a:stCxn id="95" idx="3"/>
            <a:endCxn id="102" idx="1"/>
          </p:cNvCxnSpPr>
          <p:nvPr/>
        </p:nvCxnSpPr>
        <p:spPr>
          <a:xfrm>
            <a:off x="6162937" y="3529818"/>
            <a:ext cx="657269" cy="559365"/>
          </a:xfrm>
          <a:prstGeom prst="bentConnector3">
            <a:avLst>
              <a:gd name="adj1" fmla="val 50000"/>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95" name="角丸四角形 94">
            <a:extLst>
              <a:ext uri="{FF2B5EF4-FFF2-40B4-BE49-F238E27FC236}">
                <a16:creationId xmlns:a16="http://schemas.microsoft.com/office/drawing/2014/main" id="{A9A9B035-A114-1D49-B325-2807414E4DB8}"/>
              </a:ext>
            </a:extLst>
          </p:cNvPr>
          <p:cNvSpPr/>
          <p:nvPr/>
        </p:nvSpPr>
        <p:spPr>
          <a:xfrm>
            <a:off x="3743063" y="3324151"/>
            <a:ext cx="2419874" cy="411333"/>
          </a:xfrm>
          <a:prstGeom prst="roundRect">
            <a:avLst>
              <a:gd name="adj" fmla="val 0"/>
            </a:avLst>
          </a:prstGeom>
          <a:solidFill>
            <a:schemeClr val="bg1"/>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chemeClr val="tx1">
                  <a:lumMod val="75000"/>
                  <a:lumOff val="25000"/>
                </a:schemeClr>
              </a:solidFill>
            </a:endParaRPr>
          </a:p>
        </p:txBody>
      </p:sp>
      <p:sp>
        <p:nvSpPr>
          <p:cNvPr id="106" name="角丸四角形 105">
            <a:extLst>
              <a:ext uri="{FF2B5EF4-FFF2-40B4-BE49-F238E27FC236}">
                <a16:creationId xmlns:a16="http://schemas.microsoft.com/office/drawing/2014/main" id="{40188DBA-9275-9D41-956E-8F0513A17979}"/>
              </a:ext>
            </a:extLst>
          </p:cNvPr>
          <p:cNvSpPr/>
          <p:nvPr/>
        </p:nvSpPr>
        <p:spPr>
          <a:xfrm>
            <a:off x="6820206" y="2764786"/>
            <a:ext cx="2419874" cy="411333"/>
          </a:xfrm>
          <a:prstGeom prst="roundRect">
            <a:avLst>
              <a:gd name="adj" fmla="val 0"/>
            </a:avLst>
          </a:prstGeom>
          <a:solidFill>
            <a:schemeClr val="bg1"/>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lumMod val="75000"/>
                  <a:lumOff val="25000"/>
                </a:schemeClr>
              </a:solidFill>
            </a:endParaRPr>
          </a:p>
        </p:txBody>
      </p:sp>
      <p:sp>
        <p:nvSpPr>
          <p:cNvPr id="104" name="角丸四角形 103">
            <a:extLst>
              <a:ext uri="{FF2B5EF4-FFF2-40B4-BE49-F238E27FC236}">
                <a16:creationId xmlns:a16="http://schemas.microsoft.com/office/drawing/2014/main" id="{93604485-2F67-2B45-89C6-694356558652}"/>
              </a:ext>
            </a:extLst>
          </p:cNvPr>
          <p:cNvSpPr/>
          <p:nvPr/>
        </p:nvSpPr>
        <p:spPr>
          <a:xfrm>
            <a:off x="6820206" y="3324151"/>
            <a:ext cx="2419874" cy="411333"/>
          </a:xfrm>
          <a:prstGeom prst="roundRect">
            <a:avLst>
              <a:gd name="adj" fmla="val 0"/>
            </a:avLst>
          </a:prstGeom>
          <a:solidFill>
            <a:schemeClr val="bg1"/>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chemeClr val="tx1">
                  <a:lumMod val="75000"/>
                  <a:lumOff val="25000"/>
                </a:schemeClr>
              </a:solidFill>
            </a:endParaRPr>
          </a:p>
        </p:txBody>
      </p:sp>
      <p:sp>
        <p:nvSpPr>
          <p:cNvPr id="102" name="角丸四角形 101">
            <a:extLst>
              <a:ext uri="{FF2B5EF4-FFF2-40B4-BE49-F238E27FC236}">
                <a16:creationId xmlns:a16="http://schemas.microsoft.com/office/drawing/2014/main" id="{79499BBD-B561-A045-ACD7-30E583DA3434}"/>
              </a:ext>
            </a:extLst>
          </p:cNvPr>
          <p:cNvSpPr/>
          <p:nvPr/>
        </p:nvSpPr>
        <p:spPr>
          <a:xfrm>
            <a:off x="6820206" y="3883516"/>
            <a:ext cx="2419874" cy="411333"/>
          </a:xfrm>
          <a:prstGeom prst="roundRect">
            <a:avLst>
              <a:gd name="adj" fmla="val 0"/>
            </a:avLst>
          </a:prstGeom>
          <a:solidFill>
            <a:schemeClr val="bg1"/>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chemeClr val="tx1">
                  <a:lumMod val="75000"/>
                  <a:lumOff val="25000"/>
                </a:schemeClr>
              </a:solidFill>
            </a:endParaRPr>
          </a:p>
        </p:txBody>
      </p:sp>
      <p:cxnSp>
        <p:nvCxnSpPr>
          <p:cNvPr id="101" name="直線コネクタ 100">
            <a:extLst>
              <a:ext uri="{FF2B5EF4-FFF2-40B4-BE49-F238E27FC236}">
                <a16:creationId xmlns:a16="http://schemas.microsoft.com/office/drawing/2014/main" id="{843BB485-73A9-6346-88BA-BC003A9EEAFD}"/>
              </a:ext>
            </a:extLst>
          </p:cNvPr>
          <p:cNvCxnSpPr>
            <a:cxnSpLocks/>
            <a:stCxn id="95" idx="3"/>
            <a:endCxn id="104" idx="1"/>
          </p:cNvCxnSpPr>
          <p:nvPr/>
        </p:nvCxnSpPr>
        <p:spPr>
          <a:xfrm>
            <a:off x="6162937" y="3529818"/>
            <a:ext cx="657269" cy="0"/>
          </a:xfrm>
          <a:prstGeom prst="line">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109" name="直線コネクタ 66">
            <a:extLst>
              <a:ext uri="{FF2B5EF4-FFF2-40B4-BE49-F238E27FC236}">
                <a16:creationId xmlns:a16="http://schemas.microsoft.com/office/drawing/2014/main" id="{C2BCDF47-CBAC-6442-B032-CFBB04B85B97}"/>
              </a:ext>
            </a:extLst>
          </p:cNvPr>
          <p:cNvCxnSpPr>
            <a:stCxn id="112" idx="3"/>
            <a:endCxn id="124" idx="1"/>
          </p:cNvCxnSpPr>
          <p:nvPr/>
        </p:nvCxnSpPr>
        <p:spPr>
          <a:xfrm flipV="1">
            <a:off x="6162937" y="4701176"/>
            <a:ext cx="657269" cy="559365"/>
          </a:xfrm>
          <a:prstGeom prst="bentConnector3">
            <a:avLst>
              <a:gd name="adj1" fmla="val 50000"/>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111" name="直線コネクタ 66">
            <a:extLst>
              <a:ext uri="{FF2B5EF4-FFF2-40B4-BE49-F238E27FC236}">
                <a16:creationId xmlns:a16="http://schemas.microsoft.com/office/drawing/2014/main" id="{CF1866E9-0F4E-474A-8A2F-553EC954D715}"/>
              </a:ext>
            </a:extLst>
          </p:cNvPr>
          <p:cNvCxnSpPr>
            <a:cxnSpLocks/>
            <a:stCxn id="112" idx="3"/>
            <a:endCxn id="120" idx="1"/>
          </p:cNvCxnSpPr>
          <p:nvPr/>
        </p:nvCxnSpPr>
        <p:spPr>
          <a:xfrm>
            <a:off x="6162937" y="5260541"/>
            <a:ext cx="657269" cy="559365"/>
          </a:xfrm>
          <a:prstGeom prst="bentConnector3">
            <a:avLst>
              <a:gd name="adj1" fmla="val 50000"/>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112" name="角丸四角形 111">
            <a:extLst>
              <a:ext uri="{FF2B5EF4-FFF2-40B4-BE49-F238E27FC236}">
                <a16:creationId xmlns:a16="http://schemas.microsoft.com/office/drawing/2014/main" id="{5C717480-C786-8049-A413-1C54C4542048}"/>
              </a:ext>
            </a:extLst>
          </p:cNvPr>
          <p:cNvSpPr/>
          <p:nvPr/>
        </p:nvSpPr>
        <p:spPr>
          <a:xfrm>
            <a:off x="3743063" y="5054874"/>
            <a:ext cx="2419874" cy="411333"/>
          </a:xfrm>
          <a:prstGeom prst="roundRect">
            <a:avLst>
              <a:gd name="adj" fmla="val 0"/>
            </a:avLst>
          </a:prstGeom>
          <a:solidFill>
            <a:schemeClr val="bg1"/>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chemeClr val="tx1">
                  <a:lumMod val="75000"/>
                  <a:lumOff val="25000"/>
                </a:schemeClr>
              </a:solidFill>
            </a:endParaRPr>
          </a:p>
        </p:txBody>
      </p:sp>
      <p:sp>
        <p:nvSpPr>
          <p:cNvPr id="124" name="角丸四角形 123">
            <a:extLst>
              <a:ext uri="{FF2B5EF4-FFF2-40B4-BE49-F238E27FC236}">
                <a16:creationId xmlns:a16="http://schemas.microsoft.com/office/drawing/2014/main" id="{1FE1954E-9C7D-7E41-918E-DAADCB51F7F3}"/>
              </a:ext>
            </a:extLst>
          </p:cNvPr>
          <p:cNvSpPr/>
          <p:nvPr/>
        </p:nvSpPr>
        <p:spPr>
          <a:xfrm>
            <a:off x="6820206" y="4495509"/>
            <a:ext cx="2419874" cy="411333"/>
          </a:xfrm>
          <a:prstGeom prst="roundRect">
            <a:avLst>
              <a:gd name="adj" fmla="val 0"/>
            </a:avLst>
          </a:prstGeom>
          <a:solidFill>
            <a:schemeClr val="bg1"/>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lumMod val="75000"/>
                  <a:lumOff val="25000"/>
                </a:schemeClr>
              </a:solidFill>
            </a:endParaRPr>
          </a:p>
        </p:txBody>
      </p:sp>
      <p:sp>
        <p:nvSpPr>
          <p:cNvPr id="122" name="角丸四角形 121">
            <a:extLst>
              <a:ext uri="{FF2B5EF4-FFF2-40B4-BE49-F238E27FC236}">
                <a16:creationId xmlns:a16="http://schemas.microsoft.com/office/drawing/2014/main" id="{35EBD609-DED5-5948-AF37-056D8B6EFBF1}"/>
              </a:ext>
            </a:extLst>
          </p:cNvPr>
          <p:cNvSpPr/>
          <p:nvPr/>
        </p:nvSpPr>
        <p:spPr>
          <a:xfrm>
            <a:off x="6820206" y="5054874"/>
            <a:ext cx="2419874" cy="411333"/>
          </a:xfrm>
          <a:prstGeom prst="roundRect">
            <a:avLst>
              <a:gd name="adj" fmla="val 0"/>
            </a:avLst>
          </a:prstGeom>
          <a:solidFill>
            <a:schemeClr val="bg1"/>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chemeClr val="tx1">
                  <a:lumMod val="75000"/>
                  <a:lumOff val="25000"/>
                </a:schemeClr>
              </a:solidFill>
            </a:endParaRPr>
          </a:p>
        </p:txBody>
      </p:sp>
      <p:sp>
        <p:nvSpPr>
          <p:cNvPr id="120" name="角丸四角形 119">
            <a:extLst>
              <a:ext uri="{FF2B5EF4-FFF2-40B4-BE49-F238E27FC236}">
                <a16:creationId xmlns:a16="http://schemas.microsoft.com/office/drawing/2014/main" id="{99F72186-2E1B-D64D-B683-59C9033D3053}"/>
              </a:ext>
            </a:extLst>
          </p:cNvPr>
          <p:cNvSpPr/>
          <p:nvPr/>
        </p:nvSpPr>
        <p:spPr>
          <a:xfrm>
            <a:off x="6820206" y="5614239"/>
            <a:ext cx="2419874" cy="411333"/>
          </a:xfrm>
          <a:prstGeom prst="roundRect">
            <a:avLst>
              <a:gd name="adj" fmla="val 0"/>
            </a:avLst>
          </a:prstGeom>
          <a:solidFill>
            <a:schemeClr val="bg1"/>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chemeClr val="tx1">
                  <a:lumMod val="75000"/>
                  <a:lumOff val="25000"/>
                </a:schemeClr>
              </a:solidFill>
            </a:endParaRPr>
          </a:p>
        </p:txBody>
      </p:sp>
      <p:cxnSp>
        <p:nvCxnSpPr>
          <p:cNvPr id="119" name="直線コネクタ 118">
            <a:extLst>
              <a:ext uri="{FF2B5EF4-FFF2-40B4-BE49-F238E27FC236}">
                <a16:creationId xmlns:a16="http://schemas.microsoft.com/office/drawing/2014/main" id="{BB29C176-BB97-6A4C-8C06-BA40121B52C9}"/>
              </a:ext>
            </a:extLst>
          </p:cNvPr>
          <p:cNvCxnSpPr>
            <a:cxnSpLocks/>
            <a:stCxn id="112" idx="3"/>
            <a:endCxn id="122" idx="1"/>
          </p:cNvCxnSpPr>
          <p:nvPr/>
        </p:nvCxnSpPr>
        <p:spPr>
          <a:xfrm>
            <a:off x="6162937" y="5260541"/>
            <a:ext cx="657269" cy="0"/>
          </a:xfrm>
          <a:prstGeom prst="line">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97" name="テキスト ボックス 96">
            <a:extLst>
              <a:ext uri="{FF2B5EF4-FFF2-40B4-BE49-F238E27FC236}">
                <a16:creationId xmlns:a16="http://schemas.microsoft.com/office/drawing/2014/main" id="{332F0864-4563-D04C-BC4F-55CA076BDA1E}"/>
              </a:ext>
            </a:extLst>
          </p:cNvPr>
          <p:cNvSpPr txBox="1"/>
          <p:nvPr/>
        </p:nvSpPr>
        <p:spPr>
          <a:xfrm>
            <a:off x="463308" y="6162603"/>
            <a:ext cx="9231426" cy="276999"/>
          </a:xfrm>
          <a:prstGeom prst="rect">
            <a:avLst/>
          </a:prstGeom>
          <a:noFill/>
        </p:spPr>
        <p:txBody>
          <a:bodyPr wrap="square" rtlCol="0" anchor="t">
            <a:spAutoFit/>
          </a:bodyPr>
          <a:lstStyle/>
          <a:p>
            <a:pPr>
              <a:lnSpc>
                <a:spcPct val="150000"/>
              </a:lnSpc>
            </a:pPr>
            <a:r>
              <a:rPr kumimoji="1" lang="en-US" altLang="ja-JP" sz="800" dirty="0">
                <a:solidFill>
                  <a:srgbClr val="404040"/>
                </a:solidFill>
                <a:latin typeface="メイリオ"/>
                <a:ea typeface="メイリオ"/>
                <a:cs typeface="メイリオ"/>
              </a:rPr>
              <a:t>※1.</a:t>
            </a:r>
            <a:r>
              <a:rPr lang="ja-JP" altLang="en-US" sz="800" dirty="0">
                <a:solidFill>
                  <a:srgbClr val="404040"/>
                </a:solidFill>
                <a:latin typeface="メイリオ"/>
                <a:ea typeface="メイリオ"/>
                <a:cs typeface="メイリオ"/>
              </a:rPr>
              <a:t>サンプルでは</a:t>
            </a:r>
            <a:r>
              <a:rPr lang="en-US" altLang="ja-JP" sz="800" dirty="0">
                <a:solidFill>
                  <a:srgbClr val="404040"/>
                </a:solidFill>
                <a:latin typeface="メイリオ"/>
                <a:ea typeface="メイリオ"/>
                <a:cs typeface="メイリオ"/>
              </a:rPr>
              <a:t>Why</a:t>
            </a:r>
            <a:r>
              <a:rPr lang="ja-JP" altLang="en-US" sz="800" dirty="0">
                <a:solidFill>
                  <a:srgbClr val="404040"/>
                </a:solidFill>
                <a:latin typeface="メイリオ"/>
                <a:ea typeface="メイリオ"/>
                <a:cs typeface="メイリオ"/>
              </a:rPr>
              <a:t>ツリーとして活用</a:t>
            </a:r>
            <a:r>
              <a:rPr lang="en-US" altLang="ja-JP" sz="800" dirty="0">
                <a:solidFill>
                  <a:srgbClr val="404040"/>
                </a:solidFill>
                <a:latin typeface="メイリオ"/>
                <a:ea typeface="メイリオ"/>
                <a:cs typeface="メイリオ"/>
              </a:rPr>
              <a:t> ※2.1</a:t>
            </a:r>
            <a:r>
              <a:rPr lang="ja-JP" altLang="en-US" sz="800" dirty="0">
                <a:solidFill>
                  <a:srgbClr val="404040"/>
                </a:solidFill>
                <a:latin typeface="メイリオ"/>
                <a:ea typeface="メイリオ"/>
                <a:cs typeface="メイリオ"/>
              </a:rPr>
              <a:t>つの要素につながる要素の数は必ずしも</a:t>
            </a:r>
            <a:r>
              <a:rPr lang="en-US" altLang="ja-JP" sz="800" dirty="0">
                <a:solidFill>
                  <a:srgbClr val="404040"/>
                </a:solidFill>
                <a:latin typeface="メイリオ"/>
                <a:ea typeface="メイリオ"/>
                <a:cs typeface="メイリオ"/>
              </a:rPr>
              <a:t>3</a:t>
            </a:r>
            <a:r>
              <a:rPr lang="ja-JP" altLang="en-US" sz="800" dirty="0">
                <a:solidFill>
                  <a:srgbClr val="404040"/>
                </a:solidFill>
                <a:latin typeface="メイリオ"/>
                <a:ea typeface="メイリオ"/>
                <a:cs typeface="メイリオ"/>
              </a:rPr>
              <a:t>つというわけではありません。</a:t>
            </a:r>
            <a:r>
              <a:rPr lang="en-US" altLang="ja-JP" sz="800" dirty="0">
                <a:solidFill>
                  <a:srgbClr val="404040"/>
                </a:solidFill>
                <a:latin typeface="メイリオ"/>
                <a:ea typeface="メイリオ"/>
                <a:cs typeface="メイリオ"/>
              </a:rPr>
              <a:t>2</a:t>
            </a:r>
            <a:r>
              <a:rPr lang="ja-JP" altLang="en-US" sz="800" dirty="0">
                <a:solidFill>
                  <a:srgbClr val="404040"/>
                </a:solidFill>
                <a:latin typeface="メイリオ"/>
                <a:ea typeface="メイリオ"/>
                <a:cs typeface="メイリオ"/>
              </a:rPr>
              <a:t>つの場合もあれば、</a:t>
            </a:r>
            <a:r>
              <a:rPr lang="en-US" altLang="ja-JP" sz="800" dirty="0">
                <a:solidFill>
                  <a:srgbClr val="404040"/>
                </a:solidFill>
                <a:latin typeface="メイリオ"/>
                <a:ea typeface="メイリオ"/>
                <a:cs typeface="メイリオ"/>
              </a:rPr>
              <a:t>4</a:t>
            </a:r>
            <a:r>
              <a:rPr lang="ja-JP" altLang="en-US" sz="800" dirty="0">
                <a:solidFill>
                  <a:srgbClr val="404040"/>
                </a:solidFill>
                <a:latin typeface="メイリオ"/>
                <a:ea typeface="メイリオ"/>
                <a:cs typeface="メイリオ"/>
              </a:rPr>
              <a:t>つ以上の場合もあります。</a:t>
            </a:r>
            <a:endParaRPr kumimoji="1" lang="en-US" altLang="ja-JP" sz="800" dirty="0">
              <a:solidFill>
                <a:srgbClr val="404040"/>
              </a:solidFill>
              <a:latin typeface="メイリオ"/>
              <a:ea typeface="メイリオ"/>
              <a:cs typeface="メイリオ"/>
            </a:endParaRPr>
          </a:p>
        </p:txBody>
      </p:sp>
      <p:sp>
        <p:nvSpPr>
          <p:cNvPr id="30" name="テキスト ボックス 29">
            <a:extLst>
              <a:ext uri="{FF2B5EF4-FFF2-40B4-BE49-F238E27FC236}">
                <a16:creationId xmlns:a16="http://schemas.microsoft.com/office/drawing/2014/main" id="{BD45F504-B8AC-FB49-9066-3B89F4EEBCBF}"/>
              </a:ext>
            </a:extLst>
          </p:cNvPr>
          <p:cNvSpPr txBox="1"/>
          <p:nvPr/>
        </p:nvSpPr>
        <p:spPr>
          <a:xfrm>
            <a:off x="1002061" y="3406709"/>
            <a:ext cx="1747594" cy="246221"/>
          </a:xfrm>
          <a:prstGeom prst="rect">
            <a:avLst/>
          </a:prstGeom>
          <a:noFill/>
        </p:spPr>
        <p:txBody>
          <a:bodyPr wrap="none" rtlCol="0" anchor="ctr">
            <a:spAutoFit/>
          </a:bodyPr>
          <a:lstStyle/>
          <a:p>
            <a:pPr algn="ctr"/>
            <a:r>
              <a:rPr lang="ja-JP" altLang="en-US" sz="1000" dirty="0">
                <a:solidFill>
                  <a:schemeClr val="tx1">
                    <a:lumMod val="75000"/>
                    <a:lumOff val="25000"/>
                  </a:schemeClr>
                </a:solidFill>
                <a:latin typeface="メイリオ"/>
                <a:ea typeface="メイリオ"/>
                <a:cs typeface="メイリオ"/>
              </a:rPr>
              <a:t>W</a:t>
            </a:r>
            <a:r>
              <a:rPr lang="en-US" altLang="ja-JP" sz="1000" dirty="0" err="1">
                <a:solidFill>
                  <a:schemeClr val="tx1">
                    <a:lumMod val="75000"/>
                    <a:lumOff val="25000"/>
                  </a:schemeClr>
                </a:solidFill>
                <a:latin typeface="メイリオ"/>
                <a:ea typeface="メイリオ"/>
                <a:cs typeface="メイリオ"/>
              </a:rPr>
              <a:t>eb</a:t>
            </a:r>
            <a:r>
              <a:rPr lang="ja-JP" altLang="en-US" sz="1000" dirty="0">
                <a:solidFill>
                  <a:schemeClr val="tx1">
                    <a:lumMod val="75000"/>
                    <a:lumOff val="25000"/>
                  </a:schemeClr>
                </a:solidFill>
                <a:latin typeface="メイリオ"/>
                <a:ea typeface="メイリオ"/>
                <a:cs typeface="メイリオ"/>
              </a:rPr>
              <a:t>集客数が下がっている</a:t>
            </a:r>
            <a:endParaRPr kumimoji="1" lang="ja-JP" altLang="en-US" sz="1000" dirty="0">
              <a:solidFill>
                <a:schemeClr val="tx1">
                  <a:lumMod val="75000"/>
                  <a:lumOff val="25000"/>
                </a:schemeClr>
              </a:solidFill>
              <a:latin typeface="メイリオ"/>
              <a:ea typeface="メイリオ"/>
              <a:cs typeface="メイリオ"/>
            </a:endParaRPr>
          </a:p>
        </p:txBody>
      </p:sp>
      <p:sp>
        <p:nvSpPr>
          <p:cNvPr id="31" name="テキスト ボックス 30">
            <a:extLst>
              <a:ext uri="{FF2B5EF4-FFF2-40B4-BE49-F238E27FC236}">
                <a16:creationId xmlns:a16="http://schemas.microsoft.com/office/drawing/2014/main" id="{0A857B04-C342-C84C-A480-9B4A94C8F141}"/>
              </a:ext>
            </a:extLst>
          </p:cNvPr>
          <p:cNvSpPr txBox="1"/>
          <p:nvPr/>
        </p:nvSpPr>
        <p:spPr>
          <a:xfrm>
            <a:off x="4081068" y="1675983"/>
            <a:ext cx="1743867" cy="246221"/>
          </a:xfrm>
          <a:prstGeom prst="rect">
            <a:avLst/>
          </a:prstGeom>
          <a:noFill/>
        </p:spPr>
        <p:txBody>
          <a:bodyPr wrap="none" rtlCol="0" anchor="ctr">
            <a:spAutoFit/>
          </a:bodyPr>
          <a:lstStyle/>
          <a:p>
            <a:pPr algn="ctr"/>
            <a:r>
              <a:rPr lang="ja-JP" altLang="en-US" sz="1000" dirty="0">
                <a:solidFill>
                  <a:schemeClr val="tx1">
                    <a:lumMod val="75000"/>
                    <a:lumOff val="25000"/>
                  </a:schemeClr>
                </a:solidFill>
                <a:latin typeface="メイリオ"/>
                <a:ea typeface="メイリオ"/>
                <a:cs typeface="メイリオ"/>
              </a:rPr>
              <a:t>コンテンツ力が弱い</a:t>
            </a:r>
            <a:endParaRPr kumimoji="1" lang="ja-JP" altLang="en-US" sz="1000" dirty="0">
              <a:solidFill>
                <a:schemeClr val="tx1">
                  <a:lumMod val="75000"/>
                  <a:lumOff val="25000"/>
                </a:schemeClr>
              </a:solidFill>
              <a:latin typeface="メイリオ"/>
              <a:ea typeface="メイリオ"/>
              <a:cs typeface="メイリオ"/>
            </a:endParaRPr>
          </a:p>
        </p:txBody>
      </p:sp>
      <p:sp>
        <p:nvSpPr>
          <p:cNvPr id="32" name="テキスト ボックス 31">
            <a:extLst>
              <a:ext uri="{FF2B5EF4-FFF2-40B4-BE49-F238E27FC236}">
                <a16:creationId xmlns:a16="http://schemas.microsoft.com/office/drawing/2014/main" id="{4F71ECB0-72C9-D947-90D4-0531C2B1791B}"/>
              </a:ext>
            </a:extLst>
          </p:cNvPr>
          <p:cNvSpPr txBox="1"/>
          <p:nvPr/>
        </p:nvSpPr>
        <p:spPr>
          <a:xfrm>
            <a:off x="7074694" y="1116619"/>
            <a:ext cx="1910904" cy="246221"/>
          </a:xfrm>
          <a:prstGeom prst="rect">
            <a:avLst/>
          </a:prstGeom>
          <a:noFill/>
        </p:spPr>
        <p:txBody>
          <a:bodyPr wrap="none" rtlCol="0" anchor="ctr">
            <a:spAutoFit/>
          </a:bodyPr>
          <a:lstStyle/>
          <a:p>
            <a:pPr algn="ctr"/>
            <a:r>
              <a:rPr lang="ja-JP" altLang="en-US" sz="1000" dirty="0">
                <a:solidFill>
                  <a:schemeClr val="tx1">
                    <a:lumMod val="75000"/>
                    <a:lumOff val="25000"/>
                  </a:schemeClr>
                </a:solidFill>
                <a:latin typeface="メイリオ"/>
                <a:ea typeface="メイリオ"/>
                <a:cs typeface="メイリオ"/>
              </a:rPr>
              <a:t>サイト全体設計の不足</a:t>
            </a:r>
            <a:endParaRPr kumimoji="1" lang="ja-JP" altLang="en-US" sz="1000" dirty="0">
              <a:solidFill>
                <a:schemeClr val="tx1">
                  <a:lumMod val="75000"/>
                  <a:lumOff val="25000"/>
                </a:schemeClr>
              </a:solidFill>
              <a:latin typeface="メイリオ"/>
              <a:ea typeface="メイリオ"/>
              <a:cs typeface="メイリオ"/>
            </a:endParaRPr>
          </a:p>
        </p:txBody>
      </p:sp>
      <p:sp>
        <p:nvSpPr>
          <p:cNvPr id="33" name="テキスト ボックス 32">
            <a:extLst>
              <a:ext uri="{FF2B5EF4-FFF2-40B4-BE49-F238E27FC236}">
                <a16:creationId xmlns:a16="http://schemas.microsoft.com/office/drawing/2014/main" id="{8BB6F72E-5D22-2645-AF6F-B35472D62A80}"/>
              </a:ext>
            </a:extLst>
          </p:cNvPr>
          <p:cNvSpPr txBox="1"/>
          <p:nvPr/>
        </p:nvSpPr>
        <p:spPr>
          <a:xfrm>
            <a:off x="7074699" y="1675984"/>
            <a:ext cx="1910904" cy="246221"/>
          </a:xfrm>
          <a:prstGeom prst="rect">
            <a:avLst/>
          </a:prstGeom>
          <a:noFill/>
        </p:spPr>
        <p:txBody>
          <a:bodyPr wrap="none" rtlCol="0" anchor="ctr">
            <a:spAutoFit/>
          </a:bodyPr>
          <a:lstStyle/>
          <a:p>
            <a:pPr algn="ctr"/>
            <a:r>
              <a:rPr lang="ja-JP" altLang="en-US" sz="1000" dirty="0">
                <a:solidFill>
                  <a:schemeClr val="tx1">
                    <a:lumMod val="75000"/>
                    <a:lumOff val="25000"/>
                  </a:schemeClr>
                </a:solidFill>
                <a:latin typeface="メイリオ"/>
                <a:ea typeface="メイリオ"/>
                <a:cs typeface="メイリオ"/>
              </a:rPr>
              <a:t>分野の絞り込みが甘い</a:t>
            </a:r>
            <a:endParaRPr kumimoji="1" lang="ja-JP" altLang="en-US" sz="1000" dirty="0">
              <a:solidFill>
                <a:schemeClr val="tx1">
                  <a:lumMod val="75000"/>
                  <a:lumOff val="25000"/>
                </a:schemeClr>
              </a:solidFill>
              <a:latin typeface="メイリオ"/>
              <a:ea typeface="メイリオ"/>
              <a:cs typeface="メイリオ"/>
            </a:endParaRPr>
          </a:p>
        </p:txBody>
      </p:sp>
      <p:sp>
        <p:nvSpPr>
          <p:cNvPr id="34" name="テキスト ボックス 33">
            <a:extLst>
              <a:ext uri="{FF2B5EF4-FFF2-40B4-BE49-F238E27FC236}">
                <a16:creationId xmlns:a16="http://schemas.microsoft.com/office/drawing/2014/main" id="{5617336B-D009-2241-B08D-3BEDB618095C}"/>
              </a:ext>
            </a:extLst>
          </p:cNvPr>
          <p:cNvSpPr txBox="1"/>
          <p:nvPr/>
        </p:nvSpPr>
        <p:spPr>
          <a:xfrm>
            <a:off x="6991182" y="2235349"/>
            <a:ext cx="2077944" cy="246221"/>
          </a:xfrm>
          <a:prstGeom prst="rect">
            <a:avLst/>
          </a:prstGeom>
          <a:noFill/>
        </p:spPr>
        <p:txBody>
          <a:bodyPr wrap="none" rtlCol="0" anchor="ctr">
            <a:spAutoFit/>
          </a:bodyPr>
          <a:lstStyle/>
          <a:p>
            <a:pPr algn="ctr"/>
            <a:r>
              <a:rPr kumimoji="1" lang="ja-JP" altLang="en-US" sz="1000" dirty="0">
                <a:solidFill>
                  <a:schemeClr val="tx1">
                    <a:lumMod val="75000"/>
                    <a:lumOff val="25000"/>
                  </a:schemeClr>
                </a:solidFill>
                <a:latin typeface="メイリオ"/>
                <a:ea typeface="メイリオ"/>
                <a:cs typeface="メイリオ"/>
              </a:rPr>
              <a:t>専門知識が不足している</a:t>
            </a:r>
          </a:p>
        </p:txBody>
      </p:sp>
      <p:sp>
        <p:nvSpPr>
          <p:cNvPr id="35" name="テキスト ボックス 34">
            <a:extLst>
              <a:ext uri="{FF2B5EF4-FFF2-40B4-BE49-F238E27FC236}">
                <a16:creationId xmlns:a16="http://schemas.microsoft.com/office/drawing/2014/main" id="{08812AF3-7A8F-6D4C-9E33-96A14FE9C6B4}"/>
              </a:ext>
            </a:extLst>
          </p:cNvPr>
          <p:cNvSpPr txBox="1"/>
          <p:nvPr/>
        </p:nvSpPr>
        <p:spPr>
          <a:xfrm>
            <a:off x="4164591" y="3406707"/>
            <a:ext cx="1576831" cy="246221"/>
          </a:xfrm>
          <a:prstGeom prst="rect">
            <a:avLst/>
          </a:prstGeom>
          <a:noFill/>
        </p:spPr>
        <p:txBody>
          <a:bodyPr wrap="none" rtlCol="0" anchor="ctr">
            <a:spAutoFit/>
          </a:bodyPr>
          <a:lstStyle/>
          <a:p>
            <a:pPr algn="ctr"/>
            <a:r>
              <a:rPr kumimoji="1" lang="ja-JP" altLang="en-US" sz="1000" dirty="0">
                <a:solidFill>
                  <a:schemeClr val="tx1">
                    <a:lumMod val="75000"/>
                    <a:lumOff val="25000"/>
                  </a:schemeClr>
                </a:solidFill>
                <a:latin typeface="メイリオ"/>
                <a:ea typeface="メイリオ"/>
                <a:cs typeface="メイリオ"/>
              </a:rPr>
              <a:t>目標設定が不十分</a:t>
            </a:r>
          </a:p>
        </p:txBody>
      </p:sp>
      <p:sp>
        <p:nvSpPr>
          <p:cNvPr id="36" name="テキスト ボックス 35">
            <a:extLst>
              <a:ext uri="{FF2B5EF4-FFF2-40B4-BE49-F238E27FC236}">
                <a16:creationId xmlns:a16="http://schemas.microsoft.com/office/drawing/2014/main" id="{45C00BAB-84B6-FD43-9E25-4C44331D055E}"/>
              </a:ext>
            </a:extLst>
          </p:cNvPr>
          <p:cNvSpPr txBox="1"/>
          <p:nvPr/>
        </p:nvSpPr>
        <p:spPr>
          <a:xfrm>
            <a:off x="7102882" y="2847343"/>
            <a:ext cx="1854531" cy="246221"/>
          </a:xfrm>
          <a:prstGeom prst="rect">
            <a:avLst/>
          </a:prstGeom>
          <a:noFill/>
        </p:spPr>
        <p:txBody>
          <a:bodyPr wrap="none" rtlCol="0" anchor="ctr">
            <a:spAutoFit/>
          </a:bodyPr>
          <a:lstStyle/>
          <a:p>
            <a:pPr algn="ctr"/>
            <a:r>
              <a:rPr kumimoji="1" lang="en-US" altLang="ja-JP" sz="1000" dirty="0">
                <a:solidFill>
                  <a:schemeClr val="tx1">
                    <a:lumMod val="75000"/>
                    <a:lumOff val="25000"/>
                  </a:schemeClr>
                </a:solidFill>
                <a:latin typeface="メイリオ"/>
                <a:ea typeface="メイリオ"/>
                <a:cs typeface="メイリオ"/>
              </a:rPr>
              <a:t>KPI</a:t>
            </a:r>
            <a:r>
              <a:rPr kumimoji="1" lang="ja-JP" altLang="en-US" sz="1000" dirty="0">
                <a:solidFill>
                  <a:schemeClr val="tx1">
                    <a:lumMod val="75000"/>
                    <a:lumOff val="25000"/>
                  </a:schemeClr>
                </a:solidFill>
                <a:latin typeface="メイリオ"/>
                <a:ea typeface="メイリオ"/>
                <a:cs typeface="メイリオ"/>
              </a:rPr>
              <a:t>設定の知識がない</a:t>
            </a:r>
          </a:p>
        </p:txBody>
      </p:sp>
      <p:sp>
        <p:nvSpPr>
          <p:cNvPr id="37" name="テキスト ボックス 36">
            <a:extLst>
              <a:ext uri="{FF2B5EF4-FFF2-40B4-BE49-F238E27FC236}">
                <a16:creationId xmlns:a16="http://schemas.microsoft.com/office/drawing/2014/main" id="{BD5CA610-810B-484D-8FDD-4CB76FBB393B}"/>
              </a:ext>
            </a:extLst>
          </p:cNvPr>
          <p:cNvSpPr txBox="1"/>
          <p:nvPr/>
        </p:nvSpPr>
        <p:spPr>
          <a:xfrm>
            <a:off x="6991184" y="3406708"/>
            <a:ext cx="2077942" cy="246221"/>
          </a:xfrm>
          <a:prstGeom prst="rect">
            <a:avLst/>
          </a:prstGeom>
          <a:noFill/>
        </p:spPr>
        <p:txBody>
          <a:bodyPr wrap="none" rtlCol="0" anchor="ctr">
            <a:spAutoFit/>
          </a:bodyPr>
          <a:lstStyle/>
          <a:p>
            <a:pPr algn="ctr"/>
            <a:r>
              <a:rPr kumimoji="1" lang="ja-JP" altLang="en-US" sz="1000" dirty="0">
                <a:solidFill>
                  <a:schemeClr val="tx1">
                    <a:lumMod val="75000"/>
                    <a:lumOff val="25000"/>
                  </a:schemeClr>
                </a:solidFill>
                <a:latin typeface="メイリオ"/>
                <a:ea typeface="メイリオ"/>
                <a:cs typeface="メイリオ"/>
              </a:rPr>
              <a:t>振り返りができていない</a:t>
            </a:r>
          </a:p>
        </p:txBody>
      </p:sp>
      <p:sp>
        <p:nvSpPr>
          <p:cNvPr id="38" name="テキスト ボックス 37">
            <a:extLst>
              <a:ext uri="{FF2B5EF4-FFF2-40B4-BE49-F238E27FC236}">
                <a16:creationId xmlns:a16="http://schemas.microsoft.com/office/drawing/2014/main" id="{FE1E2455-C82D-5E49-A999-92FC64E768A4}"/>
              </a:ext>
            </a:extLst>
          </p:cNvPr>
          <p:cNvSpPr txBox="1"/>
          <p:nvPr/>
        </p:nvSpPr>
        <p:spPr>
          <a:xfrm>
            <a:off x="6907668" y="3966073"/>
            <a:ext cx="2244980" cy="246221"/>
          </a:xfrm>
          <a:prstGeom prst="rect">
            <a:avLst/>
          </a:prstGeom>
          <a:noFill/>
        </p:spPr>
        <p:txBody>
          <a:bodyPr wrap="none" rtlCol="0" anchor="ctr">
            <a:spAutoFit/>
          </a:bodyPr>
          <a:lstStyle/>
          <a:p>
            <a:pPr algn="ctr"/>
            <a:r>
              <a:rPr lang="ja-JP" altLang="en-US" sz="1000" dirty="0">
                <a:solidFill>
                  <a:schemeClr val="tx1">
                    <a:lumMod val="75000"/>
                    <a:lumOff val="25000"/>
                  </a:schemeClr>
                </a:solidFill>
                <a:latin typeface="メイリオ"/>
                <a:ea typeface="メイリオ"/>
                <a:cs typeface="メイリオ"/>
              </a:rPr>
              <a:t>データ収集ができていない</a:t>
            </a:r>
            <a:endParaRPr kumimoji="1" lang="ja-JP" altLang="en-US" sz="1000" dirty="0">
              <a:solidFill>
                <a:schemeClr val="tx1">
                  <a:lumMod val="75000"/>
                  <a:lumOff val="25000"/>
                </a:schemeClr>
              </a:solidFill>
              <a:latin typeface="メイリオ"/>
              <a:ea typeface="メイリオ"/>
              <a:cs typeface="メイリオ"/>
            </a:endParaRPr>
          </a:p>
        </p:txBody>
      </p:sp>
      <p:sp>
        <p:nvSpPr>
          <p:cNvPr id="41" name="テキスト ボックス 40">
            <a:extLst>
              <a:ext uri="{FF2B5EF4-FFF2-40B4-BE49-F238E27FC236}">
                <a16:creationId xmlns:a16="http://schemas.microsoft.com/office/drawing/2014/main" id="{32A6C4F8-238A-B14E-B15D-1F981D88F73D}"/>
              </a:ext>
            </a:extLst>
          </p:cNvPr>
          <p:cNvSpPr txBox="1"/>
          <p:nvPr/>
        </p:nvSpPr>
        <p:spPr>
          <a:xfrm>
            <a:off x="4391129" y="5137430"/>
            <a:ext cx="1123743" cy="246221"/>
          </a:xfrm>
          <a:prstGeom prst="rect">
            <a:avLst/>
          </a:prstGeom>
          <a:noFill/>
        </p:spPr>
        <p:txBody>
          <a:bodyPr wrap="none" rtlCol="0" anchor="ctr">
            <a:spAutoFit/>
          </a:bodyPr>
          <a:lstStyle/>
          <a:p>
            <a:pPr algn="ctr"/>
            <a:r>
              <a:rPr kumimoji="1" lang="en-US" altLang="ja-JP" sz="1000" dirty="0">
                <a:solidFill>
                  <a:schemeClr val="tx1">
                    <a:lumMod val="75000"/>
                    <a:lumOff val="25000"/>
                  </a:schemeClr>
                </a:solidFill>
                <a:latin typeface="メイリオ"/>
                <a:ea typeface="メイリオ"/>
                <a:cs typeface="メイリオ"/>
              </a:rPr>
              <a:t>PV</a:t>
            </a:r>
            <a:r>
              <a:rPr kumimoji="1" lang="ja-JP" altLang="en-US" sz="1000" dirty="0">
                <a:solidFill>
                  <a:schemeClr val="tx1">
                    <a:lumMod val="75000"/>
                    <a:lumOff val="25000"/>
                  </a:schemeClr>
                </a:solidFill>
                <a:latin typeface="メイリオ"/>
                <a:ea typeface="メイリオ"/>
                <a:cs typeface="メイリオ"/>
              </a:rPr>
              <a:t>数の低下</a:t>
            </a:r>
          </a:p>
        </p:txBody>
      </p:sp>
      <p:sp>
        <p:nvSpPr>
          <p:cNvPr id="42" name="テキスト ボックス 41">
            <a:extLst>
              <a:ext uri="{FF2B5EF4-FFF2-40B4-BE49-F238E27FC236}">
                <a16:creationId xmlns:a16="http://schemas.microsoft.com/office/drawing/2014/main" id="{CE57143C-E359-624E-B708-66E6E26531B3}"/>
              </a:ext>
            </a:extLst>
          </p:cNvPr>
          <p:cNvSpPr txBox="1"/>
          <p:nvPr/>
        </p:nvSpPr>
        <p:spPr>
          <a:xfrm>
            <a:off x="7074696" y="4578066"/>
            <a:ext cx="1910904" cy="246221"/>
          </a:xfrm>
          <a:prstGeom prst="rect">
            <a:avLst/>
          </a:prstGeom>
          <a:noFill/>
        </p:spPr>
        <p:txBody>
          <a:bodyPr wrap="none" rtlCol="0" anchor="ctr">
            <a:spAutoFit/>
          </a:bodyPr>
          <a:lstStyle/>
          <a:p>
            <a:pPr algn="ctr"/>
            <a:r>
              <a:rPr kumimoji="1" lang="ja-JP" altLang="en-US" sz="1000" dirty="0">
                <a:solidFill>
                  <a:schemeClr val="tx1">
                    <a:lumMod val="75000"/>
                    <a:lumOff val="25000"/>
                  </a:schemeClr>
                </a:solidFill>
                <a:latin typeface="メイリオ"/>
                <a:ea typeface="メイリオ"/>
                <a:cs typeface="メイリオ"/>
              </a:rPr>
              <a:t>新規投稿記事数の低下</a:t>
            </a:r>
          </a:p>
        </p:txBody>
      </p:sp>
      <p:sp>
        <p:nvSpPr>
          <p:cNvPr id="43" name="テキスト ボックス 42">
            <a:extLst>
              <a:ext uri="{FF2B5EF4-FFF2-40B4-BE49-F238E27FC236}">
                <a16:creationId xmlns:a16="http://schemas.microsoft.com/office/drawing/2014/main" id="{28BF7144-BAEC-D345-B91F-2730D69E2245}"/>
              </a:ext>
            </a:extLst>
          </p:cNvPr>
          <p:cNvSpPr txBox="1"/>
          <p:nvPr/>
        </p:nvSpPr>
        <p:spPr>
          <a:xfrm>
            <a:off x="6991187" y="5137431"/>
            <a:ext cx="2077942" cy="246221"/>
          </a:xfrm>
          <a:prstGeom prst="rect">
            <a:avLst/>
          </a:prstGeom>
          <a:noFill/>
        </p:spPr>
        <p:txBody>
          <a:bodyPr wrap="none" rtlCol="0" anchor="ctr">
            <a:spAutoFit/>
          </a:bodyPr>
          <a:lstStyle/>
          <a:p>
            <a:pPr algn="ctr"/>
            <a:r>
              <a:rPr kumimoji="1" lang="ja-JP" altLang="en-US" sz="1000" dirty="0">
                <a:solidFill>
                  <a:schemeClr val="tx1">
                    <a:lumMod val="75000"/>
                    <a:lumOff val="25000"/>
                  </a:schemeClr>
                </a:solidFill>
                <a:latin typeface="メイリオ"/>
                <a:ea typeface="メイリオ"/>
                <a:cs typeface="メイリオ"/>
              </a:rPr>
              <a:t>ライバルサイトの質向上</a:t>
            </a:r>
          </a:p>
        </p:txBody>
      </p:sp>
      <p:sp>
        <p:nvSpPr>
          <p:cNvPr id="44" name="テキスト ボックス 43">
            <a:extLst>
              <a:ext uri="{FF2B5EF4-FFF2-40B4-BE49-F238E27FC236}">
                <a16:creationId xmlns:a16="http://schemas.microsoft.com/office/drawing/2014/main" id="{50B9D0AF-DB42-6641-877B-9C0DE35856C3}"/>
              </a:ext>
            </a:extLst>
          </p:cNvPr>
          <p:cNvSpPr txBox="1"/>
          <p:nvPr/>
        </p:nvSpPr>
        <p:spPr>
          <a:xfrm>
            <a:off x="7325257" y="5696796"/>
            <a:ext cx="1409794" cy="246221"/>
          </a:xfrm>
          <a:prstGeom prst="rect">
            <a:avLst/>
          </a:prstGeom>
          <a:noFill/>
        </p:spPr>
        <p:txBody>
          <a:bodyPr wrap="none" rtlCol="0" anchor="ctr">
            <a:spAutoFit/>
          </a:bodyPr>
          <a:lstStyle/>
          <a:p>
            <a:pPr algn="ctr"/>
            <a:r>
              <a:rPr lang="ja-JP" altLang="en-US" sz="1000" dirty="0">
                <a:solidFill>
                  <a:schemeClr val="tx1">
                    <a:lumMod val="75000"/>
                    <a:lumOff val="25000"/>
                  </a:schemeClr>
                </a:solidFill>
                <a:latin typeface="メイリオ"/>
                <a:ea typeface="メイリオ"/>
                <a:cs typeface="メイリオ"/>
              </a:rPr>
              <a:t>検索順位の降下</a:t>
            </a:r>
            <a:endParaRPr kumimoji="1" lang="ja-JP" altLang="en-US" sz="1000" dirty="0">
              <a:solidFill>
                <a:schemeClr val="tx1">
                  <a:lumMod val="75000"/>
                  <a:lumOff val="25000"/>
                </a:schemeClr>
              </a:solidFill>
              <a:latin typeface="メイリオ"/>
              <a:ea typeface="メイリオ"/>
              <a:cs typeface="メイリオ"/>
            </a:endParaRPr>
          </a:p>
        </p:txBody>
      </p:sp>
      <p:sp>
        <p:nvSpPr>
          <p:cNvPr id="46" name="テキスト ボックス 45">
            <a:extLst>
              <a:ext uri="{FF2B5EF4-FFF2-40B4-BE49-F238E27FC236}">
                <a16:creationId xmlns:a16="http://schemas.microsoft.com/office/drawing/2014/main" id="{60482BDD-B8AC-439D-A7CA-5404B112A809}"/>
              </a:ext>
            </a:extLst>
          </p:cNvPr>
          <p:cNvSpPr txBox="1"/>
          <p:nvPr/>
        </p:nvSpPr>
        <p:spPr>
          <a:xfrm>
            <a:off x="337288" y="6560810"/>
            <a:ext cx="1319592"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1.</a:t>
            </a:r>
            <a:r>
              <a:rPr lang="ja-JP" altLang="en-US" sz="900" dirty="0">
                <a:latin typeface="Meiryo UI" panose="020B0604030504040204" pitchFamily="50" charset="-128"/>
                <a:ea typeface="Meiryo UI" panose="020B0604030504040204" pitchFamily="50" charset="-128"/>
              </a:rPr>
              <a:t>問題・課題を発見する</a:t>
            </a:r>
          </a:p>
        </p:txBody>
      </p:sp>
      <p:sp>
        <p:nvSpPr>
          <p:cNvPr id="47" name="テキスト ボックス 46">
            <a:extLst>
              <a:ext uri="{FF2B5EF4-FFF2-40B4-BE49-F238E27FC236}">
                <a16:creationId xmlns:a16="http://schemas.microsoft.com/office/drawing/2014/main" id="{43D6E783-6BDA-47B8-90A2-E8B9A26C5A4B}"/>
              </a:ext>
            </a:extLst>
          </p:cNvPr>
          <p:cNvSpPr txBox="1"/>
          <p:nvPr/>
        </p:nvSpPr>
        <p:spPr>
          <a:xfrm>
            <a:off x="1809280" y="6560810"/>
            <a:ext cx="1186543"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STEP2:</a:t>
            </a:r>
            <a:r>
              <a:rPr lang="ja-JP" altLang="en-US" sz="900" dirty="0">
                <a:latin typeface="Meiryo UI" panose="020B0604030504040204" pitchFamily="50" charset="-128"/>
                <a:ea typeface="Meiryo UI" panose="020B0604030504040204" pitchFamily="50" charset="-128"/>
              </a:rPr>
              <a:t>問題の整理</a:t>
            </a:r>
          </a:p>
        </p:txBody>
      </p:sp>
    </p:spTree>
    <p:extLst>
      <p:ext uri="{BB962C8B-B14F-4D97-AF65-F5344CB8AC3E}">
        <p14:creationId xmlns:p14="http://schemas.microsoft.com/office/powerpoint/2010/main" val="387408460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2499402" cy="400110"/>
          </a:xfrm>
          <a:prstGeom prst="rect">
            <a:avLst/>
          </a:prstGeom>
          <a:noFill/>
        </p:spPr>
        <p:txBody>
          <a:bodyPr wrap="none" rtlCol="0">
            <a:spAutoFit/>
          </a:bodyPr>
          <a:lstStyle/>
          <a:p>
            <a:r>
              <a:rPr kumimoji="1" lang="en-US" altLang="ja-JP" sz="2000" b="1" dirty="0">
                <a:solidFill>
                  <a:schemeClr val="tx1">
                    <a:lumMod val="75000"/>
                    <a:lumOff val="25000"/>
                  </a:schemeClr>
                </a:solidFill>
                <a:latin typeface="Meiryo" panose="020B0604030504040204" pitchFamily="34" charset="-128"/>
                <a:ea typeface="Meiryo" panose="020B0604030504040204" pitchFamily="34" charset="-128"/>
              </a:rPr>
              <a:t>68_</a:t>
            </a:r>
            <a:r>
              <a:rPr kumimoji="1" lang="ja-JP" altLang="en-US" sz="2000" b="1" dirty="0">
                <a:solidFill>
                  <a:schemeClr val="tx1">
                    <a:lumMod val="75000"/>
                    <a:lumOff val="25000"/>
                  </a:schemeClr>
                </a:solidFill>
                <a:latin typeface="Meiryo" panose="020B0604030504040204" pitchFamily="34" charset="-128"/>
                <a:ea typeface="Meiryo" panose="020B0604030504040204" pitchFamily="34" charset="-128"/>
              </a:rPr>
              <a:t>イベント企画書</a:t>
            </a:r>
          </a:p>
        </p:txBody>
      </p:sp>
      <p:sp>
        <p:nvSpPr>
          <p:cNvPr id="49" name="二等辺三角形 17">
            <a:extLst>
              <a:ext uri="{FF2B5EF4-FFF2-40B4-BE49-F238E27FC236}">
                <a16:creationId xmlns:a16="http://schemas.microsoft.com/office/drawing/2014/main" id="{56E6B406-C434-7C4F-A109-5F261E4A2442}"/>
              </a:ext>
            </a:extLst>
          </p:cNvPr>
          <p:cNvSpPr/>
          <p:nvPr/>
        </p:nvSpPr>
        <p:spPr>
          <a:xfrm rot="5400000">
            <a:off x="4426850" y="3486544"/>
            <a:ext cx="1060704" cy="217048"/>
          </a:xfrm>
          <a:prstGeom prst="triangl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E1770B24-0DF6-4243-B8F9-679D1AAC83A0}"/>
              </a:ext>
            </a:extLst>
          </p:cNvPr>
          <p:cNvSpPr/>
          <p:nvPr/>
        </p:nvSpPr>
        <p:spPr>
          <a:xfrm>
            <a:off x="5160509" y="686423"/>
            <a:ext cx="4408205" cy="402072"/>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8" name="テキスト ボックス 37">
            <a:extLst>
              <a:ext uri="{FF2B5EF4-FFF2-40B4-BE49-F238E27FC236}">
                <a16:creationId xmlns:a16="http://schemas.microsoft.com/office/drawing/2014/main" id="{ED591F6E-7ED4-7F46-B240-826FBE34B1BB}"/>
              </a:ext>
            </a:extLst>
          </p:cNvPr>
          <p:cNvSpPr txBox="1"/>
          <p:nvPr/>
        </p:nvSpPr>
        <p:spPr>
          <a:xfrm>
            <a:off x="6265459" y="751247"/>
            <a:ext cx="2198307" cy="272424"/>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イベント概要</a:t>
            </a:r>
            <a:endParaRPr kumimoji="1" lang="ja-JP" altLang="en-US" sz="1200" dirty="0">
              <a:solidFill>
                <a:schemeClr val="tx1">
                  <a:lumMod val="75000"/>
                  <a:lumOff val="25000"/>
                </a:schemeClr>
              </a:solidFill>
              <a:latin typeface="メイリオ"/>
              <a:ea typeface="メイリオ"/>
              <a:cs typeface="メイリオ"/>
            </a:endParaRPr>
          </a:p>
        </p:txBody>
      </p:sp>
      <p:cxnSp>
        <p:nvCxnSpPr>
          <p:cNvPr id="39" name="直線コネクタ 38">
            <a:extLst>
              <a:ext uri="{FF2B5EF4-FFF2-40B4-BE49-F238E27FC236}">
                <a16:creationId xmlns:a16="http://schemas.microsoft.com/office/drawing/2014/main" id="{D8764444-8B71-754C-A54B-EA4EF4C26DCD}"/>
              </a:ext>
            </a:extLst>
          </p:cNvPr>
          <p:cNvCxnSpPr/>
          <p:nvPr/>
        </p:nvCxnSpPr>
        <p:spPr>
          <a:xfrm>
            <a:off x="5160508" y="686423"/>
            <a:ext cx="440820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0" name="直線コネクタ 39">
            <a:extLst>
              <a:ext uri="{FF2B5EF4-FFF2-40B4-BE49-F238E27FC236}">
                <a16:creationId xmlns:a16="http://schemas.microsoft.com/office/drawing/2014/main" id="{077AC9AA-BF41-564B-AB99-B726924FE010}"/>
              </a:ext>
            </a:extLst>
          </p:cNvPr>
          <p:cNvCxnSpPr/>
          <p:nvPr/>
        </p:nvCxnSpPr>
        <p:spPr>
          <a:xfrm>
            <a:off x="5160508" y="1088495"/>
            <a:ext cx="440820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29" name="正方形/長方形 28">
            <a:extLst>
              <a:ext uri="{FF2B5EF4-FFF2-40B4-BE49-F238E27FC236}">
                <a16:creationId xmlns:a16="http://schemas.microsoft.com/office/drawing/2014/main" id="{451F4CAA-2592-7B43-8C5D-36329CD95D52}"/>
              </a:ext>
            </a:extLst>
          </p:cNvPr>
          <p:cNvSpPr/>
          <p:nvPr/>
        </p:nvSpPr>
        <p:spPr>
          <a:xfrm>
            <a:off x="341130" y="686424"/>
            <a:ext cx="1276054" cy="5803828"/>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1" name="テキスト ボックス 30">
            <a:extLst>
              <a:ext uri="{FF2B5EF4-FFF2-40B4-BE49-F238E27FC236}">
                <a16:creationId xmlns:a16="http://schemas.microsoft.com/office/drawing/2014/main" id="{529D4CB1-8C07-6F4B-8620-246FAF0BE34D}"/>
              </a:ext>
            </a:extLst>
          </p:cNvPr>
          <p:cNvSpPr txBox="1"/>
          <p:nvPr/>
        </p:nvSpPr>
        <p:spPr>
          <a:xfrm>
            <a:off x="342313" y="1275691"/>
            <a:ext cx="1264931" cy="272424"/>
          </a:xfrm>
          <a:prstGeom prst="rect">
            <a:avLst/>
          </a:prstGeom>
          <a:noFill/>
        </p:spPr>
        <p:txBody>
          <a:bodyPr wrap="square" rtlCol="0" anchor="ctr">
            <a:spAutoFit/>
          </a:bodyPr>
          <a:lstStyle/>
          <a:p>
            <a:pPr algn="ctr"/>
            <a:r>
              <a:rPr kumimoji="1" lang="ja-JP" altLang="en-US" sz="1000" dirty="0">
                <a:solidFill>
                  <a:schemeClr val="tx1">
                    <a:lumMod val="75000"/>
                    <a:lumOff val="25000"/>
                  </a:schemeClr>
                </a:solidFill>
                <a:latin typeface="メイリオ"/>
                <a:ea typeface="メイリオ"/>
                <a:cs typeface="メイリオ"/>
              </a:rPr>
              <a:t>ターゲット</a:t>
            </a:r>
          </a:p>
        </p:txBody>
      </p:sp>
      <p:cxnSp>
        <p:nvCxnSpPr>
          <p:cNvPr id="43" name="直線コネクタ 42">
            <a:extLst>
              <a:ext uri="{FF2B5EF4-FFF2-40B4-BE49-F238E27FC236}">
                <a16:creationId xmlns:a16="http://schemas.microsoft.com/office/drawing/2014/main" id="{91A9DE51-3E28-D845-9779-799A81EF397A}"/>
              </a:ext>
            </a:extLst>
          </p:cNvPr>
          <p:cNvCxnSpPr/>
          <p:nvPr/>
        </p:nvCxnSpPr>
        <p:spPr>
          <a:xfrm>
            <a:off x="1607244" y="686425"/>
            <a:ext cx="0" cy="5803827"/>
          </a:xfrm>
          <a:prstGeom prst="line">
            <a:avLst/>
          </a:prstGeom>
          <a:ln w="12700" cmpd="sng">
            <a:solidFill>
              <a:srgbClr val="404040"/>
            </a:solidFill>
            <a:prstDash val="sysDash"/>
          </a:ln>
          <a:effectLst/>
        </p:spPr>
        <p:style>
          <a:lnRef idx="2">
            <a:schemeClr val="accent1"/>
          </a:lnRef>
          <a:fillRef idx="0">
            <a:schemeClr val="accent1"/>
          </a:fillRef>
          <a:effectRef idx="1">
            <a:schemeClr val="accent1"/>
          </a:effectRef>
          <a:fontRef idx="minor">
            <a:schemeClr val="tx1"/>
          </a:fontRef>
        </p:style>
      </p:cxnSp>
      <p:sp>
        <p:nvSpPr>
          <p:cNvPr id="44" name="テキスト ボックス 43">
            <a:extLst>
              <a:ext uri="{FF2B5EF4-FFF2-40B4-BE49-F238E27FC236}">
                <a16:creationId xmlns:a16="http://schemas.microsoft.com/office/drawing/2014/main" id="{1C7FFACF-6B4D-B343-9845-8178134D3114}"/>
              </a:ext>
            </a:extLst>
          </p:cNvPr>
          <p:cNvSpPr txBox="1"/>
          <p:nvPr/>
        </p:nvSpPr>
        <p:spPr>
          <a:xfrm>
            <a:off x="342313" y="2726648"/>
            <a:ext cx="1264931" cy="272424"/>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コンセプト</a:t>
            </a:r>
            <a:endParaRPr kumimoji="1" lang="ja-JP" altLang="en-US" sz="1200" dirty="0">
              <a:solidFill>
                <a:schemeClr val="tx1">
                  <a:lumMod val="75000"/>
                  <a:lumOff val="25000"/>
                </a:schemeClr>
              </a:solidFill>
              <a:latin typeface="メイリオ"/>
              <a:ea typeface="メイリオ"/>
              <a:cs typeface="メイリオ"/>
            </a:endParaRPr>
          </a:p>
        </p:txBody>
      </p:sp>
      <p:sp>
        <p:nvSpPr>
          <p:cNvPr id="45" name="テキスト ボックス 44">
            <a:extLst>
              <a:ext uri="{FF2B5EF4-FFF2-40B4-BE49-F238E27FC236}">
                <a16:creationId xmlns:a16="http://schemas.microsoft.com/office/drawing/2014/main" id="{FC00A757-F579-C841-ACDD-306AF87EDD42}"/>
              </a:ext>
            </a:extLst>
          </p:cNvPr>
          <p:cNvSpPr txBox="1"/>
          <p:nvPr/>
        </p:nvSpPr>
        <p:spPr>
          <a:xfrm>
            <a:off x="342314" y="4177605"/>
            <a:ext cx="1264931" cy="272424"/>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狙い・目的</a:t>
            </a:r>
            <a:endParaRPr kumimoji="1" lang="ja-JP" altLang="en-US" sz="1200" dirty="0">
              <a:solidFill>
                <a:schemeClr val="tx1">
                  <a:lumMod val="75000"/>
                  <a:lumOff val="25000"/>
                </a:schemeClr>
              </a:solidFill>
              <a:latin typeface="メイリオ"/>
              <a:ea typeface="メイリオ"/>
              <a:cs typeface="メイリオ"/>
            </a:endParaRPr>
          </a:p>
        </p:txBody>
      </p:sp>
      <p:sp>
        <p:nvSpPr>
          <p:cNvPr id="46" name="テキスト ボックス 45">
            <a:extLst>
              <a:ext uri="{FF2B5EF4-FFF2-40B4-BE49-F238E27FC236}">
                <a16:creationId xmlns:a16="http://schemas.microsoft.com/office/drawing/2014/main" id="{25CF6899-F49E-2D49-96FF-A39F4633696B}"/>
              </a:ext>
            </a:extLst>
          </p:cNvPr>
          <p:cNvSpPr txBox="1"/>
          <p:nvPr/>
        </p:nvSpPr>
        <p:spPr>
          <a:xfrm>
            <a:off x="342314" y="5628561"/>
            <a:ext cx="1264931" cy="272424"/>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目標</a:t>
            </a:r>
            <a:endParaRPr kumimoji="1" lang="ja-JP" altLang="en-US" sz="1200" dirty="0">
              <a:solidFill>
                <a:schemeClr val="tx1">
                  <a:lumMod val="75000"/>
                  <a:lumOff val="25000"/>
                </a:schemeClr>
              </a:solidFill>
              <a:latin typeface="メイリオ"/>
              <a:ea typeface="メイリオ"/>
              <a:cs typeface="メイリオ"/>
            </a:endParaRPr>
          </a:p>
        </p:txBody>
      </p:sp>
      <p:cxnSp>
        <p:nvCxnSpPr>
          <p:cNvPr id="33" name="直線コネクタ 32">
            <a:extLst>
              <a:ext uri="{FF2B5EF4-FFF2-40B4-BE49-F238E27FC236}">
                <a16:creationId xmlns:a16="http://schemas.microsoft.com/office/drawing/2014/main" id="{F08B8B3B-650D-7245-B2C4-0BBFD9C58098}"/>
              </a:ext>
            </a:extLst>
          </p:cNvPr>
          <p:cNvCxnSpPr/>
          <p:nvPr/>
        </p:nvCxnSpPr>
        <p:spPr>
          <a:xfrm>
            <a:off x="336817" y="2137381"/>
            <a:ext cx="4385099"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7" name="直線コネクタ 46">
            <a:extLst>
              <a:ext uri="{FF2B5EF4-FFF2-40B4-BE49-F238E27FC236}">
                <a16:creationId xmlns:a16="http://schemas.microsoft.com/office/drawing/2014/main" id="{F0B3FF6B-8A77-A642-92F0-E817B120360C}"/>
              </a:ext>
            </a:extLst>
          </p:cNvPr>
          <p:cNvCxnSpPr/>
          <p:nvPr/>
        </p:nvCxnSpPr>
        <p:spPr>
          <a:xfrm>
            <a:off x="336817" y="3588338"/>
            <a:ext cx="4385099"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8" name="直線コネクタ 47">
            <a:extLst>
              <a:ext uri="{FF2B5EF4-FFF2-40B4-BE49-F238E27FC236}">
                <a16:creationId xmlns:a16="http://schemas.microsoft.com/office/drawing/2014/main" id="{E871F066-FA49-0C49-AB42-6750CFA3B6B1}"/>
              </a:ext>
            </a:extLst>
          </p:cNvPr>
          <p:cNvCxnSpPr/>
          <p:nvPr/>
        </p:nvCxnSpPr>
        <p:spPr>
          <a:xfrm>
            <a:off x="336817" y="5039295"/>
            <a:ext cx="4385099"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94" name="正方形/長方形 93">
            <a:extLst>
              <a:ext uri="{FF2B5EF4-FFF2-40B4-BE49-F238E27FC236}">
                <a16:creationId xmlns:a16="http://schemas.microsoft.com/office/drawing/2014/main" id="{B1F241B2-3A9D-1649-B605-6662B81F3F00}"/>
              </a:ext>
            </a:extLst>
          </p:cNvPr>
          <p:cNvSpPr/>
          <p:nvPr/>
        </p:nvSpPr>
        <p:spPr>
          <a:xfrm>
            <a:off x="337288" y="686423"/>
            <a:ext cx="4405014" cy="5803827"/>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Meiryo" panose="020B0604030504040204" pitchFamily="34" charset="-128"/>
              <a:ea typeface="Meiryo" panose="020B0604030504040204" pitchFamily="34" charset="-128"/>
            </a:endParaRPr>
          </a:p>
        </p:txBody>
      </p:sp>
      <p:sp>
        <p:nvSpPr>
          <p:cNvPr id="97" name="正方形/長方形 96">
            <a:extLst>
              <a:ext uri="{FF2B5EF4-FFF2-40B4-BE49-F238E27FC236}">
                <a16:creationId xmlns:a16="http://schemas.microsoft.com/office/drawing/2014/main" id="{BBA49F7B-7FCB-E746-A542-851DEEA01818}"/>
              </a:ext>
            </a:extLst>
          </p:cNvPr>
          <p:cNvSpPr/>
          <p:nvPr/>
        </p:nvSpPr>
        <p:spPr>
          <a:xfrm>
            <a:off x="5163698" y="686424"/>
            <a:ext cx="4405014" cy="5803827"/>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Meiryo" panose="020B0604030504040204" pitchFamily="34" charset="-128"/>
              <a:ea typeface="Meiryo" panose="020B0604030504040204" pitchFamily="34" charset="-128"/>
            </a:endParaRPr>
          </a:p>
        </p:txBody>
      </p:sp>
      <p:sp>
        <p:nvSpPr>
          <p:cNvPr id="20" name="テキスト ボックス 19">
            <a:extLst>
              <a:ext uri="{FF2B5EF4-FFF2-40B4-BE49-F238E27FC236}">
                <a16:creationId xmlns:a16="http://schemas.microsoft.com/office/drawing/2014/main" id="{2210EC69-50FB-4322-A185-3AF5EB1E2687}"/>
              </a:ext>
            </a:extLst>
          </p:cNvPr>
          <p:cNvSpPr txBox="1"/>
          <p:nvPr/>
        </p:nvSpPr>
        <p:spPr>
          <a:xfrm>
            <a:off x="337288" y="6560810"/>
            <a:ext cx="1417376"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7.</a:t>
            </a:r>
            <a:r>
              <a:rPr lang="ja-JP" altLang="en-US" sz="900" dirty="0">
                <a:latin typeface="Meiryo UI" panose="020B0604030504040204" pitchFamily="50" charset="-128"/>
                <a:ea typeface="Meiryo UI" panose="020B0604030504040204" pitchFamily="50" charset="-128"/>
              </a:rPr>
              <a:t>他者に伝える・共有する</a:t>
            </a:r>
          </a:p>
        </p:txBody>
      </p:sp>
      <p:sp>
        <p:nvSpPr>
          <p:cNvPr id="21" name="テキスト ボックス 20">
            <a:extLst>
              <a:ext uri="{FF2B5EF4-FFF2-40B4-BE49-F238E27FC236}">
                <a16:creationId xmlns:a16="http://schemas.microsoft.com/office/drawing/2014/main" id="{DEDCA1DE-2171-44A4-8452-5A5BD4F73625}"/>
              </a:ext>
            </a:extLst>
          </p:cNvPr>
          <p:cNvSpPr txBox="1"/>
          <p:nvPr/>
        </p:nvSpPr>
        <p:spPr>
          <a:xfrm>
            <a:off x="1809280" y="6560810"/>
            <a:ext cx="1252266"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STEP1:</a:t>
            </a:r>
            <a:r>
              <a:rPr lang="ja-JP" altLang="en-US" sz="900" dirty="0">
                <a:latin typeface="Meiryo UI" panose="020B0604030504040204" pitchFamily="50" charset="-128"/>
                <a:ea typeface="Meiryo UI" panose="020B0604030504040204" pitchFamily="50" charset="-128"/>
              </a:rPr>
              <a:t>情報を伝える</a:t>
            </a:r>
          </a:p>
        </p:txBody>
      </p:sp>
    </p:spTree>
    <p:extLst>
      <p:ext uri="{BB962C8B-B14F-4D97-AF65-F5344CB8AC3E}">
        <p14:creationId xmlns:p14="http://schemas.microsoft.com/office/powerpoint/2010/main" val="29573326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1417376" cy="400110"/>
          </a:xfrm>
          <a:prstGeom prst="rect">
            <a:avLst/>
          </a:prstGeom>
          <a:noFill/>
        </p:spPr>
        <p:txBody>
          <a:bodyPr wrap="none" rtlCol="0">
            <a:spAutoFit/>
          </a:bodyPr>
          <a:lstStyle/>
          <a:p>
            <a:r>
              <a:rPr kumimoji="1" lang="en-US" altLang="ja-JP" sz="2000" b="1" dirty="0">
                <a:solidFill>
                  <a:schemeClr val="tx1">
                    <a:lumMod val="75000"/>
                    <a:lumOff val="25000"/>
                  </a:schemeClr>
                </a:solidFill>
                <a:latin typeface="Meiryo" panose="020B0604030504040204" pitchFamily="34" charset="-128"/>
                <a:ea typeface="Meiryo" panose="020B0604030504040204" pitchFamily="34" charset="-128"/>
              </a:rPr>
              <a:t>69_PREP</a:t>
            </a:r>
            <a:endParaRPr kumimoji="1" lang="ja-JP" altLang="en-US" sz="20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 name="正方形/長方形 2">
            <a:extLst>
              <a:ext uri="{FF2B5EF4-FFF2-40B4-BE49-F238E27FC236}">
                <a16:creationId xmlns:a16="http://schemas.microsoft.com/office/drawing/2014/main" id="{A5C57639-D0F1-BF49-991E-E4EAEBC1A6BF}"/>
              </a:ext>
            </a:extLst>
          </p:cNvPr>
          <p:cNvSpPr/>
          <p:nvPr/>
        </p:nvSpPr>
        <p:spPr>
          <a:xfrm>
            <a:off x="2211350" y="699037"/>
            <a:ext cx="7357363" cy="61147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正方形/長方形 4">
            <a:extLst>
              <a:ext uri="{FF2B5EF4-FFF2-40B4-BE49-F238E27FC236}">
                <a16:creationId xmlns:a16="http://schemas.microsoft.com/office/drawing/2014/main" id="{A7625CC0-B10E-984E-B7CC-3F8112F96549}"/>
              </a:ext>
            </a:extLst>
          </p:cNvPr>
          <p:cNvSpPr/>
          <p:nvPr/>
        </p:nvSpPr>
        <p:spPr>
          <a:xfrm>
            <a:off x="344483" y="1309077"/>
            <a:ext cx="1859673" cy="5181176"/>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56876638-A6CE-6A40-B5E0-EA644865E39A}"/>
              </a:ext>
            </a:extLst>
          </p:cNvPr>
          <p:cNvGrpSpPr/>
          <p:nvPr/>
        </p:nvGrpSpPr>
        <p:grpSpPr>
          <a:xfrm>
            <a:off x="809238" y="4235654"/>
            <a:ext cx="930163" cy="623316"/>
            <a:chOff x="809238" y="4131226"/>
            <a:chExt cx="930163" cy="623316"/>
          </a:xfrm>
        </p:grpSpPr>
        <p:sp>
          <p:nvSpPr>
            <p:cNvPr id="13" name="テキスト ボックス 12">
              <a:extLst>
                <a:ext uri="{FF2B5EF4-FFF2-40B4-BE49-F238E27FC236}">
                  <a16:creationId xmlns:a16="http://schemas.microsoft.com/office/drawing/2014/main" id="{15AD0A92-1F8E-BD40-ADCA-E9E3A3456DE1}"/>
                </a:ext>
              </a:extLst>
            </p:cNvPr>
            <p:cNvSpPr txBox="1"/>
            <p:nvPr/>
          </p:nvSpPr>
          <p:spPr>
            <a:xfrm>
              <a:off x="874210" y="4131226"/>
              <a:ext cx="800219" cy="338554"/>
            </a:xfrm>
            <a:prstGeom prst="rect">
              <a:avLst/>
            </a:prstGeom>
            <a:noFill/>
          </p:spPr>
          <p:txBody>
            <a:bodyPr wrap="none" rtlCol="0">
              <a:spAutoFit/>
            </a:bodyPr>
            <a:lstStyle/>
            <a:p>
              <a:pPr algn="ctr"/>
              <a:r>
                <a:rPr lang="ja-JP" altLang="en-US" sz="1600" dirty="0">
                  <a:solidFill>
                    <a:srgbClr val="404040"/>
                  </a:solidFill>
                  <a:latin typeface="メイリオ"/>
                  <a:ea typeface="メイリオ"/>
                  <a:cs typeface="メイリオ"/>
                </a:rPr>
                <a:t>具体例</a:t>
              </a:r>
              <a:endParaRPr kumimoji="1" lang="ja-JP" altLang="en-US" sz="1600" dirty="0">
                <a:solidFill>
                  <a:srgbClr val="404040"/>
                </a:solidFill>
                <a:latin typeface="メイリオ"/>
                <a:ea typeface="メイリオ"/>
                <a:cs typeface="メイリオ"/>
              </a:endParaRPr>
            </a:p>
          </p:txBody>
        </p:sp>
        <p:sp>
          <p:nvSpPr>
            <p:cNvPr id="14" name="テキスト ボックス 13">
              <a:extLst>
                <a:ext uri="{FF2B5EF4-FFF2-40B4-BE49-F238E27FC236}">
                  <a16:creationId xmlns:a16="http://schemas.microsoft.com/office/drawing/2014/main" id="{3ABEACA5-5421-3342-905E-7FF662D073A9}"/>
                </a:ext>
              </a:extLst>
            </p:cNvPr>
            <p:cNvSpPr txBox="1"/>
            <p:nvPr/>
          </p:nvSpPr>
          <p:spPr>
            <a:xfrm>
              <a:off x="809238" y="4446765"/>
              <a:ext cx="930163" cy="307777"/>
            </a:xfrm>
            <a:prstGeom prst="rect">
              <a:avLst/>
            </a:prstGeom>
            <a:noFill/>
          </p:spPr>
          <p:txBody>
            <a:bodyPr wrap="none" rtlCol="0">
              <a:spAutoFit/>
            </a:bodyPr>
            <a:lstStyle/>
            <a:p>
              <a:pPr algn="ctr"/>
              <a:r>
                <a:rPr lang="en-US" altLang="ja-JP" sz="1400" dirty="0">
                  <a:solidFill>
                    <a:srgbClr val="404040"/>
                  </a:solidFill>
                  <a:latin typeface="メイリオ"/>
                  <a:ea typeface="メイリオ"/>
                  <a:cs typeface="メイリオ"/>
                </a:rPr>
                <a:t>Example</a:t>
              </a:r>
              <a:endParaRPr kumimoji="1" lang="ja-JP" altLang="en-US" sz="1600" dirty="0">
                <a:solidFill>
                  <a:srgbClr val="404040"/>
                </a:solidFill>
                <a:latin typeface="メイリオ"/>
                <a:ea typeface="メイリオ"/>
                <a:cs typeface="メイリオ"/>
              </a:endParaRPr>
            </a:p>
          </p:txBody>
        </p:sp>
      </p:grpSp>
      <p:grpSp>
        <p:nvGrpSpPr>
          <p:cNvPr id="44" name="グループ化 43">
            <a:extLst>
              <a:ext uri="{FF2B5EF4-FFF2-40B4-BE49-F238E27FC236}">
                <a16:creationId xmlns:a16="http://schemas.microsoft.com/office/drawing/2014/main" id="{ED0B81F7-697E-A545-93E4-A01B89FADB80}"/>
              </a:ext>
            </a:extLst>
          </p:cNvPr>
          <p:cNvGrpSpPr/>
          <p:nvPr/>
        </p:nvGrpSpPr>
        <p:grpSpPr>
          <a:xfrm>
            <a:off x="963978" y="5530948"/>
            <a:ext cx="620683" cy="623316"/>
            <a:chOff x="963978" y="5217876"/>
            <a:chExt cx="620683" cy="623316"/>
          </a:xfrm>
        </p:grpSpPr>
        <p:sp>
          <p:nvSpPr>
            <p:cNvPr id="15" name="テキスト ボックス 14">
              <a:extLst>
                <a:ext uri="{FF2B5EF4-FFF2-40B4-BE49-F238E27FC236}">
                  <a16:creationId xmlns:a16="http://schemas.microsoft.com/office/drawing/2014/main" id="{896ADD55-5940-7A4D-95F6-22EFB474C30D}"/>
                </a:ext>
              </a:extLst>
            </p:cNvPr>
            <p:cNvSpPr txBox="1"/>
            <p:nvPr/>
          </p:nvSpPr>
          <p:spPr>
            <a:xfrm>
              <a:off x="976802" y="5217876"/>
              <a:ext cx="595035" cy="338554"/>
            </a:xfrm>
            <a:prstGeom prst="rect">
              <a:avLst/>
            </a:prstGeom>
            <a:noFill/>
          </p:spPr>
          <p:txBody>
            <a:bodyPr wrap="none" rtlCol="0">
              <a:spAutoFit/>
            </a:bodyPr>
            <a:lstStyle/>
            <a:p>
              <a:pPr algn="ctr"/>
              <a:r>
                <a:rPr lang="ja-JP" altLang="en-US" sz="1600" dirty="0">
                  <a:solidFill>
                    <a:srgbClr val="404040"/>
                  </a:solidFill>
                  <a:latin typeface="メイリオ"/>
                  <a:ea typeface="メイリオ"/>
                  <a:cs typeface="メイリオ"/>
                </a:rPr>
                <a:t>結論</a:t>
              </a:r>
              <a:endParaRPr kumimoji="1" lang="ja-JP" altLang="en-US" sz="1600" dirty="0">
                <a:solidFill>
                  <a:srgbClr val="404040"/>
                </a:solidFill>
                <a:latin typeface="メイリオ"/>
                <a:ea typeface="メイリオ"/>
                <a:cs typeface="メイリオ"/>
              </a:endParaRPr>
            </a:p>
          </p:txBody>
        </p:sp>
        <p:sp>
          <p:nvSpPr>
            <p:cNvPr id="16" name="テキスト ボックス 15">
              <a:extLst>
                <a:ext uri="{FF2B5EF4-FFF2-40B4-BE49-F238E27FC236}">
                  <a16:creationId xmlns:a16="http://schemas.microsoft.com/office/drawing/2014/main" id="{E03775D4-0BD2-5546-8FFF-F87EA3D256C5}"/>
                </a:ext>
              </a:extLst>
            </p:cNvPr>
            <p:cNvSpPr txBox="1"/>
            <p:nvPr/>
          </p:nvSpPr>
          <p:spPr>
            <a:xfrm>
              <a:off x="963978" y="5533415"/>
              <a:ext cx="620683" cy="307777"/>
            </a:xfrm>
            <a:prstGeom prst="rect">
              <a:avLst/>
            </a:prstGeom>
            <a:noFill/>
          </p:spPr>
          <p:txBody>
            <a:bodyPr wrap="none" rtlCol="0">
              <a:spAutoFit/>
            </a:bodyPr>
            <a:lstStyle/>
            <a:p>
              <a:pPr algn="ctr"/>
              <a:r>
                <a:rPr lang="en-US" altLang="ja-JP" sz="1400" dirty="0">
                  <a:solidFill>
                    <a:srgbClr val="404040"/>
                  </a:solidFill>
                  <a:latin typeface="メイリオ"/>
                  <a:ea typeface="メイリオ"/>
                  <a:cs typeface="メイリオ"/>
                </a:rPr>
                <a:t>Point</a:t>
              </a:r>
              <a:endParaRPr kumimoji="1" lang="ja-JP" altLang="en-US" sz="1600" dirty="0">
                <a:solidFill>
                  <a:srgbClr val="404040"/>
                </a:solidFill>
                <a:latin typeface="メイリオ"/>
                <a:ea typeface="メイリオ"/>
                <a:cs typeface="メイリオ"/>
              </a:endParaRPr>
            </a:p>
          </p:txBody>
        </p:sp>
      </p:grpSp>
      <p:grpSp>
        <p:nvGrpSpPr>
          <p:cNvPr id="41" name="グループ化 40">
            <a:extLst>
              <a:ext uri="{FF2B5EF4-FFF2-40B4-BE49-F238E27FC236}">
                <a16:creationId xmlns:a16="http://schemas.microsoft.com/office/drawing/2014/main" id="{FF6C1983-C352-CB43-9F46-D6606FD89E05}"/>
              </a:ext>
            </a:extLst>
          </p:cNvPr>
          <p:cNvGrpSpPr/>
          <p:nvPr/>
        </p:nvGrpSpPr>
        <p:grpSpPr>
          <a:xfrm>
            <a:off x="963978" y="1645066"/>
            <a:ext cx="620683" cy="623316"/>
            <a:chOff x="963978" y="1957924"/>
            <a:chExt cx="620683" cy="623316"/>
          </a:xfrm>
        </p:grpSpPr>
        <p:sp>
          <p:nvSpPr>
            <p:cNvPr id="18" name="テキスト ボックス 17">
              <a:extLst>
                <a:ext uri="{FF2B5EF4-FFF2-40B4-BE49-F238E27FC236}">
                  <a16:creationId xmlns:a16="http://schemas.microsoft.com/office/drawing/2014/main" id="{44B07D35-AD22-314D-A5D4-459D3087941D}"/>
                </a:ext>
              </a:extLst>
            </p:cNvPr>
            <p:cNvSpPr txBox="1"/>
            <p:nvPr/>
          </p:nvSpPr>
          <p:spPr>
            <a:xfrm>
              <a:off x="976802" y="1957924"/>
              <a:ext cx="595035" cy="338554"/>
            </a:xfrm>
            <a:prstGeom prst="rect">
              <a:avLst/>
            </a:prstGeom>
            <a:noFill/>
          </p:spPr>
          <p:txBody>
            <a:bodyPr wrap="none" rtlCol="0">
              <a:spAutoFit/>
            </a:bodyPr>
            <a:lstStyle/>
            <a:p>
              <a:pPr algn="ctr"/>
              <a:r>
                <a:rPr lang="en-US" altLang="en-US" sz="1600" dirty="0">
                  <a:solidFill>
                    <a:srgbClr val="404040"/>
                  </a:solidFill>
                  <a:latin typeface="メイリオ"/>
                  <a:ea typeface="メイリオ"/>
                  <a:cs typeface="メイリオ"/>
                </a:rPr>
                <a:t>結論</a:t>
              </a:r>
              <a:endParaRPr kumimoji="1" lang="ja-JP" altLang="en-US" sz="1600" dirty="0">
                <a:solidFill>
                  <a:srgbClr val="404040"/>
                </a:solidFill>
                <a:latin typeface="メイリオ"/>
                <a:ea typeface="メイリオ"/>
                <a:cs typeface="メイリオ"/>
              </a:endParaRPr>
            </a:p>
          </p:txBody>
        </p:sp>
        <p:sp>
          <p:nvSpPr>
            <p:cNvPr id="19" name="テキスト ボックス 18">
              <a:extLst>
                <a:ext uri="{FF2B5EF4-FFF2-40B4-BE49-F238E27FC236}">
                  <a16:creationId xmlns:a16="http://schemas.microsoft.com/office/drawing/2014/main" id="{7CC536DB-7F69-B348-8CAC-38E767D65B71}"/>
                </a:ext>
              </a:extLst>
            </p:cNvPr>
            <p:cNvSpPr txBox="1"/>
            <p:nvPr/>
          </p:nvSpPr>
          <p:spPr>
            <a:xfrm>
              <a:off x="963978" y="2273463"/>
              <a:ext cx="620683" cy="307777"/>
            </a:xfrm>
            <a:prstGeom prst="rect">
              <a:avLst/>
            </a:prstGeom>
            <a:noFill/>
          </p:spPr>
          <p:txBody>
            <a:bodyPr wrap="none" rtlCol="0">
              <a:spAutoFit/>
            </a:bodyPr>
            <a:lstStyle/>
            <a:p>
              <a:pPr algn="ctr"/>
              <a:r>
                <a:rPr lang="en-US" altLang="ja-JP" sz="1400" dirty="0">
                  <a:solidFill>
                    <a:srgbClr val="404040"/>
                  </a:solidFill>
                  <a:latin typeface="メイリオ"/>
                  <a:ea typeface="メイリオ"/>
                  <a:cs typeface="メイリオ"/>
                </a:rPr>
                <a:t>Point</a:t>
              </a:r>
              <a:endParaRPr kumimoji="1" lang="ja-JP" altLang="en-US" sz="1600" dirty="0">
                <a:solidFill>
                  <a:srgbClr val="404040"/>
                </a:solidFill>
                <a:latin typeface="メイリオ"/>
                <a:ea typeface="メイリオ"/>
                <a:cs typeface="メイリオ"/>
              </a:endParaRPr>
            </a:p>
          </p:txBody>
        </p:sp>
      </p:grpSp>
      <p:cxnSp>
        <p:nvCxnSpPr>
          <p:cNvPr id="12" name="直線コネクタ 11">
            <a:extLst>
              <a:ext uri="{FF2B5EF4-FFF2-40B4-BE49-F238E27FC236}">
                <a16:creationId xmlns:a16="http://schemas.microsoft.com/office/drawing/2014/main" id="{1A78082A-718F-CA49-83BA-1E226069BF80}"/>
              </a:ext>
            </a:extLst>
          </p:cNvPr>
          <p:cNvCxnSpPr>
            <a:cxnSpLocks/>
          </p:cNvCxnSpPr>
          <p:nvPr/>
        </p:nvCxnSpPr>
        <p:spPr>
          <a:xfrm>
            <a:off x="330094" y="5194959"/>
            <a:ext cx="9238619"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7" name="直線コネクタ 16">
            <a:extLst>
              <a:ext uri="{FF2B5EF4-FFF2-40B4-BE49-F238E27FC236}">
                <a16:creationId xmlns:a16="http://schemas.microsoft.com/office/drawing/2014/main" id="{BC7C3B22-BE8F-ED43-B073-118DDC6A67E0}"/>
              </a:ext>
            </a:extLst>
          </p:cNvPr>
          <p:cNvCxnSpPr/>
          <p:nvPr/>
        </p:nvCxnSpPr>
        <p:spPr>
          <a:xfrm>
            <a:off x="352294" y="2604371"/>
            <a:ext cx="9216419"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a:extLst>
              <a:ext uri="{FF2B5EF4-FFF2-40B4-BE49-F238E27FC236}">
                <a16:creationId xmlns:a16="http://schemas.microsoft.com/office/drawing/2014/main" id="{C3F33CAB-2148-694B-8936-2F0A40B3EF48}"/>
              </a:ext>
            </a:extLst>
          </p:cNvPr>
          <p:cNvCxnSpPr/>
          <p:nvPr/>
        </p:nvCxnSpPr>
        <p:spPr>
          <a:xfrm>
            <a:off x="340303" y="3899665"/>
            <a:ext cx="9216419"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grpSp>
        <p:nvGrpSpPr>
          <p:cNvPr id="42" name="グループ化 41">
            <a:extLst>
              <a:ext uri="{FF2B5EF4-FFF2-40B4-BE49-F238E27FC236}">
                <a16:creationId xmlns:a16="http://schemas.microsoft.com/office/drawing/2014/main" id="{CB459BD9-FD29-EF4A-A302-5516F3C6ACD7}"/>
              </a:ext>
            </a:extLst>
          </p:cNvPr>
          <p:cNvGrpSpPr/>
          <p:nvPr/>
        </p:nvGrpSpPr>
        <p:grpSpPr>
          <a:xfrm>
            <a:off x="865036" y="2940360"/>
            <a:ext cx="818566" cy="623316"/>
            <a:chOff x="865036" y="3044575"/>
            <a:chExt cx="818566" cy="623316"/>
          </a:xfrm>
        </p:grpSpPr>
        <p:sp>
          <p:nvSpPr>
            <p:cNvPr id="21" name="テキスト ボックス 20">
              <a:extLst>
                <a:ext uri="{FF2B5EF4-FFF2-40B4-BE49-F238E27FC236}">
                  <a16:creationId xmlns:a16="http://schemas.microsoft.com/office/drawing/2014/main" id="{741187F6-4924-8945-83BE-9D58E99B0314}"/>
                </a:ext>
              </a:extLst>
            </p:cNvPr>
            <p:cNvSpPr txBox="1"/>
            <p:nvPr/>
          </p:nvSpPr>
          <p:spPr>
            <a:xfrm>
              <a:off x="976802" y="3044575"/>
              <a:ext cx="595035" cy="338554"/>
            </a:xfrm>
            <a:prstGeom prst="rect">
              <a:avLst/>
            </a:prstGeom>
            <a:noFill/>
          </p:spPr>
          <p:txBody>
            <a:bodyPr wrap="none" rtlCol="0">
              <a:spAutoFit/>
            </a:bodyPr>
            <a:lstStyle/>
            <a:p>
              <a:pPr algn="ctr"/>
              <a:r>
                <a:rPr lang="ja-JP" altLang="en-US" sz="1600" dirty="0">
                  <a:solidFill>
                    <a:srgbClr val="404040"/>
                  </a:solidFill>
                  <a:latin typeface="メイリオ"/>
                  <a:ea typeface="メイリオ"/>
                  <a:cs typeface="メイリオ"/>
                </a:rPr>
                <a:t>理由</a:t>
              </a:r>
              <a:endParaRPr kumimoji="1" lang="ja-JP" altLang="en-US" sz="1600" dirty="0">
                <a:solidFill>
                  <a:srgbClr val="404040"/>
                </a:solidFill>
                <a:latin typeface="メイリオ"/>
                <a:ea typeface="メイリオ"/>
                <a:cs typeface="メイリオ"/>
              </a:endParaRPr>
            </a:p>
          </p:txBody>
        </p:sp>
        <p:sp>
          <p:nvSpPr>
            <p:cNvPr id="22" name="テキスト ボックス 21">
              <a:extLst>
                <a:ext uri="{FF2B5EF4-FFF2-40B4-BE49-F238E27FC236}">
                  <a16:creationId xmlns:a16="http://schemas.microsoft.com/office/drawing/2014/main" id="{9777152D-0491-D346-B96E-7C91EF8FA204}"/>
                </a:ext>
              </a:extLst>
            </p:cNvPr>
            <p:cNvSpPr txBox="1"/>
            <p:nvPr/>
          </p:nvSpPr>
          <p:spPr>
            <a:xfrm>
              <a:off x="865036" y="3360114"/>
              <a:ext cx="818566" cy="307777"/>
            </a:xfrm>
            <a:prstGeom prst="rect">
              <a:avLst/>
            </a:prstGeom>
            <a:noFill/>
          </p:spPr>
          <p:txBody>
            <a:bodyPr wrap="none" rtlCol="0">
              <a:spAutoFit/>
            </a:bodyPr>
            <a:lstStyle/>
            <a:p>
              <a:pPr algn="ctr"/>
              <a:r>
                <a:rPr lang="en-US" altLang="ja-JP" sz="1400" dirty="0">
                  <a:solidFill>
                    <a:srgbClr val="404040"/>
                  </a:solidFill>
                  <a:latin typeface="メイリオ"/>
                  <a:ea typeface="メイリオ"/>
                  <a:cs typeface="メイリオ"/>
                </a:rPr>
                <a:t>Reason</a:t>
              </a:r>
              <a:endParaRPr kumimoji="1" lang="ja-JP" altLang="en-US" sz="1600" dirty="0">
                <a:solidFill>
                  <a:srgbClr val="404040"/>
                </a:solidFill>
                <a:latin typeface="メイリオ"/>
                <a:ea typeface="メイリオ"/>
                <a:cs typeface="メイリオ"/>
              </a:endParaRPr>
            </a:p>
          </p:txBody>
        </p:sp>
      </p:grpSp>
      <p:sp>
        <p:nvSpPr>
          <p:cNvPr id="23" name="テキスト ボックス 22">
            <a:extLst>
              <a:ext uri="{FF2B5EF4-FFF2-40B4-BE49-F238E27FC236}">
                <a16:creationId xmlns:a16="http://schemas.microsoft.com/office/drawing/2014/main" id="{0DA083A3-0E1F-DB45-9F49-987C1E12CDF0}"/>
              </a:ext>
            </a:extLst>
          </p:cNvPr>
          <p:cNvSpPr txBox="1"/>
          <p:nvPr/>
        </p:nvSpPr>
        <p:spPr>
          <a:xfrm>
            <a:off x="5080281" y="835498"/>
            <a:ext cx="1619500" cy="338554"/>
          </a:xfrm>
          <a:prstGeom prst="rect">
            <a:avLst/>
          </a:prstGeom>
          <a:noFill/>
        </p:spPr>
        <p:txBody>
          <a:bodyPr wrap="square" rtlCol="0">
            <a:spAutoFit/>
          </a:bodyPr>
          <a:lstStyle/>
          <a:p>
            <a:pPr algn="ctr"/>
            <a:r>
              <a:rPr lang="en-US" altLang="en-US" sz="1600" dirty="0">
                <a:solidFill>
                  <a:srgbClr val="404040"/>
                </a:solidFill>
                <a:latin typeface="メイリオ"/>
                <a:ea typeface="メイリオ"/>
                <a:cs typeface="メイリオ"/>
              </a:rPr>
              <a:t>伝えたい内容</a:t>
            </a:r>
            <a:endParaRPr kumimoji="1" lang="ja-JP" altLang="en-US" sz="1600" dirty="0">
              <a:solidFill>
                <a:srgbClr val="404040"/>
              </a:solidFill>
              <a:latin typeface="メイリオ"/>
              <a:ea typeface="メイリオ"/>
              <a:cs typeface="メイリオ"/>
            </a:endParaRPr>
          </a:p>
        </p:txBody>
      </p:sp>
      <p:sp>
        <p:nvSpPr>
          <p:cNvPr id="27" name="正方形/長方形 26">
            <a:extLst>
              <a:ext uri="{FF2B5EF4-FFF2-40B4-BE49-F238E27FC236}">
                <a16:creationId xmlns:a16="http://schemas.microsoft.com/office/drawing/2014/main" id="{3DF5265A-A4D1-A140-A2D3-3F4D88F4AFB0}"/>
              </a:ext>
            </a:extLst>
          </p:cNvPr>
          <p:cNvSpPr/>
          <p:nvPr/>
        </p:nvSpPr>
        <p:spPr>
          <a:xfrm>
            <a:off x="344814" y="1323126"/>
            <a:ext cx="9223899" cy="5177226"/>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5C12D03C-E13F-F549-BCBA-FA3747D30704}"/>
              </a:ext>
            </a:extLst>
          </p:cNvPr>
          <p:cNvSpPr/>
          <p:nvPr/>
        </p:nvSpPr>
        <p:spPr>
          <a:xfrm>
            <a:off x="2203824" y="699037"/>
            <a:ext cx="7364889" cy="5801315"/>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 name="テキスト ボックス 23">
            <a:extLst>
              <a:ext uri="{FF2B5EF4-FFF2-40B4-BE49-F238E27FC236}">
                <a16:creationId xmlns:a16="http://schemas.microsoft.com/office/drawing/2014/main" id="{AEF75249-A321-844B-AF20-5BF5D59E05AA}"/>
              </a:ext>
            </a:extLst>
          </p:cNvPr>
          <p:cNvSpPr txBox="1"/>
          <p:nvPr/>
        </p:nvSpPr>
        <p:spPr>
          <a:xfrm>
            <a:off x="2434133" y="1802835"/>
            <a:ext cx="5978582" cy="307777"/>
          </a:xfrm>
          <a:prstGeom prst="rect">
            <a:avLst/>
          </a:prstGeom>
          <a:noFill/>
        </p:spPr>
        <p:txBody>
          <a:bodyPr wrap="square" rtlCol="0" anchor="ctr">
            <a:spAutoFit/>
          </a:bodyPr>
          <a:lstStyle/>
          <a:p>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生産性を高めるために電子マニュアルを導入すべき。</a:t>
            </a:r>
          </a:p>
        </p:txBody>
      </p:sp>
      <p:sp>
        <p:nvSpPr>
          <p:cNvPr id="25" name="テキスト ボックス 24">
            <a:extLst>
              <a:ext uri="{FF2B5EF4-FFF2-40B4-BE49-F238E27FC236}">
                <a16:creationId xmlns:a16="http://schemas.microsoft.com/office/drawing/2014/main" id="{7A92F2D5-8FE3-6F41-A0D3-25F1C262A983}"/>
              </a:ext>
            </a:extLst>
          </p:cNvPr>
          <p:cNvSpPr txBox="1"/>
          <p:nvPr/>
        </p:nvSpPr>
        <p:spPr>
          <a:xfrm>
            <a:off x="2377842" y="2990408"/>
            <a:ext cx="6573482" cy="523220"/>
          </a:xfrm>
          <a:prstGeom prst="rect">
            <a:avLst/>
          </a:prstGeom>
          <a:noFill/>
        </p:spPr>
        <p:txBody>
          <a:bodyPr wrap="square" rtlCol="0" anchor="ctr">
            <a:spAutoFit/>
          </a:bodyPr>
          <a:lstStyle/>
          <a:p>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現状、紙媒体のマニュアルを使用しているが、メンテナンス不足による問題が起きている。また、作成および管理業務に人的コストがかかっている。</a:t>
            </a:r>
          </a:p>
        </p:txBody>
      </p:sp>
      <p:sp>
        <p:nvSpPr>
          <p:cNvPr id="26" name="テキスト ボックス 25">
            <a:extLst>
              <a:ext uri="{FF2B5EF4-FFF2-40B4-BE49-F238E27FC236}">
                <a16:creationId xmlns:a16="http://schemas.microsoft.com/office/drawing/2014/main" id="{B9B5C44F-E2C3-8A42-971C-981D22045E0D}"/>
              </a:ext>
            </a:extLst>
          </p:cNvPr>
          <p:cNvSpPr txBox="1"/>
          <p:nvPr/>
        </p:nvSpPr>
        <p:spPr>
          <a:xfrm>
            <a:off x="2381300" y="4285702"/>
            <a:ext cx="6573482" cy="523220"/>
          </a:xfrm>
          <a:prstGeom prst="rect">
            <a:avLst/>
          </a:prstGeom>
          <a:noFill/>
        </p:spPr>
        <p:txBody>
          <a:bodyPr wrap="square" rtlCol="0" anchor="ctr">
            <a:spAutoFit/>
          </a:bodyPr>
          <a:lstStyle/>
          <a:p>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飲食店の調理マニュアルは毎月新しいメニューに更新する必要があり、作成、印刷、配布が面倒。アプリなら低コストで短時間に更新・配信可。</a:t>
            </a:r>
          </a:p>
        </p:txBody>
      </p:sp>
      <p:sp>
        <p:nvSpPr>
          <p:cNvPr id="29" name="テキスト ボックス 28">
            <a:extLst>
              <a:ext uri="{FF2B5EF4-FFF2-40B4-BE49-F238E27FC236}">
                <a16:creationId xmlns:a16="http://schemas.microsoft.com/office/drawing/2014/main" id="{4BCFB606-E555-8D47-9B62-C4AC1B9228F6}"/>
              </a:ext>
            </a:extLst>
          </p:cNvPr>
          <p:cNvSpPr txBox="1"/>
          <p:nvPr/>
        </p:nvSpPr>
        <p:spPr>
          <a:xfrm>
            <a:off x="2375453" y="5473274"/>
            <a:ext cx="6575872" cy="738664"/>
          </a:xfrm>
          <a:prstGeom prst="rect">
            <a:avLst/>
          </a:prstGeom>
          <a:noFill/>
        </p:spPr>
        <p:txBody>
          <a:bodyPr wrap="square" rtlCol="0" anchor="ctr">
            <a:spAutoFit/>
          </a:bodyPr>
          <a:lstStyle/>
          <a:p>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電子データでマニュアルを管理できるのは便利。生産性を高めるために電子マニュアルを導入すべき。</a:t>
            </a:r>
            <a:endPar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→パンフレットの紹介、料金シミュレーション</a:t>
            </a:r>
            <a:endPar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0" name="テキスト ボックス 29">
            <a:extLst>
              <a:ext uri="{FF2B5EF4-FFF2-40B4-BE49-F238E27FC236}">
                <a16:creationId xmlns:a16="http://schemas.microsoft.com/office/drawing/2014/main" id="{D5011E3D-8430-438C-8F55-944D50FE1494}"/>
              </a:ext>
            </a:extLst>
          </p:cNvPr>
          <p:cNvSpPr txBox="1"/>
          <p:nvPr/>
        </p:nvSpPr>
        <p:spPr>
          <a:xfrm>
            <a:off x="337288" y="6560810"/>
            <a:ext cx="1417376"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7.</a:t>
            </a:r>
            <a:r>
              <a:rPr lang="ja-JP" altLang="en-US" sz="900" dirty="0">
                <a:latin typeface="Meiryo UI" panose="020B0604030504040204" pitchFamily="50" charset="-128"/>
                <a:ea typeface="Meiryo UI" panose="020B0604030504040204" pitchFamily="50" charset="-128"/>
              </a:rPr>
              <a:t>他者に伝える・共有する</a:t>
            </a:r>
          </a:p>
        </p:txBody>
      </p:sp>
      <p:sp>
        <p:nvSpPr>
          <p:cNvPr id="31" name="テキスト ボックス 30">
            <a:extLst>
              <a:ext uri="{FF2B5EF4-FFF2-40B4-BE49-F238E27FC236}">
                <a16:creationId xmlns:a16="http://schemas.microsoft.com/office/drawing/2014/main" id="{9F223E89-5A7A-42D4-94E7-CC009DB9A764}"/>
              </a:ext>
            </a:extLst>
          </p:cNvPr>
          <p:cNvSpPr txBox="1"/>
          <p:nvPr/>
        </p:nvSpPr>
        <p:spPr>
          <a:xfrm>
            <a:off x="1809280" y="6560810"/>
            <a:ext cx="1252266"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STEP1:</a:t>
            </a:r>
            <a:r>
              <a:rPr lang="ja-JP" altLang="en-US" sz="900" dirty="0">
                <a:latin typeface="Meiryo UI" panose="020B0604030504040204" pitchFamily="50" charset="-128"/>
                <a:ea typeface="Meiryo UI" panose="020B0604030504040204" pitchFamily="50" charset="-128"/>
              </a:rPr>
              <a:t>情報を伝える</a:t>
            </a:r>
          </a:p>
        </p:txBody>
      </p:sp>
    </p:spTree>
    <p:extLst>
      <p:ext uri="{BB962C8B-B14F-4D97-AF65-F5344CB8AC3E}">
        <p14:creationId xmlns:p14="http://schemas.microsoft.com/office/powerpoint/2010/main" val="258008205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1417376" cy="400110"/>
          </a:xfrm>
          <a:prstGeom prst="rect">
            <a:avLst/>
          </a:prstGeom>
          <a:noFill/>
        </p:spPr>
        <p:txBody>
          <a:bodyPr wrap="none" rtlCol="0">
            <a:spAutoFit/>
          </a:bodyPr>
          <a:lstStyle/>
          <a:p>
            <a:r>
              <a:rPr kumimoji="1" lang="en-US" altLang="ja-JP" sz="2000" b="1" dirty="0">
                <a:solidFill>
                  <a:schemeClr val="tx1">
                    <a:lumMod val="75000"/>
                    <a:lumOff val="25000"/>
                  </a:schemeClr>
                </a:solidFill>
                <a:latin typeface="Meiryo" panose="020B0604030504040204" pitchFamily="34" charset="-128"/>
                <a:ea typeface="Meiryo" panose="020B0604030504040204" pitchFamily="34" charset="-128"/>
              </a:rPr>
              <a:t>69_PREP</a:t>
            </a:r>
            <a:endParaRPr kumimoji="1" lang="ja-JP" altLang="en-US" sz="20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 name="正方形/長方形 2">
            <a:extLst>
              <a:ext uri="{FF2B5EF4-FFF2-40B4-BE49-F238E27FC236}">
                <a16:creationId xmlns:a16="http://schemas.microsoft.com/office/drawing/2014/main" id="{A5C57639-D0F1-BF49-991E-E4EAEBC1A6BF}"/>
              </a:ext>
            </a:extLst>
          </p:cNvPr>
          <p:cNvSpPr/>
          <p:nvPr/>
        </p:nvSpPr>
        <p:spPr>
          <a:xfrm>
            <a:off x="2211350" y="699037"/>
            <a:ext cx="7357363" cy="61147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正方形/長方形 4">
            <a:extLst>
              <a:ext uri="{FF2B5EF4-FFF2-40B4-BE49-F238E27FC236}">
                <a16:creationId xmlns:a16="http://schemas.microsoft.com/office/drawing/2014/main" id="{A7625CC0-B10E-984E-B7CC-3F8112F96549}"/>
              </a:ext>
            </a:extLst>
          </p:cNvPr>
          <p:cNvSpPr/>
          <p:nvPr/>
        </p:nvSpPr>
        <p:spPr>
          <a:xfrm>
            <a:off x="344483" y="1309077"/>
            <a:ext cx="1859673" cy="5181176"/>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56876638-A6CE-6A40-B5E0-EA644865E39A}"/>
              </a:ext>
            </a:extLst>
          </p:cNvPr>
          <p:cNvGrpSpPr/>
          <p:nvPr/>
        </p:nvGrpSpPr>
        <p:grpSpPr>
          <a:xfrm>
            <a:off x="809238" y="4235654"/>
            <a:ext cx="930163" cy="623316"/>
            <a:chOff x="809238" y="4131226"/>
            <a:chExt cx="930163" cy="623316"/>
          </a:xfrm>
        </p:grpSpPr>
        <p:sp>
          <p:nvSpPr>
            <p:cNvPr id="13" name="テキスト ボックス 12">
              <a:extLst>
                <a:ext uri="{FF2B5EF4-FFF2-40B4-BE49-F238E27FC236}">
                  <a16:creationId xmlns:a16="http://schemas.microsoft.com/office/drawing/2014/main" id="{15AD0A92-1F8E-BD40-ADCA-E9E3A3456DE1}"/>
                </a:ext>
              </a:extLst>
            </p:cNvPr>
            <p:cNvSpPr txBox="1"/>
            <p:nvPr/>
          </p:nvSpPr>
          <p:spPr>
            <a:xfrm>
              <a:off x="874210" y="4131226"/>
              <a:ext cx="800219" cy="338554"/>
            </a:xfrm>
            <a:prstGeom prst="rect">
              <a:avLst/>
            </a:prstGeom>
            <a:noFill/>
          </p:spPr>
          <p:txBody>
            <a:bodyPr wrap="none" rtlCol="0">
              <a:spAutoFit/>
            </a:bodyPr>
            <a:lstStyle/>
            <a:p>
              <a:pPr algn="ctr"/>
              <a:r>
                <a:rPr lang="ja-JP" altLang="en-US" sz="1600" dirty="0">
                  <a:solidFill>
                    <a:srgbClr val="404040"/>
                  </a:solidFill>
                  <a:latin typeface="メイリオ"/>
                  <a:ea typeface="メイリオ"/>
                  <a:cs typeface="メイリオ"/>
                </a:rPr>
                <a:t>具体例</a:t>
              </a:r>
              <a:endParaRPr kumimoji="1" lang="ja-JP" altLang="en-US" sz="1600" dirty="0">
                <a:solidFill>
                  <a:srgbClr val="404040"/>
                </a:solidFill>
                <a:latin typeface="メイリオ"/>
                <a:ea typeface="メイリオ"/>
                <a:cs typeface="メイリオ"/>
              </a:endParaRPr>
            </a:p>
          </p:txBody>
        </p:sp>
        <p:sp>
          <p:nvSpPr>
            <p:cNvPr id="14" name="テキスト ボックス 13">
              <a:extLst>
                <a:ext uri="{FF2B5EF4-FFF2-40B4-BE49-F238E27FC236}">
                  <a16:creationId xmlns:a16="http://schemas.microsoft.com/office/drawing/2014/main" id="{3ABEACA5-5421-3342-905E-7FF662D073A9}"/>
                </a:ext>
              </a:extLst>
            </p:cNvPr>
            <p:cNvSpPr txBox="1"/>
            <p:nvPr/>
          </p:nvSpPr>
          <p:spPr>
            <a:xfrm>
              <a:off x="809238" y="4446765"/>
              <a:ext cx="930163" cy="307777"/>
            </a:xfrm>
            <a:prstGeom prst="rect">
              <a:avLst/>
            </a:prstGeom>
            <a:noFill/>
          </p:spPr>
          <p:txBody>
            <a:bodyPr wrap="none" rtlCol="0">
              <a:spAutoFit/>
            </a:bodyPr>
            <a:lstStyle/>
            <a:p>
              <a:pPr algn="ctr"/>
              <a:r>
                <a:rPr lang="en-US" altLang="ja-JP" sz="1400" dirty="0">
                  <a:solidFill>
                    <a:srgbClr val="404040"/>
                  </a:solidFill>
                  <a:latin typeface="メイリオ"/>
                  <a:ea typeface="メイリオ"/>
                  <a:cs typeface="メイリオ"/>
                </a:rPr>
                <a:t>Example</a:t>
              </a:r>
              <a:endParaRPr kumimoji="1" lang="ja-JP" altLang="en-US" sz="1600" dirty="0">
                <a:solidFill>
                  <a:srgbClr val="404040"/>
                </a:solidFill>
                <a:latin typeface="メイリオ"/>
                <a:ea typeface="メイリオ"/>
                <a:cs typeface="メイリオ"/>
              </a:endParaRPr>
            </a:p>
          </p:txBody>
        </p:sp>
      </p:grpSp>
      <p:grpSp>
        <p:nvGrpSpPr>
          <p:cNvPr id="44" name="グループ化 43">
            <a:extLst>
              <a:ext uri="{FF2B5EF4-FFF2-40B4-BE49-F238E27FC236}">
                <a16:creationId xmlns:a16="http://schemas.microsoft.com/office/drawing/2014/main" id="{ED0B81F7-697E-A545-93E4-A01B89FADB80}"/>
              </a:ext>
            </a:extLst>
          </p:cNvPr>
          <p:cNvGrpSpPr/>
          <p:nvPr/>
        </p:nvGrpSpPr>
        <p:grpSpPr>
          <a:xfrm>
            <a:off x="963978" y="5530948"/>
            <a:ext cx="620683" cy="623316"/>
            <a:chOff x="963978" y="5217876"/>
            <a:chExt cx="620683" cy="623316"/>
          </a:xfrm>
        </p:grpSpPr>
        <p:sp>
          <p:nvSpPr>
            <p:cNvPr id="15" name="テキスト ボックス 14">
              <a:extLst>
                <a:ext uri="{FF2B5EF4-FFF2-40B4-BE49-F238E27FC236}">
                  <a16:creationId xmlns:a16="http://schemas.microsoft.com/office/drawing/2014/main" id="{896ADD55-5940-7A4D-95F6-22EFB474C30D}"/>
                </a:ext>
              </a:extLst>
            </p:cNvPr>
            <p:cNvSpPr txBox="1"/>
            <p:nvPr/>
          </p:nvSpPr>
          <p:spPr>
            <a:xfrm>
              <a:off x="976802" y="5217876"/>
              <a:ext cx="595035" cy="338554"/>
            </a:xfrm>
            <a:prstGeom prst="rect">
              <a:avLst/>
            </a:prstGeom>
            <a:noFill/>
          </p:spPr>
          <p:txBody>
            <a:bodyPr wrap="none" rtlCol="0">
              <a:spAutoFit/>
            </a:bodyPr>
            <a:lstStyle/>
            <a:p>
              <a:pPr algn="ctr"/>
              <a:r>
                <a:rPr lang="ja-JP" altLang="en-US" sz="1600" dirty="0">
                  <a:solidFill>
                    <a:srgbClr val="404040"/>
                  </a:solidFill>
                  <a:latin typeface="メイリオ"/>
                  <a:ea typeface="メイリオ"/>
                  <a:cs typeface="メイリオ"/>
                </a:rPr>
                <a:t>結論</a:t>
              </a:r>
              <a:endParaRPr kumimoji="1" lang="ja-JP" altLang="en-US" sz="1600" dirty="0">
                <a:solidFill>
                  <a:srgbClr val="404040"/>
                </a:solidFill>
                <a:latin typeface="メイリオ"/>
                <a:ea typeface="メイリオ"/>
                <a:cs typeface="メイリオ"/>
              </a:endParaRPr>
            </a:p>
          </p:txBody>
        </p:sp>
        <p:sp>
          <p:nvSpPr>
            <p:cNvPr id="16" name="テキスト ボックス 15">
              <a:extLst>
                <a:ext uri="{FF2B5EF4-FFF2-40B4-BE49-F238E27FC236}">
                  <a16:creationId xmlns:a16="http://schemas.microsoft.com/office/drawing/2014/main" id="{E03775D4-0BD2-5546-8FFF-F87EA3D256C5}"/>
                </a:ext>
              </a:extLst>
            </p:cNvPr>
            <p:cNvSpPr txBox="1"/>
            <p:nvPr/>
          </p:nvSpPr>
          <p:spPr>
            <a:xfrm>
              <a:off x="963978" y="5533415"/>
              <a:ext cx="620683" cy="307777"/>
            </a:xfrm>
            <a:prstGeom prst="rect">
              <a:avLst/>
            </a:prstGeom>
            <a:noFill/>
          </p:spPr>
          <p:txBody>
            <a:bodyPr wrap="none" rtlCol="0">
              <a:spAutoFit/>
            </a:bodyPr>
            <a:lstStyle/>
            <a:p>
              <a:pPr algn="ctr"/>
              <a:r>
                <a:rPr lang="en-US" altLang="ja-JP" sz="1400" dirty="0">
                  <a:solidFill>
                    <a:srgbClr val="404040"/>
                  </a:solidFill>
                  <a:latin typeface="メイリオ"/>
                  <a:ea typeface="メイリオ"/>
                  <a:cs typeface="メイリオ"/>
                </a:rPr>
                <a:t>Point</a:t>
              </a:r>
              <a:endParaRPr kumimoji="1" lang="ja-JP" altLang="en-US" sz="1600" dirty="0">
                <a:solidFill>
                  <a:srgbClr val="404040"/>
                </a:solidFill>
                <a:latin typeface="メイリオ"/>
                <a:ea typeface="メイリオ"/>
                <a:cs typeface="メイリオ"/>
              </a:endParaRPr>
            </a:p>
          </p:txBody>
        </p:sp>
      </p:grpSp>
      <p:grpSp>
        <p:nvGrpSpPr>
          <p:cNvPr id="41" name="グループ化 40">
            <a:extLst>
              <a:ext uri="{FF2B5EF4-FFF2-40B4-BE49-F238E27FC236}">
                <a16:creationId xmlns:a16="http://schemas.microsoft.com/office/drawing/2014/main" id="{FF6C1983-C352-CB43-9F46-D6606FD89E05}"/>
              </a:ext>
            </a:extLst>
          </p:cNvPr>
          <p:cNvGrpSpPr/>
          <p:nvPr/>
        </p:nvGrpSpPr>
        <p:grpSpPr>
          <a:xfrm>
            <a:off x="963978" y="1645066"/>
            <a:ext cx="620683" cy="623316"/>
            <a:chOff x="963978" y="1957924"/>
            <a:chExt cx="620683" cy="623316"/>
          </a:xfrm>
        </p:grpSpPr>
        <p:sp>
          <p:nvSpPr>
            <p:cNvPr id="18" name="テキスト ボックス 17">
              <a:extLst>
                <a:ext uri="{FF2B5EF4-FFF2-40B4-BE49-F238E27FC236}">
                  <a16:creationId xmlns:a16="http://schemas.microsoft.com/office/drawing/2014/main" id="{44B07D35-AD22-314D-A5D4-459D3087941D}"/>
                </a:ext>
              </a:extLst>
            </p:cNvPr>
            <p:cNvSpPr txBox="1"/>
            <p:nvPr/>
          </p:nvSpPr>
          <p:spPr>
            <a:xfrm>
              <a:off x="976802" y="1957924"/>
              <a:ext cx="595035" cy="338554"/>
            </a:xfrm>
            <a:prstGeom prst="rect">
              <a:avLst/>
            </a:prstGeom>
            <a:noFill/>
          </p:spPr>
          <p:txBody>
            <a:bodyPr wrap="none" rtlCol="0">
              <a:spAutoFit/>
            </a:bodyPr>
            <a:lstStyle/>
            <a:p>
              <a:pPr algn="ctr"/>
              <a:r>
                <a:rPr lang="en-US" altLang="en-US" sz="1600" dirty="0">
                  <a:solidFill>
                    <a:srgbClr val="404040"/>
                  </a:solidFill>
                  <a:latin typeface="メイリオ"/>
                  <a:ea typeface="メイリオ"/>
                  <a:cs typeface="メイリオ"/>
                </a:rPr>
                <a:t>結論</a:t>
              </a:r>
              <a:endParaRPr kumimoji="1" lang="ja-JP" altLang="en-US" sz="1600" dirty="0">
                <a:solidFill>
                  <a:srgbClr val="404040"/>
                </a:solidFill>
                <a:latin typeface="メイリオ"/>
                <a:ea typeface="メイリオ"/>
                <a:cs typeface="メイリオ"/>
              </a:endParaRPr>
            </a:p>
          </p:txBody>
        </p:sp>
        <p:sp>
          <p:nvSpPr>
            <p:cNvPr id="19" name="テキスト ボックス 18">
              <a:extLst>
                <a:ext uri="{FF2B5EF4-FFF2-40B4-BE49-F238E27FC236}">
                  <a16:creationId xmlns:a16="http://schemas.microsoft.com/office/drawing/2014/main" id="{7CC536DB-7F69-B348-8CAC-38E767D65B71}"/>
                </a:ext>
              </a:extLst>
            </p:cNvPr>
            <p:cNvSpPr txBox="1"/>
            <p:nvPr/>
          </p:nvSpPr>
          <p:spPr>
            <a:xfrm>
              <a:off x="963978" y="2273463"/>
              <a:ext cx="620683" cy="307777"/>
            </a:xfrm>
            <a:prstGeom prst="rect">
              <a:avLst/>
            </a:prstGeom>
            <a:noFill/>
          </p:spPr>
          <p:txBody>
            <a:bodyPr wrap="none" rtlCol="0">
              <a:spAutoFit/>
            </a:bodyPr>
            <a:lstStyle/>
            <a:p>
              <a:pPr algn="ctr"/>
              <a:r>
                <a:rPr lang="en-US" altLang="ja-JP" sz="1400" dirty="0">
                  <a:solidFill>
                    <a:srgbClr val="404040"/>
                  </a:solidFill>
                  <a:latin typeface="メイリオ"/>
                  <a:ea typeface="メイリオ"/>
                  <a:cs typeface="メイリオ"/>
                </a:rPr>
                <a:t>Point</a:t>
              </a:r>
              <a:endParaRPr kumimoji="1" lang="ja-JP" altLang="en-US" sz="1600" dirty="0">
                <a:solidFill>
                  <a:srgbClr val="404040"/>
                </a:solidFill>
                <a:latin typeface="メイリオ"/>
                <a:ea typeface="メイリオ"/>
                <a:cs typeface="メイリオ"/>
              </a:endParaRPr>
            </a:p>
          </p:txBody>
        </p:sp>
      </p:grpSp>
      <p:cxnSp>
        <p:nvCxnSpPr>
          <p:cNvPr id="12" name="直線コネクタ 11">
            <a:extLst>
              <a:ext uri="{FF2B5EF4-FFF2-40B4-BE49-F238E27FC236}">
                <a16:creationId xmlns:a16="http://schemas.microsoft.com/office/drawing/2014/main" id="{1A78082A-718F-CA49-83BA-1E226069BF80}"/>
              </a:ext>
            </a:extLst>
          </p:cNvPr>
          <p:cNvCxnSpPr>
            <a:cxnSpLocks/>
          </p:cNvCxnSpPr>
          <p:nvPr/>
        </p:nvCxnSpPr>
        <p:spPr>
          <a:xfrm>
            <a:off x="330094" y="5194959"/>
            <a:ext cx="9238619"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7" name="直線コネクタ 16">
            <a:extLst>
              <a:ext uri="{FF2B5EF4-FFF2-40B4-BE49-F238E27FC236}">
                <a16:creationId xmlns:a16="http://schemas.microsoft.com/office/drawing/2014/main" id="{BC7C3B22-BE8F-ED43-B073-118DDC6A67E0}"/>
              </a:ext>
            </a:extLst>
          </p:cNvPr>
          <p:cNvCxnSpPr/>
          <p:nvPr/>
        </p:nvCxnSpPr>
        <p:spPr>
          <a:xfrm>
            <a:off x="352294" y="2604371"/>
            <a:ext cx="9216419"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a:extLst>
              <a:ext uri="{FF2B5EF4-FFF2-40B4-BE49-F238E27FC236}">
                <a16:creationId xmlns:a16="http://schemas.microsoft.com/office/drawing/2014/main" id="{C3F33CAB-2148-694B-8936-2F0A40B3EF48}"/>
              </a:ext>
            </a:extLst>
          </p:cNvPr>
          <p:cNvCxnSpPr/>
          <p:nvPr/>
        </p:nvCxnSpPr>
        <p:spPr>
          <a:xfrm>
            <a:off x="340303" y="3899665"/>
            <a:ext cx="9216419"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grpSp>
        <p:nvGrpSpPr>
          <p:cNvPr id="42" name="グループ化 41">
            <a:extLst>
              <a:ext uri="{FF2B5EF4-FFF2-40B4-BE49-F238E27FC236}">
                <a16:creationId xmlns:a16="http://schemas.microsoft.com/office/drawing/2014/main" id="{CB459BD9-FD29-EF4A-A302-5516F3C6ACD7}"/>
              </a:ext>
            </a:extLst>
          </p:cNvPr>
          <p:cNvGrpSpPr/>
          <p:nvPr/>
        </p:nvGrpSpPr>
        <p:grpSpPr>
          <a:xfrm>
            <a:off x="865036" y="2940360"/>
            <a:ext cx="818566" cy="623316"/>
            <a:chOff x="865036" y="3044575"/>
            <a:chExt cx="818566" cy="623316"/>
          </a:xfrm>
        </p:grpSpPr>
        <p:sp>
          <p:nvSpPr>
            <p:cNvPr id="21" name="テキスト ボックス 20">
              <a:extLst>
                <a:ext uri="{FF2B5EF4-FFF2-40B4-BE49-F238E27FC236}">
                  <a16:creationId xmlns:a16="http://schemas.microsoft.com/office/drawing/2014/main" id="{741187F6-4924-8945-83BE-9D58E99B0314}"/>
                </a:ext>
              </a:extLst>
            </p:cNvPr>
            <p:cNvSpPr txBox="1"/>
            <p:nvPr/>
          </p:nvSpPr>
          <p:spPr>
            <a:xfrm>
              <a:off x="976802" y="3044575"/>
              <a:ext cx="595035" cy="338554"/>
            </a:xfrm>
            <a:prstGeom prst="rect">
              <a:avLst/>
            </a:prstGeom>
            <a:noFill/>
          </p:spPr>
          <p:txBody>
            <a:bodyPr wrap="none" rtlCol="0">
              <a:spAutoFit/>
            </a:bodyPr>
            <a:lstStyle/>
            <a:p>
              <a:pPr algn="ctr"/>
              <a:r>
                <a:rPr lang="ja-JP" altLang="en-US" sz="1600" dirty="0">
                  <a:solidFill>
                    <a:srgbClr val="404040"/>
                  </a:solidFill>
                  <a:latin typeface="メイリオ"/>
                  <a:ea typeface="メイリオ"/>
                  <a:cs typeface="メイリオ"/>
                </a:rPr>
                <a:t>理由</a:t>
              </a:r>
              <a:endParaRPr kumimoji="1" lang="ja-JP" altLang="en-US" sz="1600" dirty="0">
                <a:solidFill>
                  <a:srgbClr val="404040"/>
                </a:solidFill>
                <a:latin typeface="メイリオ"/>
                <a:ea typeface="メイリオ"/>
                <a:cs typeface="メイリオ"/>
              </a:endParaRPr>
            </a:p>
          </p:txBody>
        </p:sp>
        <p:sp>
          <p:nvSpPr>
            <p:cNvPr id="22" name="テキスト ボックス 21">
              <a:extLst>
                <a:ext uri="{FF2B5EF4-FFF2-40B4-BE49-F238E27FC236}">
                  <a16:creationId xmlns:a16="http://schemas.microsoft.com/office/drawing/2014/main" id="{9777152D-0491-D346-B96E-7C91EF8FA204}"/>
                </a:ext>
              </a:extLst>
            </p:cNvPr>
            <p:cNvSpPr txBox="1"/>
            <p:nvPr/>
          </p:nvSpPr>
          <p:spPr>
            <a:xfrm>
              <a:off x="865036" y="3360114"/>
              <a:ext cx="818566" cy="307777"/>
            </a:xfrm>
            <a:prstGeom prst="rect">
              <a:avLst/>
            </a:prstGeom>
            <a:noFill/>
          </p:spPr>
          <p:txBody>
            <a:bodyPr wrap="none" rtlCol="0">
              <a:spAutoFit/>
            </a:bodyPr>
            <a:lstStyle/>
            <a:p>
              <a:pPr algn="ctr"/>
              <a:r>
                <a:rPr lang="en-US" altLang="ja-JP" sz="1400" dirty="0">
                  <a:solidFill>
                    <a:srgbClr val="404040"/>
                  </a:solidFill>
                  <a:latin typeface="メイリオ"/>
                  <a:ea typeface="メイリオ"/>
                  <a:cs typeface="メイリオ"/>
                </a:rPr>
                <a:t>Reason</a:t>
              </a:r>
              <a:endParaRPr kumimoji="1" lang="ja-JP" altLang="en-US" sz="1600" dirty="0">
                <a:solidFill>
                  <a:srgbClr val="404040"/>
                </a:solidFill>
                <a:latin typeface="メイリオ"/>
                <a:ea typeface="メイリオ"/>
                <a:cs typeface="メイリオ"/>
              </a:endParaRPr>
            </a:p>
          </p:txBody>
        </p:sp>
      </p:grpSp>
      <p:sp>
        <p:nvSpPr>
          <p:cNvPr id="23" name="テキスト ボックス 22">
            <a:extLst>
              <a:ext uri="{FF2B5EF4-FFF2-40B4-BE49-F238E27FC236}">
                <a16:creationId xmlns:a16="http://schemas.microsoft.com/office/drawing/2014/main" id="{0DA083A3-0E1F-DB45-9F49-987C1E12CDF0}"/>
              </a:ext>
            </a:extLst>
          </p:cNvPr>
          <p:cNvSpPr txBox="1"/>
          <p:nvPr/>
        </p:nvSpPr>
        <p:spPr>
          <a:xfrm>
            <a:off x="5080281" y="835498"/>
            <a:ext cx="1619500" cy="338554"/>
          </a:xfrm>
          <a:prstGeom prst="rect">
            <a:avLst/>
          </a:prstGeom>
          <a:noFill/>
        </p:spPr>
        <p:txBody>
          <a:bodyPr wrap="square" rtlCol="0">
            <a:spAutoFit/>
          </a:bodyPr>
          <a:lstStyle/>
          <a:p>
            <a:pPr algn="ctr"/>
            <a:r>
              <a:rPr lang="en-US" altLang="en-US" sz="1600" dirty="0">
                <a:solidFill>
                  <a:srgbClr val="404040"/>
                </a:solidFill>
                <a:latin typeface="メイリオ"/>
                <a:ea typeface="メイリオ"/>
                <a:cs typeface="メイリオ"/>
              </a:rPr>
              <a:t>伝えたい内容</a:t>
            </a:r>
            <a:endParaRPr kumimoji="1" lang="ja-JP" altLang="en-US" sz="1600" dirty="0">
              <a:solidFill>
                <a:srgbClr val="404040"/>
              </a:solidFill>
              <a:latin typeface="メイリオ"/>
              <a:ea typeface="メイリオ"/>
              <a:cs typeface="メイリオ"/>
            </a:endParaRPr>
          </a:p>
        </p:txBody>
      </p:sp>
      <p:sp>
        <p:nvSpPr>
          <p:cNvPr id="27" name="正方形/長方形 26">
            <a:extLst>
              <a:ext uri="{FF2B5EF4-FFF2-40B4-BE49-F238E27FC236}">
                <a16:creationId xmlns:a16="http://schemas.microsoft.com/office/drawing/2014/main" id="{3DF5265A-A4D1-A140-A2D3-3F4D88F4AFB0}"/>
              </a:ext>
            </a:extLst>
          </p:cNvPr>
          <p:cNvSpPr/>
          <p:nvPr/>
        </p:nvSpPr>
        <p:spPr>
          <a:xfrm>
            <a:off x="344814" y="1323126"/>
            <a:ext cx="9223899" cy="5177226"/>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5C12D03C-E13F-F549-BCBA-FA3747D30704}"/>
              </a:ext>
            </a:extLst>
          </p:cNvPr>
          <p:cNvSpPr/>
          <p:nvPr/>
        </p:nvSpPr>
        <p:spPr>
          <a:xfrm>
            <a:off x="2203824" y="699037"/>
            <a:ext cx="7364889" cy="5801315"/>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 name="テキスト ボックス 23">
            <a:extLst>
              <a:ext uri="{FF2B5EF4-FFF2-40B4-BE49-F238E27FC236}">
                <a16:creationId xmlns:a16="http://schemas.microsoft.com/office/drawing/2014/main" id="{5A587655-0D82-40FA-A7D4-7EF62B257B40}"/>
              </a:ext>
            </a:extLst>
          </p:cNvPr>
          <p:cNvSpPr txBox="1"/>
          <p:nvPr/>
        </p:nvSpPr>
        <p:spPr>
          <a:xfrm>
            <a:off x="337288" y="6560810"/>
            <a:ext cx="1417376"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7.</a:t>
            </a:r>
            <a:r>
              <a:rPr lang="ja-JP" altLang="en-US" sz="900" dirty="0">
                <a:latin typeface="Meiryo UI" panose="020B0604030504040204" pitchFamily="50" charset="-128"/>
                <a:ea typeface="Meiryo UI" panose="020B0604030504040204" pitchFamily="50" charset="-128"/>
              </a:rPr>
              <a:t>他者に伝える・共有する</a:t>
            </a:r>
          </a:p>
        </p:txBody>
      </p:sp>
      <p:sp>
        <p:nvSpPr>
          <p:cNvPr id="25" name="テキスト ボックス 24">
            <a:extLst>
              <a:ext uri="{FF2B5EF4-FFF2-40B4-BE49-F238E27FC236}">
                <a16:creationId xmlns:a16="http://schemas.microsoft.com/office/drawing/2014/main" id="{BE22338A-8654-435B-9A05-2EA9DA056415}"/>
              </a:ext>
            </a:extLst>
          </p:cNvPr>
          <p:cNvSpPr txBox="1"/>
          <p:nvPr/>
        </p:nvSpPr>
        <p:spPr>
          <a:xfrm>
            <a:off x="1809280" y="6560810"/>
            <a:ext cx="1252266"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STEP1:</a:t>
            </a:r>
            <a:r>
              <a:rPr lang="ja-JP" altLang="en-US" sz="900" dirty="0">
                <a:latin typeface="Meiryo UI" panose="020B0604030504040204" pitchFamily="50" charset="-128"/>
                <a:ea typeface="Meiryo UI" panose="020B0604030504040204" pitchFamily="50" charset="-128"/>
              </a:rPr>
              <a:t>情報を伝える</a:t>
            </a:r>
          </a:p>
        </p:txBody>
      </p:sp>
    </p:spTree>
    <p:extLst>
      <p:ext uri="{BB962C8B-B14F-4D97-AF65-F5344CB8AC3E}">
        <p14:creationId xmlns:p14="http://schemas.microsoft.com/office/powerpoint/2010/main" val="110740102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A5C57639-D0F1-BF49-991E-E4EAEBC1A6BF}"/>
              </a:ext>
            </a:extLst>
          </p:cNvPr>
          <p:cNvSpPr/>
          <p:nvPr/>
        </p:nvSpPr>
        <p:spPr>
          <a:xfrm>
            <a:off x="2211350" y="699037"/>
            <a:ext cx="7357363" cy="61147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正方形/長方形 4">
            <a:extLst>
              <a:ext uri="{FF2B5EF4-FFF2-40B4-BE49-F238E27FC236}">
                <a16:creationId xmlns:a16="http://schemas.microsoft.com/office/drawing/2014/main" id="{A7625CC0-B10E-984E-B7CC-3F8112F96549}"/>
              </a:ext>
            </a:extLst>
          </p:cNvPr>
          <p:cNvSpPr/>
          <p:nvPr/>
        </p:nvSpPr>
        <p:spPr>
          <a:xfrm>
            <a:off x="344483" y="1309077"/>
            <a:ext cx="1859673" cy="5181176"/>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56876638-A6CE-6A40-B5E0-EA644865E39A}"/>
              </a:ext>
            </a:extLst>
          </p:cNvPr>
          <p:cNvGrpSpPr/>
          <p:nvPr/>
        </p:nvGrpSpPr>
        <p:grpSpPr>
          <a:xfrm>
            <a:off x="822913" y="4235654"/>
            <a:ext cx="902811" cy="623316"/>
            <a:chOff x="822913" y="4131226"/>
            <a:chExt cx="902811" cy="623316"/>
          </a:xfrm>
        </p:grpSpPr>
        <p:sp>
          <p:nvSpPr>
            <p:cNvPr id="13" name="テキスト ボックス 12">
              <a:extLst>
                <a:ext uri="{FF2B5EF4-FFF2-40B4-BE49-F238E27FC236}">
                  <a16:creationId xmlns:a16="http://schemas.microsoft.com/office/drawing/2014/main" id="{15AD0A92-1F8E-BD40-ADCA-E9E3A3456DE1}"/>
                </a:ext>
              </a:extLst>
            </p:cNvPr>
            <p:cNvSpPr txBox="1"/>
            <p:nvPr/>
          </p:nvSpPr>
          <p:spPr>
            <a:xfrm>
              <a:off x="976802" y="4131226"/>
              <a:ext cx="595035" cy="338554"/>
            </a:xfrm>
            <a:prstGeom prst="rect">
              <a:avLst/>
            </a:prstGeom>
            <a:noFill/>
          </p:spPr>
          <p:txBody>
            <a:bodyPr wrap="none" rtlCol="0">
              <a:spAutoFit/>
            </a:bodyPr>
            <a:lstStyle/>
            <a:p>
              <a:pPr algn="ctr"/>
              <a:r>
                <a:rPr kumimoji="1" lang="ja-JP" altLang="en-US" sz="1600" dirty="0">
                  <a:solidFill>
                    <a:srgbClr val="404040"/>
                  </a:solidFill>
                  <a:latin typeface="メイリオ"/>
                  <a:ea typeface="メイリオ"/>
                  <a:cs typeface="メイリオ"/>
                </a:rPr>
                <a:t>問題</a:t>
              </a:r>
            </a:p>
          </p:txBody>
        </p:sp>
        <p:sp>
          <p:nvSpPr>
            <p:cNvPr id="14" name="テキスト ボックス 13">
              <a:extLst>
                <a:ext uri="{FF2B5EF4-FFF2-40B4-BE49-F238E27FC236}">
                  <a16:creationId xmlns:a16="http://schemas.microsoft.com/office/drawing/2014/main" id="{3ABEACA5-5421-3342-905E-7FF662D073A9}"/>
                </a:ext>
              </a:extLst>
            </p:cNvPr>
            <p:cNvSpPr txBox="1"/>
            <p:nvPr/>
          </p:nvSpPr>
          <p:spPr>
            <a:xfrm>
              <a:off x="822913" y="4446765"/>
              <a:ext cx="902811" cy="307777"/>
            </a:xfrm>
            <a:prstGeom prst="rect">
              <a:avLst/>
            </a:prstGeom>
            <a:noFill/>
          </p:spPr>
          <p:txBody>
            <a:bodyPr wrap="none" rtlCol="0">
              <a:spAutoFit/>
            </a:bodyPr>
            <a:lstStyle/>
            <a:p>
              <a:pPr algn="ctr"/>
              <a:r>
                <a:rPr kumimoji="1" lang="en-US" altLang="ja-JP" sz="1400" dirty="0">
                  <a:solidFill>
                    <a:srgbClr val="404040"/>
                  </a:solidFill>
                  <a:latin typeface="メイリオ"/>
                  <a:ea typeface="メイリオ"/>
                  <a:cs typeface="メイリオ"/>
                </a:rPr>
                <a:t>Problem</a:t>
              </a:r>
              <a:endParaRPr kumimoji="1" lang="ja-JP" altLang="en-US" sz="1600" dirty="0">
                <a:solidFill>
                  <a:srgbClr val="404040"/>
                </a:solidFill>
                <a:latin typeface="メイリオ"/>
                <a:ea typeface="メイリオ"/>
                <a:cs typeface="メイリオ"/>
              </a:endParaRPr>
            </a:p>
          </p:txBody>
        </p:sp>
      </p:grpSp>
      <p:grpSp>
        <p:nvGrpSpPr>
          <p:cNvPr id="44" name="グループ化 43">
            <a:extLst>
              <a:ext uri="{FF2B5EF4-FFF2-40B4-BE49-F238E27FC236}">
                <a16:creationId xmlns:a16="http://schemas.microsoft.com/office/drawing/2014/main" id="{ED0B81F7-697E-A545-93E4-A01B89FADB80}"/>
              </a:ext>
            </a:extLst>
          </p:cNvPr>
          <p:cNvGrpSpPr/>
          <p:nvPr/>
        </p:nvGrpSpPr>
        <p:grpSpPr>
          <a:xfrm>
            <a:off x="828524" y="5530948"/>
            <a:ext cx="891591" cy="623316"/>
            <a:chOff x="828524" y="5217876"/>
            <a:chExt cx="891591" cy="623316"/>
          </a:xfrm>
        </p:grpSpPr>
        <p:sp>
          <p:nvSpPr>
            <p:cNvPr id="15" name="テキスト ボックス 14">
              <a:extLst>
                <a:ext uri="{FF2B5EF4-FFF2-40B4-BE49-F238E27FC236}">
                  <a16:creationId xmlns:a16="http://schemas.microsoft.com/office/drawing/2014/main" id="{896ADD55-5940-7A4D-95F6-22EFB474C30D}"/>
                </a:ext>
              </a:extLst>
            </p:cNvPr>
            <p:cNvSpPr txBox="1"/>
            <p:nvPr/>
          </p:nvSpPr>
          <p:spPr>
            <a:xfrm>
              <a:off x="874210" y="5217876"/>
              <a:ext cx="800219" cy="338554"/>
            </a:xfrm>
            <a:prstGeom prst="rect">
              <a:avLst/>
            </a:prstGeom>
            <a:noFill/>
          </p:spPr>
          <p:txBody>
            <a:bodyPr wrap="none" rtlCol="0">
              <a:spAutoFit/>
            </a:bodyPr>
            <a:lstStyle/>
            <a:p>
              <a:pPr algn="ctr"/>
              <a:r>
                <a:rPr kumimoji="1" lang="ja-JP" altLang="en-US" sz="1600" dirty="0">
                  <a:solidFill>
                    <a:srgbClr val="404040"/>
                  </a:solidFill>
                  <a:latin typeface="メイリオ"/>
                  <a:ea typeface="メイリオ"/>
                  <a:cs typeface="メイリオ"/>
                </a:rPr>
                <a:t>解決策</a:t>
              </a:r>
            </a:p>
          </p:txBody>
        </p:sp>
        <p:sp>
          <p:nvSpPr>
            <p:cNvPr id="16" name="テキスト ボックス 15">
              <a:extLst>
                <a:ext uri="{FF2B5EF4-FFF2-40B4-BE49-F238E27FC236}">
                  <a16:creationId xmlns:a16="http://schemas.microsoft.com/office/drawing/2014/main" id="{E03775D4-0BD2-5546-8FFF-F87EA3D256C5}"/>
                </a:ext>
              </a:extLst>
            </p:cNvPr>
            <p:cNvSpPr txBox="1"/>
            <p:nvPr/>
          </p:nvSpPr>
          <p:spPr>
            <a:xfrm>
              <a:off x="828524" y="5533415"/>
              <a:ext cx="891591" cy="307777"/>
            </a:xfrm>
            <a:prstGeom prst="rect">
              <a:avLst/>
            </a:prstGeom>
            <a:noFill/>
          </p:spPr>
          <p:txBody>
            <a:bodyPr wrap="none" rtlCol="0">
              <a:spAutoFit/>
            </a:bodyPr>
            <a:lstStyle/>
            <a:p>
              <a:pPr algn="ctr"/>
              <a:r>
                <a:rPr kumimoji="1" lang="en-US" altLang="ja-JP" sz="1400" dirty="0">
                  <a:solidFill>
                    <a:srgbClr val="404040"/>
                  </a:solidFill>
                  <a:latin typeface="メイリオ"/>
                  <a:ea typeface="メイリオ"/>
                  <a:cs typeface="メイリオ"/>
                </a:rPr>
                <a:t>Solution</a:t>
              </a:r>
              <a:endParaRPr kumimoji="1" lang="ja-JP" altLang="en-US" sz="1600" dirty="0">
                <a:solidFill>
                  <a:srgbClr val="404040"/>
                </a:solidFill>
                <a:latin typeface="メイリオ"/>
                <a:ea typeface="メイリオ"/>
                <a:cs typeface="メイリオ"/>
              </a:endParaRPr>
            </a:p>
          </p:txBody>
        </p:sp>
      </p:grpSp>
      <p:grpSp>
        <p:nvGrpSpPr>
          <p:cNvPr id="41" name="グループ化 40">
            <a:extLst>
              <a:ext uri="{FF2B5EF4-FFF2-40B4-BE49-F238E27FC236}">
                <a16:creationId xmlns:a16="http://schemas.microsoft.com/office/drawing/2014/main" id="{FF6C1983-C352-CB43-9F46-D6606FD89E05}"/>
              </a:ext>
            </a:extLst>
          </p:cNvPr>
          <p:cNvGrpSpPr/>
          <p:nvPr/>
        </p:nvGrpSpPr>
        <p:grpSpPr>
          <a:xfrm>
            <a:off x="669026" y="1645066"/>
            <a:ext cx="1210588" cy="623316"/>
            <a:chOff x="669026" y="1957924"/>
            <a:chExt cx="1210588" cy="623316"/>
          </a:xfrm>
        </p:grpSpPr>
        <p:sp>
          <p:nvSpPr>
            <p:cNvPr id="18" name="テキスト ボックス 17">
              <a:extLst>
                <a:ext uri="{FF2B5EF4-FFF2-40B4-BE49-F238E27FC236}">
                  <a16:creationId xmlns:a16="http://schemas.microsoft.com/office/drawing/2014/main" id="{44B07D35-AD22-314D-A5D4-459D3087941D}"/>
                </a:ext>
              </a:extLst>
            </p:cNvPr>
            <p:cNvSpPr txBox="1"/>
            <p:nvPr/>
          </p:nvSpPr>
          <p:spPr>
            <a:xfrm>
              <a:off x="669026" y="1957924"/>
              <a:ext cx="1210588" cy="338554"/>
            </a:xfrm>
            <a:prstGeom prst="rect">
              <a:avLst/>
            </a:prstGeom>
            <a:noFill/>
          </p:spPr>
          <p:txBody>
            <a:bodyPr wrap="none" rtlCol="0">
              <a:spAutoFit/>
            </a:bodyPr>
            <a:lstStyle/>
            <a:p>
              <a:pPr algn="ctr"/>
              <a:r>
                <a:rPr lang="ja-JP" altLang="en-US" sz="1600" dirty="0">
                  <a:solidFill>
                    <a:srgbClr val="404040"/>
                  </a:solidFill>
                  <a:latin typeface="メイリオ"/>
                  <a:ea typeface="メイリオ"/>
                  <a:cs typeface="メイリオ"/>
                </a:rPr>
                <a:t>あるべき姿</a:t>
              </a:r>
              <a:endParaRPr kumimoji="1" lang="ja-JP" altLang="en-US" sz="1600" dirty="0">
                <a:solidFill>
                  <a:srgbClr val="404040"/>
                </a:solidFill>
                <a:latin typeface="メイリオ"/>
                <a:ea typeface="メイリオ"/>
                <a:cs typeface="メイリオ"/>
              </a:endParaRPr>
            </a:p>
          </p:txBody>
        </p:sp>
        <p:sp>
          <p:nvSpPr>
            <p:cNvPr id="19" name="テキスト ボックス 18">
              <a:extLst>
                <a:ext uri="{FF2B5EF4-FFF2-40B4-BE49-F238E27FC236}">
                  <a16:creationId xmlns:a16="http://schemas.microsoft.com/office/drawing/2014/main" id="{7CC536DB-7F69-B348-8CAC-38E767D65B71}"/>
                </a:ext>
              </a:extLst>
            </p:cNvPr>
            <p:cNvSpPr txBox="1"/>
            <p:nvPr/>
          </p:nvSpPr>
          <p:spPr>
            <a:xfrm>
              <a:off x="943907" y="2273463"/>
              <a:ext cx="660823" cy="307777"/>
            </a:xfrm>
            <a:prstGeom prst="rect">
              <a:avLst/>
            </a:prstGeom>
            <a:noFill/>
          </p:spPr>
          <p:txBody>
            <a:bodyPr wrap="none" rtlCol="0">
              <a:spAutoFit/>
            </a:bodyPr>
            <a:lstStyle/>
            <a:p>
              <a:pPr algn="ctr"/>
              <a:r>
                <a:rPr kumimoji="1" lang="en-US" altLang="ja-JP" sz="1400" dirty="0">
                  <a:solidFill>
                    <a:srgbClr val="404040"/>
                  </a:solidFill>
                  <a:latin typeface="メイリオ"/>
                  <a:ea typeface="メイリオ"/>
                  <a:cs typeface="メイリオ"/>
                </a:rPr>
                <a:t>To </a:t>
              </a:r>
              <a:r>
                <a:rPr lang="en-US" altLang="ja-JP" sz="1400" dirty="0">
                  <a:solidFill>
                    <a:srgbClr val="404040"/>
                  </a:solidFill>
                  <a:latin typeface="メイリオ"/>
                  <a:ea typeface="メイリオ"/>
                  <a:cs typeface="メイリオ"/>
                </a:rPr>
                <a:t>b</a:t>
              </a:r>
              <a:r>
                <a:rPr kumimoji="1" lang="en-US" altLang="ja-JP" sz="1400" dirty="0">
                  <a:solidFill>
                    <a:srgbClr val="404040"/>
                  </a:solidFill>
                  <a:latin typeface="メイリオ"/>
                  <a:ea typeface="メイリオ"/>
                  <a:cs typeface="メイリオ"/>
                </a:rPr>
                <a:t>e</a:t>
              </a:r>
              <a:endParaRPr kumimoji="1" lang="ja-JP" altLang="en-US" sz="1600" dirty="0">
                <a:solidFill>
                  <a:srgbClr val="404040"/>
                </a:solidFill>
                <a:latin typeface="メイリオ"/>
                <a:ea typeface="メイリオ"/>
                <a:cs typeface="メイリオ"/>
              </a:endParaRPr>
            </a:p>
          </p:txBody>
        </p:sp>
      </p:grpSp>
      <p:cxnSp>
        <p:nvCxnSpPr>
          <p:cNvPr id="12" name="直線コネクタ 11">
            <a:extLst>
              <a:ext uri="{FF2B5EF4-FFF2-40B4-BE49-F238E27FC236}">
                <a16:creationId xmlns:a16="http://schemas.microsoft.com/office/drawing/2014/main" id="{1A78082A-718F-CA49-83BA-1E226069BF80}"/>
              </a:ext>
            </a:extLst>
          </p:cNvPr>
          <p:cNvCxnSpPr>
            <a:cxnSpLocks/>
          </p:cNvCxnSpPr>
          <p:nvPr/>
        </p:nvCxnSpPr>
        <p:spPr>
          <a:xfrm>
            <a:off x="330094" y="5194959"/>
            <a:ext cx="9238619"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7" name="直線コネクタ 16">
            <a:extLst>
              <a:ext uri="{FF2B5EF4-FFF2-40B4-BE49-F238E27FC236}">
                <a16:creationId xmlns:a16="http://schemas.microsoft.com/office/drawing/2014/main" id="{BC7C3B22-BE8F-ED43-B073-118DDC6A67E0}"/>
              </a:ext>
            </a:extLst>
          </p:cNvPr>
          <p:cNvCxnSpPr/>
          <p:nvPr/>
        </p:nvCxnSpPr>
        <p:spPr>
          <a:xfrm>
            <a:off x="352294" y="2604371"/>
            <a:ext cx="9216419"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a:extLst>
              <a:ext uri="{FF2B5EF4-FFF2-40B4-BE49-F238E27FC236}">
                <a16:creationId xmlns:a16="http://schemas.microsoft.com/office/drawing/2014/main" id="{C3F33CAB-2148-694B-8936-2F0A40B3EF48}"/>
              </a:ext>
            </a:extLst>
          </p:cNvPr>
          <p:cNvCxnSpPr/>
          <p:nvPr/>
        </p:nvCxnSpPr>
        <p:spPr>
          <a:xfrm>
            <a:off x="340303" y="3899665"/>
            <a:ext cx="9216419"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grpSp>
        <p:nvGrpSpPr>
          <p:cNvPr id="42" name="グループ化 41">
            <a:extLst>
              <a:ext uri="{FF2B5EF4-FFF2-40B4-BE49-F238E27FC236}">
                <a16:creationId xmlns:a16="http://schemas.microsoft.com/office/drawing/2014/main" id="{CB459BD9-FD29-EF4A-A302-5516F3C6ACD7}"/>
              </a:ext>
            </a:extLst>
          </p:cNvPr>
          <p:cNvGrpSpPr/>
          <p:nvPr/>
        </p:nvGrpSpPr>
        <p:grpSpPr>
          <a:xfrm>
            <a:off x="966061" y="2940360"/>
            <a:ext cx="616515" cy="623316"/>
            <a:chOff x="966061" y="3044575"/>
            <a:chExt cx="616515" cy="623316"/>
          </a:xfrm>
        </p:grpSpPr>
        <p:sp>
          <p:nvSpPr>
            <p:cNvPr id="21" name="テキスト ボックス 20">
              <a:extLst>
                <a:ext uri="{FF2B5EF4-FFF2-40B4-BE49-F238E27FC236}">
                  <a16:creationId xmlns:a16="http://schemas.microsoft.com/office/drawing/2014/main" id="{741187F6-4924-8945-83BE-9D58E99B0314}"/>
                </a:ext>
              </a:extLst>
            </p:cNvPr>
            <p:cNvSpPr txBox="1"/>
            <p:nvPr/>
          </p:nvSpPr>
          <p:spPr>
            <a:xfrm>
              <a:off x="976802" y="3044575"/>
              <a:ext cx="595035" cy="338554"/>
            </a:xfrm>
            <a:prstGeom prst="rect">
              <a:avLst/>
            </a:prstGeom>
            <a:noFill/>
          </p:spPr>
          <p:txBody>
            <a:bodyPr wrap="none" rtlCol="0">
              <a:spAutoFit/>
            </a:bodyPr>
            <a:lstStyle/>
            <a:p>
              <a:pPr algn="ctr"/>
              <a:r>
                <a:rPr kumimoji="1" lang="ja-JP" altLang="en-US" sz="1600" dirty="0">
                  <a:solidFill>
                    <a:srgbClr val="404040"/>
                  </a:solidFill>
                  <a:latin typeface="メイリオ"/>
                  <a:ea typeface="メイリオ"/>
                  <a:cs typeface="メイリオ"/>
                </a:rPr>
                <a:t>現状</a:t>
              </a:r>
            </a:p>
          </p:txBody>
        </p:sp>
        <p:sp>
          <p:nvSpPr>
            <p:cNvPr id="22" name="テキスト ボックス 21">
              <a:extLst>
                <a:ext uri="{FF2B5EF4-FFF2-40B4-BE49-F238E27FC236}">
                  <a16:creationId xmlns:a16="http://schemas.microsoft.com/office/drawing/2014/main" id="{9777152D-0491-D346-B96E-7C91EF8FA204}"/>
                </a:ext>
              </a:extLst>
            </p:cNvPr>
            <p:cNvSpPr txBox="1"/>
            <p:nvPr/>
          </p:nvSpPr>
          <p:spPr>
            <a:xfrm>
              <a:off x="966061" y="3360114"/>
              <a:ext cx="616515" cy="307777"/>
            </a:xfrm>
            <a:prstGeom prst="rect">
              <a:avLst/>
            </a:prstGeom>
            <a:noFill/>
          </p:spPr>
          <p:txBody>
            <a:bodyPr wrap="none" rtlCol="0">
              <a:spAutoFit/>
            </a:bodyPr>
            <a:lstStyle/>
            <a:p>
              <a:pPr algn="ctr"/>
              <a:r>
                <a:rPr kumimoji="1" lang="en-US" altLang="ja-JP" sz="1400" dirty="0">
                  <a:solidFill>
                    <a:srgbClr val="404040"/>
                  </a:solidFill>
                  <a:latin typeface="メイリオ"/>
                  <a:ea typeface="メイリオ"/>
                  <a:cs typeface="メイリオ"/>
                </a:rPr>
                <a:t>As Is</a:t>
              </a:r>
              <a:endParaRPr kumimoji="1" lang="ja-JP" altLang="en-US" sz="1600" dirty="0">
                <a:solidFill>
                  <a:srgbClr val="404040"/>
                </a:solidFill>
                <a:latin typeface="メイリオ"/>
                <a:ea typeface="メイリオ"/>
                <a:cs typeface="メイリオ"/>
              </a:endParaRPr>
            </a:p>
          </p:txBody>
        </p:sp>
      </p:grpSp>
      <p:sp>
        <p:nvSpPr>
          <p:cNvPr id="23" name="テキスト ボックス 22">
            <a:extLst>
              <a:ext uri="{FF2B5EF4-FFF2-40B4-BE49-F238E27FC236}">
                <a16:creationId xmlns:a16="http://schemas.microsoft.com/office/drawing/2014/main" id="{0DA083A3-0E1F-DB45-9F49-987C1E12CDF0}"/>
              </a:ext>
            </a:extLst>
          </p:cNvPr>
          <p:cNvSpPr txBox="1"/>
          <p:nvPr/>
        </p:nvSpPr>
        <p:spPr>
          <a:xfrm>
            <a:off x="5080281" y="835498"/>
            <a:ext cx="1619500" cy="338554"/>
          </a:xfrm>
          <a:prstGeom prst="rect">
            <a:avLst/>
          </a:prstGeom>
          <a:noFill/>
        </p:spPr>
        <p:txBody>
          <a:bodyPr wrap="square" rtlCol="0">
            <a:spAutoFit/>
          </a:bodyPr>
          <a:lstStyle/>
          <a:p>
            <a:pPr algn="ctr"/>
            <a:r>
              <a:rPr lang="en-US" altLang="en-US" sz="1600" dirty="0">
                <a:solidFill>
                  <a:srgbClr val="404040"/>
                </a:solidFill>
                <a:latin typeface="メイリオ"/>
                <a:ea typeface="メイリオ"/>
                <a:cs typeface="メイリオ"/>
              </a:rPr>
              <a:t>伝えたい内容</a:t>
            </a:r>
            <a:endParaRPr kumimoji="1" lang="ja-JP" altLang="en-US" sz="1600" dirty="0">
              <a:solidFill>
                <a:srgbClr val="404040"/>
              </a:solidFill>
              <a:latin typeface="メイリオ"/>
              <a:ea typeface="メイリオ"/>
              <a:cs typeface="メイリオ"/>
            </a:endParaRPr>
          </a:p>
        </p:txBody>
      </p:sp>
      <p:sp>
        <p:nvSpPr>
          <p:cNvPr id="33" name="テキスト ボックス 32">
            <a:extLst>
              <a:ext uri="{FF2B5EF4-FFF2-40B4-BE49-F238E27FC236}">
                <a16:creationId xmlns:a16="http://schemas.microsoft.com/office/drawing/2014/main" id="{F5A058BE-8E26-0D43-B3CA-005E93CE9F86}"/>
              </a:ext>
            </a:extLst>
          </p:cNvPr>
          <p:cNvSpPr txBox="1"/>
          <p:nvPr/>
        </p:nvSpPr>
        <p:spPr>
          <a:xfrm>
            <a:off x="463308" y="238540"/>
            <a:ext cx="1392497" cy="400110"/>
          </a:xfrm>
          <a:prstGeom prst="rect">
            <a:avLst/>
          </a:prstGeom>
          <a:noFill/>
        </p:spPr>
        <p:txBody>
          <a:bodyPr wrap="none" rtlCol="0">
            <a:spAutoFit/>
          </a:bodyPr>
          <a:lstStyle/>
          <a:p>
            <a:r>
              <a:rPr kumimoji="1" lang="en-US" altLang="ja-JP" sz="2000" b="1" dirty="0">
                <a:solidFill>
                  <a:schemeClr val="tx1">
                    <a:lumMod val="75000"/>
                    <a:lumOff val="25000"/>
                  </a:schemeClr>
                </a:solidFill>
                <a:latin typeface="Meiryo" panose="020B0604030504040204" pitchFamily="34" charset="-128"/>
                <a:ea typeface="Meiryo" panose="020B0604030504040204" pitchFamily="34" charset="-128"/>
              </a:rPr>
              <a:t>70_TAPS</a:t>
            </a:r>
            <a:endParaRPr kumimoji="1" lang="ja-JP" altLang="en-US" sz="20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7" name="正方形/長方形 26">
            <a:extLst>
              <a:ext uri="{FF2B5EF4-FFF2-40B4-BE49-F238E27FC236}">
                <a16:creationId xmlns:a16="http://schemas.microsoft.com/office/drawing/2014/main" id="{39DC20A4-2EB1-9245-958B-6B18C4FFE1DF}"/>
              </a:ext>
            </a:extLst>
          </p:cNvPr>
          <p:cNvSpPr/>
          <p:nvPr/>
        </p:nvSpPr>
        <p:spPr>
          <a:xfrm>
            <a:off x="344814" y="1323126"/>
            <a:ext cx="9223899" cy="5177226"/>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C2F56893-1554-B640-B1F0-8495B458A6A3}"/>
              </a:ext>
            </a:extLst>
          </p:cNvPr>
          <p:cNvSpPr/>
          <p:nvPr/>
        </p:nvSpPr>
        <p:spPr>
          <a:xfrm>
            <a:off x="2203824" y="699037"/>
            <a:ext cx="7364889" cy="5801315"/>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 name="テキスト ボックス 23">
            <a:extLst>
              <a:ext uri="{FF2B5EF4-FFF2-40B4-BE49-F238E27FC236}">
                <a16:creationId xmlns:a16="http://schemas.microsoft.com/office/drawing/2014/main" id="{A186C0B4-9FC8-934B-9DD2-86C39B9CBE4E}"/>
              </a:ext>
            </a:extLst>
          </p:cNvPr>
          <p:cNvSpPr txBox="1"/>
          <p:nvPr/>
        </p:nvSpPr>
        <p:spPr>
          <a:xfrm>
            <a:off x="2434133" y="1695113"/>
            <a:ext cx="5978582" cy="523220"/>
          </a:xfrm>
          <a:prstGeom prst="rect">
            <a:avLst/>
          </a:prstGeom>
          <a:noFill/>
        </p:spPr>
        <p:txBody>
          <a:bodyPr wrap="square" rtlCol="0" anchor="ctr">
            <a:spAutoFit/>
          </a:bodyPr>
          <a:lstStyle/>
          <a:p>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自社で保有している</a:t>
            </a:r>
            <a:r>
              <a:rPr lang="en-US" altLang="ja-JP" sz="1400" dirty="0">
                <a:solidFill>
                  <a:schemeClr val="tx1">
                    <a:lumMod val="75000"/>
                    <a:lumOff val="25000"/>
                  </a:schemeClr>
                </a:solidFill>
                <a:latin typeface="Meiryo" panose="020B0604030504040204" pitchFamily="34" charset="-128"/>
                <a:ea typeface="Meiryo" panose="020B0604030504040204" pitchFamily="34" charset="-128"/>
              </a:rPr>
              <a:t>500</a:t>
            </a: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社のデータベースをマーケティングに活用し、紹介促進やリピート利用を促す。</a:t>
            </a:r>
          </a:p>
        </p:txBody>
      </p:sp>
      <p:sp>
        <p:nvSpPr>
          <p:cNvPr id="25" name="テキスト ボックス 24">
            <a:extLst>
              <a:ext uri="{FF2B5EF4-FFF2-40B4-BE49-F238E27FC236}">
                <a16:creationId xmlns:a16="http://schemas.microsoft.com/office/drawing/2014/main" id="{33D6240A-6FC3-3340-988A-619E786635DF}"/>
              </a:ext>
            </a:extLst>
          </p:cNvPr>
          <p:cNvSpPr txBox="1"/>
          <p:nvPr/>
        </p:nvSpPr>
        <p:spPr>
          <a:xfrm>
            <a:off x="2377842" y="2990408"/>
            <a:ext cx="6573482" cy="523220"/>
          </a:xfrm>
          <a:prstGeom prst="rect">
            <a:avLst/>
          </a:prstGeom>
          <a:noFill/>
        </p:spPr>
        <p:txBody>
          <a:bodyPr wrap="square" rtlCol="0" anchor="ctr">
            <a:spAutoFit/>
          </a:bodyPr>
          <a:lstStyle/>
          <a:p>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過去にサービスを利用した</a:t>
            </a:r>
            <a:r>
              <a:rPr lang="en-US" altLang="ja-JP" sz="1400" dirty="0">
                <a:solidFill>
                  <a:schemeClr val="tx1">
                    <a:lumMod val="75000"/>
                    <a:lumOff val="25000"/>
                  </a:schemeClr>
                </a:solidFill>
                <a:latin typeface="Meiryo" panose="020B0604030504040204" pitchFamily="34" charset="-128"/>
                <a:ea typeface="Meiryo" panose="020B0604030504040204" pitchFamily="34" charset="-128"/>
              </a:rPr>
              <a:t>500</a:t>
            </a: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社の情報があるものの、放置している状態となっている。</a:t>
            </a:r>
          </a:p>
        </p:txBody>
      </p:sp>
      <p:sp>
        <p:nvSpPr>
          <p:cNvPr id="26" name="テキスト ボックス 25">
            <a:extLst>
              <a:ext uri="{FF2B5EF4-FFF2-40B4-BE49-F238E27FC236}">
                <a16:creationId xmlns:a16="http://schemas.microsoft.com/office/drawing/2014/main" id="{13C8AC39-098C-3744-9501-E6C4DCCFA04F}"/>
              </a:ext>
            </a:extLst>
          </p:cNvPr>
          <p:cNvSpPr txBox="1"/>
          <p:nvPr/>
        </p:nvSpPr>
        <p:spPr>
          <a:xfrm>
            <a:off x="2381300" y="4285702"/>
            <a:ext cx="6573482" cy="523220"/>
          </a:xfrm>
          <a:prstGeom prst="rect">
            <a:avLst/>
          </a:prstGeom>
          <a:noFill/>
        </p:spPr>
        <p:txBody>
          <a:bodyPr wrap="square" rtlCol="0" anchor="ctr">
            <a:spAutoFit/>
          </a:bodyPr>
          <a:lstStyle/>
          <a:p>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顧客育成という考え方がなく、長期的なマーケティングの仕組みがない。営業力で成果を出してきたため、マーケティングへの理解が乏しい。</a:t>
            </a:r>
          </a:p>
        </p:txBody>
      </p:sp>
      <p:sp>
        <p:nvSpPr>
          <p:cNvPr id="29" name="テキスト ボックス 28">
            <a:extLst>
              <a:ext uri="{FF2B5EF4-FFF2-40B4-BE49-F238E27FC236}">
                <a16:creationId xmlns:a16="http://schemas.microsoft.com/office/drawing/2014/main" id="{5086169A-C9D2-5D4B-B18D-5313849834C8}"/>
              </a:ext>
            </a:extLst>
          </p:cNvPr>
          <p:cNvSpPr txBox="1"/>
          <p:nvPr/>
        </p:nvSpPr>
        <p:spPr>
          <a:xfrm>
            <a:off x="2375453" y="5580995"/>
            <a:ext cx="6575872" cy="523220"/>
          </a:xfrm>
          <a:prstGeom prst="rect">
            <a:avLst/>
          </a:prstGeom>
          <a:noFill/>
        </p:spPr>
        <p:txBody>
          <a:bodyPr wrap="square" rtlCol="0" anchor="ctr">
            <a:spAutoFit/>
          </a:bodyPr>
          <a:lstStyle/>
          <a:p>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リピート利用をしやすい商品を設計し、メールと</a:t>
            </a:r>
            <a:r>
              <a:rPr lang="en-US" altLang="ja-JP" sz="1400" dirty="0">
                <a:solidFill>
                  <a:schemeClr val="tx1">
                    <a:lumMod val="75000"/>
                    <a:lumOff val="25000"/>
                  </a:schemeClr>
                </a:solidFill>
                <a:latin typeface="Meiryo" panose="020B0604030504040204" pitchFamily="34" charset="-128"/>
                <a:ea typeface="Meiryo" panose="020B0604030504040204" pitchFamily="34" charset="-128"/>
              </a:rPr>
              <a:t>DM</a:t>
            </a: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を活用した定期的な情報配信を行う。そのために、顧客情報管理用のシステムを導入する。</a:t>
            </a:r>
          </a:p>
        </p:txBody>
      </p:sp>
      <p:sp>
        <p:nvSpPr>
          <p:cNvPr id="30" name="テキスト ボックス 29">
            <a:extLst>
              <a:ext uri="{FF2B5EF4-FFF2-40B4-BE49-F238E27FC236}">
                <a16:creationId xmlns:a16="http://schemas.microsoft.com/office/drawing/2014/main" id="{BAC906BA-A821-4189-BAA6-A590F5EE5CDC}"/>
              </a:ext>
            </a:extLst>
          </p:cNvPr>
          <p:cNvSpPr txBox="1"/>
          <p:nvPr/>
        </p:nvSpPr>
        <p:spPr>
          <a:xfrm>
            <a:off x="337288" y="6560810"/>
            <a:ext cx="1417376"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7.</a:t>
            </a:r>
            <a:r>
              <a:rPr lang="ja-JP" altLang="en-US" sz="900" dirty="0">
                <a:latin typeface="Meiryo UI" panose="020B0604030504040204" pitchFamily="50" charset="-128"/>
                <a:ea typeface="Meiryo UI" panose="020B0604030504040204" pitchFamily="50" charset="-128"/>
              </a:rPr>
              <a:t>他者に伝える・共有する</a:t>
            </a:r>
          </a:p>
        </p:txBody>
      </p:sp>
      <p:sp>
        <p:nvSpPr>
          <p:cNvPr id="31" name="テキスト ボックス 30">
            <a:extLst>
              <a:ext uri="{FF2B5EF4-FFF2-40B4-BE49-F238E27FC236}">
                <a16:creationId xmlns:a16="http://schemas.microsoft.com/office/drawing/2014/main" id="{71AFF433-1192-4FAC-8451-B8D7043633DC}"/>
              </a:ext>
            </a:extLst>
          </p:cNvPr>
          <p:cNvSpPr txBox="1"/>
          <p:nvPr/>
        </p:nvSpPr>
        <p:spPr>
          <a:xfrm>
            <a:off x="1809280" y="6560810"/>
            <a:ext cx="1252266"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STEP1:</a:t>
            </a:r>
            <a:r>
              <a:rPr lang="ja-JP" altLang="en-US" sz="900" dirty="0">
                <a:latin typeface="Meiryo UI" panose="020B0604030504040204" pitchFamily="50" charset="-128"/>
                <a:ea typeface="Meiryo UI" panose="020B0604030504040204" pitchFamily="50" charset="-128"/>
              </a:rPr>
              <a:t>情報を伝える</a:t>
            </a:r>
          </a:p>
        </p:txBody>
      </p:sp>
    </p:spTree>
    <p:extLst>
      <p:ext uri="{BB962C8B-B14F-4D97-AF65-F5344CB8AC3E}">
        <p14:creationId xmlns:p14="http://schemas.microsoft.com/office/powerpoint/2010/main" val="382643576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A5C57639-D0F1-BF49-991E-E4EAEBC1A6BF}"/>
              </a:ext>
            </a:extLst>
          </p:cNvPr>
          <p:cNvSpPr/>
          <p:nvPr/>
        </p:nvSpPr>
        <p:spPr>
          <a:xfrm>
            <a:off x="2211350" y="699037"/>
            <a:ext cx="7357363" cy="61147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正方形/長方形 4">
            <a:extLst>
              <a:ext uri="{FF2B5EF4-FFF2-40B4-BE49-F238E27FC236}">
                <a16:creationId xmlns:a16="http://schemas.microsoft.com/office/drawing/2014/main" id="{A7625CC0-B10E-984E-B7CC-3F8112F96549}"/>
              </a:ext>
            </a:extLst>
          </p:cNvPr>
          <p:cNvSpPr/>
          <p:nvPr/>
        </p:nvSpPr>
        <p:spPr>
          <a:xfrm>
            <a:off x="344483" y="1309077"/>
            <a:ext cx="1859673" cy="5181176"/>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56876638-A6CE-6A40-B5E0-EA644865E39A}"/>
              </a:ext>
            </a:extLst>
          </p:cNvPr>
          <p:cNvGrpSpPr/>
          <p:nvPr/>
        </p:nvGrpSpPr>
        <p:grpSpPr>
          <a:xfrm>
            <a:off x="822913" y="4235654"/>
            <a:ext cx="902811" cy="623316"/>
            <a:chOff x="822913" y="4131226"/>
            <a:chExt cx="902811" cy="623316"/>
          </a:xfrm>
        </p:grpSpPr>
        <p:sp>
          <p:nvSpPr>
            <p:cNvPr id="13" name="テキスト ボックス 12">
              <a:extLst>
                <a:ext uri="{FF2B5EF4-FFF2-40B4-BE49-F238E27FC236}">
                  <a16:creationId xmlns:a16="http://schemas.microsoft.com/office/drawing/2014/main" id="{15AD0A92-1F8E-BD40-ADCA-E9E3A3456DE1}"/>
                </a:ext>
              </a:extLst>
            </p:cNvPr>
            <p:cNvSpPr txBox="1"/>
            <p:nvPr/>
          </p:nvSpPr>
          <p:spPr>
            <a:xfrm>
              <a:off x="976802" y="4131226"/>
              <a:ext cx="595035" cy="338554"/>
            </a:xfrm>
            <a:prstGeom prst="rect">
              <a:avLst/>
            </a:prstGeom>
            <a:noFill/>
          </p:spPr>
          <p:txBody>
            <a:bodyPr wrap="none" rtlCol="0">
              <a:spAutoFit/>
            </a:bodyPr>
            <a:lstStyle/>
            <a:p>
              <a:pPr algn="ctr"/>
              <a:r>
                <a:rPr kumimoji="1" lang="ja-JP" altLang="en-US" sz="1600" dirty="0">
                  <a:solidFill>
                    <a:srgbClr val="404040"/>
                  </a:solidFill>
                  <a:latin typeface="メイリオ"/>
                  <a:ea typeface="メイリオ"/>
                  <a:cs typeface="メイリオ"/>
                </a:rPr>
                <a:t>問題</a:t>
              </a:r>
            </a:p>
          </p:txBody>
        </p:sp>
        <p:sp>
          <p:nvSpPr>
            <p:cNvPr id="14" name="テキスト ボックス 13">
              <a:extLst>
                <a:ext uri="{FF2B5EF4-FFF2-40B4-BE49-F238E27FC236}">
                  <a16:creationId xmlns:a16="http://schemas.microsoft.com/office/drawing/2014/main" id="{3ABEACA5-5421-3342-905E-7FF662D073A9}"/>
                </a:ext>
              </a:extLst>
            </p:cNvPr>
            <p:cNvSpPr txBox="1"/>
            <p:nvPr/>
          </p:nvSpPr>
          <p:spPr>
            <a:xfrm>
              <a:off x="822913" y="4446765"/>
              <a:ext cx="902811" cy="307777"/>
            </a:xfrm>
            <a:prstGeom prst="rect">
              <a:avLst/>
            </a:prstGeom>
            <a:noFill/>
          </p:spPr>
          <p:txBody>
            <a:bodyPr wrap="none" rtlCol="0">
              <a:spAutoFit/>
            </a:bodyPr>
            <a:lstStyle/>
            <a:p>
              <a:pPr algn="ctr"/>
              <a:r>
                <a:rPr kumimoji="1" lang="en-US" altLang="ja-JP" sz="1400" dirty="0">
                  <a:solidFill>
                    <a:srgbClr val="404040"/>
                  </a:solidFill>
                  <a:latin typeface="メイリオ"/>
                  <a:ea typeface="メイリオ"/>
                  <a:cs typeface="メイリオ"/>
                </a:rPr>
                <a:t>Problem</a:t>
              </a:r>
              <a:endParaRPr kumimoji="1" lang="ja-JP" altLang="en-US" sz="1600" dirty="0">
                <a:solidFill>
                  <a:srgbClr val="404040"/>
                </a:solidFill>
                <a:latin typeface="メイリオ"/>
                <a:ea typeface="メイリオ"/>
                <a:cs typeface="メイリオ"/>
              </a:endParaRPr>
            </a:p>
          </p:txBody>
        </p:sp>
      </p:grpSp>
      <p:grpSp>
        <p:nvGrpSpPr>
          <p:cNvPr id="44" name="グループ化 43">
            <a:extLst>
              <a:ext uri="{FF2B5EF4-FFF2-40B4-BE49-F238E27FC236}">
                <a16:creationId xmlns:a16="http://schemas.microsoft.com/office/drawing/2014/main" id="{ED0B81F7-697E-A545-93E4-A01B89FADB80}"/>
              </a:ext>
            </a:extLst>
          </p:cNvPr>
          <p:cNvGrpSpPr/>
          <p:nvPr/>
        </p:nvGrpSpPr>
        <p:grpSpPr>
          <a:xfrm>
            <a:off x="828524" y="5530948"/>
            <a:ext cx="891591" cy="623316"/>
            <a:chOff x="828524" y="5217876"/>
            <a:chExt cx="891591" cy="623316"/>
          </a:xfrm>
        </p:grpSpPr>
        <p:sp>
          <p:nvSpPr>
            <p:cNvPr id="15" name="テキスト ボックス 14">
              <a:extLst>
                <a:ext uri="{FF2B5EF4-FFF2-40B4-BE49-F238E27FC236}">
                  <a16:creationId xmlns:a16="http://schemas.microsoft.com/office/drawing/2014/main" id="{896ADD55-5940-7A4D-95F6-22EFB474C30D}"/>
                </a:ext>
              </a:extLst>
            </p:cNvPr>
            <p:cNvSpPr txBox="1"/>
            <p:nvPr/>
          </p:nvSpPr>
          <p:spPr>
            <a:xfrm>
              <a:off x="874210" y="5217876"/>
              <a:ext cx="800219" cy="338554"/>
            </a:xfrm>
            <a:prstGeom prst="rect">
              <a:avLst/>
            </a:prstGeom>
            <a:noFill/>
          </p:spPr>
          <p:txBody>
            <a:bodyPr wrap="none" rtlCol="0">
              <a:spAutoFit/>
            </a:bodyPr>
            <a:lstStyle/>
            <a:p>
              <a:pPr algn="ctr"/>
              <a:r>
                <a:rPr kumimoji="1" lang="ja-JP" altLang="en-US" sz="1600" dirty="0">
                  <a:solidFill>
                    <a:srgbClr val="404040"/>
                  </a:solidFill>
                  <a:latin typeface="メイリオ"/>
                  <a:ea typeface="メイリオ"/>
                  <a:cs typeface="メイリオ"/>
                </a:rPr>
                <a:t>解決策</a:t>
              </a:r>
            </a:p>
          </p:txBody>
        </p:sp>
        <p:sp>
          <p:nvSpPr>
            <p:cNvPr id="16" name="テキスト ボックス 15">
              <a:extLst>
                <a:ext uri="{FF2B5EF4-FFF2-40B4-BE49-F238E27FC236}">
                  <a16:creationId xmlns:a16="http://schemas.microsoft.com/office/drawing/2014/main" id="{E03775D4-0BD2-5546-8FFF-F87EA3D256C5}"/>
                </a:ext>
              </a:extLst>
            </p:cNvPr>
            <p:cNvSpPr txBox="1"/>
            <p:nvPr/>
          </p:nvSpPr>
          <p:spPr>
            <a:xfrm>
              <a:off x="828524" y="5533415"/>
              <a:ext cx="891591" cy="307777"/>
            </a:xfrm>
            <a:prstGeom prst="rect">
              <a:avLst/>
            </a:prstGeom>
            <a:noFill/>
          </p:spPr>
          <p:txBody>
            <a:bodyPr wrap="none" rtlCol="0">
              <a:spAutoFit/>
            </a:bodyPr>
            <a:lstStyle/>
            <a:p>
              <a:pPr algn="ctr"/>
              <a:r>
                <a:rPr kumimoji="1" lang="en-US" altLang="ja-JP" sz="1400" dirty="0">
                  <a:solidFill>
                    <a:srgbClr val="404040"/>
                  </a:solidFill>
                  <a:latin typeface="メイリオ"/>
                  <a:ea typeface="メイリオ"/>
                  <a:cs typeface="メイリオ"/>
                </a:rPr>
                <a:t>Solution</a:t>
              </a:r>
              <a:endParaRPr kumimoji="1" lang="ja-JP" altLang="en-US" sz="1600" dirty="0">
                <a:solidFill>
                  <a:srgbClr val="404040"/>
                </a:solidFill>
                <a:latin typeface="メイリオ"/>
                <a:ea typeface="メイリオ"/>
                <a:cs typeface="メイリオ"/>
              </a:endParaRPr>
            </a:p>
          </p:txBody>
        </p:sp>
      </p:grpSp>
      <p:grpSp>
        <p:nvGrpSpPr>
          <p:cNvPr id="41" name="グループ化 40">
            <a:extLst>
              <a:ext uri="{FF2B5EF4-FFF2-40B4-BE49-F238E27FC236}">
                <a16:creationId xmlns:a16="http://schemas.microsoft.com/office/drawing/2014/main" id="{FF6C1983-C352-CB43-9F46-D6606FD89E05}"/>
              </a:ext>
            </a:extLst>
          </p:cNvPr>
          <p:cNvGrpSpPr/>
          <p:nvPr/>
        </p:nvGrpSpPr>
        <p:grpSpPr>
          <a:xfrm>
            <a:off x="669026" y="1645066"/>
            <a:ext cx="1210588" cy="623316"/>
            <a:chOff x="669026" y="1957924"/>
            <a:chExt cx="1210588" cy="623316"/>
          </a:xfrm>
        </p:grpSpPr>
        <p:sp>
          <p:nvSpPr>
            <p:cNvPr id="18" name="テキスト ボックス 17">
              <a:extLst>
                <a:ext uri="{FF2B5EF4-FFF2-40B4-BE49-F238E27FC236}">
                  <a16:creationId xmlns:a16="http://schemas.microsoft.com/office/drawing/2014/main" id="{44B07D35-AD22-314D-A5D4-459D3087941D}"/>
                </a:ext>
              </a:extLst>
            </p:cNvPr>
            <p:cNvSpPr txBox="1"/>
            <p:nvPr/>
          </p:nvSpPr>
          <p:spPr>
            <a:xfrm>
              <a:off x="669026" y="1957924"/>
              <a:ext cx="1210588" cy="338554"/>
            </a:xfrm>
            <a:prstGeom prst="rect">
              <a:avLst/>
            </a:prstGeom>
            <a:noFill/>
          </p:spPr>
          <p:txBody>
            <a:bodyPr wrap="none" rtlCol="0">
              <a:spAutoFit/>
            </a:bodyPr>
            <a:lstStyle/>
            <a:p>
              <a:pPr algn="ctr"/>
              <a:r>
                <a:rPr lang="ja-JP" altLang="en-US" sz="1600" dirty="0">
                  <a:solidFill>
                    <a:srgbClr val="404040"/>
                  </a:solidFill>
                  <a:latin typeface="メイリオ"/>
                  <a:ea typeface="メイリオ"/>
                  <a:cs typeface="メイリオ"/>
                </a:rPr>
                <a:t>あるべき姿</a:t>
              </a:r>
              <a:endParaRPr kumimoji="1" lang="ja-JP" altLang="en-US" sz="1600" dirty="0">
                <a:solidFill>
                  <a:srgbClr val="404040"/>
                </a:solidFill>
                <a:latin typeface="メイリオ"/>
                <a:ea typeface="メイリオ"/>
                <a:cs typeface="メイリオ"/>
              </a:endParaRPr>
            </a:p>
          </p:txBody>
        </p:sp>
        <p:sp>
          <p:nvSpPr>
            <p:cNvPr id="19" name="テキスト ボックス 18">
              <a:extLst>
                <a:ext uri="{FF2B5EF4-FFF2-40B4-BE49-F238E27FC236}">
                  <a16:creationId xmlns:a16="http://schemas.microsoft.com/office/drawing/2014/main" id="{7CC536DB-7F69-B348-8CAC-38E767D65B71}"/>
                </a:ext>
              </a:extLst>
            </p:cNvPr>
            <p:cNvSpPr txBox="1"/>
            <p:nvPr/>
          </p:nvSpPr>
          <p:spPr>
            <a:xfrm>
              <a:off x="943907" y="2273463"/>
              <a:ext cx="660823" cy="307777"/>
            </a:xfrm>
            <a:prstGeom prst="rect">
              <a:avLst/>
            </a:prstGeom>
            <a:noFill/>
          </p:spPr>
          <p:txBody>
            <a:bodyPr wrap="none" rtlCol="0">
              <a:spAutoFit/>
            </a:bodyPr>
            <a:lstStyle/>
            <a:p>
              <a:pPr algn="ctr"/>
              <a:r>
                <a:rPr kumimoji="1" lang="en-US" altLang="ja-JP" sz="1400" dirty="0">
                  <a:solidFill>
                    <a:srgbClr val="404040"/>
                  </a:solidFill>
                  <a:latin typeface="メイリオ"/>
                  <a:ea typeface="メイリオ"/>
                  <a:cs typeface="メイリオ"/>
                </a:rPr>
                <a:t>To </a:t>
              </a:r>
              <a:r>
                <a:rPr lang="en-US" altLang="ja-JP" sz="1400" dirty="0">
                  <a:solidFill>
                    <a:srgbClr val="404040"/>
                  </a:solidFill>
                  <a:latin typeface="メイリオ"/>
                  <a:ea typeface="メイリオ"/>
                  <a:cs typeface="メイリオ"/>
                </a:rPr>
                <a:t>b</a:t>
              </a:r>
              <a:r>
                <a:rPr kumimoji="1" lang="en-US" altLang="ja-JP" sz="1400" dirty="0">
                  <a:solidFill>
                    <a:srgbClr val="404040"/>
                  </a:solidFill>
                  <a:latin typeface="メイリオ"/>
                  <a:ea typeface="メイリオ"/>
                  <a:cs typeface="メイリオ"/>
                </a:rPr>
                <a:t>e</a:t>
              </a:r>
              <a:endParaRPr kumimoji="1" lang="ja-JP" altLang="en-US" sz="1600" dirty="0">
                <a:solidFill>
                  <a:srgbClr val="404040"/>
                </a:solidFill>
                <a:latin typeface="メイリオ"/>
                <a:ea typeface="メイリオ"/>
                <a:cs typeface="メイリオ"/>
              </a:endParaRPr>
            </a:p>
          </p:txBody>
        </p:sp>
      </p:grpSp>
      <p:cxnSp>
        <p:nvCxnSpPr>
          <p:cNvPr id="12" name="直線コネクタ 11">
            <a:extLst>
              <a:ext uri="{FF2B5EF4-FFF2-40B4-BE49-F238E27FC236}">
                <a16:creationId xmlns:a16="http://schemas.microsoft.com/office/drawing/2014/main" id="{1A78082A-718F-CA49-83BA-1E226069BF80}"/>
              </a:ext>
            </a:extLst>
          </p:cNvPr>
          <p:cNvCxnSpPr>
            <a:cxnSpLocks/>
          </p:cNvCxnSpPr>
          <p:nvPr/>
        </p:nvCxnSpPr>
        <p:spPr>
          <a:xfrm>
            <a:off x="330094" y="5194959"/>
            <a:ext cx="9238619"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7" name="直線コネクタ 16">
            <a:extLst>
              <a:ext uri="{FF2B5EF4-FFF2-40B4-BE49-F238E27FC236}">
                <a16:creationId xmlns:a16="http://schemas.microsoft.com/office/drawing/2014/main" id="{BC7C3B22-BE8F-ED43-B073-118DDC6A67E0}"/>
              </a:ext>
            </a:extLst>
          </p:cNvPr>
          <p:cNvCxnSpPr/>
          <p:nvPr/>
        </p:nvCxnSpPr>
        <p:spPr>
          <a:xfrm>
            <a:off x="352294" y="2604371"/>
            <a:ext cx="9216419"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a:extLst>
              <a:ext uri="{FF2B5EF4-FFF2-40B4-BE49-F238E27FC236}">
                <a16:creationId xmlns:a16="http://schemas.microsoft.com/office/drawing/2014/main" id="{C3F33CAB-2148-694B-8936-2F0A40B3EF48}"/>
              </a:ext>
            </a:extLst>
          </p:cNvPr>
          <p:cNvCxnSpPr/>
          <p:nvPr/>
        </p:nvCxnSpPr>
        <p:spPr>
          <a:xfrm>
            <a:off x="340303" y="3899665"/>
            <a:ext cx="9216419"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grpSp>
        <p:nvGrpSpPr>
          <p:cNvPr id="42" name="グループ化 41">
            <a:extLst>
              <a:ext uri="{FF2B5EF4-FFF2-40B4-BE49-F238E27FC236}">
                <a16:creationId xmlns:a16="http://schemas.microsoft.com/office/drawing/2014/main" id="{CB459BD9-FD29-EF4A-A302-5516F3C6ACD7}"/>
              </a:ext>
            </a:extLst>
          </p:cNvPr>
          <p:cNvGrpSpPr/>
          <p:nvPr/>
        </p:nvGrpSpPr>
        <p:grpSpPr>
          <a:xfrm>
            <a:off x="966061" y="2940360"/>
            <a:ext cx="616515" cy="623316"/>
            <a:chOff x="966061" y="3044575"/>
            <a:chExt cx="616515" cy="623316"/>
          </a:xfrm>
        </p:grpSpPr>
        <p:sp>
          <p:nvSpPr>
            <p:cNvPr id="21" name="テキスト ボックス 20">
              <a:extLst>
                <a:ext uri="{FF2B5EF4-FFF2-40B4-BE49-F238E27FC236}">
                  <a16:creationId xmlns:a16="http://schemas.microsoft.com/office/drawing/2014/main" id="{741187F6-4924-8945-83BE-9D58E99B0314}"/>
                </a:ext>
              </a:extLst>
            </p:cNvPr>
            <p:cNvSpPr txBox="1"/>
            <p:nvPr/>
          </p:nvSpPr>
          <p:spPr>
            <a:xfrm>
              <a:off x="976802" y="3044575"/>
              <a:ext cx="595035" cy="338554"/>
            </a:xfrm>
            <a:prstGeom prst="rect">
              <a:avLst/>
            </a:prstGeom>
            <a:noFill/>
          </p:spPr>
          <p:txBody>
            <a:bodyPr wrap="none" rtlCol="0">
              <a:spAutoFit/>
            </a:bodyPr>
            <a:lstStyle/>
            <a:p>
              <a:pPr algn="ctr"/>
              <a:r>
                <a:rPr kumimoji="1" lang="ja-JP" altLang="en-US" sz="1600" dirty="0">
                  <a:solidFill>
                    <a:srgbClr val="404040"/>
                  </a:solidFill>
                  <a:latin typeface="メイリオ"/>
                  <a:ea typeface="メイリオ"/>
                  <a:cs typeface="メイリオ"/>
                </a:rPr>
                <a:t>現状</a:t>
              </a:r>
            </a:p>
          </p:txBody>
        </p:sp>
        <p:sp>
          <p:nvSpPr>
            <p:cNvPr id="22" name="テキスト ボックス 21">
              <a:extLst>
                <a:ext uri="{FF2B5EF4-FFF2-40B4-BE49-F238E27FC236}">
                  <a16:creationId xmlns:a16="http://schemas.microsoft.com/office/drawing/2014/main" id="{9777152D-0491-D346-B96E-7C91EF8FA204}"/>
                </a:ext>
              </a:extLst>
            </p:cNvPr>
            <p:cNvSpPr txBox="1"/>
            <p:nvPr/>
          </p:nvSpPr>
          <p:spPr>
            <a:xfrm>
              <a:off x="966061" y="3360114"/>
              <a:ext cx="616515" cy="307777"/>
            </a:xfrm>
            <a:prstGeom prst="rect">
              <a:avLst/>
            </a:prstGeom>
            <a:noFill/>
          </p:spPr>
          <p:txBody>
            <a:bodyPr wrap="none" rtlCol="0">
              <a:spAutoFit/>
            </a:bodyPr>
            <a:lstStyle/>
            <a:p>
              <a:pPr algn="ctr"/>
              <a:r>
                <a:rPr kumimoji="1" lang="en-US" altLang="ja-JP" sz="1400" dirty="0">
                  <a:solidFill>
                    <a:srgbClr val="404040"/>
                  </a:solidFill>
                  <a:latin typeface="メイリオ"/>
                  <a:ea typeface="メイリオ"/>
                  <a:cs typeface="メイリオ"/>
                </a:rPr>
                <a:t>As Is</a:t>
              </a:r>
              <a:endParaRPr kumimoji="1" lang="ja-JP" altLang="en-US" sz="1600" dirty="0">
                <a:solidFill>
                  <a:srgbClr val="404040"/>
                </a:solidFill>
                <a:latin typeface="メイリオ"/>
                <a:ea typeface="メイリオ"/>
                <a:cs typeface="メイリオ"/>
              </a:endParaRPr>
            </a:p>
          </p:txBody>
        </p:sp>
      </p:grpSp>
      <p:sp>
        <p:nvSpPr>
          <p:cNvPr id="23" name="テキスト ボックス 22">
            <a:extLst>
              <a:ext uri="{FF2B5EF4-FFF2-40B4-BE49-F238E27FC236}">
                <a16:creationId xmlns:a16="http://schemas.microsoft.com/office/drawing/2014/main" id="{0DA083A3-0E1F-DB45-9F49-987C1E12CDF0}"/>
              </a:ext>
            </a:extLst>
          </p:cNvPr>
          <p:cNvSpPr txBox="1"/>
          <p:nvPr/>
        </p:nvSpPr>
        <p:spPr>
          <a:xfrm>
            <a:off x="5080281" y="835498"/>
            <a:ext cx="1619500" cy="338554"/>
          </a:xfrm>
          <a:prstGeom prst="rect">
            <a:avLst/>
          </a:prstGeom>
          <a:noFill/>
        </p:spPr>
        <p:txBody>
          <a:bodyPr wrap="square" rtlCol="0">
            <a:spAutoFit/>
          </a:bodyPr>
          <a:lstStyle/>
          <a:p>
            <a:pPr algn="ctr"/>
            <a:r>
              <a:rPr lang="en-US" altLang="en-US" sz="1600" dirty="0">
                <a:solidFill>
                  <a:srgbClr val="404040"/>
                </a:solidFill>
                <a:latin typeface="メイリオ"/>
                <a:ea typeface="メイリオ"/>
                <a:cs typeface="メイリオ"/>
              </a:rPr>
              <a:t>伝えたい内容</a:t>
            </a:r>
            <a:endParaRPr kumimoji="1" lang="ja-JP" altLang="en-US" sz="1600" dirty="0">
              <a:solidFill>
                <a:srgbClr val="404040"/>
              </a:solidFill>
              <a:latin typeface="メイリオ"/>
              <a:ea typeface="メイリオ"/>
              <a:cs typeface="メイリオ"/>
            </a:endParaRPr>
          </a:p>
        </p:txBody>
      </p:sp>
      <p:sp>
        <p:nvSpPr>
          <p:cNvPr id="33" name="テキスト ボックス 32">
            <a:extLst>
              <a:ext uri="{FF2B5EF4-FFF2-40B4-BE49-F238E27FC236}">
                <a16:creationId xmlns:a16="http://schemas.microsoft.com/office/drawing/2014/main" id="{F5A058BE-8E26-0D43-B3CA-005E93CE9F86}"/>
              </a:ext>
            </a:extLst>
          </p:cNvPr>
          <p:cNvSpPr txBox="1"/>
          <p:nvPr/>
        </p:nvSpPr>
        <p:spPr>
          <a:xfrm>
            <a:off x="463308" y="238540"/>
            <a:ext cx="1392497" cy="400110"/>
          </a:xfrm>
          <a:prstGeom prst="rect">
            <a:avLst/>
          </a:prstGeom>
          <a:noFill/>
        </p:spPr>
        <p:txBody>
          <a:bodyPr wrap="none" rtlCol="0">
            <a:spAutoFit/>
          </a:bodyPr>
          <a:lstStyle/>
          <a:p>
            <a:r>
              <a:rPr kumimoji="1" lang="en-US" altLang="ja-JP" sz="2000" b="1" dirty="0">
                <a:solidFill>
                  <a:schemeClr val="tx1">
                    <a:lumMod val="75000"/>
                    <a:lumOff val="25000"/>
                  </a:schemeClr>
                </a:solidFill>
                <a:latin typeface="Meiryo" panose="020B0604030504040204" pitchFamily="34" charset="-128"/>
                <a:ea typeface="Meiryo" panose="020B0604030504040204" pitchFamily="34" charset="-128"/>
              </a:rPr>
              <a:t>70_TAPS</a:t>
            </a:r>
            <a:endParaRPr kumimoji="1" lang="ja-JP" altLang="en-US" sz="20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7" name="正方形/長方形 26">
            <a:extLst>
              <a:ext uri="{FF2B5EF4-FFF2-40B4-BE49-F238E27FC236}">
                <a16:creationId xmlns:a16="http://schemas.microsoft.com/office/drawing/2014/main" id="{39DC20A4-2EB1-9245-958B-6B18C4FFE1DF}"/>
              </a:ext>
            </a:extLst>
          </p:cNvPr>
          <p:cNvSpPr/>
          <p:nvPr/>
        </p:nvSpPr>
        <p:spPr>
          <a:xfrm>
            <a:off x="344814" y="1323126"/>
            <a:ext cx="9223899" cy="5177226"/>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C2F56893-1554-B640-B1F0-8495B458A6A3}"/>
              </a:ext>
            </a:extLst>
          </p:cNvPr>
          <p:cNvSpPr/>
          <p:nvPr/>
        </p:nvSpPr>
        <p:spPr>
          <a:xfrm>
            <a:off x="2203824" y="699037"/>
            <a:ext cx="7364889" cy="5801315"/>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 name="テキスト ボックス 23">
            <a:extLst>
              <a:ext uri="{FF2B5EF4-FFF2-40B4-BE49-F238E27FC236}">
                <a16:creationId xmlns:a16="http://schemas.microsoft.com/office/drawing/2014/main" id="{2E2ACFB5-A357-43B3-AFD3-1604ACA4D645}"/>
              </a:ext>
            </a:extLst>
          </p:cNvPr>
          <p:cNvSpPr txBox="1"/>
          <p:nvPr/>
        </p:nvSpPr>
        <p:spPr>
          <a:xfrm>
            <a:off x="337288" y="6560810"/>
            <a:ext cx="1417376"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7.</a:t>
            </a:r>
            <a:r>
              <a:rPr lang="ja-JP" altLang="en-US" sz="900" dirty="0">
                <a:latin typeface="Meiryo UI" panose="020B0604030504040204" pitchFamily="50" charset="-128"/>
                <a:ea typeface="Meiryo UI" panose="020B0604030504040204" pitchFamily="50" charset="-128"/>
              </a:rPr>
              <a:t>他者に伝える・共有する</a:t>
            </a:r>
          </a:p>
        </p:txBody>
      </p:sp>
      <p:sp>
        <p:nvSpPr>
          <p:cNvPr id="25" name="テキスト ボックス 24">
            <a:extLst>
              <a:ext uri="{FF2B5EF4-FFF2-40B4-BE49-F238E27FC236}">
                <a16:creationId xmlns:a16="http://schemas.microsoft.com/office/drawing/2014/main" id="{439AB7F0-D76E-4B9D-89B1-98E2F7A298D5}"/>
              </a:ext>
            </a:extLst>
          </p:cNvPr>
          <p:cNvSpPr txBox="1"/>
          <p:nvPr/>
        </p:nvSpPr>
        <p:spPr>
          <a:xfrm>
            <a:off x="1809280" y="6560810"/>
            <a:ext cx="1252266"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STEP1:</a:t>
            </a:r>
            <a:r>
              <a:rPr lang="ja-JP" altLang="en-US" sz="900" dirty="0">
                <a:latin typeface="Meiryo UI" panose="020B0604030504040204" pitchFamily="50" charset="-128"/>
                <a:ea typeface="Meiryo UI" panose="020B0604030504040204" pitchFamily="50" charset="-128"/>
              </a:rPr>
              <a:t>情報を伝える</a:t>
            </a:r>
          </a:p>
        </p:txBody>
      </p:sp>
    </p:spTree>
    <p:extLst>
      <p:ext uri="{BB962C8B-B14F-4D97-AF65-F5344CB8AC3E}">
        <p14:creationId xmlns:p14="http://schemas.microsoft.com/office/powerpoint/2010/main" val="240086767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F257FB44-97E6-4ECA-9E02-3A29E96F40F3}"/>
              </a:ext>
            </a:extLst>
          </p:cNvPr>
          <p:cNvGraphicFramePr>
            <a:graphicFrameLocks noGrp="1"/>
          </p:cNvGraphicFramePr>
          <p:nvPr>
            <p:extLst>
              <p:ext uri="{D42A27DB-BD31-4B8C-83A1-F6EECF244321}">
                <p14:modId xmlns:p14="http://schemas.microsoft.com/office/powerpoint/2010/main" val="3473569116"/>
              </p:ext>
            </p:extLst>
          </p:nvPr>
        </p:nvGraphicFramePr>
        <p:xfrm>
          <a:off x="686490" y="771828"/>
          <a:ext cx="3965022" cy="5709009"/>
        </p:xfrm>
        <a:graphic>
          <a:graphicData uri="http://schemas.openxmlformats.org/drawingml/2006/table">
            <a:tbl>
              <a:tblPr firstRow="1" bandRow="1">
                <a:tableStyleId>{F5AB1C69-6EDB-4FF4-983F-18BD219EF322}</a:tableStyleId>
              </a:tblPr>
              <a:tblGrid>
                <a:gridCol w="160814">
                  <a:extLst>
                    <a:ext uri="{9D8B030D-6E8A-4147-A177-3AD203B41FA5}">
                      <a16:colId xmlns:a16="http://schemas.microsoft.com/office/drawing/2014/main" val="648576172"/>
                    </a:ext>
                  </a:extLst>
                </a:gridCol>
                <a:gridCol w="1175846">
                  <a:extLst>
                    <a:ext uri="{9D8B030D-6E8A-4147-A177-3AD203B41FA5}">
                      <a16:colId xmlns:a16="http://schemas.microsoft.com/office/drawing/2014/main" val="657368582"/>
                    </a:ext>
                  </a:extLst>
                </a:gridCol>
                <a:gridCol w="373504">
                  <a:extLst>
                    <a:ext uri="{9D8B030D-6E8A-4147-A177-3AD203B41FA5}">
                      <a16:colId xmlns:a16="http://schemas.microsoft.com/office/drawing/2014/main" val="1748735651"/>
                    </a:ext>
                  </a:extLst>
                </a:gridCol>
                <a:gridCol w="221336">
                  <a:extLst>
                    <a:ext uri="{9D8B030D-6E8A-4147-A177-3AD203B41FA5}">
                      <a16:colId xmlns:a16="http://schemas.microsoft.com/office/drawing/2014/main" val="3601340622"/>
                    </a:ext>
                  </a:extLst>
                </a:gridCol>
                <a:gridCol w="539506">
                  <a:extLst>
                    <a:ext uri="{9D8B030D-6E8A-4147-A177-3AD203B41FA5}">
                      <a16:colId xmlns:a16="http://schemas.microsoft.com/office/drawing/2014/main" val="2429046820"/>
                    </a:ext>
                  </a:extLst>
                </a:gridCol>
                <a:gridCol w="373504">
                  <a:extLst>
                    <a:ext uri="{9D8B030D-6E8A-4147-A177-3AD203B41FA5}">
                      <a16:colId xmlns:a16="http://schemas.microsoft.com/office/drawing/2014/main" val="282171900"/>
                    </a:ext>
                  </a:extLst>
                </a:gridCol>
                <a:gridCol w="373504">
                  <a:extLst>
                    <a:ext uri="{9D8B030D-6E8A-4147-A177-3AD203B41FA5}">
                      <a16:colId xmlns:a16="http://schemas.microsoft.com/office/drawing/2014/main" val="3016741046"/>
                    </a:ext>
                  </a:extLst>
                </a:gridCol>
                <a:gridCol w="373504">
                  <a:extLst>
                    <a:ext uri="{9D8B030D-6E8A-4147-A177-3AD203B41FA5}">
                      <a16:colId xmlns:a16="http://schemas.microsoft.com/office/drawing/2014/main" val="3737965977"/>
                    </a:ext>
                  </a:extLst>
                </a:gridCol>
                <a:gridCol w="373504">
                  <a:extLst>
                    <a:ext uri="{9D8B030D-6E8A-4147-A177-3AD203B41FA5}">
                      <a16:colId xmlns:a16="http://schemas.microsoft.com/office/drawing/2014/main" val="2048955371"/>
                    </a:ext>
                  </a:extLst>
                </a:gridCol>
              </a:tblGrid>
              <a:tr h="156574">
                <a:tc>
                  <a:txBody>
                    <a:bodyPr/>
                    <a:lstStyle/>
                    <a:p>
                      <a:pPr algn="l" fontAlgn="ctr"/>
                      <a:r>
                        <a:rPr lang="en-US" sz="600" u="none" strike="noStrike" dirty="0">
                          <a:effectLst/>
                          <a:latin typeface="Meiryo UI" panose="020B0604030504040204" pitchFamily="50" charset="-128"/>
                          <a:ea typeface="Meiryo UI" panose="020B0604030504040204" pitchFamily="50" charset="-128"/>
                        </a:rPr>
                        <a:t>No</a:t>
                      </a:r>
                      <a:endParaRPr lang="en-US" sz="600" b="0" i="0" u="none" strike="noStrike" dirty="0">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l" fontAlgn="ctr"/>
                      <a:r>
                        <a:rPr lang="ja-JP" altLang="en-US" sz="600" u="none" strike="noStrike" dirty="0">
                          <a:effectLst/>
                          <a:latin typeface="Meiryo UI" panose="020B0604030504040204" pitchFamily="50" charset="-128"/>
                          <a:ea typeface="Meiryo UI" panose="020B0604030504040204" pitchFamily="50" charset="-128"/>
                        </a:rPr>
                        <a:t>名称</a:t>
                      </a:r>
                      <a:endParaRPr lang="ja-JP" altLang="en-US" sz="600" b="0" i="0" u="none" strike="noStrike" dirty="0">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600" u="none" strike="noStrike" dirty="0">
                          <a:effectLst/>
                          <a:latin typeface="Meiryo UI" panose="020B0604030504040204" pitchFamily="50" charset="-128"/>
                          <a:ea typeface="Meiryo UI" panose="020B0604030504040204" pitchFamily="50" charset="-128"/>
                        </a:rPr>
                        <a:t>問題発見</a:t>
                      </a:r>
                      <a:endParaRPr lang="ja-JP" altLang="en-US" sz="600" b="0" i="0" u="none" strike="noStrike" dirty="0">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600" u="none" strike="noStrike" dirty="0">
                          <a:effectLst/>
                          <a:latin typeface="Meiryo UI" panose="020B0604030504040204" pitchFamily="50" charset="-128"/>
                          <a:ea typeface="Meiryo UI" panose="020B0604030504040204" pitchFamily="50" charset="-128"/>
                        </a:rPr>
                        <a:t>分析</a:t>
                      </a:r>
                      <a:endParaRPr lang="ja-JP" altLang="en-US" sz="600" b="0" i="0" u="none" strike="noStrike" dirty="0">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600" u="none" strike="noStrike">
                          <a:effectLst/>
                          <a:latin typeface="Meiryo UI" panose="020B0604030504040204" pitchFamily="50" charset="-128"/>
                          <a:ea typeface="Meiryo UI" panose="020B0604030504040204" pitchFamily="50" charset="-128"/>
                        </a:rPr>
                        <a:t>アイデア発想</a:t>
                      </a:r>
                      <a:endParaRPr lang="ja-JP" altLang="en-US" sz="6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600" u="none" strike="noStrike">
                          <a:effectLst/>
                          <a:latin typeface="Meiryo UI" panose="020B0604030504040204" pitchFamily="50" charset="-128"/>
                          <a:ea typeface="Meiryo UI" panose="020B0604030504040204" pitchFamily="50" charset="-128"/>
                        </a:rPr>
                        <a:t>戦略立案</a:t>
                      </a:r>
                      <a:endParaRPr lang="ja-JP" altLang="en-US" sz="6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600" u="none" strike="noStrike" dirty="0">
                          <a:effectLst/>
                          <a:latin typeface="Meiryo UI" panose="020B0604030504040204" pitchFamily="50" charset="-128"/>
                          <a:ea typeface="Meiryo UI" panose="020B0604030504040204" pitchFamily="50" charset="-128"/>
                        </a:rPr>
                        <a:t>業務改善</a:t>
                      </a:r>
                      <a:endParaRPr lang="ja-JP" altLang="en-US" sz="600" b="0" i="0" u="none" strike="noStrike" dirty="0">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600" u="none" strike="noStrike" dirty="0">
                          <a:effectLst/>
                          <a:latin typeface="Meiryo UI" panose="020B0604030504040204" pitchFamily="50" charset="-128"/>
                          <a:ea typeface="Meiryo UI" panose="020B0604030504040204" pitchFamily="50" charset="-128"/>
                        </a:rPr>
                        <a:t>組織開発</a:t>
                      </a:r>
                      <a:endParaRPr lang="ja-JP" altLang="en-US" sz="600" b="0" i="0" u="none" strike="noStrike" dirty="0">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600" u="none" strike="noStrike" dirty="0">
                          <a:effectLst/>
                          <a:latin typeface="Meiryo UI" panose="020B0604030504040204" pitchFamily="50" charset="-128"/>
                          <a:ea typeface="Meiryo UI" panose="020B0604030504040204" pitchFamily="50" charset="-128"/>
                        </a:rPr>
                        <a:t>情報共有</a:t>
                      </a:r>
                      <a:endParaRPr lang="ja-JP" altLang="en-US" sz="600" b="0" i="0" u="none" strike="noStrike" dirty="0">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extLst>
                  <a:ext uri="{0D108BD9-81ED-4DB2-BD59-A6C34878D82A}">
                    <a16:rowId xmlns:a16="http://schemas.microsoft.com/office/drawing/2014/main" val="4217252209"/>
                  </a:ext>
                </a:extLst>
              </a:tr>
              <a:tr h="156574">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1</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just" fontAlgn="ctr"/>
                      <a:r>
                        <a:rPr lang="en-US" sz="700" u="none" strike="noStrike" dirty="0">
                          <a:effectLst/>
                          <a:latin typeface="Meiryo UI" panose="020B0604030504040204" pitchFamily="50" charset="-128"/>
                          <a:ea typeface="Meiryo UI" panose="020B0604030504040204" pitchFamily="50" charset="-128"/>
                        </a:rPr>
                        <a:t>As is /To be</a:t>
                      </a:r>
                      <a:endParaRPr lang="en-US" sz="700" b="0" i="0" u="none" strike="noStrike" dirty="0">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dirty="0">
                          <a:effectLst/>
                          <a:latin typeface="Meiryo UI" panose="020B0604030504040204" pitchFamily="50" charset="-128"/>
                          <a:ea typeface="Meiryo UI" panose="020B0604030504040204" pitchFamily="50" charset="-128"/>
                        </a:rPr>
                        <a:t>　</a:t>
                      </a:r>
                      <a:endParaRPr lang="ja-JP" altLang="en-US" sz="700" b="0" i="0" u="none" strike="noStrike" dirty="0">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dirty="0">
                          <a:effectLst/>
                          <a:latin typeface="Meiryo UI" panose="020B0604030504040204" pitchFamily="50" charset="-128"/>
                          <a:ea typeface="Meiryo UI" panose="020B0604030504040204" pitchFamily="50" charset="-128"/>
                        </a:rPr>
                        <a:t>●</a:t>
                      </a:r>
                      <a:endParaRPr lang="ja-JP" altLang="en-US" sz="700" b="0" i="0" u="none" strike="noStrike" dirty="0">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dirty="0">
                          <a:effectLst/>
                          <a:latin typeface="Meiryo UI" panose="020B0604030504040204" pitchFamily="50" charset="-128"/>
                          <a:ea typeface="Meiryo UI" panose="020B0604030504040204" pitchFamily="50" charset="-128"/>
                        </a:rPr>
                        <a:t>●</a:t>
                      </a:r>
                      <a:endParaRPr lang="ja-JP" altLang="en-US" sz="700" b="0" i="0" u="none" strike="noStrike" dirty="0">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extLst>
                  <a:ext uri="{0D108BD9-81ED-4DB2-BD59-A6C34878D82A}">
                    <a16:rowId xmlns:a16="http://schemas.microsoft.com/office/drawing/2014/main" val="672860697"/>
                  </a:ext>
                </a:extLst>
              </a:tr>
              <a:tr h="156574">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2</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just" fontAlgn="ctr"/>
                      <a:r>
                        <a:rPr lang="en-US" sz="700" u="none" strike="noStrike" dirty="0">
                          <a:effectLst/>
                          <a:latin typeface="Meiryo UI" panose="020B0604030504040204" pitchFamily="50" charset="-128"/>
                          <a:ea typeface="Meiryo UI" panose="020B0604030504040204" pitchFamily="50" charset="-128"/>
                        </a:rPr>
                        <a:t>6W2H</a:t>
                      </a:r>
                      <a:endParaRPr lang="en-US" sz="700" b="0" i="0" u="none" strike="noStrike" dirty="0">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dirty="0">
                          <a:effectLst/>
                          <a:latin typeface="Meiryo UI" panose="020B0604030504040204" pitchFamily="50" charset="-128"/>
                          <a:ea typeface="Meiryo UI" panose="020B0604030504040204" pitchFamily="50" charset="-128"/>
                        </a:rPr>
                        <a:t>●</a:t>
                      </a:r>
                      <a:endParaRPr lang="ja-JP" altLang="en-US" sz="700" b="0" i="0" u="none" strike="noStrike" dirty="0">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dirty="0">
                          <a:effectLst/>
                          <a:latin typeface="Meiryo UI" panose="020B0604030504040204" pitchFamily="50" charset="-128"/>
                          <a:ea typeface="Meiryo UI" panose="020B0604030504040204" pitchFamily="50" charset="-128"/>
                        </a:rPr>
                        <a:t>●</a:t>
                      </a:r>
                      <a:endParaRPr lang="ja-JP" altLang="en-US" sz="700" b="0" i="0" u="none" strike="noStrike" dirty="0">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extLst>
                  <a:ext uri="{0D108BD9-81ED-4DB2-BD59-A6C34878D82A}">
                    <a16:rowId xmlns:a16="http://schemas.microsoft.com/office/drawing/2014/main" val="1872104262"/>
                  </a:ext>
                </a:extLst>
              </a:tr>
              <a:tr h="156574">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3</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just" fontAlgn="ctr"/>
                      <a:r>
                        <a:rPr lang="ja-JP" altLang="en-US" sz="700" u="none" strike="noStrike">
                          <a:effectLst/>
                          <a:latin typeface="Meiryo UI" panose="020B0604030504040204" pitchFamily="50" charset="-128"/>
                          <a:ea typeface="Meiryo UI" panose="020B0604030504040204" pitchFamily="50" charset="-128"/>
                        </a:rPr>
                        <a:t>なぜなぜ分析</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extLst>
                  <a:ext uri="{0D108BD9-81ED-4DB2-BD59-A6C34878D82A}">
                    <a16:rowId xmlns:a16="http://schemas.microsoft.com/office/drawing/2014/main" val="2940032753"/>
                  </a:ext>
                </a:extLst>
              </a:tr>
              <a:tr h="156574">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4</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just" fontAlgn="ctr"/>
                      <a:r>
                        <a:rPr lang="ja-JP" altLang="en-US" sz="700" u="none" strike="noStrike" dirty="0">
                          <a:effectLst/>
                          <a:latin typeface="Meiryo UI" panose="020B0604030504040204" pitchFamily="50" charset="-128"/>
                          <a:ea typeface="Meiryo UI" panose="020B0604030504040204" pitchFamily="50" charset="-128"/>
                        </a:rPr>
                        <a:t>コントロールパネル可能</a:t>
                      </a:r>
                      <a:r>
                        <a:rPr lang="en-US" altLang="ja-JP" sz="700" u="none" strike="noStrike" dirty="0">
                          <a:effectLst/>
                          <a:latin typeface="Meiryo UI" panose="020B0604030504040204" pitchFamily="50" charset="-128"/>
                          <a:ea typeface="Meiryo UI" panose="020B0604030504040204" pitchFamily="50" charset="-128"/>
                        </a:rPr>
                        <a:t>/</a:t>
                      </a:r>
                      <a:r>
                        <a:rPr lang="ja-JP" altLang="en-US" sz="700" u="none" strike="noStrike" dirty="0">
                          <a:effectLst/>
                          <a:latin typeface="Meiryo UI" panose="020B0604030504040204" pitchFamily="50" charset="-128"/>
                          <a:ea typeface="Meiryo UI" panose="020B0604030504040204" pitchFamily="50" charset="-128"/>
                        </a:rPr>
                        <a:t>不可能</a:t>
                      </a:r>
                      <a:endParaRPr lang="ja-JP" altLang="en-US" sz="700" b="0" i="0" u="none" strike="noStrike" dirty="0">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extLst>
                  <a:ext uri="{0D108BD9-81ED-4DB2-BD59-A6C34878D82A}">
                    <a16:rowId xmlns:a16="http://schemas.microsoft.com/office/drawing/2014/main" val="587044292"/>
                  </a:ext>
                </a:extLst>
              </a:tr>
              <a:tr h="156574">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5</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just" fontAlgn="ctr"/>
                      <a:r>
                        <a:rPr lang="ja-JP" altLang="en-US" sz="700" u="none" strike="noStrike">
                          <a:effectLst/>
                          <a:latin typeface="Meiryo UI" panose="020B0604030504040204" pitchFamily="50" charset="-128"/>
                          <a:ea typeface="Meiryo UI" panose="020B0604030504040204" pitchFamily="50" charset="-128"/>
                        </a:rPr>
                        <a:t>ロジックツリー</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dirty="0">
                          <a:effectLst/>
                          <a:latin typeface="Meiryo UI" panose="020B0604030504040204" pitchFamily="50" charset="-128"/>
                          <a:ea typeface="Meiryo UI" panose="020B0604030504040204" pitchFamily="50" charset="-128"/>
                        </a:rPr>
                        <a:t>●</a:t>
                      </a:r>
                      <a:endParaRPr lang="ja-JP" altLang="en-US" sz="700" b="0" i="0" u="none" strike="noStrike" dirty="0">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extLst>
                  <a:ext uri="{0D108BD9-81ED-4DB2-BD59-A6C34878D82A}">
                    <a16:rowId xmlns:a16="http://schemas.microsoft.com/office/drawing/2014/main" val="1723042611"/>
                  </a:ext>
                </a:extLst>
              </a:tr>
              <a:tr h="156574">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6</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just" fontAlgn="ctr"/>
                      <a:r>
                        <a:rPr lang="ja-JP" altLang="en-US" sz="700" u="none" strike="noStrike">
                          <a:effectLst/>
                          <a:latin typeface="Meiryo UI" panose="020B0604030504040204" pitchFamily="50" charset="-128"/>
                          <a:ea typeface="Meiryo UI" panose="020B0604030504040204" pitchFamily="50" charset="-128"/>
                        </a:rPr>
                        <a:t>課題設定シート</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dirty="0">
                          <a:effectLst/>
                          <a:latin typeface="Meiryo UI" panose="020B0604030504040204" pitchFamily="50" charset="-128"/>
                          <a:ea typeface="Meiryo UI" panose="020B0604030504040204" pitchFamily="50" charset="-128"/>
                        </a:rPr>
                        <a:t>●</a:t>
                      </a:r>
                      <a:endParaRPr lang="ja-JP" altLang="en-US" sz="700" b="0" i="0" u="none" strike="noStrike" dirty="0">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extLst>
                  <a:ext uri="{0D108BD9-81ED-4DB2-BD59-A6C34878D82A}">
                    <a16:rowId xmlns:a16="http://schemas.microsoft.com/office/drawing/2014/main" val="2367177659"/>
                  </a:ext>
                </a:extLst>
              </a:tr>
              <a:tr h="156574">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7</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just" fontAlgn="ctr"/>
                      <a:r>
                        <a:rPr lang="ja-JP" altLang="en-US" sz="700" u="none" strike="noStrike">
                          <a:effectLst/>
                          <a:latin typeface="Meiryo UI" panose="020B0604030504040204" pitchFamily="50" charset="-128"/>
                          <a:ea typeface="Meiryo UI" panose="020B0604030504040204" pitchFamily="50" charset="-128"/>
                        </a:rPr>
                        <a:t>緊急度</a:t>
                      </a:r>
                      <a:r>
                        <a:rPr lang="en-US" altLang="ja-JP" sz="700" u="none" strike="noStrike">
                          <a:effectLst/>
                          <a:latin typeface="Meiryo UI" panose="020B0604030504040204" pitchFamily="50" charset="-128"/>
                          <a:ea typeface="Meiryo UI" panose="020B0604030504040204" pitchFamily="50" charset="-128"/>
                        </a:rPr>
                        <a:t>/</a:t>
                      </a:r>
                      <a:r>
                        <a:rPr lang="ja-JP" altLang="en-US" sz="700" u="none" strike="noStrike">
                          <a:effectLst/>
                          <a:latin typeface="Meiryo UI" panose="020B0604030504040204" pitchFamily="50" charset="-128"/>
                          <a:ea typeface="Meiryo UI" panose="020B0604030504040204" pitchFamily="50" charset="-128"/>
                        </a:rPr>
                        <a:t>需要度マトリックス</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extLst>
                  <a:ext uri="{0D108BD9-81ED-4DB2-BD59-A6C34878D82A}">
                    <a16:rowId xmlns:a16="http://schemas.microsoft.com/office/drawing/2014/main" val="3891364008"/>
                  </a:ext>
                </a:extLst>
              </a:tr>
              <a:tr h="156574">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8</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just" fontAlgn="ctr"/>
                      <a:r>
                        <a:rPr lang="ja-JP" altLang="en-US" sz="700" u="none" strike="noStrike">
                          <a:effectLst/>
                          <a:latin typeface="Meiryo UI" panose="020B0604030504040204" pitchFamily="50" charset="-128"/>
                          <a:ea typeface="Meiryo UI" panose="020B0604030504040204" pitchFamily="50" charset="-128"/>
                        </a:rPr>
                        <a:t>意思決定マトリックス</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dirty="0">
                          <a:effectLst/>
                          <a:latin typeface="Meiryo UI" panose="020B0604030504040204" pitchFamily="50" charset="-128"/>
                          <a:ea typeface="Meiryo UI" panose="020B0604030504040204" pitchFamily="50" charset="-128"/>
                        </a:rPr>
                        <a:t>●</a:t>
                      </a:r>
                      <a:endParaRPr lang="ja-JP" altLang="en-US" sz="700" b="0" i="0" u="none" strike="noStrike" dirty="0">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extLst>
                  <a:ext uri="{0D108BD9-81ED-4DB2-BD59-A6C34878D82A}">
                    <a16:rowId xmlns:a16="http://schemas.microsoft.com/office/drawing/2014/main" val="2294616717"/>
                  </a:ext>
                </a:extLst>
              </a:tr>
              <a:tr h="156574">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9</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just" fontAlgn="ctr"/>
                      <a:r>
                        <a:rPr lang="en-US" sz="700" u="none" strike="noStrike">
                          <a:effectLst/>
                          <a:latin typeface="Meiryo UI" panose="020B0604030504040204" pitchFamily="50" charset="-128"/>
                          <a:ea typeface="Meiryo UI" panose="020B0604030504040204" pitchFamily="50" charset="-128"/>
                        </a:rPr>
                        <a:t>PEST</a:t>
                      </a:r>
                      <a:r>
                        <a:rPr lang="ja-JP" altLang="en-US" sz="700" u="none" strike="noStrike">
                          <a:effectLst/>
                          <a:latin typeface="Meiryo UI" panose="020B0604030504040204" pitchFamily="50" charset="-128"/>
                          <a:ea typeface="Meiryo UI" panose="020B0604030504040204" pitchFamily="50" charset="-128"/>
                        </a:rPr>
                        <a:t>分析</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extLst>
                  <a:ext uri="{0D108BD9-81ED-4DB2-BD59-A6C34878D82A}">
                    <a16:rowId xmlns:a16="http://schemas.microsoft.com/office/drawing/2014/main" val="2614040382"/>
                  </a:ext>
                </a:extLst>
              </a:tr>
              <a:tr h="156574">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10</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just" fontAlgn="ctr"/>
                      <a:r>
                        <a:rPr lang="ja-JP" altLang="en-US" sz="700" u="none" strike="noStrike">
                          <a:effectLst/>
                          <a:latin typeface="Meiryo UI" panose="020B0604030504040204" pitchFamily="50" charset="-128"/>
                          <a:ea typeface="Meiryo UI" panose="020B0604030504040204" pitchFamily="50" charset="-128"/>
                        </a:rPr>
                        <a:t>ファイブフォース分析</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extLst>
                  <a:ext uri="{0D108BD9-81ED-4DB2-BD59-A6C34878D82A}">
                    <a16:rowId xmlns:a16="http://schemas.microsoft.com/office/drawing/2014/main" val="1118864411"/>
                  </a:ext>
                </a:extLst>
              </a:tr>
              <a:tr h="156574">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11</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just" fontAlgn="ctr"/>
                      <a:r>
                        <a:rPr lang="en-US" sz="700" u="none" strike="noStrike">
                          <a:effectLst/>
                          <a:latin typeface="Meiryo UI" panose="020B0604030504040204" pitchFamily="50" charset="-128"/>
                          <a:ea typeface="Meiryo UI" panose="020B0604030504040204" pitchFamily="50" charset="-128"/>
                        </a:rPr>
                        <a:t>VRIO</a:t>
                      </a:r>
                      <a:r>
                        <a:rPr lang="ja-JP" altLang="en-US" sz="700" u="none" strike="noStrike">
                          <a:effectLst/>
                          <a:latin typeface="Meiryo UI" panose="020B0604030504040204" pitchFamily="50" charset="-128"/>
                          <a:ea typeface="Meiryo UI" panose="020B0604030504040204" pitchFamily="50" charset="-128"/>
                        </a:rPr>
                        <a:t>分析</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extLst>
                  <a:ext uri="{0D108BD9-81ED-4DB2-BD59-A6C34878D82A}">
                    <a16:rowId xmlns:a16="http://schemas.microsoft.com/office/drawing/2014/main" val="1119374849"/>
                  </a:ext>
                </a:extLst>
              </a:tr>
              <a:tr h="156574">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12</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just" fontAlgn="ctr"/>
                      <a:r>
                        <a:rPr lang="en-US" sz="700" u="none" strike="noStrike">
                          <a:effectLst/>
                          <a:latin typeface="Meiryo UI" panose="020B0604030504040204" pitchFamily="50" charset="-128"/>
                          <a:ea typeface="Meiryo UI" panose="020B0604030504040204" pitchFamily="50" charset="-128"/>
                        </a:rPr>
                        <a:t>SWOT</a:t>
                      </a:r>
                      <a:r>
                        <a:rPr lang="ja-JP" altLang="en-US" sz="700" u="none" strike="noStrike">
                          <a:effectLst/>
                          <a:latin typeface="Meiryo UI" panose="020B0604030504040204" pitchFamily="50" charset="-128"/>
                          <a:ea typeface="Meiryo UI" panose="020B0604030504040204" pitchFamily="50" charset="-128"/>
                        </a:rPr>
                        <a:t>分析</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extLst>
                  <a:ext uri="{0D108BD9-81ED-4DB2-BD59-A6C34878D82A}">
                    <a16:rowId xmlns:a16="http://schemas.microsoft.com/office/drawing/2014/main" val="1258365521"/>
                  </a:ext>
                </a:extLst>
              </a:tr>
              <a:tr h="156574">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13</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just" fontAlgn="ctr"/>
                      <a:r>
                        <a:rPr lang="ja-JP" altLang="en-US" sz="700" u="none" strike="noStrike">
                          <a:effectLst/>
                          <a:latin typeface="Meiryo UI" panose="020B0604030504040204" pitchFamily="50" charset="-128"/>
                          <a:ea typeface="Meiryo UI" panose="020B0604030504040204" pitchFamily="50" charset="-128"/>
                        </a:rPr>
                        <a:t>パレート分析</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extLst>
                  <a:ext uri="{0D108BD9-81ED-4DB2-BD59-A6C34878D82A}">
                    <a16:rowId xmlns:a16="http://schemas.microsoft.com/office/drawing/2014/main" val="3483122742"/>
                  </a:ext>
                </a:extLst>
              </a:tr>
              <a:tr h="156574">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14</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just" fontAlgn="ctr"/>
                      <a:r>
                        <a:rPr lang="en-US" sz="700" u="none" strike="noStrike">
                          <a:effectLst/>
                          <a:latin typeface="Meiryo UI" panose="020B0604030504040204" pitchFamily="50" charset="-128"/>
                          <a:ea typeface="Meiryo UI" panose="020B0604030504040204" pitchFamily="50" charset="-128"/>
                        </a:rPr>
                        <a:t>RFM</a:t>
                      </a:r>
                      <a:r>
                        <a:rPr lang="ja-JP" altLang="en-US" sz="700" u="none" strike="noStrike">
                          <a:effectLst/>
                          <a:latin typeface="Meiryo UI" panose="020B0604030504040204" pitchFamily="50" charset="-128"/>
                          <a:ea typeface="Meiryo UI" panose="020B0604030504040204" pitchFamily="50" charset="-128"/>
                        </a:rPr>
                        <a:t>分析</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extLst>
                  <a:ext uri="{0D108BD9-81ED-4DB2-BD59-A6C34878D82A}">
                    <a16:rowId xmlns:a16="http://schemas.microsoft.com/office/drawing/2014/main" val="3694235305"/>
                  </a:ext>
                </a:extLst>
              </a:tr>
              <a:tr h="156574">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15</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just" fontAlgn="ctr"/>
                      <a:r>
                        <a:rPr lang="ja-JP" altLang="en-US" sz="700" u="none" strike="noStrike">
                          <a:effectLst/>
                          <a:latin typeface="Meiryo UI" panose="020B0604030504040204" pitchFamily="50" charset="-128"/>
                          <a:ea typeface="Meiryo UI" panose="020B0604030504040204" pitchFamily="50" charset="-128"/>
                        </a:rPr>
                        <a:t>ペルソナ</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extLst>
                  <a:ext uri="{0D108BD9-81ED-4DB2-BD59-A6C34878D82A}">
                    <a16:rowId xmlns:a16="http://schemas.microsoft.com/office/drawing/2014/main" val="2054275727"/>
                  </a:ext>
                </a:extLst>
              </a:tr>
              <a:tr h="156574">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16</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just" fontAlgn="ctr"/>
                      <a:r>
                        <a:rPr lang="ja-JP" altLang="en-US" sz="700" u="none" strike="noStrike">
                          <a:effectLst/>
                          <a:latin typeface="Meiryo UI" panose="020B0604030504040204" pitchFamily="50" charset="-128"/>
                          <a:ea typeface="Meiryo UI" panose="020B0604030504040204" pitchFamily="50" charset="-128"/>
                        </a:rPr>
                        <a:t>共感マップ</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extLst>
                  <a:ext uri="{0D108BD9-81ED-4DB2-BD59-A6C34878D82A}">
                    <a16:rowId xmlns:a16="http://schemas.microsoft.com/office/drawing/2014/main" val="257804114"/>
                  </a:ext>
                </a:extLst>
              </a:tr>
              <a:tr h="156574">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17</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just" fontAlgn="ctr"/>
                      <a:r>
                        <a:rPr lang="ja-JP" altLang="en-US" sz="700" u="none" strike="noStrike">
                          <a:effectLst/>
                          <a:latin typeface="Meiryo UI" panose="020B0604030504040204" pitchFamily="50" charset="-128"/>
                          <a:ea typeface="Meiryo UI" panose="020B0604030504040204" pitchFamily="50" charset="-128"/>
                        </a:rPr>
                        <a:t>カスタマージャーニーマップ</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extLst>
                  <a:ext uri="{0D108BD9-81ED-4DB2-BD59-A6C34878D82A}">
                    <a16:rowId xmlns:a16="http://schemas.microsoft.com/office/drawing/2014/main" val="1038727353"/>
                  </a:ext>
                </a:extLst>
              </a:tr>
              <a:tr h="156574">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18</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just" fontAlgn="ctr"/>
                      <a:r>
                        <a:rPr lang="en-US" sz="700" u="none" strike="noStrike">
                          <a:effectLst/>
                          <a:latin typeface="Meiryo UI" panose="020B0604030504040204" pitchFamily="50" charset="-128"/>
                          <a:ea typeface="Meiryo UI" panose="020B0604030504040204" pitchFamily="50" charset="-128"/>
                        </a:rPr>
                        <a:t>4P</a:t>
                      </a:r>
                      <a:r>
                        <a:rPr lang="ja-JP" altLang="en-US" sz="700" u="none" strike="noStrike">
                          <a:effectLst/>
                          <a:latin typeface="Meiryo UI" panose="020B0604030504040204" pitchFamily="50" charset="-128"/>
                          <a:ea typeface="Meiryo UI" panose="020B0604030504040204" pitchFamily="50" charset="-128"/>
                        </a:rPr>
                        <a:t>分析</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extLst>
                  <a:ext uri="{0D108BD9-81ED-4DB2-BD59-A6C34878D82A}">
                    <a16:rowId xmlns:a16="http://schemas.microsoft.com/office/drawing/2014/main" val="974024800"/>
                  </a:ext>
                </a:extLst>
              </a:tr>
              <a:tr h="156574">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19</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just" fontAlgn="ctr"/>
                      <a:r>
                        <a:rPr lang="en-US" altLang="ja-JP" sz="700" u="none" strike="noStrike">
                          <a:effectLst/>
                          <a:latin typeface="Meiryo UI" panose="020B0604030504040204" pitchFamily="50" charset="-128"/>
                          <a:ea typeface="Meiryo UI" panose="020B0604030504040204" pitchFamily="50" charset="-128"/>
                        </a:rPr>
                        <a:t>4P+</a:t>
                      </a:r>
                      <a:r>
                        <a:rPr lang="ja-JP" altLang="en-US" sz="700" u="none" strike="noStrike">
                          <a:effectLst/>
                          <a:latin typeface="Meiryo UI" panose="020B0604030504040204" pitchFamily="50" charset="-128"/>
                          <a:ea typeface="Meiryo UI" panose="020B0604030504040204" pitchFamily="50" charset="-128"/>
                        </a:rPr>
                        <a:t>誰に何を分析</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extLst>
                  <a:ext uri="{0D108BD9-81ED-4DB2-BD59-A6C34878D82A}">
                    <a16:rowId xmlns:a16="http://schemas.microsoft.com/office/drawing/2014/main" val="1503740559"/>
                  </a:ext>
                </a:extLst>
              </a:tr>
              <a:tr h="156574">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20</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just" fontAlgn="ctr"/>
                      <a:r>
                        <a:rPr lang="ja-JP" altLang="en-US" sz="700" u="none" strike="noStrike">
                          <a:effectLst/>
                          <a:latin typeface="Meiryo UI" panose="020B0604030504040204" pitchFamily="50" charset="-128"/>
                          <a:ea typeface="Meiryo UI" panose="020B0604030504040204" pitchFamily="50" charset="-128"/>
                        </a:rPr>
                        <a:t>バリューチェーン分析</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extLst>
                  <a:ext uri="{0D108BD9-81ED-4DB2-BD59-A6C34878D82A}">
                    <a16:rowId xmlns:a16="http://schemas.microsoft.com/office/drawing/2014/main" val="2713544308"/>
                  </a:ext>
                </a:extLst>
              </a:tr>
              <a:tr h="156574">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21</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just" fontAlgn="ctr"/>
                      <a:r>
                        <a:rPr lang="ja-JP" altLang="en-US" sz="700" u="none" strike="noStrike">
                          <a:effectLst/>
                          <a:latin typeface="Meiryo UI" panose="020B0604030504040204" pitchFamily="50" charset="-128"/>
                          <a:ea typeface="Meiryo UI" panose="020B0604030504040204" pitchFamily="50" charset="-128"/>
                        </a:rPr>
                        <a:t>コア・コンピタンス分析</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extLst>
                  <a:ext uri="{0D108BD9-81ED-4DB2-BD59-A6C34878D82A}">
                    <a16:rowId xmlns:a16="http://schemas.microsoft.com/office/drawing/2014/main" val="478850266"/>
                  </a:ext>
                </a:extLst>
              </a:tr>
              <a:tr h="156574">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22</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just" fontAlgn="ctr"/>
                      <a:r>
                        <a:rPr lang="ja-JP" altLang="en-US" sz="700" u="none" strike="noStrike">
                          <a:effectLst/>
                          <a:latin typeface="Meiryo UI" panose="020B0604030504040204" pitchFamily="50" charset="-128"/>
                          <a:ea typeface="Meiryo UI" panose="020B0604030504040204" pitchFamily="50" charset="-128"/>
                        </a:rPr>
                        <a:t>ブレインライティング</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extLst>
                  <a:ext uri="{0D108BD9-81ED-4DB2-BD59-A6C34878D82A}">
                    <a16:rowId xmlns:a16="http://schemas.microsoft.com/office/drawing/2014/main" val="3898202902"/>
                  </a:ext>
                </a:extLst>
              </a:tr>
              <a:tr h="167104">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23</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just" fontAlgn="ctr"/>
                      <a:r>
                        <a:rPr lang="ja-JP" altLang="en-US" sz="700" u="none" strike="noStrike">
                          <a:effectLst/>
                          <a:latin typeface="Meiryo UI" panose="020B0604030504040204" pitchFamily="50" charset="-128"/>
                          <a:ea typeface="Meiryo UI" panose="020B0604030504040204" pitchFamily="50" charset="-128"/>
                        </a:rPr>
                        <a:t>マンダラート</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dirty="0">
                          <a:effectLst/>
                          <a:latin typeface="Meiryo UI" panose="020B0604030504040204" pitchFamily="50" charset="-128"/>
                          <a:ea typeface="Meiryo UI" panose="020B0604030504040204" pitchFamily="50" charset="-128"/>
                        </a:rPr>
                        <a:t>●</a:t>
                      </a:r>
                      <a:endParaRPr lang="ja-JP" altLang="en-US" sz="700" b="0" i="0" u="none" strike="noStrike" dirty="0">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extLst>
                  <a:ext uri="{0D108BD9-81ED-4DB2-BD59-A6C34878D82A}">
                    <a16:rowId xmlns:a16="http://schemas.microsoft.com/office/drawing/2014/main" val="440087110"/>
                  </a:ext>
                </a:extLst>
              </a:tr>
              <a:tr h="156574">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24</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just" fontAlgn="ctr"/>
                      <a:r>
                        <a:rPr lang="ja-JP" altLang="en-US" sz="700" u="none" strike="noStrike">
                          <a:effectLst/>
                          <a:latin typeface="Meiryo UI" panose="020B0604030504040204" pitchFamily="50" charset="-128"/>
                          <a:ea typeface="Meiryo UI" panose="020B0604030504040204" pitchFamily="50" charset="-128"/>
                        </a:rPr>
                        <a:t>形態分析法</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extLst>
                  <a:ext uri="{0D108BD9-81ED-4DB2-BD59-A6C34878D82A}">
                    <a16:rowId xmlns:a16="http://schemas.microsoft.com/office/drawing/2014/main" val="87759812"/>
                  </a:ext>
                </a:extLst>
              </a:tr>
              <a:tr h="156574">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25</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just" fontAlgn="ctr"/>
                      <a:r>
                        <a:rPr lang="ja-JP" altLang="en-US" sz="700" u="none" strike="noStrike">
                          <a:effectLst/>
                          <a:latin typeface="Meiryo UI" panose="020B0604030504040204" pitchFamily="50" charset="-128"/>
                          <a:ea typeface="Meiryo UI" panose="020B0604030504040204" pitchFamily="50" charset="-128"/>
                        </a:rPr>
                        <a:t>シナリオグラフ</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dirty="0">
                          <a:effectLst/>
                          <a:latin typeface="Meiryo UI" panose="020B0604030504040204" pitchFamily="50" charset="-128"/>
                          <a:ea typeface="Meiryo UI" panose="020B0604030504040204" pitchFamily="50" charset="-128"/>
                        </a:rPr>
                        <a:t>　</a:t>
                      </a:r>
                      <a:endParaRPr lang="ja-JP" altLang="en-US" sz="700" b="0" i="0" u="none" strike="noStrike" dirty="0">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extLst>
                  <a:ext uri="{0D108BD9-81ED-4DB2-BD59-A6C34878D82A}">
                    <a16:rowId xmlns:a16="http://schemas.microsoft.com/office/drawing/2014/main" val="3531721067"/>
                  </a:ext>
                </a:extLst>
              </a:tr>
              <a:tr h="156574">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26</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just" fontAlgn="ctr"/>
                      <a:r>
                        <a:rPr lang="ja-JP" altLang="en-US" sz="700" u="none" strike="noStrike">
                          <a:effectLst/>
                          <a:latin typeface="Meiryo UI" panose="020B0604030504040204" pitchFamily="50" charset="-128"/>
                          <a:ea typeface="Meiryo UI" panose="020B0604030504040204" pitchFamily="50" charset="-128"/>
                        </a:rPr>
                        <a:t>オズボーンチェックリスト</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extLst>
                  <a:ext uri="{0D108BD9-81ED-4DB2-BD59-A6C34878D82A}">
                    <a16:rowId xmlns:a16="http://schemas.microsoft.com/office/drawing/2014/main" val="2136422447"/>
                  </a:ext>
                </a:extLst>
              </a:tr>
              <a:tr h="156574">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27</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just" fontAlgn="ctr"/>
                      <a:r>
                        <a:rPr lang="ja-JP" altLang="en-US" sz="700" u="none" strike="noStrike">
                          <a:effectLst/>
                          <a:latin typeface="Meiryo UI" panose="020B0604030504040204" pitchFamily="50" charset="-128"/>
                          <a:ea typeface="Meiryo UI" panose="020B0604030504040204" pitchFamily="50" charset="-128"/>
                        </a:rPr>
                        <a:t>アイデアシート</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extLst>
                  <a:ext uri="{0D108BD9-81ED-4DB2-BD59-A6C34878D82A}">
                    <a16:rowId xmlns:a16="http://schemas.microsoft.com/office/drawing/2014/main" val="102011347"/>
                  </a:ext>
                </a:extLst>
              </a:tr>
              <a:tr h="156574">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28</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just" fontAlgn="ctr"/>
                      <a:r>
                        <a:rPr lang="ja-JP" altLang="en-US" sz="700" u="none" strike="noStrike">
                          <a:effectLst/>
                          <a:latin typeface="Meiryo UI" panose="020B0604030504040204" pitchFamily="50" charset="-128"/>
                          <a:ea typeface="Meiryo UI" panose="020B0604030504040204" pitchFamily="50" charset="-128"/>
                        </a:rPr>
                        <a:t>ストーリーボード</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extLst>
                  <a:ext uri="{0D108BD9-81ED-4DB2-BD59-A6C34878D82A}">
                    <a16:rowId xmlns:a16="http://schemas.microsoft.com/office/drawing/2014/main" val="1493098754"/>
                  </a:ext>
                </a:extLst>
              </a:tr>
              <a:tr h="156574">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29</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just" fontAlgn="ctr"/>
                      <a:r>
                        <a:rPr lang="ja-JP" altLang="en-US" sz="700" u="none" strike="noStrike">
                          <a:effectLst/>
                          <a:latin typeface="Meiryo UI" panose="020B0604030504040204" pitchFamily="50" charset="-128"/>
                          <a:ea typeface="Meiryo UI" panose="020B0604030504040204" pitchFamily="50" charset="-128"/>
                        </a:rPr>
                        <a:t>プロコン表</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extLst>
                  <a:ext uri="{0D108BD9-81ED-4DB2-BD59-A6C34878D82A}">
                    <a16:rowId xmlns:a16="http://schemas.microsoft.com/office/drawing/2014/main" val="3497705376"/>
                  </a:ext>
                </a:extLst>
              </a:tr>
              <a:tr h="156574">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30</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just" fontAlgn="ctr"/>
                      <a:r>
                        <a:rPr lang="en-US" sz="700" u="none" strike="noStrike">
                          <a:effectLst/>
                          <a:latin typeface="Meiryo UI" panose="020B0604030504040204" pitchFamily="50" charset="-128"/>
                          <a:ea typeface="Meiryo UI" panose="020B0604030504040204" pitchFamily="50" charset="-128"/>
                        </a:rPr>
                        <a:t>SUCCESs</a:t>
                      </a:r>
                      <a:endParaRPr 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extLst>
                  <a:ext uri="{0D108BD9-81ED-4DB2-BD59-A6C34878D82A}">
                    <a16:rowId xmlns:a16="http://schemas.microsoft.com/office/drawing/2014/main" val="3557315431"/>
                  </a:ext>
                </a:extLst>
              </a:tr>
              <a:tr h="156574">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31</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just" fontAlgn="ctr"/>
                      <a:r>
                        <a:rPr lang="ja-JP" altLang="en-US" sz="700" u="none" strike="noStrike">
                          <a:effectLst/>
                          <a:latin typeface="Meiryo UI" panose="020B0604030504040204" pitchFamily="50" charset="-128"/>
                          <a:ea typeface="Meiryo UI" panose="020B0604030504040204" pitchFamily="50" charset="-128"/>
                        </a:rPr>
                        <a:t>ペイオフマトリクス</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extLst>
                  <a:ext uri="{0D108BD9-81ED-4DB2-BD59-A6C34878D82A}">
                    <a16:rowId xmlns:a16="http://schemas.microsoft.com/office/drawing/2014/main" val="2638364284"/>
                  </a:ext>
                </a:extLst>
              </a:tr>
              <a:tr h="213959">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32</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just" fontAlgn="ctr"/>
                      <a:r>
                        <a:rPr lang="ja-JP" altLang="en-US" sz="700" u="none" strike="noStrike" dirty="0">
                          <a:effectLst/>
                          <a:latin typeface="Meiryo UI" panose="020B0604030504040204" pitchFamily="50" charset="-128"/>
                          <a:ea typeface="Meiryo UI" panose="020B0604030504040204" pitchFamily="50" charset="-128"/>
                        </a:rPr>
                        <a:t>プロダクト・ポートフォリオ・マネジメント</a:t>
                      </a:r>
                      <a:endParaRPr lang="ja-JP" altLang="en-US" sz="700" b="0" i="0" u="none" strike="noStrike" dirty="0">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extLst>
                  <a:ext uri="{0D108BD9-81ED-4DB2-BD59-A6C34878D82A}">
                    <a16:rowId xmlns:a16="http://schemas.microsoft.com/office/drawing/2014/main" val="1401612985"/>
                  </a:ext>
                </a:extLst>
              </a:tr>
              <a:tr h="156574">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33</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just" fontAlgn="ctr"/>
                      <a:r>
                        <a:rPr lang="ja-JP" altLang="en-US" sz="700" u="none" strike="noStrike">
                          <a:effectLst/>
                          <a:latin typeface="Meiryo UI" panose="020B0604030504040204" pitchFamily="50" charset="-128"/>
                          <a:ea typeface="Meiryo UI" panose="020B0604030504040204" pitchFamily="50" charset="-128"/>
                        </a:rPr>
                        <a:t>アンゾフの成長マトリクス</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extLst>
                  <a:ext uri="{0D108BD9-81ED-4DB2-BD59-A6C34878D82A}">
                    <a16:rowId xmlns:a16="http://schemas.microsoft.com/office/drawing/2014/main" val="2577095945"/>
                  </a:ext>
                </a:extLst>
              </a:tr>
              <a:tr h="156574">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34</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just" fontAlgn="ctr"/>
                      <a:r>
                        <a:rPr lang="ja-JP" altLang="en-US" sz="700" u="none" strike="noStrike">
                          <a:effectLst/>
                          <a:latin typeface="Meiryo UI" panose="020B0604030504040204" pitchFamily="50" charset="-128"/>
                          <a:ea typeface="Meiryo UI" panose="020B0604030504040204" pitchFamily="50" charset="-128"/>
                        </a:rPr>
                        <a:t>クロス</a:t>
                      </a:r>
                      <a:r>
                        <a:rPr lang="en-US" sz="700" u="none" strike="noStrike">
                          <a:effectLst/>
                          <a:latin typeface="Meiryo UI" panose="020B0604030504040204" pitchFamily="50" charset="-128"/>
                          <a:ea typeface="Meiryo UI" panose="020B0604030504040204" pitchFamily="50" charset="-128"/>
                        </a:rPr>
                        <a:t>SWOT</a:t>
                      </a:r>
                      <a:endParaRPr 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extLst>
                  <a:ext uri="{0D108BD9-81ED-4DB2-BD59-A6C34878D82A}">
                    <a16:rowId xmlns:a16="http://schemas.microsoft.com/office/drawing/2014/main" val="2692155035"/>
                  </a:ext>
                </a:extLst>
              </a:tr>
              <a:tr h="156574">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35</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just" fontAlgn="ctr"/>
                      <a:r>
                        <a:rPr lang="en-US" sz="700" u="none" strike="noStrike">
                          <a:effectLst/>
                          <a:latin typeface="Meiryo UI" panose="020B0604030504040204" pitchFamily="50" charset="-128"/>
                          <a:ea typeface="Meiryo UI" panose="020B0604030504040204" pitchFamily="50" charset="-128"/>
                        </a:rPr>
                        <a:t>STP</a:t>
                      </a:r>
                      <a:endParaRPr 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tc>
                  <a:txBody>
                    <a:bodyPr/>
                    <a:lstStyle/>
                    <a:p>
                      <a:pPr algn="ctr" fontAlgn="ctr"/>
                      <a:r>
                        <a:rPr lang="ja-JP" altLang="en-US" sz="700" u="none" strike="noStrike" dirty="0">
                          <a:effectLst/>
                          <a:latin typeface="Meiryo UI" panose="020B0604030504040204" pitchFamily="50" charset="-128"/>
                          <a:ea typeface="Meiryo UI" panose="020B0604030504040204" pitchFamily="50" charset="-128"/>
                        </a:rPr>
                        <a:t>　</a:t>
                      </a:r>
                      <a:endParaRPr lang="ja-JP" altLang="en-US" sz="700" b="0" i="0" u="none" strike="noStrike" dirty="0">
                        <a:solidFill>
                          <a:srgbClr val="000000"/>
                        </a:solidFill>
                        <a:effectLst/>
                        <a:latin typeface="Meiryo UI" panose="020B0604030504040204" pitchFamily="50" charset="-128"/>
                        <a:ea typeface="Meiryo UI" panose="020B0604030504040204" pitchFamily="50" charset="-128"/>
                      </a:endParaRPr>
                    </a:p>
                  </a:txBody>
                  <a:tcPr marL="5029" marR="5029" marT="5029" marB="0" anchor="ctr"/>
                </a:tc>
                <a:extLst>
                  <a:ext uri="{0D108BD9-81ED-4DB2-BD59-A6C34878D82A}">
                    <a16:rowId xmlns:a16="http://schemas.microsoft.com/office/drawing/2014/main" val="455113938"/>
                  </a:ext>
                </a:extLst>
              </a:tr>
            </a:tbl>
          </a:graphicData>
        </a:graphic>
      </p:graphicFrame>
      <p:graphicFrame>
        <p:nvGraphicFramePr>
          <p:cNvPr id="7" name="表 6">
            <a:extLst>
              <a:ext uri="{FF2B5EF4-FFF2-40B4-BE49-F238E27FC236}">
                <a16:creationId xmlns:a16="http://schemas.microsoft.com/office/drawing/2014/main" id="{CFDA7CE5-3FB0-4273-B379-B57BC9FABB37}"/>
              </a:ext>
            </a:extLst>
          </p:cNvPr>
          <p:cNvGraphicFramePr>
            <a:graphicFrameLocks noGrp="1"/>
          </p:cNvGraphicFramePr>
          <p:nvPr>
            <p:extLst>
              <p:ext uri="{D42A27DB-BD31-4B8C-83A1-F6EECF244321}">
                <p14:modId xmlns:p14="http://schemas.microsoft.com/office/powerpoint/2010/main" val="3587797439"/>
              </p:ext>
            </p:extLst>
          </p:nvPr>
        </p:nvGraphicFramePr>
        <p:xfrm>
          <a:off x="4953000" y="771828"/>
          <a:ext cx="3965022" cy="5679792"/>
        </p:xfrm>
        <a:graphic>
          <a:graphicData uri="http://schemas.openxmlformats.org/drawingml/2006/table">
            <a:tbl>
              <a:tblPr firstRow="1" bandRow="1">
                <a:tableStyleId>{F5AB1C69-6EDB-4FF4-983F-18BD219EF322}</a:tableStyleId>
              </a:tblPr>
              <a:tblGrid>
                <a:gridCol w="156348">
                  <a:extLst>
                    <a:ext uri="{9D8B030D-6E8A-4147-A177-3AD203B41FA5}">
                      <a16:colId xmlns:a16="http://schemas.microsoft.com/office/drawing/2014/main" val="1889375064"/>
                    </a:ext>
                  </a:extLst>
                </a:gridCol>
                <a:gridCol w="1184745">
                  <a:extLst>
                    <a:ext uri="{9D8B030D-6E8A-4147-A177-3AD203B41FA5}">
                      <a16:colId xmlns:a16="http://schemas.microsoft.com/office/drawing/2014/main" val="3354422988"/>
                    </a:ext>
                  </a:extLst>
                </a:gridCol>
                <a:gridCol w="365760">
                  <a:extLst>
                    <a:ext uri="{9D8B030D-6E8A-4147-A177-3AD203B41FA5}">
                      <a16:colId xmlns:a16="http://schemas.microsoft.com/office/drawing/2014/main" val="2926888006"/>
                    </a:ext>
                  </a:extLst>
                </a:gridCol>
                <a:gridCol w="222636">
                  <a:extLst>
                    <a:ext uri="{9D8B030D-6E8A-4147-A177-3AD203B41FA5}">
                      <a16:colId xmlns:a16="http://schemas.microsoft.com/office/drawing/2014/main" val="283096855"/>
                    </a:ext>
                  </a:extLst>
                </a:gridCol>
                <a:gridCol w="540689">
                  <a:extLst>
                    <a:ext uri="{9D8B030D-6E8A-4147-A177-3AD203B41FA5}">
                      <a16:colId xmlns:a16="http://schemas.microsoft.com/office/drawing/2014/main" val="3249697970"/>
                    </a:ext>
                  </a:extLst>
                </a:gridCol>
                <a:gridCol w="373711">
                  <a:extLst>
                    <a:ext uri="{9D8B030D-6E8A-4147-A177-3AD203B41FA5}">
                      <a16:colId xmlns:a16="http://schemas.microsoft.com/office/drawing/2014/main" val="1144334607"/>
                    </a:ext>
                  </a:extLst>
                </a:gridCol>
                <a:gridCol w="373711">
                  <a:extLst>
                    <a:ext uri="{9D8B030D-6E8A-4147-A177-3AD203B41FA5}">
                      <a16:colId xmlns:a16="http://schemas.microsoft.com/office/drawing/2014/main" val="549881206"/>
                    </a:ext>
                  </a:extLst>
                </a:gridCol>
                <a:gridCol w="373712">
                  <a:extLst>
                    <a:ext uri="{9D8B030D-6E8A-4147-A177-3AD203B41FA5}">
                      <a16:colId xmlns:a16="http://schemas.microsoft.com/office/drawing/2014/main" val="3242020779"/>
                    </a:ext>
                  </a:extLst>
                </a:gridCol>
                <a:gridCol w="373710">
                  <a:extLst>
                    <a:ext uri="{9D8B030D-6E8A-4147-A177-3AD203B41FA5}">
                      <a16:colId xmlns:a16="http://schemas.microsoft.com/office/drawing/2014/main" val="1612661627"/>
                    </a:ext>
                  </a:extLst>
                </a:gridCol>
              </a:tblGrid>
              <a:tr h="157772">
                <a:tc>
                  <a:txBody>
                    <a:bodyPr/>
                    <a:lstStyle/>
                    <a:p>
                      <a:pPr algn="l" fontAlgn="ctr"/>
                      <a:r>
                        <a:rPr lang="en-US" sz="600" u="none" strike="noStrike" dirty="0">
                          <a:effectLst/>
                          <a:latin typeface="Meiryo UI" panose="020B0604030504040204" pitchFamily="50" charset="-128"/>
                          <a:ea typeface="Meiryo UI" panose="020B0604030504040204" pitchFamily="50" charset="-128"/>
                        </a:rPr>
                        <a:t>No</a:t>
                      </a:r>
                      <a:endParaRPr lang="en-US" sz="600" b="0" i="0" u="none" strike="noStrike" dirty="0">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l" fontAlgn="ctr"/>
                      <a:r>
                        <a:rPr lang="ja-JP" altLang="en-US" sz="600" u="none" strike="noStrike" dirty="0">
                          <a:effectLst/>
                          <a:latin typeface="Meiryo UI" panose="020B0604030504040204" pitchFamily="50" charset="-128"/>
                          <a:ea typeface="Meiryo UI" panose="020B0604030504040204" pitchFamily="50" charset="-128"/>
                        </a:rPr>
                        <a:t>名称</a:t>
                      </a:r>
                      <a:endParaRPr lang="ja-JP" altLang="en-US" sz="600" b="0" i="0" u="none" strike="noStrike" dirty="0">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600" u="none" strike="noStrike">
                          <a:effectLst/>
                          <a:latin typeface="Meiryo UI" panose="020B0604030504040204" pitchFamily="50" charset="-128"/>
                          <a:ea typeface="Meiryo UI" panose="020B0604030504040204" pitchFamily="50" charset="-128"/>
                        </a:rPr>
                        <a:t>問題発見</a:t>
                      </a:r>
                      <a:endParaRPr lang="ja-JP" altLang="en-US" sz="6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600" u="none" strike="noStrike">
                          <a:effectLst/>
                          <a:latin typeface="Meiryo UI" panose="020B0604030504040204" pitchFamily="50" charset="-128"/>
                          <a:ea typeface="Meiryo UI" panose="020B0604030504040204" pitchFamily="50" charset="-128"/>
                        </a:rPr>
                        <a:t>分析</a:t>
                      </a:r>
                      <a:endParaRPr lang="ja-JP" altLang="en-US" sz="6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600" u="none" strike="noStrike">
                          <a:effectLst/>
                          <a:latin typeface="Meiryo UI" panose="020B0604030504040204" pitchFamily="50" charset="-128"/>
                          <a:ea typeface="Meiryo UI" panose="020B0604030504040204" pitchFamily="50" charset="-128"/>
                        </a:rPr>
                        <a:t>アイデア発想</a:t>
                      </a:r>
                      <a:endParaRPr lang="ja-JP" altLang="en-US" sz="6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600" u="none" strike="noStrike">
                          <a:effectLst/>
                          <a:latin typeface="Meiryo UI" panose="020B0604030504040204" pitchFamily="50" charset="-128"/>
                          <a:ea typeface="Meiryo UI" panose="020B0604030504040204" pitchFamily="50" charset="-128"/>
                        </a:rPr>
                        <a:t>戦略立案</a:t>
                      </a:r>
                      <a:endParaRPr lang="ja-JP" altLang="en-US" sz="6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600" u="none" strike="noStrike" dirty="0">
                          <a:effectLst/>
                          <a:latin typeface="Meiryo UI" panose="020B0604030504040204" pitchFamily="50" charset="-128"/>
                          <a:ea typeface="Meiryo UI" panose="020B0604030504040204" pitchFamily="50" charset="-128"/>
                        </a:rPr>
                        <a:t>業務改善</a:t>
                      </a:r>
                      <a:endParaRPr lang="ja-JP" altLang="en-US" sz="600" b="0" i="0" u="none" strike="noStrike" dirty="0">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600" u="none" strike="noStrike" dirty="0">
                          <a:effectLst/>
                          <a:latin typeface="Meiryo UI" panose="020B0604030504040204" pitchFamily="50" charset="-128"/>
                          <a:ea typeface="Meiryo UI" panose="020B0604030504040204" pitchFamily="50" charset="-128"/>
                        </a:rPr>
                        <a:t>組織開発</a:t>
                      </a:r>
                      <a:endParaRPr lang="ja-JP" altLang="en-US" sz="600" b="0" i="0" u="none" strike="noStrike" dirty="0">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600" u="none" strike="noStrike" dirty="0">
                          <a:effectLst/>
                          <a:latin typeface="Meiryo UI" panose="020B0604030504040204" pitchFamily="50" charset="-128"/>
                          <a:ea typeface="Meiryo UI" panose="020B0604030504040204" pitchFamily="50" charset="-128"/>
                        </a:rPr>
                        <a:t>情報共有</a:t>
                      </a:r>
                      <a:endParaRPr lang="ja-JP" altLang="en-US" sz="600" b="0" i="0" u="none" strike="noStrike" dirty="0">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extLst>
                  <a:ext uri="{0D108BD9-81ED-4DB2-BD59-A6C34878D82A}">
                    <a16:rowId xmlns:a16="http://schemas.microsoft.com/office/drawing/2014/main" val="2496637379"/>
                  </a:ext>
                </a:extLst>
              </a:tr>
              <a:tr h="157772">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36</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just" fontAlgn="ctr"/>
                      <a:r>
                        <a:rPr lang="ja-JP" altLang="en-US" sz="700" u="none" strike="noStrike" dirty="0">
                          <a:effectLst/>
                          <a:latin typeface="Meiryo UI" panose="020B0604030504040204" pitchFamily="50" charset="-128"/>
                          <a:ea typeface="Meiryo UI" panose="020B0604030504040204" pitchFamily="50" charset="-128"/>
                        </a:rPr>
                        <a:t>ポジショニングマップ</a:t>
                      </a:r>
                      <a:endParaRPr lang="ja-JP" altLang="en-US" sz="700" b="0" i="0" u="none" strike="noStrike" dirty="0">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dirty="0">
                          <a:effectLst/>
                          <a:latin typeface="Meiryo UI" panose="020B0604030504040204" pitchFamily="50" charset="-128"/>
                          <a:ea typeface="Meiryo UI" panose="020B0604030504040204" pitchFamily="50" charset="-128"/>
                        </a:rPr>
                        <a:t>●</a:t>
                      </a:r>
                      <a:endParaRPr lang="ja-JP" altLang="en-US" sz="700" b="0" i="0" u="none" strike="noStrike" dirty="0">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dirty="0">
                          <a:effectLst/>
                          <a:latin typeface="Meiryo UI" panose="020B0604030504040204" pitchFamily="50" charset="-128"/>
                          <a:ea typeface="Meiryo UI" panose="020B0604030504040204" pitchFamily="50" charset="-128"/>
                        </a:rPr>
                        <a:t>　</a:t>
                      </a:r>
                      <a:endParaRPr lang="ja-JP" altLang="en-US" sz="700" b="0" i="0" u="none" strike="noStrike" dirty="0">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dirty="0">
                          <a:effectLst/>
                          <a:latin typeface="Meiryo UI" panose="020B0604030504040204" pitchFamily="50" charset="-128"/>
                          <a:ea typeface="Meiryo UI" panose="020B0604030504040204" pitchFamily="50" charset="-128"/>
                        </a:rPr>
                        <a:t>　</a:t>
                      </a:r>
                      <a:endParaRPr lang="ja-JP" altLang="en-US" sz="700" b="0" i="0" u="none" strike="noStrike" dirty="0">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extLst>
                  <a:ext uri="{0D108BD9-81ED-4DB2-BD59-A6C34878D82A}">
                    <a16:rowId xmlns:a16="http://schemas.microsoft.com/office/drawing/2014/main" val="588899377"/>
                  </a:ext>
                </a:extLst>
              </a:tr>
              <a:tr h="157772">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37</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just" fontAlgn="ctr"/>
                      <a:r>
                        <a:rPr lang="ja-JP" altLang="en-US" sz="700" u="none" strike="noStrike">
                          <a:effectLst/>
                          <a:latin typeface="Meiryo UI" panose="020B0604030504040204" pitchFamily="50" charset="-128"/>
                          <a:ea typeface="Meiryo UI" panose="020B0604030504040204" pitchFamily="50" charset="-128"/>
                        </a:rPr>
                        <a:t>ビジネスモデル・キャンパス</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dirty="0">
                          <a:effectLst/>
                          <a:latin typeface="Meiryo UI" panose="020B0604030504040204" pitchFamily="50" charset="-128"/>
                          <a:ea typeface="Meiryo UI" panose="020B0604030504040204" pitchFamily="50" charset="-128"/>
                        </a:rPr>
                        <a:t>　</a:t>
                      </a:r>
                      <a:endParaRPr lang="ja-JP" altLang="en-US" sz="700" b="0" i="0" u="none" strike="noStrike" dirty="0">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extLst>
                  <a:ext uri="{0D108BD9-81ED-4DB2-BD59-A6C34878D82A}">
                    <a16:rowId xmlns:a16="http://schemas.microsoft.com/office/drawing/2014/main" val="1456962529"/>
                  </a:ext>
                </a:extLst>
              </a:tr>
              <a:tr h="157772">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38</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just" fontAlgn="ctr"/>
                      <a:r>
                        <a:rPr lang="ja-JP" altLang="en-US" sz="700" u="none" strike="noStrike">
                          <a:effectLst/>
                          <a:latin typeface="Meiryo UI" panose="020B0604030504040204" pitchFamily="50" charset="-128"/>
                          <a:ea typeface="Meiryo UI" panose="020B0604030504040204" pitchFamily="50" charset="-128"/>
                        </a:rPr>
                        <a:t>スキーム図</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extLst>
                  <a:ext uri="{0D108BD9-81ED-4DB2-BD59-A6C34878D82A}">
                    <a16:rowId xmlns:a16="http://schemas.microsoft.com/office/drawing/2014/main" val="3898025155"/>
                  </a:ext>
                </a:extLst>
              </a:tr>
              <a:tr h="157772">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39</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just" fontAlgn="ctr"/>
                      <a:r>
                        <a:rPr lang="en-US" sz="700" u="none" strike="noStrike">
                          <a:effectLst/>
                          <a:latin typeface="Meiryo UI" panose="020B0604030504040204" pitchFamily="50" charset="-128"/>
                          <a:ea typeface="Meiryo UI" panose="020B0604030504040204" pitchFamily="50" charset="-128"/>
                        </a:rPr>
                        <a:t>AIDMA</a:t>
                      </a:r>
                      <a:endParaRPr 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extLst>
                  <a:ext uri="{0D108BD9-81ED-4DB2-BD59-A6C34878D82A}">
                    <a16:rowId xmlns:a16="http://schemas.microsoft.com/office/drawing/2014/main" val="2194843014"/>
                  </a:ext>
                </a:extLst>
              </a:tr>
              <a:tr h="157772">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40</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just" fontAlgn="ctr"/>
                      <a:r>
                        <a:rPr lang="ja-JP" altLang="en-US" sz="700" u="none" strike="noStrike">
                          <a:effectLst/>
                          <a:latin typeface="Meiryo UI" panose="020B0604030504040204" pitchFamily="50" charset="-128"/>
                          <a:ea typeface="Meiryo UI" panose="020B0604030504040204" pitchFamily="50" charset="-128"/>
                        </a:rPr>
                        <a:t>ガントチャート</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extLst>
                  <a:ext uri="{0D108BD9-81ED-4DB2-BD59-A6C34878D82A}">
                    <a16:rowId xmlns:a16="http://schemas.microsoft.com/office/drawing/2014/main" val="4136170390"/>
                  </a:ext>
                </a:extLst>
              </a:tr>
              <a:tr h="157772">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41</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just" fontAlgn="ctr"/>
                      <a:r>
                        <a:rPr lang="ja-JP" altLang="en-US" sz="700" u="none" strike="noStrike">
                          <a:effectLst/>
                          <a:latin typeface="Meiryo UI" panose="020B0604030504040204" pitchFamily="50" charset="-128"/>
                          <a:ea typeface="Meiryo UI" panose="020B0604030504040204" pitchFamily="50" charset="-128"/>
                        </a:rPr>
                        <a:t>組織図</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extLst>
                  <a:ext uri="{0D108BD9-81ED-4DB2-BD59-A6C34878D82A}">
                    <a16:rowId xmlns:a16="http://schemas.microsoft.com/office/drawing/2014/main" val="812330731"/>
                  </a:ext>
                </a:extLst>
              </a:tr>
              <a:tr h="157772">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42</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just" fontAlgn="ctr"/>
                      <a:r>
                        <a:rPr lang="ja-JP" altLang="en-US" sz="700" u="none" strike="noStrike">
                          <a:effectLst/>
                          <a:latin typeface="Meiryo UI" panose="020B0604030504040204" pitchFamily="50" charset="-128"/>
                          <a:ea typeface="Meiryo UI" panose="020B0604030504040204" pitchFamily="50" charset="-128"/>
                        </a:rPr>
                        <a:t>ロードマップ</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extLst>
                  <a:ext uri="{0D108BD9-81ED-4DB2-BD59-A6C34878D82A}">
                    <a16:rowId xmlns:a16="http://schemas.microsoft.com/office/drawing/2014/main" val="2326965271"/>
                  </a:ext>
                </a:extLst>
              </a:tr>
              <a:tr h="157772">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43</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just" fontAlgn="ctr"/>
                      <a:r>
                        <a:rPr lang="en-US" sz="700" u="none" strike="noStrike" dirty="0">
                          <a:effectLst/>
                          <a:latin typeface="Meiryo UI" panose="020B0604030504040204" pitchFamily="50" charset="-128"/>
                          <a:ea typeface="Meiryo UI" panose="020B0604030504040204" pitchFamily="50" charset="-128"/>
                        </a:rPr>
                        <a:t>KPI</a:t>
                      </a:r>
                      <a:r>
                        <a:rPr lang="ja-JP" altLang="en-US" sz="700" u="none" strike="noStrike" dirty="0">
                          <a:effectLst/>
                          <a:latin typeface="Meiryo UI" panose="020B0604030504040204" pitchFamily="50" charset="-128"/>
                          <a:ea typeface="Meiryo UI" panose="020B0604030504040204" pitchFamily="50" charset="-128"/>
                        </a:rPr>
                        <a:t>ツリー</a:t>
                      </a:r>
                      <a:endParaRPr lang="ja-JP" altLang="en-US" sz="700" b="0" i="0" u="none" strike="noStrike" dirty="0">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dirty="0">
                          <a:effectLst/>
                          <a:latin typeface="Meiryo UI" panose="020B0604030504040204" pitchFamily="50" charset="-128"/>
                          <a:ea typeface="Meiryo UI" panose="020B0604030504040204" pitchFamily="50" charset="-128"/>
                        </a:rPr>
                        <a:t>●</a:t>
                      </a:r>
                      <a:endParaRPr lang="ja-JP" altLang="en-US" sz="700" b="0" i="0" u="none" strike="noStrike" dirty="0">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extLst>
                  <a:ext uri="{0D108BD9-81ED-4DB2-BD59-A6C34878D82A}">
                    <a16:rowId xmlns:a16="http://schemas.microsoft.com/office/drawing/2014/main" val="2470060679"/>
                  </a:ext>
                </a:extLst>
              </a:tr>
              <a:tr h="157772">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44</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just" fontAlgn="ctr"/>
                      <a:r>
                        <a:rPr lang="en-US" sz="700" u="none" strike="noStrike">
                          <a:effectLst/>
                          <a:latin typeface="Meiryo UI" panose="020B0604030504040204" pitchFamily="50" charset="-128"/>
                          <a:ea typeface="Meiryo UI" panose="020B0604030504040204" pitchFamily="50" charset="-128"/>
                        </a:rPr>
                        <a:t>AARRR</a:t>
                      </a:r>
                      <a:endParaRPr 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extLst>
                  <a:ext uri="{0D108BD9-81ED-4DB2-BD59-A6C34878D82A}">
                    <a16:rowId xmlns:a16="http://schemas.microsoft.com/office/drawing/2014/main" val="1438574705"/>
                  </a:ext>
                </a:extLst>
              </a:tr>
              <a:tr h="157772">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45</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just" fontAlgn="ctr"/>
                      <a:r>
                        <a:rPr lang="en-US" sz="700" u="none" strike="noStrike">
                          <a:effectLst/>
                          <a:latin typeface="Meiryo UI" panose="020B0604030504040204" pitchFamily="50" charset="-128"/>
                          <a:ea typeface="Meiryo UI" panose="020B0604030504040204" pitchFamily="50" charset="-128"/>
                        </a:rPr>
                        <a:t>SMART</a:t>
                      </a:r>
                      <a:endParaRPr 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extLst>
                  <a:ext uri="{0D108BD9-81ED-4DB2-BD59-A6C34878D82A}">
                    <a16:rowId xmlns:a16="http://schemas.microsoft.com/office/drawing/2014/main" val="692836617"/>
                  </a:ext>
                </a:extLst>
              </a:tr>
              <a:tr h="157772">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46</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just" fontAlgn="ctr"/>
                      <a:r>
                        <a:rPr lang="en-US" sz="700" u="none" strike="noStrike">
                          <a:effectLst/>
                          <a:latin typeface="Meiryo UI" panose="020B0604030504040204" pitchFamily="50" charset="-128"/>
                          <a:ea typeface="Meiryo UI" panose="020B0604030504040204" pitchFamily="50" charset="-128"/>
                        </a:rPr>
                        <a:t>KPT</a:t>
                      </a:r>
                      <a:endParaRPr 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extLst>
                  <a:ext uri="{0D108BD9-81ED-4DB2-BD59-A6C34878D82A}">
                    <a16:rowId xmlns:a16="http://schemas.microsoft.com/office/drawing/2014/main" val="1255741383"/>
                  </a:ext>
                </a:extLst>
              </a:tr>
              <a:tr h="157772">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47</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just" fontAlgn="ctr"/>
                      <a:r>
                        <a:rPr lang="en-US" sz="700" u="none" strike="noStrike">
                          <a:effectLst/>
                          <a:latin typeface="Meiryo UI" panose="020B0604030504040204" pitchFamily="50" charset="-128"/>
                          <a:ea typeface="Meiryo UI" panose="020B0604030504040204" pitchFamily="50" charset="-128"/>
                        </a:rPr>
                        <a:t>YWT</a:t>
                      </a:r>
                      <a:endParaRPr 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extLst>
                  <a:ext uri="{0D108BD9-81ED-4DB2-BD59-A6C34878D82A}">
                    <a16:rowId xmlns:a16="http://schemas.microsoft.com/office/drawing/2014/main" val="4152071849"/>
                  </a:ext>
                </a:extLst>
              </a:tr>
              <a:tr h="157772">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48</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just" fontAlgn="ctr"/>
                      <a:r>
                        <a:rPr lang="en-US" altLang="ja-JP" sz="700" u="none" strike="noStrike">
                          <a:effectLst/>
                          <a:latin typeface="Meiryo UI" panose="020B0604030504040204" pitchFamily="50" charset="-128"/>
                          <a:ea typeface="Meiryo UI" panose="020B0604030504040204" pitchFamily="50" charset="-128"/>
                        </a:rPr>
                        <a:t>PDCA(</a:t>
                      </a:r>
                      <a:r>
                        <a:rPr lang="ja-JP" altLang="en-US" sz="700" u="none" strike="noStrike">
                          <a:effectLst/>
                          <a:latin typeface="Meiryo UI" panose="020B0604030504040204" pitchFamily="50" charset="-128"/>
                          <a:ea typeface="Meiryo UI" panose="020B0604030504040204" pitchFamily="50" charset="-128"/>
                        </a:rPr>
                        <a:t>チェックシート</a:t>
                      </a:r>
                      <a:r>
                        <a:rPr lang="en-US" altLang="ja-JP"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extLst>
                  <a:ext uri="{0D108BD9-81ED-4DB2-BD59-A6C34878D82A}">
                    <a16:rowId xmlns:a16="http://schemas.microsoft.com/office/drawing/2014/main" val="1174829069"/>
                  </a:ext>
                </a:extLst>
              </a:tr>
              <a:tr h="157772">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49</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just" fontAlgn="ctr"/>
                      <a:r>
                        <a:rPr lang="ja-JP" altLang="en-US" sz="700" u="none" strike="noStrike">
                          <a:effectLst/>
                          <a:latin typeface="Meiryo UI" panose="020B0604030504040204" pitchFamily="50" charset="-128"/>
                          <a:ea typeface="Meiryo UI" panose="020B0604030504040204" pitchFamily="50" charset="-128"/>
                        </a:rPr>
                        <a:t>業務棚卸シート</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extLst>
                  <a:ext uri="{0D108BD9-81ED-4DB2-BD59-A6C34878D82A}">
                    <a16:rowId xmlns:a16="http://schemas.microsoft.com/office/drawing/2014/main" val="2722242478"/>
                  </a:ext>
                </a:extLst>
              </a:tr>
              <a:tr h="157772">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50</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just" fontAlgn="ctr"/>
                      <a:r>
                        <a:rPr lang="ja-JP" altLang="en-US" sz="700" u="none" strike="noStrike">
                          <a:effectLst/>
                          <a:latin typeface="Meiryo UI" panose="020B0604030504040204" pitchFamily="50" charset="-128"/>
                          <a:ea typeface="Meiryo UI" panose="020B0604030504040204" pitchFamily="50" charset="-128"/>
                        </a:rPr>
                        <a:t>業務フロー図</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dirty="0">
                          <a:effectLst/>
                          <a:latin typeface="Meiryo UI" panose="020B0604030504040204" pitchFamily="50" charset="-128"/>
                          <a:ea typeface="Meiryo UI" panose="020B0604030504040204" pitchFamily="50" charset="-128"/>
                        </a:rPr>
                        <a:t>　</a:t>
                      </a:r>
                      <a:endParaRPr lang="ja-JP" altLang="en-US" sz="700" b="0" i="0" u="none" strike="noStrike" dirty="0">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dirty="0">
                          <a:effectLst/>
                          <a:latin typeface="Meiryo UI" panose="020B0604030504040204" pitchFamily="50" charset="-128"/>
                          <a:ea typeface="Meiryo UI" panose="020B0604030504040204" pitchFamily="50" charset="-128"/>
                        </a:rPr>
                        <a:t>　</a:t>
                      </a:r>
                      <a:endParaRPr lang="ja-JP" altLang="en-US" sz="700" b="0" i="0" u="none" strike="noStrike" dirty="0">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extLst>
                  <a:ext uri="{0D108BD9-81ED-4DB2-BD59-A6C34878D82A}">
                    <a16:rowId xmlns:a16="http://schemas.microsoft.com/office/drawing/2014/main" val="1439976020"/>
                  </a:ext>
                </a:extLst>
              </a:tr>
              <a:tr h="157772">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51</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just" fontAlgn="ctr"/>
                      <a:r>
                        <a:rPr lang="en-US" sz="700" u="none" strike="noStrike">
                          <a:effectLst/>
                          <a:latin typeface="Meiryo UI" panose="020B0604030504040204" pitchFamily="50" charset="-128"/>
                          <a:ea typeface="Meiryo UI" panose="020B0604030504040204" pitchFamily="50" charset="-128"/>
                        </a:rPr>
                        <a:t>PERT</a:t>
                      </a:r>
                      <a:r>
                        <a:rPr lang="ja-JP" altLang="en-US" sz="700" u="none" strike="noStrike">
                          <a:effectLst/>
                          <a:latin typeface="Meiryo UI" panose="020B0604030504040204" pitchFamily="50" charset="-128"/>
                          <a:ea typeface="Meiryo UI" panose="020B0604030504040204" pitchFamily="50" charset="-128"/>
                        </a:rPr>
                        <a:t>図</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extLst>
                  <a:ext uri="{0D108BD9-81ED-4DB2-BD59-A6C34878D82A}">
                    <a16:rowId xmlns:a16="http://schemas.microsoft.com/office/drawing/2014/main" val="3443013983"/>
                  </a:ext>
                </a:extLst>
              </a:tr>
              <a:tr h="157772">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52</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just" fontAlgn="ctr"/>
                      <a:r>
                        <a:rPr lang="en-US" sz="700" u="none" strike="noStrike">
                          <a:effectLst/>
                          <a:latin typeface="Meiryo UI" panose="020B0604030504040204" pitchFamily="50" charset="-128"/>
                          <a:ea typeface="Meiryo UI" panose="020B0604030504040204" pitchFamily="50" charset="-128"/>
                        </a:rPr>
                        <a:t>RACI</a:t>
                      </a:r>
                      <a:endParaRPr 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extLst>
                  <a:ext uri="{0D108BD9-81ED-4DB2-BD59-A6C34878D82A}">
                    <a16:rowId xmlns:a16="http://schemas.microsoft.com/office/drawing/2014/main" val="4076358120"/>
                  </a:ext>
                </a:extLst>
              </a:tr>
              <a:tr h="157772">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53</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just" fontAlgn="ctr"/>
                      <a:r>
                        <a:rPr lang="ja-JP" altLang="en-US" sz="700" u="none" strike="noStrike">
                          <a:effectLst/>
                          <a:latin typeface="Meiryo UI" panose="020B0604030504040204" pitchFamily="50" charset="-128"/>
                          <a:ea typeface="Meiryo UI" panose="020B0604030504040204" pitchFamily="50" charset="-128"/>
                        </a:rPr>
                        <a:t>ムリ・ムダ・ムラ</a:t>
                      </a:r>
                      <a:r>
                        <a:rPr lang="en-US" altLang="ja-JP" sz="700" u="none" strike="noStrike">
                          <a:effectLst/>
                          <a:latin typeface="Meiryo UI" panose="020B0604030504040204" pitchFamily="50" charset="-128"/>
                          <a:ea typeface="Meiryo UI" panose="020B0604030504040204" pitchFamily="50" charset="-128"/>
                        </a:rPr>
                        <a:t>(</a:t>
                      </a:r>
                      <a:r>
                        <a:rPr lang="ja-JP" altLang="en-US" sz="700" u="none" strike="noStrike">
                          <a:effectLst/>
                          <a:latin typeface="Meiryo UI" panose="020B0604030504040204" pitchFamily="50" charset="-128"/>
                          <a:ea typeface="Meiryo UI" panose="020B0604030504040204" pitchFamily="50" charset="-128"/>
                        </a:rPr>
                        <a:t>ダラリの法則</a:t>
                      </a:r>
                      <a:r>
                        <a:rPr lang="en-US" altLang="ja-JP" sz="700" u="none" strike="noStrike">
                          <a:effectLst/>
                          <a:latin typeface="Meiryo UI" panose="020B0604030504040204" pitchFamily="50" charset="-128"/>
                          <a:ea typeface="Meiryo UI" panose="020B0604030504040204" pitchFamily="50" charset="-128"/>
                        </a:rPr>
                        <a:t>)</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extLst>
                  <a:ext uri="{0D108BD9-81ED-4DB2-BD59-A6C34878D82A}">
                    <a16:rowId xmlns:a16="http://schemas.microsoft.com/office/drawing/2014/main" val="4115430572"/>
                  </a:ext>
                </a:extLst>
              </a:tr>
              <a:tr h="157772">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54</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just" fontAlgn="ctr"/>
                      <a:r>
                        <a:rPr lang="en-US" sz="700" u="none" strike="noStrike">
                          <a:effectLst/>
                          <a:latin typeface="Meiryo UI" panose="020B0604030504040204" pitchFamily="50" charset="-128"/>
                          <a:ea typeface="Meiryo UI" panose="020B0604030504040204" pitchFamily="50" charset="-128"/>
                        </a:rPr>
                        <a:t>ECRS</a:t>
                      </a:r>
                      <a:endParaRPr 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extLst>
                  <a:ext uri="{0D108BD9-81ED-4DB2-BD59-A6C34878D82A}">
                    <a16:rowId xmlns:a16="http://schemas.microsoft.com/office/drawing/2014/main" val="3557844672"/>
                  </a:ext>
                </a:extLst>
              </a:tr>
              <a:tr h="157772">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55</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just" fontAlgn="ctr"/>
                      <a:r>
                        <a:rPr lang="ja-JP" altLang="en-US" sz="700" u="none" strike="noStrike">
                          <a:effectLst/>
                          <a:latin typeface="Meiryo UI" panose="020B0604030504040204" pitchFamily="50" charset="-128"/>
                          <a:ea typeface="Meiryo UI" panose="020B0604030504040204" pitchFamily="50" charset="-128"/>
                        </a:rPr>
                        <a:t>業務改善提案シート</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extLst>
                  <a:ext uri="{0D108BD9-81ED-4DB2-BD59-A6C34878D82A}">
                    <a16:rowId xmlns:a16="http://schemas.microsoft.com/office/drawing/2014/main" val="764325345"/>
                  </a:ext>
                </a:extLst>
              </a:tr>
              <a:tr h="157772">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56</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just" fontAlgn="ctr"/>
                      <a:r>
                        <a:rPr lang="ja-JP" altLang="en-US" sz="700" u="none" strike="noStrike">
                          <a:effectLst/>
                          <a:latin typeface="Meiryo UI" panose="020B0604030504040204" pitchFamily="50" charset="-128"/>
                          <a:ea typeface="Meiryo UI" panose="020B0604030504040204" pitchFamily="50" charset="-128"/>
                        </a:rPr>
                        <a:t>ミッション・ビジョン・バリュー</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extLst>
                  <a:ext uri="{0D108BD9-81ED-4DB2-BD59-A6C34878D82A}">
                    <a16:rowId xmlns:a16="http://schemas.microsoft.com/office/drawing/2014/main" val="3249233135"/>
                  </a:ext>
                </a:extLst>
              </a:tr>
              <a:tr h="157772">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57</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just" fontAlgn="ctr"/>
                      <a:r>
                        <a:rPr lang="en-US" sz="700" u="none" strike="noStrike">
                          <a:effectLst/>
                          <a:latin typeface="Meiryo UI" panose="020B0604030504040204" pitchFamily="50" charset="-128"/>
                          <a:ea typeface="Meiryo UI" panose="020B0604030504040204" pitchFamily="50" charset="-128"/>
                        </a:rPr>
                        <a:t>Will/Can/Must</a:t>
                      </a:r>
                      <a:endParaRPr 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extLst>
                  <a:ext uri="{0D108BD9-81ED-4DB2-BD59-A6C34878D82A}">
                    <a16:rowId xmlns:a16="http://schemas.microsoft.com/office/drawing/2014/main" val="2298179660"/>
                  </a:ext>
                </a:extLst>
              </a:tr>
              <a:tr h="157772">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58</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just" fontAlgn="ctr"/>
                      <a:r>
                        <a:rPr lang="en-US" sz="700" u="none" strike="noStrike">
                          <a:effectLst/>
                          <a:latin typeface="Meiryo UI" panose="020B0604030504040204" pitchFamily="50" charset="-128"/>
                          <a:ea typeface="Meiryo UI" panose="020B0604030504040204" pitchFamily="50" charset="-128"/>
                        </a:rPr>
                        <a:t>Need/Want</a:t>
                      </a:r>
                      <a:r>
                        <a:rPr lang="ja-JP" altLang="en-US" sz="700" u="none" strike="noStrike">
                          <a:effectLst/>
                          <a:latin typeface="Meiryo UI" panose="020B0604030504040204" pitchFamily="50" charset="-128"/>
                          <a:ea typeface="Meiryo UI" panose="020B0604030504040204" pitchFamily="50" charset="-128"/>
                        </a:rPr>
                        <a:t>マトリクス</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extLst>
                  <a:ext uri="{0D108BD9-81ED-4DB2-BD59-A6C34878D82A}">
                    <a16:rowId xmlns:a16="http://schemas.microsoft.com/office/drawing/2014/main" val="668496927"/>
                  </a:ext>
                </a:extLst>
              </a:tr>
              <a:tr h="157772">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59</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just" fontAlgn="ctr"/>
                      <a:r>
                        <a:rPr lang="ja-JP" altLang="en-US" sz="700" u="none" strike="noStrike">
                          <a:effectLst/>
                          <a:latin typeface="Meiryo UI" panose="020B0604030504040204" pitchFamily="50" charset="-128"/>
                          <a:ea typeface="Meiryo UI" panose="020B0604030504040204" pitchFamily="50" charset="-128"/>
                        </a:rPr>
                        <a:t>ジョハリの窓</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extLst>
                  <a:ext uri="{0D108BD9-81ED-4DB2-BD59-A6C34878D82A}">
                    <a16:rowId xmlns:a16="http://schemas.microsoft.com/office/drawing/2014/main" val="356446930"/>
                  </a:ext>
                </a:extLst>
              </a:tr>
              <a:tr h="157772">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60</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just" fontAlgn="ctr"/>
                      <a:r>
                        <a:rPr lang="ja-JP" altLang="en-US" sz="700" u="none" strike="noStrike">
                          <a:effectLst/>
                          <a:latin typeface="Meiryo UI" panose="020B0604030504040204" pitchFamily="50" charset="-128"/>
                          <a:ea typeface="Meiryo UI" panose="020B0604030504040204" pitchFamily="50" charset="-128"/>
                        </a:rPr>
                        <a:t>認知</a:t>
                      </a:r>
                      <a:r>
                        <a:rPr lang="en-US" altLang="ja-JP" sz="700" u="none" strike="noStrike">
                          <a:effectLst/>
                          <a:latin typeface="Meiryo UI" panose="020B0604030504040204" pitchFamily="50" charset="-128"/>
                          <a:ea typeface="Meiryo UI" panose="020B0604030504040204" pitchFamily="50" charset="-128"/>
                        </a:rPr>
                        <a:t>/</a:t>
                      </a:r>
                      <a:r>
                        <a:rPr lang="ja-JP" altLang="en-US" sz="700" u="none" strike="noStrike">
                          <a:effectLst/>
                          <a:latin typeface="Meiryo UI" panose="020B0604030504040204" pitchFamily="50" charset="-128"/>
                          <a:ea typeface="Meiryo UI" panose="020B0604030504040204" pitchFamily="50" charset="-128"/>
                        </a:rPr>
                        <a:t>行動ループ</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extLst>
                  <a:ext uri="{0D108BD9-81ED-4DB2-BD59-A6C34878D82A}">
                    <a16:rowId xmlns:a16="http://schemas.microsoft.com/office/drawing/2014/main" val="2777706932"/>
                  </a:ext>
                </a:extLst>
              </a:tr>
              <a:tr h="157772">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61</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just" fontAlgn="ctr"/>
                      <a:r>
                        <a:rPr lang="ja-JP" altLang="en-US" sz="700" u="none" strike="noStrike">
                          <a:effectLst/>
                          <a:latin typeface="Meiryo UI" panose="020B0604030504040204" pitchFamily="50" charset="-128"/>
                          <a:ea typeface="Meiryo UI" panose="020B0604030504040204" pitchFamily="50" charset="-128"/>
                        </a:rPr>
                        <a:t>ウォント</a:t>
                      </a:r>
                      <a:r>
                        <a:rPr lang="en-US" altLang="ja-JP" sz="700" u="none" strike="noStrike">
                          <a:effectLst/>
                          <a:latin typeface="Meiryo UI" panose="020B0604030504040204" pitchFamily="50" charset="-128"/>
                          <a:ea typeface="Meiryo UI" panose="020B0604030504040204" pitchFamily="50" charset="-128"/>
                        </a:rPr>
                        <a:t>/</a:t>
                      </a:r>
                      <a:r>
                        <a:rPr lang="ja-JP" altLang="en-US" sz="700" u="none" strike="noStrike">
                          <a:effectLst/>
                          <a:latin typeface="Meiryo UI" panose="020B0604030504040204" pitchFamily="50" charset="-128"/>
                          <a:ea typeface="Meiryo UI" panose="020B0604030504040204" pitchFamily="50" charset="-128"/>
                        </a:rPr>
                        <a:t>コミットメント</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extLst>
                  <a:ext uri="{0D108BD9-81ED-4DB2-BD59-A6C34878D82A}">
                    <a16:rowId xmlns:a16="http://schemas.microsoft.com/office/drawing/2014/main" val="3811799494"/>
                  </a:ext>
                </a:extLst>
              </a:tr>
              <a:tr h="157772">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62</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just" fontAlgn="ctr"/>
                      <a:r>
                        <a:rPr lang="en-US" sz="700" u="none" strike="noStrike">
                          <a:effectLst/>
                          <a:latin typeface="Meiryo UI" panose="020B0604030504040204" pitchFamily="50" charset="-128"/>
                          <a:ea typeface="Meiryo UI" panose="020B0604030504040204" pitchFamily="50" charset="-128"/>
                        </a:rPr>
                        <a:t>PM</a:t>
                      </a:r>
                      <a:r>
                        <a:rPr lang="ja-JP" altLang="en-US" sz="700" u="none" strike="noStrike">
                          <a:effectLst/>
                          <a:latin typeface="Meiryo UI" panose="020B0604030504040204" pitchFamily="50" charset="-128"/>
                          <a:ea typeface="Meiryo UI" panose="020B0604030504040204" pitchFamily="50" charset="-128"/>
                        </a:rPr>
                        <a:t>理論</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extLst>
                  <a:ext uri="{0D108BD9-81ED-4DB2-BD59-A6C34878D82A}">
                    <a16:rowId xmlns:a16="http://schemas.microsoft.com/office/drawing/2014/main" val="1660628854"/>
                  </a:ext>
                </a:extLst>
              </a:tr>
              <a:tr h="157772">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63</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just" fontAlgn="ctr"/>
                      <a:r>
                        <a:rPr lang="ja-JP" altLang="en-US" sz="700" u="none" strike="noStrike">
                          <a:effectLst/>
                          <a:latin typeface="Meiryo UI" panose="020B0604030504040204" pitchFamily="50" charset="-128"/>
                          <a:ea typeface="Meiryo UI" panose="020B0604030504040204" pitchFamily="50" charset="-128"/>
                        </a:rPr>
                        <a:t>ステークホルダー分析</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extLst>
                  <a:ext uri="{0D108BD9-81ED-4DB2-BD59-A6C34878D82A}">
                    <a16:rowId xmlns:a16="http://schemas.microsoft.com/office/drawing/2014/main" val="2677688721"/>
                  </a:ext>
                </a:extLst>
              </a:tr>
              <a:tr h="157772">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64</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just" fontAlgn="ctr"/>
                      <a:r>
                        <a:rPr lang="ja-JP" altLang="en-US" sz="700" u="none" strike="noStrike">
                          <a:effectLst/>
                          <a:latin typeface="Meiryo UI" panose="020B0604030504040204" pitchFamily="50" charset="-128"/>
                          <a:ea typeface="Meiryo UI" panose="020B0604030504040204" pitchFamily="50" charset="-128"/>
                        </a:rPr>
                        <a:t>動機付け・衛生理論</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extLst>
                  <a:ext uri="{0D108BD9-81ED-4DB2-BD59-A6C34878D82A}">
                    <a16:rowId xmlns:a16="http://schemas.microsoft.com/office/drawing/2014/main" val="101955890"/>
                  </a:ext>
                </a:extLst>
              </a:tr>
              <a:tr h="157772">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65</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just" fontAlgn="ctr"/>
                      <a:r>
                        <a:rPr lang="en-US" sz="700" u="none" strike="noStrike">
                          <a:effectLst/>
                          <a:latin typeface="Meiryo UI" panose="020B0604030504040204" pitchFamily="50" charset="-128"/>
                          <a:ea typeface="Meiryo UI" panose="020B0604030504040204" pitchFamily="50" charset="-128"/>
                        </a:rPr>
                        <a:t>Will/Skill</a:t>
                      </a:r>
                      <a:r>
                        <a:rPr lang="ja-JP" altLang="en-US" sz="700" u="none" strike="noStrike">
                          <a:effectLst/>
                          <a:latin typeface="Meiryo UI" panose="020B0604030504040204" pitchFamily="50" charset="-128"/>
                          <a:ea typeface="Meiryo UI" panose="020B0604030504040204" pitchFamily="50" charset="-128"/>
                        </a:rPr>
                        <a:t>マトリクス</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extLst>
                  <a:ext uri="{0D108BD9-81ED-4DB2-BD59-A6C34878D82A}">
                    <a16:rowId xmlns:a16="http://schemas.microsoft.com/office/drawing/2014/main" val="3337818254"/>
                  </a:ext>
                </a:extLst>
              </a:tr>
              <a:tr h="157772">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66</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just" fontAlgn="ctr"/>
                      <a:r>
                        <a:rPr lang="en-US" sz="700" u="none" strike="noStrike">
                          <a:effectLst/>
                          <a:latin typeface="Meiryo UI" panose="020B0604030504040204" pitchFamily="50" charset="-128"/>
                          <a:ea typeface="Meiryo UI" panose="020B0604030504040204" pitchFamily="50" charset="-128"/>
                        </a:rPr>
                        <a:t>GROW</a:t>
                      </a:r>
                      <a:r>
                        <a:rPr lang="ja-JP" altLang="en-US" sz="700" u="none" strike="noStrike">
                          <a:effectLst/>
                          <a:latin typeface="Meiryo UI" panose="020B0604030504040204" pitchFamily="50" charset="-128"/>
                          <a:ea typeface="Meiryo UI" panose="020B0604030504040204" pitchFamily="50" charset="-128"/>
                        </a:rPr>
                        <a:t>モデル</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extLst>
                  <a:ext uri="{0D108BD9-81ED-4DB2-BD59-A6C34878D82A}">
                    <a16:rowId xmlns:a16="http://schemas.microsoft.com/office/drawing/2014/main" val="729764533"/>
                  </a:ext>
                </a:extLst>
              </a:tr>
              <a:tr h="157772">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67</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just" fontAlgn="ctr"/>
                      <a:r>
                        <a:rPr lang="ja-JP" altLang="en-US" sz="700" u="none" strike="noStrike">
                          <a:effectLst/>
                          <a:latin typeface="Meiryo UI" panose="020B0604030504040204" pitchFamily="50" charset="-128"/>
                          <a:ea typeface="Meiryo UI" panose="020B0604030504040204" pitchFamily="50" charset="-128"/>
                        </a:rPr>
                        <a:t>商品企画書</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extLst>
                  <a:ext uri="{0D108BD9-81ED-4DB2-BD59-A6C34878D82A}">
                    <a16:rowId xmlns:a16="http://schemas.microsoft.com/office/drawing/2014/main" val="145773090"/>
                  </a:ext>
                </a:extLst>
              </a:tr>
              <a:tr h="157772">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68</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just" fontAlgn="ctr"/>
                      <a:r>
                        <a:rPr lang="ja-JP" altLang="en-US" sz="700" u="none" strike="noStrike">
                          <a:effectLst/>
                          <a:latin typeface="Meiryo UI" panose="020B0604030504040204" pitchFamily="50" charset="-128"/>
                          <a:ea typeface="Meiryo UI" panose="020B0604030504040204" pitchFamily="50" charset="-128"/>
                        </a:rPr>
                        <a:t>イベント企画書</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extLst>
                  <a:ext uri="{0D108BD9-81ED-4DB2-BD59-A6C34878D82A}">
                    <a16:rowId xmlns:a16="http://schemas.microsoft.com/office/drawing/2014/main" val="3450585124"/>
                  </a:ext>
                </a:extLst>
              </a:tr>
              <a:tr h="157772">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69</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just" fontAlgn="ctr"/>
                      <a:r>
                        <a:rPr lang="en-US" sz="700" u="none" strike="noStrike">
                          <a:effectLst/>
                          <a:latin typeface="Meiryo UI" panose="020B0604030504040204" pitchFamily="50" charset="-128"/>
                          <a:ea typeface="Meiryo UI" panose="020B0604030504040204" pitchFamily="50" charset="-128"/>
                        </a:rPr>
                        <a:t>PREP</a:t>
                      </a:r>
                      <a:endParaRPr 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extLst>
                  <a:ext uri="{0D108BD9-81ED-4DB2-BD59-A6C34878D82A}">
                    <a16:rowId xmlns:a16="http://schemas.microsoft.com/office/drawing/2014/main" val="3853634160"/>
                  </a:ext>
                </a:extLst>
              </a:tr>
              <a:tr h="157772">
                <a:tc>
                  <a:txBody>
                    <a:bodyPr/>
                    <a:lstStyle/>
                    <a:p>
                      <a:pPr algn="r" fontAlgn="ctr"/>
                      <a:r>
                        <a:rPr lang="en-US" altLang="ja-JP" sz="700" u="none" strike="noStrike">
                          <a:effectLst/>
                          <a:latin typeface="Meiryo UI" panose="020B0604030504040204" pitchFamily="50" charset="-128"/>
                          <a:ea typeface="Meiryo UI" panose="020B0604030504040204" pitchFamily="50" charset="-128"/>
                        </a:rPr>
                        <a:t>70</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just" fontAlgn="ctr"/>
                      <a:r>
                        <a:rPr lang="en-US" sz="700" u="none" strike="noStrike">
                          <a:effectLst/>
                          <a:latin typeface="Meiryo UI" panose="020B0604030504040204" pitchFamily="50" charset="-128"/>
                          <a:ea typeface="Meiryo UI" panose="020B0604030504040204" pitchFamily="50" charset="-128"/>
                        </a:rPr>
                        <a:t>TAPS</a:t>
                      </a:r>
                      <a:endParaRPr 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a:effectLst/>
                          <a:latin typeface="Meiryo UI" panose="020B0604030504040204" pitchFamily="50" charset="-128"/>
                          <a:ea typeface="Meiryo UI" panose="020B0604030504040204" pitchFamily="50" charset="-128"/>
                        </a:rPr>
                        <a:t>　</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tc>
                  <a:txBody>
                    <a:bodyPr/>
                    <a:lstStyle/>
                    <a:p>
                      <a:pPr algn="ctr" fontAlgn="ctr"/>
                      <a:r>
                        <a:rPr lang="ja-JP" altLang="en-US" sz="700" u="none" strike="noStrike" dirty="0">
                          <a:effectLst/>
                          <a:latin typeface="Meiryo UI" panose="020B0604030504040204" pitchFamily="50" charset="-128"/>
                          <a:ea typeface="Meiryo UI" panose="020B0604030504040204" pitchFamily="50" charset="-128"/>
                        </a:rPr>
                        <a:t>●</a:t>
                      </a:r>
                      <a:endParaRPr lang="ja-JP" altLang="en-US" sz="700" b="0" i="0" u="none" strike="noStrike" dirty="0">
                        <a:solidFill>
                          <a:srgbClr val="000000"/>
                        </a:solidFill>
                        <a:effectLst/>
                        <a:latin typeface="Meiryo UI" panose="020B0604030504040204" pitchFamily="50" charset="-128"/>
                        <a:ea typeface="Meiryo UI" panose="020B0604030504040204" pitchFamily="50" charset="-128"/>
                      </a:endParaRPr>
                    </a:p>
                  </a:txBody>
                  <a:tcPr marL="3603" marR="3603" marT="3603" marB="0" anchor="ctr"/>
                </a:tc>
                <a:extLst>
                  <a:ext uri="{0D108BD9-81ED-4DB2-BD59-A6C34878D82A}">
                    <a16:rowId xmlns:a16="http://schemas.microsoft.com/office/drawing/2014/main" val="3858493923"/>
                  </a:ext>
                </a:extLst>
              </a:tr>
            </a:tbl>
          </a:graphicData>
        </a:graphic>
      </p:graphicFrame>
      <p:sp>
        <p:nvSpPr>
          <p:cNvPr id="9" name="テキスト ボックス 8">
            <a:extLst>
              <a:ext uri="{FF2B5EF4-FFF2-40B4-BE49-F238E27FC236}">
                <a16:creationId xmlns:a16="http://schemas.microsoft.com/office/drawing/2014/main" id="{4B98028E-FF64-475C-88DD-DE884A48F618}"/>
              </a:ext>
            </a:extLst>
          </p:cNvPr>
          <p:cNvSpPr txBox="1"/>
          <p:nvPr/>
        </p:nvSpPr>
        <p:spPr>
          <a:xfrm>
            <a:off x="686490" y="433274"/>
            <a:ext cx="3081293" cy="338554"/>
          </a:xfrm>
          <a:prstGeom prst="rect">
            <a:avLst/>
          </a:prstGeom>
          <a:noFill/>
        </p:spPr>
        <p:txBody>
          <a:bodyPr wrap="none" rtlCol="0">
            <a:spAutoFit/>
          </a:bodyPr>
          <a:lstStyle/>
          <a:p>
            <a:r>
              <a:rPr lang="ja-JP" altLang="en-US" sz="1600" b="1" dirty="0">
                <a:latin typeface="Meiryo UI" panose="020B0604030504040204" pitchFamily="50" charset="-128"/>
                <a:ea typeface="Meiryo UI" panose="020B0604030504040204" pitchFamily="50" charset="-128"/>
              </a:rPr>
              <a:t>・フレームワーク活用場面の一覧表</a:t>
            </a:r>
          </a:p>
        </p:txBody>
      </p:sp>
      <p:sp>
        <p:nvSpPr>
          <p:cNvPr id="10" name="テキスト ボックス 9">
            <a:extLst>
              <a:ext uri="{FF2B5EF4-FFF2-40B4-BE49-F238E27FC236}">
                <a16:creationId xmlns:a16="http://schemas.microsoft.com/office/drawing/2014/main" id="{90F97DF3-B6FA-401F-A3E6-4DDD6C92FF3A}"/>
              </a:ext>
            </a:extLst>
          </p:cNvPr>
          <p:cNvSpPr txBox="1"/>
          <p:nvPr/>
        </p:nvSpPr>
        <p:spPr>
          <a:xfrm>
            <a:off x="337288" y="6560810"/>
            <a:ext cx="1750800" cy="230832"/>
          </a:xfrm>
          <a:prstGeom prst="rect">
            <a:avLst/>
          </a:prstGeom>
          <a:noFill/>
        </p:spPr>
        <p:txBody>
          <a:bodyPr wrap="none" rtlCol="0">
            <a:spAutoFit/>
          </a:bodyPr>
          <a:lstStyle/>
          <a:p>
            <a:r>
              <a:rPr lang="ja-JP" altLang="en-US" sz="900" dirty="0">
                <a:latin typeface="Meiryo UI" panose="020B0604030504040204" pitchFamily="50" charset="-128"/>
                <a:ea typeface="Meiryo UI" panose="020B0604030504040204" pitchFamily="50" charset="-128"/>
              </a:rPr>
              <a:t>フレームワーク活用場面の一覧表</a:t>
            </a:r>
          </a:p>
        </p:txBody>
      </p:sp>
    </p:spTree>
    <p:extLst>
      <p:ext uri="{BB962C8B-B14F-4D97-AF65-F5344CB8AC3E}">
        <p14:creationId xmlns:p14="http://schemas.microsoft.com/office/powerpoint/2010/main" val="1960161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6617679F-E1EE-1A4E-95F9-15D2C3FF894A}"/>
              </a:ext>
            </a:extLst>
          </p:cNvPr>
          <p:cNvSpPr txBox="1"/>
          <p:nvPr/>
        </p:nvSpPr>
        <p:spPr>
          <a:xfrm>
            <a:off x="463308" y="238540"/>
            <a:ext cx="2499402" cy="400110"/>
          </a:xfrm>
          <a:prstGeom prst="rect">
            <a:avLst/>
          </a:prstGeom>
          <a:noFill/>
        </p:spPr>
        <p:txBody>
          <a:bodyPr wrap="none" rtlCol="0">
            <a:spAutoFit/>
          </a:bodyPr>
          <a:lstStyle/>
          <a:p>
            <a:r>
              <a:rPr kumimoji="1" lang="en-US" altLang="ja-JP" sz="2000" b="1" dirty="0">
                <a:solidFill>
                  <a:schemeClr val="tx1">
                    <a:lumMod val="75000"/>
                    <a:lumOff val="25000"/>
                  </a:schemeClr>
                </a:solidFill>
                <a:latin typeface="Meiryo" panose="020B0604030504040204" pitchFamily="34" charset="-128"/>
                <a:ea typeface="Meiryo" panose="020B0604030504040204" pitchFamily="34" charset="-128"/>
              </a:rPr>
              <a:t>05_</a:t>
            </a:r>
            <a:r>
              <a:rPr kumimoji="1" lang="ja-JP" altLang="en-US" sz="2000" b="1" dirty="0">
                <a:solidFill>
                  <a:schemeClr val="tx1">
                    <a:lumMod val="75000"/>
                    <a:lumOff val="25000"/>
                  </a:schemeClr>
                </a:solidFill>
                <a:latin typeface="Meiryo" panose="020B0604030504040204" pitchFamily="34" charset="-128"/>
                <a:ea typeface="Meiryo" panose="020B0604030504040204" pitchFamily="34" charset="-128"/>
              </a:rPr>
              <a:t>ロジックツリー</a:t>
            </a:r>
          </a:p>
        </p:txBody>
      </p:sp>
      <p:sp>
        <p:nvSpPr>
          <p:cNvPr id="45" name="正方形/長方形 44">
            <a:extLst>
              <a:ext uri="{FF2B5EF4-FFF2-40B4-BE49-F238E27FC236}">
                <a16:creationId xmlns:a16="http://schemas.microsoft.com/office/drawing/2014/main" id="{5FA53AC5-A60A-5A4F-9B70-45765DB28158}"/>
              </a:ext>
            </a:extLst>
          </p:cNvPr>
          <p:cNvSpPr/>
          <p:nvPr/>
        </p:nvSpPr>
        <p:spPr>
          <a:xfrm>
            <a:off x="337288" y="686423"/>
            <a:ext cx="9231426" cy="580383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61" name="直線コネクタ 66"/>
          <p:cNvCxnSpPr>
            <a:stCxn id="55" idx="3"/>
            <a:endCxn id="10" idx="1"/>
          </p:cNvCxnSpPr>
          <p:nvPr/>
        </p:nvCxnSpPr>
        <p:spPr>
          <a:xfrm flipV="1">
            <a:off x="3085796" y="1799094"/>
            <a:ext cx="657267" cy="1730724"/>
          </a:xfrm>
          <a:prstGeom prst="bentConnector3">
            <a:avLst>
              <a:gd name="adj1" fmla="val 50000"/>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62" name="直線コネクタ 66"/>
          <p:cNvCxnSpPr>
            <a:cxnSpLocks/>
            <a:stCxn id="55" idx="3"/>
            <a:endCxn id="112" idx="1"/>
          </p:cNvCxnSpPr>
          <p:nvPr/>
        </p:nvCxnSpPr>
        <p:spPr>
          <a:xfrm>
            <a:off x="3085796" y="3529818"/>
            <a:ext cx="657267" cy="1730723"/>
          </a:xfrm>
          <a:prstGeom prst="bentConnector3">
            <a:avLst>
              <a:gd name="adj1" fmla="val 50000"/>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63" name="直線コネクタ 62"/>
          <p:cNvCxnSpPr>
            <a:cxnSpLocks/>
            <a:stCxn id="55" idx="3"/>
            <a:endCxn id="95" idx="1"/>
          </p:cNvCxnSpPr>
          <p:nvPr/>
        </p:nvCxnSpPr>
        <p:spPr>
          <a:xfrm>
            <a:off x="3085796" y="3529818"/>
            <a:ext cx="657267" cy="0"/>
          </a:xfrm>
          <a:prstGeom prst="line">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55" name="角丸四角形 54"/>
          <p:cNvSpPr/>
          <p:nvPr/>
        </p:nvSpPr>
        <p:spPr>
          <a:xfrm>
            <a:off x="665922" y="3324151"/>
            <a:ext cx="2419874" cy="411333"/>
          </a:xfrm>
          <a:prstGeom prst="roundRect">
            <a:avLst>
              <a:gd name="adj" fmla="val 0"/>
            </a:avLst>
          </a:prstGeom>
          <a:solidFill>
            <a:schemeClr val="bg1"/>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chemeClr val="tx1">
                  <a:lumMod val="75000"/>
                  <a:lumOff val="25000"/>
                </a:schemeClr>
              </a:solidFill>
            </a:endParaRPr>
          </a:p>
        </p:txBody>
      </p:sp>
      <p:cxnSp>
        <p:nvCxnSpPr>
          <p:cNvPr id="110" name="直線コネクタ 66"/>
          <p:cNvCxnSpPr>
            <a:stCxn id="10" idx="3"/>
            <a:endCxn id="39" idx="1"/>
          </p:cNvCxnSpPr>
          <p:nvPr/>
        </p:nvCxnSpPr>
        <p:spPr>
          <a:xfrm flipV="1">
            <a:off x="6162937" y="1239729"/>
            <a:ext cx="657269" cy="559365"/>
          </a:xfrm>
          <a:prstGeom prst="bentConnector3">
            <a:avLst>
              <a:gd name="adj1" fmla="val 50000"/>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113" name="直線コネクタ 66"/>
          <p:cNvCxnSpPr>
            <a:cxnSpLocks/>
            <a:stCxn id="10" idx="3"/>
            <a:endCxn id="49" idx="1"/>
          </p:cNvCxnSpPr>
          <p:nvPr/>
        </p:nvCxnSpPr>
        <p:spPr>
          <a:xfrm>
            <a:off x="6162937" y="1799094"/>
            <a:ext cx="657269" cy="559365"/>
          </a:xfrm>
          <a:prstGeom prst="bentConnector3">
            <a:avLst>
              <a:gd name="adj1" fmla="val 50000"/>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10" name="角丸四角形 9"/>
          <p:cNvSpPr/>
          <p:nvPr/>
        </p:nvSpPr>
        <p:spPr>
          <a:xfrm>
            <a:off x="3743063" y="1593427"/>
            <a:ext cx="2419874" cy="411333"/>
          </a:xfrm>
          <a:prstGeom prst="roundRect">
            <a:avLst>
              <a:gd name="adj" fmla="val 0"/>
            </a:avLst>
          </a:prstGeom>
          <a:solidFill>
            <a:schemeClr val="bg1"/>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chemeClr val="tx1">
                  <a:lumMod val="75000"/>
                  <a:lumOff val="25000"/>
                </a:schemeClr>
              </a:solidFill>
            </a:endParaRPr>
          </a:p>
        </p:txBody>
      </p:sp>
      <p:sp>
        <p:nvSpPr>
          <p:cNvPr id="39" name="角丸四角形 38"/>
          <p:cNvSpPr/>
          <p:nvPr/>
        </p:nvSpPr>
        <p:spPr>
          <a:xfrm>
            <a:off x="6820206" y="1034062"/>
            <a:ext cx="2419874" cy="411333"/>
          </a:xfrm>
          <a:prstGeom prst="roundRect">
            <a:avLst>
              <a:gd name="adj" fmla="val 0"/>
            </a:avLst>
          </a:prstGeom>
          <a:solidFill>
            <a:schemeClr val="bg1"/>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lumMod val="75000"/>
                  <a:lumOff val="25000"/>
                </a:schemeClr>
              </a:solidFill>
            </a:endParaRPr>
          </a:p>
        </p:txBody>
      </p:sp>
      <p:sp>
        <p:nvSpPr>
          <p:cNvPr id="40" name="角丸四角形 39"/>
          <p:cNvSpPr/>
          <p:nvPr/>
        </p:nvSpPr>
        <p:spPr>
          <a:xfrm>
            <a:off x="6820206" y="1593427"/>
            <a:ext cx="2419874" cy="411333"/>
          </a:xfrm>
          <a:prstGeom prst="roundRect">
            <a:avLst>
              <a:gd name="adj" fmla="val 0"/>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chemeClr val="tx1">
                  <a:lumMod val="75000"/>
                  <a:lumOff val="25000"/>
                </a:schemeClr>
              </a:solidFill>
            </a:endParaRPr>
          </a:p>
        </p:txBody>
      </p:sp>
      <p:sp>
        <p:nvSpPr>
          <p:cNvPr id="49" name="角丸四角形 48">
            <a:extLst>
              <a:ext uri="{FF2B5EF4-FFF2-40B4-BE49-F238E27FC236}">
                <a16:creationId xmlns:a16="http://schemas.microsoft.com/office/drawing/2014/main" id="{91553AFD-CBA8-1E4C-B4AB-5757B103A02A}"/>
              </a:ext>
            </a:extLst>
          </p:cNvPr>
          <p:cNvSpPr/>
          <p:nvPr/>
        </p:nvSpPr>
        <p:spPr>
          <a:xfrm>
            <a:off x="6820206" y="2152792"/>
            <a:ext cx="2419874" cy="411333"/>
          </a:xfrm>
          <a:prstGeom prst="roundRect">
            <a:avLst>
              <a:gd name="adj" fmla="val 0"/>
            </a:avLst>
          </a:prstGeom>
          <a:solidFill>
            <a:schemeClr val="bg1"/>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chemeClr val="tx1">
                  <a:lumMod val="75000"/>
                  <a:lumOff val="25000"/>
                </a:schemeClr>
              </a:solidFill>
            </a:endParaRPr>
          </a:p>
        </p:txBody>
      </p:sp>
      <p:cxnSp>
        <p:nvCxnSpPr>
          <p:cNvPr id="56" name="直線コネクタ 55">
            <a:extLst>
              <a:ext uri="{FF2B5EF4-FFF2-40B4-BE49-F238E27FC236}">
                <a16:creationId xmlns:a16="http://schemas.microsoft.com/office/drawing/2014/main" id="{F2481F9C-7984-3945-970D-FD6FA2615982}"/>
              </a:ext>
            </a:extLst>
          </p:cNvPr>
          <p:cNvCxnSpPr>
            <a:cxnSpLocks/>
            <a:stCxn id="10" idx="3"/>
            <a:endCxn id="40" idx="1"/>
          </p:cNvCxnSpPr>
          <p:nvPr/>
        </p:nvCxnSpPr>
        <p:spPr>
          <a:xfrm>
            <a:off x="6162937" y="1799094"/>
            <a:ext cx="657269" cy="0"/>
          </a:xfrm>
          <a:prstGeom prst="line">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93" name="直線コネクタ 66">
            <a:extLst>
              <a:ext uri="{FF2B5EF4-FFF2-40B4-BE49-F238E27FC236}">
                <a16:creationId xmlns:a16="http://schemas.microsoft.com/office/drawing/2014/main" id="{FC019189-7261-0A4A-AD0D-7CA2B9E0AC4E}"/>
              </a:ext>
            </a:extLst>
          </p:cNvPr>
          <p:cNvCxnSpPr>
            <a:stCxn id="95" idx="3"/>
            <a:endCxn id="106" idx="1"/>
          </p:cNvCxnSpPr>
          <p:nvPr/>
        </p:nvCxnSpPr>
        <p:spPr>
          <a:xfrm flipV="1">
            <a:off x="6162937" y="2970453"/>
            <a:ext cx="657269" cy="559365"/>
          </a:xfrm>
          <a:prstGeom prst="bentConnector3">
            <a:avLst>
              <a:gd name="adj1" fmla="val 50000"/>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94" name="直線コネクタ 66">
            <a:extLst>
              <a:ext uri="{FF2B5EF4-FFF2-40B4-BE49-F238E27FC236}">
                <a16:creationId xmlns:a16="http://schemas.microsoft.com/office/drawing/2014/main" id="{1C3A9EFE-36D7-9247-B992-3B9428D78A2E}"/>
              </a:ext>
            </a:extLst>
          </p:cNvPr>
          <p:cNvCxnSpPr>
            <a:cxnSpLocks/>
            <a:stCxn id="95" idx="3"/>
            <a:endCxn id="102" idx="1"/>
          </p:cNvCxnSpPr>
          <p:nvPr/>
        </p:nvCxnSpPr>
        <p:spPr>
          <a:xfrm>
            <a:off x="6162937" y="3529818"/>
            <a:ext cx="657269" cy="559365"/>
          </a:xfrm>
          <a:prstGeom prst="bentConnector3">
            <a:avLst>
              <a:gd name="adj1" fmla="val 50000"/>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95" name="角丸四角形 94">
            <a:extLst>
              <a:ext uri="{FF2B5EF4-FFF2-40B4-BE49-F238E27FC236}">
                <a16:creationId xmlns:a16="http://schemas.microsoft.com/office/drawing/2014/main" id="{A9A9B035-A114-1D49-B325-2807414E4DB8}"/>
              </a:ext>
            </a:extLst>
          </p:cNvPr>
          <p:cNvSpPr/>
          <p:nvPr/>
        </p:nvSpPr>
        <p:spPr>
          <a:xfrm>
            <a:off x="3743063" y="3324151"/>
            <a:ext cx="2419874" cy="411333"/>
          </a:xfrm>
          <a:prstGeom prst="roundRect">
            <a:avLst>
              <a:gd name="adj" fmla="val 0"/>
            </a:avLst>
          </a:prstGeom>
          <a:solidFill>
            <a:schemeClr val="bg1"/>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chemeClr val="tx1">
                  <a:lumMod val="75000"/>
                  <a:lumOff val="25000"/>
                </a:schemeClr>
              </a:solidFill>
            </a:endParaRPr>
          </a:p>
        </p:txBody>
      </p:sp>
      <p:sp>
        <p:nvSpPr>
          <p:cNvPr id="106" name="角丸四角形 105">
            <a:extLst>
              <a:ext uri="{FF2B5EF4-FFF2-40B4-BE49-F238E27FC236}">
                <a16:creationId xmlns:a16="http://schemas.microsoft.com/office/drawing/2014/main" id="{40188DBA-9275-9D41-956E-8F0513A17979}"/>
              </a:ext>
            </a:extLst>
          </p:cNvPr>
          <p:cNvSpPr/>
          <p:nvPr/>
        </p:nvSpPr>
        <p:spPr>
          <a:xfrm>
            <a:off x="6820206" y="2764786"/>
            <a:ext cx="2419874" cy="411333"/>
          </a:xfrm>
          <a:prstGeom prst="roundRect">
            <a:avLst>
              <a:gd name="adj" fmla="val 0"/>
            </a:avLst>
          </a:prstGeom>
          <a:solidFill>
            <a:schemeClr val="bg1"/>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lumMod val="75000"/>
                  <a:lumOff val="25000"/>
                </a:schemeClr>
              </a:solidFill>
            </a:endParaRPr>
          </a:p>
        </p:txBody>
      </p:sp>
      <p:sp>
        <p:nvSpPr>
          <p:cNvPr id="104" name="角丸四角形 103">
            <a:extLst>
              <a:ext uri="{FF2B5EF4-FFF2-40B4-BE49-F238E27FC236}">
                <a16:creationId xmlns:a16="http://schemas.microsoft.com/office/drawing/2014/main" id="{93604485-2F67-2B45-89C6-694356558652}"/>
              </a:ext>
            </a:extLst>
          </p:cNvPr>
          <p:cNvSpPr/>
          <p:nvPr/>
        </p:nvSpPr>
        <p:spPr>
          <a:xfrm>
            <a:off x="6820206" y="3324151"/>
            <a:ext cx="2419874" cy="411333"/>
          </a:xfrm>
          <a:prstGeom prst="roundRect">
            <a:avLst>
              <a:gd name="adj" fmla="val 0"/>
            </a:avLst>
          </a:prstGeom>
          <a:solidFill>
            <a:schemeClr val="bg1"/>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chemeClr val="tx1">
                  <a:lumMod val="75000"/>
                  <a:lumOff val="25000"/>
                </a:schemeClr>
              </a:solidFill>
            </a:endParaRPr>
          </a:p>
        </p:txBody>
      </p:sp>
      <p:sp>
        <p:nvSpPr>
          <p:cNvPr id="102" name="角丸四角形 101">
            <a:extLst>
              <a:ext uri="{FF2B5EF4-FFF2-40B4-BE49-F238E27FC236}">
                <a16:creationId xmlns:a16="http://schemas.microsoft.com/office/drawing/2014/main" id="{79499BBD-B561-A045-ACD7-30E583DA3434}"/>
              </a:ext>
            </a:extLst>
          </p:cNvPr>
          <p:cNvSpPr/>
          <p:nvPr/>
        </p:nvSpPr>
        <p:spPr>
          <a:xfrm>
            <a:off x="6820206" y="3883516"/>
            <a:ext cx="2419874" cy="411333"/>
          </a:xfrm>
          <a:prstGeom prst="roundRect">
            <a:avLst>
              <a:gd name="adj" fmla="val 0"/>
            </a:avLst>
          </a:prstGeom>
          <a:solidFill>
            <a:schemeClr val="bg1"/>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chemeClr val="tx1">
                  <a:lumMod val="75000"/>
                  <a:lumOff val="25000"/>
                </a:schemeClr>
              </a:solidFill>
            </a:endParaRPr>
          </a:p>
        </p:txBody>
      </p:sp>
      <p:cxnSp>
        <p:nvCxnSpPr>
          <p:cNvPr id="101" name="直線コネクタ 100">
            <a:extLst>
              <a:ext uri="{FF2B5EF4-FFF2-40B4-BE49-F238E27FC236}">
                <a16:creationId xmlns:a16="http://schemas.microsoft.com/office/drawing/2014/main" id="{843BB485-73A9-6346-88BA-BC003A9EEAFD}"/>
              </a:ext>
            </a:extLst>
          </p:cNvPr>
          <p:cNvCxnSpPr>
            <a:cxnSpLocks/>
            <a:stCxn id="95" idx="3"/>
            <a:endCxn id="104" idx="1"/>
          </p:cNvCxnSpPr>
          <p:nvPr/>
        </p:nvCxnSpPr>
        <p:spPr>
          <a:xfrm>
            <a:off x="6162937" y="3529818"/>
            <a:ext cx="657269" cy="0"/>
          </a:xfrm>
          <a:prstGeom prst="line">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109" name="直線コネクタ 66">
            <a:extLst>
              <a:ext uri="{FF2B5EF4-FFF2-40B4-BE49-F238E27FC236}">
                <a16:creationId xmlns:a16="http://schemas.microsoft.com/office/drawing/2014/main" id="{C2BCDF47-CBAC-6442-B032-CFBB04B85B97}"/>
              </a:ext>
            </a:extLst>
          </p:cNvPr>
          <p:cNvCxnSpPr>
            <a:stCxn id="112" idx="3"/>
            <a:endCxn id="124" idx="1"/>
          </p:cNvCxnSpPr>
          <p:nvPr/>
        </p:nvCxnSpPr>
        <p:spPr>
          <a:xfrm flipV="1">
            <a:off x="6162937" y="4701176"/>
            <a:ext cx="657269" cy="559365"/>
          </a:xfrm>
          <a:prstGeom prst="bentConnector3">
            <a:avLst>
              <a:gd name="adj1" fmla="val 50000"/>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111" name="直線コネクタ 66">
            <a:extLst>
              <a:ext uri="{FF2B5EF4-FFF2-40B4-BE49-F238E27FC236}">
                <a16:creationId xmlns:a16="http://schemas.microsoft.com/office/drawing/2014/main" id="{CF1866E9-0F4E-474A-8A2F-553EC954D715}"/>
              </a:ext>
            </a:extLst>
          </p:cNvPr>
          <p:cNvCxnSpPr>
            <a:cxnSpLocks/>
            <a:stCxn id="112" idx="3"/>
            <a:endCxn id="120" idx="1"/>
          </p:cNvCxnSpPr>
          <p:nvPr/>
        </p:nvCxnSpPr>
        <p:spPr>
          <a:xfrm>
            <a:off x="6162937" y="5260541"/>
            <a:ext cx="657269" cy="559365"/>
          </a:xfrm>
          <a:prstGeom prst="bentConnector3">
            <a:avLst>
              <a:gd name="adj1" fmla="val 50000"/>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112" name="角丸四角形 111">
            <a:extLst>
              <a:ext uri="{FF2B5EF4-FFF2-40B4-BE49-F238E27FC236}">
                <a16:creationId xmlns:a16="http://schemas.microsoft.com/office/drawing/2014/main" id="{5C717480-C786-8049-A413-1C54C4542048}"/>
              </a:ext>
            </a:extLst>
          </p:cNvPr>
          <p:cNvSpPr/>
          <p:nvPr/>
        </p:nvSpPr>
        <p:spPr>
          <a:xfrm>
            <a:off x="3743063" y="5054874"/>
            <a:ext cx="2419874" cy="411333"/>
          </a:xfrm>
          <a:prstGeom prst="roundRect">
            <a:avLst>
              <a:gd name="adj" fmla="val 0"/>
            </a:avLst>
          </a:prstGeom>
          <a:solidFill>
            <a:schemeClr val="bg1"/>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chemeClr val="tx1">
                  <a:lumMod val="75000"/>
                  <a:lumOff val="25000"/>
                </a:schemeClr>
              </a:solidFill>
            </a:endParaRPr>
          </a:p>
        </p:txBody>
      </p:sp>
      <p:sp>
        <p:nvSpPr>
          <p:cNvPr id="124" name="角丸四角形 123">
            <a:extLst>
              <a:ext uri="{FF2B5EF4-FFF2-40B4-BE49-F238E27FC236}">
                <a16:creationId xmlns:a16="http://schemas.microsoft.com/office/drawing/2014/main" id="{1FE1954E-9C7D-7E41-918E-DAADCB51F7F3}"/>
              </a:ext>
            </a:extLst>
          </p:cNvPr>
          <p:cNvSpPr/>
          <p:nvPr/>
        </p:nvSpPr>
        <p:spPr>
          <a:xfrm>
            <a:off x="6820206" y="4495509"/>
            <a:ext cx="2419874" cy="411333"/>
          </a:xfrm>
          <a:prstGeom prst="roundRect">
            <a:avLst>
              <a:gd name="adj" fmla="val 0"/>
            </a:avLst>
          </a:prstGeom>
          <a:solidFill>
            <a:schemeClr val="bg1"/>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lumMod val="75000"/>
                  <a:lumOff val="25000"/>
                </a:schemeClr>
              </a:solidFill>
            </a:endParaRPr>
          </a:p>
        </p:txBody>
      </p:sp>
      <p:sp>
        <p:nvSpPr>
          <p:cNvPr id="122" name="角丸四角形 121">
            <a:extLst>
              <a:ext uri="{FF2B5EF4-FFF2-40B4-BE49-F238E27FC236}">
                <a16:creationId xmlns:a16="http://schemas.microsoft.com/office/drawing/2014/main" id="{35EBD609-DED5-5948-AF37-056D8B6EFBF1}"/>
              </a:ext>
            </a:extLst>
          </p:cNvPr>
          <p:cNvSpPr/>
          <p:nvPr/>
        </p:nvSpPr>
        <p:spPr>
          <a:xfrm>
            <a:off x="6820206" y="5054874"/>
            <a:ext cx="2419874" cy="411333"/>
          </a:xfrm>
          <a:prstGeom prst="roundRect">
            <a:avLst>
              <a:gd name="adj" fmla="val 0"/>
            </a:avLst>
          </a:prstGeom>
          <a:solidFill>
            <a:schemeClr val="bg1"/>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chemeClr val="tx1">
                  <a:lumMod val="75000"/>
                  <a:lumOff val="25000"/>
                </a:schemeClr>
              </a:solidFill>
            </a:endParaRPr>
          </a:p>
        </p:txBody>
      </p:sp>
      <p:sp>
        <p:nvSpPr>
          <p:cNvPr id="120" name="角丸四角形 119">
            <a:extLst>
              <a:ext uri="{FF2B5EF4-FFF2-40B4-BE49-F238E27FC236}">
                <a16:creationId xmlns:a16="http://schemas.microsoft.com/office/drawing/2014/main" id="{99F72186-2E1B-D64D-B683-59C9033D3053}"/>
              </a:ext>
            </a:extLst>
          </p:cNvPr>
          <p:cNvSpPr/>
          <p:nvPr/>
        </p:nvSpPr>
        <p:spPr>
          <a:xfrm>
            <a:off x="6820206" y="5614239"/>
            <a:ext cx="2419874" cy="411333"/>
          </a:xfrm>
          <a:prstGeom prst="roundRect">
            <a:avLst>
              <a:gd name="adj" fmla="val 0"/>
            </a:avLst>
          </a:prstGeom>
          <a:solidFill>
            <a:schemeClr val="bg1"/>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chemeClr val="tx1">
                  <a:lumMod val="75000"/>
                  <a:lumOff val="25000"/>
                </a:schemeClr>
              </a:solidFill>
            </a:endParaRPr>
          </a:p>
        </p:txBody>
      </p:sp>
      <p:cxnSp>
        <p:nvCxnSpPr>
          <p:cNvPr id="119" name="直線コネクタ 118">
            <a:extLst>
              <a:ext uri="{FF2B5EF4-FFF2-40B4-BE49-F238E27FC236}">
                <a16:creationId xmlns:a16="http://schemas.microsoft.com/office/drawing/2014/main" id="{BB29C176-BB97-6A4C-8C06-BA40121B52C9}"/>
              </a:ext>
            </a:extLst>
          </p:cNvPr>
          <p:cNvCxnSpPr>
            <a:cxnSpLocks/>
            <a:stCxn id="112" idx="3"/>
            <a:endCxn id="122" idx="1"/>
          </p:cNvCxnSpPr>
          <p:nvPr/>
        </p:nvCxnSpPr>
        <p:spPr>
          <a:xfrm>
            <a:off x="6162937" y="5260541"/>
            <a:ext cx="657269" cy="0"/>
          </a:xfrm>
          <a:prstGeom prst="line">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97" name="テキスト ボックス 96">
            <a:extLst>
              <a:ext uri="{FF2B5EF4-FFF2-40B4-BE49-F238E27FC236}">
                <a16:creationId xmlns:a16="http://schemas.microsoft.com/office/drawing/2014/main" id="{332F0864-4563-D04C-BC4F-55CA076BDA1E}"/>
              </a:ext>
            </a:extLst>
          </p:cNvPr>
          <p:cNvSpPr txBox="1"/>
          <p:nvPr/>
        </p:nvSpPr>
        <p:spPr>
          <a:xfrm>
            <a:off x="337286" y="6213254"/>
            <a:ext cx="9231426" cy="276999"/>
          </a:xfrm>
          <a:prstGeom prst="rect">
            <a:avLst/>
          </a:prstGeom>
          <a:noFill/>
        </p:spPr>
        <p:txBody>
          <a:bodyPr wrap="square" rtlCol="0" anchor="t">
            <a:spAutoFit/>
          </a:bodyPr>
          <a:lstStyle/>
          <a:p>
            <a:pPr>
              <a:lnSpc>
                <a:spcPct val="150000"/>
              </a:lnSpc>
            </a:pPr>
            <a:r>
              <a:rPr kumimoji="1" lang="en-US" altLang="ja-JP" sz="800" dirty="0">
                <a:solidFill>
                  <a:srgbClr val="404040"/>
                </a:solidFill>
                <a:latin typeface="メイリオ"/>
                <a:ea typeface="メイリオ"/>
                <a:cs typeface="メイリオ"/>
              </a:rPr>
              <a:t>※1.</a:t>
            </a:r>
            <a:r>
              <a:rPr lang="ja-JP" altLang="en-US" sz="800" dirty="0">
                <a:solidFill>
                  <a:srgbClr val="404040"/>
                </a:solidFill>
                <a:latin typeface="メイリオ"/>
                <a:ea typeface="メイリオ"/>
                <a:cs typeface="メイリオ"/>
              </a:rPr>
              <a:t>サンプルでは</a:t>
            </a:r>
            <a:r>
              <a:rPr lang="en-US" altLang="ja-JP" sz="800" dirty="0">
                <a:solidFill>
                  <a:srgbClr val="404040"/>
                </a:solidFill>
                <a:latin typeface="メイリオ"/>
                <a:ea typeface="メイリオ"/>
                <a:cs typeface="メイリオ"/>
              </a:rPr>
              <a:t>Why</a:t>
            </a:r>
            <a:r>
              <a:rPr lang="ja-JP" altLang="en-US" sz="800" dirty="0">
                <a:solidFill>
                  <a:srgbClr val="404040"/>
                </a:solidFill>
                <a:latin typeface="メイリオ"/>
                <a:ea typeface="メイリオ"/>
                <a:cs typeface="メイリオ"/>
              </a:rPr>
              <a:t>ツリーとして活用</a:t>
            </a:r>
            <a:r>
              <a:rPr lang="en-US" altLang="ja-JP" sz="800" dirty="0">
                <a:solidFill>
                  <a:srgbClr val="404040"/>
                </a:solidFill>
                <a:latin typeface="メイリオ"/>
                <a:ea typeface="メイリオ"/>
                <a:cs typeface="メイリオ"/>
              </a:rPr>
              <a:t> ※2.1</a:t>
            </a:r>
            <a:r>
              <a:rPr lang="ja-JP" altLang="en-US" sz="800" dirty="0">
                <a:solidFill>
                  <a:srgbClr val="404040"/>
                </a:solidFill>
                <a:latin typeface="メイリオ"/>
                <a:ea typeface="メイリオ"/>
                <a:cs typeface="メイリオ"/>
              </a:rPr>
              <a:t>つの要素につながる要素の数は必ずしも</a:t>
            </a:r>
            <a:r>
              <a:rPr lang="en-US" altLang="ja-JP" sz="800" dirty="0">
                <a:solidFill>
                  <a:srgbClr val="404040"/>
                </a:solidFill>
                <a:latin typeface="メイリオ"/>
                <a:ea typeface="メイリオ"/>
                <a:cs typeface="メイリオ"/>
              </a:rPr>
              <a:t>3</a:t>
            </a:r>
            <a:r>
              <a:rPr lang="ja-JP" altLang="en-US" sz="800" dirty="0">
                <a:solidFill>
                  <a:srgbClr val="404040"/>
                </a:solidFill>
                <a:latin typeface="メイリオ"/>
                <a:ea typeface="メイリオ"/>
                <a:cs typeface="メイリオ"/>
              </a:rPr>
              <a:t>つというわけではありません。</a:t>
            </a:r>
            <a:r>
              <a:rPr lang="en-US" altLang="ja-JP" sz="800" dirty="0">
                <a:solidFill>
                  <a:srgbClr val="404040"/>
                </a:solidFill>
                <a:latin typeface="メイリオ"/>
                <a:ea typeface="メイリオ"/>
                <a:cs typeface="メイリオ"/>
              </a:rPr>
              <a:t>2</a:t>
            </a:r>
            <a:r>
              <a:rPr lang="ja-JP" altLang="en-US" sz="800" dirty="0">
                <a:solidFill>
                  <a:srgbClr val="404040"/>
                </a:solidFill>
                <a:latin typeface="メイリオ"/>
                <a:ea typeface="メイリオ"/>
                <a:cs typeface="メイリオ"/>
              </a:rPr>
              <a:t>つの場合もあれば、</a:t>
            </a:r>
            <a:r>
              <a:rPr lang="en-US" altLang="ja-JP" sz="800" dirty="0">
                <a:solidFill>
                  <a:srgbClr val="404040"/>
                </a:solidFill>
                <a:latin typeface="メイリオ"/>
                <a:ea typeface="メイリオ"/>
                <a:cs typeface="メイリオ"/>
              </a:rPr>
              <a:t>4</a:t>
            </a:r>
            <a:r>
              <a:rPr lang="ja-JP" altLang="en-US" sz="800" dirty="0">
                <a:solidFill>
                  <a:srgbClr val="404040"/>
                </a:solidFill>
                <a:latin typeface="メイリオ"/>
                <a:ea typeface="メイリオ"/>
                <a:cs typeface="メイリオ"/>
              </a:rPr>
              <a:t>つ以上の場合もあります。</a:t>
            </a:r>
            <a:endParaRPr kumimoji="1" lang="en-US" altLang="ja-JP" sz="800" dirty="0">
              <a:solidFill>
                <a:srgbClr val="404040"/>
              </a:solidFill>
              <a:latin typeface="メイリオ"/>
              <a:ea typeface="メイリオ"/>
              <a:cs typeface="メイリオ"/>
            </a:endParaRPr>
          </a:p>
        </p:txBody>
      </p:sp>
      <p:sp>
        <p:nvSpPr>
          <p:cNvPr id="31" name="テキスト ボックス 30">
            <a:extLst>
              <a:ext uri="{FF2B5EF4-FFF2-40B4-BE49-F238E27FC236}">
                <a16:creationId xmlns:a16="http://schemas.microsoft.com/office/drawing/2014/main" id="{E0E0B4B7-1588-43A4-BFB3-678D1F8D70FF}"/>
              </a:ext>
            </a:extLst>
          </p:cNvPr>
          <p:cNvSpPr txBox="1"/>
          <p:nvPr/>
        </p:nvSpPr>
        <p:spPr>
          <a:xfrm>
            <a:off x="337288" y="6560810"/>
            <a:ext cx="1319592"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1.</a:t>
            </a:r>
            <a:r>
              <a:rPr lang="ja-JP" altLang="en-US" sz="900" dirty="0">
                <a:latin typeface="Meiryo UI" panose="020B0604030504040204" pitchFamily="50" charset="-128"/>
                <a:ea typeface="Meiryo UI" panose="020B0604030504040204" pitchFamily="50" charset="-128"/>
              </a:rPr>
              <a:t>問題・課題を発見する</a:t>
            </a:r>
          </a:p>
        </p:txBody>
      </p:sp>
      <p:sp>
        <p:nvSpPr>
          <p:cNvPr id="32" name="テキスト ボックス 31">
            <a:extLst>
              <a:ext uri="{FF2B5EF4-FFF2-40B4-BE49-F238E27FC236}">
                <a16:creationId xmlns:a16="http://schemas.microsoft.com/office/drawing/2014/main" id="{8B9A46C3-FEDC-4C8A-BCD3-123125B0F1AE}"/>
              </a:ext>
            </a:extLst>
          </p:cNvPr>
          <p:cNvSpPr txBox="1"/>
          <p:nvPr/>
        </p:nvSpPr>
        <p:spPr>
          <a:xfrm>
            <a:off x="1809280" y="6560810"/>
            <a:ext cx="1186543"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STEP2:</a:t>
            </a:r>
            <a:r>
              <a:rPr lang="ja-JP" altLang="en-US" sz="900" dirty="0">
                <a:latin typeface="Meiryo UI" panose="020B0604030504040204" pitchFamily="50" charset="-128"/>
                <a:ea typeface="Meiryo UI" panose="020B0604030504040204" pitchFamily="50" charset="-128"/>
              </a:rPr>
              <a:t>問題の整理</a:t>
            </a:r>
          </a:p>
        </p:txBody>
      </p:sp>
    </p:spTree>
    <p:extLst>
      <p:ext uri="{BB962C8B-B14F-4D97-AF65-F5344CB8AC3E}">
        <p14:creationId xmlns:p14="http://schemas.microsoft.com/office/powerpoint/2010/main" val="2979749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テキスト ボックス 45">
            <a:extLst>
              <a:ext uri="{FF2B5EF4-FFF2-40B4-BE49-F238E27FC236}">
                <a16:creationId xmlns:a16="http://schemas.microsoft.com/office/drawing/2014/main" id="{09BFBC6D-60CB-EC4B-9F3D-007CE25D2482}"/>
              </a:ext>
            </a:extLst>
          </p:cNvPr>
          <p:cNvSpPr txBox="1"/>
          <p:nvPr/>
        </p:nvSpPr>
        <p:spPr>
          <a:xfrm>
            <a:off x="347502" y="2909250"/>
            <a:ext cx="6140665" cy="313932"/>
          </a:xfrm>
          <a:prstGeom prst="rect">
            <a:avLst/>
          </a:prstGeom>
          <a:noFill/>
        </p:spPr>
        <p:txBody>
          <a:bodyPr wrap="square" rtlCol="0" anchor="t">
            <a:spAutoFit/>
          </a:bodyPr>
          <a:lstStyle/>
          <a:p>
            <a:pPr>
              <a:lnSpc>
                <a:spcPct val="120000"/>
              </a:lnSpc>
            </a:pPr>
            <a:r>
              <a:rPr lang="en-US" altLang="ja-JP" sz="1200" dirty="0">
                <a:solidFill>
                  <a:srgbClr val="404040"/>
                </a:solidFill>
                <a:latin typeface="メイリオ"/>
                <a:ea typeface="メイリオ"/>
                <a:cs typeface="メイリオ"/>
              </a:rPr>
              <a:t>【 </a:t>
            </a:r>
            <a:r>
              <a:rPr lang="ja-JP" altLang="en-US" sz="1200" dirty="0">
                <a:solidFill>
                  <a:srgbClr val="404040"/>
                </a:solidFill>
                <a:latin typeface="メイリオ"/>
                <a:ea typeface="メイリオ"/>
                <a:cs typeface="メイリオ"/>
              </a:rPr>
              <a:t>課題の概要を整理する</a:t>
            </a:r>
            <a:r>
              <a:rPr lang="en-US" altLang="ja-JP" sz="1200" dirty="0">
                <a:solidFill>
                  <a:srgbClr val="404040"/>
                </a:solidFill>
                <a:latin typeface="メイリオ"/>
                <a:ea typeface="メイリオ"/>
                <a:cs typeface="メイリオ"/>
              </a:rPr>
              <a:t> 】</a:t>
            </a:r>
          </a:p>
        </p:txBody>
      </p:sp>
      <p:sp>
        <p:nvSpPr>
          <p:cNvPr id="10" name="正方形/長方形 9">
            <a:extLst>
              <a:ext uri="{FF2B5EF4-FFF2-40B4-BE49-F238E27FC236}">
                <a16:creationId xmlns:a16="http://schemas.microsoft.com/office/drawing/2014/main" id="{A401BA9B-EBBE-5845-8DB7-DC06F4EE90E4}"/>
              </a:ext>
            </a:extLst>
          </p:cNvPr>
          <p:cNvSpPr/>
          <p:nvPr/>
        </p:nvSpPr>
        <p:spPr>
          <a:xfrm>
            <a:off x="342401" y="681548"/>
            <a:ext cx="1248017" cy="1864593"/>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42" name="直線コネクタ 41">
            <a:extLst>
              <a:ext uri="{FF2B5EF4-FFF2-40B4-BE49-F238E27FC236}">
                <a16:creationId xmlns:a16="http://schemas.microsoft.com/office/drawing/2014/main" id="{E76B9567-14E0-AE42-B2FB-5C4C26484C57}"/>
              </a:ext>
            </a:extLst>
          </p:cNvPr>
          <p:cNvCxnSpPr>
            <a:cxnSpLocks/>
          </p:cNvCxnSpPr>
          <p:nvPr/>
        </p:nvCxnSpPr>
        <p:spPr>
          <a:xfrm>
            <a:off x="337290" y="1605379"/>
            <a:ext cx="9226312" cy="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43" name="直線コネクタ 42">
            <a:extLst>
              <a:ext uri="{FF2B5EF4-FFF2-40B4-BE49-F238E27FC236}">
                <a16:creationId xmlns:a16="http://schemas.microsoft.com/office/drawing/2014/main" id="{7532AF22-CA92-3A4D-8C38-8B9A412385E5}"/>
              </a:ext>
            </a:extLst>
          </p:cNvPr>
          <p:cNvCxnSpPr>
            <a:cxnSpLocks/>
          </p:cNvCxnSpPr>
          <p:nvPr/>
        </p:nvCxnSpPr>
        <p:spPr>
          <a:xfrm>
            <a:off x="1594649" y="664616"/>
            <a:ext cx="0" cy="1881526"/>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sp>
        <p:nvSpPr>
          <p:cNvPr id="44" name="テキスト ボックス 43">
            <a:extLst>
              <a:ext uri="{FF2B5EF4-FFF2-40B4-BE49-F238E27FC236}">
                <a16:creationId xmlns:a16="http://schemas.microsoft.com/office/drawing/2014/main" id="{C924EFC5-4B95-A746-81A7-D552EB46CBEE}"/>
              </a:ext>
            </a:extLst>
          </p:cNvPr>
          <p:cNvSpPr txBox="1"/>
          <p:nvPr/>
        </p:nvSpPr>
        <p:spPr>
          <a:xfrm>
            <a:off x="342400" y="888770"/>
            <a:ext cx="1256481" cy="507831"/>
          </a:xfrm>
          <a:prstGeom prst="rect">
            <a:avLst/>
          </a:prstGeom>
          <a:noFill/>
        </p:spPr>
        <p:txBody>
          <a:bodyPr wrap="square" rtlCol="0" anchor="t">
            <a:spAutoFit/>
          </a:bodyPr>
          <a:lstStyle/>
          <a:p>
            <a:pPr algn="ctr"/>
            <a:r>
              <a:rPr lang="ja-JP" altLang="en-US" sz="1100" dirty="0">
                <a:solidFill>
                  <a:srgbClr val="404040"/>
                </a:solidFill>
                <a:latin typeface="メイリオ"/>
                <a:ea typeface="メイリオ"/>
                <a:cs typeface="メイリオ"/>
              </a:rPr>
              <a:t>解決すべき</a:t>
            </a:r>
            <a:endParaRPr lang="en-US" altLang="ja-JP" sz="1100" dirty="0">
              <a:solidFill>
                <a:srgbClr val="404040"/>
              </a:solidFill>
              <a:latin typeface="メイリオ"/>
              <a:ea typeface="メイリオ"/>
              <a:cs typeface="メイリオ"/>
            </a:endParaRPr>
          </a:p>
          <a:p>
            <a:pPr algn="ctr"/>
            <a:r>
              <a:rPr lang="ja-JP" altLang="en-US" sz="1600" dirty="0">
                <a:solidFill>
                  <a:srgbClr val="404040"/>
                </a:solidFill>
                <a:latin typeface="メイリオ"/>
                <a:ea typeface="メイリオ"/>
                <a:cs typeface="メイリオ"/>
              </a:rPr>
              <a:t>問題</a:t>
            </a:r>
            <a:endParaRPr lang="en-US" altLang="ja-JP" sz="1600" dirty="0">
              <a:solidFill>
                <a:srgbClr val="404040"/>
              </a:solidFill>
              <a:latin typeface="メイリオ"/>
              <a:ea typeface="メイリオ"/>
              <a:cs typeface="メイリオ"/>
            </a:endParaRPr>
          </a:p>
        </p:txBody>
      </p:sp>
      <p:sp>
        <p:nvSpPr>
          <p:cNvPr id="45" name="テキスト ボックス 44">
            <a:extLst>
              <a:ext uri="{FF2B5EF4-FFF2-40B4-BE49-F238E27FC236}">
                <a16:creationId xmlns:a16="http://schemas.microsoft.com/office/drawing/2014/main" id="{9DDD67C2-B35A-B741-BE62-FFEDEBF04089}"/>
              </a:ext>
            </a:extLst>
          </p:cNvPr>
          <p:cNvSpPr txBox="1"/>
          <p:nvPr/>
        </p:nvSpPr>
        <p:spPr>
          <a:xfrm>
            <a:off x="342400" y="1829533"/>
            <a:ext cx="1256481" cy="507831"/>
          </a:xfrm>
          <a:prstGeom prst="rect">
            <a:avLst/>
          </a:prstGeom>
          <a:noFill/>
        </p:spPr>
        <p:txBody>
          <a:bodyPr wrap="square" rtlCol="0" anchor="t">
            <a:spAutoFit/>
          </a:bodyPr>
          <a:lstStyle/>
          <a:p>
            <a:pPr algn="ctr"/>
            <a:r>
              <a:rPr lang="ja-JP" altLang="en-US" sz="1100" dirty="0">
                <a:solidFill>
                  <a:srgbClr val="404040"/>
                </a:solidFill>
                <a:latin typeface="メイリオ"/>
                <a:ea typeface="メイリオ"/>
                <a:cs typeface="メイリオ"/>
              </a:rPr>
              <a:t>取り組む</a:t>
            </a:r>
            <a:endParaRPr lang="en-US" altLang="ja-JP" sz="1100" dirty="0">
              <a:solidFill>
                <a:srgbClr val="404040"/>
              </a:solidFill>
              <a:latin typeface="メイリオ"/>
              <a:ea typeface="メイリオ"/>
              <a:cs typeface="メイリオ"/>
            </a:endParaRPr>
          </a:p>
          <a:p>
            <a:pPr algn="ctr"/>
            <a:r>
              <a:rPr lang="ja-JP" altLang="en-US" sz="1600" dirty="0">
                <a:solidFill>
                  <a:srgbClr val="404040"/>
                </a:solidFill>
                <a:latin typeface="メイリオ"/>
                <a:ea typeface="メイリオ"/>
                <a:cs typeface="メイリオ"/>
              </a:rPr>
              <a:t>課題</a:t>
            </a:r>
            <a:endParaRPr lang="en-US" altLang="ja-JP" sz="1600" dirty="0">
              <a:solidFill>
                <a:srgbClr val="404040"/>
              </a:solidFill>
              <a:latin typeface="メイリオ"/>
              <a:ea typeface="メイリオ"/>
              <a:cs typeface="メイリオ"/>
            </a:endParaRPr>
          </a:p>
        </p:txBody>
      </p:sp>
      <p:sp>
        <p:nvSpPr>
          <p:cNvPr id="58" name="正方形/長方形 57">
            <a:extLst>
              <a:ext uri="{FF2B5EF4-FFF2-40B4-BE49-F238E27FC236}">
                <a16:creationId xmlns:a16="http://schemas.microsoft.com/office/drawing/2014/main" id="{98E658AE-4297-244A-92CE-1821B3FE7456}"/>
              </a:ext>
            </a:extLst>
          </p:cNvPr>
          <p:cNvSpPr/>
          <p:nvPr/>
        </p:nvSpPr>
        <p:spPr>
          <a:xfrm>
            <a:off x="337288" y="681549"/>
            <a:ext cx="9231425" cy="186459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0" name="テキスト ボックス 59">
            <a:extLst>
              <a:ext uri="{FF2B5EF4-FFF2-40B4-BE49-F238E27FC236}">
                <a16:creationId xmlns:a16="http://schemas.microsoft.com/office/drawing/2014/main" id="{1ABECBC6-5BA5-5146-BCCA-2AC04145F275}"/>
              </a:ext>
            </a:extLst>
          </p:cNvPr>
          <p:cNvSpPr txBox="1"/>
          <p:nvPr/>
        </p:nvSpPr>
        <p:spPr>
          <a:xfrm>
            <a:off x="463308" y="238540"/>
            <a:ext cx="2499402" cy="400110"/>
          </a:xfrm>
          <a:prstGeom prst="rect">
            <a:avLst/>
          </a:prstGeom>
          <a:noFill/>
        </p:spPr>
        <p:txBody>
          <a:bodyPr wrap="none" rtlCol="0">
            <a:spAutoFit/>
          </a:bodyPr>
          <a:lstStyle/>
          <a:p>
            <a:r>
              <a:rPr kumimoji="1" lang="en-US" altLang="ja-JP" sz="2000" b="1" dirty="0">
                <a:solidFill>
                  <a:schemeClr val="tx1">
                    <a:lumMod val="75000"/>
                    <a:lumOff val="25000"/>
                  </a:schemeClr>
                </a:solidFill>
                <a:latin typeface="Meiryo" panose="020B0604030504040204" pitchFamily="34" charset="-128"/>
                <a:ea typeface="Meiryo" panose="020B0604030504040204" pitchFamily="34" charset="-128"/>
              </a:rPr>
              <a:t>06_</a:t>
            </a:r>
            <a:r>
              <a:rPr kumimoji="1" lang="ja-JP" altLang="en-US" sz="2000" b="1" dirty="0">
                <a:solidFill>
                  <a:schemeClr val="tx1">
                    <a:lumMod val="75000"/>
                    <a:lumOff val="25000"/>
                  </a:schemeClr>
                </a:solidFill>
                <a:latin typeface="Meiryo" panose="020B0604030504040204" pitchFamily="34" charset="-128"/>
                <a:ea typeface="Meiryo" panose="020B0604030504040204" pitchFamily="34" charset="-128"/>
              </a:rPr>
              <a:t>課題設定シート</a:t>
            </a:r>
          </a:p>
        </p:txBody>
      </p:sp>
      <p:sp>
        <p:nvSpPr>
          <p:cNvPr id="41" name="正方形/長方形 40">
            <a:extLst>
              <a:ext uri="{FF2B5EF4-FFF2-40B4-BE49-F238E27FC236}">
                <a16:creationId xmlns:a16="http://schemas.microsoft.com/office/drawing/2014/main" id="{844AD18A-0321-364E-83AE-7FD3BB0D7FE1}"/>
              </a:ext>
            </a:extLst>
          </p:cNvPr>
          <p:cNvSpPr/>
          <p:nvPr/>
        </p:nvSpPr>
        <p:spPr>
          <a:xfrm>
            <a:off x="337288" y="3255127"/>
            <a:ext cx="9231425" cy="3235125"/>
          </a:xfrm>
          <a:prstGeom prst="rect">
            <a:avLst/>
          </a:prstGeom>
          <a:noFill/>
          <a:ln w="12700" cmpd="sng">
            <a:solidFill>
              <a:schemeClr val="tx1">
                <a:lumMod val="75000"/>
                <a:lumOff val="2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1" name="テキスト ボックス 10">
            <a:extLst>
              <a:ext uri="{FF2B5EF4-FFF2-40B4-BE49-F238E27FC236}">
                <a16:creationId xmlns:a16="http://schemas.microsoft.com/office/drawing/2014/main" id="{27940F91-7961-C443-AE90-99600F4D6519}"/>
              </a:ext>
            </a:extLst>
          </p:cNvPr>
          <p:cNvSpPr txBox="1"/>
          <p:nvPr/>
        </p:nvSpPr>
        <p:spPr>
          <a:xfrm>
            <a:off x="1663717" y="867232"/>
            <a:ext cx="7828655" cy="535531"/>
          </a:xfrm>
          <a:prstGeom prst="rect">
            <a:avLst/>
          </a:prstGeom>
          <a:noFill/>
        </p:spPr>
        <p:txBody>
          <a:bodyPr wrap="square" rtlCol="0" anchor="ctr">
            <a:spAutoFit/>
          </a:bodyPr>
          <a:lstStyle/>
          <a:p>
            <a:pPr>
              <a:lnSpc>
                <a:spcPct val="120000"/>
              </a:lnSpc>
            </a:pPr>
            <a:r>
              <a:rPr lang="ja-JP" altLang="en-US" sz="1200" dirty="0">
                <a:solidFill>
                  <a:srgbClr val="404040"/>
                </a:solidFill>
                <a:latin typeface="メイリオ"/>
                <a:ea typeface="メイリオ"/>
                <a:cs typeface="メイリオ"/>
              </a:rPr>
              <a:t>メンバー間のモチベーションの差が大きくなり始めている</a:t>
            </a:r>
            <a:endParaRPr lang="en-US" altLang="ja-JP" sz="1200" dirty="0">
              <a:solidFill>
                <a:srgbClr val="404040"/>
              </a:solidFill>
              <a:latin typeface="メイリオ"/>
              <a:ea typeface="メイリオ"/>
              <a:cs typeface="メイリオ"/>
            </a:endParaRPr>
          </a:p>
          <a:p>
            <a:pPr>
              <a:lnSpc>
                <a:spcPct val="120000"/>
              </a:lnSpc>
            </a:pPr>
            <a:r>
              <a:rPr lang="en-US" altLang="ja-JP" sz="1200" dirty="0">
                <a:solidFill>
                  <a:srgbClr val="404040"/>
                </a:solidFill>
                <a:latin typeface="メイリオ"/>
                <a:ea typeface="メイリオ"/>
                <a:cs typeface="メイリオ"/>
              </a:rPr>
              <a:t>※</a:t>
            </a:r>
            <a:r>
              <a:rPr lang="ja-JP" altLang="en-US" sz="1200" dirty="0">
                <a:solidFill>
                  <a:srgbClr val="404040"/>
                </a:solidFill>
                <a:latin typeface="メイリオ"/>
                <a:ea typeface="メイリオ"/>
                <a:cs typeface="メイリオ"/>
              </a:rPr>
              <a:t>最近入社してきたメンバーは創業期と同じやり方では上手く機能しない</a:t>
            </a:r>
            <a:endParaRPr lang="en-US" altLang="ja-JP" sz="1200" dirty="0">
              <a:solidFill>
                <a:srgbClr val="404040"/>
              </a:solidFill>
              <a:latin typeface="メイリオ"/>
              <a:ea typeface="メイリオ"/>
              <a:cs typeface="メイリオ"/>
            </a:endParaRPr>
          </a:p>
        </p:txBody>
      </p:sp>
      <p:sp>
        <p:nvSpPr>
          <p:cNvPr id="12" name="テキスト ボックス 11">
            <a:extLst>
              <a:ext uri="{FF2B5EF4-FFF2-40B4-BE49-F238E27FC236}">
                <a16:creationId xmlns:a16="http://schemas.microsoft.com/office/drawing/2014/main" id="{4A859E2F-E167-0B44-BA53-ECCDB3F51D89}"/>
              </a:ext>
            </a:extLst>
          </p:cNvPr>
          <p:cNvSpPr txBox="1"/>
          <p:nvPr/>
        </p:nvSpPr>
        <p:spPr>
          <a:xfrm>
            <a:off x="1657416" y="1918795"/>
            <a:ext cx="7828655" cy="313932"/>
          </a:xfrm>
          <a:prstGeom prst="rect">
            <a:avLst/>
          </a:prstGeom>
          <a:noFill/>
        </p:spPr>
        <p:txBody>
          <a:bodyPr wrap="square" rtlCol="0" anchor="ctr">
            <a:spAutoFit/>
          </a:bodyPr>
          <a:lstStyle/>
          <a:p>
            <a:pPr>
              <a:lnSpc>
                <a:spcPct val="120000"/>
              </a:lnSpc>
            </a:pPr>
            <a:r>
              <a:rPr lang="ja-JP" altLang="en-US" sz="1200" dirty="0">
                <a:solidFill>
                  <a:srgbClr val="404040"/>
                </a:solidFill>
                <a:latin typeface="メイリオ"/>
                <a:ea typeface="メイリオ"/>
                <a:cs typeface="メイリオ"/>
              </a:rPr>
              <a:t>新入社員の教育プログラムと評価制度の設計を実施する</a:t>
            </a:r>
            <a:endParaRPr lang="en-US" altLang="ja-JP" sz="1200" dirty="0">
              <a:solidFill>
                <a:srgbClr val="404040"/>
              </a:solidFill>
              <a:latin typeface="メイリオ"/>
              <a:ea typeface="メイリオ"/>
              <a:cs typeface="メイリオ"/>
            </a:endParaRPr>
          </a:p>
        </p:txBody>
      </p:sp>
      <p:sp>
        <p:nvSpPr>
          <p:cNvPr id="13" name="正方形/長方形 12">
            <a:extLst>
              <a:ext uri="{FF2B5EF4-FFF2-40B4-BE49-F238E27FC236}">
                <a16:creationId xmlns:a16="http://schemas.microsoft.com/office/drawing/2014/main" id="{6E68C43F-AA8D-1645-B6F2-D8F14C391E04}"/>
              </a:ext>
            </a:extLst>
          </p:cNvPr>
          <p:cNvSpPr/>
          <p:nvPr/>
        </p:nvSpPr>
        <p:spPr>
          <a:xfrm>
            <a:off x="501741" y="3400930"/>
            <a:ext cx="8892305" cy="2308324"/>
          </a:xfrm>
          <a:prstGeom prst="rect">
            <a:avLst/>
          </a:prstGeom>
        </p:spPr>
        <p:txBody>
          <a:bodyPr wrap="square">
            <a:spAutoFit/>
          </a:bodyPr>
          <a:lstStyle/>
          <a:p>
            <a:pPr marL="171450" indent="-171450">
              <a:lnSpc>
                <a:spcPct val="150000"/>
              </a:lnSpc>
              <a:buFont typeface="Arial" panose="020B0604020202020204" pitchFamily="34" charset="0"/>
              <a:buChar char="•"/>
            </a:pPr>
            <a:r>
              <a:rPr lang="ja-JP" altLang="en-US" sz="1200" dirty="0">
                <a:solidFill>
                  <a:srgbClr val="404040"/>
                </a:solidFill>
                <a:latin typeface="メイリオ"/>
                <a:ea typeface="メイリオ"/>
                <a:cs typeface="メイリオ"/>
              </a:rPr>
              <a:t>創業時は理念やビジョンを誰もが共有できる距離にいたが、人数が増えてバラつきが出てきたため（</a:t>
            </a:r>
            <a:r>
              <a:rPr lang="en-US" altLang="ja-JP" sz="1200" dirty="0">
                <a:solidFill>
                  <a:srgbClr val="404040"/>
                </a:solidFill>
                <a:latin typeface="メイリオ"/>
                <a:ea typeface="メイリオ"/>
                <a:cs typeface="メイリオ"/>
              </a:rPr>
              <a:t>Why</a:t>
            </a:r>
            <a:r>
              <a:rPr lang="ja-JP" altLang="en-US" sz="1200" dirty="0">
                <a:solidFill>
                  <a:srgbClr val="404040"/>
                </a:solidFill>
                <a:latin typeface="メイリオ"/>
                <a:ea typeface="メイリオ"/>
                <a:cs typeface="メイリオ"/>
              </a:rPr>
              <a:t>）</a:t>
            </a:r>
            <a:endParaRPr lang="en-US" altLang="ja-JP" sz="1200" dirty="0">
              <a:solidFill>
                <a:srgbClr val="404040"/>
              </a:solidFill>
              <a:latin typeface="メイリオ"/>
              <a:ea typeface="メイリオ"/>
              <a:cs typeface="メイリオ"/>
            </a:endParaRPr>
          </a:p>
          <a:p>
            <a:pPr marL="171450" indent="-171450">
              <a:lnSpc>
                <a:spcPct val="150000"/>
              </a:lnSpc>
              <a:buFont typeface="Arial" panose="020B0604020202020204" pitchFamily="34" charset="0"/>
              <a:buChar char="•"/>
            </a:pPr>
            <a:r>
              <a:rPr lang="en-US" altLang="ja-JP" sz="1200" dirty="0">
                <a:solidFill>
                  <a:srgbClr val="404040"/>
                </a:solidFill>
                <a:latin typeface="メイリオ"/>
                <a:ea typeface="メイリオ"/>
                <a:cs typeface="メイリオ"/>
              </a:rPr>
              <a:t>2</a:t>
            </a:r>
            <a:r>
              <a:rPr lang="ja-JP" altLang="en-US" sz="1200" dirty="0">
                <a:solidFill>
                  <a:srgbClr val="404040"/>
                </a:solidFill>
                <a:latin typeface="メイリオ"/>
                <a:ea typeface="メイリオ"/>
                <a:cs typeface="メイリオ"/>
              </a:rPr>
              <a:t>泊</a:t>
            </a:r>
            <a:r>
              <a:rPr lang="en-US" altLang="ja-JP" sz="1200" dirty="0">
                <a:solidFill>
                  <a:srgbClr val="404040"/>
                </a:solidFill>
                <a:latin typeface="メイリオ"/>
                <a:ea typeface="メイリオ"/>
                <a:cs typeface="メイリオ"/>
              </a:rPr>
              <a:t>3</a:t>
            </a:r>
            <a:r>
              <a:rPr lang="ja-JP" altLang="en-US" sz="1200" dirty="0">
                <a:solidFill>
                  <a:srgbClr val="404040"/>
                </a:solidFill>
                <a:latin typeface="メイリオ"/>
                <a:ea typeface="メイリオ"/>
                <a:cs typeface="メイリオ"/>
              </a:rPr>
              <a:t>日の合宿形式のプログラムにしたい。以降は店舗リーダーがフォロー（</a:t>
            </a:r>
            <a:r>
              <a:rPr lang="en-US" altLang="ja-JP" sz="1200" dirty="0">
                <a:solidFill>
                  <a:srgbClr val="404040"/>
                </a:solidFill>
                <a:latin typeface="メイリオ"/>
                <a:ea typeface="メイリオ"/>
                <a:cs typeface="メイリオ"/>
              </a:rPr>
              <a:t>How</a:t>
            </a:r>
            <a:r>
              <a:rPr lang="ja-JP" altLang="en-US" sz="1200" dirty="0">
                <a:solidFill>
                  <a:srgbClr val="404040"/>
                </a:solidFill>
                <a:latin typeface="メイリオ"/>
                <a:ea typeface="メイリオ"/>
                <a:cs typeface="メイリオ"/>
              </a:rPr>
              <a:t>）</a:t>
            </a:r>
            <a:endParaRPr lang="en-US" altLang="ja-JP" sz="1200" dirty="0">
              <a:solidFill>
                <a:srgbClr val="404040"/>
              </a:solidFill>
              <a:latin typeface="メイリオ"/>
              <a:ea typeface="メイリオ"/>
              <a:cs typeface="メイリオ"/>
            </a:endParaRPr>
          </a:p>
          <a:p>
            <a:pPr marL="171450" indent="-171450">
              <a:lnSpc>
                <a:spcPct val="150000"/>
              </a:lnSpc>
              <a:buFont typeface="Arial" panose="020B0604020202020204" pitchFamily="34" charset="0"/>
              <a:buChar char="•"/>
            </a:pPr>
            <a:r>
              <a:rPr lang="ja-JP" altLang="en-US" sz="1200" dirty="0">
                <a:solidFill>
                  <a:srgbClr val="404040"/>
                </a:solidFill>
                <a:latin typeface="メイリオ"/>
                <a:ea typeface="メイリオ"/>
                <a:cs typeface="メイリオ"/>
              </a:rPr>
              <a:t>理念共有、目標設定、行動計画の策定プログラムの実施と個別フォローが必要（</a:t>
            </a:r>
            <a:r>
              <a:rPr lang="en-US" altLang="ja-JP" sz="1200" dirty="0">
                <a:solidFill>
                  <a:srgbClr val="404040"/>
                </a:solidFill>
                <a:latin typeface="メイリオ"/>
                <a:ea typeface="メイリオ"/>
                <a:cs typeface="メイリオ"/>
              </a:rPr>
              <a:t>What</a:t>
            </a:r>
            <a:r>
              <a:rPr lang="ja-JP" altLang="en-US" sz="1200" dirty="0">
                <a:solidFill>
                  <a:srgbClr val="404040"/>
                </a:solidFill>
                <a:latin typeface="メイリオ"/>
                <a:ea typeface="メイリオ"/>
                <a:cs typeface="メイリオ"/>
              </a:rPr>
              <a:t>）</a:t>
            </a:r>
            <a:endParaRPr lang="en-US" altLang="ja-JP" sz="1200" dirty="0">
              <a:solidFill>
                <a:srgbClr val="404040"/>
              </a:solidFill>
              <a:latin typeface="メイリオ"/>
              <a:ea typeface="メイリオ"/>
              <a:cs typeface="メイリオ"/>
            </a:endParaRPr>
          </a:p>
          <a:p>
            <a:pPr marL="171450" indent="-171450">
              <a:lnSpc>
                <a:spcPct val="150000"/>
              </a:lnSpc>
              <a:buFont typeface="Arial" panose="020B0604020202020204" pitchFamily="34" charset="0"/>
              <a:buChar char="•"/>
            </a:pPr>
            <a:r>
              <a:rPr lang="ja-JP" altLang="en-US" sz="1200" dirty="0">
                <a:solidFill>
                  <a:srgbClr val="404040"/>
                </a:solidFill>
                <a:latin typeface="メイリオ"/>
                <a:ea typeface="メイリオ"/>
                <a:cs typeface="メイリオ"/>
              </a:rPr>
              <a:t>人事部が主導。現場のチームリーダーにも協力を要請（</a:t>
            </a:r>
            <a:r>
              <a:rPr lang="en-US" altLang="ja-JP" sz="1200" dirty="0">
                <a:solidFill>
                  <a:srgbClr val="404040"/>
                </a:solidFill>
                <a:latin typeface="メイリオ"/>
                <a:ea typeface="メイリオ"/>
                <a:cs typeface="メイリオ"/>
              </a:rPr>
              <a:t>Who</a:t>
            </a:r>
            <a:r>
              <a:rPr lang="ja-JP" altLang="en-US" sz="1200" dirty="0">
                <a:solidFill>
                  <a:srgbClr val="404040"/>
                </a:solidFill>
                <a:latin typeface="メイリオ"/>
                <a:ea typeface="メイリオ"/>
                <a:cs typeface="メイリオ"/>
              </a:rPr>
              <a:t>）</a:t>
            </a:r>
            <a:endParaRPr lang="en-US" altLang="ja-JP" sz="1200" dirty="0">
              <a:solidFill>
                <a:srgbClr val="404040"/>
              </a:solidFill>
              <a:latin typeface="メイリオ"/>
              <a:ea typeface="メイリオ"/>
              <a:cs typeface="メイリオ"/>
            </a:endParaRPr>
          </a:p>
          <a:p>
            <a:pPr marL="171450" indent="-171450">
              <a:lnSpc>
                <a:spcPct val="150000"/>
              </a:lnSpc>
              <a:buFont typeface="Arial" panose="020B0604020202020204" pitchFamily="34" charset="0"/>
              <a:buChar char="•"/>
            </a:pPr>
            <a:r>
              <a:rPr lang="ja-JP" altLang="en-US" sz="1200" dirty="0">
                <a:solidFill>
                  <a:srgbClr val="404040"/>
                </a:solidFill>
                <a:latin typeface="メイリオ"/>
                <a:ea typeface="メイリオ"/>
                <a:cs typeface="メイリオ"/>
              </a:rPr>
              <a:t>まずは新入社員から入社</a:t>
            </a:r>
            <a:r>
              <a:rPr lang="en-US" altLang="ja-JP" sz="1200" dirty="0">
                <a:solidFill>
                  <a:srgbClr val="404040"/>
                </a:solidFill>
                <a:latin typeface="メイリオ"/>
                <a:ea typeface="メイリオ"/>
                <a:cs typeface="メイリオ"/>
              </a:rPr>
              <a:t>2</a:t>
            </a:r>
            <a:r>
              <a:rPr lang="ja-JP" altLang="en-US" sz="1200" dirty="0">
                <a:solidFill>
                  <a:srgbClr val="404040"/>
                </a:solidFill>
                <a:latin typeface="メイリオ"/>
                <a:ea typeface="メイリオ"/>
                <a:cs typeface="メイリオ"/>
              </a:rPr>
              <a:t>年目までの社員に対して実施（</a:t>
            </a:r>
            <a:r>
              <a:rPr lang="en-US" altLang="ja-JP" sz="1200" dirty="0">
                <a:solidFill>
                  <a:srgbClr val="404040"/>
                </a:solidFill>
                <a:latin typeface="メイリオ"/>
                <a:ea typeface="メイリオ"/>
                <a:cs typeface="メイリオ"/>
              </a:rPr>
              <a:t>Whom</a:t>
            </a:r>
            <a:r>
              <a:rPr lang="ja-JP" altLang="en-US" sz="1200" dirty="0">
                <a:solidFill>
                  <a:srgbClr val="404040"/>
                </a:solidFill>
                <a:latin typeface="メイリオ"/>
                <a:ea typeface="メイリオ"/>
                <a:cs typeface="メイリオ"/>
              </a:rPr>
              <a:t>）</a:t>
            </a:r>
            <a:endParaRPr lang="en-US" altLang="ja-JP" sz="1200" dirty="0">
              <a:solidFill>
                <a:srgbClr val="404040"/>
              </a:solidFill>
              <a:latin typeface="メイリオ"/>
              <a:ea typeface="メイリオ"/>
              <a:cs typeface="メイリオ"/>
            </a:endParaRPr>
          </a:p>
          <a:p>
            <a:pPr marL="171450" indent="-171450">
              <a:lnSpc>
                <a:spcPct val="150000"/>
              </a:lnSpc>
              <a:buFont typeface="Arial" panose="020B0604020202020204" pitchFamily="34" charset="0"/>
              <a:buChar char="•"/>
            </a:pPr>
            <a:r>
              <a:rPr lang="en-US" altLang="ja-JP" sz="1200" dirty="0">
                <a:solidFill>
                  <a:srgbClr val="404040"/>
                </a:solidFill>
                <a:latin typeface="メイリオ"/>
                <a:ea typeface="メイリオ"/>
                <a:cs typeface="メイリオ"/>
              </a:rPr>
              <a:t>4</a:t>
            </a:r>
            <a:r>
              <a:rPr lang="ja-JP" altLang="en-US" sz="1200" dirty="0">
                <a:solidFill>
                  <a:srgbClr val="404040"/>
                </a:solidFill>
                <a:latin typeface="メイリオ"/>
                <a:ea typeface="メイリオ"/>
                <a:cs typeface="メイリオ"/>
              </a:rPr>
              <a:t>月に</a:t>
            </a:r>
            <a:r>
              <a:rPr lang="en-US" altLang="ja-JP" sz="1200" dirty="0">
                <a:solidFill>
                  <a:srgbClr val="404040"/>
                </a:solidFill>
                <a:latin typeface="メイリオ"/>
                <a:ea typeface="メイリオ"/>
                <a:cs typeface="メイリオ"/>
              </a:rPr>
              <a:t>1</a:t>
            </a:r>
            <a:r>
              <a:rPr lang="ja-JP" altLang="en-US" sz="1200" dirty="0">
                <a:solidFill>
                  <a:srgbClr val="404040"/>
                </a:solidFill>
                <a:latin typeface="メイリオ"/>
                <a:ea typeface="メイリオ"/>
                <a:cs typeface="メイリオ"/>
              </a:rPr>
              <a:t>度、</a:t>
            </a:r>
            <a:r>
              <a:rPr lang="en-US" altLang="ja-JP" sz="1200" dirty="0">
                <a:solidFill>
                  <a:srgbClr val="404040"/>
                </a:solidFill>
                <a:latin typeface="メイリオ"/>
                <a:ea typeface="メイリオ"/>
                <a:cs typeface="メイリオ"/>
              </a:rPr>
              <a:t>12</a:t>
            </a:r>
            <a:r>
              <a:rPr lang="ja-JP" altLang="en-US" sz="1200" dirty="0">
                <a:solidFill>
                  <a:srgbClr val="404040"/>
                </a:solidFill>
                <a:latin typeface="メイリオ"/>
                <a:ea typeface="メイリオ"/>
                <a:cs typeface="メイリオ"/>
              </a:rPr>
              <a:t>月に</a:t>
            </a:r>
            <a:r>
              <a:rPr lang="en-US" altLang="ja-JP" sz="1200" dirty="0">
                <a:solidFill>
                  <a:srgbClr val="404040"/>
                </a:solidFill>
                <a:latin typeface="メイリオ"/>
                <a:ea typeface="メイリオ"/>
                <a:cs typeface="メイリオ"/>
              </a:rPr>
              <a:t>1</a:t>
            </a:r>
            <a:r>
              <a:rPr lang="ja-JP" altLang="en-US" sz="1200" dirty="0">
                <a:solidFill>
                  <a:srgbClr val="404040"/>
                </a:solidFill>
                <a:latin typeface="メイリオ"/>
                <a:ea typeface="メイリオ"/>
                <a:cs typeface="メイリオ"/>
              </a:rPr>
              <a:t>度、理念共有の研修をしたい。月に</a:t>
            </a:r>
            <a:r>
              <a:rPr lang="en-US" altLang="ja-JP" sz="1200" dirty="0">
                <a:solidFill>
                  <a:srgbClr val="404040"/>
                </a:solidFill>
                <a:latin typeface="メイリオ"/>
                <a:ea typeface="メイリオ"/>
                <a:cs typeface="メイリオ"/>
              </a:rPr>
              <a:t>1</a:t>
            </a:r>
            <a:r>
              <a:rPr lang="ja-JP" altLang="en-US" sz="1200" dirty="0">
                <a:solidFill>
                  <a:srgbClr val="404040"/>
                </a:solidFill>
                <a:latin typeface="メイリオ"/>
                <a:ea typeface="メイリオ"/>
                <a:cs typeface="メイリオ"/>
              </a:rPr>
              <a:t>度の個別面談も必要（</a:t>
            </a:r>
            <a:r>
              <a:rPr lang="en-US" altLang="ja-JP" sz="1200" dirty="0">
                <a:solidFill>
                  <a:srgbClr val="404040"/>
                </a:solidFill>
                <a:latin typeface="メイリオ"/>
                <a:ea typeface="メイリオ"/>
                <a:cs typeface="メイリオ"/>
              </a:rPr>
              <a:t>When</a:t>
            </a:r>
            <a:r>
              <a:rPr lang="ja-JP" altLang="en-US" sz="1200" dirty="0">
                <a:solidFill>
                  <a:srgbClr val="404040"/>
                </a:solidFill>
                <a:latin typeface="メイリオ"/>
                <a:ea typeface="メイリオ"/>
                <a:cs typeface="メイリオ"/>
              </a:rPr>
              <a:t>）</a:t>
            </a:r>
            <a:endParaRPr lang="en-US" altLang="ja-JP" sz="1200" dirty="0">
              <a:solidFill>
                <a:srgbClr val="404040"/>
              </a:solidFill>
              <a:latin typeface="メイリオ"/>
              <a:ea typeface="メイリオ"/>
              <a:cs typeface="メイリオ"/>
            </a:endParaRPr>
          </a:p>
          <a:p>
            <a:pPr marL="171450" indent="-171450">
              <a:lnSpc>
                <a:spcPct val="150000"/>
              </a:lnSpc>
              <a:buFont typeface="Arial" panose="020B0604020202020204" pitchFamily="34" charset="0"/>
              <a:buChar char="•"/>
            </a:pPr>
            <a:r>
              <a:rPr lang="ja-JP" altLang="en-US" sz="1200" dirty="0">
                <a:solidFill>
                  <a:srgbClr val="404040"/>
                </a:solidFill>
                <a:latin typeface="メイリオ"/>
                <a:ea typeface="メイリオ"/>
                <a:cs typeface="メイリオ"/>
              </a:rPr>
              <a:t>研修については東京本社で実施。個別面談は各店舗で実施（</a:t>
            </a:r>
            <a:r>
              <a:rPr lang="en-US" altLang="ja-JP" sz="1200" dirty="0">
                <a:solidFill>
                  <a:srgbClr val="404040"/>
                </a:solidFill>
                <a:latin typeface="メイリオ"/>
                <a:ea typeface="メイリオ"/>
                <a:cs typeface="メイリオ"/>
              </a:rPr>
              <a:t>Where</a:t>
            </a:r>
            <a:r>
              <a:rPr lang="ja-JP" altLang="en-US" sz="1200" dirty="0">
                <a:solidFill>
                  <a:srgbClr val="404040"/>
                </a:solidFill>
                <a:latin typeface="メイリオ"/>
                <a:ea typeface="メイリオ"/>
                <a:cs typeface="メイリオ"/>
              </a:rPr>
              <a:t>）</a:t>
            </a:r>
            <a:endParaRPr lang="en-US" altLang="ja-JP" sz="1200" dirty="0">
              <a:solidFill>
                <a:srgbClr val="404040"/>
              </a:solidFill>
              <a:latin typeface="メイリオ"/>
              <a:ea typeface="メイリオ"/>
              <a:cs typeface="メイリオ"/>
            </a:endParaRPr>
          </a:p>
          <a:p>
            <a:pPr marL="171450" indent="-171450">
              <a:lnSpc>
                <a:spcPct val="150000"/>
              </a:lnSpc>
              <a:buFont typeface="Arial" panose="020B0604020202020204" pitchFamily="34" charset="0"/>
              <a:buChar char="•"/>
            </a:pPr>
            <a:r>
              <a:rPr lang="ja-JP" altLang="en-US" sz="1200" dirty="0">
                <a:solidFill>
                  <a:srgbClr val="404040"/>
                </a:solidFill>
                <a:latin typeface="メイリオ"/>
                <a:ea typeface="メイリオ"/>
                <a:cs typeface="メイリオ"/>
              </a:rPr>
              <a:t>予算的には年間</a:t>
            </a:r>
            <a:r>
              <a:rPr lang="en-US" altLang="ja-JP" sz="1200" dirty="0">
                <a:solidFill>
                  <a:srgbClr val="404040"/>
                </a:solidFill>
                <a:latin typeface="メイリオ"/>
                <a:ea typeface="メイリオ"/>
                <a:cs typeface="メイリオ"/>
              </a:rPr>
              <a:t>300</a:t>
            </a:r>
            <a:r>
              <a:rPr lang="ja-JP" altLang="en-US" sz="1200" dirty="0">
                <a:solidFill>
                  <a:srgbClr val="404040"/>
                </a:solidFill>
                <a:latin typeface="メイリオ"/>
                <a:ea typeface="メイリオ"/>
                <a:cs typeface="メイリオ"/>
              </a:rPr>
              <a:t>万円以内に収めたい（</a:t>
            </a:r>
            <a:r>
              <a:rPr lang="en-US" altLang="ja-JP" sz="1200" dirty="0">
                <a:solidFill>
                  <a:srgbClr val="404040"/>
                </a:solidFill>
                <a:latin typeface="メイリオ"/>
                <a:ea typeface="メイリオ"/>
                <a:cs typeface="メイリオ"/>
              </a:rPr>
              <a:t>How much</a:t>
            </a:r>
            <a:r>
              <a:rPr lang="ja-JP" altLang="en-US" sz="1200" dirty="0">
                <a:solidFill>
                  <a:srgbClr val="404040"/>
                </a:solidFill>
                <a:latin typeface="メイリオ"/>
                <a:ea typeface="メイリオ"/>
                <a:cs typeface="メイリオ"/>
              </a:rPr>
              <a:t>）</a:t>
            </a:r>
            <a:endParaRPr lang="en-US" altLang="ja-JP" sz="1200" dirty="0">
              <a:solidFill>
                <a:srgbClr val="404040"/>
              </a:solidFill>
              <a:latin typeface="メイリオ"/>
              <a:ea typeface="メイリオ"/>
              <a:cs typeface="メイリオ"/>
            </a:endParaRPr>
          </a:p>
        </p:txBody>
      </p:sp>
      <p:sp>
        <p:nvSpPr>
          <p:cNvPr id="15" name="テキスト ボックス 14">
            <a:extLst>
              <a:ext uri="{FF2B5EF4-FFF2-40B4-BE49-F238E27FC236}">
                <a16:creationId xmlns:a16="http://schemas.microsoft.com/office/drawing/2014/main" id="{E16295EA-0A68-4ED9-B5A1-25457C400170}"/>
              </a:ext>
            </a:extLst>
          </p:cNvPr>
          <p:cNvSpPr txBox="1"/>
          <p:nvPr/>
        </p:nvSpPr>
        <p:spPr>
          <a:xfrm>
            <a:off x="337288" y="6560810"/>
            <a:ext cx="1319592"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1.</a:t>
            </a:r>
            <a:r>
              <a:rPr lang="ja-JP" altLang="en-US" sz="900" dirty="0">
                <a:latin typeface="Meiryo UI" panose="020B0604030504040204" pitchFamily="50" charset="-128"/>
                <a:ea typeface="Meiryo UI" panose="020B0604030504040204" pitchFamily="50" charset="-128"/>
              </a:rPr>
              <a:t>問題・課題を発見する</a:t>
            </a:r>
          </a:p>
        </p:txBody>
      </p:sp>
      <p:sp>
        <p:nvSpPr>
          <p:cNvPr id="16" name="テキスト ボックス 15">
            <a:extLst>
              <a:ext uri="{FF2B5EF4-FFF2-40B4-BE49-F238E27FC236}">
                <a16:creationId xmlns:a16="http://schemas.microsoft.com/office/drawing/2014/main" id="{32504F1A-E409-4736-B6DC-143250B5F394}"/>
              </a:ext>
            </a:extLst>
          </p:cNvPr>
          <p:cNvSpPr txBox="1"/>
          <p:nvPr/>
        </p:nvSpPr>
        <p:spPr>
          <a:xfrm>
            <a:off x="1809280" y="6560810"/>
            <a:ext cx="1186543"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STEP2:</a:t>
            </a:r>
            <a:r>
              <a:rPr lang="ja-JP" altLang="en-US" sz="900" dirty="0">
                <a:latin typeface="Meiryo UI" panose="020B0604030504040204" pitchFamily="50" charset="-128"/>
                <a:ea typeface="Meiryo UI" panose="020B0604030504040204" pitchFamily="50" charset="-128"/>
              </a:rPr>
              <a:t>問題の整理</a:t>
            </a:r>
          </a:p>
        </p:txBody>
      </p:sp>
    </p:spTree>
    <p:extLst>
      <p:ext uri="{BB962C8B-B14F-4D97-AF65-F5344CB8AC3E}">
        <p14:creationId xmlns:p14="http://schemas.microsoft.com/office/powerpoint/2010/main" val="2059779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テキスト ボックス 45">
            <a:extLst>
              <a:ext uri="{FF2B5EF4-FFF2-40B4-BE49-F238E27FC236}">
                <a16:creationId xmlns:a16="http://schemas.microsoft.com/office/drawing/2014/main" id="{09BFBC6D-60CB-EC4B-9F3D-007CE25D2482}"/>
              </a:ext>
            </a:extLst>
          </p:cNvPr>
          <p:cNvSpPr txBox="1"/>
          <p:nvPr/>
        </p:nvSpPr>
        <p:spPr>
          <a:xfrm>
            <a:off x="347502" y="2909250"/>
            <a:ext cx="6140665" cy="313932"/>
          </a:xfrm>
          <a:prstGeom prst="rect">
            <a:avLst/>
          </a:prstGeom>
          <a:noFill/>
        </p:spPr>
        <p:txBody>
          <a:bodyPr wrap="square" rtlCol="0" anchor="t">
            <a:spAutoFit/>
          </a:bodyPr>
          <a:lstStyle/>
          <a:p>
            <a:pPr>
              <a:lnSpc>
                <a:spcPct val="120000"/>
              </a:lnSpc>
            </a:pPr>
            <a:r>
              <a:rPr lang="en-US" altLang="ja-JP" sz="1200" dirty="0">
                <a:solidFill>
                  <a:srgbClr val="404040"/>
                </a:solidFill>
                <a:latin typeface="メイリオ"/>
                <a:ea typeface="メイリオ"/>
                <a:cs typeface="メイリオ"/>
              </a:rPr>
              <a:t>【 </a:t>
            </a:r>
            <a:r>
              <a:rPr lang="ja-JP" altLang="en-US" sz="1200" dirty="0">
                <a:solidFill>
                  <a:srgbClr val="404040"/>
                </a:solidFill>
                <a:latin typeface="メイリオ"/>
                <a:ea typeface="メイリオ"/>
                <a:cs typeface="メイリオ"/>
              </a:rPr>
              <a:t>課題の概要を整理する</a:t>
            </a:r>
            <a:r>
              <a:rPr lang="en-US" altLang="ja-JP" sz="1200" dirty="0">
                <a:solidFill>
                  <a:srgbClr val="404040"/>
                </a:solidFill>
                <a:latin typeface="メイリオ"/>
                <a:ea typeface="メイリオ"/>
                <a:cs typeface="メイリオ"/>
              </a:rPr>
              <a:t> 】</a:t>
            </a:r>
          </a:p>
        </p:txBody>
      </p:sp>
      <p:sp>
        <p:nvSpPr>
          <p:cNvPr id="10" name="正方形/長方形 9">
            <a:extLst>
              <a:ext uri="{FF2B5EF4-FFF2-40B4-BE49-F238E27FC236}">
                <a16:creationId xmlns:a16="http://schemas.microsoft.com/office/drawing/2014/main" id="{A401BA9B-EBBE-5845-8DB7-DC06F4EE90E4}"/>
              </a:ext>
            </a:extLst>
          </p:cNvPr>
          <p:cNvSpPr/>
          <p:nvPr/>
        </p:nvSpPr>
        <p:spPr>
          <a:xfrm>
            <a:off x="342401" y="681548"/>
            <a:ext cx="1248017" cy="1864593"/>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42" name="直線コネクタ 41">
            <a:extLst>
              <a:ext uri="{FF2B5EF4-FFF2-40B4-BE49-F238E27FC236}">
                <a16:creationId xmlns:a16="http://schemas.microsoft.com/office/drawing/2014/main" id="{E76B9567-14E0-AE42-B2FB-5C4C26484C57}"/>
              </a:ext>
            </a:extLst>
          </p:cNvPr>
          <p:cNvCxnSpPr>
            <a:cxnSpLocks/>
          </p:cNvCxnSpPr>
          <p:nvPr/>
        </p:nvCxnSpPr>
        <p:spPr>
          <a:xfrm>
            <a:off x="337290" y="1605379"/>
            <a:ext cx="9226312" cy="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43" name="直線コネクタ 42">
            <a:extLst>
              <a:ext uri="{FF2B5EF4-FFF2-40B4-BE49-F238E27FC236}">
                <a16:creationId xmlns:a16="http://schemas.microsoft.com/office/drawing/2014/main" id="{7532AF22-CA92-3A4D-8C38-8B9A412385E5}"/>
              </a:ext>
            </a:extLst>
          </p:cNvPr>
          <p:cNvCxnSpPr>
            <a:cxnSpLocks/>
          </p:cNvCxnSpPr>
          <p:nvPr/>
        </p:nvCxnSpPr>
        <p:spPr>
          <a:xfrm>
            <a:off x="1594649" y="664616"/>
            <a:ext cx="0" cy="1881526"/>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sp>
        <p:nvSpPr>
          <p:cNvPr id="44" name="テキスト ボックス 43">
            <a:extLst>
              <a:ext uri="{FF2B5EF4-FFF2-40B4-BE49-F238E27FC236}">
                <a16:creationId xmlns:a16="http://schemas.microsoft.com/office/drawing/2014/main" id="{C924EFC5-4B95-A746-81A7-D552EB46CBEE}"/>
              </a:ext>
            </a:extLst>
          </p:cNvPr>
          <p:cNvSpPr txBox="1"/>
          <p:nvPr/>
        </p:nvSpPr>
        <p:spPr>
          <a:xfrm>
            <a:off x="342400" y="888770"/>
            <a:ext cx="1256481" cy="507831"/>
          </a:xfrm>
          <a:prstGeom prst="rect">
            <a:avLst/>
          </a:prstGeom>
          <a:noFill/>
        </p:spPr>
        <p:txBody>
          <a:bodyPr wrap="square" rtlCol="0" anchor="t">
            <a:spAutoFit/>
          </a:bodyPr>
          <a:lstStyle/>
          <a:p>
            <a:pPr algn="ctr"/>
            <a:r>
              <a:rPr lang="ja-JP" altLang="en-US" sz="1100" dirty="0">
                <a:solidFill>
                  <a:srgbClr val="404040"/>
                </a:solidFill>
                <a:latin typeface="メイリオ"/>
                <a:ea typeface="メイリオ"/>
                <a:cs typeface="メイリオ"/>
              </a:rPr>
              <a:t>解決すべき</a:t>
            </a:r>
            <a:endParaRPr lang="en-US" altLang="ja-JP" sz="1100" dirty="0">
              <a:solidFill>
                <a:srgbClr val="404040"/>
              </a:solidFill>
              <a:latin typeface="メイリオ"/>
              <a:ea typeface="メイリオ"/>
              <a:cs typeface="メイリオ"/>
            </a:endParaRPr>
          </a:p>
          <a:p>
            <a:pPr algn="ctr"/>
            <a:r>
              <a:rPr lang="ja-JP" altLang="en-US" sz="1600" dirty="0">
                <a:solidFill>
                  <a:srgbClr val="404040"/>
                </a:solidFill>
                <a:latin typeface="メイリオ"/>
                <a:ea typeface="メイリオ"/>
                <a:cs typeface="メイリオ"/>
              </a:rPr>
              <a:t>問題</a:t>
            </a:r>
            <a:endParaRPr lang="en-US" altLang="ja-JP" sz="1600" dirty="0">
              <a:solidFill>
                <a:srgbClr val="404040"/>
              </a:solidFill>
              <a:latin typeface="メイリオ"/>
              <a:ea typeface="メイリオ"/>
              <a:cs typeface="メイリオ"/>
            </a:endParaRPr>
          </a:p>
        </p:txBody>
      </p:sp>
      <p:sp>
        <p:nvSpPr>
          <p:cNvPr id="45" name="テキスト ボックス 44">
            <a:extLst>
              <a:ext uri="{FF2B5EF4-FFF2-40B4-BE49-F238E27FC236}">
                <a16:creationId xmlns:a16="http://schemas.microsoft.com/office/drawing/2014/main" id="{9DDD67C2-B35A-B741-BE62-FFEDEBF04089}"/>
              </a:ext>
            </a:extLst>
          </p:cNvPr>
          <p:cNvSpPr txBox="1"/>
          <p:nvPr/>
        </p:nvSpPr>
        <p:spPr>
          <a:xfrm>
            <a:off x="342400" y="1829533"/>
            <a:ext cx="1256481" cy="507831"/>
          </a:xfrm>
          <a:prstGeom prst="rect">
            <a:avLst/>
          </a:prstGeom>
          <a:noFill/>
        </p:spPr>
        <p:txBody>
          <a:bodyPr wrap="square" rtlCol="0" anchor="t">
            <a:spAutoFit/>
          </a:bodyPr>
          <a:lstStyle/>
          <a:p>
            <a:pPr algn="ctr"/>
            <a:r>
              <a:rPr lang="ja-JP" altLang="en-US" sz="1100" dirty="0">
                <a:solidFill>
                  <a:srgbClr val="404040"/>
                </a:solidFill>
                <a:latin typeface="メイリオ"/>
                <a:ea typeface="メイリオ"/>
                <a:cs typeface="メイリオ"/>
              </a:rPr>
              <a:t>取り組む</a:t>
            </a:r>
            <a:endParaRPr lang="en-US" altLang="ja-JP" sz="1100" dirty="0">
              <a:solidFill>
                <a:srgbClr val="404040"/>
              </a:solidFill>
              <a:latin typeface="メイリオ"/>
              <a:ea typeface="メイリオ"/>
              <a:cs typeface="メイリオ"/>
            </a:endParaRPr>
          </a:p>
          <a:p>
            <a:pPr algn="ctr"/>
            <a:r>
              <a:rPr lang="ja-JP" altLang="en-US" sz="1600" dirty="0">
                <a:solidFill>
                  <a:srgbClr val="404040"/>
                </a:solidFill>
                <a:latin typeface="メイリオ"/>
                <a:ea typeface="メイリオ"/>
                <a:cs typeface="メイリオ"/>
              </a:rPr>
              <a:t>課題</a:t>
            </a:r>
            <a:endParaRPr lang="en-US" altLang="ja-JP" sz="1600" dirty="0">
              <a:solidFill>
                <a:srgbClr val="404040"/>
              </a:solidFill>
              <a:latin typeface="メイリオ"/>
              <a:ea typeface="メイリオ"/>
              <a:cs typeface="メイリオ"/>
            </a:endParaRPr>
          </a:p>
        </p:txBody>
      </p:sp>
      <p:sp>
        <p:nvSpPr>
          <p:cNvPr id="58" name="正方形/長方形 57">
            <a:extLst>
              <a:ext uri="{FF2B5EF4-FFF2-40B4-BE49-F238E27FC236}">
                <a16:creationId xmlns:a16="http://schemas.microsoft.com/office/drawing/2014/main" id="{98E658AE-4297-244A-92CE-1821B3FE7456}"/>
              </a:ext>
            </a:extLst>
          </p:cNvPr>
          <p:cNvSpPr/>
          <p:nvPr/>
        </p:nvSpPr>
        <p:spPr>
          <a:xfrm>
            <a:off x="337288" y="681549"/>
            <a:ext cx="9231425" cy="186459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0" name="テキスト ボックス 59">
            <a:extLst>
              <a:ext uri="{FF2B5EF4-FFF2-40B4-BE49-F238E27FC236}">
                <a16:creationId xmlns:a16="http://schemas.microsoft.com/office/drawing/2014/main" id="{1ABECBC6-5BA5-5146-BCCA-2AC04145F275}"/>
              </a:ext>
            </a:extLst>
          </p:cNvPr>
          <p:cNvSpPr txBox="1"/>
          <p:nvPr/>
        </p:nvSpPr>
        <p:spPr>
          <a:xfrm>
            <a:off x="463308" y="238540"/>
            <a:ext cx="2499402" cy="400110"/>
          </a:xfrm>
          <a:prstGeom prst="rect">
            <a:avLst/>
          </a:prstGeom>
          <a:noFill/>
        </p:spPr>
        <p:txBody>
          <a:bodyPr wrap="none" rtlCol="0">
            <a:spAutoFit/>
          </a:bodyPr>
          <a:lstStyle/>
          <a:p>
            <a:r>
              <a:rPr kumimoji="1" lang="en-US" altLang="ja-JP" sz="2000" b="1" dirty="0">
                <a:solidFill>
                  <a:schemeClr val="tx1">
                    <a:lumMod val="75000"/>
                    <a:lumOff val="25000"/>
                  </a:schemeClr>
                </a:solidFill>
                <a:latin typeface="Meiryo" panose="020B0604030504040204" pitchFamily="34" charset="-128"/>
                <a:ea typeface="Meiryo" panose="020B0604030504040204" pitchFamily="34" charset="-128"/>
              </a:rPr>
              <a:t>06_</a:t>
            </a:r>
            <a:r>
              <a:rPr kumimoji="1" lang="ja-JP" altLang="en-US" sz="2000" b="1" dirty="0">
                <a:solidFill>
                  <a:schemeClr val="tx1">
                    <a:lumMod val="75000"/>
                    <a:lumOff val="25000"/>
                  </a:schemeClr>
                </a:solidFill>
                <a:latin typeface="Meiryo" panose="020B0604030504040204" pitchFamily="34" charset="-128"/>
                <a:ea typeface="Meiryo" panose="020B0604030504040204" pitchFamily="34" charset="-128"/>
              </a:rPr>
              <a:t>課題設定シート</a:t>
            </a:r>
          </a:p>
        </p:txBody>
      </p:sp>
      <p:sp>
        <p:nvSpPr>
          <p:cNvPr id="41" name="正方形/長方形 40">
            <a:extLst>
              <a:ext uri="{FF2B5EF4-FFF2-40B4-BE49-F238E27FC236}">
                <a16:creationId xmlns:a16="http://schemas.microsoft.com/office/drawing/2014/main" id="{844AD18A-0321-364E-83AE-7FD3BB0D7FE1}"/>
              </a:ext>
            </a:extLst>
          </p:cNvPr>
          <p:cNvSpPr/>
          <p:nvPr/>
        </p:nvSpPr>
        <p:spPr>
          <a:xfrm>
            <a:off x="337288" y="3255127"/>
            <a:ext cx="9231425" cy="3235125"/>
          </a:xfrm>
          <a:prstGeom prst="rect">
            <a:avLst/>
          </a:prstGeom>
          <a:noFill/>
          <a:ln w="12700" cmpd="sng">
            <a:solidFill>
              <a:schemeClr val="tx1">
                <a:lumMod val="75000"/>
                <a:lumOff val="2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346F60CA-1DBF-4C6D-8003-7835C4BFC324}"/>
              </a:ext>
            </a:extLst>
          </p:cNvPr>
          <p:cNvSpPr txBox="1"/>
          <p:nvPr/>
        </p:nvSpPr>
        <p:spPr>
          <a:xfrm>
            <a:off x="337288" y="6560810"/>
            <a:ext cx="1319592"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1.</a:t>
            </a:r>
            <a:r>
              <a:rPr lang="ja-JP" altLang="en-US" sz="900" dirty="0">
                <a:latin typeface="Meiryo UI" panose="020B0604030504040204" pitchFamily="50" charset="-128"/>
                <a:ea typeface="Meiryo UI" panose="020B0604030504040204" pitchFamily="50" charset="-128"/>
              </a:rPr>
              <a:t>問題・課題を発見する</a:t>
            </a:r>
          </a:p>
        </p:txBody>
      </p:sp>
      <p:sp>
        <p:nvSpPr>
          <p:cNvPr id="13" name="テキスト ボックス 12">
            <a:extLst>
              <a:ext uri="{FF2B5EF4-FFF2-40B4-BE49-F238E27FC236}">
                <a16:creationId xmlns:a16="http://schemas.microsoft.com/office/drawing/2014/main" id="{350E531C-7C62-404F-A431-A4DA073BE180}"/>
              </a:ext>
            </a:extLst>
          </p:cNvPr>
          <p:cNvSpPr txBox="1"/>
          <p:nvPr/>
        </p:nvSpPr>
        <p:spPr>
          <a:xfrm>
            <a:off x="1809280" y="6560810"/>
            <a:ext cx="1186543"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STEP2:</a:t>
            </a:r>
            <a:r>
              <a:rPr lang="ja-JP" altLang="en-US" sz="900" dirty="0">
                <a:latin typeface="Meiryo UI" panose="020B0604030504040204" pitchFamily="50" charset="-128"/>
                <a:ea typeface="Meiryo UI" panose="020B0604030504040204" pitchFamily="50" charset="-128"/>
              </a:rPr>
              <a:t>問題の整理</a:t>
            </a:r>
          </a:p>
        </p:txBody>
      </p:sp>
    </p:spTree>
    <p:extLst>
      <p:ext uri="{BB962C8B-B14F-4D97-AF65-F5344CB8AC3E}">
        <p14:creationId xmlns:p14="http://schemas.microsoft.com/office/powerpoint/2010/main" val="258559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線コネクタ 69"/>
          <p:cNvCxnSpPr/>
          <p:nvPr/>
        </p:nvCxnSpPr>
        <p:spPr>
          <a:xfrm>
            <a:off x="4958060" y="968860"/>
            <a:ext cx="1" cy="5180570"/>
          </a:xfrm>
          <a:prstGeom prst="line">
            <a:avLst/>
          </a:prstGeom>
          <a:ln w="31750" cmpd="sng">
            <a:solidFill>
              <a:schemeClr val="tx1">
                <a:lumMod val="85000"/>
                <a:lumOff val="15000"/>
              </a:schemeClr>
            </a:solidFill>
            <a:headEnd type="stealth" w="lg" len="lg"/>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73" name="直線コネクタ 72"/>
          <p:cNvCxnSpPr/>
          <p:nvPr/>
        </p:nvCxnSpPr>
        <p:spPr>
          <a:xfrm>
            <a:off x="532282" y="3559145"/>
            <a:ext cx="8841436" cy="0"/>
          </a:xfrm>
          <a:prstGeom prst="line">
            <a:avLst/>
          </a:prstGeom>
          <a:ln w="31750" cmpd="sng">
            <a:solidFill>
              <a:schemeClr val="tx1">
                <a:lumMod val="85000"/>
                <a:lumOff val="15000"/>
              </a:schemeClr>
            </a:solidFill>
            <a:headEnd type="stealth" w="lg" len="lg"/>
            <a:tailEnd type="stealth" w="lg" len="lg"/>
          </a:ln>
          <a:effectLst/>
        </p:spPr>
        <p:style>
          <a:lnRef idx="2">
            <a:schemeClr val="accent1"/>
          </a:lnRef>
          <a:fillRef idx="0">
            <a:schemeClr val="accent1"/>
          </a:fillRef>
          <a:effectRef idx="1">
            <a:schemeClr val="accent1"/>
          </a:effectRef>
          <a:fontRef idx="minor">
            <a:schemeClr val="tx1"/>
          </a:fontRef>
        </p:style>
      </p:cxnSp>
      <p:sp>
        <p:nvSpPr>
          <p:cNvPr id="25" name="テキスト ボックス 24">
            <a:extLst>
              <a:ext uri="{FF2B5EF4-FFF2-40B4-BE49-F238E27FC236}">
                <a16:creationId xmlns:a16="http://schemas.microsoft.com/office/drawing/2014/main" id="{CE001D3F-1024-2843-AF26-7F643E8B8C3E}"/>
              </a:ext>
            </a:extLst>
          </p:cNvPr>
          <p:cNvSpPr txBox="1"/>
          <p:nvPr/>
        </p:nvSpPr>
        <p:spPr>
          <a:xfrm>
            <a:off x="3432260" y="607502"/>
            <a:ext cx="3041479" cy="307777"/>
          </a:xfrm>
          <a:prstGeom prst="rect">
            <a:avLst/>
          </a:prstGeom>
          <a:noFill/>
        </p:spPr>
        <p:txBody>
          <a:bodyPr wrap="square" rtlCol="0" anchor="t">
            <a:spAutoFit/>
          </a:bodyPr>
          <a:lstStyle/>
          <a:p>
            <a:pPr algn="ctr">
              <a:lnSpc>
                <a:spcPct val="120000"/>
              </a:lnSpc>
            </a:pPr>
            <a:r>
              <a:rPr lang="ja-JP" altLang="en-US" sz="1200" dirty="0">
                <a:solidFill>
                  <a:srgbClr val="404040"/>
                </a:solidFill>
                <a:latin typeface="メイリオ"/>
                <a:ea typeface="メイリオ"/>
                <a:cs typeface="メイリオ"/>
              </a:rPr>
              <a:t>重要度</a:t>
            </a:r>
            <a:r>
              <a:rPr lang="en-US" altLang="ja-JP" sz="1200" dirty="0">
                <a:solidFill>
                  <a:srgbClr val="404040"/>
                </a:solidFill>
                <a:latin typeface="メイリオ"/>
                <a:ea typeface="メイリオ"/>
                <a:cs typeface="メイリオ"/>
              </a:rPr>
              <a:t>(</a:t>
            </a:r>
            <a:r>
              <a:rPr lang="ja-JP" altLang="en-US" sz="1200" dirty="0">
                <a:solidFill>
                  <a:srgbClr val="404040"/>
                </a:solidFill>
                <a:latin typeface="メイリオ"/>
                <a:ea typeface="メイリオ"/>
                <a:cs typeface="メイリオ"/>
              </a:rPr>
              <a:t>高</a:t>
            </a:r>
            <a:r>
              <a:rPr lang="en-US" altLang="ja-JP" sz="1200" dirty="0">
                <a:solidFill>
                  <a:srgbClr val="404040"/>
                </a:solidFill>
                <a:latin typeface="メイリオ"/>
                <a:ea typeface="メイリオ"/>
                <a:cs typeface="メイリオ"/>
              </a:rPr>
              <a:t>)</a:t>
            </a:r>
          </a:p>
        </p:txBody>
      </p:sp>
      <p:sp>
        <p:nvSpPr>
          <p:cNvPr id="26" name="テキスト ボックス 25">
            <a:extLst>
              <a:ext uri="{FF2B5EF4-FFF2-40B4-BE49-F238E27FC236}">
                <a16:creationId xmlns:a16="http://schemas.microsoft.com/office/drawing/2014/main" id="{D073B21E-04E3-E541-A21D-F72ED665B664}"/>
              </a:ext>
            </a:extLst>
          </p:cNvPr>
          <p:cNvSpPr txBox="1"/>
          <p:nvPr/>
        </p:nvSpPr>
        <p:spPr>
          <a:xfrm>
            <a:off x="3432260" y="6213577"/>
            <a:ext cx="3041479" cy="307777"/>
          </a:xfrm>
          <a:prstGeom prst="rect">
            <a:avLst/>
          </a:prstGeom>
          <a:noFill/>
        </p:spPr>
        <p:txBody>
          <a:bodyPr wrap="square" rtlCol="0" anchor="t">
            <a:spAutoFit/>
          </a:bodyPr>
          <a:lstStyle/>
          <a:p>
            <a:pPr algn="ctr">
              <a:lnSpc>
                <a:spcPct val="120000"/>
              </a:lnSpc>
            </a:pPr>
            <a:r>
              <a:rPr lang="ja-JP" altLang="en-US" sz="1200" dirty="0">
                <a:solidFill>
                  <a:srgbClr val="404040"/>
                </a:solidFill>
                <a:latin typeface="メイリオ"/>
                <a:ea typeface="メイリオ"/>
                <a:cs typeface="メイリオ"/>
              </a:rPr>
              <a:t>重要度</a:t>
            </a:r>
            <a:r>
              <a:rPr lang="en-US" altLang="ja-JP" sz="1200" dirty="0">
                <a:solidFill>
                  <a:srgbClr val="404040"/>
                </a:solidFill>
                <a:latin typeface="メイリオ"/>
                <a:ea typeface="メイリオ"/>
                <a:cs typeface="メイリオ"/>
              </a:rPr>
              <a:t>(</a:t>
            </a:r>
            <a:r>
              <a:rPr lang="ja-JP" altLang="en-US" sz="1200" dirty="0">
                <a:solidFill>
                  <a:srgbClr val="404040"/>
                </a:solidFill>
                <a:latin typeface="メイリオ"/>
                <a:ea typeface="メイリオ"/>
                <a:cs typeface="メイリオ"/>
              </a:rPr>
              <a:t>低</a:t>
            </a:r>
            <a:r>
              <a:rPr lang="en-US" altLang="ja-JP" sz="1200" dirty="0">
                <a:solidFill>
                  <a:srgbClr val="404040"/>
                </a:solidFill>
                <a:latin typeface="メイリオ"/>
                <a:ea typeface="メイリオ"/>
                <a:cs typeface="メイリオ"/>
              </a:rPr>
              <a:t>)</a:t>
            </a:r>
          </a:p>
        </p:txBody>
      </p:sp>
      <p:sp>
        <p:nvSpPr>
          <p:cNvPr id="28" name="テキスト ボックス 27">
            <a:extLst>
              <a:ext uri="{FF2B5EF4-FFF2-40B4-BE49-F238E27FC236}">
                <a16:creationId xmlns:a16="http://schemas.microsoft.com/office/drawing/2014/main" id="{6631F5A2-491A-3E44-BC75-668AFB495AC6}"/>
              </a:ext>
            </a:extLst>
          </p:cNvPr>
          <p:cNvSpPr txBox="1"/>
          <p:nvPr/>
        </p:nvSpPr>
        <p:spPr>
          <a:xfrm>
            <a:off x="9364294" y="2584649"/>
            <a:ext cx="406265" cy="1948992"/>
          </a:xfrm>
          <a:prstGeom prst="rect">
            <a:avLst/>
          </a:prstGeom>
          <a:noFill/>
        </p:spPr>
        <p:txBody>
          <a:bodyPr vert="eaVert" wrap="square" rtlCol="0" anchor="t">
            <a:spAutoFit/>
          </a:bodyPr>
          <a:lstStyle/>
          <a:p>
            <a:pPr algn="ctr">
              <a:lnSpc>
                <a:spcPct val="120000"/>
              </a:lnSpc>
            </a:pPr>
            <a:r>
              <a:rPr lang="ja-JP" altLang="en-US" sz="1200" dirty="0">
                <a:solidFill>
                  <a:srgbClr val="404040"/>
                </a:solidFill>
                <a:latin typeface="メイリオ"/>
                <a:ea typeface="メイリオ"/>
                <a:cs typeface="メイリオ"/>
              </a:rPr>
              <a:t>緊急度</a:t>
            </a:r>
            <a:r>
              <a:rPr lang="en-US" altLang="ja-JP" sz="1200" dirty="0">
                <a:solidFill>
                  <a:srgbClr val="404040"/>
                </a:solidFill>
                <a:latin typeface="メイリオ"/>
                <a:ea typeface="メイリオ"/>
                <a:cs typeface="メイリオ"/>
              </a:rPr>
              <a:t>(</a:t>
            </a:r>
            <a:r>
              <a:rPr lang="ja-JP" altLang="en-US" sz="1200" dirty="0">
                <a:solidFill>
                  <a:srgbClr val="404040"/>
                </a:solidFill>
                <a:latin typeface="メイリオ"/>
                <a:ea typeface="メイリオ"/>
                <a:cs typeface="メイリオ"/>
              </a:rPr>
              <a:t>高</a:t>
            </a:r>
            <a:r>
              <a:rPr lang="en-US" altLang="ja-JP" sz="1200" dirty="0">
                <a:solidFill>
                  <a:srgbClr val="404040"/>
                </a:solidFill>
                <a:latin typeface="メイリオ"/>
                <a:ea typeface="メイリオ"/>
                <a:cs typeface="メイリオ"/>
              </a:rPr>
              <a:t>)</a:t>
            </a:r>
          </a:p>
        </p:txBody>
      </p:sp>
      <p:sp>
        <p:nvSpPr>
          <p:cNvPr id="29" name="テキスト ボックス 28">
            <a:extLst>
              <a:ext uri="{FF2B5EF4-FFF2-40B4-BE49-F238E27FC236}">
                <a16:creationId xmlns:a16="http://schemas.microsoft.com/office/drawing/2014/main" id="{8C72468D-7034-4541-B98B-F93BEF7923D1}"/>
              </a:ext>
            </a:extLst>
          </p:cNvPr>
          <p:cNvSpPr txBox="1"/>
          <p:nvPr/>
        </p:nvSpPr>
        <p:spPr>
          <a:xfrm>
            <a:off x="135441" y="2584649"/>
            <a:ext cx="406265" cy="1948992"/>
          </a:xfrm>
          <a:prstGeom prst="rect">
            <a:avLst/>
          </a:prstGeom>
          <a:noFill/>
        </p:spPr>
        <p:txBody>
          <a:bodyPr vert="eaVert" wrap="square" rtlCol="0" anchor="t">
            <a:spAutoFit/>
          </a:bodyPr>
          <a:lstStyle/>
          <a:p>
            <a:pPr algn="ctr">
              <a:lnSpc>
                <a:spcPct val="120000"/>
              </a:lnSpc>
            </a:pPr>
            <a:r>
              <a:rPr lang="ja-JP" altLang="en-US" sz="1200" dirty="0">
                <a:solidFill>
                  <a:srgbClr val="404040"/>
                </a:solidFill>
                <a:latin typeface="Meiryo" panose="020B0604030504040204" pitchFamily="34" charset="-128"/>
                <a:ea typeface="Meiryo" panose="020B0604030504040204" pitchFamily="34" charset="-128"/>
                <a:cs typeface="メイリオ"/>
              </a:rPr>
              <a:t>緊急度</a:t>
            </a:r>
            <a:r>
              <a:rPr lang="en-US" altLang="ja-JP" sz="1200" dirty="0">
                <a:solidFill>
                  <a:srgbClr val="404040"/>
                </a:solidFill>
                <a:latin typeface="Meiryo" panose="020B0604030504040204" pitchFamily="34" charset="-128"/>
                <a:ea typeface="Meiryo" panose="020B0604030504040204" pitchFamily="34" charset="-128"/>
                <a:cs typeface="メイリオ"/>
              </a:rPr>
              <a:t>(</a:t>
            </a:r>
            <a:r>
              <a:rPr lang="ja-JP" altLang="en-US" sz="1200" dirty="0">
                <a:solidFill>
                  <a:srgbClr val="404040"/>
                </a:solidFill>
                <a:latin typeface="Meiryo" panose="020B0604030504040204" pitchFamily="34" charset="-128"/>
                <a:ea typeface="Meiryo" panose="020B0604030504040204" pitchFamily="34" charset="-128"/>
                <a:cs typeface="メイリオ"/>
              </a:rPr>
              <a:t>低</a:t>
            </a:r>
            <a:r>
              <a:rPr lang="en-US" altLang="ja-JP" sz="1200" dirty="0">
                <a:solidFill>
                  <a:srgbClr val="404040"/>
                </a:solidFill>
                <a:latin typeface="Meiryo" panose="020B0604030504040204" pitchFamily="34" charset="-128"/>
                <a:ea typeface="Meiryo" panose="020B0604030504040204" pitchFamily="34" charset="-128"/>
                <a:cs typeface="メイリオ"/>
              </a:rPr>
              <a:t>)</a:t>
            </a:r>
          </a:p>
        </p:txBody>
      </p:sp>
      <p:cxnSp>
        <p:nvCxnSpPr>
          <p:cNvPr id="32" name="直線コネクタ 31">
            <a:extLst>
              <a:ext uri="{FF2B5EF4-FFF2-40B4-BE49-F238E27FC236}">
                <a16:creationId xmlns:a16="http://schemas.microsoft.com/office/drawing/2014/main" id="{342D065E-9046-9D45-9324-2AD6828E64CE}"/>
              </a:ext>
            </a:extLst>
          </p:cNvPr>
          <p:cNvCxnSpPr>
            <a:cxnSpLocks/>
          </p:cNvCxnSpPr>
          <p:nvPr/>
        </p:nvCxnSpPr>
        <p:spPr>
          <a:xfrm flipH="1">
            <a:off x="540342" y="978382"/>
            <a:ext cx="8838437" cy="0"/>
          </a:xfrm>
          <a:prstGeom prst="line">
            <a:avLst/>
          </a:prstGeom>
          <a:ln w="15875" cmpd="sng">
            <a:solidFill>
              <a:schemeClr val="tx1">
                <a:lumMod val="65000"/>
                <a:lumOff val="35000"/>
              </a:schemeClr>
            </a:solidFill>
            <a:prstDash val="sysDot"/>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33" name="直線コネクタ 32">
            <a:extLst>
              <a:ext uri="{FF2B5EF4-FFF2-40B4-BE49-F238E27FC236}">
                <a16:creationId xmlns:a16="http://schemas.microsoft.com/office/drawing/2014/main" id="{AA553977-895F-CF46-BB28-751329FB104D}"/>
              </a:ext>
            </a:extLst>
          </p:cNvPr>
          <p:cNvCxnSpPr>
            <a:cxnSpLocks/>
          </p:cNvCxnSpPr>
          <p:nvPr/>
        </p:nvCxnSpPr>
        <p:spPr>
          <a:xfrm flipH="1">
            <a:off x="540342" y="6149430"/>
            <a:ext cx="8838437" cy="9522"/>
          </a:xfrm>
          <a:prstGeom prst="line">
            <a:avLst/>
          </a:prstGeom>
          <a:ln w="15875" cmpd="sng">
            <a:solidFill>
              <a:schemeClr val="tx1">
                <a:lumMod val="65000"/>
                <a:lumOff val="35000"/>
              </a:schemeClr>
            </a:solidFill>
            <a:prstDash val="sysDot"/>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42" name="直線コネクタ 41">
            <a:extLst>
              <a:ext uri="{FF2B5EF4-FFF2-40B4-BE49-F238E27FC236}">
                <a16:creationId xmlns:a16="http://schemas.microsoft.com/office/drawing/2014/main" id="{B6EC3790-5DC3-604C-AA8C-68CE732BBB96}"/>
              </a:ext>
            </a:extLst>
          </p:cNvPr>
          <p:cNvCxnSpPr/>
          <p:nvPr/>
        </p:nvCxnSpPr>
        <p:spPr>
          <a:xfrm>
            <a:off x="9378777" y="968860"/>
            <a:ext cx="1" cy="5180570"/>
          </a:xfrm>
          <a:prstGeom prst="line">
            <a:avLst/>
          </a:prstGeom>
          <a:ln w="15875" cmpd="sng">
            <a:solidFill>
              <a:schemeClr val="tx1">
                <a:lumMod val="65000"/>
                <a:lumOff val="35000"/>
              </a:schemeClr>
            </a:solidFill>
            <a:prstDash val="sysDot"/>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43" name="直線コネクタ 42">
            <a:extLst>
              <a:ext uri="{FF2B5EF4-FFF2-40B4-BE49-F238E27FC236}">
                <a16:creationId xmlns:a16="http://schemas.microsoft.com/office/drawing/2014/main" id="{39A9ED9B-27E0-4B4A-9810-A501B45CD995}"/>
              </a:ext>
            </a:extLst>
          </p:cNvPr>
          <p:cNvCxnSpPr/>
          <p:nvPr/>
        </p:nvCxnSpPr>
        <p:spPr>
          <a:xfrm>
            <a:off x="540342" y="978382"/>
            <a:ext cx="1" cy="5180570"/>
          </a:xfrm>
          <a:prstGeom prst="line">
            <a:avLst/>
          </a:prstGeom>
          <a:ln w="15875" cmpd="sng">
            <a:solidFill>
              <a:schemeClr val="tx1">
                <a:lumMod val="65000"/>
                <a:lumOff val="35000"/>
              </a:schemeClr>
            </a:solidFill>
            <a:prstDash val="sysDot"/>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sp>
        <p:nvSpPr>
          <p:cNvPr id="22" name="テキスト ボックス 21">
            <a:extLst>
              <a:ext uri="{FF2B5EF4-FFF2-40B4-BE49-F238E27FC236}">
                <a16:creationId xmlns:a16="http://schemas.microsoft.com/office/drawing/2014/main" id="{B119D354-AACE-F94E-98C8-8FE3240F8D91}"/>
              </a:ext>
            </a:extLst>
          </p:cNvPr>
          <p:cNvSpPr txBox="1"/>
          <p:nvPr/>
        </p:nvSpPr>
        <p:spPr>
          <a:xfrm>
            <a:off x="463308" y="238540"/>
            <a:ext cx="3932487" cy="400110"/>
          </a:xfrm>
          <a:prstGeom prst="rect">
            <a:avLst/>
          </a:prstGeom>
          <a:noFill/>
        </p:spPr>
        <p:txBody>
          <a:bodyPr wrap="none" rtlCol="0">
            <a:spAutoFit/>
          </a:bodyPr>
          <a:lstStyle/>
          <a:p>
            <a:r>
              <a:rPr lang="en-US" altLang="ja-JP" sz="2000" b="1" dirty="0">
                <a:solidFill>
                  <a:schemeClr val="tx1">
                    <a:lumMod val="75000"/>
                    <a:lumOff val="25000"/>
                  </a:schemeClr>
                </a:solidFill>
                <a:latin typeface="Meiryo" panose="020B0604030504040204" pitchFamily="34" charset="-128"/>
                <a:ea typeface="Meiryo" panose="020B0604030504040204" pitchFamily="34" charset="-128"/>
              </a:rPr>
              <a:t>07_</a:t>
            </a:r>
            <a:r>
              <a:rPr lang="ja-JP" altLang="en-US" sz="2000" b="1" dirty="0">
                <a:solidFill>
                  <a:schemeClr val="tx1">
                    <a:lumMod val="75000"/>
                    <a:lumOff val="25000"/>
                  </a:schemeClr>
                </a:solidFill>
                <a:latin typeface="Meiryo" panose="020B0604030504040204" pitchFamily="34" charset="-128"/>
                <a:ea typeface="Meiryo" panose="020B0604030504040204" pitchFamily="34" charset="-128"/>
              </a:rPr>
              <a:t>緊急度</a:t>
            </a:r>
            <a:r>
              <a:rPr lang="en-US" altLang="ja-JP" sz="2000" b="1" dirty="0">
                <a:solidFill>
                  <a:schemeClr val="tx1">
                    <a:lumMod val="75000"/>
                    <a:lumOff val="25000"/>
                  </a:schemeClr>
                </a:solidFill>
                <a:latin typeface="Meiryo" panose="020B0604030504040204" pitchFamily="34" charset="-128"/>
                <a:ea typeface="Meiryo" panose="020B0604030504040204" pitchFamily="34" charset="-128"/>
              </a:rPr>
              <a:t> / </a:t>
            </a:r>
            <a:r>
              <a:rPr lang="ja-JP" altLang="en-US" sz="2000" b="1" dirty="0">
                <a:solidFill>
                  <a:schemeClr val="tx1">
                    <a:lumMod val="75000"/>
                    <a:lumOff val="25000"/>
                  </a:schemeClr>
                </a:solidFill>
                <a:latin typeface="Meiryo" panose="020B0604030504040204" pitchFamily="34" charset="-128"/>
                <a:ea typeface="Meiryo" panose="020B0604030504040204" pitchFamily="34" charset="-128"/>
              </a:rPr>
              <a:t>重要度</a:t>
            </a:r>
            <a:r>
              <a:rPr lang="en-US" altLang="ja-JP" sz="2000" b="1" dirty="0">
                <a:solidFill>
                  <a:schemeClr val="tx1">
                    <a:lumMod val="75000"/>
                    <a:lumOff val="25000"/>
                  </a:schemeClr>
                </a:solidFill>
                <a:latin typeface="Meiryo" panose="020B0604030504040204" pitchFamily="34" charset="-128"/>
                <a:ea typeface="Meiryo" panose="020B0604030504040204" pitchFamily="34" charset="-128"/>
              </a:rPr>
              <a:t> </a:t>
            </a:r>
            <a:r>
              <a:rPr lang="ja-JP" altLang="en-US" sz="2000" b="1" dirty="0">
                <a:solidFill>
                  <a:schemeClr val="tx1">
                    <a:lumMod val="75000"/>
                    <a:lumOff val="25000"/>
                  </a:schemeClr>
                </a:solidFill>
                <a:latin typeface="Meiryo" panose="020B0604030504040204" pitchFamily="34" charset="-128"/>
                <a:ea typeface="Meiryo" panose="020B0604030504040204" pitchFamily="34" charset="-128"/>
              </a:rPr>
              <a:t>マトリクス</a:t>
            </a:r>
            <a:endParaRPr kumimoji="1" lang="ja-JP" altLang="en-US" sz="20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3" name="テキスト ボックス 12">
            <a:extLst>
              <a:ext uri="{FF2B5EF4-FFF2-40B4-BE49-F238E27FC236}">
                <a16:creationId xmlns:a16="http://schemas.microsoft.com/office/drawing/2014/main" id="{57C5821F-09B9-1B41-B06C-FA9D0BDE00C5}"/>
              </a:ext>
            </a:extLst>
          </p:cNvPr>
          <p:cNvSpPr txBox="1"/>
          <p:nvPr/>
        </p:nvSpPr>
        <p:spPr>
          <a:xfrm>
            <a:off x="710461" y="1222777"/>
            <a:ext cx="2807179" cy="1061829"/>
          </a:xfrm>
          <a:prstGeom prst="rect">
            <a:avLst/>
          </a:prstGeom>
          <a:noFill/>
        </p:spPr>
        <p:txBody>
          <a:bodyPr wrap="none" rtlCol="0" anchor="t">
            <a:spAutoFit/>
          </a:bodyPr>
          <a:lstStyle/>
          <a:p>
            <a:pPr marL="285750" indent="-285750">
              <a:lnSpc>
                <a:spcPct val="150000"/>
              </a:lnSpc>
              <a:buFont typeface="Arial" panose="020B0604020202020204" pitchFamily="34" charset="0"/>
              <a:buChar char="•"/>
            </a:pP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スタッフのスキルアップ研修</a:t>
            </a:r>
            <a:endPar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長期的な採用戦略の立案</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業務マニュアルの作成</a:t>
            </a:r>
          </a:p>
        </p:txBody>
      </p:sp>
      <p:sp>
        <p:nvSpPr>
          <p:cNvPr id="14" name="テキスト ボックス 13">
            <a:extLst>
              <a:ext uri="{FF2B5EF4-FFF2-40B4-BE49-F238E27FC236}">
                <a16:creationId xmlns:a16="http://schemas.microsoft.com/office/drawing/2014/main" id="{9A033190-3A37-B941-98B9-C9E6B8FE643B}"/>
              </a:ext>
            </a:extLst>
          </p:cNvPr>
          <p:cNvSpPr txBox="1"/>
          <p:nvPr/>
        </p:nvSpPr>
        <p:spPr>
          <a:xfrm>
            <a:off x="710461" y="3858350"/>
            <a:ext cx="3166251" cy="1061829"/>
          </a:xfrm>
          <a:prstGeom prst="rect">
            <a:avLst/>
          </a:prstGeom>
          <a:noFill/>
        </p:spPr>
        <p:txBody>
          <a:bodyPr wrap="none" rtlCol="0" anchor="t">
            <a:spAutoFit/>
          </a:bodyPr>
          <a:lstStyle/>
          <a:p>
            <a:pPr marL="285750" indent="-285750">
              <a:lnSpc>
                <a:spcPct val="150000"/>
              </a:lnSpc>
              <a:buFont typeface="Arial" panose="020B0604020202020204" pitchFamily="34" charset="0"/>
              <a:buChar char="•"/>
            </a:pP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勢いで始めてしまった公開勉強会</a:t>
            </a:r>
            <a:endPar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制作系の細かい受託案件</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請求書や領収書などの作成、管理</a:t>
            </a:r>
            <a:endPar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5" name="テキスト ボックス 14">
            <a:extLst>
              <a:ext uri="{FF2B5EF4-FFF2-40B4-BE49-F238E27FC236}">
                <a16:creationId xmlns:a16="http://schemas.microsoft.com/office/drawing/2014/main" id="{E5C8CC1B-1EB3-9D48-8005-8959AD3A3B9D}"/>
              </a:ext>
            </a:extLst>
          </p:cNvPr>
          <p:cNvSpPr txBox="1"/>
          <p:nvPr/>
        </p:nvSpPr>
        <p:spPr>
          <a:xfrm>
            <a:off x="5121744" y="1228654"/>
            <a:ext cx="3345788" cy="1384995"/>
          </a:xfrm>
          <a:prstGeom prst="rect">
            <a:avLst/>
          </a:prstGeom>
          <a:noFill/>
        </p:spPr>
        <p:txBody>
          <a:bodyPr wrap="none" rtlCol="0" anchor="t">
            <a:spAutoFit/>
          </a:bodyPr>
          <a:lstStyle/>
          <a:p>
            <a:pPr marL="285750" indent="-285750">
              <a:lnSpc>
                <a:spcPct val="150000"/>
              </a:lnSpc>
              <a:buFont typeface="Arial" panose="020B0604020202020204" pitchFamily="34" charset="0"/>
              <a:buChar char="•"/>
            </a:pP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資金調達のためのプレゼン</a:t>
            </a:r>
            <a:endPar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ベータ版公開中サービスのバグ修正</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バグへの対応と報告</a:t>
            </a:r>
            <a:endPar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エンジニア追加募集の告知</a:t>
            </a:r>
            <a:endPar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6" name="テキスト ボックス 15">
            <a:extLst>
              <a:ext uri="{FF2B5EF4-FFF2-40B4-BE49-F238E27FC236}">
                <a16:creationId xmlns:a16="http://schemas.microsoft.com/office/drawing/2014/main" id="{A401B386-BDA6-1649-A787-67C280F025D9}"/>
              </a:ext>
            </a:extLst>
          </p:cNvPr>
          <p:cNvSpPr txBox="1"/>
          <p:nvPr/>
        </p:nvSpPr>
        <p:spPr>
          <a:xfrm>
            <a:off x="5121744" y="3864227"/>
            <a:ext cx="2986715" cy="738664"/>
          </a:xfrm>
          <a:prstGeom prst="rect">
            <a:avLst/>
          </a:prstGeom>
          <a:noFill/>
        </p:spPr>
        <p:txBody>
          <a:bodyPr wrap="none" rtlCol="0" anchor="t">
            <a:spAutoFit/>
          </a:bodyPr>
          <a:lstStyle/>
          <a:p>
            <a:pPr marL="285750" indent="-285750">
              <a:lnSpc>
                <a:spcPct val="150000"/>
              </a:lnSpc>
              <a:buFont typeface="Arial" panose="020B0604020202020204" pitchFamily="34" charset="0"/>
              <a:buChar char="•"/>
            </a:pP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重複するお問い合わせへの対応</a:t>
            </a:r>
            <a:endPar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関係各位への報告書作成</a:t>
            </a:r>
            <a:endPar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8" name="テキスト ボックス 17">
            <a:extLst>
              <a:ext uri="{FF2B5EF4-FFF2-40B4-BE49-F238E27FC236}">
                <a16:creationId xmlns:a16="http://schemas.microsoft.com/office/drawing/2014/main" id="{BEB4CAFB-53E3-4673-A04E-A3D67F02AE43}"/>
              </a:ext>
            </a:extLst>
          </p:cNvPr>
          <p:cNvSpPr txBox="1"/>
          <p:nvPr/>
        </p:nvSpPr>
        <p:spPr>
          <a:xfrm>
            <a:off x="337288" y="6560810"/>
            <a:ext cx="1319592"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1.</a:t>
            </a:r>
            <a:r>
              <a:rPr lang="ja-JP" altLang="en-US" sz="900" dirty="0">
                <a:latin typeface="Meiryo UI" panose="020B0604030504040204" pitchFamily="50" charset="-128"/>
                <a:ea typeface="Meiryo UI" panose="020B0604030504040204" pitchFamily="50" charset="-128"/>
              </a:rPr>
              <a:t>問題・課題を発見する</a:t>
            </a:r>
          </a:p>
        </p:txBody>
      </p:sp>
      <p:sp>
        <p:nvSpPr>
          <p:cNvPr id="19" name="テキスト ボックス 18">
            <a:extLst>
              <a:ext uri="{FF2B5EF4-FFF2-40B4-BE49-F238E27FC236}">
                <a16:creationId xmlns:a16="http://schemas.microsoft.com/office/drawing/2014/main" id="{2D2BD8E0-0233-452C-B531-06F7CA930AE9}"/>
              </a:ext>
            </a:extLst>
          </p:cNvPr>
          <p:cNvSpPr txBox="1"/>
          <p:nvPr/>
        </p:nvSpPr>
        <p:spPr>
          <a:xfrm>
            <a:off x="1809280" y="6560810"/>
            <a:ext cx="1417376"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STEP3:</a:t>
            </a:r>
            <a:r>
              <a:rPr lang="ja-JP" altLang="en-US" sz="900" dirty="0">
                <a:latin typeface="Meiryo UI" panose="020B0604030504040204" pitchFamily="50" charset="-128"/>
                <a:ea typeface="Meiryo UI" panose="020B0604030504040204" pitchFamily="50" charset="-128"/>
              </a:rPr>
              <a:t>優先順位の決定</a:t>
            </a:r>
          </a:p>
        </p:txBody>
      </p:sp>
    </p:spTree>
    <p:extLst>
      <p:ext uri="{BB962C8B-B14F-4D97-AF65-F5344CB8AC3E}">
        <p14:creationId xmlns:p14="http://schemas.microsoft.com/office/powerpoint/2010/main" val="2168649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8FD19B7B-0460-423D-852D-5A740585ABCE}"/>
              </a:ext>
            </a:extLst>
          </p:cNvPr>
          <p:cNvSpPr txBox="1"/>
          <p:nvPr/>
        </p:nvSpPr>
        <p:spPr>
          <a:xfrm>
            <a:off x="1020492" y="818866"/>
            <a:ext cx="2752677" cy="3308598"/>
          </a:xfrm>
          <a:prstGeom prst="rect">
            <a:avLst/>
          </a:prstGeom>
          <a:noFill/>
        </p:spPr>
        <p:txBody>
          <a:bodyPr wrap="none" rtlCol="0">
            <a:spAutoFit/>
          </a:bodyPr>
          <a:lstStyle/>
          <a:p>
            <a:pPr>
              <a:spcBef>
                <a:spcPts val="600"/>
              </a:spcBef>
            </a:pPr>
            <a:r>
              <a:rPr lang="en-US" altLang="ja-JP" sz="2000" b="1" dirty="0">
                <a:latin typeface="Meiryo UI" panose="020B0604030504040204" pitchFamily="50" charset="-128"/>
                <a:ea typeface="Meiryo UI" panose="020B0604030504040204" pitchFamily="50" charset="-128"/>
              </a:rPr>
              <a:t>1.</a:t>
            </a:r>
            <a:r>
              <a:rPr lang="ja-JP" altLang="en-US" sz="2000" b="1" dirty="0">
                <a:latin typeface="Meiryo UI" panose="020B0604030504040204" pitchFamily="50" charset="-128"/>
                <a:ea typeface="Meiryo UI" panose="020B0604030504040204" pitchFamily="50" charset="-128"/>
              </a:rPr>
              <a:t>問題・課題を発見する</a:t>
            </a:r>
          </a:p>
          <a:p>
            <a:pPr>
              <a:spcBef>
                <a:spcPts val="600"/>
              </a:spcBef>
            </a:pPr>
            <a:r>
              <a:rPr lang="en-US" altLang="ja-JP" sz="1600" b="1" dirty="0">
                <a:latin typeface="Meiryo UI" panose="020B0604030504040204" pitchFamily="50" charset="-128"/>
                <a:ea typeface="Meiryo UI" panose="020B0604030504040204" pitchFamily="50" charset="-128"/>
              </a:rPr>
              <a:t>STEP1:</a:t>
            </a:r>
            <a:r>
              <a:rPr lang="ja-JP" altLang="en-US" sz="1600" b="1" dirty="0">
                <a:latin typeface="Meiryo UI" panose="020B0604030504040204" pitchFamily="50" charset="-128"/>
                <a:ea typeface="Meiryo UI" panose="020B0604030504040204" pitchFamily="50" charset="-128"/>
              </a:rPr>
              <a:t>見える化</a:t>
            </a:r>
          </a:p>
          <a:p>
            <a:pPr marL="72000" defTabSz="180000" fontAlgn="ctr"/>
            <a:r>
              <a:rPr lang="en-US" altLang="ja-JP" sz="1400" dirty="0">
                <a:latin typeface="Meiryo UI" panose="020B0604030504040204" pitchFamily="50" charset="-128"/>
                <a:ea typeface="Meiryo UI" panose="020B0604030504040204" pitchFamily="50" charset="-128"/>
                <a:hlinkClick r:id="rId2" action="ppaction://hlinksldjump"/>
              </a:rPr>
              <a:t>As is /To be</a:t>
            </a:r>
            <a:endParaRPr lang="ja-JP" altLang="ja-JP" sz="1400" dirty="0">
              <a:latin typeface="Meiryo UI" panose="020B0604030504040204" pitchFamily="50" charset="-128"/>
              <a:ea typeface="Meiryo UI" panose="020B0604030504040204" pitchFamily="50" charset="-128"/>
            </a:endParaRPr>
          </a:p>
          <a:p>
            <a:pPr marL="72000" defTabSz="180000" fontAlgn="ctr"/>
            <a:r>
              <a:rPr lang="en-US" altLang="ja-JP" sz="1400" dirty="0">
                <a:latin typeface="Meiryo UI" panose="020B0604030504040204" pitchFamily="50" charset="-128"/>
                <a:ea typeface="Meiryo UI" panose="020B0604030504040204" pitchFamily="50" charset="-128"/>
                <a:hlinkClick r:id="rId3" action="ppaction://hlinksldjump"/>
              </a:rPr>
              <a:t>6W2H</a:t>
            </a:r>
            <a:endParaRPr lang="ja-JP" altLang="ja-JP" sz="1400" dirty="0">
              <a:latin typeface="Meiryo UI" panose="020B0604030504040204" pitchFamily="50" charset="-128"/>
              <a:ea typeface="Meiryo UI" panose="020B0604030504040204" pitchFamily="50" charset="-128"/>
            </a:endParaRPr>
          </a:p>
          <a:p>
            <a:pPr marL="72000" defTabSz="180000" fontAlgn="ctr"/>
            <a:r>
              <a:rPr lang="ja-JP" altLang="ja-JP" sz="1400" dirty="0">
                <a:latin typeface="Meiryo UI" panose="020B0604030504040204" pitchFamily="50" charset="-128"/>
                <a:ea typeface="Meiryo UI" panose="020B0604030504040204" pitchFamily="50" charset="-128"/>
                <a:hlinkClick r:id="rId4" action="ppaction://hlinksldjump"/>
              </a:rPr>
              <a:t>なぜなぜ分析</a:t>
            </a:r>
            <a:endParaRPr lang="ja-JP" altLang="ja-JP" sz="1400" dirty="0">
              <a:latin typeface="Meiryo UI" panose="020B0604030504040204" pitchFamily="50" charset="-128"/>
              <a:ea typeface="Meiryo UI" panose="020B0604030504040204" pitchFamily="50" charset="-128"/>
            </a:endParaRPr>
          </a:p>
          <a:p>
            <a:pPr marL="72000" defTabSz="180000" fontAlgn="ctr"/>
            <a:r>
              <a:rPr lang="ja-JP" altLang="ja-JP" sz="1400" dirty="0">
                <a:latin typeface="Meiryo UI" panose="020B0604030504040204" pitchFamily="50" charset="-128"/>
                <a:ea typeface="Meiryo UI" panose="020B0604030504040204" pitchFamily="50" charset="-128"/>
                <a:hlinkClick r:id="rId5" action="ppaction://hlinksldjump"/>
              </a:rPr>
              <a:t>コントロールパネル可能</a:t>
            </a:r>
            <a:r>
              <a:rPr lang="en-US" altLang="ja-JP" sz="1400" dirty="0">
                <a:latin typeface="Meiryo UI" panose="020B0604030504040204" pitchFamily="50" charset="-128"/>
                <a:ea typeface="Meiryo UI" panose="020B0604030504040204" pitchFamily="50" charset="-128"/>
                <a:hlinkClick r:id="rId5" action="ppaction://hlinksldjump"/>
              </a:rPr>
              <a:t>/</a:t>
            </a:r>
            <a:r>
              <a:rPr lang="ja-JP" altLang="ja-JP" sz="1400" dirty="0">
                <a:latin typeface="Meiryo UI" panose="020B0604030504040204" pitchFamily="50" charset="-128"/>
                <a:ea typeface="Meiryo UI" panose="020B0604030504040204" pitchFamily="50" charset="-128"/>
                <a:hlinkClick r:id="rId5" action="ppaction://hlinksldjump"/>
              </a:rPr>
              <a:t>不可能</a:t>
            </a:r>
            <a:endParaRPr lang="en-US" altLang="ja-JP" sz="1400" dirty="0">
              <a:latin typeface="Meiryo UI" panose="020B0604030504040204" pitchFamily="50" charset="-128"/>
              <a:ea typeface="Meiryo UI" panose="020B0604030504040204" pitchFamily="50" charset="-128"/>
            </a:endParaRPr>
          </a:p>
          <a:p>
            <a:pPr fontAlgn="ctr">
              <a:spcBef>
                <a:spcPts val="600"/>
              </a:spcBef>
            </a:pPr>
            <a:r>
              <a:rPr lang="en-US" altLang="ja-JP" sz="1600" b="1" dirty="0">
                <a:latin typeface="Meiryo UI" panose="020B0604030504040204" pitchFamily="50" charset="-128"/>
                <a:ea typeface="Meiryo UI" panose="020B0604030504040204" pitchFamily="50" charset="-128"/>
              </a:rPr>
              <a:t>STEP2:</a:t>
            </a:r>
            <a:r>
              <a:rPr lang="ja-JP" altLang="en-US" sz="1600" b="1" dirty="0">
                <a:latin typeface="Meiryo UI" panose="020B0604030504040204" pitchFamily="50" charset="-128"/>
                <a:ea typeface="Meiryo UI" panose="020B0604030504040204" pitchFamily="50" charset="-128"/>
              </a:rPr>
              <a:t>問題の整理</a:t>
            </a:r>
          </a:p>
          <a:p>
            <a:pPr marL="72000" fontAlgn="ctr"/>
            <a:r>
              <a:rPr lang="ja-JP" altLang="ja-JP" sz="1400" dirty="0">
                <a:latin typeface="Meiryo UI" panose="020B0604030504040204" pitchFamily="50" charset="-128"/>
                <a:ea typeface="Meiryo UI" panose="020B0604030504040204" pitchFamily="50" charset="-128"/>
                <a:hlinkClick r:id="rId6" action="ppaction://hlinksldjump"/>
              </a:rPr>
              <a:t>ロジックツリー</a:t>
            </a:r>
            <a:endParaRPr lang="ja-JP" altLang="ja-JP" sz="1400" dirty="0">
              <a:latin typeface="Meiryo UI" panose="020B0604030504040204" pitchFamily="50" charset="-128"/>
              <a:ea typeface="Meiryo UI" panose="020B0604030504040204" pitchFamily="50" charset="-128"/>
            </a:endParaRPr>
          </a:p>
          <a:p>
            <a:pPr marL="72000" fontAlgn="ctr"/>
            <a:r>
              <a:rPr lang="ja-JP" altLang="ja-JP" sz="1400" dirty="0">
                <a:latin typeface="Meiryo UI" panose="020B0604030504040204" pitchFamily="50" charset="-128"/>
                <a:ea typeface="Meiryo UI" panose="020B0604030504040204" pitchFamily="50" charset="-128"/>
                <a:hlinkClick r:id="rId7" action="ppaction://hlinksldjump"/>
              </a:rPr>
              <a:t>課題設定シート</a:t>
            </a:r>
            <a:endParaRPr lang="ja-JP" altLang="ja-JP" sz="1400" dirty="0">
              <a:latin typeface="Meiryo UI" panose="020B0604030504040204" pitchFamily="50" charset="-128"/>
              <a:ea typeface="Meiryo UI" panose="020B0604030504040204" pitchFamily="50" charset="-128"/>
            </a:endParaRPr>
          </a:p>
          <a:p>
            <a:pPr fontAlgn="ctr">
              <a:spcBef>
                <a:spcPts val="600"/>
              </a:spcBef>
            </a:pPr>
            <a:r>
              <a:rPr lang="en-US" altLang="ja-JP" sz="1600" b="1" dirty="0">
                <a:latin typeface="Meiryo UI" panose="020B0604030504040204" pitchFamily="50" charset="-128"/>
                <a:ea typeface="Meiryo UI" panose="020B0604030504040204" pitchFamily="50" charset="-128"/>
              </a:rPr>
              <a:t>STEP3:</a:t>
            </a:r>
            <a:r>
              <a:rPr lang="ja-JP" altLang="en-US" sz="1600" b="1" dirty="0">
                <a:latin typeface="Meiryo UI" panose="020B0604030504040204" pitchFamily="50" charset="-128"/>
                <a:ea typeface="Meiryo UI" panose="020B0604030504040204" pitchFamily="50" charset="-128"/>
              </a:rPr>
              <a:t>優先順位の決定</a:t>
            </a:r>
          </a:p>
          <a:p>
            <a:pPr marL="72000" fontAlgn="ctr"/>
            <a:r>
              <a:rPr lang="ja-JP" altLang="ja-JP" sz="1400" dirty="0">
                <a:latin typeface="Meiryo UI" panose="020B0604030504040204" pitchFamily="50" charset="-128"/>
                <a:ea typeface="Meiryo UI" panose="020B0604030504040204" pitchFamily="50" charset="-128"/>
                <a:hlinkClick r:id="rId8" action="ppaction://hlinksldjump"/>
              </a:rPr>
              <a:t>緊急度</a:t>
            </a:r>
            <a:r>
              <a:rPr lang="en-US" altLang="ja-JP" sz="1400" dirty="0">
                <a:latin typeface="Meiryo UI" panose="020B0604030504040204" pitchFamily="50" charset="-128"/>
                <a:ea typeface="Meiryo UI" panose="020B0604030504040204" pitchFamily="50" charset="-128"/>
                <a:hlinkClick r:id="rId8" action="ppaction://hlinksldjump"/>
              </a:rPr>
              <a:t>/</a:t>
            </a:r>
            <a:r>
              <a:rPr lang="ja-JP" altLang="ja-JP" sz="1400" dirty="0">
                <a:latin typeface="Meiryo UI" panose="020B0604030504040204" pitchFamily="50" charset="-128"/>
                <a:ea typeface="Meiryo UI" panose="020B0604030504040204" pitchFamily="50" charset="-128"/>
                <a:hlinkClick r:id="rId8" action="ppaction://hlinksldjump"/>
              </a:rPr>
              <a:t>需要度マトリックス</a:t>
            </a:r>
            <a:endParaRPr lang="en-US" altLang="ja-JP" sz="1400" dirty="0">
              <a:latin typeface="Meiryo UI" panose="020B0604030504040204" pitchFamily="50" charset="-128"/>
              <a:ea typeface="Meiryo UI" panose="020B0604030504040204" pitchFamily="50" charset="-128"/>
            </a:endParaRPr>
          </a:p>
          <a:p>
            <a:pPr marL="72000" fontAlgn="ctr"/>
            <a:r>
              <a:rPr lang="ja-JP" altLang="ja-JP" sz="1400" dirty="0">
                <a:latin typeface="Meiryo UI" panose="020B0604030504040204" pitchFamily="50" charset="-128"/>
                <a:ea typeface="Meiryo UI" panose="020B0604030504040204" pitchFamily="50" charset="-128"/>
                <a:hlinkClick r:id="rId9" action="ppaction://hlinksldjump"/>
              </a:rPr>
              <a:t>意思決定マトリックス</a:t>
            </a:r>
            <a:endParaRPr lang="en-US" altLang="ja-JP" sz="1400" dirty="0">
              <a:latin typeface="Meiryo UI" panose="020B0604030504040204" pitchFamily="50" charset="-128"/>
              <a:ea typeface="Meiryo UI" panose="020B0604030504040204" pitchFamily="50" charset="-128"/>
            </a:endParaRPr>
          </a:p>
          <a:p>
            <a:pPr fontAlgn="ctr"/>
            <a:endParaRPr lang="en-US" altLang="ja-JP" sz="1400" dirty="0">
              <a:latin typeface="Meiryo UI" panose="020B0604030504040204" pitchFamily="50" charset="-128"/>
              <a:ea typeface="Meiryo UI" panose="020B0604030504040204" pitchFamily="50" charset="-128"/>
            </a:endParaRPr>
          </a:p>
        </p:txBody>
      </p:sp>
      <p:sp>
        <p:nvSpPr>
          <p:cNvPr id="28" name="正方形/長方形 27">
            <a:extLst>
              <a:ext uri="{FF2B5EF4-FFF2-40B4-BE49-F238E27FC236}">
                <a16:creationId xmlns:a16="http://schemas.microsoft.com/office/drawing/2014/main" id="{9265C834-FD14-4205-B393-1E6BE259770A}"/>
              </a:ext>
            </a:extLst>
          </p:cNvPr>
          <p:cNvSpPr/>
          <p:nvPr/>
        </p:nvSpPr>
        <p:spPr>
          <a:xfrm>
            <a:off x="4953000" y="818866"/>
            <a:ext cx="4059640" cy="4324261"/>
          </a:xfrm>
          <a:prstGeom prst="rect">
            <a:avLst/>
          </a:prstGeom>
        </p:spPr>
        <p:txBody>
          <a:bodyPr wrap="square">
            <a:spAutoFit/>
          </a:bodyPr>
          <a:lstStyle/>
          <a:p>
            <a:pPr fontAlgn="ctr">
              <a:spcBef>
                <a:spcPts val="600"/>
              </a:spcBef>
            </a:pPr>
            <a:r>
              <a:rPr lang="en-US" altLang="ja-JP" sz="2000" b="1" dirty="0">
                <a:latin typeface="Meiryo UI" panose="020B0604030504040204" pitchFamily="50" charset="-128"/>
                <a:ea typeface="Meiryo UI" panose="020B0604030504040204" pitchFamily="50" charset="-128"/>
              </a:rPr>
              <a:t>2.</a:t>
            </a:r>
            <a:r>
              <a:rPr lang="ja-JP" altLang="en-US" sz="2000" b="1" dirty="0">
                <a:latin typeface="Meiryo UI" panose="020B0604030504040204" pitchFamily="50" charset="-128"/>
                <a:ea typeface="Meiryo UI" panose="020B0604030504040204" pitchFamily="50" charset="-128"/>
              </a:rPr>
              <a:t>市場を分析する</a:t>
            </a:r>
          </a:p>
          <a:p>
            <a:pPr fontAlgn="ctr">
              <a:spcBef>
                <a:spcPts val="600"/>
              </a:spcBef>
            </a:pPr>
            <a:r>
              <a:rPr lang="en-US" altLang="ja-JP" sz="1600" b="1" dirty="0">
                <a:latin typeface="Meiryo UI" panose="020B0604030504040204" pitchFamily="50" charset="-128"/>
                <a:ea typeface="Meiryo UI" panose="020B0604030504040204" pitchFamily="50" charset="-128"/>
              </a:rPr>
              <a:t>STEP1:</a:t>
            </a:r>
            <a:r>
              <a:rPr lang="ja-JP" altLang="en-US" sz="1600" b="1" dirty="0">
                <a:latin typeface="Meiryo UI" panose="020B0604030504040204" pitchFamily="50" charset="-128"/>
                <a:ea typeface="Meiryo UI" panose="020B0604030504040204" pitchFamily="50" charset="-128"/>
              </a:rPr>
              <a:t>マクロ環境や自社について分析</a:t>
            </a:r>
          </a:p>
          <a:p>
            <a:pPr marL="72000" fontAlgn="ctr"/>
            <a:r>
              <a:rPr lang="en-US" altLang="ja-JP" sz="1400" dirty="0">
                <a:latin typeface="Meiryo UI" panose="020B0604030504040204" pitchFamily="50" charset="-128"/>
                <a:ea typeface="Meiryo UI" panose="020B0604030504040204" pitchFamily="50" charset="-128"/>
                <a:hlinkClick r:id="rId10" action="ppaction://hlinksldjump"/>
              </a:rPr>
              <a:t>PEST</a:t>
            </a:r>
            <a:r>
              <a:rPr lang="ja-JP" altLang="ja-JP" sz="1400" dirty="0">
                <a:latin typeface="Meiryo UI" panose="020B0604030504040204" pitchFamily="50" charset="-128"/>
                <a:ea typeface="Meiryo UI" panose="020B0604030504040204" pitchFamily="50" charset="-128"/>
                <a:hlinkClick r:id="rId10" action="ppaction://hlinksldjump"/>
              </a:rPr>
              <a:t>分析</a:t>
            </a:r>
            <a:endParaRPr lang="ja-JP" altLang="ja-JP" sz="1400" dirty="0">
              <a:latin typeface="Meiryo UI" panose="020B0604030504040204" pitchFamily="50" charset="-128"/>
              <a:ea typeface="Meiryo UI" panose="020B0604030504040204" pitchFamily="50" charset="-128"/>
            </a:endParaRPr>
          </a:p>
          <a:p>
            <a:pPr marL="72000" fontAlgn="ctr"/>
            <a:r>
              <a:rPr lang="ja-JP" altLang="ja-JP" sz="1400" dirty="0">
                <a:latin typeface="Meiryo UI" panose="020B0604030504040204" pitchFamily="50" charset="-128"/>
                <a:ea typeface="Meiryo UI" panose="020B0604030504040204" pitchFamily="50" charset="-128"/>
                <a:hlinkClick r:id="rId11" action="ppaction://hlinksldjump"/>
              </a:rPr>
              <a:t>ファイブフォース分析</a:t>
            </a:r>
            <a:endParaRPr lang="ja-JP" altLang="ja-JP" sz="1400" dirty="0">
              <a:latin typeface="Meiryo UI" panose="020B0604030504040204" pitchFamily="50" charset="-128"/>
              <a:ea typeface="Meiryo UI" panose="020B0604030504040204" pitchFamily="50" charset="-128"/>
            </a:endParaRPr>
          </a:p>
          <a:p>
            <a:pPr marL="72000" fontAlgn="ctr"/>
            <a:r>
              <a:rPr lang="en-US" altLang="ja-JP" sz="1400" dirty="0">
                <a:latin typeface="Meiryo UI" panose="020B0604030504040204" pitchFamily="50" charset="-128"/>
                <a:ea typeface="Meiryo UI" panose="020B0604030504040204" pitchFamily="50" charset="-128"/>
                <a:hlinkClick r:id="rId12" action="ppaction://hlinksldjump"/>
              </a:rPr>
              <a:t>VRIO</a:t>
            </a:r>
            <a:r>
              <a:rPr lang="ja-JP" altLang="ja-JP" sz="1400" dirty="0">
                <a:latin typeface="Meiryo UI" panose="020B0604030504040204" pitchFamily="50" charset="-128"/>
                <a:ea typeface="Meiryo UI" panose="020B0604030504040204" pitchFamily="50" charset="-128"/>
                <a:hlinkClick r:id="rId12" action="ppaction://hlinksldjump"/>
              </a:rPr>
              <a:t>分析</a:t>
            </a:r>
            <a:endParaRPr lang="ja-JP" altLang="ja-JP" sz="1400" dirty="0">
              <a:latin typeface="Meiryo UI" panose="020B0604030504040204" pitchFamily="50" charset="-128"/>
              <a:ea typeface="Meiryo UI" panose="020B0604030504040204" pitchFamily="50" charset="-128"/>
            </a:endParaRPr>
          </a:p>
          <a:p>
            <a:pPr marL="72000" fontAlgn="ctr"/>
            <a:r>
              <a:rPr lang="en-US" altLang="ja-JP" sz="1400" dirty="0">
                <a:latin typeface="Meiryo UI" panose="020B0604030504040204" pitchFamily="50" charset="-128"/>
                <a:ea typeface="Meiryo UI" panose="020B0604030504040204" pitchFamily="50" charset="-128"/>
                <a:hlinkClick r:id="rId13" action="ppaction://hlinksldjump"/>
              </a:rPr>
              <a:t>SWOT</a:t>
            </a:r>
            <a:r>
              <a:rPr lang="ja-JP" altLang="ja-JP" sz="1400" dirty="0">
                <a:latin typeface="Meiryo UI" panose="020B0604030504040204" pitchFamily="50" charset="-128"/>
                <a:ea typeface="Meiryo UI" panose="020B0604030504040204" pitchFamily="50" charset="-128"/>
                <a:hlinkClick r:id="rId13" action="ppaction://hlinksldjump"/>
              </a:rPr>
              <a:t>分析</a:t>
            </a:r>
            <a:endParaRPr lang="en-US" altLang="ja-JP" sz="1400" dirty="0">
              <a:latin typeface="Meiryo UI" panose="020B0604030504040204" pitchFamily="50" charset="-128"/>
              <a:ea typeface="Meiryo UI" panose="020B0604030504040204" pitchFamily="50" charset="-128"/>
            </a:endParaRPr>
          </a:p>
          <a:p>
            <a:pPr fontAlgn="ctr">
              <a:spcBef>
                <a:spcPts val="600"/>
              </a:spcBef>
            </a:pPr>
            <a:r>
              <a:rPr lang="en-US" altLang="ja-JP" sz="1600" b="1" dirty="0">
                <a:latin typeface="Meiryo UI" panose="020B0604030504040204" pitchFamily="50" charset="-128"/>
                <a:ea typeface="Meiryo UI" panose="020B0604030504040204" pitchFamily="50" charset="-128"/>
              </a:rPr>
              <a:t>STEP2:</a:t>
            </a:r>
            <a:r>
              <a:rPr lang="ja-JP" altLang="en-US" sz="1600" b="1" dirty="0">
                <a:latin typeface="Meiryo UI" panose="020B0604030504040204" pitchFamily="50" charset="-128"/>
                <a:ea typeface="Meiryo UI" panose="020B0604030504040204" pitchFamily="50" charset="-128"/>
              </a:rPr>
              <a:t>顧客について分析</a:t>
            </a:r>
          </a:p>
          <a:p>
            <a:pPr marL="72000" fontAlgn="ctr"/>
            <a:r>
              <a:rPr lang="ja-JP" altLang="ja-JP" sz="1400" dirty="0">
                <a:latin typeface="Meiryo UI" panose="020B0604030504040204" pitchFamily="50" charset="-128"/>
                <a:ea typeface="Meiryo UI" panose="020B0604030504040204" pitchFamily="50" charset="-128"/>
                <a:hlinkClick r:id="rId14" action="ppaction://hlinksldjump"/>
              </a:rPr>
              <a:t>パレート分析</a:t>
            </a:r>
            <a:endParaRPr lang="ja-JP" altLang="ja-JP" sz="1400" dirty="0">
              <a:latin typeface="Meiryo UI" panose="020B0604030504040204" pitchFamily="50" charset="-128"/>
              <a:ea typeface="Meiryo UI" panose="020B0604030504040204" pitchFamily="50" charset="-128"/>
            </a:endParaRPr>
          </a:p>
          <a:p>
            <a:pPr marL="72000" fontAlgn="ctr"/>
            <a:r>
              <a:rPr lang="en-US" altLang="ja-JP" sz="1400" dirty="0">
                <a:latin typeface="Meiryo UI" panose="020B0604030504040204" pitchFamily="50" charset="-128"/>
                <a:ea typeface="Meiryo UI" panose="020B0604030504040204" pitchFamily="50" charset="-128"/>
                <a:hlinkClick r:id="rId15" action="ppaction://hlinksldjump"/>
              </a:rPr>
              <a:t>RFM</a:t>
            </a:r>
            <a:r>
              <a:rPr lang="ja-JP" altLang="ja-JP" sz="1400" dirty="0">
                <a:latin typeface="Meiryo UI" panose="020B0604030504040204" pitchFamily="50" charset="-128"/>
                <a:ea typeface="Meiryo UI" panose="020B0604030504040204" pitchFamily="50" charset="-128"/>
                <a:hlinkClick r:id="rId15" action="ppaction://hlinksldjump"/>
              </a:rPr>
              <a:t>分析</a:t>
            </a:r>
            <a:endParaRPr lang="ja-JP" altLang="ja-JP" sz="1400" dirty="0">
              <a:latin typeface="Meiryo UI" panose="020B0604030504040204" pitchFamily="50" charset="-128"/>
              <a:ea typeface="Meiryo UI" panose="020B0604030504040204" pitchFamily="50" charset="-128"/>
            </a:endParaRPr>
          </a:p>
          <a:p>
            <a:pPr marL="72000" fontAlgn="ctr"/>
            <a:r>
              <a:rPr lang="ja-JP" altLang="ja-JP" sz="1400" dirty="0">
                <a:latin typeface="Meiryo UI" panose="020B0604030504040204" pitchFamily="50" charset="-128"/>
                <a:ea typeface="Meiryo UI" panose="020B0604030504040204" pitchFamily="50" charset="-128"/>
              </a:rPr>
              <a:t>ペルソナ</a:t>
            </a:r>
          </a:p>
          <a:p>
            <a:pPr marL="72000" fontAlgn="ctr"/>
            <a:r>
              <a:rPr lang="ja-JP" altLang="ja-JP" sz="1400" dirty="0">
                <a:latin typeface="Meiryo UI" panose="020B0604030504040204" pitchFamily="50" charset="-128"/>
                <a:ea typeface="Meiryo UI" panose="020B0604030504040204" pitchFamily="50" charset="-128"/>
              </a:rPr>
              <a:t>共感マップ</a:t>
            </a:r>
          </a:p>
          <a:p>
            <a:pPr marL="72000" fontAlgn="ctr"/>
            <a:r>
              <a:rPr lang="ja-JP" altLang="ja-JP" sz="1400" dirty="0">
                <a:latin typeface="Meiryo UI" panose="020B0604030504040204" pitchFamily="50" charset="-128"/>
                <a:ea typeface="Meiryo UI" panose="020B0604030504040204" pitchFamily="50" charset="-128"/>
              </a:rPr>
              <a:t>カスタマージャーニーマップ</a:t>
            </a:r>
          </a:p>
          <a:p>
            <a:pPr fontAlgn="ctr">
              <a:spcBef>
                <a:spcPts val="600"/>
              </a:spcBef>
            </a:pPr>
            <a:r>
              <a:rPr lang="en-US" altLang="ja-JP" sz="1600" b="1" dirty="0">
                <a:latin typeface="Meiryo UI" panose="020B0604030504040204" pitchFamily="50" charset="-128"/>
                <a:ea typeface="Meiryo UI" panose="020B0604030504040204" pitchFamily="50" charset="-128"/>
              </a:rPr>
              <a:t>STEP3:</a:t>
            </a:r>
            <a:r>
              <a:rPr lang="ja-JP" altLang="en-US" sz="1600" b="1" dirty="0">
                <a:latin typeface="Meiryo UI" panose="020B0604030504040204" pitchFamily="50" charset="-128"/>
                <a:ea typeface="Meiryo UI" panose="020B0604030504040204" pitchFamily="50" charset="-128"/>
              </a:rPr>
              <a:t>競合について分析</a:t>
            </a:r>
          </a:p>
          <a:p>
            <a:pPr marL="72000" fontAlgn="ctr"/>
            <a:r>
              <a:rPr lang="en-US" altLang="ja-JP" sz="1400" dirty="0">
                <a:latin typeface="Meiryo UI" panose="020B0604030504040204" pitchFamily="50" charset="-128"/>
                <a:ea typeface="Meiryo UI" panose="020B0604030504040204" pitchFamily="50" charset="-128"/>
              </a:rPr>
              <a:t>4P</a:t>
            </a:r>
            <a:r>
              <a:rPr lang="ja-JP" altLang="ja-JP" sz="1400" dirty="0">
                <a:latin typeface="Meiryo UI" panose="020B0604030504040204" pitchFamily="50" charset="-128"/>
                <a:ea typeface="Meiryo UI" panose="020B0604030504040204" pitchFamily="50" charset="-128"/>
              </a:rPr>
              <a:t>分析</a:t>
            </a:r>
          </a:p>
          <a:p>
            <a:pPr marL="72000" fontAlgn="ctr"/>
            <a:r>
              <a:rPr lang="en-US" altLang="ja-JP" sz="1400" dirty="0">
                <a:latin typeface="Meiryo UI" panose="020B0604030504040204" pitchFamily="50" charset="-128"/>
                <a:ea typeface="Meiryo UI" panose="020B0604030504040204" pitchFamily="50" charset="-128"/>
              </a:rPr>
              <a:t>4P+</a:t>
            </a:r>
            <a:r>
              <a:rPr lang="ja-JP" altLang="ja-JP" sz="1400" dirty="0">
                <a:latin typeface="Meiryo UI" panose="020B0604030504040204" pitchFamily="50" charset="-128"/>
                <a:ea typeface="Meiryo UI" panose="020B0604030504040204" pitchFamily="50" charset="-128"/>
              </a:rPr>
              <a:t>誰に何を分析</a:t>
            </a:r>
          </a:p>
          <a:p>
            <a:pPr marL="72000" fontAlgn="ctr"/>
            <a:r>
              <a:rPr lang="ja-JP" altLang="ja-JP" sz="1400" dirty="0">
                <a:latin typeface="Meiryo UI" panose="020B0604030504040204" pitchFamily="50" charset="-128"/>
                <a:ea typeface="Meiryo UI" panose="020B0604030504040204" pitchFamily="50" charset="-128"/>
              </a:rPr>
              <a:t>バリューチェーン分析</a:t>
            </a:r>
          </a:p>
          <a:p>
            <a:pPr marL="72000" fontAlgn="ctr"/>
            <a:r>
              <a:rPr lang="ja-JP" altLang="ja-JP" sz="1400" dirty="0">
                <a:latin typeface="Meiryo UI" panose="020B0604030504040204" pitchFamily="50" charset="-128"/>
                <a:ea typeface="Meiryo UI" panose="020B0604030504040204" pitchFamily="50" charset="-128"/>
              </a:rPr>
              <a:t>コア・コンピタンス分析</a:t>
            </a:r>
            <a:endParaRPr lang="ja-JP" altLang="en-US" sz="1400" dirty="0"/>
          </a:p>
        </p:txBody>
      </p:sp>
      <p:cxnSp>
        <p:nvCxnSpPr>
          <p:cNvPr id="30" name="直線コネクタ 29">
            <a:extLst>
              <a:ext uri="{FF2B5EF4-FFF2-40B4-BE49-F238E27FC236}">
                <a16:creationId xmlns:a16="http://schemas.microsoft.com/office/drawing/2014/main" id="{1313AE7F-FA4A-469D-BE24-D6F2C26F0C9F}"/>
              </a:ext>
            </a:extLst>
          </p:cNvPr>
          <p:cNvCxnSpPr>
            <a:cxnSpLocks/>
          </p:cNvCxnSpPr>
          <p:nvPr/>
        </p:nvCxnSpPr>
        <p:spPr>
          <a:xfrm>
            <a:off x="4816522" y="818866"/>
            <a:ext cx="0" cy="5322627"/>
          </a:xfrm>
          <a:prstGeom prst="line">
            <a:avLst/>
          </a:prstGeom>
          <a:ln w="6350">
            <a:prstDash val="dash"/>
          </a:ln>
          <a:effectLst/>
        </p:spPr>
        <p:style>
          <a:lnRef idx="2">
            <a:schemeClr val="accent1"/>
          </a:lnRef>
          <a:fillRef idx="0">
            <a:schemeClr val="accent1"/>
          </a:fillRef>
          <a:effectRef idx="1">
            <a:schemeClr val="accent1"/>
          </a:effectRef>
          <a:fontRef idx="minor">
            <a:schemeClr val="tx1"/>
          </a:fontRef>
        </p:style>
      </p:cxnSp>
      <p:sp>
        <p:nvSpPr>
          <p:cNvPr id="84" name="テキスト ボックス 83">
            <a:extLst>
              <a:ext uri="{FF2B5EF4-FFF2-40B4-BE49-F238E27FC236}">
                <a16:creationId xmlns:a16="http://schemas.microsoft.com/office/drawing/2014/main" id="{613B4CA7-9797-4A12-9E6F-9BC5E6096466}"/>
              </a:ext>
            </a:extLst>
          </p:cNvPr>
          <p:cNvSpPr txBox="1"/>
          <p:nvPr/>
        </p:nvSpPr>
        <p:spPr>
          <a:xfrm>
            <a:off x="463308" y="238540"/>
            <a:ext cx="1527021" cy="400110"/>
          </a:xfrm>
          <a:prstGeom prst="rect">
            <a:avLst/>
          </a:prstGeom>
          <a:noFill/>
        </p:spPr>
        <p:txBody>
          <a:bodyPr wrap="none" rtlCol="0">
            <a:spAutoFit/>
          </a:bodyPr>
          <a:lstStyle/>
          <a:p>
            <a:r>
              <a:rPr kumimoji="1" lang="ja-JP" altLang="en-US" sz="2000" b="1" dirty="0">
                <a:solidFill>
                  <a:schemeClr val="tx1">
                    <a:lumMod val="75000"/>
                    <a:lumOff val="25000"/>
                  </a:schemeClr>
                </a:solidFill>
                <a:latin typeface="Meiryo" panose="020B0604030504040204" pitchFamily="34" charset="-128"/>
                <a:ea typeface="Meiryo" panose="020B0604030504040204" pitchFamily="34" charset="-128"/>
              </a:rPr>
              <a:t>目次 </a:t>
            </a:r>
            <a:r>
              <a:rPr kumimoji="1" lang="en-US" altLang="ja-JP" sz="2000" b="1" dirty="0">
                <a:solidFill>
                  <a:schemeClr val="tx1">
                    <a:lumMod val="75000"/>
                    <a:lumOff val="25000"/>
                  </a:schemeClr>
                </a:solidFill>
                <a:latin typeface="Meiryo" panose="020B0604030504040204" pitchFamily="34" charset="-128"/>
                <a:ea typeface="Meiryo" panose="020B0604030504040204" pitchFamily="34" charset="-128"/>
              </a:rPr>
              <a:t>(1/4)</a:t>
            </a:r>
            <a:endParaRPr kumimoji="1" lang="ja-JP" altLang="en-US" sz="2000" b="1" dirty="0">
              <a:solidFill>
                <a:schemeClr val="tx1">
                  <a:lumMod val="75000"/>
                  <a:lumOff val="25000"/>
                </a:schemeClr>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362746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線コネクタ 69"/>
          <p:cNvCxnSpPr/>
          <p:nvPr/>
        </p:nvCxnSpPr>
        <p:spPr>
          <a:xfrm>
            <a:off x="4958060" y="968860"/>
            <a:ext cx="1" cy="5180570"/>
          </a:xfrm>
          <a:prstGeom prst="line">
            <a:avLst/>
          </a:prstGeom>
          <a:ln w="31750" cmpd="sng">
            <a:solidFill>
              <a:schemeClr val="tx1">
                <a:lumMod val="85000"/>
                <a:lumOff val="15000"/>
              </a:schemeClr>
            </a:solidFill>
            <a:headEnd type="stealth" w="lg" len="lg"/>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73" name="直線コネクタ 72"/>
          <p:cNvCxnSpPr/>
          <p:nvPr/>
        </p:nvCxnSpPr>
        <p:spPr>
          <a:xfrm>
            <a:off x="532282" y="3559145"/>
            <a:ext cx="8841436" cy="0"/>
          </a:xfrm>
          <a:prstGeom prst="line">
            <a:avLst/>
          </a:prstGeom>
          <a:ln w="31750" cmpd="sng">
            <a:solidFill>
              <a:schemeClr val="tx1">
                <a:lumMod val="85000"/>
                <a:lumOff val="15000"/>
              </a:schemeClr>
            </a:solidFill>
            <a:headEnd type="stealth" w="lg" len="lg"/>
            <a:tailEnd type="stealth" w="lg" len="lg"/>
          </a:ln>
          <a:effectLst/>
        </p:spPr>
        <p:style>
          <a:lnRef idx="2">
            <a:schemeClr val="accent1"/>
          </a:lnRef>
          <a:fillRef idx="0">
            <a:schemeClr val="accent1"/>
          </a:fillRef>
          <a:effectRef idx="1">
            <a:schemeClr val="accent1"/>
          </a:effectRef>
          <a:fontRef idx="minor">
            <a:schemeClr val="tx1"/>
          </a:fontRef>
        </p:style>
      </p:cxnSp>
      <p:sp>
        <p:nvSpPr>
          <p:cNvPr id="25" name="テキスト ボックス 24">
            <a:extLst>
              <a:ext uri="{FF2B5EF4-FFF2-40B4-BE49-F238E27FC236}">
                <a16:creationId xmlns:a16="http://schemas.microsoft.com/office/drawing/2014/main" id="{CE001D3F-1024-2843-AF26-7F643E8B8C3E}"/>
              </a:ext>
            </a:extLst>
          </p:cNvPr>
          <p:cNvSpPr txBox="1"/>
          <p:nvPr/>
        </p:nvSpPr>
        <p:spPr>
          <a:xfrm>
            <a:off x="3432260" y="607502"/>
            <a:ext cx="3041479" cy="307777"/>
          </a:xfrm>
          <a:prstGeom prst="rect">
            <a:avLst/>
          </a:prstGeom>
          <a:noFill/>
        </p:spPr>
        <p:txBody>
          <a:bodyPr wrap="square" rtlCol="0" anchor="t">
            <a:spAutoFit/>
          </a:bodyPr>
          <a:lstStyle/>
          <a:p>
            <a:pPr algn="ctr">
              <a:lnSpc>
                <a:spcPct val="120000"/>
              </a:lnSpc>
            </a:pPr>
            <a:r>
              <a:rPr lang="ja-JP" altLang="en-US" sz="1200" dirty="0">
                <a:solidFill>
                  <a:srgbClr val="404040"/>
                </a:solidFill>
                <a:latin typeface="メイリオ"/>
                <a:ea typeface="メイリオ"/>
                <a:cs typeface="メイリオ"/>
              </a:rPr>
              <a:t>重要度</a:t>
            </a:r>
            <a:r>
              <a:rPr lang="en-US" altLang="ja-JP" sz="1200" dirty="0">
                <a:solidFill>
                  <a:srgbClr val="404040"/>
                </a:solidFill>
                <a:latin typeface="メイリオ"/>
                <a:ea typeface="メイリオ"/>
                <a:cs typeface="メイリオ"/>
              </a:rPr>
              <a:t>(</a:t>
            </a:r>
            <a:r>
              <a:rPr lang="ja-JP" altLang="en-US" sz="1200" dirty="0">
                <a:solidFill>
                  <a:srgbClr val="404040"/>
                </a:solidFill>
                <a:latin typeface="メイリオ"/>
                <a:ea typeface="メイリオ"/>
                <a:cs typeface="メイリオ"/>
              </a:rPr>
              <a:t>高</a:t>
            </a:r>
            <a:r>
              <a:rPr lang="en-US" altLang="ja-JP" sz="1200" dirty="0">
                <a:solidFill>
                  <a:srgbClr val="404040"/>
                </a:solidFill>
                <a:latin typeface="メイリオ"/>
                <a:ea typeface="メイリオ"/>
                <a:cs typeface="メイリオ"/>
              </a:rPr>
              <a:t>)</a:t>
            </a:r>
          </a:p>
        </p:txBody>
      </p:sp>
      <p:sp>
        <p:nvSpPr>
          <p:cNvPr id="26" name="テキスト ボックス 25">
            <a:extLst>
              <a:ext uri="{FF2B5EF4-FFF2-40B4-BE49-F238E27FC236}">
                <a16:creationId xmlns:a16="http://schemas.microsoft.com/office/drawing/2014/main" id="{D073B21E-04E3-E541-A21D-F72ED665B664}"/>
              </a:ext>
            </a:extLst>
          </p:cNvPr>
          <p:cNvSpPr txBox="1"/>
          <p:nvPr/>
        </p:nvSpPr>
        <p:spPr>
          <a:xfrm>
            <a:off x="3432260" y="6213577"/>
            <a:ext cx="3041479" cy="307777"/>
          </a:xfrm>
          <a:prstGeom prst="rect">
            <a:avLst/>
          </a:prstGeom>
          <a:noFill/>
        </p:spPr>
        <p:txBody>
          <a:bodyPr wrap="square" rtlCol="0" anchor="t">
            <a:spAutoFit/>
          </a:bodyPr>
          <a:lstStyle/>
          <a:p>
            <a:pPr algn="ctr">
              <a:lnSpc>
                <a:spcPct val="120000"/>
              </a:lnSpc>
            </a:pPr>
            <a:r>
              <a:rPr lang="ja-JP" altLang="en-US" sz="1200" dirty="0">
                <a:solidFill>
                  <a:srgbClr val="404040"/>
                </a:solidFill>
                <a:latin typeface="メイリオ"/>
                <a:ea typeface="メイリオ"/>
                <a:cs typeface="メイリオ"/>
              </a:rPr>
              <a:t>重要度</a:t>
            </a:r>
            <a:r>
              <a:rPr lang="en-US" altLang="ja-JP" sz="1200" dirty="0">
                <a:solidFill>
                  <a:srgbClr val="404040"/>
                </a:solidFill>
                <a:latin typeface="メイリオ"/>
                <a:ea typeface="メイリオ"/>
                <a:cs typeface="メイリオ"/>
              </a:rPr>
              <a:t>(</a:t>
            </a:r>
            <a:r>
              <a:rPr lang="ja-JP" altLang="en-US" sz="1200" dirty="0">
                <a:solidFill>
                  <a:srgbClr val="404040"/>
                </a:solidFill>
                <a:latin typeface="メイリオ"/>
                <a:ea typeface="メイリオ"/>
                <a:cs typeface="メイリオ"/>
              </a:rPr>
              <a:t>低</a:t>
            </a:r>
            <a:r>
              <a:rPr lang="en-US" altLang="ja-JP" sz="1200" dirty="0">
                <a:solidFill>
                  <a:srgbClr val="404040"/>
                </a:solidFill>
                <a:latin typeface="メイリオ"/>
                <a:ea typeface="メイリオ"/>
                <a:cs typeface="メイリオ"/>
              </a:rPr>
              <a:t>)</a:t>
            </a:r>
          </a:p>
        </p:txBody>
      </p:sp>
      <p:sp>
        <p:nvSpPr>
          <p:cNvPr id="28" name="テキスト ボックス 27">
            <a:extLst>
              <a:ext uri="{FF2B5EF4-FFF2-40B4-BE49-F238E27FC236}">
                <a16:creationId xmlns:a16="http://schemas.microsoft.com/office/drawing/2014/main" id="{6631F5A2-491A-3E44-BC75-668AFB495AC6}"/>
              </a:ext>
            </a:extLst>
          </p:cNvPr>
          <p:cNvSpPr txBox="1"/>
          <p:nvPr/>
        </p:nvSpPr>
        <p:spPr>
          <a:xfrm>
            <a:off x="9364294" y="2584649"/>
            <a:ext cx="406265" cy="1948992"/>
          </a:xfrm>
          <a:prstGeom prst="rect">
            <a:avLst/>
          </a:prstGeom>
          <a:noFill/>
        </p:spPr>
        <p:txBody>
          <a:bodyPr vert="eaVert" wrap="square" rtlCol="0" anchor="t">
            <a:spAutoFit/>
          </a:bodyPr>
          <a:lstStyle/>
          <a:p>
            <a:pPr algn="ctr">
              <a:lnSpc>
                <a:spcPct val="120000"/>
              </a:lnSpc>
            </a:pPr>
            <a:r>
              <a:rPr lang="ja-JP" altLang="en-US" sz="1200" dirty="0">
                <a:solidFill>
                  <a:srgbClr val="404040"/>
                </a:solidFill>
                <a:latin typeface="メイリオ"/>
                <a:ea typeface="メイリオ"/>
                <a:cs typeface="メイリオ"/>
              </a:rPr>
              <a:t>緊急度</a:t>
            </a:r>
            <a:r>
              <a:rPr lang="en-US" altLang="ja-JP" sz="1200" dirty="0">
                <a:solidFill>
                  <a:srgbClr val="404040"/>
                </a:solidFill>
                <a:latin typeface="メイリオ"/>
                <a:ea typeface="メイリオ"/>
                <a:cs typeface="メイリオ"/>
              </a:rPr>
              <a:t>(</a:t>
            </a:r>
            <a:r>
              <a:rPr lang="ja-JP" altLang="en-US" sz="1200" dirty="0">
                <a:solidFill>
                  <a:srgbClr val="404040"/>
                </a:solidFill>
                <a:latin typeface="メイリオ"/>
                <a:ea typeface="メイリオ"/>
                <a:cs typeface="メイリオ"/>
              </a:rPr>
              <a:t>高</a:t>
            </a:r>
            <a:r>
              <a:rPr lang="en-US" altLang="ja-JP" sz="1200" dirty="0">
                <a:solidFill>
                  <a:srgbClr val="404040"/>
                </a:solidFill>
                <a:latin typeface="メイリオ"/>
                <a:ea typeface="メイリオ"/>
                <a:cs typeface="メイリオ"/>
              </a:rPr>
              <a:t>)</a:t>
            </a:r>
          </a:p>
        </p:txBody>
      </p:sp>
      <p:sp>
        <p:nvSpPr>
          <p:cNvPr id="29" name="テキスト ボックス 28">
            <a:extLst>
              <a:ext uri="{FF2B5EF4-FFF2-40B4-BE49-F238E27FC236}">
                <a16:creationId xmlns:a16="http://schemas.microsoft.com/office/drawing/2014/main" id="{8C72468D-7034-4541-B98B-F93BEF7923D1}"/>
              </a:ext>
            </a:extLst>
          </p:cNvPr>
          <p:cNvSpPr txBox="1"/>
          <p:nvPr/>
        </p:nvSpPr>
        <p:spPr>
          <a:xfrm>
            <a:off x="135441" y="2584649"/>
            <a:ext cx="406265" cy="1948992"/>
          </a:xfrm>
          <a:prstGeom prst="rect">
            <a:avLst/>
          </a:prstGeom>
          <a:noFill/>
        </p:spPr>
        <p:txBody>
          <a:bodyPr vert="eaVert" wrap="square" rtlCol="0" anchor="t">
            <a:spAutoFit/>
          </a:bodyPr>
          <a:lstStyle/>
          <a:p>
            <a:pPr algn="ctr">
              <a:lnSpc>
                <a:spcPct val="120000"/>
              </a:lnSpc>
            </a:pPr>
            <a:r>
              <a:rPr lang="ja-JP" altLang="en-US" sz="1200" dirty="0">
                <a:solidFill>
                  <a:srgbClr val="404040"/>
                </a:solidFill>
                <a:latin typeface="Meiryo" panose="020B0604030504040204" pitchFamily="34" charset="-128"/>
                <a:ea typeface="Meiryo" panose="020B0604030504040204" pitchFamily="34" charset="-128"/>
                <a:cs typeface="メイリオ"/>
              </a:rPr>
              <a:t>緊急度</a:t>
            </a:r>
            <a:r>
              <a:rPr lang="en-US" altLang="ja-JP" sz="1200" dirty="0">
                <a:solidFill>
                  <a:srgbClr val="404040"/>
                </a:solidFill>
                <a:latin typeface="Meiryo" panose="020B0604030504040204" pitchFamily="34" charset="-128"/>
                <a:ea typeface="Meiryo" panose="020B0604030504040204" pitchFamily="34" charset="-128"/>
                <a:cs typeface="メイリオ"/>
              </a:rPr>
              <a:t>(</a:t>
            </a:r>
            <a:r>
              <a:rPr lang="ja-JP" altLang="en-US" sz="1200" dirty="0">
                <a:solidFill>
                  <a:srgbClr val="404040"/>
                </a:solidFill>
                <a:latin typeface="Meiryo" panose="020B0604030504040204" pitchFamily="34" charset="-128"/>
                <a:ea typeface="Meiryo" panose="020B0604030504040204" pitchFamily="34" charset="-128"/>
                <a:cs typeface="メイリオ"/>
              </a:rPr>
              <a:t>低</a:t>
            </a:r>
            <a:r>
              <a:rPr lang="en-US" altLang="ja-JP" sz="1200" dirty="0">
                <a:solidFill>
                  <a:srgbClr val="404040"/>
                </a:solidFill>
                <a:latin typeface="Meiryo" panose="020B0604030504040204" pitchFamily="34" charset="-128"/>
                <a:ea typeface="Meiryo" panose="020B0604030504040204" pitchFamily="34" charset="-128"/>
                <a:cs typeface="メイリオ"/>
              </a:rPr>
              <a:t>)</a:t>
            </a:r>
          </a:p>
        </p:txBody>
      </p:sp>
      <p:cxnSp>
        <p:nvCxnSpPr>
          <p:cNvPr id="32" name="直線コネクタ 31">
            <a:extLst>
              <a:ext uri="{FF2B5EF4-FFF2-40B4-BE49-F238E27FC236}">
                <a16:creationId xmlns:a16="http://schemas.microsoft.com/office/drawing/2014/main" id="{342D065E-9046-9D45-9324-2AD6828E64CE}"/>
              </a:ext>
            </a:extLst>
          </p:cNvPr>
          <p:cNvCxnSpPr>
            <a:cxnSpLocks/>
          </p:cNvCxnSpPr>
          <p:nvPr/>
        </p:nvCxnSpPr>
        <p:spPr>
          <a:xfrm flipH="1">
            <a:off x="540342" y="978382"/>
            <a:ext cx="8838437" cy="0"/>
          </a:xfrm>
          <a:prstGeom prst="line">
            <a:avLst/>
          </a:prstGeom>
          <a:ln w="15875" cmpd="sng">
            <a:solidFill>
              <a:schemeClr val="tx1">
                <a:lumMod val="65000"/>
                <a:lumOff val="35000"/>
              </a:schemeClr>
            </a:solidFill>
            <a:prstDash val="sysDot"/>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33" name="直線コネクタ 32">
            <a:extLst>
              <a:ext uri="{FF2B5EF4-FFF2-40B4-BE49-F238E27FC236}">
                <a16:creationId xmlns:a16="http://schemas.microsoft.com/office/drawing/2014/main" id="{AA553977-895F-CF46-BB28-751329FB104D}"/>
              </a:ext>
            </a:extLst>
          </p:cNvPr>
          <p:cNvCxnSpPr>
            <a:cxnSpLocks/>
          </p:cNvCxnSpPr>
          <p:nvPr/>
        </p:nvCxnSpPr>
        <p:spPr>
          <a:xfrm flipH="1">
            <a:off x="540342" y="6149430"/>
            <a:ext cx="8838437" cy="9522"/>
          </a:xfrm>
          <a:prstGeom prst="line">
            <a:avLst/>
          </a:prstGeom>
          <a:ln w="15875" cmpd="sng">
            <a:solidFill>
              <a:schemeClr val="tx1">
                <a:lumMod val="65000"/>
                <a:lumOff val="35000"/>
              </a:schemeClr>
            </a:solidFill>
            <a:prstDash val="sysDot"/>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42" name="直線コネクタ 41">
            <a:extLst>
              <a:ext uri="{FF2B5EF4-FFF2-40B4-BE49-F238E27FC236}">
                <a16:creationId xmlns:a16="http://schemas.microsoft.com/office/drawing/2014/main" id="{B6EC3790-5DC3-604C-AA8C-68CE732BBB96}"/>
              </a:ext>
            </a:extLst>
          </p:cNvPr>
          <p:cNvCxnSpPr/>
          <p:nvPr/>
        </p:nvCxnSpPr>
        <p:spPr>
          <a:xfrm>
            <a:off x="9378777" y="968860"/>
            <a:ext cx="1" cy="5180570"/>
          </a:xfrm>
          <a:prstGeom prst="line">
            <a:avLst/>
          </a:prstGeom>
          <a:ln w="15875" cmpd="sng">
            <a:solidFill>
              <a:schemeClr val="tx1">
                <a:lumMod val="65000"/>
                <a:lumOff val="35000"/>
              </a:schemeClr>
            </a:solidFill>
            <a:prstDash val="sysDot"/>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43" name="直線コネクタ 42">
            <a:extLst>
              <a:ext uri="{FF2B5EF4-FFF2-40B4-BE49-F238E27FC236}">
                <a16:creationId xmlns:a16="http://schemas.microsoft.com/office/drawing/2014/main" id="{39A9ED9B-27E0-4B4A-9810-A501B45CD995}"/>
              </a:ext>
            </a:extLst>
          </p:cNvPr>
          <p:cNvCxnSpPr/>
          <p:nvPr/>
        </p:nvCxnSpPr>
        <p:spPr>
          <a:xfrm>
            <a:off x="540342" y="978382"/>
            <a:ext cx="1" cy="5180570"/>
          </a:xfrm>
          <a:prstGeom prst="line">
            <a:avLst/>
          </a:prstGeom>
          <a:ln w="15875" cmpd="sng">
            <a:solidFill>
              <a:schemeClr val="tx1">
                <a:lumMod val="65000"/>
                <a:lumOff val="35000"/>
              </a:schemeClr>
            </a:solidFill>
            <a:prstDash val="sysDot"/>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sp>
        <p:nvSpPr>
          <p:cNvPr id="22" name="テキスト ボックス 21">
            <a:extLst>
              <a:ext uri="{FF2B5EF4-FFF2-40B4-BE49-F238E27FC236}">
                <a16:creationId xmlns:a16="http://schemas.microsoft.com/office/drawing/2014/main" id="{B119D354-AACE-F94E-98C8-8FE3240F8D91}"/>
              </a:ext>
            </a:extLst>
          </p:cNvPr>
          <p:cNvSpPr txBox="1"/>
          <p:nvPr/>
        </p:nvSpPr>
        <p:spPr>
          <a:xfrm>
            <a:off x="463308" y="238540"/>
            <a:ext cx="3932487" cy="400110"/>
          </a:xfrm>
          <a:prstGeom prst="rect">
            <a:avLst/>
          </a:prstGeom>
          <a:noFill/>
        </p:spPr>
        <p:txBody>
          <a:bodyPr wrap="none" rtlCol="0">
            <a:spAutoFit/>
          </a:bodyPr>
          <a:lstStyle/>
          <a:p>
            <a:r>
              <a:rPr lang="en-US" altLang="ja-JP" sz="2000" b="1" dirty="0">
                <a:solidFill>
                  <a:schemeClr val="tx1">
                    <a:lumMod val="75000"/>
                    <a:lumOff val="25000"/>
                  </a:schemeClr>
                </a:solidFill>
                <a:latin typeface="Meiryo" panose="020B0604030504040204" pitchFamily="34" charset="-128"/>
                <a:ea typeface="Meiryo" panose="020B0604030504040204" pitchFamily="34" charset="-128"/>
              </a:rPr>
              <a:t>07_</a:t>
            </a:r>
            <a:r>
              <a:rPr lang="ja-JP" altLang="en-US" sz="2000" b="1" dirty="0">
                <a:solidFill>
                  <a:schemeClr val="tx1">
                    <a:lumMod val="75000"/>
                    <a:lumOff val="25000"/>
                  </a:schemeClr>
                </a:solidFill>
                <a:latin typeface="Meiryo" panose="020B0604030504040204" pitchFamily="34" charset="-128"/>
                <a:ea typeface="Meiryo" panose="020B0604030504040204" pitchFamily="34" charset="-128"/>
              </a:rPr>
              <a:t>緊急度</a:t>
            </a:r>
            <a:r>
              <a:rPr lang="en-US" altLang="ja-JP" sz="2000" b="1" dirty="0">
                <a:solidFill>
                  <a:schemeClr val="tx1">
                    <a:lumMod val="75000"/>
                    <a:lumOff val="25000"/>
                  </a:schemeClr>
                </a:solidFill>
                <a:latin typeface="Meiryo" panose="020B0604030504040204" pitchFamily="34" charset="-128"/>
                <a:ea typeface="Meiryo" panose="020B0604030504040204" pitchFamily="34" charset="-128"/>
              </a:rPr>
              <a:t> / </a:t>
            </a:r>
            <a:r>
              <a:rPr lang="ja-JP" altLang="en-US" sz="2000" b="1" dirty="0">
                <a:solidFill>
                  <a:schemeClr val="tx1">
                    <a:lumMod val="75000"/>
                    <a:lumOff val="25000"/>
                  </a:schemeClr>
                </a:solidFill>
                <a:latin typeface="Meiryo" panose="020B0604030504040204" pitchFamily="34" charset="-128"/>
                <a:ea typeface="Meiryo" panose="020B0604030504040204" pitchFamily="34" charset="-128"/>
              </a:rPr>
              <a:t>重要度</a:t>
            </a:r>
            <a:r>
              <a:rPr lang="en-US" altLang="ja-JP" sz="2000" b="1" dirty="0">
                <a:solidFill>
                  <a:schemeClr val="tx1">
                    <a:lumMod val="75000"/>
                    <a:lumOff val="25000"/>
                  </a:schemeClr>
                </a:solidFill>
                <a:latin typeface="Meiryo" panose="020B0604030504040204" pitchFamily="34" charset="-128"/>
                <a:ea typeface="Meiryo" panose="020B0604030504040204" pitchFamily="34" charset="-128"/>
              </a:rPr>
              <a:t> </a:t>
            </a:r>
            <a:r>
              <a:rPr lang="ja-JP" altLang="en-US" sz="2000" b="1" dirty="0">
                <a:solidFill>
                  <a:schemeClr val="tx1">
                    <a:lumMod val="75000"/>
                    <a:lumOff val="25000"/>
                  </a:schemeClr>
                </a:solidFill>
                <a:latin typeface="Meiryo" panose="020B0604030504040204" pitchFamily="34" charset="-128"/>
                <a:ea typeface="Meiryo" panose="020B0604030504040204" pitchFamily="34" charset="-128"/>
              </a:rPr>
              <a:t>マトリクス</a:t>
            </a:r>
            <a:endParaRPr kumimoji="1" lang="ja-JP" altLang="en-US" sz="20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4" name="テキスト ボックス 13">
            <a:extLst>
              <a:ext uri="{FF2B5EF4-FFF2-40B4-BE49-F238E27FC236}">
                <a16:creationId xmlns:a16="http://schemas.microsoft.com/office/drawing/2014/main" id="{CFB41E3B-314A-4CD0-A254-9812A5F7DBEB}"/>
              </a:ext>
            </a:extLst>
          </p:cNvPr>
          <p:cNvSpPr txBox="1"/>
          <p:nvPr/>
        </p:nvSpPr>
        <p:spPr>
          <a:xfrm>
            <a:off x="337288" y="6560810"/>
            <a:ext cx="1319592"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1.</a:t>
            </a:r>
            <a:r>
              <a:rPr lang="ja-JP" altLang="en-US" sz="900" dirty="0">
                <a:latin typeface="Meiryo UI" panose="020B0604030504040204" pitchFamily="50" charset="-128"/>
                <a:ea typeface="Meiryo UI" panose="020B0604030504040204" pitchFamily="50" charset="-128"/>
              </a:rPr>
              <a:t>問題・課題を発見する</a:t>
            </a:r>
          </a:p>
        </p:txBody>
      </p:sp>
      <p:sp>
        <p:nvSpPr>
          <p:cNvPr id="15" name="テキスト ボックス 14">
            <a:extLst>
              <a:ext uri="{FF2B5EF4-FFF2-40B4-BE49-F238E27FC236}">
                <a16:creationId xmlns:a16="http://schemas.microsoft.com/office/drawing/2014/main" id="{A58D6B3C-0BD4-416B-956E-B952AB02151E}"/>
              </a:ext>
            </a:extLst>
          </p:cNvPr>
          <p:cNvSpPr txBox="1"/>
          <p:nvPr/>
        </p:nvSpPr>
        <p:spPr>
          <a:xfrm>
            <a:off x="1809280" y="6560810"/>
            <a:ext cx="1417376"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STEP3:</a:t>
            </a:r>
            <a:r>
              <a:rPr lang="ja-JP" altLang="en-US" sz="900" dirty="0">
                <a:latin typeface="Meiryo UI" panose="020B0604030504040204" pitchFamily="50" charset="-128"/>
                <a:ea typeface="Meiryo UI" panose="020B0604030504040204" pitchFamily="50" charset="-128"/>
              </a:rPr>
              <a:t>優先順位の決定</a:t>
            </a:r>
          </a:p>
        </p:txBody>
      </p:sp>
    </p:spTree>
    <p:extLst>
      <p:ext uri="{BB962C8B-B14F-4D97-AF65-F5344CB8AC3E}">
        <p14:creationId xmlns:p14="http://schemas.microsoft.com/office/powerpoint/2010/main" val="3683966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正方形/長方形 107">
            <a:extLst>
              <a:ext uri="{FF2B5EF4-FFF2-40B4-BE49-F238E27FC236}">
                <a16:creationId xmlns:a16="http://schemas.microsoft.com/office/drawing/2014/main" id="{A86A82F0-19E3-524F-B7A2-90455E55FFD8}"/>
              </a:ext>
            </a:extLst>
          </p:cNvPr>
          <p:cNvSpPr/>
          <p:nvPr/>
        </p:nvSpPr>
        <p:spPr>
          <a:xfrm>
            <a:off x="337288" y="1544856"/>
            <a:ext cx="468821" cy="4945396"/>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7" name="テキスト ボックス 76">
            <a:extLst>
              <a:ext uri="{FF2B5EF4-FFF2-40B4-BE49-F238E27FC236}">
                <a16:creationId xmlns:a16="http://schemas.microsoft.com/office/drawing/2014/main" id="{99FBCC41-39A6-3D41-B25E-97FBF8148786}"/>
              </a:ext>
            </a:extLst>
          </p:cNvPr>
          <p:cNvSpPr txBox="1"/>
          <p:nvPr/>
        </p:nvSpPr>
        <p:spPr>
          <a:xfrm>
            <a:off x="463308" y="238540"/>
            <a:ext cx="3012363" cy="400110"/>
          </a:xfrm>
          <a:prstGeom prst="rect">
            <a:avLst/>
          </a:prstGeom>
          <a:noFill/>
        </p:spPr>
        <p:txBody>
          <a:bodyPr wrap="none" rtlCol="0">
            <a:spAutoFit/>
          </a:bodyPr>
          <a:lstStyle/>
          <a:p>
            <a:r>
              <a:rPr lang="en-US" altLang="ja-JP" sz="2000" b="1" dirty="0">
                <a:solidFill>
                  <a:schemeClr val="tx1">
                    <a:lumMod val="75000"/>
                    <a:lumOff val="25000"/>
                  </a:schemeClr>
                </a:solidFill>
                <a:latin typeface="Meiryo" panose="020B0604030504040204" pitchFamily="34" charset="-128"/>
                <a:ea typeface="Meiryo" panose="020B0604030504040204" pitchFamily="34" charset="-128"/>
              </a:rPr>
              <a:t>08_</a:t>
            </a:r>
            <a:r>
              <a:rPr lang="ja-JP" altLang="en-US" sz="2000" b="1" dirty="0">
                <a:solidFill>
                  <a:schemeClr val="tx1">
                    <a:lumMod val="75000"/>
                    <a:lumOff val="25000"/>
                  </a:schemeClr>
                </a:solidFill>
                <a:latin typeface="Meiryo" panose="020B0604030504040204" pitchFamily="34" charset="-128"/>
                <a:ea typeface="Meiryo" panose="020B0604030504040204" pitchFamily="34" charset="-128"/>
              </a:rPr>
              <a:t>意思決定マトリクス</a:t>
            </a:r>
            <a:endParaRPr lang="en-US" altLang="ja-JP" sz="20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7" name="正方形/長方形 16"/>
          <p:cNvSpPr/>
          <p:nvPr/>
        </p:nvSpPr>
        <p:spPr>
          <a:xfrm>
            <a:off x="8416066" y="698777"/>
            <a:ext cx="1152648" cy="5791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5" name="直線コネクタ 54"/>
          <p:cNvCxnSpPr/>
          <p:nvPr/>
        </p:nvCxnSpPr>
        <p:spPr>
          <a:xfrm>
            <a:off x="3843674" y="1103341"/>
            <a:ext cx="4572392" cy="0"/>
          </a:xfrm>
          <a:prstGeom prst="line">
            <a:avLst/>
          </a:prstGeom>
          <a:ln w="12700" cmpd="sng">
            <a:solidFill>
              <a:srgbClr val="404040"/>
            </a:solidFill>
            <a:prstDash val="dot"/>
          </a:ln>
          <a:effectLst/>
        </p:spPr>
        <p:style>
          <a:lnRef idx="2">
            <a:schemeClr val="accent1"/>
          </a:lnRef>
          <a:fillRef idx="0">
            <a:schemeClr val="accent1"/>
          </a:fillRef>
          <a:effectRef idx="1">
            <a:schemeClr val="accent1"/>
          </a:effectRef>
          <a:fontRef idx="minor">
            <a:schemeClr val="tx1"/>
          </a:fontRef>
        </p:style>
      </p:cxnSp>
      <p:cxnSp>
        <p:nvCxnSpPr>
          <p:cNvPr id="51" name="直線コネクタ 50"/>
          <p:cNvCxnSpPr/>
          <p:nvPr/>
        </p:nvCxnSpPr>
        <p:spPr>
          <a:xfrm>
            <a:off x="4986772" y="686423"/>
            <a:ext cx="1"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52" name="直線コネクタ 51"/>
          <p:cNvCxnSpPr/>
          <p:nvPr/>
        </p:nvCxnSpPr>
        <p:spPr>
          <a:xfrm>
            <a:off x="6129871" y="686423"/>
            <a:ext cx="1"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53" name="直線コネクタ 52"/>
          <p:cNvCxnSpPr/>
          <p:nvPr/>
        </p:nvCxnSpPr>
        <p:spPr>
          <a:xfrm>
            <a:off x="7272970" y="686423"/>
            <a:ext cx="1"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54" name="直線コネクタ 53"/>
          <p:cNvCxnSpPr/>
          <p:nvPr/>
        </p:nvCxnSpPr>
        <p:spPr>
          <a:xfrm>
            <a:off x="8416069" y="686423"/>
            <a:ext cx="1"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78" name="テキスト ボックス 77"/>
          <p:cNvSpPr txBox="1"/>
          <p:nvPr/>
        </p:nvSpPr>
        <p:spPr>
          <a:xfrm>
            <a:off x="8411263" y="980230"/>
            <a:ext cx="1147902" cy="276999"/>
          </a:xfrm>
          <a:prstGeom prst="rect">
            <a:avLst/>
          </a:prstGeom>
          <a:noFill/>
        </p:spPr>
        <p:txBody>
          <a:bodyPr wrap="square" rtlCol="0" anchor="ctr">
            <a:spAutoFit/>
          </a:bodyPr>
          <a:lstStyle/>
          <a:p>
            <a:pPr algn="ctr"/>
            <a:r>
              <a:rPr lang="ja-JP" altLang="en-US" sz="1200" dirty="0">
                <a:solidFill>
                  <a:srgbClr val="404040"/>
                </a:solidFill>
                <a:latin typeface="メイリオ"/>
                <a:ea typeface="メイリオ"/>
                <a:cs typeface="メイリオ"/>
              </a:rPr>
              <a:t>合計</a:t>
            </a:r>
            <a:endParaRPr kumimoji="1" lang="ja-JP" altLang="en-US" sz="2000" dirty="0">
              <a:solidFill>
                <a:srgbClr val="404040"/>
              </a:solidFill>
              <a:latin typeface="メイリオ"/>
              <a:ea typeface="メイリオ"/>
              <a:cs typeface="メイリオ"/>
            </a:endParaRPr>
          </a:p>
        </p:txBody>
      </p:sp>
      <p:cxnSp>
        <p:nvCxnSpPr>
          <p:cNvPr id="47" name="直線コネクタ 46"/>
          <p:cNvCxnSpPr/>
          <p:nvPr/>
        </p:nvCxnSpPr>
        <p:spPr>
          <a:xfrm>
            <a:off x="337287" y="3523014"/>
            <a:ext cx="9231427"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8" name="直線コネクタ 47"/>
          <p:cNvCxnSpPr/>
          <p:nvPr/>
        </p:nvCxnSpPr>
        <p:spPr>
          <a:xfrm>
            <a:off x="337287" y="4512093"/>
            <a:ext cx="9231427"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9" name="直線コネクタ 48"/>
          <p:cNvCxnSpPr/>
          <p:nvPr/>
        </p:nvCxnSpPr>
        <p:spPr>
          <a:xfrm>
            <a:off x="337287" y="5501172"/>
            <a:ext cx="9231427"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9" name="直線コネクタ 28">
            <a:extLst>
              <a:ext uri="{FF2B5EF4-FFF2-40B4-BE49-F238E27FC236}">
                <a16:creationId xmlns:a16="http://schemas.microsoft.com/office/drawing/2014/main" id="{016F7EAD-73CA-B745-855B-D07AC6E2E936}"/>
              </a:ext>
            </a:extLst>
          </p:cNvPr>
          <p:cNvCxnSpPr/>
          <p:nvPr/>
        </p:nvCxnSpPr>
        <p:spPr>
          <a:xfrm>
            <a:off x="337287" y="2533935"/>
            <a:ext cx="9231427"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30" name="テキスト ボックス 29">
            <a:extLst>
              <a:ext uri="{FF2B5EF4-FFF2-40B4-BE49-F238E27FC236}">
                <a16:creationId xmlns:a16="http://schemas.microsoft.com/office/drawing/2014/main" id="{2952418C-1907-D745-8D10-FFA33FAACA80}"/>
              </a:ext>
            </a:extLst>
          </p:cNvPr>
          <p:cNvSpPr txBox="1"/>
          <p:nvPr/>
        </p:nvSpPr>
        <p:spPr>
          <a:xfrm>
            <a:off x="376683" y="1607053"/>
            <a:ext cx="386644" cy="864685"/>
          </a:xfrm>
          <a:prstGeom prst="rect">
            <a:avLst/>
          </a:prstGeom>
          <a:noFill/>
        </p:spPr>
        <p:txBody>
          <a:bodyPr vert="eaVert" wrap="square" rtlCol="0" anchor="ctr">
            <a:spAutoFit/>
          </a:bodyPr>
          <a:lstStyle/>
          <a:p>
            <a:pPr algn="ctr"/>
            <a:r>
              <a:rPr kumimoji="1" lang="ja-JP" altLang="en-US" sz="1050" dirty="0">
                <a:solidFill>
                  <a:srgbClr val="404040"/>
                </a:solidFill>
                <a:latin typeface="メイリオ"/>
                <a:ea typeface="メイリオ"/>
                <a:cs typeface="メイリオ"/>
              </a:rPr>
              <a:t>選択肢</a:t>
            </a:r>
            <a:r>
              <a:rPr lang="en-US" altLang="ja-JP" sz="1050" dirty="0">
                <a:solidFill>
                  <a:srgbClr val="404040"/>
                </a:solidFill>
                <a:latin typeface="メイリオ"/>
                <a:ea typeface="メイリオ"/>
                <a:cs typeface="メイリオ"/>
              </a:rPr>
              <a:t>1</a:t>
            </a:r>
            <a:endParaRPr kumimoji="1" lang="ja-JP" altLang="en-US" sz="1600" dirty="0">
              <a:solidFill>
                <a:srgbClr val="404040"/>
              </a:solidFill>
              <a:latin typeface="メイリオ"/>
              <a:ea typeface="メイリオ"/>
              <a:cs typeface="メイリオ"/>
            </a:endParaRPr>
          </a:p>
        </p:txBody>
      </p:sp>
      <p:sp>
        <p:nvSpPr>
          <p:cNvPr id="32" name="テキスト ボックス 31">
            <a:extLst>
              <a:ext uri="{FF2B5EF4-FFF2-40B4-BE49-F238E27FC236}">
                <a16:creationId xmlns:a16="http://schemas.microsoft.com/office/drawing/2014/main" id="{840C7C9A-5361-7848-BF31-95634C7E6671}"/>
              </a:ext>
            </a:extLst>
          </p:cNvPr>
          <p:cNvSpPr txBox="1"/>
          <p:nvPr/>
        </p:nvSpPr>
        <p:spPr>
          <a:xfrm>
            <a:off x="376683" y="2596132"/>
            <a:ext cx="386644" cy="864685"/>
          </a:xfrm>
          <a:prstGeom prst="rect">
            <a:avLst/>
          </a:prstGeom>
          <a:noFill/>
        </p:spPr>
        <p:txBody>
          <a:bodyPr vert="eaVert" wrap="square" rtlCol="0" anchor="ctr">
            <a:spAutoFit/>
          </a:bodyPr>
          <a:lstStyle/>
          <a:p>
            <a:pPr algn="ctr"/>
            <a:r>
              <a:rPr kumimoji="1" lang="ja-JP" altLang="en-US" sz="1050" dirty="0">
                <a:solidFill>
                  <a:srgbClr val="404040"/>
                </a:solidFill>
                <a:latin typeface="メイリオ"/>
                <a:ea typeface="メイリオ"/>
                <a:cs typeface="メイリオ"/>
              </a:rPr>
              <a:t>選択肢</a:t>
            </a:r>
            <a:r>
              <a:rPr kumimoji="1" lang="en-US" altLang="ja-JP" sz="1050" dirty="0">
                <a:solidFill>
                  <a:srgbClr val="404040"/>
                </a:solidFill>
                <a:latin typeface="メイリオ"/>
                <a:ea typeface="メイリオ"/>
                <a:cs typeface="メイリオ"/>
              </a:rPr>
              <a:t>2</a:t>
            </a:r>
            <a:endParaRPr kumimoji="1" lang="ja-JP" altLang="en-US" sz="1600" dirty="0">
              <a:solidFill>
                <a:srgbClr val="404040"/>
              </a:solidFill>
              <a:latin typeface="メイリオ"/>
              <a:ea typeface="メイリオ"/>
              <a:cs typeface="メイリオ"/>
            </a:endParaRPr>
          </a:p>
        </p:txBody>
      </p:sp>
      <p:sp>
        <p:nvSpPr>
          <p:cNvPr id="33" name="テキスト ボックス 32">
            <a:extLst>
              <a:ext uri="{FF2B5EF4-FFF2-40B4-BE49-F238E27FC236}">
                <a16:creationId xmlns:a16="http://schemas.microsoft.com/office/drawing/2014/main" id="{53350201-6A51-2C49-88DE-AEB714A4A9D0}"/>
              </a:ext>
            </a:extLst>
          </p:cNvPr>
          <p:cNvSpPr txBox="1"/>
          <p:nvPr/>
        </p:nvSpPr>
        <p:spPr>
          <a:xfrm>
            <a:off x="376683" y="3585211"/>
            <a:ext cx="386644" cy="864685"/>
          </a:xfrm>
          <a:prstGeom prst="rect">
            <a:avLst/>
          </a:prstGeom>
          <a:noFill/>
        </p:spPr>
        <p:txBody>
          <a:bodyPr vert="eaVert" wrap="square" rtlCol="0" anchor="ctr">
            <a:spAutoFit/>
          </a:bodyPr>
          <a:lstStyle/>
          <a:p>
            <a:pPr algn="ctr"/>
            <a:r>
              <a:rPr kumimoji="1" lang="ja-JP" altLang="en-US" sz="1050" dirty="0">
                <a:solidFill>
                  <a:srgbClr val="404040"/>
                </a:solidFill>
                <a:latin typeface="メイリオ"/>
                <a:ea typeface="メイリオ"/>
                <a:cs typeface="メイリオ"/>
              </a:rPr>
              <a:t>選択肢</a:t>
            </a:r>
            <a:r>
              <a:rPr kumimoji="1" lang="en-US" altLang="ja-JP" sz="1050" dirty="0">
                <a:solidFill>
                  <a:srgbClr val="404040"/>
                </a:solidFill>
                <a:latin typeface="メイリオ"/>
                <a:ea typeface="メイリオ"/>
                <a:cs typeface="メイリオ"/>
              </a:rPr>
              <a:t>3</a:t>
            </a:r>
            <a:endParaRPr kumimoji="1" lang="ja-JP" altLang="en-US" sz="1600" dirty="0">
              <a:solidFill>
                <a:srgbClr val="404040"/>
              </a:solidFill>
              <a:latin typeface="メイリオ"/>
              <a:ea typeface="メイリオ"/>
              <a:cs typeface="メイリオ"/>
            </a:endParaRPr>
          </a:p>
        </p:txBody>
      </p:sp>
      <p:sp>
        <p:nvSpPr>
          <p:cNvPr id="34" name="テキスト ボックス 33">
            <a:extLst>
              <a:ext uri="{FF2B5EF4-FFF2-40B4-BE49-F238E27FC236}">
                <a16:creationId xmlns:a16="http://schemas.microsoft.com/office/drawing/2014/main" id="{7885742A-D7D7-AF45-8F1E-970FB068CFEF}"/>
              </a:ext>
            </a:extLst>
          </p:cNvPr>
          <p:cNvSpPr txBox="1"/>
          <p:nvPr/>
        </p:nvSpPr>
        <p:spPr>
          <a:xfrm>
            <a:off x="376683" y="4574290"/>
            <a:ext cx="386644" cy="864685"/>
          </a:xfrm>
          <a:prstGeom prst="rect">
            <a:avLst/>
          </a:prstGeom>
          <a:noFill/>
        </p:spPr>
        <p:txBody>
          <a:bodyPr vert="eaVert" wrap="square" rtlCol="0" anchor="ctr">
            <a:spAutoFit/>
          </a:bodyPr>
          <a:lstStyle/>
          <a:p>
            <a:pPr algn="ctr"/>
            <a:r>
              <a:rPr kumimoji="1" lang="ja-JP" altLang="en-US" sz="1050" dirty="0">
                <a:solidFill>
                  <a:srgbClr val="404040"/>
                </a:solidFill>
                <a:latin typeface="メイリオ"/>
                <a:ea typeface="メイリオ"/>
                <a:cs typeface="メイリオ"/>
              </a:rPr>
              <a:t>選択肢</a:t>
            </a:r>
            <a:r>
              <a:rPr kumimoji="1" lang="en-US" altLang="ja-JP" sz="1050" dirty="0">
                <a:solidFill>
                  <a:srgbClr val="404040"/>
                </a:solidFill>
                <a:latin typeface="メイリオ"/>
                <a:ea typeface="メイリオ"/>
                <a:cs typeface="メイリオ"/>
              </a:rPr>
              <a:t>4</a:t>
            </a:r>
            <a:endParaRPr kumimoji="1" lang="ja-JP" altLang="en-US" sz="1600" dirty="0">
              <a:solidFill>
                <a:srgbClr val="404040"/>
              </a:solidFill>
              <a:latin typeface="メイリオ"/>
              <a:ea typeface="メイリオ"/>
              <a:cs typeface="メイリオ"/>
            </a:endParaRPr>
          </a:p>
        </p:txBody>
      </p:sp>
      <p:sp>
        <p:nvSpPr>
          <p:cNvPr id="35" name="テキスト ボックス 34">
            <a:extLst>
              <a:ext uri="{FF2B5EF4-FFF2-40B4-BE49-F238E27FC236}">
                <a16:creationId xmlns:a16="http://schemas.microsoft.com/office/drawing/2014/main" id="{E1B71C86-44F1-2444-8956-35F98D5CD855}"/>
              </a:ext>
            </a:extLst>
          </p:cNvPr>
          <p:cNvSpPr txBox="1"/>
          <p:nvPr/>
        </p:nvSpPr>
        <p:spPr>
          <a:xfrm>
            <a:off x="376683" y="5563369"/>
            <a:ext cx="386644" cy="864685"/>
          </a:xfrm>
          <a:prstGeom prst="rect">
            <a:avLst/>
          </a:prstGeom>
          <a:noFill/>
        </p:spPr>
        <p:txBody>
          <a:bodyPr vert="eaVert" wrap="square" rtlCol="0" anchor="ctr">
            <a:spAutoFit/>
          </a:bodyPr>
          <a:lstStyle/>
          <a:p>
            <a:pPr algn="ctr"/>
            <a:r>
              <a:rPr kumimoji="1" lang="ja-JP" altLang="en-US" sz="1050" dirty="0">
                <a:solidFill>
                  <a:srgbClr val="404040"/>
                </a:solidFill>
                <a:latin typeface="メイリオ"/>
                <a:ea typeface="メイリオ"/>
                <a:cs typeface="メイリオ"/>
              </a:rPr>
              <a:t>選択肢</a:t>
            </a:r>
            <a:r>
              <a:rPr kumimoji="1" lang="en-US" altLang="ja-JP" sz="1050" dirty="0">
                <a:solidFill>
                  <a:srgbClr val="404040"/>
                </a:solidFill>
                <a:latin typeface="メイリオ"/>
                <a:ea typeface="メイリオ"/>
                <a:cs typeface="メイリオ"/>
              </a:rPr>
              <a:t>5</a:t>
            </a:r>
            <a:endParaRPr kumimoji="1" lang="ja-JP" altLang="en-US" sz="1600" dirty="0">
              <a:solidFill>
                <a:srgbClr val="404040"/>
              </a:solidFill>
              <a:latin typeface="メイリオ"/>
              <a:ea typeface="メイリオ"/>
              <a:cs typeface="メイリオ"/>
            </a:endParaRPr>
          </a:p>
        </p:txBody>
      </p:sp>
      <p:cxnSp>
        <p:nvCxnSpPr>
          <p:cNvPr id="111" name="直線コネクタ 110">
            <a:extLst>
              <a:ext uri="{FF2B5EF4-FFF2-40B4-BE49-F238E27FC236}">
                <a16:creationId xmlns:a16="http://schemas.microsoft.com/office/drawing/2014/main" id="{0C2DAB8B-154D-0E46-BA6F-61C91BB487B4}"/>
              </a:ext>
            </a:extLst>
          </p:cNvPr>
          <p:cNvCxnSpPr>
            <a:cxnSpLocks/>
          </p:cNvCxnSpPr>
          <p:nvPr/>
        </p:nvCxnSpPr>
        <p:spPr>
          <a:xfrm>
            <a:off x="806109" y="1544855"/>
            <a:ext cx="0" cy="4945397"/>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27" name="正方形/長方形 26">
            <a:extLst>
              <a:ext uri="{FF2B5EF4-FFF2-40B4-BE49-F238E27FC236}">
                <a16:creationId xmlns:a16="http://schemas.microsoft.com/office/drawing/2014/main" id="{1AF0C0B2-F82B-9B40-BE7D-C52718D21332}"/>
              </a:ext>
            </a:extLst>
          </p:cNvPr>
          <p:cNvSpPr/>
          <p:nvPr/>
        </p:nvSpPr>
        <p:spPr>
          <a:xfrm>
            <a:off x="337288" y="1538682"/>
            <a:ext cx="9231425" cy="495156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51ACD2E0-5C6A-344A-9112-BCDFF5D914C5}"/>
              </a:ext>
            </a:extLst>
          </p:cNvPr>
          <p:cNvSpPr/>
          <p:nvPr/>
        </p:nvSpPr>
        <p:spPr>
          <a:xfrm>
            <a:off x="3834851" y="698776"/>
            <a:ext cx="5733862" cy="5791475"/>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3" name="テキスト ボックス 22">
            <a:extLst>
              <a:ext uri="{FF2B5EF4-FFF2-40B4-BE49-F238E27FC236}">
                <a16:creationId xmlns:a16="http://schemas.microsoft.com/office/drawing/2014/main" id="{87CBFE9A-6618-894A-B11C-BB2122AC8E58}"/>
              </a:ext>
            </a:extLst>
          </p:cNvPr>
          <p:cNvSpPr txBox="1"/>
          <p:nvPr/>
        </p:nvSpPr>
        <p:spPr>
          <a:xfrm>
            <a:off x="4456845" y="6526882"/>
            <a:ext cx="5111869" cy="276999"/>
          </a:xfrm>
          <a:prstGeom prst="rect">
            <a:avLst/>
          </a:prstGeom>
          <a:noFill/>
        </p:spPr>
        <p:txBody>
          <a:bodyPr wrap="square" rtlCol="0" anchor="t">
            <a:spAutoFit/>
          </a:bodyPr>
          <a:lstStyle/>
          <a:p>
            <a:pPr algn="r">
              <a:lnSpc>
                <a:spcPct val="150000"/>
              </a:lnSpc>
            </a:pPr>
            <a:r>
              <a:rPr kumimoji="1" lang="en-US" altLang="ja-JP" sz="800" dirty="0">
                <a:solidFill>
                  <a:srgbClr val="404040"/>
                </a:solidFill>
                <a:latin typeface="メイリオ"/>
                <a:ea typeface="メイリオ"/>
                <a:cs typeface="メイリオ"/>
              </a:rPr>
              <a:t>※</a:t>
            </a:r>
            <a:r>
              <a:rPr kumimoji="1" lang="ja-JP" altLang="en-US" sz="800" dirty="0">
                <a:solidFill>
                  <a:srgbClr val="404040"/>
                </a:solidFill>
                <a:latin typeface="メイリオ"/>
                <a:ea typeface="メイリオ"/>
                <a:cs typeface="メイリオ"/>
              </a:rPr>
              <a:t>今回は各項目</a:t>
            </a:r>
            <a:r>
              <a:rPr lang="en-US" altLang="ja-JP" sz="800" dirty="0">
                <a:solidFill>
                  <a:srgbClr val="404040"/>
                </a:solidFill>
                <a:latin typeface="メイリオ"/>
                <a:ea typeface="メイリオ"/>
                <a:cs typeface="メイリオ"/>
              </a:rPr>
              <a:t>5</a:t>
            </a:r>
            <a:r>
              <a:rPr kumimoji="1" lang="ja-JP" altLang="en-US" sz="800" dirty="0">
                <a:solidFill>
                  <a:srgbClr val="404040"/>
                </a:solidFill>
                <a:latin typeface="メイリオ"/>
                <a:ea typeface="メイリオ"/>
                <a:cs typeface="メイリオ"/>
              </a:rPr>
              <a:t>点満点</a:t>
            </a:r>
            <a:endParaRPr kumimoji="1" lang="en-US" altLang="ja-JP" sz="800" dirty="0">
              <a:solidFill>
                <a:srgbClr val="404040"/>
              </a:solidFill>
              <a:latin typeface="メイリオ"/>
              <a:ea typeface="メイリオ"/>
              <a:cs typeface="メイリオ"/>
            </a:endParaRPr>
          </a:p>
        </p:txBody>
      </p:sp>
      <p:sp>
        <p:nvSpPr>
          <p:cNvPr id="24" name="テキスト ボックス 23">
            <a:extLst>
              <a:ext uri="{FF2B5EF4-FFF2-40B4-BE49-F238E27FC236}">
                <a16:creationId xmlns:a16="http://schemas.microsoft.com/office/drawing/2014/main" id="{9F239EE2-5548-694D-9F58-7F703CDB79BB}"/>
              </a:ext>
            </a:extLst>
          </p:cNvPr>
          <p:cNvSpPr txBox="1"/>
          <p:nvPr/>
        </p:nvSpPr>
        <p:spPr>
          <a:xfrm>
            <a:off x="3843674" y="772723"/>
            <a:ext cx="1147902" cy="276999"/>
          </a:xfrm>
          <a:prstGeom prst="rect">
            <a:avLst/>
          </a:prstGeom>
          <a:noFill/>
        </p:spPr>
        <p:txBody>
          <a:bodyPr wrap="square" rtlCol="0" anchor="ctr">
            <a:spAutoFit/>
          </a:bodyPr>
          <a:lstStyle/>
          <a:p>
            <a:pPr algn="ctr"/>
            <a:r>
              <a:rPr lang="ja-JP" altLang="en-US" sz="1200" dirty="0">
                <a:solidFill>
                  <a:srgbClr val="404040"/>
                </a:solidFill>
                <a:latin typeface="メイリオ"/>
                <a:ea typeface="メイリオ"/>
                <a:cs typeface="メイリオ"/>
              </a:rPr>
              <a:t>緊急性</a:t>
            </a:r>
            <a:endParaRPr kumimoji="1" lang="ja-JP" altLang="en-US" sz="2000" dirty="0">
              <a:solidFill>
                <a:srgbClr val="404040"/>
              </a:solidFill>
              <a:latin typeface="メイリオ"/>
              <a:ea typeface="メイリオ"/>
              <a:cs typeface="メイリオ"/>
            </a:endParaRPr>
          </a:p>
        </p:txBody>
      </p:sp>
      <p:sp>
        <p:nvSpPr>
          <p:cNvPr id="25" name="テキスト ボックス 24">
            <a:extLst>
              <a:ext uri="{FF2B5EF4-FFF2-40B4-BE49-F238E27FC236}">
                <a16:creationId xmlns:a16="http://schemas.microsoft.com/office/drawing/2014/main" id="{FC8547A6-4F07-3340-B410-76080A052664}"/>
              </a:ext>
            </a:extLst>
          </p:cNvPr>
          <p:cNvSpPr txBox="1"/>
          <p:nvPr/>
        </p:nvSpPr>
        <p:spPr>
          <a:xfrm>
            <a:off x="5005927" y="772723"/>
            <a:ext cx="1123942" cy="276999"/>
          </a:xfrm>
          <a:prstGeom prst="rect">
            <a:avLst/>
          </a:prstGeom>
          <a:noFill/>
        </p:spPr>
        <p:txBody>
          <a:bodyPr wrap="square" rtlCol="0" anchor="ctr">
            <a:spAutoFit/>
          </a:bodyPr>
          <a:lstStyle/>
          <a:p>
            <a:pPr algn="ctr"/>
            <a:r>
              <a:rPr lang="ja-JP" altLang="en-US" sz="1200" dirty="0">
                <a:solidFill>
                  <a:srgbClr val="404040"/>
                </a:solidFill>
                <a:latin typeface="メイリオ"/>
                <a:ea typeface="メイリオ"/>
                <a:cs typeface="メイリオ"/>
              </a:rPr>
              <a:t>実現性</a:t>
            </a:r>
            <a:endParaRPr kumimoji="1" lang="ja-JP" altLang="en-US" sz="2000" dirty="0">
              <a:solidFill>
                <a:srgbClr val="404040"/>
              </a:solidFill>
              <a:latin typeface="メイリオ"/>
              <a:ea typeface="メイリオ"/>
              <a:cs typeface="メイリオ"/>
            </a:endParaRPr>
          </a:p>
        </p:txBody>
      </p:sp>
      <p:sp>
        <p:nvSpPr>
          <p:cNvPr id="26" name="テキスト ボックス 25">
            <a:extLst>
              <a:ext uri="{FF2B5EF4-FFF2-40B4-BE49-F238E27FC236}">
                <a16:creationId xmlns:a16="http://schemas.microsoft.com/office/drawing/2014/main" id="{40CC8D0F-770E-4D41-8D52-0340D6AEA4AC}"/>
              </a:ext>
            </a:extLst>
          </p:cNvPr>
          <p:cNvSpPr txBox="1"/>
          <p:nvPr/>
        </p:nvSpPr>
        <p:spPr>
          <a:xfrm>
            <a:off x="6125065" y="772723"/>
            <a:ext cx="1147902" cy="276999"/>
          </a:xfrm>
          <a:prstGeom prst="rect">
            <a:avLst/>
          </a:prstGeom>
          <a:noFill/>
        </p:spPr>
        <p:txBody>
          <a:bodyPr wrap="square" rtlCol="0" anchor="ctr">
            <a:spAutoFit/>
          </a:bodyPr>
          <a:lstStyle/>
          <a:p>
            <a:pPr algn="ctr"/>
            <a:r>
              <a:rPr lang="ja-JP" altLang="en-US" sz="1200" dirty="0">
                <a:solidFill>
                  <a:srgbClr val="404040"/>
                </a:solidFill>
                <a:latin typeface="メイリオ"/>
                <a:ea typeface="メイリオ"/>
                <a:cs typeface="メイリオ"/>
              </a:rPr>
              <a:t>収益性</a:t>
            </a:r>
            <a:endParaRPr kumimoji="1" lang="ja-JP" altLang="en-US" sz="2000" dirty="0">
              <a:solidFill>
                <a:srgbClr val="404040"/>
              </a:solidFill>
              <a:latin typeface="メイリオ"/>
              <a:ea typeface="メイリオ"/>
              <a:cs typeface="メイリオ"/>
            </a:endParaRPr>
          </a:p>
        </p:txBody>
      </p:sp>
      <p:sp>
        <p:nvSpPr>
          <p:cNvPr id="31" name="テキスト ボックス 30">
            <a:extLst>
              <a:ext uri="{FF2B5EF4-FFF2-40B4-BE49-F238E27FC236}">
                <a16:creationId xmlns:a16="http://schemas.microsoft.com/office/drawing/2014/main" id="{C6403BC6-BD2A-B546-9E07-9EEC742B9B96}"/>
              </a:ext>
            </a:extLst>
          </p:cNvPr>
          <p:cNvSpPr txBox="1"/>
          <p:nvPr/>
        </p:nvSpPr>
        <p:spPr>
          <a:xfrm>
            <a:off x="7287317" y="772723"/>
            <a:ext cx="1128747" cy="276999"/>
          </a:xfrm>
          <a:prstGeom prst="rect">
            <a:avLst/>
          </a:prstGeom>
          <a:noFill/>
        </p:spPr>
        <p:txBody>
          <a:bodyPr wrap="square" rtlCol="0" anchor="ctr">
            <a:spAutoFit/>
          </a:bodyPr>
          <a:lstStyle/>
          <a:p>
            <a:pPr algn="ctr"/>
            <a:r>
              <a:rPr lang="ja-JP" altLang="en-US" sz="1200" dirty="0">
                <a:solidFill>
                  <a:srgbClr val="404040"/>
                </a:solidFill>
                <a:latin typeface="メイリオ"/>
                <a:ea typeface="メイリオ"/>
                <a:cs typeface="メイリオ"/>
              </a:rPr>
              <a:t>将来性</a:t>
            </a:r>
            <a:endParaRPr kumimoji="1" lang="ja-JP" altLang="en-US" sz="2000" dirty="0">
              <a:solidFill>
                <a:srgbClr val="404040"/>
              </a:solidFill>
              <a:latin typeface="メイリオ"/>
              <a:ea typeface="メイリオ"/>
              <a:cs typeface="メイリオ"/>
            </a:endParaRPr>
          </a:p>
        </p:txBody>
      </p:sp>
      <p:sp>
        <p:nvSpPr>
          <p:cNvPr id="36" name="テキスト ボックス 35">
            <a:extLst>
              <a:ext uri="{FF2B5EF4-FFF2-40B4-BE49-F238E27FC236}">
                <a16:creationId xmlns:a16="http://schemas.microsoft.com/office/drawing/2014/main" id="{6B9A3F5C-F96B-CE44-BD15-E3A9C9CE4975}"/>
              </a:ext>
            </a:extLst>
          </p:cNvPr>
          <p:cNvSpPr txBox="1"/>
          <p:nvPr/>
        </p:nvSpPr>
        <p:spPr>
          <a:xfrm>
            <a:off x="3829323" y="1172741"/>
            <a:ext cx="1147902" cy="307777"/>
          </a:xfrm>
          <a:prstGeom prst="rect">
            <a:avLst/>
          </a:prstGeom>
          <a:noFill/>
        </p:spPr>
        <p:txBody>
          <a:bodyPr wrap="square" rtlCol="0" anchor="ctr">
            <a:spAutoFit/>
          </a:bodyPr>
          <a:lstStyle/>
          <a:p>
            <a:pPr algn="ctr"/>
            <a:r>
              <a:rPr kumimoji="1" lang="en-US" altLang="ja-JP" sz="1400" dirty="0">
                <a:solidFill>
                  <a:srgbClr val="404040"/>
                </a:solidFill>
                <a:latin typeface="メイリオ"/>
                <a:ea typeface="メイリオ"/>
                <a:cs typeface="メイリオ"/>
              </a:rPr>
              <a:t>×1.0</a:t>
            </a:r>
            <a:endParaRPr kumimoji="1" lang="ja-JP" altLang="en-US" sz="2400" dirty="0">
              <a:solidFill>
                <a:srgbClr val="404040"/>
              </a:solidFill>
              <a:latin typeface="メイリオ"/>
              <a:ea typeface="メイリオ"/>
              <a:cs typeface="メイリオ"/>
            </a:endParaRPr>
          </a:p>
        </p:txBody>
      </p:sp>
      <p:sp>
        <p:nvSpPr>
          <p:cNvPr id="37" name="テキスト ボックス 36">
            <a:extLst>
              <a:ext uri="{FF2B5EF4-FFF2-40B4-BE49-F238E27FC236}">
                <a16:creationId xmlns:a16="http://schemas.microsoft.com/office/drawing/2014/main" id="{60A6AF16-A8B2-954A-8098-C8E592F0D2B3}"/>
              </a:ext>
            </a:extLst>
          </p:cNvPr>
          <p:cNvSpPr txBox="1"/>
          <p:nvPr/>
        </p:nvSpPr>
        <p:spPr>
          <a:xfrm>
            <a:off x="4967616" y="1172741"/>
            <a:ext cx="1147902" cy="307777"/>
          </a:xfrm>
          <a:prstGeom prst="rect">
            <a:avLst/>
          </a:prstGeom>
          <a:noFill/>
        </p:spPr>
        <p:txBody>
          <a:bodyPr wrap="square" rtlCol="0" anchor="ctr">
            <a:spAutoFit/>
          </a:bodyPr>
          <a:lstStyle/>
          <a:p>
            <a:pPr algn="ctr"/>
            <a:r>
              <a:rPr kumimoji="1" lang="en-US" altLang="ja-JP" sz="1400" dirty="0">
                <a:solidFill>
                  <a:srgbClr val="404040"/>
                </a:solidFill>
                <a:latin typeface="メイリオ"/>
                <a:ea typeface="メイリオ"/>
                <a:cs typeface="メイリオ"/>
              </a:rPr>
              <a:t>×1.0</a:t>
            </a:r>
            <a:endParaRPr kumimoji="1" lang="ja-JP" altLang="en-US" sz="2400" dirty="0">
              <a:solidFill>
                <a:srgbClr val="404040"/>
              </a:solidFill>
              <a:latin typeface="メイリオ"/>
              <a:ea typeface="メイリオ"/>
              <a:cs typeface="メイリオ"/>
            </a:endParaRPr>
          </a:p>
        </p:txBody>
      </p:sp>
      <p:sp>
        <p:nvSpPr>
          <p:cNvPr id="38" name="テキスト ボックス 37">
            <a:extLst>
              <a:ext uri="{FF2B5EF4-FFF2-40B4-BE49-F238E27FC236}">
                <a16:creationId xmlns:a16="http://schemas.microsoft.com/office/drawing/2014/main" id="{F6881450-1EF2-044A-808C-72AE6D597DAE}"/>
              </a:ext>
            </a:extLst>
          </p:cNvPr>
          <p:cNvSpPr txBox="1"/>
          <p:nvPr/>
        </p:nvSpPr>
        <p:spPr>
          <a:xfrm>
            <a:off x="6110714" y="1172741"/>
            <a:ext cx="1147902" cy="307777"/>
          </a:xfrm>
          <a:prstGeom prst="rect">
            <a:avLst/>
          </a:prstGeom>
          <a:noFill/>
        </p:spPr>
        <p:txBody>
          <a:bodyPr wrap="square" rtlCol="0" anchor="ctr">
            <a:spAutoFit/>
          </a:bodyPr>
          <a:lstStyle/>
          <a:p>
            <a:pPr algn="ctr"/>
            <a:r>
              <a:rPr kumimoji="1" lang="en-US" altLang="ja-JP" sz="1400" dirty="0">
                <a:solidFill>
                  <a:srgbClr val="404040"/>
                </a:solidFill>
                <a:latin typeface="メイリオ"/>
                <a:ea typeface="メイリオ"/>
                <a:cs typeface="メイリオ"/>
              </a:rPr>
              <a:t>×2.0</a:t>
            </a:r>
            <a:endParaRPr kumimoji="1" lang="ja-JP" altLang="en-US" sz="2400" dirty="0">
              <a:solidFill>
                <a:srgbClr val="404040"/>
              </a:solidFill>
              <a:latin typeface="メイリオ"/>
              <a:ea typeface="メイリオ"/>
              <a:cs typeface="メイリオ"/>
            </a:endParaRPr>
          </a:p>
        </p:txBody>
      </p:sp>
      <p:sp>
        <p:nvSpPr>
          <p:cNvPr id="39" name="テキスト ボックス 38">
            <a:extLst>
              <a:ext uri="{FF2B5EF4-FFF2-40B4-BE49-F238E27FC236}">
                <a16:creationId xmlns:a16="http://schemas.microsoft.com/office/drawing/2014/main" id="{71CFBAEF-C0AE-574F-A7A5-84AE9A1DA515}"/>
              </a:ext>
            </a:extLst>
          </p:cNvPr>
          <p:cNvSpPr txBox="1"/>
          <p:nvPr/>
        </p:nvSpPr>
        <p:spPr>
          <a:xfrm>
            <a:off x="7253812" y="1172741"/>
            <a:ext cx="1147902" cy="307777"/>
          </a:xfrm>
          <a:prstGeom prst="rect">
            <a:avLst/>
          </a:prstGeom>
          <a:noFill/>
        </p:spPr>
        <p:txBody>
          <a:bodyPr wrap="square" rtlCol="0" anchor="ctr">
            <a:spAutoFit/>
          </a:bodyPr>
          <a:lstStyle/>
          <a:p>
            <a:pPr algn="ctr"/>
            <a:r>
              <a:rPr kumimoji="1" lang="en-US" altLang="ja-JP" sz="1400" dirty="0">
                <a:solidFill>
                  <a:srgbClr val="404040"/>
                </a:solidFill>
                <a:latin typeface="メイリオ"/>
                <a:ea typeface="メイリオ"/>
                <a:cs typeface="メイリオ"/>
              </a:rPr>
              <a:t>×2.0</a:t>
            </a:r>
            <a:endParaRPr kumimoji="1" lang="ja-JP" altLang="en-US" sz="2400" dirty="0">
              <a:solidFill>
                <a:srgbClr val="404040"/>
              </a:solidFill>
              <a:latin typeface="メイリオ"/>
              <a:ea typeface="メイリオ"/>
              <a:cs typeface="メイリオ"/>
            </a:endParaRPr>
          </a:p>
        </p:txBody>
      </p:sp>
      <p:grpSp>
        <p:nvGrpSpPr>
          <p:cNvPr id="40" name="グループ化 39">
            <a:extLst>
              <a:ext uri="{FF2B5EF4-FFF2-40B4-BE49-F238E27FC236}">
                <a16:creationId xmlns:a16="http://schemas.microsoft.com/office/drawing/2014/main" id="{E8C99824-3660-354F-99A2-DEB47BF7C13A}"/>
              </a:ext>
            </a:extLst>
          </p:cNvPr>
          <p:cNvGrpSpPr/>
          <p:nvPr/>
        </p:nvGrpSpPr>
        <p:grpSpPr>
          <a:xfrm>
            <a:off x="959730" y="1651146"/>
            <a:ext cx="2747566" cy="765923"/>
            <a:chOff x="959730" y="1588949"/>
            <a:chExt cx="2747566" cy="765923"/>
          </a:xfrm>
        </p:grpSpPr>
        <p:sp>
          <p:nvSpPr>
            <p:cNvPr id="41" name="テキスト ボックス 40">
              <a:extLst>
                <a:ext uri="{FF2B5EF4-FFF2-40B4-BE49-F238E27FC236}">
                  <a16:creationId xmlns:a16="http://schemas.microsoft.com/office/drawing/2014/main" id="{6F532226-A024-3E4B-BA53-113DD62522EE}"/>
                </a:ext>
              </a:extLst>
            </p:cNvPr>
            <p:cNvSpPr txBox="1"/>
            <p:nvPr/>
          </p:nvSpPr>
          <p:spPr>
            <a:xfrm>
              <a:off x="961424" y="1588949"/>
              <a:ext cx="2251720" cy="346249"/>
            </a:xfrm>
            <a:prstGeom prst="rect">
              <a:avLst/>
            </a:prstGeom>
            <a:noFill/>
          </p:spPr>
          <p:txBody>
            <a:bodyPr wrap="square" rtlCol="0" anchor="t">
              <a:spAutoFit/>
            </a:bodyPr>
            <a:lstStyle/>
            <a:p>
              <a:pPr>
                <a:lnSpc>
                  <a:spcPct val="150000"/>
                </a:lnSpc>
              </a:pPr>
              <a:r>
                <a:rPr kumimoji="1" lang="ja-JP" altLang="en-US" sz="1100" dirty="0">
                  <a:solidFill>
                    <a:srgbClr val="404040"/>
                  </a:solidFill>
                  <a:latin typeface="メイリオ"/>
                  <a:ea typeface="メイリオ"/>
                  <a:cs typeface="メイリオ"/>
                </a:rPr>
                <a:t>新商品の開発</a:t>
              </a:r>
              <a:endParaRPr kumimoji="1" lang="en-US" altLang="ja-JP" sz="1100" dirty="0">
                <a:solidFill>
                  <a:srgbClr val="404040"/>
                </a:solidFill>
                <a:latin typeface="メイリオ"/>
                <a:ea typeface="メイリオ"/>
                <a:cs typeface="メイリオ"/>
              </a:endParaRPr>
            </a:p>
          </p:txBody>
        </p:sp>
        <p:sp>
          <p:nvSpPr>
            <p:cNvPr id="42" name="テキスト ボックス 41">
              <a:extLst>
                <a:ext uri="{FF2B5EF4-FFF2-40B4-BE49-F238E27FC236}">
                  <a16:creationId xmlns:a16="http://schemas.microsoft.com/office/drawing/2014/main" id="{06DF34C2-12D8-E049-8C2C-B4E9764EC642}"/>
                </a:ext>
              </a:extLst>
            </p:cNvPr>
            <p:cNvSpPr txBox="1"/>
            <p:nvPr/>
          </p:nvSpPr>
          <p:spPr>
            <a:xfrm>
              <a:off x="959730" y="1847041"/>
              <a:ext cx="2747566" cy="507831"/>
            </a:xfrm>
            <a:prstGeom prst="rect">
              <a:avLst/>
            </a:prstGeom>
            <a:noFill/>
          </p:spPr>
          <p:txBody>
            <a:bodyPr wrap="square" rtlCol="0" anchor="t">
              <a:spAutoFit/>
            </a:bodyPr>
            <a:lstStyle/>
            <a:p>
              <a:pPr>
                <a:lnSpc>
                  <a:spcPct val="150000"/>
                </a:lnSpc>
              </a:pPr>
              <a:r>
                <a:rPr lang="ja-JP" altLang="en-US" sz="900" dirty="0">
                  <a:solidFill>
                    <a:srgbClr val="404040"/>
                  </a:solidFill>
                  <a:latin typeface="メイリオ"/>
                  <a:ea typeface="メイリオ"/>
                  <a:cs typeface="メイリオ"/>
                </a:rPr>
                <a:t>他社との差別化によって顧客を獲得するため、新商品を開発する。</a:t>
              </a:r>
              <a:endParaRPr kumimoji="1" lang="en-US" altLang="ja-JP" sz="900" dirty="0">
                <a:solidFill>
                  <a:srgbClr val="404040"/>
                </a:solidFill>
                <a:latin typeface="メイリオ"/>
                <a:ea typeface="メイリオ"/>
                <a:cs typeface="メイリオ"/>
              </a:endParaRPr>
            </a:p>
          </p:txBody>
        </p:sp>
      </p:grpSp>
      <p:sp>
        <p:nvSpPr>
          <p:cNvPr id="43" name="テキスト ボックス 42">
            <a:extLst>
              <a:ext uri="{FF2B5EF4-FFF2-40B4-BE49-F238E27FC236}">
                <a16:creationId xmlns:a16="http://schemas.microsoft.com/office/drawing/2014/main" id="{B4204873-2C20-E845-AB12-E0AC9C04EF57}"/>
              </a:ext>
            </a:extLst>
          </p:cNvPr>
          <p:cNvSpPr txBox="1"/>
          <p:nvPr/>
        </p:nvSpPr>
        <p:spPr>
          <a:xfrm>
            <a:off x="3841272" y="1808563"/>
            <a:ext cx="1147902" cy="461665"/>
          </a:xfrm>
          <a:prstGeom prst="rect">
            <a:avLst/>
          </a:prstGeom>
          <a:noFill/>
        </p:spPr>
        <p:txBody>
          <a:bodyPr wrap="square" rtlCol="0" anchor="ctr">
            <a:spAutoFit/>
          </a:bodyPr>
          <a:lstStyle/>
          <a:p>
            <a:pPr algn="ctr"/>
            <a:r>
              <a:rPr lang="en-US" altLang="ja-JP" sz="2400" b="1" i="1" dirty="0">
                <a:solidFill>
                  <a:srgbClr val="404040"/>
                </a:solidFill>
                <a:latin typeface="Meiryo" panose="020B0604030504040204" pitchFamily="34" charset="-128"/>
                <a:ea typeface="Meiryo" panose="020B0604030504040204" pitchFamily="34" charset="-128"/>
                <a:cs typeface="メイリオ"/>
              </a:rPr>
              <a:t>1</a:t>
            </a:r>
            <a:endParaRPr kumimoji="1" lang="ja-JP" altLang="en-US" sz="4000" b="1" i="1" dirty="0">
              <a:solidFill>
                <a:srgbClr val="404040"/>
              </a:solidFill>
              <a:latin typeface="Meiryo" panose="020B0604030504040204" pitchFamily="34" charset="-128"/>
              <a:ea typeface="Meiryo" panose="020B0604030504040204" pitchFamily="34" charset="-128"/>
              <a:cs typeface="メイリオ"/>
            </a:endParaRPr>
          </a:p>
        </p:txBody>
      </p:sp>
      <p:sp>
        <p:nvSpPr>
          <p:cNvPr id="44" name="テキスト ボックス 43">
            <a:extLst>
              <a:ext uri="{FF2B5EF4-FFF2-40B4-BE49-F238E27FC236}">
                <a16:creationId xmlns:a16="http://schemas.microsoft.com/office/drawing/2014/main" id="{CB8D8E64-0C74-8F41-A4F5-EAAD63679BBA}"/>
              </a:ext>
            </a:extLst>
          </p:cNvPr>
          <p:cNvSpPr txBox="1"/>
          <p:nvPr/>
        </p:nvSpPr>
        <p:spPr>
          <a:xfrm>
            <a:off x="4984371" y="1808563"/>
            <a:ext cx="1147902" cy="461665"/>
          </a:xfrm>
          <a:prstGeom prst="rect">
            <a:avLst/>
          </a:prstGeom>
          <a:noFill/>
        </p:spPr>
        <p:txBody>
          <a:bodyPr wrap="square" rtlCol="0" anchor="ctr">
            <a:spAutoFit/>
          </a:bodyPr>
          <a:lstStyle/>
          <a:p>
            <a:pPr algn="ctr"/>
            <a:r>
              <a:rPr lang="en-US" altLang="ja-JP" sz="2400" b="1" i="1" dirty="0">
                <a:solidFill>
                  <a:srgbClr val="404040"/>
                </a:solidFill>
                <a:latin typeface="Meiryo" panose="020B0604030504040204" pitchFamily="34" charset="-128"/>
                <a:ea typeface="Meiryo" panose="020B0604030504040204" pitchFamily="34" charset="-128"/>
                <a:cs typeface="メイリオ"/>
              </a:rPr>
              <a:t>3</a:t>
            </a:r>
            <a:endParaRPr kumimoji="1" lang="ja-JP" altLang="en-US" sz="4000" b="1" i="1" dirty="0">
              <a:solidFill>
                <a:srgbClr val="404040"/>
              </a:solidFill>
              <a:latin typeface="Meiryo" panose="020B0604030504040204" pitchFamily="34" charset="-128"/>
              <a:ea typeface="Meiryo" panose="020B0604030504040204" pitchFamily="34" charset="-128"/>
              <a:cs typeface="メイリオ"/>
            </a:endParaRPr>
          </a:p>
        </p:txBody>
      </p:sp>
      <p:sp>
        <p:nvSpPr>
          <p:cNvPr id="45" name="テキスト ボックス 44">
            <a:extLst>
              <a:ext uri="{FF2B5EF4-FFF2-40B4-BE49-F238E27FC236}">
                <a16:creationId xmlns:a16="http://schemas.microsoft.com/office/drawing/2014/main" id="{21E2198C-D18D-EF44-91DB-5EECA671FE94}"/>
              </a:ext>
            </a:extLst>
          </p:cNvPr>
          <p:cNvSpPr txBox="1"/>
          <p:nvPr/>
        </p:nvSpPr>
        <p:spPr>
          <a:xfrm>
            <a:off x="6127470" y="1808563"/>
            <a:ext cx="1147902" cy="461665"/>
          </a:xfrm>
          <a:prstGeom prst="rect">
            <a:avLst/>
          </a:prstGeom>
          <a:noFill/>
        </p:spPr>
        <p:txBody>
          <a:bodyPr wrap="square" rtlCol="0" anchor="ctr">
            <a:spAutoFit/>
          </a:bodyPr>
          <a:lstStyle/>
          <a:p>
            <a:pPr algn="ctr"/>
            <a:r>
              <a:rPr kumimoji="1" lang="en-US" altLang="ja-JP" sz="2400" b="1" i="1" dirty="0">
                <a:solidFill>
                  <a:srgbClr val="404040"/>
                </a:solidFill>
                <a:latin typeface="Meiryo" panose="020B0604030504040204" pitchFamily="34" charset="-128"/>
                <a:ea typeface="Meiryo" panose="020B0604030504040204" pitchFamily="34" charset="-128"/>
                <a:cs typeface="メイリオ"/>
              </a:rPr>
              <a:t>2</a:t>
            </a:r>
            <a:endParaRPr kumimoji="1" lang="ja-JP" altLang="en-US" sz="4000" b="1" i="1" dirty="0">
              <a:solidFill>
                <a:srgbClr val="404040"/>
              </a:solidFill>
              <a:latin typeface="Meiryo" panose="020B0604030504040204" pitchFamily="34" charset="-128"/>
              <a:ea typeface="Meiryo" panose="020B0604030504040204" pitchFamily="34" charset="-128"/>
              <a:cs typeface="メイリオ"/>
            </a:endParaRPr>
          </a:p>
        </p:txBody>
      </p:sp>
      <p:sp>
        <p:nvSpPr>
          <p:cNvPr id="46" name="テキスト ボックス 45">
            <a:extLst>
              <a:ext uri="{FF2B5EF4-FFF2-40B4-BE49-F238E27FC236}">
                <a16:creationId xmlns:a16="http://schemas.microsoft.com/office/drawing/2014/main" id="{7AB3D1C6-FACE-634E-AEB5-AD8DDA0AB295}"/>
              </a:ext>
            </a:extLst>
          </p:cNvPr>
          <p:cNvSpPr txBox="1"/>
          <p:nvPr/>
        </p:nvSpPr>
        <p:spPr>
          <a:xfrm>
            <a:off x="7270569" y="1808563"/>
            <a:ext cx="1147902" cy="461665"/>
          </a:xfrm>
          <a:prstGeom prst="rect">
            <a:avLst/>
          </a:prstGeom>
          <a:noFill/>
        </p:spPr>
        <p:txBody>
          <a:bodyPr wrap="square" rtlCol="0" anchor="ctr">
            <a:spAutoFit/>
          </a:bodyPr>
          <a:lstStyle/>
          <a:p>
            <a:pPr algn="ctr"/>
            <a:r>
              <a:rPr kumimoji="1" lang="en-US" altLang="ja-JP" sz="2400" b="1" i="1" dirty="0">
                <a:solidFill>
                  <a:srgbClr val="404040"/>
                </a:solidFill>
                <a:latin typeface="Meiryo" panose="020B0604030504040204" pitchFamily="34" charset="-128"/>
                <a:ea typeface="Meiryo" panose="020B0604030504040204" pitchFamily="34" charset="-128"/>
                <a:cs typeface="メイリオ"/>
              </a:rPr>
              <a:t>2</a:t>
            </a:r>
            <a:endParaRPr kumimoji="1" lang="ja-JP" altLang="en-US" sz="4000" b="1" i="1" dirty="0">
              <a:solidFill>
                <a:srgbClr val="404040"/>
              </a:solidFill>
              <a:latin typeface="Meiryo" panose="020B0604030504040204" pitchFamily="34" charset="-128"/>
              <a:ea typeface="Meiryo" panose="020B0604030504040204" pitchFamily="34" charset="-128"/>
              <a:cs typeface="メイリオ"/>
            </a:endParaRPr>
          </a:p>
        </p:txBody>
      </p:sp>
      <p:sp>
        <p:nvSpPr>
          <p:cNvPr id="50" name="テキスト ボックス 49">
            <a:extLst>
              <a:ext uri="{FF2B5EF4-FFF2-40B4-BE49-F238E27FC236}">
                <a16:creationId xmlns:a16="http://schemas.microsoft.com/office/drawing/2014/main" id="{46B542F9-6C04-B74C-A31E-43ACF970D363}"/>
              </a:ext>
            </a:extLst>
          </p:cNvPr>
          <p:cNvSpPr txBox="1"/>
          <p:nvPr/>
        </p:nvSpPr>
        <p:spPr>
          <a:xfrm>
            <a:off x="8413668" y="1808563"/>
            <a:ext cx="1147902" cy="461665"/>
          </a:xfrm>
          <a:prstGeom prst="rect">
            <a:avLst/>
          </a:prstGeom>
          <a:noFill/>
        </p:spPr>
        <p:txBody>
          <a:bodyPr wrap="square" rtlCol="0" anchor="ctr">
            <a:spAutoFit/>
          </a:bodyPr>
          <a:lstStyle/>
          <a:p>
            <a:pPr algn="ctr"/>
            <a:r>
              <a:rPr kumimoji="1" lang="en-US" altLang="ja-JP" sz="2400" b="1" i="1" dirty="0">
                <a:solidFill>
                  <a:srgbClr val="404040"/>
                </a:solidFill>
                <a:latin typeface="Meiryo" panose="020B0604030504040204" pitchFamily="34" charset="-128"/>
                <a:ea typeface="Meiryo" panose="020B0604030504040204" pitchFamily="34" charset="-128"/>
                <a:cs typeface="メイリオ"/>
              </a:rPr>
              <a:t>12</a:t>
            </a:r>
            <a:endParaRPr kumimoji="1" lang="ja-JP" altLang="en-US" sz="4000" b="1" i="1" dirty="0">
              <a:solidFill>
                <a:srgbClr val="404040"/>
              </a:solidFill>
              <a:latin typeface="Meiryo" panose="020B0604030504040204" pitchFamily="34" charset="-128"/>
              <a:ea typeface="Meiryo" panose="020B0604030504040204" pitchFamily="34" charset="-128"/>
              <a:cs typeface="メイリオ"/>
            </a:endParaRPr>
          </a:p>
        </p:txBody>
      </p:sp>
      <p:grpSp>
        <p:nvGrpSpPr>
          <p:cNvPr id="56" name="グループ化 55">
            <a:extLst>
              <a:ext uri="{FF2B5EF4-FFF2-40B4-BE49-F238E27FC236}">
                <a16:creationId xmlns:a16="http://schemas.microsoft.com/office/drawing/2014/main" id="{D9684C19-1D75-A349-B84B-8F5A2977C751}"/>
              </a:ext>
            </a:extLst>
          </p:cNvPr>
          <p:cNvGrpSpPr/>
          <p:nvPr/>
        </p:nvGrpSpPr>
        <p:grpSpPr>
          <a:xfrm>
            <a:off x="959730" y="2650806"/>
            <a:ext cx="2747566" cy="755343"/>
            <a:chOff x="959730" y="2464214"/>
            <a:chExt cx="2747566" cy="755343"/>
          </a:xfrm>
        </p:grpSpPr>
        <p:sp>
          <p:nvSpPr>
            <p:cNvPr id="57" name="テキスト ボックス 56">
              <a:extLst>
                <a:ext uri="{FF2B5EF4-FFF2-40B4-BE49-F238E27FC236}">
                  <a16:creationId xmlns:a16="http://schemas.microsoft.com/office/drawing/2014/main" id="{9040272B-3AB9-0549-B8B8-6FB73C2C993B}"/>
                </a:ext>
              </a:extLst>
            </p:cNvPr>
            <p:cNvSpPr txBox="1"/>
            <p:nvPr/>
          </p:nvSpPr>
          <p:spPr>
            <a:xfrm>
              <a:off x="961424" y="2464214"/>
              <a:ext cx="2251720" cy="346249"/>
            </a:xfrm>
            <a:prstGeom prst="rect">
              <a:avLst/>
            </a:prstGeom>
            <a:noFill/>
          </p:spPr>
          <p:txBody>
            <a:bodyPr wrap="square" rtlCol="0" anchor="t">
              <a:spAutoFit/>
            </a:bodyPr>
            <a:lstStyle/>
            <a:p>
              <a:pPr>
                <a:lnSpc>
                  <a:spcPct val="150000"/>
                </a:lnSpc>
              </a:pPr>
              <a:r>
                <a:rPr lang="ja-JP" altLang="en-US" sz="1100" dirty="0">
                  <a:solidFill>
                    <a:srgbClr val="404040"/>
                  </a:solidFill>
                  <a:latin typeface="メイリオ"/>
                  <a:ea typeface="メイリオ"/>
                  <a:cs typeface="メイリオ"/>
                </a:rPr>
                <a:t>紹介促進の仕掛けづくり</a:t>
              </a:r>
              <a:endParaRPr kumimoji="1" lang="en-US" altLang="ja-JP" sz="1100" dirty="0">
                <a:solidFill>
                  <a:srgbClr val="404040"/>
                </a:solidFill>
                <a:latin typeface="メイリオ"/>
                <a:ea typeface="メイリオ"/>
                <a:cs typeface="メイリオ"/>
              </a:endParaRPr>
            </a:p>
          </p:txBody>
        </p:sp>
        <p:sp>
          <p:nvSpPr>
            <p:cNvPr id="58" name="テキスト ボックス 57">
              <a:extLst>
                <a:ext uri="{FF2B5EF4-FFF2-40B4-BE49-F238E27FC236}">
                  <a16:creationId xmlns:a16="http://schemas.microsoft.com/office/drawing/2014/main" id="{4CC58C27-D73E-F441-8624-A334167D6AB3}"/>
                </a:ext>
              </a:extLst>
            </p:cNvPr>
            <p:cNvSpPr txBox="1"/>
            <p:nvPr/>
          </p:nvSpPr>
          <p:spPr>
            <a:xfrm>
              <a:off x="959730" y="2711726"/>
              <a:ext cx="2747566" cy="507831"/>
            </a:xfrm>
            <a:prstGeom prst="rect">
              <a:avLst/>
            </a:prstGeom>
            <a:noFill/>
          </p:spPr>
          <p:txBody>
            <a:bodyPr wrap="square" rtlCol="0" anchor="t">
              <a:spAutoFit/>
            </a:bodyPr>
            <a:lstStyle/>
            <a:p>
              <a:pPr>
                <a:lnSpc>
                  <a:spcPct val="150000"/>
                </a:lnSpc>
              </a:pPr>
              <a:r>
                <a:rPr kumimoji="1" lang="ja-JP" altLang="en-US" sz="900" dirty="0">
                  <a:solidFill>
                    <a:srgbClr val="404040"/>
                  </a:solidFill>
                  <a:latin typeface="メイリオ"/>
                  <a:ea typeface="メイリオ"/>
                  <a:cs typeface="メイリオ"/>
                </a:rPr>
                <a:t>優良顧客の抽出と、優待キャンペーンによる紹介促進の仕掛け作りを行う。</a:t>
              </a:r>
              <a:endParaRPr kumimoji="1" lang="en-US" altLang="ja-JP" sz="900" dirty="0">
                <a:solidFill>
                  <a:srgbClr val="404040"/>
                </a:solidFill>
                <a:latin typeface="メイリオ"/>
                <a:ea typeface="メイリオ"/>
                <a:cs typeface="メイリオ"/>
              </a:endParaRPr>
            </a:p>
          </p:txBody>
        </p:sp>
      </p:grpSp>
      <p:sp>
        <p:nvSpPr>
          <p:cNvPr id="59" name="テキスト ボックス 58">
            <a:extLst>
              <a:ext uri="{FF2B5EF4-FFF2-40B4-BE49-F238E27FC236}">
                <a16:creationId xmlns:a16="http://schemas.microsoft.com/office/drawing/2014/main" id="{5CFB0113-BDAD-3A45-AC19-8C0C8FC0B381}"/>
              </a:ext>
            </a:extLst>
          </p:cNvPr>
          <p:cNvSpPr txBox="1"/>
          <p:nvPr/>
        </p:nvSpPr>
        <p:spPr>
          <a:xfrm>
            <a:off x="3841272" y="2797643"/>
            <a:ext cx="1147902" cy="461665"/>
          </a:xfrm>
          <a:prstGeom prst="rect">
            <a:avLst/>
          </a:prstGeom>
          <a:noFill/>
        </p:spPr>
        <p:txBody>
          <a:bodyPr wrap="square" rtlCol="0" anchor="ctr">
            <a:spAutoFit/>
          </a:bodyPr>
          <a:lstStyle/>
          <a:p>
            <a:pPr algn="ctr"/>
            <a:r>
              <a:rPr kumimoji="1" lang="en-US" altLang="ja-JP" sz="2400" b="1" i="1" dirty="0">
                <a:solidFill>
                  <a:srgbClr val="404040"/>
                </a:solidFill>
                <a:latin typeface="Meiryo" panose="020B0604030504040204" pitchFamily="34" charset="-128"/>
                <a:ea typeface="Meiryo" panose="020B0604030504040204" pitchFamily="34" charset="-128"/>
                <a:cs typeface="メイリオ"/>
              </a:rPr>
              <a:t>2</a:t>
            </a:r>
            <a:endParaRPr kumimoji="1" lang="ja-JP" altLang="en-US" sz="4000" b="1" i="1" dirty="0">
              <a:solidFill>
                <a:srgbClr val="404040"/>
              </a:solidFill>
              <a:latin typeface="Meiryo" panose="020B0604030504040204" pitchFamily="34" charset="-128"/>
              <a:ea typeface="Meiryo" panose="020B0604030504040204" pitchFamily="34" charset="-128"/>
              <a:cs typeface="メイリオ"/>
            </a:endParaRPr>
          </a:p>
        </p:txBody>
      </p:sp>
      <p:sp>
        <p:nvSpPr>
          <p:cNvPr id="60" name="テキスト ボックス 59">
            <a:extLst>
              <a:ext uri="{FF2B5EF4-FFF2-40B4-BE49-F238E27FC236}">
                <a16:creationId xmlns:a16="http://schemas.microsoft.com/office/drawing/2014/main" id="{403F8E55-1642-4F47-9DFA-B6AA9AAD96BB}"/>
              </a:ext>
            </a:extLst>
          </p:cNvPr>
          <p:cNvSpPr txBox="1"/>
          <p:nvPr/>
        </p:nvSpPr>
        <p:spPr>
          <a:xfrm>
            <a:off x="4984371" y="2797643"/>
            <a:ext cx="1147902" cy="461665"/>
          </a:xfrm>
          <a:prstGeom prst="rect">
            <a:avLst/>
          </a:prstGeom>
          <a:noFill/>
        </p:spPr>
        <p:txBody>
          <a:bodyPr wrap="square" rtlCol="0" anchor="ctr">
            <a:spAutoFit/>
          </a:bodyPr>
          <a:lstStyle/>
          <a:p>
            <a:pPr algn="ctr"/>
            <a:r>
              <a:rPr lang="en-US" altLang="ja-JP" sz="2400" b="1" i="1" dirty="0">
                <a:solidFill>
                  <a:srgbClr val="404040"/>
                </a:solidFill>
                <a:latin typeface="Meiryo" panose="020B0604030504040204" pitchFamily="34" charset="-128"/>
                <a:ea typeface="Meiryo" panose="020B0604030504040204" pitchFamily="34" charset="-128"/>
                <a:cs typeface="メイリオ"/>
              </a:rPr>
              <a:t>5</a:t>
            </a:r>
            <a:endParaRPr kumimoji="1" lang="ja-JP" altLang="en-US" sz="4000" b="1" i="1" dirty="0">
              <a:solidFill>
                <a:srgbClr val="404040"/>
              </a:solidFill>
              <a:latin typeface="Meiryo" panose="020B0604030504040204" pitchFamily="34" charset="-128"/>
              <a:ea typeface="Meiryo" panose="020B0604030504040204" pitchFamily="34" charset="-128"/>
              <a:cs typeface="メイリオ"/>
            </a:endParaRPr>
          </a:p>
        </p:txBody>
      </p:sp>
      <p:sp>
        <p:nvSpPr>
          <p:cNvPr id="61" name="テキスト ボックス 60">
            <a:extLst>
              <a:ext uri="{FF2B5EF4-FFF2-40B4-BE49-F238E27FC236}">
                <a16:creationId xmlns:a16="http://schemas.microsoft.com/office/drawing/2014/main" id="{A56B586C-ECF9-854D-945A-08C3AC16991D}"/>
              </a:ext>
            </a:extLst>
          </p:cNvPr>
          <p:cNvSpPr txBox="1"/>
          <p:nvPr/>
        </p:nvSpPr>
        <p:spPr>
          <a:xfrm>
            <a:off x="6127470" y="2797643"/>
            <a:ext cx="1147902" cy="461665"/>
          </a:xfrm>
          <a:prstGeom prst="rect">
            <a:avLst/>
          </a:prstGeom>
          <a:noFill/>
        </p:spPr>
        <p:txBody>
          <a:bodyPr wrap="square" rtlCol="0" anchor="ctr">
            <a:spAutoFit/>
          </a:bodyPr>
          <a:lstStyle/>
          <a:p>
            <a:pPr algn="ctr"/>
            <a:r>
              <a:rPr lang="en-US" altLang="ja-JP" sz="2400" b="1" i="1" dirty="0">
                <a:solidFill>
                  <a:srgbClr val="404040"/>
                </a:solidFill>
                <a:latin typeface="Meiryo" panose="020B0604030504040204" pitchFamily="34" charset="-128"/>
                <a:ea typeface="Meiryo" panose="020B0604030504040204" pitchFamily="34" charset="-128"/>
                <a:cs typeface="メイリオ"/>
              </a:rPr>
              <a:t>3</a:t>
            </a:r>
            <a:endParaRPr kumimoji="1" lang="ja-JP" altLang="en-US" sz="4000" b="1" i="1" dirty="0">
              <a:solidFill>
                <a:srgbClr val="404040"/>
              </a:solidFill>
              <a:latin typeface="Meiryo" panose="020B0604030504040204" pitchFamily="34" charset="-128"/>
              <a:ea typeface="Meiryo" panose="020B0604030504040204" pitchFamily="34" charset="-128"/>
              <a:cs typeface="メイリオ"/>
            </a:endParaRPr>
          </a:p>
        </p:txBody>
      </p:sp>
      <p:sp>
        <p:nvSpPr>
          <p:cNvPr id="62" name="テキスト ボックス 61">
            <a:extLst>
              <a:ext uri="{FF2B5EF4-FFF2-40B4-BE49-F238E27FC236}">
                <a16:creationId xmlns:a16="http://schemas.microsoft.com/office/drawing/2014/main" id="{BCC2377A-B59A-624F-8A43-E5F3AF9AA9EC}"/>
              </a:ext>
            </a:extLst>
          </p:cNvPr>
          <p:cNvSpPr txBox="1"/>
          <p:nvPr/>
        </p:nvSpPr>
        <p:spPr>
          <a:xfrm>
            <a:off x="7270569" y="2797643"/>
            <a:ext cx="1147902" cy="461665"/>
          </a:xfrm>
          <a:prstGeom prst="rect">
            <a:avLst/>
          </a:prstGeom>
          <a:noFill/>
        </p:spPr>
        <p:txBody>
          <a:bodyPr wrap="square" rtlCol="0" anchor="ctr">
            <a:spAutoFit/>
          </a:bodyPr>
          <a:lstStyle/>
          <a:p>
            <a:pPr algn="ctr"/>
            <a:r>
              <a:rPr lang="en-US" altLang="ja-JP" sz="2400" b="1" i="1" dirty="0">
                <a:solidFill>
                  <a:srgbClr val="404040"/>
                </a:solidFill>
                <a:latin typeface="Meiryo" panose="020B0604030504040204" pitchFamily="34" charset="-128"/>
                <a:ea typeface="Meiryo" panose="020B0604030504040204" pitchFamily="34" charset="-128"/>
                <a:cs typeface="メイリオ"/>
              </a:rPr>
              <a:t>1</a:t>
            </a:r>
            <a:endParaRPr kumimoji="1" lang="ja-JP" altLang="en-US" sz="4000" b="1" i="1" dirty="0">
              <a:solidFill>
                <a:srgbClr val="404040"/>
              </a:solidFill>
              <a:latin typeface="Meiryo" panose="020B0604030504040204" pitchFamily="34" charset="-128"/>
              <a:ea typeface="Meiryo" panose="020B0604030504040204" pitchFamily="34" charset="-128"/>
              <a:cs typeface="メイリオ"/>
            </a:endParaRPr>
          </a:p>
        </p:txBody>
      </p:sp>
      <p:sp>
        <p:nvSpPr>
          <p:cNvPr id="63" name="テキスト ボックス 62">
            <a:extLst>
              <a:ext uri="{FF2B5EF4-FFF2-40B4-BE49-F238E27FC236}">
                <a16:creationId xmlns:a16="http://schemas.microsoft.com/office/drawing/2014/main" id="{FD63C55B-31C9-ED43-95A1-F82B1BDCB389}"/>
              </a:ext>
            </a:extLst>
          </p:cNvPr>
          <p:cNvSpPr txBox="1"/>
          <p:nvPr/>
        </p:nvSpPr>
        <p:spPr>
          <a:xfrm>
            <a:off x="8413668" y="2797643"/>
            <a:ext cx="1147902" cy="461665"/>
          </a:xfrm>
          <a:prstGeom prst="rect">
            <a:avLst/>
          </a:prstGeom>
          <a:noFill/>
        </p:spPr>
        <p:txBody>
          <a:bodyPr wrap="square" rtlCol="0" anchor="ctr">
            <a:spAutoFit/>
          </a:bodyPr>
          <a:lstStyle/>
          <a:p>
            <a:pPr algn="ctr"/>
            <a:r>
              <a:rPr kumimoji="1" lang="en-US" altLang="ja-JP" sz="2400" b="1" i="1" dirty="0">
                <a:solidFill>
                  <a:srgbClr val="404040"/>
                </a:solidFill>
                <a:latin typeface="Meiryo" panose="020B0604030504040204" pitchFamily="34" charset="-128"/>
                <a:ea typeface="Meiryo" panose="020B0604030504040204" pitchFamily="34" charset="-128"/>
                <a:cs typeface="メイリオ"/>
              </a:rPr>
              <a:t>15</a:t>
            </a:r>
            <a:endParaRPr kumimoji="1" lang="ja-JP" altLang="en-US" sz="4000" b="1" i="1" dirty="0">
              <a:solidFill>
                <a:srgbClr val="404040"/>
              </a:solidFill>
              <a:latin typeface="Meiryo" panose="020B0604030504040204" pitchFamily="34" charset="-128"/>
              <a:ea typeface="Meiryo" panose="020B0604030504040204" pitchFamily="34" charset="-128"/>
              <a:cs typeface="メイリオ"/>
            </a:endParaRPr>
          </a:p>
        </p:txBody>
      </p:sp>
      <p:grpSp>
        <p:nvGrpSpPr>
          <p:cNvPr id="64" name="グループ化 63">
            <a:extLst>
              <a:ext uri="{FF2B5EF4-FFF2-40B4-BE49-F238E27FC236}">
                <a16:creationId xmlns:a16="http://schemas.microsoft.com/office/drawing/2014/main" id="{748463EE-2760-F44B-91CE-B5884169F4D2}"/>
              </a:ext>
            </a:extLst>
          </p:cNvPr>
          <p:cNvGrpSpPr/>
          <p:nvPr/>
        </p:nvGrpSpPr>
        <p:grpSpPr>
          <a:xfrm>
            <a:off x="959730" y="3632511"/>
            <a:ext cx="2747566" cy="765923"/>
            <a:chOff x="959730" y="3318319"/>
            <a:chExt cx="2747566" cy="765923"/>
          </a:xfrm>
        </p:grpSpPr>
        <p:sp>
          <p:nvSpPr>
            <p:cNvPr id="65" name="テキスト ボックス 64">
              <a:extLst>
                <a:ext uri="{FF2B5EF4-FFF2-40B4-BE49-F238E27FC236}">
                  <a16:creationId xmlns:a16="http://schemas.microsoft.com/office/drawing/2014/main" id="{7953BEB7-CAFB-F24F-A057-788AC4D74D5F}"/>
                </a:ext>
              </a:extLst>
            </p:cNvPr>
            <p:cNvSpPr txBox="1"/>
            <p:nvPr/>
          </p:nvSpPr>
          <p:spPr>
            <a:xfrm>
              <a:off x="961424" y="3318319"/>
              <a:ext cx="2251720" cy="346249"/>
            </a:xfrm>
            <a:prstGeom prst="rect">
              <a:avLst/>
            </a:prstGeom>
            <a:noFill/>
          </p:spPr>
          <p:txBody>
            <a:bodyPr wrap="square" rtlCol="0" anchor="t">
              <a:spAutoFit/>
            </a:bodyPr>
            <a:lstStyle/>
            <a:p>
              <a:pPr>
                <a:lnSpc>
                  <a:spcPct val="150000"/>
                </a:lnSpc>
              </a:pPr>
              <a:r>
                <a:rPr lang="en-US" altLang="ja-JP" sz="1100" dirty="0">
                  <a:solidFill>
                    <a:srgbClr val="404040"/>
                  </a:solidFill>
                  <a:latin typeface="メイリオ"/>
                  <a:ea typeface="メイリオ"/>
                  <a:cs typeface="メイリオ"/>
                </a:rPr>
                <a:t>Web</a:t>
              </a:r>
              <a:r>
                <a:rPr lang="ja-JP" altLang="en-US" sz="1100" dirty="0">
                  <a:solidFill>
                    <a:srgbClr val="404040"/>
                  </a:solidFill>
                  <a:latin typeface="メイリオ"/>
                  <a:ea typeface="メイリオ"/>
                  <a:cs typeface="メイリオ"/>
                </a:rPr>
                <a:t>活用施策の設計</a:t>
              </a:r>
              <a:endParaRPr kumimoji="1" lang="en-US" altLang="ja-JP" sz="1100" dirty="0">
                <a:solidFill>
                  <a:srgbClr val="404040"/>
                </a:solidFill>
                <a:latin typeface="メイリオ"/>
                <a:ea typeface="メイリオ"/>
                <a:cs typeface="メイリオ"/>
              </a:endParaRPr>
            </a:p>
          </p:txBody>
        </p:sp>
        <p:sp>
          <p:nvSpPr>
            <p:cNvPr id="66" name="テキスト ボックス 65">
              <a:extLst>
                <a:ext uri="{FF2B5EF4-FFF2-40B4-BE49-F238E27FC236}">
                  <a16:creationId xmlns:a16="http://schemas.microsoft.com/office/drawing/2014/main" id="{3EF948A6-D1BB-D149-AD1D-56E866674426}"/>
                </a:ext>
              </a:extLst>
            </p:cNvPr>
            <p:cNvSpPr txBox="1"/>
            <p:nvPr/>
          </p:nvSpPr>
          <p:spPr>
            <a:xfrm>
              <a:off x="959730" y="3576411"/>
              <a:ext cx="2747566" cy="507831"/>
            </a:xfrm>
            <a:prstGeom prst="rect">
              <a:avLst/>
            </a:prstGeom>
            <a:noFill/>
          </p:spPr>
          <p:txBody>
            <a:bodyPr wrap="square" rtlCol="0" anchor="t">
              <a:spAutoFit/>
            </a:bodyPr>
            <a:lstStyle/>
            <a:p>
              <a:pPr>
                <a:lnSpc>
                  <a:spcPct val="150000"/>
                </a:lnSpc>
              </a:pPr>
              <a:r>
                <a:rPr kumimoji="1" lang="ja-JP" altLang="en-US" sz="900" dirty="0">
                  <a:solidFill>
                    <a:srgbClr val="404040"/>
                  </a:solidFill>
                  <a:latin typeface="メイリオ"/>
                  <a:ea typeface="メイリオ"/>
                  <a:cs typeface="メイリオ"/>
                </a:rPr>
                <a:t>アナログ中心なので、</a:t>
              </a:r>
              <a:r>
                <a:rPr kumimoji="1" lang="en-US" altLang="ja-JP" sz="900" dirty="0">
                  <a:solidFill>
                    <a:srgbClr val="404040"/>
                  </a:solidFill>
                  <a:latin typeface="メイリオ"/>
                  <a:ea typeface="メイリオ"/>
                  <a:cs typeface="メイリオ"/>
                </a:rPr>
                <a:t>Web</a:t>
              </a:r>
              <a:r>
                <a:rPr kumimoji="1" lang="ja-JP" altLang="en-US" sz="900" dirty="0">
                  <a:solidFill>
                    <a:srgbClr val="404040"/>
                  </a:solidFill>
                  <a:latin typeface="メイリオ"/>
                  <a:ea typeface="メイリオ"/>
                  <a:cs typeface="メイリオ"/>
                </a:rPr>
                <a:t>を活用したマーケティング施策を立案する。</a:t>
              </a:r>
              <a:endParaRPr kumimoji="1" lang="en-US" altLang="ja-JP" sz="900" dirty="0">
                <a:solidFill>
                  <a:srgbClr val="404040"/>
                </a:solidFill>
                <a:latin typeface="メイリオ"/>
                <a:ea typeface="メイリオ"/>
                <a:cs typeface="メイリオ"/>
              </a:endParaRPr>
            </a:p>
          </p:txBody>
        </p:sp>
      </p:grpSp>
      <p:sp>
        <p:nvSpPr>
          <p:cNvPr id="67" name="テキスト ボックス 66">
            <a:extLst>
              <a:ext uri="{FF2B5EF4-FFF2-40B4-BE49-F238E27FC236}">
                <a16:creationId xmlns:a16="http://schemas.microsoft.com/office/drawing/2014/main" id="{E745C0A0-B0D4-E347-BA99-C970884B97D4}"/>
              </a:ext>
            </a:extLst>
          </p:cNvPr>
          <p:cNvSpPr txBox="1"/>
          <p:nvPr/>
        </p:nvSpPr>
        <p:spPr>
          <a:xfrm>
            <a:off x="3841272" y="3789928"/>
            <a:ext cx="1147902" cy="461665"/>
          </a:xfrm>
          <a:prstGeom prst="rect">
            <a:avLst/>
          </a:prstGeom>
          <a:noFill/>
        </p:spPr>
        <p:txBody>
          <a:bodyPr wrap="square" rtlCol="0" anchor="ctr">
            <a:spAutoFit/>
          </a:bodyPr>
          <a:lstStyle/>
          <a:p>
            <a:pPr algn="ctr"/>
            <a:r>
              <a:rPr kumimoji="1" lang="en-US" altLang="ja-JP" sz="2400" b="1" i="1" dirty="0">
                <a:solidFill>
                  <a:srgbClr val="404040"/>
                </a:solidFill>
                <a:latin typeface="Meiryo" panose="020B0604030504040204" pitchFamily="34" charset="-128"/>
                <a:ea typeface="Meiryo" panose="020B0604030504040204" pitchFamily="34" charset="-128"/>
                <a:cs typeface="メイリオ"/>
              </a:rPr>
              <a:t>5</a:t>
            </a:r>
            <a:endParaRPr kumimoji="1" lang="ja-JP" altLang="en-US" sz="4000" b="1" i="1" dirty="0">
              <a:solidFill>
                <a:srgbClr val="404040"/>
              </a:solidFill>
              <a:latin typeface="Meiryo" panose="020B0604030504040204" pitchFamily="34" charset="-128"/>
              <a:ea typeface="Meiryo" panose="020B0604030504040204" pitchFamily="34" charset="-128"/>
              <a:cs typeface="メイリオ"/>
            </a:endParaRPr>
          </a:p>
        </p:txBody>
      </p:sp>
      <p:sp>
        <p:nvSpPr>
          <p:cNvPr id="68" name="テキスト ボックス 67">
            <a:extLst>
              <a:ext uri="{FF2B5EF4-FFF2-40B4-BE49-F238E27FC236}">
                <a16:creationId xmlns:a16="http://schemas.microsoft.com/office/drawing/2014/main" id="{05E1591B-5A26-3343-A40C-7C8157B264A1}"/>
              </a:ext>
            </a:extLst>
          </p:cNvPr>
          <p:cNvSpPr txBox="1"/>
          <p:nvPr/>
        </p:nvSpPr>
        <p:spPr>
          <a:xfrm>
            <a:off x="4984371" y="3789928"/>
            <a:ext cx="1147902" cy="461665"/>
          </a:xfrm>
          <a:prstGeom prst="rect">
            <a:avLst/>
          </a:prstGeom>
          <a:noFill/>
        </p:spPr>
        <p:txBody>
          <a:bodyPr wrap="square" rtlCol="0" anchor="ctr">
            <a:spAutoFit/>
          </a:bodyPr>
          <a:lstStyle/>
          <a:p>
            <a:pPr algn="ctr"/>
            <a:r>
              <a:rPr kumimoji="1" lang="en-US" altLang="ja-JP" sz="2400" b="1" i="1" dirty="0">
                <a:solidFill>
                  <a:srgbClr val="404040"/>
                </a:solidFill>
                <a:latin typeface="Meiryo" panose="020B0604030504040204" pitchFamily="34" charset="-128"/>
                <a:ea typeface="Meiryo" panose="020B0604030504040204" pitchFamily="34" charset="-128"/>
                <a:cs typeface="メイリオ"/>
              </a:rPr>
              <a:t>3</a:t>
            </a:r>
            <a:endParaRPr kumimoji="1" lang="ja-JP" altLang="en-US" sz="4000" b="1" i="1" dirty="0">
              <a:solidFill>
                <a:srgbClr val="404040"/>
              </a:solidFill>
              <a:latin typeface="Meiryo" panose="020B0604030504040204" pitchFamily="34" charset="-128"/>
              <a:ea typeface="Meiryo" panose="020B0604030504040204" pitchFamily="34" charset="-128"/>
              <a:cs typeface="メイリオ"/>
            </a:endParaRPr>
          </a:p>
        </p:txBody>
      </p:sp>
      <p:sp>
        <p:nvSpPr>
          <p:cNvPr id="69" name="テキスト ボックス 68">
            <a:extLst>
              <a:ext uri="{FF2B5EF4-FFF2-40B4-BE49-F238E27FC236}">
                <a16:creationId xmlns:a16="http://schemas.microsoft.com/office/drawing/2014/main" id="{3DEC9822-A0E9-0548-B287-E35B61FAA772}"/>
              </a:ext>
            </a:extLst>
          </p:cNvPr>
          <p:cNvSpPr txBox="1"/>
          <p:nvPr/>
        </p:nvSpPr>
        <p:spPr>
          <a:xfrm>
            <a:off x="6127470" y="3789928"/>
            <a:ext cx="1147902" cy="461665"/>
          </a:xfrm>
          <a:prstGeom prst="rect">
            <a:avLst/>
          </a:prstGeom>
          <a:noFill/>
        </p:spPr>
        <p:txBody>
          <a:bodyPr wrap="square" rtlCol="0" anchor="ctr">
            <a:spAutoFit/>
          </a:bodyPr>
          <a:lstStyle/>
          <a:p>
            <a:pPr algn="ctr"/>
            <a:r>
              <a:rPr kumimoji="1" lang="en-US" altLang="ja-JP" sz="2400" b="1" i="1" dirty="0">
                <a:solidFill>
                  <a:srgbClr val="404040"/>
                </a:solidFill>
                <a:latin typeface="Meiryo" panose="020B0604030504040204" pitchFamily="34" charset="-128"/>
                <a:ea typeface="Meiryo" panose="020B0604030504040204" pitchFamily="34" charset="-128"/>
                <a:cs typeface="メイリオ"/>
              </a:rPr>
              <a:t>4</a:t>
            </a:r>
            <a:endParaRPr kumimoji="1" lang="ja-JP" altLang="en-US" sz="4000" b="1" i="1" dirty="0">
              <a:solidFill>
                <a:srgbClr val="404040"/>
              </a:solidFill>
              <a:latin typeface="Meiryo" panose="020B0604030504040204" pitchFamily="34" charset="-128"/>
              <a:ea typeface="Meiryo" panose="020B0604030504040204" pitchFamily="34" charset="-128"/>
              <a:cs typeface="メイリオ"/>
            </a:endParaRPr>
          </a:p>
        </p:txBody>
      </p:sp>
      <p:sp>
        <p:nvSpPr>
          <p:cNvPr id="70" name="テキスト ボックス 69">
            <a:extLst>
              <a:ext uri="{FF2B5EF4-FFF2-40B4-BE49-F238E27FC236}">
                <a16:creationId xmlns:a16="http://schemas.microsoft.com/office/drawing/2014/main" id="{1028A9FE-5F7C-9C4D-94BD-162771ED9D3E}"/>
              </a:ext>
            </a:extLst>
          </p:cNvPr>
          <p:cNvSpPr txBox="1"/>
          <p:nvPr/>
        </p:nvSpPr>
        <p:spPr>
          <a:xfrm>
            <a:off x="7270569" y="3789928"/>
            <a:ext cx="1147902" cy="461665"/>
          </a:xfrm>
          <a:prstGeom prst="rect">
            <a:avLst/>
          </a:prstGeom>
          <a:noFill/>
        </p:spPr>
        <p:txBody>
          <a:bodyPr wrap="square" rtlCol="0" anchor="ctr">
            <a:spAutoFit/>
          </a:bodyPr>
          <a:lstStyle/>
          <a:p>
            <a:pPr algn="ctr"/>
            <a:r>
              <a:rPr kumimoji="1" lang="en-US" altLang="ja-JP" sz="2400" b="1" i="1" dirty="0">
                <a:solidFill>
                  <a:srgbClr val="404040"/>
                </a:solidFill>
                <a:latin typeface="Meiryo" panose="020B0604030504040204" pitchFamily="34" charset="-128"/>
                <a:ea typeface="Meiryo" panose="020B0604030504040204" pitchFamily="34" charset="-128"/>
                <a:cs typeface="メイリオ"/>
              </a:rPr>
              <a:t>2</a:t>
            </a:r>
            <a:endParaRPr kumimoji="1" lang="ja-JP" altLang="en-US" sz="4000" b="1" i="1" dirty="0">
              <a:solidFill>
                <a:srgbClr val="404040"/>
              </a:solidFill>
              <a:latin typeface="Meiryo" panose="020B0604030504040204" pitchFamily="34" charset="-128"/>
              <a:ea typeface="Meiryo" panose="020B0604030504040204" pitchFamily="34" charset="-128"/>
              <a:cs typeface="メイリオ"/>
            </a:endParaRPr>
          </a:p>
        </p:txBody>
      </p:sp>
      <p:sp>
        <p:nvSpPr>
          <p:cNvPr id="71" name="テキスト ボックス 70">
            <a:extLst>
              <a:ext uri="{FF2B5EF4-FFF2-40B4-BE49-F238E27FC236}">
                <a16:creationId xmlns:a16="http://schemas.microsoft.com/office/drawing/2014/main" id="{95686D56-7FB3-2D45-8FDC-89D7D3F41C53}"/>
              </a:ext>
            </a:extLst>
          </p:cNvPr>
          <p:cNvSpPr txBox="1"/>
          <p:nvPr/>
        </p:nvSpPr>
        <p:spPr>
          <a:xfrm>
            <a:off x="8413668" y="3789928"/>
            <a:ext cx="1147902" cy="461665"/>
          </a:xfrm>
          <a:prstGeom prst="rect">
            <a:avLst/>
          </a:prstGeom>
          <a:noFill/>
        </p:spPr>
        <p:txBody>
          <a:bodyPr wrap="square" rtlCol="0" anchor="ctr">
            <a:spAutoFit/>
          </a:bodyPr>
          <a:lstStyle/>
          <a:p>
            <a:pPr algn="ctr"/>
            <a:r>
              <a:rPr kumimoji="1" lang="en-US" altLang="ja-JP" sz="2400" b="1" i="1" dirty="0">
                <a:solidFill>
                  <a:srgbClr val="404040"/>
                </a:solidFill>
                <a:latin typeface="Meiryo" panose="020B0604030504040204" pitchFamily="34" charset="-128"/>
                <a:ea typeface="Meiryo" panose="020B0604030504040204" pitchFamily="34" charset="-128"/>
                <a:cs typeface="メイリオ"/>
              </a:rPr>
              <a:t>20</a:t>
            </a:r>
            <a:endParaRPr kumimoji="1" lang="ja-JP" altLang="en-US" sz="4000" b="1" i="1" dirty="0">
              <a:solidFill>
                <a:srgbClr val="404040"/>
              </a:solidFill>
              <a:latin typeface="Meiryo" panose="020B0604030504040204" pitchFamily="34" charset="-128"/>
              <a:ea typeface="Meiryo" panose="020B0604030504040204" pitchFamily="34" charset="-128"/>
              <a:cs typeface="メイリオ"/>
            </a:endParaRPr>
          </a:p>
        </p:txBody>
      </p:sp>
      <p:grpSp>
        <p:nvGrpSpPr>
          <p:cNvPr id="72" name="グループ化 71">
            <a:extLst>
              <a:ext uri="{FF2B5EF4-FFF2-40B4-BE49-F238E27FC236}">
                <a16:creationId xmlns:a16="http://schemas.microsoft.com/office/drawing/2014/main" id="{1959A847-4ABC-7640-8C84-6580DE351BB1}"/>
              </a:ext>
            </a:extLst>
          </p:cNvPr>
          <p:cNvGrpSpPr/>
          <p:nvPr/>
        </p:nvGrpSpPr>
        <p:grpSpPr>
          <a:xfrm>
            <a:off x="959730" y="4623195"/>
            <a:ext cx="2747566" cy="765923"/>
            <a:chOff x="959730" y="4183004"/>
            <a:chExt cx="2747566" cy="765923"/>
          </a:xfrm>
        </p:grpSpPr>
        <p:sp>
          <p:nvSpPr>
            <p:cNvPr id="73" name="テキスト ボックス 72">
              <a:extLst>
                <a:ext uri="{FF2B5EF4-FFF2-40B4-BE49-F238E27FC236}">
                  <a16:creationId xmlns:a16="http://schemas.microsoft.com/office/drawing/2014/main" id="{C48DFD5C-78CE-AB40-9238-E0A0B73AE2C4}"/>
                </a:ext>
              </a:extLst>
            </p:cNvPr>
            <p:cNvSpPr txBox="1"/>
            <p:nvPr/>
          </p:nvSpPr>
          <p:spPr>
            <a:xfrm>
              <a:off x="961424" y="4183004"/>
              <a:ext cx="2251720" cy="325089"/>
            </a:xfrm>
            <a:prstGeom prst="rect">
              <a:avLst/>
            </a:prstGeom>
            <a:noFill/>
          </p:spPr>
          <p:txBody>
            <a:bodyPr wrap="square" rtlCol="0" anchor="t">
              <a:spAutoFit/>
            </a:bodyPr>
            <a:lstStyle/>
            <a:p>
              <a:pPr>
                <a:lnSpc>
                  <a:spcPct val="150000"/>
                </a:lnSpc>
              </a:pPr>
              <a:r>
                <a:rPr lang="ja-JP" altLang="en-US" sz="1100" dirty="0">
                  <a:solidFill>
                    <a:srgbClr val="404040"/>
                  </a:solidFill>
                  <a:latin typeface="メイリオ"/>
                  <a:ea typeface="メイリオ"/>
                  <a:cs typeface="メイリオ"/>
                </a:rPr>
                <a:t>提携先の開拓</a:t>
              </a:r>
              <a:endParaRPr kumimoji="1" lang="en-US" altLang="ja-JP" sz="1100" dirty="0">
                <a:solidFill>
                  <a:srgbClr val="404040"/>
                </a:solidFill>
                <a:latin typeface="メイリオ"/>
                <a:ea typeface="メイリオ"/>
                <a:cs typeface="メイリオ"/>
              </a:endParaRPr>
            </a:p>
          </p:txBody>
        </p:sp>
        <p:sp>
          <p:nvSpPr>
            <p:cNvPr id="74" name="テキスト ボックス 73">
              <a:extLst>
                <a:ext uri="{FF2B5EF4-FFF2-40B4-BE49-F238E27FC236}">
                  <a16:creationId xmlns:a16="http://schemas.microsoft.com/office/drawing/2014/main" id="{D015F9C4-A02C-5546-96BF-44E6A32F1720}"/>
                </a:ext>
              </a:extLst>
            </p:cNvPr>
            <p:cNvSpPr txBox="1"/>
            <p:nvPr/>
          </p:nvSpPr>
          <p:spPr>
            <a:xfrm>
              <a:off x="959730" y="4441096"/>
              <a:ext cx="2747566" cy="507831"/>
            </a:xfrm>
            <a:prstGeom prst="rect">
              <a:avLst/>
            </a:prstGeom>
            <a:noFill/>
          </p:spPr>
          <p:txBody>
            <a:bodyPr wrap="square" rtlCol="0" anchor="t">
              <a:spAutoFit/>
            </a:bodyPr>
            <a:lstStyle/>
            <a:p>
              <a:pPr>
                <a:lnSpc>
                  <a:spcPct val="150000"/>
                </a:lnSpc>
              </a:pPr>
              <a:r>
                <a:rPr kumimoji="1" lang="ja-JP" altLang="en-US" sz="900" dirty="0">
                  <a:solidFill>
                    <a:srgbClr val="404040"/>
                  </a:solidFill>
                  <a:latin typeface="メイリオ"/>
                  <a:ea typeface="メイリオ"/>
                  <a:cs typeface="メイリオ"/>
                </a:rPr>
                <a:t>営業や宣伝活動に協力してくれるパートナー企業の開拓を行う。</a:t>
              </a:r>
              <a:endParaRPr kumimoji="1" lang="en-US" altLang="ja-JP" sz="900" dirty="0">
                <a:solidFill>
                  <a:srgbClr val="404040"/>
                </a:solidFill>
                <a:latin typeface="メイリオ"/>
                <a:ea typeface="メイリオ"/>
                <a:cs typeface="メイリオ"/>
              </a:endParaRPr>
            </a:p>
          </p:txBody>
        </p:sp>
      </p:grpSp>
      <p:sp>
        <p:nvSpPr>
          <p:cNvPr id="75" name="テキスト ボックス 74">
            <a:extLst>
              <a:ext uri="{FF2B5EF4-FFF2-40B4-BE49-F238E27FC236}">
                <a16:creationId xmlns:a16="http://schemas.microsoft.com/office/drawing/2014/main" id="{8CBC0744-0DB3-3141-BC0C-21901225002E}"/>
              </a:ext>
            </a:extLst>
          </p:cNvPr>
          <p:cNvSpPr txBox="1"/>
          <p:nvPr/>
        </p:nvSpPr>
        <p:spPr>
          <a:xfrm>
            <a:off x="3841272" y="4780612"/>
            <a:ext cx="1147902" cy="461665"/>
          </a:xfrm>
          <a:prstGeom prst="rect">
            <a:avLst/>
          </a:prstGeom>
          <a:noFill/>
        </p:spPr>
        <p:txBody>
          <a:bodyPr wrap="square" rtlCol="0" anchor="ctr">
            <a:spAutoFit/>
          </a:bodyPr>
          <a:lstStyle/>
          <a:p>
            <a:pPr algn="ctr"/>
            <a:r>
              <a:rPr kumimoji="1" lang="en-US" altLang="ja-JP" sz="2400" b="1" i="1" dirty="0">
                <a:solidFill>
                  <a:srgbClr val="404040"/>
                </a:solidFill>
                <a:latin typeface="Meiryo" panose="020B0604030504040204" pitchFamily="34" charset="-128"/>
                <a:ea typeface="Meiryo" panose="020B0604030504040204" pitchFamily="34" charset="-128"/>
                <a:cs typeface="メイリオ"/>
              </a:rPr>
              <a:t>3</a:t>
            </a:r>
            <a:endParaRPr kumimoji="1" lang="ja-JP" altLang="en-US" sz="4000" b="1" i="1" dirty="0">
              <a:solidFill>
                <a:srgbClr val="404040"/>
              </a:solidFill>
              <a:latin typeface="Meiryo" panose="020B0604030504040204" pitchFamily="34" charset="-128"/>
              <a:ea typeface="Meiryo" panose="020B0604030504040204" pitchFamily="34" charset="-128"/>
              <a:cs typeface="メイリオ"/>
            </a:endParaRPr>
          </a:p>
        </p:txBody>
      </p:sp>
      <p:sp>
        <p:nvSpPr>
          <p:cNvPr id="76" name="テキスト ボックス 75">
            <a:extLst>
              <a:ext uri="{FF2B5EF4-FFF2-40B4-BE49-F238E27FC236}">
                <a16:creationId xmlns:a16="http://schemas.microsoft.com/office/drawing/2014/main" id="{B45CEC59-FB84-5143-8EF5-90AC0D6FBD8F}"/>
              </a:ext>
            </a:extLst>
          </p:cNvPr>
          <p:cNvSpPr txBox="1"/>
          <p:nvPr/>
        </p:nvSpPr>
        <p:spPr>
          <a:xfrm>
            <a:off x="4984371" y="4780612"/>
            <a:ext cx="1147902" cy="461665"/>
          </a:xfrm>
          <a:prstGeom prst="rect">
            <a:avLst/>
          </a:prstGeom>
          <a:noFill/>
        </p:spPr>
        <p:txBody>
          <a:bodyPr wrap="square" rtlCol="0" anchor="ctr">
            <a:spAutoFit/>
          </a:bodyPr>
          <a:lstStyle/>
          <a:p>
            <a:pPr algn="ctr"/>
            <a:r>
              <a:rPr lang="en-US" altLang="ja-JP" sz="2400" b="1" i="1" dirty="0">
                <a:solidFill>
                  <a:srgbClr val="404040"/>
                </a:solidFill>
                <a:latin typeface="Meiryo" panose="020B0604030504040204" pitchFamily="34" charset="-128"/>
                <a:ea typeface="Meiryo" panose="020B0604030504040204" pitchFamily="34" charset="-128"/>
                <a:cs typeface="メイリオ"/>
              </a:rPr>
              <a:t>2</a:t>
            </a:r>
            <a:endParaRPr kumimoji="1" lang="ja-JP" altLang="en-US" sz="4000" b="1" i="1" dirty="0">
              <a:solidFill>
                <a:srgbClr val="404040"/>
              </a:solidFill>
              <a:latin typeface="Meiryo" panose="020B0604030504040204" pitchFamily="34" charset="-128"/>
              <a:ea typeface="Meiryo" panose="020B0604030504040204" pitchFamily="34" charset="-128"/>
              <a:cs typeface="メイリオ"/>
            </a:endParaRPr>
          </a:p>
        </p:txBody>
      </p:sp>
      <p:sp>
        <p:nvSpPr>
          <p:cNvPr id="79" name="テキスト ボックス 78">
            <a:extLst>
              <a:ext uri="{FF2B5EF4-FFF2-40B4-BE49-F238E27FC236}">
                <a16:creationId xmlns:a16="http://schemas.microsoft.com/office/drawing/2014/main" id="{64F996A1-4C63-7B41-8F81-90CFC7A5CB29}"/>
              </a:ext>
            </a:extLst>
          </p:cNvPr>
          <p:cNvSpPr txBox="1"/>
          <p:nvPr/>
        </p:nvSpPr>
        <p:spPr>
          <a:xfrm>
            <a:off x="6127470" y="4780612"/>
            <a:ext cx="1147902" cy="461665"/>
          </a:xfrm>
          <a:prstGeom prst="rect">
            <a:avLst/>
          </a:prstGeom>
          <a:noFill/>
        </p:spPr>
        <p:txBody>
          <a:bodyPr wrap="square" rtlCol="0" anchor="ctr">
            <a:spAutoFit/>
          </a:bodyPr>
          <a:lstStyle/>
          <a:p>
            <a:pPr algn="ctr"/>
            <a:r>
              <a:rPr lang="en-US" altLang="ja-JP" sz="2400" b="1" i="1" dirty="0">
                <a:solidFill>
                  <a:srgbClr val="404040"/>
                </a:solidFill>
                <a:latin typeface="Meiryo" panose="020B0604030504040204" pitchFamily="34" charset="-128"/>
                <a:ea typeface="Meiryo" panose="020B0604030504040204" pitchFamily="34" charset="-128"/>
                <a:cs typeface="メイリオ"/>
              </a:rPr>
              <a:t>1</a:t>
            </a:r>
            <a:endParaRPr kumimoji="1" lang="ja-JP" altLang="en-US" sz="4000" b="1" i="1" dirty="0">
              <a:solidFill>
                <a:srgbClr val="404040"/>
              </a:solidFill>
              <a:latin typeface="Meiryo" panose="020B0604030504040204" pitchFamily="34" charset="-128"/>
              <a:ea typeface="Meiryo" panose="020B0604030504040204" pitchFamily="34" charset="-128"/>
              <a:cs typeface="メイリオ"/>
            </a:endParaRPr>
          </a:p>
        </p:txBody>
      </p:sp>
      <p:sp>
        <p:nvSpPr>
          <p:cNvPr id="80" name="テキスト ボックス 79">
            <a:extLst>
              <a:ext uri="{FF2B5EF4-FFF2-40B4-BE49-F238E27FC236}">
                <a16:creationId xmlns:a16="http://schemas.microsoft.com/office/drawing/2014/main" id="{1EC3BD97-25CD-8443-B0C6-C0EAB53D237F}"/>
              </a:ext>
            </a:extLst>
          </p:cNvPr>
          <p:cNvSpPr txBox="1"/>
          <p:nvPr/>
        </p:nvSpPr>
        <p:spPr>
          <a:xfrm>
            <a:off x="7270569" y="4780612"/>
            <a:ext cx="1147902" cy="461665"/>
          </a:xfrm>
          <a:prstGeom prst="rect">
            <a:avLst/>
          </a:prstGeom>
          <a:noFill/>
        </p:spPr>
        <p:txBody>
          <a:bodyPr wrap="square" rtlCol="0" anchor="ctr">
            <a:spAutoFit/>
          </a:bodyPr>
          <a:lstStyle/>
          <a:p>
            <a:pPr algn="ctr"/>
            <a:r>
              <a:rPr lang="en-US" altLang="ja-JP" sz="2400" b="1" i="1" dirty="0">
                <a:solidFill>
                  <a:srgbClr val="404040"/>
                </a:solidFill>
                <a:latin typeface="Meiryo" panose="020B0604030504040204" pitchFamily="34" charset="-128"/>
                <a:ea typeface="Meiryo" panose="020B0604030504040204" pitchFamily="34" charset="-128"/>
                <a:cs typeface="メイリオ"/>
              </a:rPr>
              <a:t>3</a:t>
            </a:r>
            <a:endParaRPr kumimoji="1" lang="ja-JP" altLang="en-US" sz="4000" b="1" i="1" dirty="0">
              <a:solidFill>
                <a:srgbClr val="404040"/>
              </a:solidFill>
              <a:latin typeface="Meiryo" panose="020B0604030504040204" pitchFamily="34" charset="-128"/>
              <a:ea typeface="Meiryo" panose="020B0604030504040204" pitchFamily="34" charset="-128"/>
              <a:cs typeface="メイリオ"/>
            </a:endParaRPr>
          </a:p>
        </p:txBody>
      </p:sp>
      <p:sp>
        <p:nvSpPr>
          <p:cNvPr id="81" name="テキスト ボックス 80">
            <a:extLst>
              <a:ext uri="{FF2B5EF4-FFF2-40B4-BE49-F238E27FC236}">
                <a16:creationId xmlns:a16="http://schemas.microsoft.com/office/drawing/2014/main" id="{4561CDD0-36DB-ED45-8BEB-258AEF38B89A}"/>
              </a:ext>
            </a:extLst>
          </p:cNvPr>
          <p:cNvSpPr txBox="1"/>
          <p:nvPr/>
        </p:nvSpPr>
        <p:spPr>
          <a:xfrm>
            <a:off x="8413668" y="4780612"/>
            <a:ext cx="1147902" cy="461665"/>
          </a:xfrm>
          <a:prstGeom prst="rect">
            <a:avLst/>
          </a:prstGeom>
          <a:noFill/>
        </p:spPr>
        <p:txBody>
          <a:bodyPr wrap="square" rtlCol="0" anchor="ctr">
            <a:spAutoFit/>
          </a:bodyPr>
          <a:lstStyle/>
          <a:p>
            <a:pPr algn="ctr"/>
            <a:r>
              <a:rPr kumimoji="1" lang="en-US" altLang="ja-JP" sz="2400" b="1" i="1" dirty="0">
                <a:solidFill>
                  <a:srgbClr val="404040"/>
                </a:solidFill>
                <a:latin typeface="Meiryo" panose="020B0604030504040204" pitchFamily="34" charset="-128"/>
                <a:ea typeface="Meiryo" panose="020B0604030504040204" pitchFamily="34" charset="-128"/>
                <a:cs typeface="メイリオ"/>
              </a:rPr>
              <a:t>1</a:t>
            </a:r>
            <a:r>
              <a:rPr lang="en-US" altLang="ja-JP" sz="2400" b="1" i="1" dirty="0">
                <a:solidFill>
                  <a:srgbClr val="404040"/>
                </a:solidFill>
                <a:latin typeface="Meiryo" panose="020B0604030504040204" pitchFamily="34" charset="-128"/>
                <a:ea typeface="Meiryo" panose="020B0604030504040204" pitchFamily="34" charset="-128"/>
                <a:cs typeface="メイリオ"/>
              </a:rPr>
              <a:t>3</a:t>
            </a:r>
            <a:endParaRPr kumimoji="1" lang="ja-JP" altLang="en-US" sz="4000" b="1" i="1" dirty="0">
              <a:solidFill>
                <a:srgbClr val="404040"/>
              </a:solidFill>
              <a:latin typeface="Meiryo" panose="020B0604030504040204" pitchFamily="34" charset="-128"/>
              <a:ea typeface="Meiryo" panose="020B0604030504040204" pitchFamily="34" charset="-128"/>
              <a:cs typeface="メイリオ"/>
            </a:endParaRPr>
          </a:p>
        </p:txBody>
      </p:sp>
      <p:grpSp>
        <p:nvGrpSpPr>
          <p:cNvPr id="82" name="グループ化 81">
            <a:extLst>
              <a:ext uri="{FF2B5EF4-FFF2-40B4-BE49-F238E27FC236}">
                <a16:creationId xmlns:a16="http://schemas.microsoft.com/office/drawing/2014/main" id="{64097A8C-7215-5148-ACD9-18680F34C579}"/>
              </a:ext>
            </a:extLst>
          </p:cNvPr>
          <p:cNvGrpSpPr/>
          <p:nvPr/>
        </p:nvGrpSpPr>
        <p:grpSpPr>
          <a:xfrm>
            <a:off x="959730" y="5608997"/>
            <a:ext cx="2747566" cy="765923"/>
            <a:chOff x="959730" y="5047689"/>
            <a:chExt cx="2747566" cy="765923"/>
          </a:xfrm>
        </p:grpSpPr>
        <p:sp>
          <p:nvSpPr>
            <p:cNvPr id="83" name="テキスト ボックス 82">
              <a:extLst>
                <a:ext uri="{FF2B5EF4-FFF2-40B4-BE49-F238E27FC236}">
                  <a16:creationId xmlns:a16="http://schemas.microsoft.com/office/drawing/2014/main" id="{2D2B2DDF-DFC8-1E47-92F7-6A1D3F7C8C94}"/>
                </a:ext>
              </a:extLst>
            </p:cNvPr>
            <p:cNvSpPr txBox="1"/>
            <p:nvPr/>
          </p:nvSpPr>
          <p:spPr>
            <a:xfrm>
              <a:off x="961424" y="5047689"/>
              <a:ext cx="2251720" cy="325089"/>
            </a:xfrm>
            <a:prstGeom prst="rect">
              <a:avLst/>
            </a:prstGeom>
            <a:noFill/>
          </p:spPr>
          <p:txBody>
            <a:bodyPr wrap="square" rtlCol="0" anchor="t">
              <a:spAutoFit/>
            </a:bodyPr>
            <a:lstStyle/>
            <a:p>
              <a:pPr>
                <a:lnSpc>
                  <a:spcPct val="150000"/>
                </a:lnSpc>
              </a:pPr>
              <a:r>
                <a:rPr lang="en-US" altLang="ja-JP" sz="1100" dirty="0">
                  <a:solidFill>
                    <a:srgbClr val="404040"/>
                  </a:solidFill>
                  <a:latin typeface="メイリオ"/>
                  <a:ea typeface="メイリオ"/>
                  <a:cs typeface="メイリオ"/>
                </a:rPr>
                <a:t>PR</a:t>
              </a:r>
              <a:r>
                <a:rPr lang="ja-JP" altLang="en-US" sz="1100" dirty="0">
                  <a:solidFill>
                    <a:srgbClr val="404040"/>
                  </a:solidFill>
                  <a:latin typeface="メイリオ"/>
                  <a:ea typeface="メイリオ"/>
                  <a:cs typeface="メイリオ"/>
                </a:rPr>
                <a:t>企画立案</a:t>
              </a:r>
              <a:endParaRPr kumimoji="1" lang="en-US" altLang="ja-JP" sz="1100" dirty="0">
                <a:solidFill>
                  <a:srgbClr val="404040"/>
                </a:solidFill>
                <a:latin typeface="メイリオ"/>
                <a:ea typeface="メイリオ"/>
                <a:cs typeface="メイリオ"/>
              </a:endParaRPr>
            </a:p>
          </p:txBody>
        </p:sp>
        <p:sp>
          <p:nvSpPr>
            <p:cNvPr id="84" name="テキスト ボックス 83">
              <a:extLst>
                <a:ext uri="{FF2B5EF4-FFF2-40B4-BE49-F238E27FC236}">
                  <a16:creationId xmlns:a16="http://schemas.microsoft.com/office/drawing/2014/main" id="{B76B127C-5214-CD4D-9E98-2EDDDC2BA98A}"/>
                </a:ext>
              </a:extLst>
            </p:cNvPr>
            <p:cNvSpPr txBox="1"/>
            <p:nvPr/>
          </p:nvSpPr>
          <p:spPr>
            <a:xfrm>
              <a:off x="959730" y="5305781"/>
              <a:ext cx="2747566" cy="507831"/>
            </a:xfrm>
            <a:prstGeom prst="rect">
              <a:avLst/>
            </a:prstGeom>
            <a:noFill/>
          </p:spPr>
          <p:txBody>
            <a:bodyPr wrap="square" rtlCol="0" anchor="t">
              <a:spAutoFit/>
            </a:bodyPr>
            <a:lstStyle/>
            <a:p>
              <a:pPr>
                <a:lnSpc>
                  <a:spcPct val="150000"/>
                </a:lnSpc>
              </a:pPr>
              <a:r>
                <a:rPr kumimoji="1" lang="ja-JP" altLang="en-US" sz="900" dirty="0">
                  <a:solidFill>
                    <a:srgbClr val="404040"/>
                  </a:solidFill>
                  <a:latin typeface="メイリオ"/>
                  <a:ea typeface="メイリオ"/>
                  <a:cs typeface="メイリオ"/>
                </a:rPr>
                <a:t>これまでにアプローチできていない客層に向けた</a:t>
              </a:r>
              <a:r>
                <a:rPr kumimoji="1" lang="en-US" altLang="ja-JP" sz="900" dirty="0">
                  <a:solidFill>
                    <a:srgbClr val="404040"/>
                  </a:solidFill>
                  <a:latin typeface="メイリオ"/>
                  <a:ea typeface="メイリオ"/>
                  <a:cs typeface="メイリオ"/>
                </a:rPr>
                <a:t>PR</a:t>
              </a:r>
              <a:r>
                <a:rPr kumimoji="1" lang="ja-JP" altLang="en-US" sz="900" dirty="0">
                  <a:solidFill>
                    <a:srgbClr val="404040"/>
                  </a:solidFill>
                  <a:latin typeface="メイリオ"/>
                  <a:ea typeface="メイリオ"/>
                  <a:cs typeface="メイリオ"/>
                </a:rPr>
                <a:t>企画を立案する。</a:t>
              </a:r>
              <a:endParaRPr kumimoji="1" lang="en-US" altLang="ja-JP" sz="900" dirty="0">
                <a:solidFill>
                  <a:srgbClr val="404040"/>
                </a:solidFill>
                <a:latin typeface="メイリオ"/>
                <a:ea typeface="メイリオ"/>
                <a:cs typeface="メイリオ"/>
              </a:endParaRPr>
            </a:p>
          </p:txBody>
        </p:sp>
      </p:grpSp>
      <p:sp>
        <p:nvSpPr>
          <p:cNvPr id="85" name="テキスト ボックス 84">
            <a:extLst>
              <a:ext uri="{FF2B5EF4-FFF2-40B4-BE49-F238E27FC236}">
                <a16:creationId xmlns:a16="http://schemas.microsoft.com/office/drawing/2014/main" id="{4D9115DD-830A-6741-86D4-69B9BA2D9076}"/>
              </a:ext>
            </a:extLst>
          </p:cNvPr>
          <p:cNvSpPr txBox="1"/>
          <p:nvPr/>
        </p:nvSpPr>
        <p:spPr>
          <a:xfrm>
            <a:off x="3841272" y="5766414"/>
            <a:ext cx="1147902" cy="461665"/>
          </a:xfrm>
          <a:prstGeom prst="rect">
            <a:avLst/>
          </a:prstGeom>
          <a:noFill/>
        </p:spPr>
        <p:txBody>
          <a:bodyPr wrap="square" rtlCol="0" anchor="ctr">
            <a:spAutoFit/>
          </a:bodyPr>
          <a:lstStyle/>
          <a:p>
            <a:pPr algn="ctr"/>
            <a:r>
              <a:rPr kumimoji="1" lang="en-US" altLang="ja-JP" sz="2400" b="1" i="1" dirty="0">
                <a:solidFill>
                  <a:srgbClr val="404040"/>
                </a:solidFill>
                <a:latin typeface="Meiryo" panose="020B0604030504040204" pitchFamily="34" charset="-128"/>
                <a:ea typeface="Meiryo" panose="020B0604030504040204" pitchFamily="34" charset="-128"/>
                <a:cs typeface="メイリオ"/>
              </a:rPr>
              <a:t>2</a:t>
            </a:r>
            <a:endParaRPr kumimoji="1" lang="ja-JP" altLang="en-US" sz="4000" b="1" i="1" dirty="0">
              <a:solidFill>
                <a:srgbClr val="404040"/>
              </a:solidFill>
              <a:latin typeface="Meiryo" panose="020B0604030504040204" pitchFamily="34" charset="-128"/>
              <a:ea typeface="Meiryo" panose="020B0604030504040204" pitchFamily="34" charset="-128"/>
              <a:cs typeface="メイリオ"/>
            </a:endParaRPr>
          </a:p>
        </p:txBody>
      </p:sp>
      <p:sp>
        <p:nvSpPr>
          <p:cNvPr id="86" name="テキスト ボックス 85">
            <a:extLst>
              <a:ext uri="{FF2B5EF4-FFF2-40B4-BE49-F238E27FC236}">
                <a16:creationId xmlns:a16="http://schemas.microsoft.com/office/drawing/2014/main" id="{9E9896D7-6030-004D-8387-AA079471B07E}"/>
              </a:ext>
            </a:extLst>
          </p:cNvPr>
          <p:cNvSpPr txBox="1"/>
          <p:nvPr/>
        </p:nvSpPr>
        <p:spPr>
          <a:xfrm>
            <a:off x="4984371" y="5766414"/>
            <a:ext cx="1147902" cy="461665"/>
          </a:xfrm>
          <a:prstGeom prst="rect">
            <a:avLst/>
          </a:prstGeom>
          <a:noFill/>
        </p:spPr>
        <p:txBody>
          <a:bodyPr wrap="square" rtlCol="0" anchor="ctr">
            <a:spAutoFit/>
          </a:bodyPr>
          <a:lstStyle/>
          <a:p>
            <a:pPr algn="ctr"/>
            <a:r>
              <a:rPr lang="en-US" altLang="ja-JP" sz="2400" b="1" i="1" dirty="0">
                <a:solidFill>
                  <a:srgbClr val="404040"/>
                </a:solidFill>
                <a:latin typeface="Meiryo" panose="020B0604030504040204" pitchFamily="34" charset="-128"/>
                <a:ea typeface="Meiryo" panose="020B0604030504040204" pitchFamily="34" charset="-128"/>
                <a:cs typeface="メイリオ"/>
              </a:rPr>
              <a:t>1</a:t>
            </a:r>
            <a:endParaRPr kumimoji="1" lang="ja-JP" altLang="en-US" sz="4000" b="1" i="1" dirty="0">
              <a:solidFill>
                <a:srgbClr val="404040"/>
              </a:solidFill>
              <a:latin typeface="Meiryo" panose="020B0604030504040204" pitchFamily="34" charset="-128"/>
              <a:ea typeface="Meiryo" panose="020B0604030504040204" pitchFamily="34" charset="-128"/>
              <a:cs typeface="メイリオ"/>
            </a:endParaRPr>
          </a:p>
        </p:txBody>
      </p:sp>
      <p:sp>
        <p:nvSpPr>
          <p:cNvPr id="87" name="テキスト ボックス 86">
            <a:extLst>
              <a:ext uri="{FF2B5EF4-FFF2-40B4-BE49-F238E27FC236}">
                <a16:creationId xmlns:a16="http://schemas.microsoft.com/office/drawing/2014/main" id="{3275AE9D-1218-5C42-9049-52FD249CCA90}"/>
              </a:ext>
            </a:extLst>
          </p:cNvPr>
          <p:cNvSpPr txBox="1"/>
          <p:nvPr/>
        </p:nvSpPr>
        <p:spPr>
          <a:xfrm>
            <a:off x="6127470" y="5766414"/>
            <a:ext cx="1147902" cy="461665"/>
          </a:xfrm>
          <a:prstGeom prst="rect">
            <a:avLst/>
          </a:prstGeom>
          <a:noFill/>
        </p:spPr>
        <p:txBody>
          <a:bodyPr wrap="square" rtlCol="0" anchor="ctr">
            <a:spAutoFit/>
          </a:bodyPr>
          <a:lstStyle/>
          <a:p>
            <a:pPr algn="ctr"/>
            <a:r>
              <a:rPr lang="en-US" altLang="ja-JP" sz="2400" b="1" i="1" dirty="0">
                <a:solidFill>
                  <a:srgbClr val="404040"/>
                </a:solidFill>
                <a:latin typeface="Meiryo" panose="020B0604030504040204" pitchFamily="34" charset="-128"/>
                <a:ea typeface="Meiryo" panose="020B0604030504040204" pitchFamily="34" charset="-128"/>
                <a:cs typeface="メイリオ"/>
              </a:rPr>
              <a:t>1</a:t>
            </a:r>
            <a:endParaRPr kumimoji="1" lang="ja-JP" altLang="en-US" sz="4000" b="1" i="1" dirty="0">
              <a:solidFill>
                <a:srgbClr val="404040"/>
              </a:solidFill>
              <a:latin typeface="Meiryo" panose="020B0604030504040204" pitchFamily="34" charset="-128"/>
              <a:ea typeface="Meiryo" panose="020B0604030504040204" pitchFamily="34" charset="-128"/>
              <a:cs typeface="メイリオ"/>
            </a:endParaRPr>
          </a:p>
        </p:txBody>
      </p:sp>
      <p:sp>
        <p:nvSpPr>
          <p:cNvPr id="88" name="テキスト ボックス 87">
            <a:extLst>
              <a:ext uri="{FF2B5EF4-FFF2-40B4-BE49-F238E27FC236}">
                <a16:creationId xmlns:a16="http://schemas.microsoft.com/office/drawing/2014/main" id="{BDCFA3DE-FC0B-EF41-BF06-1057A48AE218}"/>
              </a:ext>
            </a:extLst>
          </p:cNvPr>
          <p:cNvSpPr txBox="1"/>
          <p:nvPr/>
        </p:nvSpPr>
        <p:spPr>
          <a:xfrm>
            <a:off x="7270569" y="5766414"/>
            <a:ext cx="1147902" cy="461665"/>
          </a:xfrm>
          <a:prstGeom prst="rect">
            <a:avLst/>
          </a:prstGeom>
          <a:noFill/>
        </p:spPr>
        <p:txBody>
          <a:bodyPr wrap="square" rtlCol="0" anchor="ctr">
            <a:spAutoFit/>
          </a:bodyPr>
          <a:lstStyle/>
          <a:p>
            <a:pPr algn="ctr"/>
            <a:r>
              <a:rPr lang="en-US" altLang="ja-JP" sz="2400" b="1" i="1" dirty="0">
                <a:solidFill>
                  <a:srgbClr val="404040"/>
                </a:solidFill>
                <a:latin typeface="Meiryo" panose="020B0604030504040204" pitchFamily="34" charset="-128"/>
                <a:ea typeface="Meiryo" panose="020B0604030504040204" pitchFamily="34" charset="-128"/>
                <a:cs typeface="メイリオ"/>
              </a:rPr>
              <a:t>5</a:t>
            </a:r>
            <a:endParaRPr kumimoji="1" lang="ja-JP" altLang="en-US" sz="4000" b="1" i="1" dirty="0">
              <a:solidFill>
                <a:srgbClr val="404040"/>
              </a:solidFill>
              <a:latin typeface="Meiryo" panose="020B0604030504040204" pitchFamily="34" charset="-128"/>
              <a:ea typeface="Meiryo" panose="020B0604030504040204" pitchFamily="34" charset="-128"/>
              <a:cs typeface="メイリオ"/>
            </a:endParaRPr>
          </a:p>
        </p:txBody>
      </p:sp>
      <p:sp>
        <p:nvSpPr>
          <p:cNvPr id="89" name="テキスト ボックス 88">
            <a:extLst>
              <a:ext uri="{FF2B5EF4-FFF2-40B4-BE49-F238E27FC236}">
                <a16:creationId xmlns:a16="http://schemas.microsoft.com/office/drawing/2014/main" id="{0E282DAB-1C0D-F14A-A286-47B873673649}"/>
              </a:ext>
            </a:extLst>
          </p:cNvPr>
          <p:cNvSpPr txBox="1"/>
          <p:nvPr/>
        </p:nvSpPr>
        <p:spPr>
          <a:xfrm>
            <a:off x="8413668" y="5766414"/>
            <a:ext cx="1147902" cy="461665"/>
          </a:xfrm>
          <a:prstGeom prst="rect">
            <a:avLst/>
          </a:prstGeom>
          <a:noFill/>
        </p:spPr>
        <p:txBody>
          <a:bodyPr wrap="square" rtlCol="0" anchor="ctr">
            <a:spAutoFit/>
          </a:bodyPr>
          <a:lstStyle/>
          <a:p>
            <a:pPr algn="ctr"/>
            <a:r>
              <a:rPr kumimoji="1" lang="en-US" altLang="ja-JP" sz="2400" b="1" i="1" dirty="0">
                <a:solidFill>
                  <a:srgbClr val="404040"/>
                </a:solidFill>
                <a:latin typeface="Meiryo" panose="020B0604030504040204" pitchFamily="34" charset="-128"/>
                <a:ea typeface="Meiryo" panose="020B0604030504040204" pitchFamily="34" charset="-128"/>
                <a:cs typeface="メイリオ"/>
              </a:rPr>
              <a:t>15</a:t>
            </a:r>
            <a:endParaRPr kumimoji="1" lang="ja-JP" altLang="en-US" sz="4000" b="1" i="1" dirty="0">
              <a:solidFill>
                <a:srgbClr val="404040"/>
              </a:solidFill>
              <a:latin typeface="Meiryo" panose="020B0604030504040204" pitchFamily="34" charset="-128"/>
              <a:ea typeface="Meiryo" panose="020B0604030504040204" pitchFamily="34" charset="-128"/>
              <a:cs typeface="メイリオ"/>
            </a:endParaRPr>
          </a:p>
        </p:txBody>
      </p:sp>
      <p:sp>
        <p:nvSpPr>
          <p:cNvPr id="90" name="テキスト ボックス 89">
            <a:extLst>
              <a:ext uri="{FF2B5EF4-FFF2-40B4-BE49-F238E27FC236}">
                <a16:creationId xmlns:a16="http://schemas.microsoft.com/office/drawing/2014/main" id="{2AC0A41C-2810-49A4-8A50-92160435E32D}"/>
              </a:ext>
            </a:extLst>
          </p:cNvPr>
          <p:cNvSpPr txBox="1"/>
          <p:nvPr/>
        </p:nvSpPr>
        <p:spPr>
          <a:xfrm>
            <a:off x="337288" y="6560810"/>
            <a:ext cx="1319592"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1.</a:t>
            </a:r>
            <a:r>
              <a:rPr lang="ja-JP" altLang="en-US" sz="900" dirty="0">
                <a:latin typeface="Meiryo UI" panose="020B0604030504040204" pitchFamily="50" charset="-128"/>
                <a:ea typeface="Meiryo UI" panose="020B0604030504040204" pitchFamily="50" charset="-128"/>
              </a:rPr>
              <a:t>問題・課題を発見する</a:t>
            </a:r>
          </a:p>
        </p:txBody>
      </p:sp>
      <p:sp>
        <p:nvSpPr>
          <p:cNvPr id="91" name="テキスト ボックス 90">
            <a:extLst>
              <a:ext uri="{FF2B5EF4-FFF2-40B4-BE49-F238E27FC236}">
                <a16:creationId xmlns:a16="http://schemas.microsoft.com/office/drawing/2014/main" id="{23F45A25-1D15-4BCD-B04B-1C26CE3673AB}"/>
              </a:ext>
            </a:extLst>
          </p:cNvPr>
          <p:cNvSpPr txBox="1"/>
          <p:nvPr/>
        </p:nvSpPr>
        <p:spPr>
          <a:xfrm>
            <a:off x="1809280" y="6560810"/>
            <a:ext cx="1417376"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STEP3:</a:t>
            </a:r>
            <a:r>
              <a:rPr lang="ja-JP" altLang="en-US" sz="900" dirty="0">
                <a:latin typeface="Meiryo UI" panose="020B0604030504040204" pitchFamily="50" charset="-128"/>
                <a:ea typeface="Meiryo UI" panose="020B0604030504040204" pitchFamily="50" charset="-128"/>
              </a:rPr>
              <a:t>優先順位の決定</a:t>
            </a:r>
          </a:p>
        </p:txBody>
      </p:sp>
    </p:spTree>
    <p:extLst>
      <p:ext uri="{BB962C8B-B14F-4D97-AF65-F5344CB8AC3E}">
        <p14:creationId xmlns:p14="http://schemas.microsoft.com/office/powerpoint/2010/main" val="599699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正方形/長方形 107">
            <a:extLst>
              <a:ext uri="{FF2B5EF4-FFF2-40B4-BE49-F238E27FC236}">
                <a16:creationId xmlns:a16="http://schemas.microsoft.com/office/drawing/2014/main" id="{A86A82F0-19E3-524F-B7A2-90455E55FFD8}"/>
              </a:ext>
            </a:extLst>
          </p:cNvPr>
          <p:cNvSpPr/>
          <p:nvPr/>
        </p:nvSpPr>
        <p:spPr>
          <a:xfrm>
            <a:off x="337288" y="1544856"/>
            <a:ext cx="468821" cy="4945396"/>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7" name="テキスト ボックス 76">
            <a:extLst>
              <a:ext uri="{FF2B5EF4-FFF2-40B4-BE49-F238E27FC236}">
                <a16:creationId xmlns:a16="http://schemas.microsoft.com/office/drawing/2014/main" id="{99FBCC41-39A6-3D41-B25E-97FBF8148786}"/>
              </a:ext>
            </a:extLst>
          </p:cNvPr>
          <p:cNvSpPr txBox="1"/>
          <p:nvPr/>
        </p:nvSpPr>
        <p:spPr>
          <a:xfrm>
            <a:off x="463308" y="238540"/>
            <a:ext cx="3012363" cy="400110"/>
          </a:xfrm>
          <a:prstGeom prst="rect">
            <a:avLst/>
          </a:prstGeom>
          <a:noFill/>
        </p:spPr>
        <p:txBody>
          <a:bodyPr wrap="none" rtlCol="0">
            <a:spAutoFit/>
          </a:bodyPr>
          <a:lstStyle/>
          <a:p>
            <a:r>
              <a:rPr lang="en-US" altLang="ja-JP" sz="2000" b="1" dirty="0">
                <a:solidFill>
                  <a:schemeClr val="tx1">
                    <a:lumMod val="75000"/>
                    <a:lumOff val="25000"/>
                  </a:schemeClr>
                </a:solidFill>
                <a:latin typeface="Meiryo" panose="020B0604030504040204" pitchFamily="34" charset="-128"/>
                <a:ea typeface="Meiryo" panose="020B0604030504040204" pitchFamily="34" charset="-128"/>
              </a:rPr>
              <a:t>08_</a:t>
            </a:r>
            <a:r>
              <a:rPr lang="ja-JP" altLang="en-US" sz="2000" b="1" dirty="0">
                <a:solidFill>
                  <a:schemeClr val="tx1">
                    <a:lumMod val="75000"/>
                    <a:lumOff val="25000"/>
                  </a:schemeClr>
                </a:solidFill>
                <a:latin typeface="Meiryo" panose="020B0604030504040204" pitchFamily="34" charset="-128"/>
                <a:ea typeface="Meiryo" panose="020B0604030504040204" pitchFamily="34" charset="-128"/>
              </a:rPr>
              <a:t>意思決定マトリクス</a:t>
            </a:r>
            <a:endParaRPr lang="en-US" altLang="ja-JP" sz="20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7" name="正方形/長方形 16"/>
          <p:cNvSpPr/>
          <p:nvPr/>
        </p:nvSpPr>
        <p:spPr>
          <a:xfrm>
            <a:off x="8416066" y="698777"/>
            <a:ext cx="1152648" cy="5791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5" name="直線コネクタ 54"/>
          <p:cNvCxnSpPr/>
          <p:nvPr/>
        </p:nvCxnSpPr>
        <p:spPr>
          <a:xfrm>
            <a:off x="3843674" y="1103341"/>
            <a:ext cx="4572392" cy="0"/>
          </a:xfrm>
          <a:prstGeom prst="line">
            <a:avLst/>
          </a:prstGeom>
          <a:ln w="12700" cmpd="sng">
            <a:solidFill>
              <a:srgbClr val="404040"/>
            </a:solidFill>
            <a:prstDash val="dot"/>
          </a:ln>
          <a:effectLst/>
        </p:spPr>
        <p:style>
          <a:lnRef idx="2">
            <a:schemeClr val="accent1"/>
          </a:lnRef>
          <a:fillRef idx="0">
            <a:schemeClr val="accent1"/>
          </a:fillRef>
          <a:effectRef idx="1">
            <a:schemeClr val="accent1"/>
          </a:effectRef>
          <a:fontRef idx="minor">
            <a:schemeClr val="tx1"/>
          </a:fontRef>
        </p:style>
      </p:cxnSp>
      <p:cxnSp>
        <p:nvCxnSpPr>
          <p:cNvPr id="51" name="直線コネクタ 50"/>
          <p:cNvCxnSpPr/>
          <p:nvPr/>
        </p:nvCxnSpPr>
        <p:spPr>
          <a:xfrm>
            <a:off x="4986772" y="686423"/>
            <a:ext cx="1"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52" name="直線コネクタ 51"/>
          <p:cNvCxnSpPr/>
          <p:nvPr/>
        </p:nvCxnSpPr>
        <p:spPr>
          <a:xfrm>
            <a:off x="6129871" y="686423"/>
            <a:ext cx="1"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53" name="直線コネクタ 52"/>
          <p:cNvCxnSpPr/>
          <p:nvPr/>
        </p:nvCxnSpPr>
        <p:spPr>
          <a:xfrm>
            <a:off x="7272970" y="686423"/>
            <a:ext cx="1"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54" name="直線コネクタ 53"/>
          <p:cNvCxnSpPr/>
          <p:nvPr/>
        </p:nvCxnSpPr>
        <p:spPr>
          <a:xfrm>
            <a:off x="8416069" y="686423"/>
            <a:ext cx="1"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78" name="テキスト ボックス 77"/>
          <p:cNvSpPr txBox="1"/>
          <p:nvPr/>
        </p:nvSpPr>
        <p:spPr>
          <a:xfrm>
            <a:off x="8411263" y="980230"/>
            <a:ext cx="1147902" cy="276999"/>
          </a:xfrm>
          <a:prstGeom prst="rect">
            <a:avLst/>
          </a:prstGeom>
          <a:noFill/>
        </p:spPr>
        <p:txBody>
          <a:bodyPr wrap="square" rtlCol="0" anchor="ctr">
            <a:spAutoFit/>
          </a:bodyPr>
          <a:lstStyle/>
          <a:p>
            <a:pPr algn="ctr"/>
            <a:r>
              <a:rPr lang="ja-JP" altLang="en-US" sz="1200" dirty="0">
                <a:solidFill>
                  <a:srgbClr val="404040"/>
                </a:solidFill>
                <a:latin typeface="メイリオ"/>
                <a:ea typeface="メイリオ"/>
                <a:cs typeface="メイリオ"/>
              </a:rPr>
              <a:t>合計</a:t>
            </a:r>
            <a:endParaRPr kumimoji="1" lang="ja-JP" altLang="en-US" sz="2000" dirty="0">
              <a:solidFill>
                <a:srgbClr val="404040"/>
              </a:solidFill>
              <a:latin typeface="メイリオ"/>
              <a:ea typeface="メイリオ"/>
              <a:cs typeface="メイリオ"/>
            </a:endParaRPr>
          </a:p>
        </p:txBody>
      </p:sp>
      <p:cxnSp>
        <p:nvCxnSpPr>
          <p:cNvPr id="47" name="直線コネクタ 46"/>
          <p:cNvCxnSpPr/>
          <p:nvPr/>
        </p:nvCxnSpPr>
        <p:spPr>
          <a:xfrm>
            <a:off x="337287" y="3523014"/>
            <a:ext cx="9231427"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8" name="直線コネクタ 47"/>
          <p:cNvCxnSpPr/>
          <p:nvPr/>
        </p:nvCxnSpPr>
        <p:spPr>
          <a:xfrm>
            <a:off x="337287" y="4512093"/>
            <a:ext cx="9231427"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9" name="直線コネクタ 48"/>
          <p:cNvCxnSpPr/>
          <p:nvPr/>
        </p:nvCxnSpPr>
        <p:spPr>
          <a:xfrm>
            <a:off x="337287" y="5501172"/>
            <a:ext cx="9231427"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9" name="直線コネクタ 28">
            <a:extLst>
              <a:ext uri="{FF2B5EF4-FFF2-40B4-BE49-F238E27FC236}">
                <a16:creationId xmlns:a16="http://schemas.microsoft.com/office/drawing/2014/main" id="{016F7EAD-73CA-B745-855B-D07AC6E2E936}"/>
              </a:ext>
            </a:extLst>
          </p:cNvPr>
          <p:cNvCxnSpPr/>
          <p:nvPr/>
        </p:nvCxnSpPr>
        <p:spPr>
          <a:xfrm>
            <a:off x="337287" y="2533935"/>
            <a:ext cx="9231427"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30" name="テキスト ボックス 29">
            <a:extLst>
              <a:ext uri="{FF2B5EF4-FFF2-40B4-BE49-F238E27FC236}">
                <a16:creationId xmlns:a16="http://schemas.microsoft.com/office/drawing/2014/main" id="{2952418C-1907-D745-8D10-FFA33FAACA80}"/>
              </a:ext>
            </a:extLst>
          </p:cNvPr>
          <p:cNvSpPr txBox="1"/>
          <p:nvPr/>
        </p:nvSpPr>
        <p:spPr>
          <a:xfrm>
            <a:off x="376683" y="1607053"/>
            <a:ext cx="386644" cy="864685"/>
          </a:xfrm>
          <a:prstGeom prst="rect">
            <a:avLst/>
          </a:prstGeom>
          <a:noFill/>
        </p:spPr>
        <p:txBody>
          <a:bodyPr vert="eaVert" wrap="square" rtlCol="0" anchor="ctr">
            <a:spAutoFit/>
          </a:bodyPr>
          <a:lstStyle/>
          <a:p>
            <a:pPr algn="ctr"/>
            <a:r>
              <a:rPr kumimoji="1" lang="ja-JP" altLang="en-US" sz="1050" dirty="0">
                <a:solidFill>
                  <a:srgbClr val="404040"/>
                </a:solidFill>
                <a:latin typeface="メイリオ"/>
                <a:ea typeface="メイリオ"/>
                <a:cs typeface="メイリオ"/>
              </a:rPr>
              <a:t>選択肢</a:t>
            </a:r>
            <a:r>
              <a:rPr lang="en-US" altLang="ja-JP" sz="1050" dirty="0">
                <a:solidFill>
                  <a:srgbClr val="404040"/>
                </a:solidFill>
                <a:latin typeface="メイリオ"/>
                <a:ea typeface="メイリオ"/>
                <a:cs typeface="メイリオ"/>
              </a:rPr>
              <a:t>1</a:t>
            </a:r>
            <a:endParaRPr kumimoji="1" lang="ja-JP" altLang="en-US" sz="1600" dirty="0">
              <a:solidFill>
                <a:srgbClr val="404040"/>
              </a:solidFill>
              <a:latin typeface="メイリオ"/>
              <a:ea typeface="メイリオ"/>
              <a:cs typeface="メイリオ"/>
            </a:endParaRPr>
          </a:p>
        </p:txBody>
      </p:sp>
      <p:sp>
        <p:nvSpPr>
          <p:cNvPr id="32" name="テキスト ボックス 31">
            <a:extLst>
              <a:ext uri="{FF2B5EF4-FFF2-40B4-BE49-F238E27FC236}">
                <a16:creationId xmlns:a16="http://schemas.microsoft.com/office/drawing/2014/main" id="{840C7C9A-5361-7848-BF31-95634C7E6671}"/>
              </a:ext>
            </a:extLst>
          </p:cNvPr>
          <p:cNvSpPr txBox="1"/>
          <p:nvPr/>
        </p:nvSpPr>
        <p:spPr>
          <a:xfrm>
            <a:off x="376683" y="2596132"/>
            <a:ext cx="386644" cy="864685"/>
          </a:xfrm>
          <a:prstGeom prst="rect">
            <a:avLst/>
          </a:prstGeom>
          <a:noFill/>
        </p:spPr>
        <p:txBody>
          <a:bodyPr vert="eaVert" wrap="square" rtlCol="0" anchor="ctr">
            <a:spAutoFit/>
          </a:bodyPr>
          <a:lstStyle/>
          <a:p>
            <a:pPr algn="ctr"/>
            <a:r>
              <a:rPr kumimoji="1" lang="ja-JP" altLang="en-US" sz="1050" dirty="0">
                <a:solidFill>
                  <a:srgbClr val="404040"/>
                </a:solidFill>
                <a:latin typeface="メイリオ"/>
                <a:ea typeface="メイリオ"/>
                <a:cs typeface="メイリオ"/>
              </a:rPr>
              <a:t>選択肢</a:t>
            </a:r>
            <a:r>
              <a:rPr kumimoji="1" lang="en-US" altLang="ja-JP" sz="1050" dirty="0">
                <a:solidFill>
                  <a:srgbClr val="404040"/>
                </a:solidFill>
                <a:latin typeface="メイリオ"/>
                <a:ea typeface="メイリオ"/>
                <a:cs typeface="メイリオ"/>
              </a:rPr>
              <a:t>2</a:t>
            </a:r>
            <a:endParaRPr kumimoji="1" lang="ja-JP" altLang="en-US" sz="1600" dirty="0">
              <a:solidFill>
                <a:srgbClr val="404040"/>
              </a:solidFill>
              <a:latin typeface="メイリオ"/>
              <a:ea typeface="メイリオ"/>
              <a:cs typeface="メイリオ"/>
            </a:endParaRPr>
          </a:p>
        </p:txBody>
      </p:sp>
      <p:sp>
        <p:nvSpPr>
          <p:cNvPr id="33" name="テキスト ボックス 32">
            <a:extLst>
              <a:ext uri="{FF2B5EF4-FFF2-40B4-BE49-F238E27FC236}">
                <a16:creationId xmlns:a16="http://schemas.microsoft.com/office/drawing/2014/main" id="{53350201-6A51-2C49-88DE-AEB714A4A9D0}"/>
              </a:ext>
            </a:extLst>
          </p:cNvPr>
          <p:cNvSpPr txBox="1"/>
          <p:nvPr/>
        </p:nvSpPr>
        <p:spPr>
          <a:xfrm>
            <a:off x="376683" y="3585211"/>
            <a:ext cx="386644" cy="864685"/>
          </a:xfrm>
          <a:prstGeom prst="rect">
            <a:avLst/>
          </a:prstGeom>
          <a:noFill/>
        </p:spPr>
        <p:txBody>
          <a:bodyPr vert="eaVert" wrap="square" rtlCol="0" anchor="ctr">
            <a:spAutoFit/>
          </a:bodyPr>
          <a:lstStyle/>
          <a:p>
            <a:pPr algn="ctr"/>
            <a:r>
              <a:rPr kumimoji="1" lang="ja-JP" altLang="en-US" sz="1050" dirty="0">
                <a:solidFill>
                  <a:srgbClr val="404040"/>
                </a:solidFill>
                <a:latin typeface="メイリオ"/>
                <a:ea typeface="メイリオ"/>
                <a:cs typeface="メイリオ"/>
              </a:rPr>
              <a:t>選択肢</a:t>
            </a:r>
            <a:r>
              <a:rPr kumimoji="1" lang="en-US" altLang="ja-JP" sz="1050" dirty="0">
                <a:solidFill>
                  <a:srgbClr val="404040"/>
                </a:solidFill>
                <a:latin typeface="メイリオ"/>
                <a:ea typeface="メイリオ"/>
                <a:cs typeface="メイリオ"/>
              </a:rPr>
              <a:t>3</a:t>
            </a:r>
            <a:endParaRPr kumimoji="1" lang="ja-JP" altLang="en-US" sz="1600" dirty="0">
              <a:solidFill>
                <a:srgbClr val="404040"/>
              </a:solidFill>
              <a:latin typeface="メイリオ"/>
              <a:ea typeface="メイリオ"/>
              <a:cs typeface="メイリオ"/>
            </a:endParaRPr>
          </a:p>
        </p:txBody>
      </p:sp>
      <p:sp>
        <p:nvSpPr>
          <p:cNvPr id="34" name="テキスト ボックス 33">
            <a:extLst>
              <a:ext uri="{FF2B5EF4-FFF2-40B4-BE49-F238E27FC236}">
                <a16:creationId xmlns:a16="http://schemas.microsoft.com/office/drawing/2014/main" id="{7885742A-D7D7-AF45-8F1E-970FB068CFEF}"/>
              </a:ext>
            </a:extLst>
          </p:cNvPr>
          <p:cNvSpPr txBox="1"/>
          <p:nvPr/>
        </p:nvSpPr>
        <p:spPr>
          <a:xfrm>
            <a:off x="376683" y="4574290"/>
            <a:ext cx="386644" cy="864685"/>
          </a:xfrm>
          <a:prstGeom prst="rect">
            <a:avLst/>
          </a:prstGeom>
          <a:noFill/>
        </p:spPr>
        <p:txBody>
          <a:bodyPr vert="eaVert" wrap="square" rtlCol="0" anchor="ctr">
            <a:spAutoFit/>
          </a:bodyPr>
          <a:lstStyle/>
          <a:p>
            <a:pPr algn="ctr"/>
            <a:r>
              <a:rPr kumimoji="1" lang="ja-JP" altLang="en-US" sz="1050" dirty="0">
                <a:solidFill>
                  <a:srgbClr val="404040"/>
                </a:solidFill>
                <a:latin typeface="メイリオ"/>
                <a:ea typeface="メイリオ"/>
                <a:cs typeface="メイリオ"/>
              </a:rPr>
              <a:t>選択肢</a:t>
            </a:r>
            <a:r>
              <a:rPr kumimoji="1" lang="en-US" altLang="ja-JP" sz="1050" dirty="0">
                <a:solidFill>
                  <a:srgbClr val="404040"/>
                </a:solidFill>
                <a:latin typeface="メイリオ"/>
                <a:ea typeface="メイリオ"/>
                <a:cs typeface="メイリオ"/>
              </a:rPr>
              <a:t>4</a:t>
            </a:r>
            <a:endParaRPr kumimoji="1" lang="ja-JP" altLang="en-US" sz="1600" dirty="0">
              <a:solidFill>
                <a:srgbClr val="404040"/>
              </a:solidFill>
              <a:latin typeface="メイリオ"/>
              <a:ea typeface="メイリオ"/>
              <a:cs typeface="メイリオ"/>
            </a:endParaRPr>
          </a:p>
        </p:txBody>
      </p:sp>
      <p:sp>
        <p:nvSpPr>
          <p:cNvPr id="35" name="テキスト ボックス 34">
            <a:extLst>
              <a:ext uri="{FF2B5EF4-FFF2-40B4-BE49-F238E27FC236}">
                <a16:creationId xmlns:a16="http://schemas.microsoft.com/office/drawing/2014/main" id="{E1B71C86-44F1-2444-8956-35F98D5CD855}"/>
              </a:ext>
            </a:extLst>
          </p:cNvPr>
          <p:cNvSpPr txBox="1"/>
          <p:nvPr/>
        </p:nvSpPr>
        <p:spPr>
          <a:xfrm>
            <a:off x="376683" y="5563369"/>
            <a:ext cx="386644" cy="864685"/>
          </a:xfrm>
          <a:prstGeom prst="rect">
            <a:avLst/>
          </a:prstGeom>
          <a:noFill/>
        </p:spPr>
        <p:txBody>
          <a:bodyPr vert="eaVert" wrap="square" rtlCol="0" anchor="ctr">
            <a:spAutoFit/>
          </a:bodyPr>
          <a:lstStyle/>
          <a:p>
            <a:pPr algn="ctr"/>
            <a:r>
              <a:rPr kumimoji="1" lang="ja-JP" altLang="en-US" sz="1050" dirty="0">
                <a:solidFill>
                  <a:srgbClr val="404040"/>
                </a:solidFill>
                <a:latin typeface="メイリオ"/>
                <a:ea typeface="メイリオ"/>
                <a:cs typeface="メイリオ"/>
              </a:rPr>
              <a:t>選択肢</a:t>
            </a:r>
            <a:r>
              <a:rPr kumimoji="1" lang="en-US" altLang="ja-JP" sz="1050" dirty="0">
                <a:solidFill>
                  <a:srgbClr val="404040"/>
                </a:solidFill>
                <a:latin typeface="メイリオ"/>
                <a:ea typeface="メイリオ"/>
                <a:cs typeface="メイリオ"/>
              </a:rPr>
              <a:t>5</a:t>
            </a:r>
            <a:endParaRPr kumimoji="1" lang="ja-JP" altLang="en-US" sz="1600" dirty="0">
              <a:solidFill>
                <a:srgbClr val="404040"/>
              </a:solidFill>
              <a:latin typeface="メイリオ"/>
              <a:ea typeface="メイリオ"/>
              <a:cs typeface="メイリオ"/>
            </a:endParaRPr>
          </a:p>
        </p:txBody>
      </p:sp>
      <p:cxnSp>
        <p:nvCxnSpPr>
          <p:cNvPr id="111" name="直線コネクタ 110">
            <a:extLst>
              <a:ext uri="{FF2B5EF4-FFF2-40B4-BE49-F238E27FC236}">
                <a16:creationId xmlns:a16="http://schemas.microsoft.com/office/drawing/2014/main" id="{0C2DAB8B-154D-0E46-BA6F-61C91BB487B4}"/>
              </a:ext>
            </a:extLst>
          </p:cNvPr>
          <p:cNvCxnSpPr>
            <a:cxnSpLocks/>
          </p:cNvCxnSpPr>
          <p:nvPr/>
        </p:nvCxnSpPr>
        <p:spPr>
          <a:xfrm>
            <a:off x="806109" y="1544855"/>
            <a:ext cx="0" cy="4945397"/>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27" name="正方形/長方形 26">
            <a:extLst>
              <a:ext uri="{FF2B5EF4-FFF2-40B4-BE49-F238E27FC236}">
                <a16:creationId xmlns:a16="http://schemas.microsoft.com/office/drawing/2014/main" id="{1AF0C0B2-F82B-9B40-BE7D-C52718D21332}"/>
              </a:ext>
            </a:extLst>
          </p:cNvPr>
          <p:cNvSpPr/>
          <p:nvPr/>
        </p:nvSpPr>
        <p:spPr>
          <a:xfrm>
            <a:off x="337288" y="1538682"/>
            <a:ext cx="9231425" cy="495156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51ACD2E0-5C6A-344A-9112-BCDFF5D914C5}"/>
              </a:ext>
            </a:extLst>
          </p:cNvPr>
          <p:cNvSpPr/>
          <p:nvPr/>
        </p:nvSpPr>
        <p:spPr>
          <a:xfrm>
            <a:off x="3834851" y="698776"/>
            <a:ext cx="5733862" cy="5791475"/>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 name="テキスト ボックス 23">
            <a:extLst>
              <a:ext uri="{FF2B5EF4-FFF2-40B4-BE49-F238E27FC236}">
                <a16:creationId xmlns:a16="http://schemas.microsoft.com/office/drawing/2014/main" id="{99F0ED28-A42D-4507-9D07-5E5E52D71CAA}"/>
              </a:ext>
            </a:extLst>
          </p:cNvPr>
          <p:cNvSpPr txBox="1"/>
          <p:nvPr/>
        </p:nvSpPr>
        <p:spPr>
          <a:xfrm>
            <a:off x="337288" y="6560810"/>
            <a:ext cx="1319592"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1.</a:t>
            </a:r>
            <a:r>
              <a:rPr lang="ja-JP" altLang="en-US" sz="900" dirty="0">
                <a:latin typeface="Meiryo UI" panose="020B0604030504040204" pitchFamily="50" charset="-128"/>
                <a:ea typeface="Meiryo UI" panose="020B0604030504040204" pitchFamily="50" charset="-128"/>
              </a:rPr>
              <a:t>問題・課題を発見する</a:t>
            </a:r>
          </a:p>
        </p:txBody>
      </p:sp>
      <p:sp>
        <p:nvSpPr>
          <p:cNvPr id="25" name="テキスト ボックス 24">
            <a:extLst>
              <a:ext uri="{FF2B5EF4-FFF2-40B4-BE49-F238E27FC236}">
                <a16:creationId xmlns:a16="http://schemas.microsoft.com/office/drawing/2014/main" id="{F672D36D-613C-4542-810C-FD0349A76B72}"/>
              </a:ext>
            </a:extLst>
          </p:cNvPr>
          <p:cNvSpPr txBox="1"/>
          <p:nvPr/>
        </p:nvSpPr>
        <p:spPr>
          <a:xfrm>
            <a:off x="1809280" y="6560810"/>
            <a:ext cx="1417376"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STEP3:</a:t>
            </a:r>
            <a:r>
              <a:rPr lang="ja-JP" altLang="en-US" sz="900" dirty="0">
                <a:latin typeface="Meiryo UI" panose="020B0604030504040204" pitchFamily="50" charset="-128"/>
                <a:ea typeface="Meiryo UI" panose="020B0604030504040204" pitchFamily="50" charset="-128"/>
              </a:rPr>
              <a:t>優先順位の決定</a:t>
            </a:r>
          </a:p>
        </p:txBody>
      </p:sp>
    </p:spTree>
    <p:extLst>
      <p:ext uri="{BB962C8B-B14F-4D97-AF65-F5344CB8AC3E}">
        <p14:creationId xmlns:p14="http://schemas.microsoft.com/office/powerpoint/2010/main" val="3138176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グループ化 7">
            <a:extLst>
              <a:ext uri="{FF2B5EF4-FFF2-40B4-BE49-F238E27FC236}">
                <a16:creationId xmlns:a16="http://schemas.microsoft.com/office/drawing/2014/main" id="{FF5AD78F-535B-6640-BB8C-C42E4B3EF8B8}"/>
              </a:ext>
            </a:extLst>
          </p:cNvPr>
          <p:cNvGrpSpPr/>
          <p:nvPr/>
        </p:nvGrpSpPr>
        <p:grpSpPr>
          <a:xfrm>
            <a:off x="337288" y="686423"/>
            <a:ext cx="1739270" cy="431037"/>
            <a:chOff x="643078" y="978675"/>
            <a:chExt cx="1739270" cy="431037"/>
          </a:xfrm>
        </p:grpSpPr>
        <p:sp>
          <p:nvSpPr>
            <p:cNvPr id="97" name="正方形/長方形 96"/>
            <p:cNvSpPr/>
            <p:nvPr/>
          </p:nvSpPr>
          <p:spPr>
            <a:xfrm>
              <a:off x="643078" y="978675"/>
              <a:ext cx="1739270" cy="431037"/>
            </a:xfrm>
            <a:prstGeom prst="rect">
              <a:avLst/>
            </a:prstGeom>
            <a:solidFill>
              <a:schemeClr val="accent6">
                <a:lumMod val="20000"/>
                <a:lumOff val="8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8" name="テキスト ボックス 97"/>
            <p:cNvSpPr txBox="1"/>
            <p:nvPr/>
          </p:nvSpPr>
          <p:spPr>
            <a:xfrm>
              <a:off x="707496" y="1040305"/>
              <a:ext cx="1610435" cy="307777"/>
            </a:xfrm>
            <a:prstGeom prst="rect">
              <a:avLst/>
            </a:prstGeom>
            <a:noFill/>
            <a:ln>
              <a:noFill/>
            </a:ln>
          </p:spPr>
          <p:txBody>
            <a:bodyPr wrap="square" rtlCol="0" anchor="ctr">
              <a:spAutoFit/>
            </a:bodyPr>
            <a:lstStyle/>
            <a:p>
              <a:r>
                <a:rPr lang="ja-JP" altLang="en-US" sz="1400" dirty="0">
                  <a:solidFill>
                    <a:schemeClr val="tx1">
                      <a:lumMod val="75000"/>
                      <a:lumOff val="25000"/>
                    </a:schemeClr>
                  </a:solidFill>
                  <a:latin typeface="メイリオ"/>
                  <a:ea typeface="メイリオ"/>
                  <a:cs typeface="メイリオ"/>
                </a:rPr>
                <a:t>政治</a:t>
              </a:r>
              <a:r>
                <a:rPr lang="en-US" altLang="ja-JP" sz="1400" dirty="0">
                  <a:solidFill>
                    <a:schemeClr val="tx1">
                      <a:lumMod val="75000"/>
                      <a:lumOff val="25000"/>
                    </a:schemeClr>
                  </a:solidFill>
                  <a:latin typeface="メイリオ"/>
                  <a:ea typeface="メイリオ"/>
                  <a:cs typeface="メイリオ"/>
                </a:rPr>
                <a:t> Politics</a:t>
              </a:r>
              <a:endParaRPr kumimoji="1" lang="ja-JP" altLang="en-US" dirty="0">
                <a:solidFill>
                  <a:schemeClr val="tx1">
                    <a:lumMod val="75000"/>
                    <a:lumOff val="25000"/>
                  </a:schemeClr>
                </a:solidFill>
                <a:latin typeface="メイリオ"/>
                <a:ea typeface="メイリオ"/>
                <a:cs typeface="メイリオ"/>
              </a:endParaRPr>
            </a:p>
          </p:txBody>
        </p:sp>
      </p:grpSp>
      <p:grpSp>
        <p:nvGrpSpPr>
          <p:cNvPr id="10" name="グループ化 9">
            <a:extLst>
              <a:ext uri="{FF2B5EF4-FFF2-40B4-BE49-F238E27FC236}">
                <a16:creationId xmlns:a16="http://schemas.microsoft.com/office/drawing/2014/main" id="{7A41ED3E-3BFE-1D43-ACB9-3829A435AFCA}"/>
              </a:ext>
            </a:extLst>
          </p:cNvPr>
          <p:cNvGrpSpPr/>
          <p:nvPr/>
        </p:nvGrpSpPr>
        <p:grpSpPr>
          <a:xfrm>
            <a:off x="337288" y="3588338"/>
            <a:ext cx="1739270" cy="431037"/>
            <a:chOff x="643078" y="3566545"/>
            <a:chExt cx="1739270" cy="431037"/>
          </a:xfrm>
        </p:grpSpPr>
        <p:sp>
          <p:nvSpPr>
            <p:cNvPr id="103" name="正方形/長方形 102"/>
            <p:cNvSpPr/>
            <p:nvPr/>
          </p:nvSpPr>
          <p:spPr>
            <a:xfrm>
              <a:off x="643078" y="3566545"/>
              <a:ext cx="1739270" cy="431037"/>
            </a:xfrm>
            <a:prstGeom prst="rect">
              <a:avLst/>
            </a:prstGeom>
            <a:solidFill>
              <a:schemeClr val="accent6">
                <a:lumMod val="20000"/>
                <a:lumOff val="8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4" name="テキスト ボックス 103"/>
            <p:cNvSpPr txBox="1"/>
            <p:nvPr/>
          </p:nvSpPr>
          <p:spPr>
            <a:xfrm>
              <a:off x="707496" y="3628175"/>
              <a:ext cx="1610435" cy="307777"/>
            </a:xfrm>
            <a:prstGeom prst="rect">
              <a:avLst/>
            </a:prstGeom>
            <a:noFill/>
            <a:ln>
              <a:noFill/>
            </a:ln>
          </p:spPr>
          <p:txBody>
            <a:bodyPr wrap="square" rtlCol="0" anchor="ctr">
              <a:spAutoFit/>
            </a:bodyPr>
            <a:lstStyle/>
            <a:p>
              <a:r>
                <a:rPr lang="ja-JP" altLang="en-US" sz="1400" dirty="0">
                  <a:solidFill>
                    <a:schemeClr val="tx1">
                      <a:lumMod val="75000"/>
                      <a:lumOff val="25000"/>
                    </a:schemeClr>
                  </a:solidFill>
                  <a:latin typeface="メイリオ"/>
                  <a:ea typeface="メイリオ"/>
                  <a:cs typeface="メイリオ"/>
                </a:rPr>
                <a:t>社会</a:t>
              </a:r>
              <a:r>
                <a:rPr lang="en-US" altLang="ja-JP" sz="1400" dirty="0">
                  <a:solidFill>
                    <a:schemeClr val="tx1">
                      <a:lumMod val="75000"/>
                      <a:lumOff val="25000"/>
                    </a:schemeClr>
                  </a:solidFill>
                  <a:latin typeface="メイリオ"/>
                  <a:ea typeface="メイリオ"/>
                  <a:cs typeface="メイリオ"/>
                </a:rPr>
                <a:t> Society</a:t>
              </a:r>
              <a:endParaRPr kumimoji="1" lang="ja-JP" altLang="en-US" dirty="0">
                <a:solidFill>
                  <a:schemeClr val="tx1">
                    <a:lumMod val="75000"/>
                    <a:lumOff val="25000"/>
                  </a:schemeClr>
                </a:solidFill>
                <a:latin typeface="メイリオ"/>
                <a:ea typeface="メイリオ"/>
                <a:cs typeface="メイリオ"/>
              </a:endParaRPr>
            </a:p>
          </p:txBody>
        </p:sp>
      </p:grpSp>
      <p:grpSp>
        <p:nvGrpSpPr>
          <p:cNvPr id="9" name="グループ化 8">
            <a:extLst>
              <a:ext uri="{FF2B5EF4-FFF2-40B4-BE49-F238E27FC236}">
                <a16:creationId xmlns:a16="http://schemas.microsoft.com/office/drawing/2014/main" id="{B93E28CB-FD61-9E4F-9979-CE9938CF435F}"/>
              </a:ext>
            </a:extLst>
          </p:cNvPr>
          <p:cNvGrpSpPr/>
          <p:nvPr/>
        </p:nvGrpSpPr>
        <p:grpSpPr>
          <a:xfrm>
            <a:off x="4953001" y="686423"/>
            <a:ext cx="1739270" cy="431037"/>
            <a:chOff x="4948227" y="978675"/>
            <a:chExt cx="1739270" cy="431037"/>
          </a:xfrm>
        </p:grpSpPr>
        <p:sp>
          <p:nvSpPr>
            <p:cNvPr id="106" name="正方形/長方形 105"/>
            <p:cNvSpPr/>
            <p:nvPr/>
          </p:nvSpPr>
          <p:spPr>
            <a:xfrm>
              <a:off x="4948227" y="978675"/>
              <a:ext cx="1739270" cy="431037"/>
            </a:xfrm>
            <a:prstGeom prst="rect">
              <a:avLst/>
            </a:prstGeom>
            <a:solidFill>
              <a:schemeClr val="accent6">
                <a:lumMod val="20000"/>
                <a:lumOff val="8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7" name="テキスト ボックス 106"/>
            <p:cNvSpPr txBox="1"/>
            <p:nvPr/>
          </p:nvSpPr>
          <p:spPr>
            <a:xfrm>
              <a:off x="5012645" y="1040305"/>
              <a:ext cx="1610435" cy="307777"/>
            </a:xfrm>
            <a:prstGeom prst="rect">
              <a:avLst/>
            </a:prstGeom>
            <a:noFill/>
            <a:ln>
              <a:noFill/>
            </a:ln>
          </p:spPr>
          <p:txBody>
            <a:bodyPr wrap="square" rtlCol="0" anchor="ctr">
              <a:spAutoFit/>
            </a:bodyPr>
            <a:lstStyle/>
            <a:p>
              <a:r>
                <a:rPr lang="ja-JP" altLang="en-US" sz="1400" dirty="0">
                  <a:solidFill>
                    <a:schemeClr val="tx1">
                      <a:lumMod val="75000"/>
                      <a:lumOff val="25000"/>
                    </a:schemeClr>
                  </a:solidFill>
                  <a:latin typeface="メイリオ"/>
                  <a:ea typeface="メイリオ"/>
                  <a:cs typeface="メイリオ"/>
                </a:rPr>
                <a:t>経済</a:t>
              </a:r>
              <a:r>
                <a:rPr lang="en-US" altLang="ja-JP" sz="1400" dirty="0">
                  <a:solidFill>
                    <a:schemeClr val="tx1">
                      <a:lumMod val="75000"/>
                      <a:lumOff val="25000"/>
                    </a:schemeClr>
                  </a:solidFill>
                  <a:latin typeface="メイリオ"/>
                  <a:ea typeface="メイリオ"/>
                  <a:cs typeface="メイリオ"/>
                </a:rPr>
                <a:t> Economy</a:t>
              </a:r>
              <a:endParaRPr kumimoji="1" lang="ja-JP" altLang="en-US" dirty="0">
                <a:solidFill>
                  <a:schemeClr val="tx1">
                    <a:lumMod val="75000"/>
                    <a:lumOff val="25000"/>
                  </a:schemeClr>
                </a:solidFill>
                <a:latin typeface="メイリオ"/>
                <a:ea typeface="メイリオ"/>
                <a:cs typeface="メイリオ"/>
              </a:endParaRPr>
            </a:p>
          </p:txBody>
        </p:sp>
      </p:grpSp>
      <p:grpSp>
        <p:nvGrpSpPr>
          <p:cNvPr id="11" name="グループ化 10">
            <a:extLst>
              <a:ext uri="{FF2B5EF4-FFF2-40B4-BE49-F238E27FC236}">
                <a16:creationId xmlns:a16="http://schemas.microsoft.com/office/drawing/2014/main" id="{771D5163-1CCE-D145-B5A1-888EAF23275D}"/>
              </a:ext>
            </a:extLst>
          </p:cNvPr>
          <p:cNvGrpSpPr/>
          <p:nvPr/>
        </p:nvGrpSpPr>
        <p:grpSpPr>
          <a:xfrm>
            <a:off x="4953001" y="3588338"/>
            <a:ext cx="1739270" cy="431037"/>
            <a:chOff x="4948227" y="3566545"/>
            <a:chExt cx="1739270" cy="431037"/>
          </a:xfrm>
        </p:grpSpPr>
        <p:sp>
          <p:nvSpPr>
            <p:cNvPr id="109" name="正方形/長方形 108"/>
            <p:cNvSpPr/>
            <p:nvPr/>
          </p:nvSpPr>
          <p:spPr>
            <a:xfrm>
              <a:off x="4948227" y="3566545"/>
              <a:ext cx="1739270" cy="431037"/>
            </a:xfrm>
            <a:prstGeom prst="rect">
              <a:avLst/>
            </a:prstGeom>
            <a:solidFill>
              <a:schemeClr val="accent6">
                <a:lumMod val="20000"/>
                <a:lumOff val="8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10" name="テキスト ボックス 109"/>
            <p:cNvSpPr txBox="1"/>
            <p:nvPr/>
          </p:nvSpPr>
          <p:spPr>
            <a:xfrm>
              <a:off x="5012645" y="3628175"/>
              <a:ext cx="1610435" cy="307777"/>
            </a:xfrm>
            <a:prstGeom prst="rect">
              <a:avLst/>
            </a:prstGeom>
            <a:noFill/>
            <a:ln>
              <a:noFill/>
            </a:ln>
          </p:spPr>
          <p:txBody>
            <a:bodyPr wrap="square" rtlCol="0" anchor="ctr">
              <a:spAutoFit/>
            </a:bodyPr>
            <a:lstStyle/>
            <a:p>
              <a:r>
                <a:rPr lang="ja-JP" altLang="en-US" sz="1400" dirty="0">
                  <a:solidFill>
                    <a:schemeClr val="tx1">
                      <a:lumMod val="75000"/>
                      <a:lumOff val="25000"/>
                    </a:schemeClr>
                  </a:solidFill>
                  <a:latin typeface="メイリオ"/>
                  <a:ea typeface="メイリオ"/>
                  <a:cs typeface="メイリオ"/>
                </a:rPr>
                <a:t>技術</a:t>
              </a:r>
              <a:r>
                <a:rPr lang="en-US" altLang="ja-JP" sz="1400" dirty="0">
                  <a:solidFill>
                    <a:schemeClr val="tx1">
                      <a:lumMod val="75000"/>
                      <a:lumOff val="25000"/>
                    </a:schemeClr>
                  </a:solidFill>
                  <a:latin typeface="メイリオ"/>
                  <a:ea typeface="メイリオ"/>
                  <a:cs typeface="メイリオ"/>
                </a:rPr>
                <a:t> Technology</a:t>
              </a:r>
              <a:endParaRPr kumimoji="1" lang="ja-JP" altLang="en-US" dirty="0">
                <a:solidFill>
                  <a:schemeClr val="tx1">
                    <a:lumMod val="75000"/>
                    <a:lumOff val="25000"/>
                  </a:schemeClr>
                </a:solidFill>
                <a:latin typeface="メイリオ"/>
                <a:ea typeface="メイリオ"/>
                <a:cs typeface="メイリオ"/>
              </a:endParaRPr>
            </a:p>
          </p:txBody>
        </p:sp>
      </p:grpSp>
      <p:cxnSp>
        <p:nvCxnSpPr>
          <p:cNvPr id="99" name="直線コネクタ 98"/>
          <p:cNvCxnSpPr>
            <a:cxnSpLocks/>
          </p:cNvCxnSpPr>
          <p:nvPr/>
        </p:nvCxnSpPr>
        <p:spPr>
          <a:xfrm>
            <a:off x="337288" y="3588338"/>
            <a:ext cx="923142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0" name="直線コネクタ 99"/>
          <p:cNvCxnSpPr>
            <a:cxnSpLocks/>
          </p:cNvCxnSpPr>
          <p:nvPr/>
        </p:nvCxnSpPr>
        <p:spPr>
          <a:xfrm>
            <a:off x="4953001" y="686423"/>
            <a:ext cx="0"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30" name="テキスト ボックス 29">
            <a:extLst>
              <a:ext uri="{FF2B5EF4-FFF2-40B4-BE49-F238E27FC236}">
                <a16:creationId xmlns:a16="http://schemas.microsoft.com/office/drawing/2014/main" id="{1D7E6572-99FB-3849-B493-7B511337BDE5}"/>
              </a:ext>
            </a:extLst>
          </p:cNvPr>
          <p:cNvSpPr txBox="1"/>
          <p:nvPr/>
        </p:nvSpPr>
        <p:spPr>
          <a:xfrm>
            <a:off x="463308" y="238540"/>
            <a:ext cx="1899815" cy="400110"/>
          </a:xfrm>
          <a:prstGeom prst="rect">
            <a:avLst/>
          </a:prstGeom>
          <a:noFill/>
        </p:spPr>
        <p:txBody>
          <a:bodyPr wrap="none" rtlCol="0">
            <a:spAutoFit/>
          </a:bodyPr>
          <a:lstStyle/>
          <a:p>
            <a:r>
              <a:rPr lang="en-US" altLang="ja-JP" sz="2000" b="1" dirty="0">
                <a:solidFill>
                  <a:schemeClr val="tx1">
                    <a:lumMod val="75000"/>
                    <a:lumOff val="25000"/>
                  </a:schemeClr>
                </a:solidFill>
                <a:latin typeface="Meiryo" panose="020B0604030504040204" pitchFamily="34" charset="-128"/>
                <a:ea typeface="Meiryo" panose="020B0604030504040204" pitchFamily="34" charset="-128"/>
              </a:rPr>
              <a:t>09_PEST</a:t>
            </a:r>
            <a:r>
              <a:rPr lang="ja-JP" altLang="en-US" sz="2000" b="1" dirty="0">
                <a:solidFill>
                  <a:schemeClr val="tx1">
                    <a:lumMod val="75000"/>
                    <a:lumOff val="25000"/>
                  </a:schemeClr>
                </a:solidFill>
                <a:latin typeface="Meiryo" panose="020B0604030504040204" pitchFamily="34" charset="-128"/>
                <a:ea typeface="Meiryo" panose="020B0604030504040204" pitchFamily="34" charset="-128"/>
              </a:rPr>
              <a:t>分析</a:t>
            </a:r>
            <a:endParaRPr kumimoji="1" lang="ja-JP" altLang="en-US" sz="20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2" name="正方形/長方形 31">
            <a:extLst>
              <a:ext uri="{FF2B5EF4-FFF2-40B4-BE49-F238E27FC236}">
                <a16:creationId xmlns:a16="http://schemas.microsoft.com/office/drawing/2014/main" id="{22D5C615-A281-8241-AC1B-026BE6774E13}"/>
              </a:ext>
            </a:extLst>
          </p:cNvPr>
          <p:cNvSpPr/>
          <p:nvPr/>
        </p:nvSpPr>
        <p:spPr>
          <a:xfrm>
            <a:off x="337288" y="686423"/>
            <a:ext cx="9231426" cy="580382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8" name="テキスト ボックス 17">
            <a:extLst>
              <a:ext uri="{FF2B5EF4-FFF2-40B4-BE49-F238E27FC236}">
                <a16:creationId xmlns:a16="http://schemas.microsoft.com/office/drawing/2014/main" id="{BEDD7BBE-95F7-3D42-B45C-C9B46DBCA109}"/>
              </a:ext>
            </a:extLst>
          </p:cNvPr>
          <p:cNvSpPr txBox="1"/>
          <p:nvPr/>
        </p:nvSpPr>
        <p:spPr>
          <a:xfrm>
            <a:off x="594514" y="4206794"/>
            <a:ext cx="4010152" cy="1384995"/>
          </a:xfrm>
          <a:prstGeom prst="rect">
            <a:avLst/>
          </a:prstGeom>
          <a:noFill/>
          <a:ln>
            <a:noFill/>
          </a:ln>
        </p:spPr>
        <p:txBody>
          <a:bodyPr wrap="square" rtlCol="0" anchor="t">
            <a:spAutoFit/>
          </a:bodyPr>
          <a:lstStyle/>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一律教育よりも個別教育への注目</a:t>
            </a:r>
            <a:endParaRPr lang="en-US" altLang="ja-JP" sz="14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共働きが増え自宅での教育時間が減少</a:t>
            </a:r>
            <a:endParaRPr lang="en-US" altLang="ja-JP" sz="14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偏差値重視の価値観が変化し、大学進学率が低下する可能性</a:t>
            </a:r>
            <a:endParaRPr lang="en-US" altLang="ja-JP" sz="1400" dirty="0">
              <a:solidFill>
                <a:schemeClr val="tx1">
                  <a:lumMod val="75000"/>
                  <a:lumOff val="25000"/>
                </a:schemeClr>
              </a:solidFill>
              <a:latin typeface="メイリオ"/>
              <a:ea typeface="メイリオ"/>
              <a:cs typeface="メイリオ"/>
            </a:endParaRPr>
          </a:p>
        </p:txBody>
      </p:sp>
      <p:sp>
        <p:nvSpPr>
          <p:cNvPr id="19" name="テキスト ボックス 18">
            <a:extLst>
              <a:ext uri="{FF2B5EF4-FFF2-40B4-BE49-F238E27FC236}">
                <a16:creationId xmlns:a16="http://schemas.microsoft.com/office/drawing/2014/main" id="{FB2384A7-20F4-594C-B916-AB2DFB6676B9}"/>
              </a:ext>
            </a:extLst>
          </p:cNvPr>
          <p:cNvSpPr txBox="1"/>
          <p:nvPr/>
        </p:nvSpPr>
        <p:spPr>
          <a:xfrm>
            <a:off x="5201475" y="4206794"/>
            <a:ext cx="4167811" cy="1708160"/>
          </a:xfrm>
          <a:prstGeom prst="rect">
            <a:avLst/>
          </a:prstGeom>
          <a:noFill/>
          <a:ln>
            <a:noFill/>
          </a:ln>
        </p:spPr>
        <p:txBody>
          <a:bodyPr wrap="square" rtlCol="0" anchor="t">
            <a:spAutoFit/>
          </a:bodyPr>
          <a:lstStyle/>
          <a:p>
            <a:pPr marL="285750" indent="-285750">
              <a:lnSpc>
                <a:spcPct val="150000"/>
              </a:lnSpc>
              <a:buFont typeface="Arial" panose="020B0604020202020204" pitchFamily="34" charset="0"/>
              <a:buChar char="•"/>
            </a:pPr>
            <a:r>
              <a:rPr lang="en-US" altLang="ja-JP" sz="1400" dirty="0">
                <a:solidFill>
                  <a:schemeClr val="tx1">
                    <a:lumMod val="75000"/>
                    <a:lumOff val="25000"/>
                  </a:schemeClr>
                </a:solidFill>
                <a:latin typeface="メイリオ"/>
                <a:ea typeface="メイリオ"/>
                <a:cs typeface="メイリオ"/>
              </a:rPr>
              <a:t>ICT</a:t>
            </a:r>
            <a:r>
              <a:rPr lang="ja-JP" altLang="en-US" sz="1400" dirty="0">
                <a:solidFill>
                  <a:schemeClr val="tx1">
                    <a:lumMod val="75000"/>
                    <a:lumOff val="25000"/>
                  </a:schemeClr>
                </a:solidFill>
                <a:latin typeface="メイリオ"/>
                <a:ea typeface="メイリオ"/>
                <a:cs typeface="メイリオ"/>
              </a:rPr>
              <a:t>のより一層の発展</a:t>
            </a:r>
            <a:endParaRPr lang="en-US" altLang="ja-JP" sz="14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テレビ会議の発展で遠隔地からの教育が簡単に</a:t>
            </a:r>
            <a:endParaRPr lang="en-US" altLang="ja-JP" sz="14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lang="en-US" altLang="ja-JP" sz="1400" dirty="0" err="1">
                <a:solidFill>
                  <a:schemeClr val="tx1">
                    <a:lumMod val="75000"/>
                    <a:lumOff val="25000"/>
                  </a:schemeClr>
                </a:solidFill>
                <a:latin typeface="メイリオ"/>
                <a:ea typeface="メイリオ"/>
                <a:cs typeface="メイリオ"/>
              </a:rPr>
              <a:t>CtoC</a:t>
            </a:r>
            <a:r>
              <a:rPr lang="ja-JP" altLang="en-US" sz="1400" dirty="0">
                <a:solidFill>
                  <a:schemeClr val="tx1">
                    <a:lumMod val="75000"/>
                    <a:lumOff val="25000"/>
                  </a:schemeClr>
                </a:solidFill>
                <a:latin typeface="メイリオ"/>
                <a:ea typeface="メイリオ"/>
                <a:cs typeface="メイリオ"/>
              </a:rPr>
              <a:t>サービスやクラウドソーシングの発展によって教育人材の獲得経路が充実</a:t>
            </a:r>
            <a:endParaRPr lang="en-US" altLang="ja-JP" sz="1400" dirty="0">
              <a:solidFill>
                <a:schemeClr val="tx1">
                  <a:lumMod val="75000"/>
                  <a:lumOff val="25000"/>
                </a:schemeClr>
              </a:solidFill>
              <a:latin typeface="メイリオ"/>
              <a:ea typeface="メイリオ"/>
              <a:cs typeface="メイリオ"/>
            </a:endParaRPr>
          </a:p>
        </p:txBody>
      </p:sp>
      <p:sp>
        <p:nvSpPr>
          <p:cNvPr id="20" name="テキスト ボックス 19">
            <a:extLst>
              <a:ext uri="{FF2B5EF4-FFF2-40B4-BE49-F238E27FC236}">
                <a16:creationId xmlns:a16="http://schemas.microsoft.com/office/drawing/2014/main" id="{9881F478-1CF5-7E40-9B67-2B325C726C4F}"/>
              </a:ext>
            </a:extLst>
          </p:cNvPr>
          <p:cNvSpPr txBox="1"/>
          <p:nvPr/>
        </p:nvSpPr>
        <p:spPr>
          <a:xfrm>
            <a:off x="594514" y="1292750"/>
            <a:ext cx="4010152" cy="1061829"/>
          </a:xfrm>
          <a:prstGeom prst="rect">
            <a:avLst/>
          </a:prstGeom>
          <a:noFill/>
          <a:ln>
            <a:noFill/>
          </a:ln>
        </p:spPr>
        <p:txBody>
          <a:bodyPr wrap="square" rtlCol="0" anchor="t">
            <a:spAutoFit/>
          </a:bodyPr>
          <a:lstStyle/>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入試制度と教育カリキュラムの変更</a:t>
            </a:r>
            <a:endParaRPr lang="en-US" altLang="ja-JP" sz="14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プログラミングなど新科目の必修化</a:t>
            </a:r>
            <a:endParaRPr lang="en-US" altLang="ja-JP" sz="14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上記に伴う学校教育人材の不足</a:t>
            </a:r>
            <a:endParaRPr lang="en-US" altLang="ja-JP" sz="1400" dirty="0">
              <a:solidFill>
                <a:schemeClr val="tx1">
                  <a:lumMod val="75000"/>
                  <a:lumOff val="25000"/>
                </a:schemeClr>
              </a:solidFill>
              <a:latin typeface="メイリオ"/>
              <a:ea typeface="メイリオ"/>
              <a:cs typeface="メイリオ"/>
            </a:endParaRPr>
          </a:p>
        </p:txBody>
      </p:sp>
      <p:sp>
        <p:nvSpPr>
          <p:cNvPr id="21" name="テキスト ボックス 20">
            <a:extLst>
              <a:ext uri="{FF2B5EF4-FFF2-40B4-BE49-F238E27FC236}">
                <a16:creationId xmlns:a16="http://schemas.microsoft.com/office/drawing/2014/main" id="{D009B072-0878-B74D-A0EB-167D9A1D1B19}"/>
              </a:ext>
            </a:extLst>
          </p:cNvPr>
          <p:cNvSpPr txBox="1"/>
          <p:nvPr/>
        </p:nvSpPr>
        <p:spPr>
          <a:xfrm>
            <a:off x="5201476" y="1292750"/>
            <a:ext cx="4010152" cy="1384995"/>
          </a:xfrm>
          <a:prstGeom prst="rect">
            <a:avLst/>
          </a:prstGeom>
          <a:noFill/>
          <a:ln>
            <a:noFill/>
          </a:ln>
        </p:spPr>
        <p:txBody>
          <a:bodyPr wrap="square" rtlCol="0" anchor="t">
            <a:spAutoFit/>
          </a:bodyPr>
          <a:lstStyle/>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教育へ投資する動きの活発化</a:t>
            </a:r>
            <a:endParaRPr lang="en-US" altLang="ja-JP" sz="14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都心部と地方での教育格差</a:t>
            </a:r>
            <a:endParaRPr lang="en-US" altLang="ja-JP" sz="14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塾を営むための物理的スペースが安価で使用可能に</a:t>
            </a:r>
            <a:endParaRPr lang="en-US" altLang="ja-JP" sz="1400" dirty="0">
              <a:solidFill>
                <a:schemeClr val="tx1">
                  <a:lumMod val="75000"/>
                  <a:lumOff val="25000"/>
                </a:schemeClr>
              </a:solidFill>
              <a:latin typeface="メイリオ"/>
              <a:ea typeface="メイリオ"/>
              <a:cs typeface="メイリオ"/>
            </a:endParaRPr>
          </a:p>
        </p:txBody>
      </p:sp>
      <p:sp>
        <p:nvSpPr>
          <p:cNvPr id="23" name="テキスト ボックス 22">
            <a:extLst>
              <a:ext uri="{FF2B5EF4-FFF2-40B4-BE49-F238E27FC236}">
                <a16:creationId xmlns:a16="http://schemas.microsoft.com/office/drawing/2014/main" id="{6973EBB7-6D63-470C-94E8-DB41CC4CDE3E}"/>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2.</a:t>
            </a:r>
            <a:r>
              <a:rPr lang="ja-JP" altLang="en-US" sz="900" dirty="0">
                <a:latin typeface="Meiryo UI" panose="020B0604030504040204" pitchFamily="50" charset="-128"/>
                <a:ea typeface="Meiryo UI" panose="020B0604030504040204" pitchFamily="50" charset="-128"/>
              </a:rPr>
              <a:t>市場を分析する</a:t>
            </a:r>
          </a:p>
        </p:txBody>
      </p:sp>
      <p:sp>
        <p:nvSpPr>
          <p:cNvPr id="24" name="テキスト ボックス 23">
            <a:extLst>
              <a:ext uri="{FF2B5EF4-FFF2-40B4-BE49-F238E27FC236}">
                <a16:creationId xmlns:a16="http://schemas.microsoft.com/office/drawing/2014/main" id="{9C9F9209-30A7-4C97-A2FE-71BAE14664BB}"/>
              </a:ext>
            </a:extLst>
          </p:cNvPr>
          <p:cNvSpPr txBox="1"/>
          <p:nvPr/>
        </p:nvSpPr>
        <p:spPr>
          <a:xfrm>
            <a:off x="1809280" y="6560810"/>
            <a:ext cx="2069797"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STEP1:</a:t>
            </a:r>
            <a:r>
              <a:rPr lang="ja-JP" altLang="en-US" sz="900" dirty="0">
                <a:latin typeface="Meiryo UI" panose="020B0604030504040204" pitchFamily="50" charset="-128"/>
                <a:ea typeface="Meiryo UI" panose="020B0604030504040204" pitchFamily="50" charset="-128"/>
              </a:rPr>
              <a:t>マクロ環境や自社について分析</a:t>
            </a:r>
          </a:p>
        </p:txBody>
      </p:sp>
    </p:spTree>
    <p:extLst>
      <p:ext uri="{BB962C8B-B14F-4D97-AF65-F5344CB8AC3E}">
        <p14:creationId xmlns:p14="http://schemas.microsoft.com/office/powerpoint/2010/main" val="9711678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グループ化 7">
            <a:extLst>
              <a:ext uri="{FF2B5EF4-FFF2-40B4-BE49-F238E27FC236}">
                <a16:creationId xmlns:a16="http://schemas.microsoft.com/office/drawing/2014/main" id="{FF5AD78F-535B-6640-BB8C-C42E4B3EF8B8}"/>
              </a:ext>
            </a:extLst>
          </p:cNvPr>
          <p:cNvGrpSpPr/>
          <p:nvPr/>
        </p:nvGrpSpPr>
        <p:grpSpPr>
          <a:xfrm>
            <a:off x="337288" y="686423"/>
            <a:ext cx="1739270" cy="431037"/>
            <a:chOff x="643078" y="978675"/>
            <a:chExt cx="1739270" cy="431037"/>
          </a:xfrm>
        </p:grpSpPr>
        <p:sp>
          <p:nvSpPr>
            <p:cNvPr id="97" name="正方形/長方形 96"/>
            <p:cNvSpPr/>
            <p:nvPr/>
          </p:nvSpPr>
          <p:spPr>
            <a:xfrm>
              <a:off x="643078" y="978675"/>
              <a:ext cx="1739270" cy="431037"/>
            </a:xfrm>
            <a:prstGeom prst="rect">
              <a:avLst/>
            </a:prstGeom>
            <a:solidFill>
              <a:schemeClr val="accent6">
                <a:lumMod val="20000"/>
                <a:lumOff val="8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8" name="テキスト ボックス 97"/>
            <p:cNvSpPr txBox="1"/>
            <p:nvPr/>
          </p:nvSpPr>
          <p:spPr>
            <a:xfrm>
              <a:off x="707496" y="1040305"/>
              <a:ext cx="1610435" cy="307777"/>
            </a:xfrm>
            <a:prstGeom prst="rect">
              <a:avLst/>
            </a:prstGeom>
            <a:noFill/>
            <a:ln>
              <a:noFill/>
            </a:ln>
          </p:spPr>
          <p:txBody>
            <a:bodyPr wrap="square" rtlCol="0" anchor="ctr">
              <a:spAutoFit/>
            </a:bodyPr>
            <a:lstStyle/>
            <a:p>
              <a:r>
                <a:rPr lang="ja-JP" altLang="en-US" sz="1400" dirty="0">
                  <a:solidFill>
                    <a:schemeClr val="tx1">
                      <a:lumMod val="75000"/>
                      <a:lumOff val="25000"/>
                    </a:schemeClr>
                  </a:solidFill>
                  <a:latin typeface="メイリオ"/>
                  <a:ea typeface="メイリオ"/>
                  <a:cs typeface="メイリオ"/>
                </a:rPr>
                <a:t>政治</a:t>
              </a:r>
              <a:r>
                <a:rPr lang="en-US" altLang="ja-JP" sz="1400" dirty="0">
                  <a:solidFill>
                    <a:schemeClr val="tx1">
                      <a:lumMod val="75000"/>
                      <a:lumOff val="25000"/>
                    </a:schemeClr>
                  </a:solidFill>
                  <a:latin typeface="メイリオ"/>
                  <a:ea typeface="メイリオ"/>
                  <a:cs typeface="メイリオ"/>
                </a:rPr>
                <a:t> Politics</a:t>
              </a:r>
              <a:endParaRPr kumimoji="1" lang="ja-JP" altLang="en-US" dirty="0">
                <a:solidFill>
                  <a:schemeClr val="tx1">
                    <a:lumMod val="75000"/>
                    <a:lumOff val="25000"/>
                  </a:schemeClr>
                </a:solidFill>
                <a:latin typeface="メイリオ"/>
                <a:ea typeface="メイリオ"/>
                <a:cs typeface="メイリオ"/>
              </a:endParaRPr>
            </a:p>
          </p:txBody>
        </p:sp>
      </p:grpSp>
      <p:grpSp>
        <p:nvGrpSpPr>
          <p:cNvPr id="10" name="グループ化 9">
            <a:extLst>
              <a:ext uri="{FF2B5EF4-FFF2-40B4-BE49-F238E27FC236}">
                <a16:creationId xmlns:a16="http://schemas.microsoft.com/office/drawing/2014/main" id="{7A41ED3E-3BFE-1D43-ACB9-3829A435AFCA}"/>
              </a:ext>
            </a:extLst>
          </p:cNvPr>
          <p:cNvGrpSpPr/>
          <p:nvPr/>
        </p:nvGrpSpPr>
        <p:grpSpPr>
          <a:xfrm>
            <a:off x="337288" y="3588338"/>
            <a:ext cx="1739270" cy="431037"/>
            <a:chOff x="643078" y="3566545"/>
            <a:chExt cx="1739270" cy="431037"/>
          </a:xfrm>
        </p:grpSpPr>
        <p:sp>
          <p:nvSpPr>
            <p:cNvPr id="103" name="正方形/長方形 102"/>
            <p:cNvSpPr/>
            <p:nvPr/>
          </p:nvSpPr>
          <p:spPr>
            <a:xfrm>
              <a:off x="643078" y="3566545"/>
              <a:ext cx="1739270" cy="431037"/>
            </a:xfrm>
            <a:prstGeom prst="rect">
              <a:avLst/>
            </a:prstGeom>
            <a:solidFill>
              <a:schemeClr val="accent6">
                <a:lumMod val="20000"/>
                <a:lumOff val="8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4" name="テキスト ボックス 103"/>
            <p:cNvSpPr txBox="1"/>
            <p:nvPr/>
          </p:nvSpPr>
          <p:spPr>
            <a:xfrm>
              <a:off x="707496" y="3628175"/>
              <a:ext cx="1610435" cy="307777"/>
            </a:xfrm>
            <a:prstGeom prst="rect">
              <a:avLst/>
            </a:prstGeom>
            <a:noFill/>
            <a:ln>
              <a:noFill/>
            </a:ln>
          </p:spPr>
          <p:txBody>
            <a:bodyPr wrap="square" rtlCol="0" anchor="ctr">
              <a:spAutoFit/>
            </a:bodyPr>
            <a:lstStyle/>
            <a:p>
              <a:r>
                <a:rPr lang="ja-JP" altLang="en-US" sz="1400" dirty="0">
                  <a:solidFill>
                    <a:schemeClr val="tx1">
                      <a:lumMod val="75000"/>
                      <a:lumOff val="25000"/>
                    </a:schemeClr>
                  </a:solidFill>
                  <a:latin typeface="メイリオ"/>
                  <a:ea typeface="メイリオ"/>
                  <a:cs typeface="メイリオ"/>
                </a:rPr>
                <a:t>社会</a:t>
              </a:r>
              <a:r>
                <a:rPr lang="en-US" altLang="ja-JP" sz="1400" dirty="0">
                  <a:solidFill>
                    <a:schemeClr val="tx1">
                      <a:lumMod val="75000"/>
                      <a:lumOff val="25000"/>
                    </a:schemeClr>
                  </a:solidFill>
                  <a:latin typeface="メイリオ"/>
                  <a:ea typeface="メイリオ"/>
                  <a:cs typeface="メイリオ"/>
                </a:rPr>
                <a:t> Society</a:t>
              </a:r>
              <a:endParaRPr kumimoji="1" lang="ja-JP" altLang="en-US" dirty="0">
                <a:solidFill>
                  <a:schemeClr val="tx1">
                    <a:lumMod val="75000"/>
                    <a:lumOff val="25000"/>
                  </a:schemeClr>
                </a:solidFill>
                <a:latin typeface="メイリオ"/>
                <a:ea typeface="メイリオ"/>
                <a:cs typeface="メイリオ"/>
              </a:endParaRPr>
            </a:p>
          </p:txBody>
        </p:sp>
      </p:grpSp>
      <p:grpSp>
        <p:nvGrpSpPr>
          <p:cNvPr id="9" name="グループ化 8">
            <a:extLst>
              <a:ext uri="{FF2B5EF4-FFF2-40B4-BE49-F238E27FC236}">
                <a16:creationId xmlns:a16="http://schemas.microsoft.com/office/drawing/2014/main" id="{B93E28CB-FD61-9E4F-9979-CE9938CF435F}"/>
              </a:ext>
            </a:extLst>
          </p:cNvPr>
          <p:cNvGrpSpPr/>
          <p:nvPr/>
        </p:nvGrpSpPr>
        <p:grpSpPr>
          <a:xfrm>
            <a:off x="4953001" y="686423"/>
            <a:ext cx="1739270" cy="431037"/>
            <a:chOff x="4948227" y="978675"/>
            <a:chExt cx="1739270" cy="431037"/>
          </a:xfrm>
        </p:grpSpPr>
        <p:sp>
          <p:nvSpPr>
            <p:cNvPr id="106" name="正方形/長方形 105"/>
            <p:cNvSpPr/>
            <p:nvPr/>
          </p:nvSpPr>
          <p:spPr>
            <a:xfrm>
              <a:off x="4948227" y="978675"/>
              <a:ext cx="1739270" cy="431037"/>
            </a:xfrm>
            <a:prstGeom prst="rect">
              <a:avLst/>
            </a:prstGeom>
            <a:solidFill>
              <a:schemeClr val="accent6">
                <a:lumMod val="20000"/>
                <a:lumOff val="8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7" name="テキスト ボックス 106"/>
            <p:cNvSpPr txBox="1"/>
            <p:nvPr/>
          </p:nvSpPr>
          <p:spPr>
            <a:xfrm>
              <a:off x="5012645" y="1040305"/>
              <a:ext cx="1610435" cy="307777"/>
            </a:xfrm>
            <a:prstGeom prst="rect">
              <a:avLst/>
            </a:prstGeom>
            <a:noFill/>
            <a:ln>
              <a:noFill/>
            </a:ln>
          </p:spPr>
          <p:txBody>
            <a:bodyPr wrap="square" rtlCol="0" anchor="ctr">
              <a:spAutoFit/>
            </a:bodyPr>
            <a:lstStyle/>
            <a:p>
              <a:r>
                <a:rPr lang="ja-JP" altLang="en-US" sz="1400" dirty="0">
                  <a:solidFill>
                    <a:schemeClr val="tx1">
                      <a:lumMod val="75000"/>
                      <a:lumOff val="25000"/>
                    </a:schemeClr>
                  </a:solidFill>
                  <a:latin typeface="メイリオ"/>
                  <a:ea typeface="メイリオ"/>
                  <a:cs typeface="メイリオ"/>
                </a:rPr>
                <a:t>経済</a:t>
              </a:r>
              <a:r>
                <a:rPr lang="en-US" altLang="ja-JP" sz="1400" dirty="0">
                  <a:solidFill>
                    <a:schemeClr val="tx1">
                      <a:lumMod val="75000"/>
                      <a:lumOff val="25000"/>
                    </a:schemeClr>
                  </a:solidFill>
                  <a:latin typeface="メイリオ"/>
                  <a:ea typeface="メイリオ"/>
                  <a:cs typeface="メイリオ"/>
                </a:rPr>
                <a:t> Economy</a:t>
              </a:r>
              <a:endParaRPr kumimoji="1" lang="ja-JP" altLang="en-US" dirty="0">
                <a:solidFill>
                  <a:schemeClr val="tx1">
                    <a:lumMod val="75000"/>
                    <a:lumOff val="25000"/>
                  </a:schemeClr>
                </a:solidFill>
                <a:latin typeface="メイリオ"/>
                <a:ea typeface="メイリオ"/>
                <a:cs typeface="メイリオ"/>
              </a:endParaRPr>
            </a:p>
          </p:txBody>
        </p:sp>
      </p:grpSp>
      <p:grpSp>
        <p:nvGrpSpPr>
          <p:cNvPr id="11" name="グループ化 10">
            <a:extLst>
              <a:ext uri="{FF2B5EF4-FFF2-40B4-BE49-F238E27FC236}">
                <a16:creationId xmlns:a16="http://schemas.microsoft.com/office/drawing/2014/main" id="{771D5163-1CCE-D145-B5A1-888EAF23275D}"/>
              </a:ext>
            </a:extLst>
          </p:cNvPr>
          <p:cNvGrpSpPr/>
          <p:nvPr/>
        </p:nvGrpSpPr>
        <p:grpSpPr>
          <a:xfrm>
            <a:off x="4953001" y="3588338"/>
            <a:ext cx="1739270" cy="431037"/>
            <a:chOff x="4948227" y="3566545"/>
            <a:chExt cx="1739270" cy="431037"/>
          </a:xfrm>
        </p:grpSpPr>
        <p:sp>
          <p:nvSpPr>
            <p:cNvPr id="109" name="正方形/長方形 108"/>
            <p:cNvSpPr/>
            <p:nvPr/>
          </p:nvSpPr>
          <p:spPr>
            <a:xfrm>
              <a:off x="4948227" y="3566545"/>
              <a:ext cx="1739270" cy="431037"/>
            </a:xfrm>
            <a:prstGeom prst="rect">
              <a:avLst/>
            </a:prstGeom>
            <a:solidFill>
              <a:schemeClr val="accent6">
                <a:lumMod val="20000"/>
                <a:lumOff val="8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10" name="テキスト ボックス 109"/>
            <p:cNvSpPr txBox="1"/>
            <p:nvPr/>
          </p:nvSpPr>
          <p:spPr>
            <a:xfrm>
              <a:off x="5012645" y="3628175"/>
              <a:ext cx="1610435" cy="307777"/>
            </a:xfrm>
            <a:prstGeom prst="rect">
              <a:avLst/>
            </a:prstGeom>
            <a:noFill/>
            <a:ln>
              <a:noFill/>
            </a:ln>
          </p:spPr>
          <p:txBody>
            <a:bodyPr wrap="square" rtlCol="0" anchor="ctr">
              <a:spAutoFit/>
            </a:bodyPr>
            <a:lstStyle/>
            <a:p>
              <a:r>
                <a:rPr lang="ja-JP" altLang="en-US" sz="1400" dirty="0">
                  <a:solidFill>
                    <a:schemeClr val="tx1">
                      <a:lumMod val="75000"/>
                      <a:lumOff val="25000"/>
                    </a:schemeClr>
                  </a:solidFill>
                  <a:latin typeface="メイリオ"/>
                  <a:ea typeface="メイリオ"/>
                  <a:cs typeface="メイリオ"/>
                </a:rPr>
                <a:t>技術</a:t>
              </a:r>
              <a:r>
                <a:rPr lang="en-US" altLang="ja-JP" sz="1400" dirty="0">
                  <a:solidFill>
                    <a:schemeClr val="tx1">
                      <a:lumMod val="75000"/>
                      <a:lumOff val="25000"/>
                    </a:schemeClr>
                  </a:solidFill>
                  <a:latin typeface="メイリオ"/>
                  <a:ea typeface="メイリオ"/>
                  <a:cs typeface="メイリオ"/>
                </a:rPr>
                <a:t> Technology</a:t>
              </a:r>
              <a:endParaRPr kumimoji="1" lang="ja-JP" altLang="en-US" dirty="0">
                <a:solidFill>
                  <a:schemeClr val="tx1">
                    <a:lumMod val="75000"/>
                    <a:lumOff val="25000"/>
                  </a:schemeClr>
                </a:solidFill>
                <a:latin typeface="メイリオ"/>
                <a:ea typeface="メイリオ"/>
                <a:cs typeface="メイリオ"/>
              </a:endParaRPr>
            </a:p>
          </p:txBody>
        </p:sp>
      </p:grpSp>
      <p:cxnSp>
        <p:nvCxnSpPr>
          <p:cNvPr id="99" name="直線コネクタ 98"/>
          <p:cNvCxnSpPr>
            <a:cxnSpLocks/>
          </p:cNvCxnSpPr>
          <p:nvPr/>
        </p:nvCxnSpPr>
        <p:spPr>
          <a:xfrm>
            <a:off x="337288" y="3588338"/>
            <a:ext cx="923142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0" name="直線コネクタ 99"/>
          <p:cNvCxnSpPr>
            <a:cxnSpLocks/>
          </p:cNvCxnSpPr>
          <p:nvPr/>
        </p:nvCxnSpPr>
        <p:spPr>
          <a:xfrm>
            <a:off x="4953001" y="686423"/>
            <a:ext cx="0"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30" name="テキスト ボックス 29">
            <a:extLst>
              <a:ext uri="{FF2B5EF4-FFF2-40B4-BE49-F238E27FC236}">
                <a16:creationId xmlns:a16="http://schemas.microsoft.com/office/drawing/2014/main" id="{1D7E6572-99FB-3849-B493-7B511337BDE5}"/>
              </a:ext>
            </a:extLst>
          </p:cNvPr>
          <p:cNvSpPr txBox="1"/>
          <p:nvPr/>
        </p:nvSpPr>
        <p:spPr>
          <a:xfrm>
            <a:off x="463308" y="238540"/>
            <a:ext cx="1899815" cy="400110"/>
          </a:xfrm>
          <a:prstGeom prst="rect">
            <a:avLst/>
          </a:prstGeom>
          <a:noFill/>
        </p:spPr>
        <p:txBody>
          <a:bodyPr wrap="none" rtlCol="0">
            <a:spAutoFit/>
          </a:bodyPr>
          <a:lstStyle/>
          <a:p>
            <a:r>
              <a:rPr lang="en-US" altLang="ja-JP" sz="2000" b="1" dirty="0">
                <a:solidFill>
                  <a:schemeClr val="tx1">
                    <a:lumMod val="75000"/>
                    <a:lumOff val="25000"/>
                  </a:schemeClr>
                </a:solidFill>
                <a:latin typeface="Meiryo" panose="020B0604030504040204" pitchFamily="34" charset="-128"/>
                <a:ea typeface="Meiryo" panose="020B0604030504040204" pitchFamily="34" charset="-128"/>
              </a:rPr>
              <a:t>09_PEST</a:t>
            </a:r>
            <a:r>
              <a:rPr lang="ja-JP" altLang="en-US" sz="2000" b="1" dirty="0">
                <a:solidFill>
                  <a:schemeClr val="tx1">
                    <a:lumMod val="75000"/>
                    <a:lumOff val="25000"/>
                  </a:schemeClr>
                </a:solidFill>
                <a:latin typeface="Meiryo" panose="020B0604030504040204" pitchFamily="34" charset="-128"/>
                <a:ea typeface="Meiryo" panose="020B0604030504040204" pitchFamily="34" charset="-128"/>
              </a:rPr>
              <a:t>分析</a:t>
            </a:r>
            <a:endParaRPr kumimoji="1" lang="ja-JP" altLang="en-US" sz="20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2" name="正方形/長方形 31">
            <a:extLst>
              <a:ext uri="{FF2B5EF4-FFF2-40B4-BE49-F238E27FC236}">
                <a16:creationId xmlns:a16="http://schemas.microsoft.com/office/drawing/2014/main" id="{22D5C615-A281-8241-AC1B-026BE6774E13}"/>
              </a:ext>
            </a:extLst>
          </p:cNvPr>
          <p:cNvSpPr/>
          <p:nvPr/>
        </p:nvSpPr>
        <p:spPr>
          <a:xfrm>
            <a:off x="337288" y="686423"/>
            <a:ext cx="9231426" cy="580382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9" name="テキスト ボックス 18">
            <a:extLst>
              <a:ext uri="{FF2B5EF4-FFF2-40B4-BE49-F238E27FC236}">
                <a16:creationId xmlns:a16="http://schemas.microsoft.com/office/drawing/2014/main" id="{FFBAADAC-8CB0-4F81-8E83-CD2A48422672}"/>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2.</a:t>
            </a:r>
            <a:r>
              <a:rPr lang="ja-JP" altLang="en-US" sz="900" dirty="0">
                <a:latin typeface="Meiryo UI" panose="020B0604030504040204" pitchFamily="50" charset="-128"/>
                <a:ea typeface="Meiryo UI" panose="020B0604030504040204" pitchFamily="50" charset="-128"/>
              </a:rPr>
              <a:t>市場を分析する</a:t>
            </a:r>
          </a:p>
        </p:txBody>
      </p:sp>
      <p:sp>
        <p:nvSpPr>
          <p:cNvPr id="20" name="テキスト ボックス 19">
            <a:extLst>
              <a:ext uri="{FF2B5EF4-FFF2-40B4-BE49-F238E27FC236}">
                <a16:creationId xmlns:a16="http://schemas.microsoft.com/office/drawing/2014/main" id="{343FBC99-B0A3-4CAF-BB92-D50ACE88A9FA}"/>
              </a:ext>
            </a:extLst>
          </p:cNvPr>
          <p:cNvSpPr txBox="1"/>
          <p:nvPr/>
        </p:nvSpPr>
        <p:spPr>
          <a:xfrm>
            <a:off x="1809280" y="6560810"/>
            <a:ext cx="2069797"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STEP1:</a:t>
            </a:r>
            <a:r>
              <a:rPr lang="ja-JP" altLang="en-US" sz="900" dirty="0">
                <a:latin typeface="Meiryo UI" panose="020B0604030504040204" pitchFamily="50" charset="-128"/>
                <a:ea typeface="Meiryo UI" panose="020B0604030504040204" pitchFamily="50" charset="-128"/>
              </a:rPr>
              <a:t>マクロ環境や自社について分析</a:t>
            </a:r>
          </a:p>
        </p:txBody>
      </p:sp>
    </p:spTree>
    <p:extLst>
      <p:ext uri="{BB962C8B-B14F-4D97-AF65-F5344CB8AC3E}">
        <p14:creationId xmlns:p14="http://schemas.microsoft.com/office/powerpoint/2010/main" val="14570745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テキスト ボックス 29">
            <a:extLst>
              <a:ext uri="{FF2B5EF4-FFF2-40B4-BE49-F238E27FC236}">
                <a16:creationId xmlns:a16="http://schemas.microsoft.com/office/drawing/2014/main" id="{1D7E6572-99FB-3849-B493-7B511337BDE5}"/>
              </a:ext>
            </a:extLst>
          </p:cNvPr>
          <p:cNvSpPr txBox="1"/>
          <p:nvPr/>
        </p:nvSpPr>
        <p:spPr>
          <a:xfrm>
            <a:off x="463308" y="238540"/>
            <a:ext cx="3268844" cy="400110"/>
          </a:xfrm>
          <a:prstGeom prst="rect">
            <a:avLst/>
          </a:prstGeom>
          <a:noFill/>
        </p:spPr>
        <p:txBody>
          <a:bodyPr wrap="none" rtlCol="0">
            <a:spAutoFit/>
          </a:bodyPr>
          <a:lstStyle/>
          <a:p>
            <a:r>
              <a:rPr lang="en-US" altLang="ja-JP" sz="2000" b="1" dirty="0">
                <a:solidFill>
                  <a:schemeClr val="tx1">
                    <a:lumMod val="75000"/>
                    <a:lumOff val="25000"/>
                  </a:schemeClr>
                </a:solidFill>
                <a:latin typeface="Meiryo" panose="020B0604030504040204" pitchFamily="34" charset="-128"/>
                <a:ea typeface="Meiryo" panose="020B0604030504040204" pitchFamily="34" charset="-128"/>
              </a:rPr>
              <a:t>10_</a:t>
            </a:r>
            <a:r>
              <a:rPr lang="ja-JP" altLang="en-US" sz="2000" b="1" dirty="0">
                <a:solidFill>
                  <a:schemeClr val="tx1">
                    <a:lumMod val="75000"/>
                    <a:lumOff val="25000"/>
                  </a:schemeClr>
                </a:solidFill>
                <a:latin typeface="Meiryo" panose="020B0604030504040204" pitchFamily="34" charset="-128"/>
                <a:ea typeface="Meiryo" panose="020B0604030504040204" pitchFamily="34" charset="-128"/>
              </a:rPr>
              <a:t>ファイブフォース分析</a:t>
            </a:r>
            <a:endParaRPr kumimoji="1" lang="ja-JP" altLang="en-US" sz="20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8" name="正方形/長方形 17">
            <a:extLst>
              <a:ext uri="{FF2B5EF4-FFF2-40B4-BE49-F238E27FC236}">
                <a16:creationId xmlns:a16="http://schemas.microsoft.com/office/drawing/2014/main" id="{3CC6E634-D574-7144-A822-787988AA605F}"/>
              </a:ext>
            </a:extLst>
          </p:cNvPr>
          <p:cNvSpPr/>
          <p:nvPr/>
        </p:nvSpPr>
        <p:spPr>
          <a:xfrm>
            <a:off x="3537009" y="686423"/>
            <a:ext cx="2831982" cy="1678887"/>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EEB6AFAD-E211-0849-AF10-DBC95F9F3786}"/>
              </a:ext>
            </a:extLst>
          </p:cNvPr>
          <p:cNvSpPr txBox="1"/>
          <p:nvPr/>
        </p:nvSpPr>
        <p:spPr>
          <a:xfrm>
            <a:off x="3537009" y="847548"/>
            <a:ext cx="2831982" cy="316530"/>
          </a:xfrm>
          <a:prstGeom prst="rect">
            <a:avLst/>
          </a:prstGeom>
          <a:noFill/>
        </p:spPr>
        <p:txBody>
          <a:bodyPr wrap="square" rtlCol="0">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＜新規参入者の脅威＞</a:t>
            </a:r>
          </a:p>
        </p:txBody>
      </p:sp>
      <p:sp>
        <p:nvSpPr>
          <p:cNvPr id="21" name="正方形/長方形 20">
            <a:extLst>
              <a:ext uri="{FF2B5EF4-FFF2-40B4-BE49-F238E27FC236}">
                <a16:creationId xmlns:a16="http://schemas.microsoft.com/office/drawing/2014/main" id="{A49C49F3-73C6-3A49-A1FE-ABA4001CEB40}"/>
              </a:ext>
            </a:extLst>
          </p:cNvPr>
          <p:cNvSpPr/>
          <p:nvPr/>
        </p:nvSpPr>
        <p:spPr>
          <a:xfrm>
            <a:off x="3537009" y="2748895"/>
            <a:ext cx="2831982" cy="1678887"/>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4B4FE2C3-DB2D-7E48-9355-474CC73A54F7}"/>
              </a:ext>
            </a:extLst>
          </p:cNvPr>
          <p:cNvSpPr txBox="1"/>
          <p:nvPr/>
        </p:nvSpPr>
        <p:spPr>
          <a:xfrm>
            <a:off x="3537009" y="2910020"/>
            <a:ext cx="2831982" cy="316530"/>
          </a:xfrm>
          <a:prstGeom prst="rect">
            <a:avLst/>
          </a:prstGeom>
          <a:noFill/>
        </p:spPr>
        <p:txBody>
          <a:bodyPr wrap="square" rtlCol="0">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＜業界内の競争＞</a:t>
            </a:r>
          </a:p>
        </p:txBody>
      </p:sp>
      <p:sp>
        <p:nvSpPr>
          <p:cNvPr id="24" name="正方形/長方形 23">
            <a:extLst>
              <a:ext uri="{FF2B5EF4-FFF2-40B4-BE49-F238E27FC236}">
                <a16:creationId xmlns:a16="http://schemas.microsoft.com/office/drawing/2014/main" id="{2389E250-E541-224A-BE99-BB71728BF317}"/>
              </a:ext>
            </a:extLst>
          </p:cNvPr>
          <p:cNvSpPr/>
          <p:nvPr/>
        </p:nvSpPr>
        <p:spPr>
          <a:xfrm>
            <a:off x="3537009" y="4811366"/>
            <a:ext cx="2831982" cy="1678887"/>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60711FD1-A00D-2544-917A-DF02E209FFD8}"/>
              </a:ext>
            </a:extLst>
          </p:cNvPr>
          <p:cNvSpPr txBox="1"/>
          <p:nvPr/>
        </p:nvSpPr>
        <p:spPr>
          <a:xfrm>
            <a:off x="3537009" y="4972491"/>
            <a:ext cx="2831982" cy="316530"/>
          </a:xfrm>
          <a:prstGeom prst="rect">
            <a:avLst/>
          </a:prstGeom>
          <a:noFill/>
        </p:spPr>
        <p:txBody>
          <a:bodyPr wrap="square" rtlCol="0">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＜代替品の脅威＞</a:t>
            </a:r>
          </a:p>
        </p:txBody>
      </p:sp>
      <p:sp>
        <p:nvSpPr>
          <p:cNvPr id="33" name="正方形/長方形 32">
            <a:extLst>
              <a:ext uri="{FF2B5EF4-FFF2-40B4-BE49-F238E27FC236}">
                <a16:creationId xmlns:a16="http://schemas.microsoft.com/office/drawing/2014/main" id="{0C440CA0-7A77-E445-A870-7A02D9480DC5}"/>
              </a:ext>
            </a:extLst>
          </p:cNvPr>
          <p:cNvSpPr/>
          <p:nvPr/>
        </p:nvSpPr>
        <p:spPr>
          <a:xfrm>
            <a:off x="6736731" y="2748895"/>
            <a:ext cx="2831982" cy="1678887"/>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48F457D4-29BE-424E-AC01-3B7B3C7F0E50}"/>
              </a:ext>
            </a:extLst>
          </p:cNvPr>
          <p:cNvSpPr txBox="1"/>
          <p:nvPr/>
        </p:nvSpPr>
        <p:spPr>
          <a:xfrm>
            <a:off x="6736731" y="2910020"/>
            <a:ext cx="2831982" cy="316530"/>
          </a:xfrm>
          <a:prstGeom prst="rect">
            <a:avLst/>
          </a:prstGeom>
          <a:noFill/>
        </p:spPr>
        <p:txBody>
          <a:bodyPr wrap="square" rtlCol="0">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＜買い手の交渉力＞</a:t>
            </a:r>
          </a:p>
        </p:txBody>
      </p:sp>
      <p:sp>
        <p:nvSpPr>
          <p:cNvPr id="36" name="正方形/長方形 35">
            <a:extLst>
              <a:ext uri="{FF2B5EF4-FFF2-40B4-BE49-F238E27FC236}">
                <a16:creationId xmlns:a16="http://schemas.microsoft.com/office/drawing/2014/main" id="{7696D96B-F443-D94F-84FE-DA34D10D2B78}"/>
              </a:ext>
            </a:extLst>
          </p:cNvPr>
          <p:cNvSpPr/>
          <p:nvPr/>
        </p:nvSpPr>
        <p:spPr>
          <a:xfrm>
            <a:off x="337288" y="2748895"/>
            <a:ext cx="2831982" cy="1678887"/>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D17C09D0-E551-3945-B1BC-5946DDB5110B}"/>
              </a:ext>
            </a:extLst>
          </p:cNvPr>
          <p:cNvSpPr txBox="1"/>
          <p:nvPr/>
        </p:nvSpPr>
        <p:spPr>
          <a:xfrm>
            <a:off x="337288" y="2910020"/>
            <a:ext cx="2831982" cy="316530"/>
          </a:xfrm>
          <a:prstGeom prst="rect">
            <a:avLst/>
          </a:prstGeom>
          <a:noFill/>
        </p:spPr>
        <p:txBody>
          <a:bodyPr wrap="square" rtlCol="0">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＜売り手</a:t>
            </a: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の交渉力＞</a:t>
            </a:r>
          </a:p>
        </p:txBody>
      </p:sp>
      <p:cxnSp>
        <p:nvCxnSpPr>
          <p:cNvPr id="39" name="直線矢印コネクタ 38">
            <a:extLst>
              <a:ext uri="{FF2B5EF4-FFF2-40B4-BE49-F238E27FC236}">
                <a16:creationId xmlns:a16="http://schemas.microsoft.com/office/drawing/2014/main" id="{29051AE5-B68D-9A48-9217-E1406494E660}"/>
              </a:ext>
            </a:extLst>
          </p:cNvPr>
          <p:cNvCxnSpPr>
            <a:endCxn id="21" idx="1"/>
          </p:cNvCxnSpPr>
          <p:nvPr/>
        </p:nvCxnSpPr>
        <p:spPr>
          <a:xfrm>
            <a:off x="3169270" y="3588338"/>
            <a:ext cx="367739" cy="1"/>
          </a:xfrm>
          <a:prstGeom prst="straightConnector1">
            <a:avLst/>
          </a:prstGeom>
          <a:ln w="57150">
            <a:solidFill>
              <a:schemeClr val="tx1">
                <a:lumMod val="75000"/>
                <a:lumOff val="25000"/>
              </a:schemeClr>
            </a:solidFill>
            <a:headEnd type="none"/>
            <a:tailEnd type="stealth"/>
          </a:ln>
          <a:effectLst/>
        </p:spPr>
        <p:style>
          <a:lnRef idx="2">
            <a:schemeClr val="accent1"/>
          </a:lnRef>
          <a:fillRef idx="0">
            <a:schemeClr val="accent1"/>
          </a:fillRef>
          <a:effectRef idx="1">
            <a:schemeClr val="accent1"/>
          </a:effectRef>
          <a:fontRef idx="minor">
            <a:schemeClr val="tx1"/>
          </a:fontRef>
        </p:style>
      </p:cxnSp>
      <p:cxnSp>
        <p:nvCxnSpPr>
          <p:cNvPr id="40" name="直線矢印コネクタ 39">
            <a:extLst>
              <a:ext uri="{FF2B5EF4-FFF2-40B4-BE49-F238E27FC236}">
                <a16:creationId xmlns:a16="http://schemas.microsoft.com/office/drawing/2014/main" id="{6A550E62-8B47-8B47-B879-DEEF7A254A9E}"/>
              </a:ext>
            </a:extLst>
          </p:cNvPr>
          <p:cNvCxnSpPr>
            <a:cxnSpLocks/>
            <a:stCxn id="18" idx="2"/>
            <a:endCxn id="21" idx="0"/>
          </p:cNvCxnSpPr>
          <p:nvPr/>
        </p:nvCxnSpPr>
        <p:spPr>
          <a:xfrm>
            <a:off x="4953000" y="2365310"/>
            <a:ext cx="0" cy="383585"/>
          </a:xfrm>
          <a:prstGeom prst="straightConnector1">
            <a:avLst/>
          </a:prstGeom>
          <a:ln w="57150">
            <a:solidFill>
              <a:schemeClr val="tx1">
                <a:lumMod val="75000"/>
                <a:lumOff val="25000"/>
              </a:schemeClr>
            </a:solidFill>
            <a:headEnd type="none"/>
            <a:tailEnd type="stealth"/>
          </a:ln>
          <a:effectLst/>
        </p:spPr>
        <p:style>
          <a:lnRef idx="2">
            <a:schemeClr val="accent1"/>
          </a:lnRef>
          <a:fillRef idx="0">
            <a:schemeClr val="accent1"/>
          </a:fillRef>
          <a:effectRef idx="1">
            <a:schemeClr val="accent1"/>
          </a:effectRef>
          <a:fontRef idx="minor">
            <a:schemeClr val="tx1"/>
          </a:fontRef>
        </p:style>
      </p:cxnSp>
      <p:cxnSp>
        <p:nvCxnSpPr>
          <p:cNvPr id="41" name="直線矢印コネクタ 40">
            <a:extLst>
              <a:ext uri="{FF2B5EF4-FFF2-40B4-BE49-F238E27FC236}">
                <a16:creationId xmlns:a16="http://schemas.microsoft.com/office/drawing/2014/main" id="{FEA32D0B-AB9A-9046-A5CD-7A47C3CDAC54}"/>
              </a:ext>
            </a:extLst>
          </p:cNvPr>
          <p:cNvCxnSpPr>
            <a:cxnSpLocks/>
            <a:stCxn id="33" idx="1"/>
            <a:endCxn id="21" idx="3"/>
          </p:cNvCxnSpPr>
          <p:nvPr/>
        </p:nvCxnSpPr>
        <p:spPr>
          <a:xfrm flipH="1">
            <a:off x="6368992" y="3588339"/>
            <a:ext cx="367739" cy="0"/>
          </a:xfrm>
          <a:prstGeom prst="straightConnector1">
            <a:avLst/>
          </a:prstGeom>
          <a:ln w="57150">
            <a:solidFill>
              <a:schemeClr val="tx1">
                <a:lumMod val="75000"/>
                <a:lumOff val="25000"/>
              </a:schemeClr>
            </a:solidFill>
            <a:headEnd type="none"/>
            <a:tailEnd type="stealth"/>
          </a:ln>
          <a:effectLst/>
        </p:spPr>
        <p:style>
          <a:lnRef idx="2">
            <a:schemeClr val="accent1"/>
          </a:lnRef>
          <a:fillRef idx="0">
            <a:schemeClr val="accent1"/>
          </a:fillRef>
          <a:effectRef idx="1">
            <a:schemeClr val="accent1"/>
          </a:effectRef>
          <a:fontRef idx="minor">
            <a:schemeClr val="tx1"/>
          </a:fontRef>
        </p:style>
      </p:cxnSp>
      <p:cxnSp>
        <p:nvCxnSpPr>
          <p:cNvPr id="42" name="直線矢印コネクタ 41">
            <a:extLst>
              <a:ext uri="{FF2B5EF4-FFF2-40B4-BE49-F238E27FC236}">
                <a16:creationId xmlns:a16="http://schemas.microsoft.com/office/drawing/2014/main" id="{69E90D54-42D3-F543-9C3E-E719AECE8182}"/>
              </a:ext>
            </a:extLst>
          </p:cNvPr>
          <p:cNvCxnSpPr>
            <a:cxnSpLocks/>
            <a:stCxn id="24" idx="0"/>
            <a:endCxn id="21" idx="2"/>
          </p:cNvCxnSpPr>
          <p:nvPr/>
        </p:nvCxnSpPr>
        <p:spPr>
          <a:xfrm flipV="1">
            <a:off x="4953000" y="4427782"/>
            <a:ext cx="0" cy="383584"/>
          </a:xfrm>
          <a:prstGeom prst="straightConnector1">
            <a:avLst/>
          </a:prstGeom>
          <a:ln w="57150">
            <a:solidFill>
              <a:schemeClr val="tx1">
                <a:lumMod val="75000"/>
                <a:lumOff val="25000"/>
              </a:schemeClr>
            </a:solidFill>
            <a:headEnd type="none"/>
            <a:tailEnd type="stealth"/>
          </a:ln>
          <a:effectLst/>
        </p:spPr>
        <p:style>
          <a:lnRef idx="2">
            <a:schemeClr val="accent1"/>
          </a:lnRef>
          <a:fillRef idx="0">
            <a:schemeClr val="accent1"/>
          </a:fillRef>
          <a:effectRef idx="1">
            <a:schemeClr val="accent1"/>
          </a:effectRef>
          <a:fontRef idx="minor">
            <a:schemeClr val="tx1"/>
          </a:fontRef>
        </p:style>
      </p:cxnSp>
      <p:sp>
        <p:nvSpPr>
          <p:cNvPr id="17" name="テキスト ボックス 16">
            <a:extLst>
              <a:ext uri="{FF2B5EF4-FFF2-40B4-BE49-F238E27FC236}">
                <a16:creationId xmlns:a16="http://schemas.microsoft.com/office/drawing/2014/main" id="{CF7301EC-9785-3648-8BD2-120E015BD9ED}"/>
              </a:ext>
            </a:extLst>
          </p:cNvPr>
          <p:cNvSpPr txBox="1"/>
          <p:nvPr/>
        </p:nvSpPr>
        <p:spPr>
          <a:xfrm>
            <a:off x="3657379" y="1185657"/>
            <a:ext cx="2591244" cy="923330"/>
          </a:xfrm>
          <a:prstGeom prst="rect">
            <a:avLst/>
          </a:prstGeom>
          <a:noFill/>
        </p:spPr>
        <p:txBody>
          <a:bodyPr wrap="square" rtlCol="0">
            <a:spAutoFit/>
          </a:bodyPr>
          <a:lstStyle/>
          <a:p>
            <a:pPr>
              <a:lnSpc>
                <a:spcPct val="150000"/>
              </a:lnSpc>
            </a:pPr>
            <a:r>
              <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rPr>
              <a:t>Amazon</a:t>
            </a: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などのネット販売事業者に加え、フリマアプリを活用した販売者の増加</a:t>
            </a:r>
          </a:p>
        </p:txBody>
      </p:sp>
      <p:sp>
        <p:nvSpPr>
          <p:cNvPr id="20" name="テキスト ボックス 19">
            <a:extLst>
              <a:ext uri="{FF2B5EF4-FFF2-40B4-BE49-F238E27FC236}">
                <a16:creationId xmlns:a16="http://schemas.microsoft.com/office/drawing/2014/main" id="{EC033E7A-4CE0-AE43-9BC9-C4F6F6AC285A}"/>
              </a:ext>
            </a:extLst>
          </p:cNvPr>
          <p:cNvSpPr txBox="1"/>
          <p:nvPr/>
        </p:nvSpPr>
        <p:spPr>
          <a:xfrm>
            <a:off x="3657379" y="3248129"/>
            <a:ext cx="2591244" cy="923330"/>
          </a:xfrm>
          <a:prstGeom prst="rect">
            <a:avLst/>
          </a:prstGeom>
          <a:noFill/>
        </p:spPr>
        <p:txBody>
          <a:bodyPr wrap="square" rtlCol="0">
            <a:spAutoFit/>
          </a:bodyPr>
          <a:lstStyle/>
          <a:p>
            <a:pPr>
              <a:lnSpc>
                <a:spcPct val="150000"/>
              </a:lnSpc>
            </a:pP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書店数自体は減少傾向。</a:t>
            </a: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a:lnSpc>
                <a:spcPct val="150000"/>
              </a:lnSpc>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カフェ</a:t>
            </a: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併設型などの戦略をとる店舗が増えている</a:t>
            </a:r>
          </a:p>
        </p:txBody>
      </p:sp>
      <p:sp>
        <p:nvSpPr>
          <p:cNvPr id="23" name="テキスト ボックス 22">
            <a:extLst>
              <a:ext uri="{FF2B5EF4-FFF2-40B4-BE49-F238E27FC236}">
                <a16:creationId xmlns:a16="http://schemas.microsoft.com/office/drawing/2014/main" id="{5FC8E6DC-7199-9645-B6B8-7421BCBA1DBF}"/>
              </a:ext>
            </a:extLst>
          </p:cNvPr>
          <p:cNvSpPr txBox="1"/>
          <p:nvPr/>
        </p:nvSpPr>
        <p:spPr>
          <a:xfrm>
            <a:off x="3657379" y="5310600"/>
            <a:ext cx="2591244" cy="646331"/>
          </a:xfrm>
          <a:prstGeom prst="rect">
            <a:avLst/>
          </a:prstGeom>
          <a:noFill/>
        </p:spPr>
        <p:txBody>
          <a:bodyPr wrap="square" rtlCol="0">
            <a:spAutoFit/>
          </a:bodyPr>
          <a:lstStyle/>
          <a:p>
            <a:pPr>
              <a:lnSpc>
                <a:spcPct val="150000"/>
              </a:lnSpc>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電子書籍の普及によって紙の書籍は需要減</a:t>
            </a:r>
            <a:endParaRPr kumimoji="1" lang="ja-JP" altLang="en-US" sz="1200" dirty="0">
              <a:solidFill>
                <a:srgbClr val="FF0000"/>
              </a:solidFill>
              <a:latin typeface="Meiryo" panose="020B0604030504040204" pitchFamily="34" charset="-128"/>
              <a:ea typeface="Meiryo" panose="020B0604030504040204" pitchFamily="34" charset="-128"/>
            </a:endParaRPr>
          </a:p>
        </p:txBody>
      </p:sp>
      <p:sp>
        <p:nvSpPr>
          <p:cNvPr id="25" name="テキスト ボックス 24">
            <a:extLst>
              <a:ext uri="{FF2B5EF4-FFF2-40B4-BE49-F238E27FC236}">
                <a16:creationId xmlns:a16="http://schemas.microsoft.com/office/drawing/2014/main" id="{40BBE357-F4DF-A64E-BB96-1DFEF0F63563}"/>
              </a:ext>
            </a:extLst>
          </p:cNvPr>
          <p:cNvSpPr txBox="1"/>
          <p:nvPr/>
        </p:nvSpPr>
        <p:spPr>
          <a:xfrm>
            <a:off x="6857100" y="3248129"/>
            <a:ext cx="2591244" cy="646331"/>
          </a:xfrm>
          <a:prstGeom prst="rect">
            <a:avLst/>
          </a:prstGeom>
          <a:noFill/>
        </p:spPr>
        <p:txBody>
          <a:bodyPr wrap="square" rtlCol="0">
            <a:spAutoFit/>
          </a:bodyPr>
          <a:lstStyle/>
          <a:p>
            <a:pPr algn="just">
              <a:lnSpc>
                <a:spcPct val="150000"/>
              </a:lnSpc>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活字離れにより書籍への関心度が低下</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6" name="テキスト ボックス 25">
            <a:extLst>
              <a:ext uri="{FF2B5EF4-FFF2-40B4-BE49-F238E27FC236}">
                <a16:creationId xmlns:a16="http://schemas.microsoft.com/office/drawing/2014/main" id="{79831D96-1370-D14A-88F2-7B761DA4661D}"/>
              </a:ext>
            </a:extLst>
          </p:cNvPr>
          <p:cNvSpPr txBox="1"/>
          <p:nvPr/>
        </p:nvSpPr>
        <p:spPr>
          <a:xfrm>
            <a:off x="457658" y="3248129"/>
            <a:ext cx="2591244" cy="646331"/>
          </a:xfrm>
          <a:prstGeom prst="rect">
            <a:avLst/>
          </a:prstGeom>
          <a:noFill/>
        </p:spPr>
        <p:txBody>
          <a:bodyPr wrap="square" rtlCol="0">
            <a:spAutoFit/>
          </a:bodyPr>
          <a:lstStyle/>
          <a:p>
            <a:pPr>
              <a:lnSpc>
                <a:spcPct val="150000"/>
              </a:lnSpc>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再販制度により価格が固定されている</a:t>
            </a: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7" name="テキスト ボックス 26">
            <a:extLst>
              <a:ext uri="{FF2B5EF4-FFF2-40B4-BE49-F238E27FC236}">
                <a16:creationId xmlns:a16="http://schemas.microsoft.com/office/drawing/2014/main" id="{31FB2D05-F728-461A-8BDB-2E4640228367}"/>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2.</a:t>
            </a:r>
            <a:r>
              <a:rPr lang="ja-JP" altLang="en-US" sz="900" dirty="0">
                <a:latin typeface="Meiryo UI" panose="020B0604030504040204" pitchFamily="50" charset="-128"/>
                <a:ea typeface="Meiryo UI" panose="020B0604030504040204" pitchFamily="50" charset="-128"/>
              </a:rPr>
              <a:t>市場を分析する</a:t>
            </a:r>
          </a:p>
        </p:txBody>
      </p:sp>
      <p:sp>
        <p:nvSpPr>
          <p:cNvPr id="28" name="テキスト ボックス 27">
            <a:extLst>
              <a:ext uri="{FF2B5EF4-FFF2-40B4-BE49-F238E27FC236}">
                <a16:creationId xmlns:a16="http://schemas.microsoft.com/office/drawing/2014/main" id="{D2AC7883-F13F-4B6B-8E9F-6943F8BA67CC}"/>
              </a:ext>
            </a:extLst>
          </p:cNvPr>
          <p:cNvSpPr txBox="1"/>
          <p:nvPr/>
        </p:nvSpPr>
        <p:spPr>
          <a:xfrm>
            <a:off x="1809280" y="6560810"/>
            <a:ext cx="2069797"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STEP1:</a:t>
            </a:r>
            <a:r>
              <a:rPr lang="ja-JP" altLang="en-US" sz="900" dirty="0">
                <a:latin typeface="Meiryo UI" panose="020B0604030504040204" pitchFamily="50" charset="-128"/>
                <a:ea typeface="Meiryo UI" panose="020B0604030504040204" pitchFamily="50" charset="-128"/>
              </a:rPr>
              <a:t>マクロ環境や自社について分析</a:t>
            </a:r>
          </a:p>
        </p:txBody>
      </p:sp>
    </p:spTree>
    <p:extLst>
      <p:ext uri="{BB962C8B-B14F-4D97-AF65-F5344CB8AC3E}">
        <p14:creationId xmlns:p14="http://schemas.microsoft.com/office/powerpoint/2010/main" val="4023609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テキスト ボックス 29">
            <a:extLst>
              <a:ext uri="{FF2B5EF4-FFF2-40B4-BE49-F238E27FC236}">
                <a16:creationId xmlns:a16="http://schemas.microsoft.com/office/drawing/2014/main" id="{1D7E6572-99FB-3849-B493-7B511337BDE5}"/>
              </a:ext>
            </a:extLst>
          </p:cNvPr>
          <p:cNvSpPr txBox="1"/>
          <p:nvPr/>
        </p:nvSpPr>
        <p:spPr>
          <a:xfrm>
            <a:off x="463308" y="238540"/>
            <a:ext cx="3268844" cy="400110"/>
          </a:xfrm>
          <a:prstGeom prst="rect">
            <a:avLst/>
          </a:prstGeom>
          <a:noFill/>
        </p:spPr>
        <p:txBody>
          <a:bodyPr wrap="none" rtlCol="0">
            <a:spAutoFit/>
          </a:bodyPr>
          <a:lstStyle/>
          <a:p>
            <a:r>
              <a:rPr lang="en-US" altLang="ja-JP" sz="2000" b="1" dirty="0">
                <a:solidFill>
                  <a:schemeClr val="tx1">
                    <a:lumMod val="75000"/>
                    <a:lumOff val="25000"/>
                  </a:schemeClr>
                </a:solidFill>
                <a:latin typeface="Meiryo" panose="020B0604030504040204" pitchFamily="34" charset="-128"/>
                <a:ea typeface="Meiryo" panose="020B0604030504040204" pitchFamily="34" charset="-128"/>
              </a:rPr>
              <a:t>10_</a:t>
            </a:r>
            <a:r>
              <a:rPr lang="ja-JP" altLang="en-US" sz="2000" b="1" dirty="0">
                <a:solidFill>
                  <a:schemeClr val="tx1">
                    <a:lumMod val="75000"/>
                    <a:lumOff val="25000"/>
                  </a:schemeClr>
                </a:solidFill>
                <a:latin typeface="Meiryo" panose="020B0604030504040204" pitchFamily="34" charset="-128"/>
                <a:ea typeface="Meiryo" panose="020B0604030504040204" pitchFamily="34" charset="-128"/>
              </a:rPr>
              <a:t>ファイブフォース分析</a:t>
            </a:r>
            <a:endParaRPr kumimoji="1" lang="ja-JP" altLang="en-US" sz="20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8" name="正方形/長方形 17">
            <a:extLst>
              <a:ext uri="{FF2B5EF4-FFF2-40B4-BE49-F238E27FC236}">
                <a16:creationId xmlns:a16="http://schemas.microsoft.com/office/drawing/2014/main" id="{3CC6E634-D574-7144-A822-787988AA605F}"/>
              </a:ext>
            </a:extLst>
          </p:cNvPr>
          <p:cNvSpPr/>
          <p:nvPr/>
        </p:nvSpPr>
        <p:spPr>
          <a:xfrm>
            <a:off x="3537009" y="686423"/>
            <a:ext cx="2831982" cy="1678887"/>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EEB6AFAD-E211-0849-AF10-DBC95F9F3786}"/>
              </a:ext>
            </a:extLst>
          </p:cNvPr>
          <p:cNvSpPr txBox="1"/>
          <p:nvPr/>
        </p:nvSpPr>
        <p:spPr>
          <a:xfrm>
            <a:off x="3537009" y="847548"/>
            <a:ext cx="2831982" cy="316530"/>
          </a:xfrm>
          <a:prstGeom prst="rect">
            <a:avLst/>
          </a:prstGeom>
          <a:noFill/>
        </p:spPr>
        <p:txBody>
          <a:bodyPr wrap="square" rtlCol="0">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＜新規参入者の脅威＞</a:t>
            </a:r>
          </a:p>
        </p:txBody>
      </p:sp>
      <p:sp>
        <p:nvSpPr>
          <p:cNvPr id="21" name="正方形/長方形 20">
            <a:extLst>
              <a:ext uri="{FF2B5EF4-FFF2-40B4-BE49-F238E27FC236}">
                <a16:creationId xmlns:a16="http://schemas.microsoft.com/office/drawing/2014/main" id="{A49C49F3-73C6-3A49-A1FE-ABA4001CEB40}"/>
              </a:ext>
            </a:extLst>
          </p:cNvPr>
          <p:cNvSpPr/>
          <p:nvPr/>
        </p:nvSpPr>
        <p:spPr>
          <a:xfrm>
            <a:off x="3537009" y="2748895"/>
            <a:ext cx="2831982" cy="1678887"/>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4B4FE2C3-DB2D-7E48-9355-474CC73A54F7}"/>
              </a:ext>
            </a:extLst>
          </p:cNvPr>
          <p:cNvSpPr txBox="1"/>
          <p:nvPr/>
        </p:nvSpPr>
        <p:spPr>
          <a:xfrm>
            <a:off x="3537009" y="2910020"/>
            <a:ext cx="2831982" cy="316530"/>
          </a:xfrm>
          <a:prstGeom prst="rect">
            <a:avLst/>
          </a:prstGeom>
          <a:noFill/>
        </p:spPr>
        <p:txBody>
          <a:bodyPr wrap="square" rtlCol="0">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＜業界内の競争＞</a:t>
            </a:r>
          </a:p>
        </p:txBody>
      </p:sp>
      <p:sp>
        <p:nvSpPr>
          <p:cNvPr id="24" name="正方形/長方形 23">
            <a:extLst>
              <a:ext uri="{FF2B5EF4-FFF2-40B4-BE49-F238E27FC236}">
                <a16:creationId xmlns:a16="http://schemas.microsoft.com/office/drawing/2014/main" id="{2389E250-E541-224A-BE99-BB71728BF317}"/>
              </a:ext>
            </a:extLst>
          </p:cNvPr>
          <p:cNvSpPr/>
          <p:nvPr/>
        </p:nvSpPr>
        <p:spPr>
          <a:xfrm>
            <a:off x="3537009" y="4811366"/>
            <a:ext cx="2831982" cy="1678887"/>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60711FD1-A00D-2544-917A-DF02E209FFD8}"/>
              </a:ext>
            </a:extLst>
          </p:cNvPr>
          <p:cNvSpPr txBox="1"/>
          <p:nvPr/>
        </p:nvSpPr>
        <p:spPr>
          <a:xfrm>
            <a:off x="3537009" y="4972491"/>
            <a:ext cx="2831982" cy="316530"/>
          </a:xfrm>
          <a:prstGeom prst="rect">
            <a:avLst/>
          </a:prstGeom>
          <a:noFill/>
        </p:spPr>
        <p:txBody>
          <a:bodyPr wrap="square" rtlCol="0">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＜代替品の脅威＞</a:t>
            </a:r>
          </a:p>
        </p:txBody>
      </p:sp>
      <p:sp>
        <p:nvSpPr>
          <p:cNvPr id="33" name="正方形/長方形 32">
            <a:extLst>
              <a:ext uri="{FF2B5EF4-FFF2-40B4-BE49-F238E27FC236}">
                <a16:creationId xmlns:a16="http://schemas.microsoft.com/office/drawing/2014/main" id="{0C440CA0-7A77-E445-A870-7A02D9480DC5}"/>
              </a:ext>
            </a:extLst>
          </p:cNvPr>
          <p:cNvSpPr/>
          <p:nvPr/>
        </p:nvSpPr>
        <p:spPr>
          <a:xfrm>
            <a:off x="6736731" y="2748895"/>
            <a:ext cx="2831982" cy="1678887"/>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48F457D4-29BE-424E-AC01-3B7B3C7F0E50}"/>
              </a:ext>
            </a:extLst>
          </p:cNvPr>
          <p:cNvSpPr txBox="1"/>
          <p:nvPr/>
        </p:nvSpPr>
        <p:spPr>
          <a:xfrm>
            <a:off x="6736731" y="2910020"/>
            <a:ext cx="2831982" cy="316530"/>
          </a:xfrm>
          <a:prstGeom prst="rect">
            <a:avLst/>
          </a:prstGeom>
          <a:noFill/>
        </p:spPr>
        <p:txBody>
          <a:bodyPr wrap="square" rtlCol="0">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＜買い手の交渉力＞</a:t>
            </a:r>
          </a:p>
        </p:txBody>
      </p:sp>
      <p:sp>
        <p:nvSpPr>
          <p:cNvPr id="36" name="正方形/長方形 35">
            <a:extLst>
              <a:ext uri="{FF2B5EF4-FFF2-40B4-BE49-F238E27FC236}">
                <a16:creationId xmlns:a16="http://schemas.microsoft.com/office/drawing/2014/main" id="{7696D96B-F443-D94F-84FE-DA34D10D2B78}"/>
              </a:ext>
            </a:extLst>
          </p:cNvPr>
          <p:cNvSpPr/>
          <p:nvPr/>
        </p:nvSpPr>
        <p:spPr>
          <a:xfrm>
            <a:off x="337288" y="2748895"/>
            <a:ext cx="2831982" cy="1678887"/>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D17C09D0-E551-3945-B1BC-5946DDB5110B}"/>
              </a:ext>
            </a:extLst>
          </p:cNvPr>
          <p:cNvSpPr txBox="1"/>
          <p:nvPr/>
        </p:nvSpPr>
        <p:spPr>
          <a:xfrm>
            <a:off x="337288" y="2910020"/>
            <a:ext cx="2831982" cy="316530"/>
          </a:xfrm>
          <a:prstGeom prst="rect">
            <a:avLst/>
          </a:prstGeom>
          <a:noFill/>
        </p:spPr>
        <p:txBody>
          <a:bodyPr wrap="square" rtlCol="0">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＜売り手</a:t>
            </a: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の交渉力＞</a:t>
            </a:r>
          </a:p>
        </p:txBody>
      </p:sp>
      <p:cxnSp>
        <p:nvCxnSpPr>
          <p:cNvPr id="39" name="直線矢印コネクタ 38">
            <a:extLst>
              <a:ext uri="{FF2B5EF4-FFF2-40B4-BE49-F238E27FC236}">
                <a16:creationId xmlns:a16="http://schemas.microsoft.com/office/drawing/2014/main" id="{29051AE5-B68D-9A48-9217-E1406494E660}"/>
              </a:ext>
            </a:extLst>
          </p:cNvPr>
          <p:cNvCxnSpPr>
            <a:endCxn id="21" idx="1"/>
          </p:cNvCxnSpPr>
          <p:nvPr/>
        </p:nvCxnSpPr>
        <p:spPr>
          <a:xfrm>
            <a:off x="3169270" y="3588338"/>
            <a:ext cx="367739" cy="1"/>
          </a:xfrm>
          <a:prstGeom prst="straightConnector1">
            <a:avLst/>
          </a:prstGeom>
          <a:ln w="57150">
            <a:solidFill>
              <a:schemeClr val="tx1">
                <a:lumMod val="75000"/>
                <a:lumOff val="25000"/>
              </a:schemeClr>
            </a:solidFill>
            <a:headEnd type="none"/>
            <a:tailEnd type="stealth"/>
          </a:ln>
          <a:effectLst/>
        </p:spPr>
        <p:style>
          <a:lnRef idx="2">
            <a:schemeClr val="accent1"/>
          </a:lnRef>
          <a:fillRef idx="0">
            <a:schemeClr val="accent1"/>
          </a:fillRef>
          <a:effectRef idx="1">
            <a:schemeClr val="accent1"/>
          </a:effectRef>
          <a:fontRef idx="minor">
            <a:schemeClr val="tx1"/>
          </a:fontRef>
        </p:style>
      </p:cxnSp>
      <p:cxnSp>
        <p:nvCxnSpPr>
          <p:cNvPr id="40" name="直線矢印コネクタ 39">
            <a:extLst>
              <a:ext uri="{FF2B5EF4-FFF2-40B4-BE49-F238E27FC236}">
                <a16:creationId xmlns:a16="http://schemas.microsoft.com/office/drawing/2014/main" id="{6A550E62-8B47-8B47-B879-DEEF7A254A9E}"/>
              </a:ext>
            </a:extLst>
          </p:cNvPr>
          <p:cNvCxnSpPr>
            <a:cxnSpLocks/>
            <a:stCxn id="18" idx="2"/>
            <a:endCxn id="21" idx="0"/>
          </p:cNvCxnSpPr>
          <p:nvPr/>
        </p:nvCxnSpPr>
        <p:spPr>
          <a:xfrm>
            <a:off x="4953000" y="2365310"/>
            <a:ext cx="0" cy="383585"/>
          </a:xfrm>
          <a:prstGeom prst="straightConnector1">
            <a:avLst/>
          </a:prstGeom>
          <a:ln w="57150">
            <a:solidFill>
              <a:schemeClr val="tx1">
                <a:lumMod val="75000"/>
                <a:lumOff val="25000"/>
              </a:schemeClr>
            </a:solidFill>
            <a:headEnd type="none"/>
            <a:tailEnd type="stealth"/>
          </a:ln>
          <a:effectLst/>
        </p:spPr>
        <p:style>
          <a:lnRef idx="2">
            <a:schemeClr val="accent1"/>
          </a:lnRef>
          <a:fillRef idx="0">
            <a:schemeClr val="accent1"/>
          </a:fillRef>
          <a:effectRef idx="1">
            <a:schemeClr val="accent1"/>
          </a:effectRef>
          <a:fontRef idx="minor">
            <a:schemeClr val="tx1"/>
          </a:fontRef>
        </p:style>
      </p:cxnSp>
      <p:cxnSp>
        <p:nvCxnSpPr>
          <p:cNvPr id="41" name="直線矢印コネクタ 40">
            <a:extLst>
              <a:ext uri="{FF2B5EF4-FFF2-40B4-BE49-F238E27FC236}">
                <a16:creationId xmlns:a16="http://schemas.microsoft.com/office/drawing/2014/main" id="{FEA32D0B-AB9A-9046-A5CD-7A47C3CDAC54}"/>
              </a:ext>
            </a:extLst>
          </p:cNvPr>
          <p:cNvCxnSpPr>
            <a:cxnSpLocks/>
            <a:stCxn id="33" idx="1"/>
            <a:endCxn id="21" idx="3"/>
          </p:cNvCxnSpPr>
          <p:nvPr/>
        </p:nvCxnSpPr>
        <p:spPr>
          <a:xfrm flipH="1">
            <a:off x="6368992" y="3588339"/>
            <a:ext cx="367739" cy="0"/>
          </a:xfrm>
          <a:prstGeom prst="straightConnector1">
            <a:avLst/>
          </a:prstGeom>
          <a:ln w="57150">
            <a:solidFill>
              <a:schemeClr val="tx1">
                <a:lumMod val="75000"/>
                <a:lumOff val="25000"/>
              </a:schemeClr>
            </a:solidFill>
            <a:headEnd type="none"/>
            <a:tailEnd type="stealth"/>
          </a:ln>
          <a:effectLst/>
        </p:spPr>
        <p:style>
          <a:lnRef idx="2">
            <a:schemeClr val="accent1"/>
          </a:lnRef>
          <a:fillRef idx="0">
            <a:schemeClr val="accent1"/>
          </a:fillRef>
          <a:effectRef idx="1">
            <a:schemeClr val="accent1"/>
          </a:effectRef>
          <a:fontRef idx="minor">
            <a:schemeClr val="tx1"/>
          </a:fontRef>
        </p:style>
      </p:cxnSp>
      <p:cxnSp>
        <p:nvCxnSpPr>
          <p:cNvPr id="42" name="直線矢印コネクタ 41">
            <a:extLst>
              <a:ext uri="{FF2B5EF4-FFF2-40B4-BE49-F238E27FC236}">
                <a16:creationId xmlns:a16="http://schemas.microsoft.com/office/drawing/2014/main" id="{69E90D54-42D3-F543-9C3E-E719AECE8182}"/>
              </a:ext>
            </a:extLst>
          </p:cNvPr>
          <p:cNvCxnSpPr>
            <a:cxnSpLocks/>
            <a:stCxn id="24" idx="0"/>
            <a:endCxn id="21" idx="2"/>
          </p:cNvCxnSpPr>
          <p:nvPr/>
        </p:nvCxnSpPr>
        <p:spPr>
          <a:xfrm flipV="1">
            <a:off x="4953000" y="4427782"/>
            <a:ext cx="0" cy="383584"/>
          </a:xfrm>
          <a:prstGeom prst="straightConnector1">
            <a:avLst/>
          </a:prstGeom>
          <a:ln w="57150">
            <a:solidFill>
              <a:schemeClr val="tx1">
                <a:lumMod val="75000"/>
                <a:lumOff val="25000"/>
              </a:schemeClr>
            </a:solidFill>
            <a:headEnd type="none"/>
            <a:tailEnd type="stealth"/>
          </a:ln>
          <a:effectLst/>
        </p:spPr>
        <p:style>
          <a:lnRef idx="2">
            <a:schemeClr val="accent1"/>
          </a:lnRef>
          <a:fillRef idx="0">
            <a:schemeClr val="accent1"/>
          </a:fillRef>
          <a:effectRef idx="1">
            <a:schemeClr val="accent1"/>
          </a:effectRef>
          <a:fontRef idx="minor">
            <a:schemeClr val="tx1"/>
          </a:fontRef>
        </p:style>
      </p:cxnSp>
      <p:sp>
        <p:nvSpPr>
          <p:cNvPr id="20" name="テキスト ボックス 19">
            <a:extLst>
              <a:ext uri="{FF2B5EF4-FFF2-40B4-BE49-F238E27FC236}">
                <a16:creationId xmlns:a16="http://schemas.microsoft.com/office/drawing/2014/main" id="{ED19EABD-DD0C-447C-B082-A60CF9BD3C52}"/>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2.</a:t>
            </a:r>
            <a:r>
              <a:rPr lang="ja-JP" altLang="en-US" sz="900" dirty="0">
                <a:latin typeface="Meiryo UI" panose="020B0604030504040204" pitchFamily="50" charset="-128"/>
                <a:ea typeface="Meiryo UI" panose="020B0604030504040204" pitchFamily="50" charset="-128"/>
              </a:rPr>
              <a:t>市場を分析する</a:t>
            </a:r>
          </a:p>
        </p:txBody>
      </p:sp>
      <p:sp>
        <p:nvSpPr>
          <p:cNvPr id="23" name="テキスト ボックス 22">
            <a:extLst>
              <a:ext uri="{FF2B5EF4-FFF2-40B4-BE49-F238E27FC236}">
                <a16:creationId xmlns:a16="http://schemas.microsoft.com/office/drawing/2014/main" id="{CFA16D89-D914-41B5-B545-7D78C0E28389}"/>
              </a:ext>
            </a:extLst>
          </p:cNvPr>
          <p:cNvSpPr txBox="1"/>
          <p:nvPr/>
        </p:nvSpPr>
        <p:spPr>
          <a:xfrm>
            <a:off x="1809280" y="6560810"/>
            <a:ext cx="2069797"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STEP1:</a:t>
            </a:r>
            <a:r>
              <a:rPr lang="ja-JP" altLang="en-US" sz="900" dirty="0">
                <a:latin typeface="Meiryo UI" panose="020B0604030504040204" pitchFamily="50" charset="-128"/>
                <a:ea typeface="Meiryo UI" panose="020B0604030504040204" pitchFamily="50" charset="-128"/>
              </a:rPr>
              <a:t>マクロ環境や自社について分析</a:t>
            </a:r>
          </a:p>
        </p:txBody>
      </p:sp>
    </p:spTree>
    <p:extLst>
      <p:ext uri="{BB962C8B-B14F-4D97-AF65-F5344CB8AC3E}">
        <p14:creationId xmlns:p14="http://schemas.microsoft.com/office/powerpoint/2010/main" val="1665440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テキスト ボックス 78">
            <a:extLst>
              <a:ext uri="{FF2B5EF4-FFF2-40B4-BE49-F238E27FC236}">
                <a16:creationId xmlns:a16="http://schemas.microsoft.com/office/drawing/2014/main" id="{D56BA8BC-1EDA-3249-B984-31C9DBC376E9}"/>
              </a:ext>
            </a:extLst>
          </p:cNvPr>
          <p:cNvSpPr txBox="1"/>
          <p:nvPr/>
        </p:nvSpPr>
        <p:spPr>
          <a:xfrm>
            <a:off x="463308" y="238540"/>
            <a:ext cx="1928285" cy="400110"/>
          </a:xfrm>
          <a:prstGeom prst="rect">
            <a:avLst/>
          </a:prstGeom>
          <a:noFill/>
        </p:spPr>
        <p:txBody>
          <a:bodyPr wrap="none" rtlCol="0">
            <a:spAutoFit/>
          </a:bodyPr>
          <a:lstStyle/>
          <a:p>
            <a:r>
              <a:rPr lang="en-US" altLang="ja-JP" sz="2000" b="1" dirty="0">
                <a:solidFill>
                  <a:schemeClr val="tx1">
                    <a:lumMod val="75000"/>
                    <a:lumOff val="25000"/>
                  </a:schemeClr>
                </a:solidFill>
                <a:latin typeface="Meiryo" panose="020B0604030504040204" pitchFamily="34" charset="-128"/>
                <a:ea typeface="Meiryo" panose="020B0604030504040204" pitchFamily="34" charset="-128"/>
              </a:rPr>
              <a:t>11_VRIO</a:t>
            </a:r>
            <a:r>
              <a:rPr lang="ja-JP" altLang="en-US" sz="2000" b="1" dirty="0">
                <a:solidFill>
                  <a:schemeClr val="tx1">
                    <a:lumMod val="75000"/>
                    <a:lumOff val="25000"/>
                  </a:schemeClr>
                </a:solidFill>
                <a:latin typeface="Meiryo" panose="020B0604030504040204" pitchFamily="34" charset="-128"/>
                <a:ea typeface="Meiryo" panose="020B0604030504040204" pitchFamily="34" charset="-128"/>
              </a:rPr>
              <a:t>分析</a:t>
            </a:r>
            <a:endParaRPr kumimoji="1" lang="ja-JP" altLang="en-US" sz="20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56" name="正方形/長方形 55">
            <a:extLst>
              <a:ext uri="{FF2B5EF4-FFF2-40B4-BE49-F238E27FC236}">
                <a16:creationId xmlns:a16="http://schemas.microsoft.com/office/drawing/2014/main" id="{86D383DA-F234-0A49-9BD2-B1D6396F85DC}"/>
              </a:ext>
            </a:extLst>
          </p:cNvPr>
          <p:cNvSpPr/>
          <p:nvPr/>
        </p:nvSpPr>
        <p:spPr>
          <a:xfrm>
            <a:off x="337289" y="1231962"/>
            <a:ext cx="1295442" cy="5239733"/>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00">
              <a:latin typeface="Meiryo" panose="020B0604030504040204" pitchFamily="34" charset="-128"/>
              <a:ea typeface="Meiryo" panose="020B0604030504040204" pitchFamily="34" charset="-128"/>
            </a:endParaRPr>
          </a:p>
        </p:txBody>
      </p:sp>
      <p:sp>
        <p:nvSpPr>
          <p:cNvPr id="50" name="正方形/長方形 49">
            <a:extLst>
              <a:ext uri="{FF2B5EF4-FFF2-40B4-BE49-F238E27FC236}">
                <a16:creationId xmlns:a16="http://schemas.microsoft.com/office/drawing/2014/main" id="{691B4B0C-0512-C346-9872-3C05BF571538}"/>
              </a:ext>
            </a:extLst>
          </p:cNvPr>
          <p:cNvSpPr/>
          <p:nvPr/>
        </p:nvSpPr>
        <p:spPr>
          <a:xfrm>
            <a:off x="1632731" y="686423"/>
            <a:ext cx="7919403" cy="545539"/>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00">
              <a:latin typeface="Meiryo" panose="020B0604030504040204" pitchFamily="34" charset="-128"/>
              <a:ea typeface="Meiryo" panose="020B0604030504040204" pitchFamily="34" charset="-128"/>
            </a:endParaRPr>
          </a:p>
        </p:txBody>
      </p:sp>
      <p:cxnSp>
        <p:nvCxnSpPr>
          <p:cNvPr id="46" name="直線コネクタ 45">
            <a:extLst>
              <a:ext uri="{FF2B5EF4-FFF2-40B4-BE49-F238E27FC236}">
                <a16:creationId xmlns:a16="http://schemas.microsoft.com/office/drawing/2014/main" id="{124C1A00-356D-0E49-8D06-88F0BF7646C9}"/>
              </a:ext>
            </a:extLst>
          </p:cNvPr>
          <p:cNvCxnSpPr>
            <a:cxnSpLocks/>
          </p:cNvCxnSpPr>
          <p:nvPr/>
        </p:nvCxnSpPr>
        <p:spPr>
          <a:xfrm>
            <a:off x="356673" y="1886934"/>
            <a:ext cx="9189907"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3" name="直線コネクタ 32">
            <a:extLst>
              <a:ext uri="{FF2B5EF4-FFF2-40B4-BE49-F238E27FC236}">
                <a16:creationId xmlns:a16="http://schemas.microsoft.com/office/drawing/2014/main" id="{F95A1CB9-FFB8-9E49-9A75-18E2B5E58244}"/>
              </a:ext>
            </a:extLst>
          </p:cNvPr>
          <p:cNvCxnSpPr>
            <a:cxnSpLocks/>
          </p:cNvCxnSpPr>
          <p:nvPr/>
        </p:nvCxnSpPr>
        <p:spPr>
          <a:xfrm>
            <a:off x="353871" y="2541902"/>
            <a:ext cx="919551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9" name="直線コネクタ 38">
            <a:extLst>
              <a:ext uri="{FF2B5EF4-FFF2-40B4-BE49-F238E27FC236}">
                <a16:creationId xmlns:a16="http://schemas.microsoft.com/office/drawing/2014/main" id="{A5DF19A4-4F4C-2441-81DB-AFF54B60049A}"/>
              </a:ext>
            </a:extLst>
          </p:cNvPr>
          <p:cNvCxnSpPr>
            <a:cxnSpLocks/>
          </p:cNvCxnSpPr>
          <p:nvPr/>
        </p:nvCxnSpPr>
        <p:spPr>
          <a:xfrm>
            <a:off x="353939" y="4506806"/>
            <a:ext cx="919264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3" name="直線コネクタ 42">
            <a:extLst>
              <a:ext uri="{FF2B5EF4-FFF2-40B4-BE49-F238E27FC236}">
                <a16:creationId xmlns:a16="http://schemas.microsoft.com/office/drawing/2014/main" id="{4F3078D6-F0A9-B140-BD9B-73216118CB22}"/>
              </a:ext>
            </a:extLst>
          </p:cNvPr>
          <p:cNvCxnSpPr>
            <a:cxnSpLocks/>
          </p:cNvCxnSpPr>
          <p:nvPr/>
        </p:nvCxnSpPr>
        <p:spPr>
          <a:xfrm>
            <a:off x="361317" y="5816742"/>
            <a:ext cx="9185263"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5" name="直線コネクタ 34">
            <a:extLst>
              <a:ext uri="{FF2B5EF4-FFF2-40B4-BE49-F238E27FC236}">
                <a16:creationId xmlns:a16="http://schemas.microsoft.com/office/drawing/2014/main" id="{AB725E8D-8C95-714B-B207-7F9F2D8D7971}"/>
              </a:ext>
            </a:extLst>
          </p:cNvPr>
          <p:cNvCxnSpPr>
            <a:cxnSpLocks/>
          </p:cNvCxnSpPr>
          <p:nvPr/>
        </p:nvCxnSpPr>
        <p:spPr>
          <a:xfrm>
            <a:off x="355597" y="3196870"/>
            <a:ext cx="919378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1" name="直線コネクタ 40">
            <a:extLst>
              <a:ext uri="{FF2B5EF4-FFF2-40B4-BE49-F238E27FC236}">
                <a16:creationId xmlns:a16="http://schemas.microsoft.com/office/drawing/2014/main" id="{5F85D3D8-FFF9-A945-ABA9-1473FD39B241}"/>
              </a:ext>
            </a:extLst>
          </p:cNvPr>
          <p:cNvCxnSpPr>
            <a:cxnSpLocks/>
          </p:cNvCxnSpPr>
          <p:nvPr/>
        </p:nvCxnSpPr>
        <p:spPr>
          <a:xfrm>
            <a:off x="364002" y="5161774"/>
            <a:ext cx="9182578"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7" name="直線コネクタ 36">
            <a:extLst>
              <a:ext uri="{FF2B5EF4-FFF2-40B4-BE49-F238E27FC236}">
                <a16:creationId xmlns:a16="http://schemas.microsoft.com/office/drawing/2014/main" id="{0CBBFF3E-0239-1C4A-ADF0-2BEB77B76285}"/>
              </a:ext>
            </a:extLst>
          </p:cNvPr>
          <p:cNvCxnSpPr>
            <a:cxnSpLocks/>
          </p:cNvCxnSpPr>
          <p:nvPr/>
        </p:nvCxnSpPr>
        <p:spPr>
          <a:xfrm>
            <a:off x="337289" y="3851838"/>
            <a:ext cx="9210013"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69" name="テキスト ボックス 68">
            <a:extLst>
              <a:ext uri="{FF2B5EF4-FFF2-40B4-BE49-F238E27FC236}">
                <a16:creationId xmlns:a16="http://schemas.microsoft.com/office/drawing/2014/main" id="{86783C93-7291-B04C-8943-7C9109C31FF7}"/>
              </a:ext>
            </a:extLst>
          </p:cNvPr>
          <p:cNvSpPr txBox="1"/>
          <p:nvPr/>
        </p:nvSpPr>
        <p:spPr>
          <a:xfrm>
            <a:off x="5743642" y="819738"/>
            <a:ext cx="3821424" cy="278910"/>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今後の対策と方針</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cxnSp>
        <p:nvCxnSpPr>
          <p:cNvPr id="52" name="直線コネクタ 51"/>
          <p:cNvCxnSpPr>
            <a:cxnSpLocks/>
          </p:cNvCxnSpPr>
          <p:nvPr/>
        </p:nvCxnSpPr>
        <p:spPr>
          <a:xfrm>
            <a:off x="2653378" y="686423"/>
            <a:ext cx="0" cy="578527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9" name="直線コネクタ 48">
            <a:extLst>
              <a:ext uri="{FF2B5EF4-FFF2-40B4-BE49-F238E27FC236}">
                <a16:creationId xmlns:a16="http://schemas.microsoft.com/office/drawing/2014/main" id="{9C81C23F-2376-D64E-883C-0A52951ACE92}"/>
              </a:ext>
            </a:extLst>
          </p:cNvPr>
          <p:cNvCxnSpPr>
            <a:cxnSpLocks/>
          </p:cNvCxnSpPr>
          <p:nvPr/>
        </p:nvCxnSpPr>
        <p:spPr>
          <a:xfrm>
            <a:off x="3679815" y="686423"/>
            <a:ext cx="0" cy="578527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62" name="直線コネクタ 61">
            <a:extLst>
              <a:ext uri="{FF2B5EF4-FFF2-40B4-BE49-F238E27FC236}">
                <a16:creationId xmlns:a16="http://schemas.microsoft.com/office/drawing/2014/main" id="{1BA353C8-34B9-3544-AA51-6CA4053539E3}"/>
              </a:ext>
            </a:extLst>
          </p:cNvPr>
          <p:cNvCxnSpPr>
            <a:cxnSpLocks/>
          </p:cNvCxnSpPr>
          <p:nvPr/>
        </p:nvCxnSpPr>
        <p:spPr>
          <a:xfrm>
            <a:off x="4706251" y="686423"/>
            <a:ext cx="0" cy="578527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66" name="テキスト ボックス 65">
            <a:extLst>
              <a:ext uri="{FF2B5EF4-FFF2-40B4-BE49-F238E27FC236}">
                <a16:creationId xmlns:a16="http://schemas.microsoft.com/office/drawing/2014/main" id="{2C43BFFA-2CFA-3440-A405-26259D4D330F}"/>
              </a:ext>
            </a:extLst>
          </p:cNvPr>
          <p:cNvSpPr txBox="1"/>
          <p:nvPr/>
        </p:nvSpPr>
        <p:spPr>
          <a:xfrm>
            <a:off x="1639186" y="732579"/>
            <a:ext cx="1019984" cy="453230"/>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V</a:t>
            </a:r>
          </a:p>
          <a:p>
            <a:pPr algn="ctr"/>
            <a:r>
              <a:rPr lang="ja-JP" altLang="en-US" sz="1000" dirty="0">
                <a:solidFill>
                  <a:srgbClr val="404040"/>
                </a:solidFill>
                <a:latin typeface="Meiryo" panose="020B0604030504040204" pitchFamily="34" charset="-128"/>
                <a:ea typeface="Meiryo" panose="020B0604030504040204" pitchFamily="34" charset="-128"/>
                <a:cs typeface="メイリオ"/>
              </a:rPr>
              <a:t>経済価値</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48" name="テキスト ボックス 47">
            <a:extLst>
              <a:ext uri="{FF2B5EF4-FFF2-40B4-BE49-F238E27FC236}">
                <a16:creationId xmlns:a16="http://schemas.microsoft.com/office/drawing/2014/main" id="{873B5C46-7FB7-EC43-AA7A-68AA066ACF41}"/>
              </a:ext>
            </a:extLst>
          </p:cNvPr>
          <p:cNvSpPr txBox="1"/>
          <p:nvPr/>
        </p:nvSpPr>
        <p:spPr>
          <a:xfrm>
            <a:off x="2653379" y="732579"/>
            <a:ext cx="1032227" cy="453230"/>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R</a:t>
            </a:r>
          </a:p>
          <a:p>
            <a:pPr algn="ctr"/>
            <a:r>
              <a:rPr lang="ja-JP" altLang="en-US" sz="1000" dirty="0">
                <a:solidFill>
                  <a:srgbClr val="404040"/>
                </a:solidFill>
                <a:latin typeface="Meiryo" panose="020B0604030504040204" pitchFamily="34" charset="-128"/>
                <a:ea typeface="Meiryo" panose="020B0604030504040204" pitchFamily="34" charset="-128"/>
                <a:cs typeface="メイリオ"/>
              </a:rPr>
              <a:t>希少性</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61" name="テキスト ボックス 60">
            <a:extLst>
              <a:ext uri="{FF2B5EF4-FFF2-40B4-BE49-F238E27FC236}">
                <a16:creationId xmlns:a16="http://schemas.microsoft.com/office/drawing/2014/main" id="{26AA067D-7827-214C-898E-D36D8B96EC19}"/>
              </a:ext>
            </a:extLst>
          </p:cNvPr>
          <p:cNvSpPr txBox="1"/>
          <p:nvPr/>
        </p:nvSpPr>
        <p:spPr>
          <a:xfrm>
            <a:off x="3673362" y="732579"/>
            <a:ext cx="1038680" cy="453230"/>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I</a:t>
            </a:r>
          </a:p>
          <a:p>
            <a:pPr algn="ctr"/>
            <a:r>
              <a:rPr lang="ja-JP" altLang="en-US" sz="1000" dirty="0">
                <a:solidFill>
                  <a:srgbClr val="404040"/>
                </a:solidFill>
                <a:latin typeface="Meiryo" panose="020B0604030504040204" pitchFamily="34" charset="-128"/>
                <a:ea typeface="Meiryo" panose="020B0604030504040204" pitchFamily="34" charset="-128"/>
                <a:cs typeface="メイリオ"/>
              </a:rPr>
              <a:t>模倣困難性</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64" name="テキスト ボックス 63">
            <a:extLst>
              <a:ext uri="{FF2B5EF4-FFF2-40B4-BE49-F238E27FC236}">
                <a16:creationId xmlns:a16="http://schemas.microsoft.com/office/drawing/2014/main" id="{F8E728D6-CA67-FF4F-9BCF-C823420B1ED0}"/>
              </a:ext>
            </a:extLst>
          </p:cNvPr>
          <p:cNvSpPr txBox="1"/>
          <p:nvPr/>
        </p:nvSpPr>
        <p:spPr>
          <a:xfrm>
            <a:off x="4699800" y="732579"/>
            <a:ext cx="1038678" cy="453230"/>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O</a:t>
            </a:r>
          </a:p>
          <a:p>
            <a:pPr algn="ctr"/>
            <a:r>
              <a:rPr lang="ja-JP" altLang="en-US" sz="1000" dirty="0">
                <a:solidFill>
                  <a:srgbClr val="404040"/>
                </a:solidFill>
                <a:latin typeface="Meiryo" panose="020B0604030504040204" pitchFamily="34" charset="-128"/>
                <a:ea typeface="Meiryo" panose="020B0604030504040204" pitchFamily="34" charset="-128"/>
                <a:cs typeface="メイリオ"/>
              </a:rPr>
              <a:t>組織</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cxnSp>
        <p:nvCxnSpPr>
          <p:cNvPr id="65" name="直線コネクタ 64">
            <a:extLst>
              <a:ext uri="{FF2B5EF4-FFF2-40B4-BE49-F238E27FC236}">
                <a16:creationId xmlns:a16="http://schemas.microsoft.com/office/drawing/2014/main" id="{338EC974-A4F8-CF4B-BA43-418F9FF1BCC6}"/>
              </a:ext>
            </a:extLst>
          </p:cNvPr>
          <p:cNvCxnSpPr>
            <a:cxnSpLocks/>
          </p:cNvCxnSpPr>
          <p:nvPr/>
        </p:nvCxnSpPr>
        <p:spPr>
          <a:xfrm>
            <a:off x="5732685" y="686423"/>
            <a:ext cx="0" cy="578527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27" name="テキスト ボックス 26">
            <a:extLst>
              <a:ext uri="{FF2B5EF4-FFF2-40B4-BE49-F238E27FC236}">
                <a16:creationId xmlns:a16="http://schemas.microsoft.com/office/drawing/2014/main" id="{6C631780-7559-5D49-B68D-C6375CC027FB}"/>
              </a:ext>
            </a:extLst>
          </p:cNvPr>
          <p:cNvSpPr txBox="1"/>
          <p:nvPr/>
        </p:nvSpPr>
        <p:spPr>
          <a:xfrm>
            <a:off x="358624" y="1419995"/>
            <a:ext cx="1279869" cy="278910"/>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人材</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28" name="テキスト ボックス 27">
            <a:extLst>
              <a:ext uri="{FF2B5EF4-FFF2-40B4-BE49-F238E27FC236}">
                <a16:creationId xmlns:a16="http://schemas.microsoft.com/office/drawing/2014/main" id="{9203C23C-57A0-D942-BC49-C690F0F0C34C}"/>
              </a:ext>
            </a:extLst>
          </p:cNvPr>
          <p:cNvSpPr txBox="1"/>
          <p:nvPr/>
        </p:nvSpPr>
        <p:spPr>
          <a:xfrm>
            <a:off x="356688" y="2074963"/>
            <a:ext cx="1279869" cy="278910"/>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技術開発</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29" name="テキスト ボックス 28">
            <a:extLst>
              <a:ext uri="{FF2B5EF4-FFF2-40B4-BE49-F238E27FC236}">
                <a16:creationId xmlns:a16="http://schemas.microsoft.com/office/drawing/2014/main" id="{841B1903-399D-8740-ABFC-FD2621DBB89C}"/>
              </a:ext>
            </a:extLst>
          </p:cNvPr>
          <p:cNvSpPr txBox="1"/>
          <p:nvPr/>
        </p:nvSpPr>
        <p:spPr>
          <a:xfrm>
            <a:off x="356688" y="2729931"/>
            <a:ext cx="1279869" cy="278910"/>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資金調達</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30" name="テキスト ボックス 29">
            <a:extLst>
              <a:ext uri="{FF2B5EF4-FFF2-40B4-BE49-F238E27FC236}">
                <a16:creationId xmlns:a16="http://schemas.microsoft.com/office/drawing/2014/main" id="{2399FD0C-B580-6343-9DBB-CDA04D873794}"/>
              </a:ext>
            </a:extLst>
          </p:cNvPr>
          <p:cNvSpPr txBox="1"/>
          <p:nvPr/>
        </p:nvSpPr>
        <p:spPr>
          <a:xfrm>
            <a:off x="354751" y="3384899"/>
            <a:ext cx="1279869" cy="278910"/>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製造</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31" name="テキスト ボックス 30">
            <a:extLst>
              <a:ext uri="{FF2B5EF4-FFF2-40B4-BE49-F238E27FC236}">
                <a16:creationId xmlns:a16="http://schemas.microsoft.com/office/drawing/2014/main" id="{5590996A-A1B7-0343-AD0A-2A93FD09E4A6}"/>
              </a:ext>
            </a:extLst>
          </p:cNvPr>
          <p:cNvSpPr txBox="1"/>
          <p:nvPr/>
        </p:nvSpPr>
        <p:spPr>
          <a:xfrm>
            <a:off x="356735" y="4039867"/>
            <a:ext cx="1279869" cy="278910"/>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物流</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32" name="テキスト ボックス 31">
            <a:extLst>
              <a:ext uri="{FF2B5EF4-FFF2-40B4-BE49-F238E27FC236}">
                <a16:creationId xmlns:a16="http://schemas.microsoft.com/office/drawing/2014/main" id="{BC59B480-488E-AF40-96F2-80A7AF9F415F}"/>
              </a:ext>
            </a:extLst>
          </p:cNvPr>
          <p:cNvSpPr txBox="1"/>
          <p:nvPr/>
        </p:nvSpPr>
        <p:spPr>
          <a:xfrm>
            <a:off x="354799" y="4694834"/>
            <a:ext cx="1279869" cy="278910"/>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企画</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34" name="テキスト ボックス 33">
            <a:extLst>
              <a:ext uri="{FF2B5EF4-FFF2-40B4-BE49-F238E27FC236}">
                <a16:creationId xmlns:a16="http://schemas.microsoft.com/office/drawing/2014/main" id="{E241B053-39D0-B145-AAF7-F820182CAF39}"/>
              </a:ext>
            </a:extLst>
          </p:cNvPr>
          <p:cNvSpPr txBox="1"/>
          <p:nvPr/>
        </p:nvSpPr>
        <p:spPr>
          <a:xfrm>
            <a:off x="354799" y="5349802"/>
            <a:ext cx="1279869" cy="278910"/>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販売</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36" name="テキスト ボックス 35">
            <a:extLst>
              <a:ext uri="{FF2B5EF4-FFF2-40B4-BE49-F238E27FC236}">
                <a16:creationId xmlns:a16="http://schemas.microsoft.com/office/drawing/2014/main" id="{25748F31-757B-D349-8834-5F3DF492E410}"/>
              </a:ext>
            </a:extLst>
          </p:cNvPr>
          <p:cNvSpPr txBox="1"/>
          <p:nvPr/>
        </p:nvSpPr>
        <p:spPr>
          <a:xfrm>
            <a:off x="352863" y="6004770"/>
            <a:ext cx="1279869" cy="278910"/>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サービス</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38" name="テキスト ボックス 37">
            <a:extLst>
              <a:ext uri="{FF2B5EF4-FFF2-40B4-BE49-F238E27FC236}">
                <a16:creationId xmlns:a16="http://schemas.microsoft.com/office/drawing/2014/main" id="{D731821D-979B-2849-A2EC-D3E5959EEAA4}"/>
              </a:ext>
            </a:extLst>
          </p:cNvPr>
          <p:cNvSpPr txBox="1"/>
          <p:nvPr/>
        </p:nvSpPr>
        <p:spPr>
          <a:xfrm>
            <a:off x="4353537" y="6552002"/>
            <a:ext cx="5193043" cy="215444"/>
          </a:xfrm>
          <a:prstGeom prst="rect">
            <a:avLst/>
          </a:prstGeom>
          <a:noFill/>
        </p:spPr>
        <p:txBody>
          <a:bodyPr wrap="square" rtlCol="0" anchor="t">
            <a:spAutoFit/>
          </a:bodyPr>
          <a:lstStyle/>
          <a:p>
            <a:r>
              <a:rPr kumimoji="1" lang="en-US" altLang="ja-JP" sz="800" dirty="0">
                <a:solidFill>
                  <a:schemeClr val="tx1">
                    <a:lumMod val="75000"/>
                    <a:lumOff val="25000"/>
                  </a:schemeClr>
                </a:solidFill>
                <a:latin typeface="Meiryo" panose="020B0604030504040204" pitchFamily="34" charset="-128"/>
                <a:ea typeface="Meiryo" panose="020B0604030504040204" pitchFamily="34" charset="-128"/>
              </a:rPr>
              <a:t>※</a:t>
            </a:r>
            <a:r>
              <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rPr>
              <a:t>上記の</a:t>
            </a: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分析項目は例でありこの限りではありません。編集してご活用ください。</a:t>
            </a:r>
            <a:endParaRPr kumimoji="1" lang="en-US" altLang="ja-JP"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40" name="正方形/長方形 39">
            <a:extLst>
              <a:ext uri="{FF2B5EF4-FFF2-40B4-BE49-F238E27FC236}">
                <a16:creationId xmlns:a16="http://schemas.microsoft.com/office/drawing/2014/main" id="{260616B2-C7EC-5241-A795-F21B09D34A50}"/>
              </a:ext>
            </a:extLst>
          </p:cNvPr>
          <p:cNvSpPr/>
          <p:nvPr/>
        </p:nvSpPr>
        <p:spPr>
          <a:xfrm>
            <a:off x="351120" y="1231951"/>
            <a:ext cx="9195460" cy="5239744"/>
          </a:xfrm>
          <a:prstGeom prst="rect">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979E2113-1E55-A44C-9E57-A4345782C637}"/>
              </a:ext>
            </a:extLst>
          </p:cNvPr>
          <p:cNvSpPr/>
          <p:nvPr/>
        </p:nvSpPr>
        <p:spPr>
          <a:xfrm>
            <a:off x="1632731" y="686424"/>
            <a:ext cx="7913849" cy="5785272"/>
          </a:xfrm>
          <a:prstGeom prst="rect">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650130D1-0E35-BC41-BDD8-D0EBE0B21F19}"/>
              </a:ext>
            </a:extLst>
          </p:cNvPr>
          <p:cNvSpPr txBox="1"/>
          <p:nvPr/>
        </p:nvSpPr>
        <p:spPr>
          <a:xfrm>
            <a:off x="5845400" y="1390174"/>
            <a:ext cx="3617908" cy="338554"/>
          </a:xfrm>
          <a:prstGeom prst="rect">
            <a:avLst/>
          </a:prstGeom>
          <a:noFill/>
        </p:spPr>
        <p:txBody>
          <a:bodyPr wrap="square" rtlCol="0" anchor="ctr">
            <a:spAutoFit/>
          </a:bodyPr>
          <a:lstStyle/>
          <a:p>
            <a:pPr algn="just"/>
            <a:r>
              <a:rPr lang="ja-JP" altLang="en-US" sz="800" dirty="0">
                <a:solidFill>
                  <a:srgbClr val="404040"/>
                </a:solidFill>
                <a:latin typeface="Meiryo" panose="020B0604030504040204" pitchFamily="34" charset="-128"/>
                <a:ea typeface="Meiryo" panose="020B0604030504040204" pitchFamily="34" charset="-128"/>
                <a:cs typeface="メイリオ"/>
              </a:rPr>
              <a:t>業界の革新的技術について深い知識と技術を持っている人材が高い競争優位となっている。後続のメンバー育成が課題。</a:t>
            </a:r>
            <a:endParaRPr lang="en-US" altLang="ja-JP" sz="800" dirty="0">
              <a:solidFill>
                <a:srgbClr val="404040"/>
              </a:solidFill>
              <a:latin typeface="Meiryo" panose="020B0604030504040204" pitchFamily="34" charset="-128"/>
              <a:ea typeface="Meiryo" panose="020B0604030504040204" pitchFamily="34" charset="-128"/>
              <a:cs typeface="メイリオ"/>
            </a:endParaRPr>
          </a:p>
        </p:txBody>
      </p:sp>
      <p:sp>
        <p:nvSpPr>
          <p:cNvPr id="45" name="テキスト ボックス 44">
            <a:extLst>
              <a:ext uri="{FF2B5EF4-FFF2-40B4-BE49-F238E27FC236}">
                <a16:creationId xmlns:a16="http://schemas.microsoft.com/office/drawing/2014/main" id="{F3B45695-7D6E-364D-86D3-02FC6DD043DB}"/>
              </a:ext>
            </a:extLst>
          </p:cNvPr>
          <p:cNvSpPr txBox="1"/>
          <p:nvPr/>
        </p:nvSpPr>
        <p:spPr>
          <a:xfrm>
            <a:off x="5845400" y="2045141"/>
            <a:ext cx="3617908" cy="338554"/>
          </a:xfrm>
          <a:prstGeom prst="rect">
            <a:avLst/>
          </a:prstGeom>
          <a:noFill/>
        </p:spPr>
        <p:txBody>
          <a:bodyPr wrap="square" rtlCol="0" anchor="ctr">
            <a:spAutoFit/>
          </a:bodyPr>
          <a:lstStyle/>
          <a:p>
            <a:pPr algn="just"/>
            <a:r>
              <a:rPr lang="ja-JP" altLang="en-US" sz="800" dirty="0">
                <a:solidFill>
                  <a:srgbClr val="404040"/>
                </a:solidFill>
                <a:latin typeface="Meiryo" panose="020B0604030504040204" pitchFamily="34" charset="-128"/>
                <a:ea typeface="Meiryo" panose="020B0604030504040204" pitchFamily="34" charset="-128"/>
                <a:cs typeface="メイリオ"/>
              </a:rPr>
              <a:t>業界を越境して活用される技術の開発が進んでいる。この分野に関する研究環境も充実。今後も環境を強化する。</a:t>
            </a:r>
            <a:endParaRPr lang="en-US" altLang="ja-JP" sz="800" dirty="0">
              <a:solidFill>
                <a:srgbClr val="404040"/>
              </a:solidFill>
              <a:latin typeface="Meiryo" panose="020B0604030504040204" pitchFamily="34" charset="-128"/>
              <a:ea typeface="Meiryo" panose="020B0604030504040204" pitchFamily="34" charset="-128"/>
              <a:cs typeface="メイリオ"/>
            </a:endParaRPr>
          </a:p>
        </p:txBody>
      </p:sp>
      <p:sp>
        <p:nvSpPr>
          <p:cNvPr id="47" name="テキスト ボックス 46">
            <a:extLst>
              <a:ext uri="{FF2B5EF4-FFF2-40B4-BE49-F238E27FC236}">
                <a16:creationId xmlns:a16="http://schemas.microsoft.com/office/drawing/2014/main" id="{C67739E7-F69F-3243-B6E7-973A1016DDC5}"/>
              </a:ext>
            </a:extLst>
          </p:cNvPr>
          <p:cNvSpPr txBox="1"/>
          <p:nvPr/>
        </p:nvSpPr>
        <p:spPr>
          <a:xfrm>
            <a:off x="5845400" y="2700109"/>
            <a:ext cx="3617908" cy="338554"/>
          </a:xfrm>
          <a:prstGeom prst="rect">
            <a:avLst/>
          </a:prstGeom>
          <a:noFill/>
        </p:spPr>
        <p:txBody>
          <a:bodyPr wrap="square" rtlCol="0" anchor="ctr">
            <a:spAutoFit/>
          </a:bodyPr>
          <a:lstStyle/>
          <a:p>
            <a:pPr algn="just"/>
            <a:r>
              <a:rPr lang="ja-JP" altLang="en-US" sz="800" dirty="0">
                <a:solidFill>
                  <a:srgbClr val="404040"/>
                </a:solidFill>
                <a:latin typeface="Meiryo" panose="020B0604030504040204" pitchFamily="34" charset="-128"/>
                <a:ea typeface="Meiryo" panose="020B0604030504040204" pitchFamily="34" charset="-128"/>
                <a:cs typeface="メイリオ"/>
              </a:rPr>
              <a:t>資金調達に関する技術や知識が不足している。学習はもちろん、資金調達に強い人材の確保またはパートナー探しが急務。</a:t>
            </a:r>
            <a:endParaRPr lang="en-US" altLang="ja-JP" sz="800" dirty="0">
              <a:solidFill>
                <a:srgbClr val="404040"/>
              </a:solidFill>
              <a:latin typeface="Meiryo" panose="020B0604030504040204" pitchFamily="34" charset="-128"/>
              <a:ea typeface="Meiryo" panose="020B0604030504040204" pitchFamily="34" charset="-128"/>
              <a:cs typeface="メイリオ"/>
            </a:endParaRPr>
          </a:p>
        </p:txBody>
      </p:sp>
      <p:sp>
        <p:nvSpPr>
          <p:cNvPr id="51" name="テキスト ボックス 50">
            <a:extLst>
              <a:ext uri="{FF2B5EF4-FFF2-40B4-BE49-F238E27FC236}">
                <a16:creationId xmlns:a16="http://schemas.microsoft.com/office/drawing/2014/main" id="{BBB2002A-FE14-AC4A-978A-F30082C7CB23}"/>
              </a:ext>
            </a:extLst>
          </p:cNvPr>
          <p:cNvSpPr txBox="1"/>
          <p:nvPr/>
        </p:nvSpPr>
        <p:spPr>
          <a:xfrm>
            <a:off x="5845400" y="3355077"/>
            <a:ext cx="3617908" cy="338554"/>
          </a:xfrm>
          <a:prstGeom prst="rect">
            <a:avLst/>
          </a:prstGeom>
          <a:noFill/>
        </p:spPr>
        <p:txBody>
          <a:bodyPr wrap="square" rtlCol="0" anchor="ctr">
            <a:spAutoFit/>
          </a:bodyPr>
          <a:lstStyle/>
          <a:p>
            <a:pPr algn="just"/>
            <a:r>
              <a:rPr lang="ja-JP" altLang="en-US" sz="800" dirty="0">
                <a:solidFill>
                  <a:srgbClr val="404040"/>
                </a:solidFill>
                <a:latin typeface="Meiryo" panose="020B0604030504040204" pitchFamily="34" charset="-128"/>
                <a:ea typeface="Meiryo" panose="020B0604030504040204" pitchFamily="34" charset="-128"/>
                <a:cs typeface="メイリオ"/>
              </a:rPr>
              <a:t>業界内では新しい製造スタイルであり、競争優位性が高い。ただ模倣しようと思えば可能で、将来的には強みといいづらい。</a:t>
            </a:r>
            <a:endParaRPr lang="en-US" altLang="ja-JP" sz="800" dirty="0">
              <a:solidFill>
                <a:srgbClr val="404040"/>
              </a:solidFill>
              <a:latin typeface="Meiryo" panose="020B0604030504040204" pitchFamily="34" charset="-128"/>
              <a:ea typeface="Meiryo" panose="020B0604030504040204" pitchFamily="34" charset="-128"/>
              <a:cs typeface="メイリオ"/>
            </a:endParaRPr>
          </a:p>
        </p:txBody>
      </p:sp>
      <p:sp>
        <p:nvSpPr>
          <p:cNvPr id="53" name="テキスト ボックス 52">
            <a:extLst>
              <a:ext uri="{FF2B5EF4-FFF2-40B4-BE49-F238E27FC236}">
                <a16:creationId xmlns:a16="http://schemas.microsoft.com/office/drawing/2014/main" id="{696B36F7-26EC-844A-9AFC-12C0D7A850C6}"/>
              </a:ext>
            </a:extLst>
          </p:cNvPr>
          <p:cNvSpPr txBox="1"/>
          <p:nvPr/>
        </p:nvSpPr>
        <p:spPr>
          <a:xfrm>
            <a:off x="5845400" y="4010045"/>
            <a:ext cx="3617908" cy="338554"/>
          </a:xfrm>
          <a:prstGeom prst="rect">
            <a:avLst/>
          </a:prstGeom>
          <a:noFill/>
        </p:spPr>
        <p:txBody>
          <a:bodyPr wrap="square" rtlCol="0" anchor="ctr">
            <a:spAutoFit/>
          </a:bodyPr>
          <a:lstStyle/>
          <a:p>
            <a:pPr algn="just"/>
            <a:r>
              <a:rPr lang="ja-JP" altLang="en-US" sz="800" dirty="0">
                <a:solidFill>
                  <a:srgbClr val="404040"/>
                </a:solidFill>
                <a:latin typeface="Meiryo" panose="020B0604030504040204" pitchFamily="34" charset="-128"/>
                <a:ea typeface="Meiryo" panose="020B0604030504040204" pitchFamily="34" charset="-128"/>
                <a:cs typeface="メイリオ"/>
              </a:rPr>
              <a:t>物流上の強みは乏しい。コストダウン施策の検討と実施が急務。もしくは、何か新しい流通の仕組みを考える必要がある。</a:t>
            </a:r>
            <a:endParaRPr lang="en-US" altLang="ja-JP" sz="800" dirty="0">
              <a:solidFill>
                <a:srgbClr val="404040"/>
              </a:solidFill>
              <a:latin typeface="Meiryo" panose="020B0604030504040204" pitchFamily="34" charset="-128"/>
              <a:ea typeface="Meiryo" panose="020B0604030504040204" pitchFamily="34" charset="-128"/>
              <a:cs typeface="メイリオ"/>
            </a:endParaRPr>
          </a:p>
        </p:txBody>
      </p:sp>
      <p:sp>
        <p:nvSpPr>
          <p:cNvPr id="54" name="テキスト ボックス 53">
            <a:extLst>
              <a:ext uri="{FF2B5EF4-FFF2-40B4-BE49-F238E27FC236}">
                <a16:creationId xmlns:a16="http://schemas.microsoft.com/office/drawing/2014/main" id="{29214F86-4C77-CD42-A07A-78DAED0E2C48}"/>
              </a:ext>
            </a:extLst>
          </p:cNvPr>
          <p:cNvSpPr txBox="1"/>
          <p:nvPr/>
        </p:nvSpPr>
        <p:spPr>
          <a:xfrm>
            <a:off x="5845400" y="4665013"/>
            <a:ext cx="3617908" cy="338554"/>
          </a:xfrm>
          <a:prstGeom prst="rect">
            <a:avLst/>
          </a:prstGeom>
          <a:noFill/>
        </p:spPr>
        <p:txBody>
          <a:bodyPr wrap="square" rtlCol="0" anchor="ctr">
            <a:spAutoFit/>
          </a:bodyPr>
          <a:lstStyle/>
          <a:p>
            <a:pPr algn="just"/>
            <a:r>
              <a:rPr lang="ja-JP" altLang="en-US" sz="800" dirty="0">
                <a:solidFill>
                  <a:srgbClr val="404040"/>
                </a:solidFill>
                <a:latin typeface="Meiryo" panose="020B0604030504040204" pitchFamily="34" charset="-128"/>
                <a:ea typeface="Meiryo" panose="020B0604030504040204" pitchFamily="34" charset="-128"/>
                <a:cs typeface="メイリオ"/>
              </a:rPr>
              <a:t>問題解決能力に長け、主体的な人材が多数いることから企画力は高い。しかし、外部とのコラボレーションがないのが弱み。</a:t>
            </a:r>
            <a:endParaRPr lang="en-US" altLang="ja-JP" sz="800" dirty="0">
              <a:solidFill>
                <a:srgbClr val="404040"/>
              </a:solidFill>
              <a:latin typeface="Meiryo" panose="020B0604030504040204" pitchFamily="34" charset="-128"/>
              <a:ea typeface="Meiryo" panose="020B0604030504040204" pitchFamily="34" charset="-128"/>
              <a:cs typeface="メイリオ"/>
            </a:endParaRPr>
          </a:p>
        </p:txBody>
      </p:sp>
      <p:sp>
        <p:nvSpPr>
          <p:cNvPr id="55" name="テキスト ボックス 54">
            <a:extLst>
              <a:ext uri="{FF2B5EF4-FFF2-40B4-BE49-F238E27FC236}">
                <a16:creationId xmlns:a16="http://schemas.microsoft.com/office/drawing/2014/main" id="{C18BC416-4CF9-B046-BABE-EF0A75CB0589}"/>
              </a:ext>
            </a:extLst>
          </p:cNvPr>
          <p:cNvSpPr txBox="1"/>
          <p:nvPr/>
        </p:nvSpPr>
        <p:spPr>
          <a:xfrm>
            <a:off x="5845400" y="5319981"/>
            <a:ext cx="3617908" cy="338554"/>
          </a:xfrm>
          <a:prstGeom prst="rect">
            <a:avLst/>
          </a:prstGeom>
          <a:noFill/>
        </p:spPr>
        <p:txBody>
          <a:bodyPr wrap="square" rtlCol="0" anchor="ctr">
            <a:spAutoFit/>
          </a:bodyPr>
          <a:lstStyle/>
          <a:p>
            <a:pPr algn="just"/>
            <a:r>
              <a:rPr lang="ja-JP" altLang="en-US" sz="800" dirty="0">
                <a:solidFill>
                  <a:srgbClr val="404040"/>
                </a:solidFill>
                <a:latin typeface="Meiryo" panose="020B0604030504040204" pitchFamily="34" charset="-128"/>
                <a:ea typeface="Meiryo" panose="020B0604030504040204" pitchFamily="34" charset="-128"/>
                <a:cs typeface="メイリオ"/>
              </a:rPr>
              <a:t>現状の技術、商品ともにジャンルが特化しており希少性が高く、</a:t>
            </a:r>
            <a:r>
              <a:rPr lang="en-US" altLang="ja-JP" sz="800" dirty="0">
                <a:solidFill>
                  <a:srgbClr val="404040"/>
                </a:solidFill>
                <a:latin typeface="Meiryo" panose="020B0604030504040204" pitchFamily="34" charset="-128"/>
                <a:ea typeface="Meiryo" panose="020B0604030504040204" pitchFamily="34" charset="-128"/>
                <a:cs typeface="メイリオ"/>
              </a:rPr>
              <a:t>Web</a:t>
            </a:r>
            <a:r>
              <a:rPr lang="ja-JP" altLang="en-US" sz="800" dirty="0">
                <a:solidFill>
                  <a:srgbClr val="404040"/>
                </a:solidFill>
                <a:latin typeface="Meiryo" panose="020B0604030504040204" pitchFamily="34" charset="-128"/>
                <a:ea typeface="Meiryo" panose="020B0604030504040204" pitchFamily="34" charset="-128"/>
                <a:cs typeface="メイリオ"/>
              </a:rPr>
              <a:t>からの申し込みが多数。アナログでの営業力が乏しい。</a:t>
            </a:r>
            <a:endParaRPr lang="en-US" altLang="ja-JP" sz="800" dirty="0">
              <a:solidFill>
                <a:srgbClr val="404040"/>
              </a:solidFill>
              <a:latin typeface="Meiryo" panose="020B0604030504040204" pitchFamily="34" charset="-128"/>
              <a:ea typeface="Meiryo" panose="020B0604030504040204" pitchFamily="34" charset="-128"/>
              <a:cs typeface="メイリオ"/>
            </a:endParaRPr>
          </a:p>
        </p:txBody>
      </p:sp>
      <p:sp>
        <p:nvSpPr>
          <p:cNvPr id="57" name="テキスト ボックス 56">
            <a:extLst>
              <a:ext uri="{FF2B5EF4-FFF2-40B4-BE49-F238E27FC236}">
                <a16:creationId xmlns:a16="http://schemas.microsoft.com/office/drawing/2014/main" id="{2EDB2CB0-6B1D-4149-9EE7-8688612B75EF}"/>
              </a:ext>
            </a:extLst>
          </p:cNvPr>
          <p:cNvSpPr txBox="1"/>
          <p:nvPr/>
        </p:nvSpPr>
        <p:spPr>
          <a:xfrm>
            <a:off x="5845400" y="5974949"/>
            <a:ext cx="3617908" cy="338554"/>
          </a:xfrm>
          <a:prstGeom prst="rect">
            <a:avLst/>
          </a:prstGeom>
          <a:noFill/>
        </p:spPr>
        <p:txBody>
          <a:bodyPr wrap="square" rtlCol="0" anchor="ctr">
            <a:spAutoFit/>
          </a:bodyPr>
          <a:lstStyle/>
          <a:p>
            <a:pPr algn="just"/>
            <a:r>
              <a:rPr lang="ja-JP" altLang="en-US" sz="800" dirty="0">
                <a:solidFill>
                  <a:srgbClr val="404040"/>
                </a:solidFill>
                <a:latin typeface="Meiryo" panose="020B0604030504040204" pitchFamily="34" charset="-128"/>
                <a:ea typeface="Meiryo" panose="020B0604030504040204" pitchFamily="34" charset="-128"/>
                <a:cs typeface="メイリオ"/>
              </a:rPr>
              <a:t>アフターフォローの丁寧さは業界内地オップクラス。相応のコストがかかっているため、コストカットの仕組みづくりが必要。</a:t>
            </a:r>
            <a:endParaRPr lang="en-US" altLang="ja-JP" sz="800" dirty="0">
              <a:solidFill>
                <a:srgbClr val="404040"/>
              </a:solidFill>
              <a:latin typeface="Meiryo" panose="020B0604030504040204" pitchFamily="34" charset="-128"/>
              <a:ea typeface="Meiryo" panose="020B0604030504040204" pitchFamily="34" charset="-128"/>
              <a:cs typeface="メイリオ"/>
            </a:endParaRPr>
          </a:p>
        </p:txBody>
      </p:sp>
      <p:sp>
        <p:nvSpPr>
          <p:cNvPr id="58" name="テキスト ボックス 57">
            <a:extLst>
              <a:ext uri="{FF2B5EF4-FFF2-40B4-BE49-F238E27FC236}">
                <a16:creationId xmlns:a16="http://schemas.microsoft.com/office/drawing/2014/main" id="{7F25CB3F-F1CB-3F47-AD9B-5D57071C59FC}"/>
              </a:ext>
            </a:extLst>
          </p:cNvPr>
          <p:cNvSpPr txBox="1"/>
          <p:nvPr/>
        </p:nvSpPr>
        <p:spPr>
          <a:xfrm>
            <a:off x="1639186" y="1411279"/>
            <a:ext cx="1019984" cy="296343"/>
          </a:xfrm>
          <a:prstGeom prst="rect">
            <a:avLst/>
          </a:prstGeom>
          <a:noFill/>
        </p:spPr>
        <p:txBody>
          <a:bodyPr wrap="square" rtlCol="0" anchor="ctr">
            <a:spAutoFit/>
          </a:bodyPr>
          <a:lstStyle/>
          <a:p>
            <a:pPr algn="ctr"/>
            <a:r>
              <a:rPr lang="ja-JP" altLang="en-US" sz="1100" dirty="0">
                <a:solidFill>
                  <a:srgbClr val="404040"/>
                </a:solidFill>
                <a:latin typeface="Meiryo" panose="020B0604030504040204" pitchFamily="34" charset="-128"/>
                <a:ea typeface="Meiryo" panose="020B0604030504040204" pitchFamily="34" charset="-128"/>
                <a:cs typeface="メイリオ"/>
              </a:rPr>
              <a:t>○</a:t>
            </a:r>
            <a:endParaRPr lang="en-US" altLang="ja-JP" sz="1100" dirty="0">
              <a:solidFill>
                <a:srgbClr val="404040"/>
              </a:solidFill>
              <a:latin typeface="Meiryo" panose="020B0604030504040204" pitchFamily="34" charset="-128"/>
              <a:ea typeface="Meiryo" panose="020B0604030504040204" pitchFamily="34" charset="-128"/>
              <a:cs typeface="メイリオ"/>
            </a:endParaRPr>
          </a:p>
        </p:txBody>
      </p:sp>
      <p:sp>
        <p:nvSpPr>
          <p:cNvPr id="59" name="テキスト ボックス 58">
            <a:extLst>
              <a:ext uri="{FF2B5EF4-FFF2-40B4-BE49-F238E27FC236}">
                <a16:creationId xmlns:a16="http://schemas.microsoft.com/office/drawing/2014/main" id="{742FB608-86B4-2145-8DC5-3FE635CC2627}"/>
              </a:ext>
            </a:extLst>
          </p:cNvPr>
          <p:cNvSpPr txBox="1"/>
          <p:nvPr/>
        </p:nvSpPr>
        <p:spPr>
          <a:xfrm>
            <a:off x="2653379" y="1411279"/>
            <a:ext cx="1032227" cy="296343"/>
          </a:xfrm>
          <a:prstGeom prst="rect">
            <a:avLst/>
          </a:prstGeom>
          <a:noFill/>
        </p:spPr>
        <p:txBody>
          <a:bodyPr wrap="square" rtlCol="0" anchor="ctr">
            <a:spAutoFit/>
          </a:bodyPr>
          <a:lstStyle/>
          <a:p>
            <a:pPr algn="ctr"/>
            <a:r>
              <a:rPr lang="ja-JP" altLang="en-US" sz="1100" dirty="0">
                <a:solidFill>
                  <a:srgbClr val="404040"/>
                </a:solidFill>
                <a:latin typeface="Meiryo" panose="020B0604030504040204" pitchFamily="34" charset="-128"/>
                <a:ea typeface="Meiryo" panose="020B0604030504040204" pitchFamily="34" charset="-128"/>
                <a:cs typeface="メイリオ"/>
              </a:rPr>
              <a:t>○</a:t>
            </a:r>
            <a:endParaRPr lang="en-US" altLang="ja-JP" sz="1100" dirty="0">
              <a:solidFill>
                <a:srgbClr val="404040"/>
              </a:solidFill>
              <a:latin typeface="Meiryo" panose="020B0604030504040204" pitchFamily="34" charset="-128"/>
              <a:ea typeface="Meiryo" panose="020B0604030504040204" pitchFamily="34" charset="-128"/>
              <a:cs typeface="メイリオ"/>
            </a:endParaRPr>
          </a:p>
        </p:txBody>
      </p:sp>
      <p:sp>
        <p:nvSpPr>
          <p:cNvPr id="60" name="テキスト ボックス 59">
            <a:extLst>
              <a:ext uri="{FF2B5EF4-FFF2-40B4-BE49-F238E27FC236}">
                <a16:creationId xmlns:a16="http://schemas.microsoft.com/office/drawing/2014/main" id="{7B8953B2-F29F-B04D-8027-84435CE5B6F5}"/>
              </a:ext>
            </a:extLst>
          </p:cNvPr>
          <p:cNvSpPr txBox="1"/>
          <p:nvPr/>
        </p:nvSpPr>
        <p:spPr>
          <a:xfrm>
            <a:off x="3673362" y="1411279"/>
            <a:ext cx="1038680" cy="296343"/>
          </a:xfrm>
          <a:prstGeom prst="rect">
            <a:avLst/>
          </a:prstGeom>
          <a:noFill/>
        </p:spPr>
        <p:txBody>
          <a:bodyPr wrap="square" rtlCol="0" anchor="ctr">
            <a:spAutoFit/>
          </a:bodyPr>
          <a:lstStyle/>
          <a:p>
            <a:pPr algn="ctr"/>
            <a:r>
              <a:rPr lang="ja-JP" altLang="en-US" sz="1100" dirty="0">
                <a:solidFill>
                  <a:srgbClr val="404040"/>
                </a:solidFill>
                <a:latin typeface="Meiryo" panose="020B0604030504040204" pitchFamily="34" charset="-128"/>
                <a:ea typeface="Meiryo" panose="020B0604030504040204" pitchFamily="34" charset="-128"/>
                <a:cs typeface="メイリオ"/>
              </a:rPr>
              <a:t>○</a:t>
            </a:r>
            <a:endParaRPr lang="en-US" altLang="ja-JP" sz="1100" dirty="0">
              <a:solidFill>
                <a:srgbClr val="404040"/>
              </a:solidFill>
              <a:latin typeface="Meiryo" panose="020B0604030504040204" pitchFamily="34" charset="-128"/>
              <a:ea typeface="Meiryo" panose="020B0604030504040204" pitchFamily="34" charset="-128"/>
              <a:cs typeface="メイリオ"/>
            </a:endParaRPr>
          </a:p>
        </p:txBody>
      </p:sp>
      <p:sp>
        <p:nvSpPr>
          <p:cNvPr id="63" name="テキスト ボックス 62">
            <a:extLst>
              <a:ext uri="{FF2B5EF4-FFF2-40B4-BE49-F238E27FC236}">
                <a16:creationId xmlns:a16="http://schemas.microsoft.com/office/drawing/2014/main" id="{6F0C330F-B8B7-9A46-864E-32AAAFF10517}"/>
              </a:ext>
            </a:extLst>
          </p:cNvPr>
          <p:cNvSpPr txBox="1"/>
          <p:nvPr/>
        </p:nvSpPr>
        <p:spPr>
          <a:xfrm>
            <a:off x="4699800" y="1411279"/>
            <a:ext cx="1038678" cy="296343"/>
          </a:xfrm>
          <a:prstGeom prst="rect">
            <a:avLst/>
          </a:prstGeom>
          <a:noFill/>
        </p:spPr>
        <p:txBody>
          <a:bodyPr wrap="square" rtlCol="0" anchor="ctr">
            <a:spAutoFit/>
          </a:bodyPr>
          <a:lstStyle/>
          <a:p>
            <a:pPr algn="ctr"/>
            <a:r>
              <a:rPr lang="ja-JP" altLang="en-US" sz="1100" dirty="0">
                <a:solidFill>
                  <a:srgbClr val="404040"/>
                </a:solidFill>
                <a:latin typeface="Meiryo" panose="020B0604030504040204" pitchFamily="34" charset="-128"/>
                <a:ea typeface="Meiryo" panose="020B0604030504040204" pitchFamily="34" charset="-128"/>
                <a:cs typeface="メイリオ"/>
              </a:rPr>
              <a:t>△</a:t>
            </a:r>
            <a:endParaRPr lang="en-US" altLang="ja-JP" sz="1100" dirty="0">
              <a:solidFill>
                <a:srgbClr val="404040"/>
              </a:solidFill>
              <a:latin typeface="Meiryo" panose="020B0604030504040204" pitchFamily="34" charset="-128"/>
              <a:ea typeface="Meiryo" panose="020B0604030504040204" pitchFamily="34" charset="-128"/>
              <a:cs typeface="メイリオ"/>
            </a:endParaRPr>
          </a:p>
        </p:txBody>
      </p:sp>
      <p:sp>
        <p:nvSpPr>
          <p:cNvPr id="67" name="テキスト ボックス 66">
            <a:extLst>
              <a:ext uri="{FF2B5EF4-FFF2-40B4-BE49-F238E27FC236}">
                <a16:creationId xmlns:a16="http://schemas.microsoft.com/office/drawing/2014/main" id="{FF337AC2-B125-6D4C-857F-7255E36EC2F4}"/>
              </a:ext>
            </a:extLst>
          </p:cNvPr>
          <p:cNvSpPr txBox="1"/>
          <p:nvPr/>
        </p:nvSpPr>
        <p:spPr>
          <a:xfrm>
            <a:off x="1639186" y="2066247"/>
            <a:ext cx="1019984" cy="296343"/>
          </a:xfrm>
          <a:prstGeom prst="rect">
            <a:avLst/>
          </a:prstGeom>
          <a:noFill/>
        </p:spPr>
        <p:txBody>
          <a:bodyPr wrap="square" rtlCol="0" anchor="ctr">
            <a:spAutoFit/>
          </a:bodyPr>
          <a:lstStyle/>
          <a:p>
            <a:pPr algn="ctr"/>
            <a:r>
              <a:rPr lang="ja-JP" altLang="en-US" sz="1100" dirty="0">
                <a:solidFill>
                  <a:srgbClr val="404040"/>
                </a:solidFill>
                <a:latin typeface="Meiryo" panose="020B0604030504040204" pitchFamily="34" charset="-128"/>
                <a:ea typeface="Meiryo" panose="020B0604030504040204" pitchFamily="34" charset="-128"/>
                <a:cs typeface="メイリオ"/>
              </a:rPr>
              <a:t>○</a:t>
            </a:r>
            <a:endParaRPr lang="en-US" altLang="ja-JP" sz="1100" dirty="0">
              <a:solidFill>
                <a:srgbClr val="404040"/>
              </a:solidFill>
              <a:latin typeface="Meiryo" panose="020B0604030504040204" pitchFamily="34" charset="-128"/>
              <a:ea typeface="Meiryo" panose="020B0604030504040204" pitchFamily="34" charset="-128"/>
              <a:cs typeface="メイリオ"/>
            </a:endParaRPr>
          </a:p>
        </p:txBody>
      </p:sp>
      <p:sp>
        <p:nvSpPr>
          <p:cNvPr id="68" name="テキスト ボックス 67">
            <a:extLst>
              <a:ext uri="{FF2B5EF4-FFF2-40B4-BE49-F238E27FC236}">
                <a16:creationId xmlns:a16="http://schemas.microsoft.com/office/drawing/2014/main" id="{8296B855-AC6B-6F41-945E-883A0D3C55BD}"/>
              </a:ext>
            </a:extLst>
          </p:cNvPr>
          <p:cNvSpPr txBox="1"/>
          <p:nvPr/>
        </p:nvSpPr>
        <p:spPr>
          <a:xfrm>
            <a:off x="2653379" y="2066247"/>
            <a:ext cx="1032227" cy="296343"/>
          </a:xfrm>
          <a:prstGeom prst="rect">
            <a:avLst/>
          </a:prstGeom>
          <a:noFill/>
        </p:spPr>
        <p:txBody>
          <a:bodyPr wrap="square" rtlCol="0" anchor="ctr">
            <a:spAutoFit/>
          </a:bodyPr>
          <a:lstStyle/>
          <a:p>
            <a:pPr algn="ctr"/>
            <a:r>
              <a:rPr lang="ja-JP" altLang="en-US" sz="1100" dirty="0">
                <a:solidFill>
                  <a:srgbClr val="404040"/>
                </a:solidFill>
                <a:latin typeface="Meiryo" panose="020B0604030504040204" pitchFamily="34" charset="-128"/>
                <a:ea typeface="Meiryo" panose="020B0604030504040204" pitchFamily="34" charset="-128"/>
                <a:cs typeface="メイリオ"/>
              </a:rPr>
              <a:t>○</a:t>
            </a:r>
            <a:endParaRPr lang="en-US" altLang="ja-JP" sz="1100" dirty="0">
              <a:solidFill>
                <a:srgbClr val="404040"/>
              </a:solidFill>
              <a:latin typeface="Meiryo" panose="020B0604030504040204" pitchFamily="34" charset="-128"/>
              <a:ea typeface="Meiryo" panose="020B0604030504040204" pitchFamily="34" charset="-128"/>
              <a:cs typeface="メイリオ"/>
            </a:endParaRPr>
          </a:p>
        </p:txBody>
      </p:sp>
      <p:sp>
        <p:nvSpPr>
          <p:cNvPr id="70" name="テキスト ボックス 69">
            <a:extLst>
              <a:ext uri="{FF2B5EF4-FFF2-40B4-BE49-F238E27FC236}">
                <a16:creationId xmlns:a16="http://schemas.microsoft.com/office/drawing/2014/main" id="{8F77A63A-3650-6F4B-B0C9-9DD86943B477}"/>
              </a:ext>
            </a:extLst>
          </p:cNvPr>
          <p:cNvSpPr txBox="1"/>
          <p:nvPr/>
        </p:nvSpPr>
        <p:spPr>
          <a:xfrm>
            <a:off x="3673362" y="2066247"/>
            <a:ext cx="1038680" cy="296343"/>
          </a:xfrm>
          <a:prstGeom prst="rect">
            <a:avLst/>
          </a:prstGeom>
          <a:noFill/>
        </p:spPr>
        <p:txBody>
          <a:bodyPr wrap="square" rtlCol="0" anchor="ctr">
            <a:spAutoFit/>
          </a:bodyPr>
          <a:lstStyle/>
          <a:p>
            <a:pPr algn="ctr"/>
            <a:r>
              <a:rPr lang="ja-JP" altLang="en-US" sz="1100" dirty="0">
                <a:solidFill>
                  <a:srgbClr val="404040"/>
                </a:solidFill>
                <a:latin typeface="Meiryo" panose="020B0604030504040204" pitchFamily="34" charset="-128"/>
                <a:ea typeface="Meiryo" panose="020B0604030504040204" pitchFamily="34" charset="-128"/>
                <a:cs typeface="メイリオ"/>
              </a:rPr>
              <a:t>○</a:t>
            </a:r>
            <a:endParaRPr lang="en-US" altLang="ja-JP" sz="1100" dirty="0">
              <a:solidFill>
                <a:srgbClr val="404040"/>
              </a:solidFill>
              <a:latin typeface="Meiryo" panose="020B0604030504040204" pitchFamily="34" charset="-128"/>
              <a:ea typeface="Meiryo" panose="020B0604030504040204" pitchFamily="34" charset="-128"/>
              <a:cs typeface="メイリオ"/>
            </a:endParaRPr>
          </a:p>
        </p:txBody>
      </p:sp>
      <p:sp>
        <p:nvSpPr>
          <p:cNvPr id="71" name="テキスト ボックス 70">
            <a:extLst>
              <a:ext uri="{FF2B5EF4-FFF2-40B4-BE49-F238E27FC236}">
                <a16:creationId xmlns:a16="http://schemas.microsoft.com/office/drawing/2014/main" id="{83C9E297-7ADF-9B4A-946B-8EAA889C0474}"/>
              </a:ext>
            </a:extLst>
          </p:cNvPr>
          <p:cNvSpPr txBox="1"/>
          <p:nvPr/>
        </p:nvSpPr>
        <p:spPr>
          <a:xfrm>
            <a:off x="4699800" y="2066247"/>
            <a:ext cx="1038678" cy="296343"/>
          </a:xfrm>
          <a:prstGeom prst="rect">
            <a:avLst/>
          </a:prstGeom>
          <a:noFill/>
        </p:spPr>
        <p:txBody>
          <a:bodyPr wrap="square" rtlCol="0" anchor="ctr">
            <a:spAutoFit/>
          </a:bodyPr>
          <a:lstStyle/>
          <a:p>
            <a:pPr algn="ctr"/>
            <a:r>
              <a:rPr lang="ja-JP" altLang="en-US" sz="1100" dirty="0">
                <a:solidFill>
                  <a:srgbClr val="404040"/>
                </a:solidFill>
                <a:latin typeface="Meiryo" panose="020B0604030504040204" pitchFamily="34" charset="-128"/>
                <a:ea typeface="Meiryo" panose="020B0604030504040204" pitchFamily="34" charset="-128"/>
                <a:cs typeface="メイリオ"/>
              </a:rPr>
              <a:t>○</a:t>
            </a:r>
            <a:endParaRPr lang="en-US" altLang="ja-JP" sz="1100" dirty="0">
              <a:solidFill>
                <a:srgbClr val="404040"/>
              </a:solidFill>
              <a:latin typeface="Meiryo" panose="020B0604030504040204" pitchFamily="34" charset="-128"/>
              <a:ea typeface="Meiryo" panose="020B0604030504040204" pitchFamily="34" charset="-128"/>
              <a:cs typeface="メイリオ"/>
            </a:endParaRPr>
          </a:p>
        </p:txBody>
      </p:sp>
      <p:sp>
        <p:nvSpPr>
          <p:cNvPr id="72" name="テキスト ボックス 71">
            <a:extLst>
              <a:ext uri="{FF2B5EF4-FFF2-40B4-BE49-F238E27FC236}">
                <a16:creationId xmlns:a16="http://schemas.microsoft.com/office/drawing/2014/main" id="{34CBF624-0E43-D642-950E-380877E11C2F}"/>
              </a:ext>
            </a:extLst>
          </p:cNvPr>
          <p:cNvSpPr txBox="1"/>
          <p:nvPr/>
        </p:nvSpPr>
        <p:spPr>
          <a:xfrm>
            <a:off x="1639186" y="2721215"/>
            <a:ext cx="1019984" cy="296343"/>
          </a:xfrm>
          <a:prstGeom prst="rect">
            <a:avLst/>
          </a:prstGeom>
          <a:noFill/>
        </p:spPr>
        <p:txBody>
          <a:bodyPr wrap="square" rtlCol="0" anchor="ctr">
            <a:spAutoFit/>
          </a:bodyPr>
          <a:lstStyle/>
          <a:p>
            <a:pPr algn="ctr"/>
            <a:r>
              <a:rPr lang="en-US" altLang="ja-JP" sz="1100" dirty="0">
                <a:solidFill>
                  <a:srgbClr val="404040"/>
                </a:solidFill>
                <a:latin typeface="Meiryo" panose="020B0604030504040204" pitchFamily="34" charset="-128"/>
                <a:ea typeface="Meiryo" panose="020B0604030504040204" pitchFamily="34" charset="-128"/>
                <a:cs typeface="メイリオ"/>
              </a:rPr>
              <a:t>×</a:t>
            </a:r>
          </a:p>
        </p:txBody>
      </p:sp>
      <p:sp>
        <p:nvSpPr>
          <p:cNvPr id="73" name="テキスト ボックス 72">
            <a:extLst>
              <a:ext uri="{FF2B5EF4-FFF2-40B4-BE49-F238E27FC236}">
                <a16:creationId xmlns:a16="http://schemas.microsoft.com/office/drawing/2014/main" id="{EF45CDEE-9D65-2B46-B7A9-2A39D0173F8F}"/>
              </a:ext>
            </a:extLst>
          </p:cNvPr>
          <p:cNvSpPr txBox="1"/>
          <p:nvPr/>
        </p:nvSpPr>
        <p:spPr>
          <a:xfrm>
            <a:off x="2653379" y="2721215"/>
            <a:ext cx="1032227" cy="296343"/>
          </a:xfrm>
          <a:prstGeom prst="rect">
            <a:avLst/>
          </a:prstGeom>
          <a:noFill/>
        </p:spPr>
        <p:txBody>
          <a:bodyPr wrap="square" rtlCol="0" anchor="ctr">
            <a:spAutoFit/>
          </a:bodyPr>
          <a:lstStyle/>
          <a:p>
            <a:pPr algn="ctr"/>
            <a:r>
              <a:rPr lang="en-US" altLang="ja-JP" sz="1100" dirty="0">
                <a:solidFill>
                  <a:srgbClr val="404040"/>
                </a:solidFill>
                <a:latin typeface="Meiryo" panose="020B0604030504040204" pitchFamily="34" charset="-128"/>
                <a:ea typeface="Meiryo" panose="020B0604030504040204" pitchFamily="34" charset="-128"/>
                <a:cs typeface="メイリオ"/>
              </a:rPr>
              <a:t>×</a:t>
            </a:r>
          </a:p>
        </p:txBody>
      </p:sp>
      <p:sp>
        <p:nvSpPr>
          <p:cNvPr id="74" name="テキスト ボックス 73">
            <a:extLst>
              <a:ext uri="{FF2B5EF4-FFF2-40B4-BE49-F238E27FC236}">
                <a16:creationId xmlns:a16="http://schemas.microsoft.com/office/drawing/2014/main" id="{7D25886D-4C05-3B4D-B474-957C66B3E41E}"/>
              </a:ext>
            </a:extLst>
          </p:cNvPr>
          <p:cNvSpPr txBox="1"/>
          <p:nvPr/>
        </p:nvSpPr>
        <p:spPr>
          <a:xfrm>
            <a:off x="3673362" y="2721215"/>
            <a:ext cx="1038680" cy="296343"/>
          </a:xfrm>
          <a:prstGeom prst="rect">
            <a:avLst/>
          </a:prstGeom>
          <a:noFill/>
        </p:spPr>
        <p:txBody>
          <a:bodyPr wrap="square" rtlCol="0" anchor="ctr">
            <a:spAutoFit/>
          </a:bodyPr>
          <a:lstStyle/>
          <a:p>
            <a:pPr algn="ctr"/>
            <a:r>
              <a:rPr lang="en-US" altLang="ja-JP" sz="1100" dirty="0">
                <a:solidFill>
                  <a:srgbClr val="404040"/>
                </a:solidFill>
                <a:latin typeface="Meiryo" panose="020B0604030504040204" pitchFamily="34" charset="-128"/>
                <a:ea typeface="Meiryo" panose="020B0604030504040204" pitchFamily="34" charset="-128"/>
                <a:cs typeface="メイリオ"/>
              </a:rPr>
              <a:t>×</a:t>
            </a:r>
          </a:p>
        </p:txBody>
      </p:sp>
      <p:sp>
        <p:nvSpPr>
          <p:cNvPr id="75" name="テキスト ボックス 74">
            <a:extLst>
              <a:ext uri="{FF2B5EF4-FFF2-40B4-BE49-F238E27FC236}">
                <a16:creationId xmlns:a16="http://schemas.microsoft.com/office/drawing/2014/main" id="{D77AC1F0-8EDC-FC45-8E77-BFB2070F7CCD}"/>
              </a:ext>
            </a:extLst>
          </p:cNvPr>
          <p:cNvSpPr txBox="1"/>
          <p:nvPr/>
        </p:nvSpPr>
        <p:spPr>
          <a:xfrm>
            <a:off x="4699800" y="2721215"/>
            <a:ext cx="1038678" cy="296343"/>
          </a:xfrm>
          <a:prstGeom prst="rect">
            <a:avLst/>
          </a:prstGeom>
          <a:noFill/>
        </p:spPr>
        <p:txBody>
          <a:bodyPr wrap="square" rtlCol="0" anchor="ctr">
            <a:spAutoFit/>
          </a:bodyPr>
          <a:lstStyle/>
          <a:p>
            <a:pPr algn="ctr"/>
            <a:r>
              <a:rPr lang="en-US" altLang="ja-JP" sz="1100" dirty="0">
                <a:solidFill>
                  <a:srgbClr val="404040"/>
                </a:solidFill>
                <a:latin typeface="Meiryo" panose="020B0604030504040204" pitchFamily="34" charset="-128"/>
                <a:ea typeface="Meiryo" panose="020B0604030504040204" pitchFamily="34" charset="-128"/>
                <a:cs typeface="メイリオ"/>
              </a:rPr>
              <a:t>×</a:t>
            </a:r>
          </a:p>
        </p:txBody>
      </p:sp>
      <p:sp>
        <p:nvSpPr>
          <p:cNvPr id="76" name="テキスト ボックス 75">
            <a:extLst>
              <a:ext uri="{FF2B5EF4-FFF2-40B4-BE49-F238E27FC236}">
                <a16:creationId xmlns:a16="http://schemas.microsoft.com/office/drawing/2014/main" id="{F6157033-2ADF-6749-B515-AF8B91371FC0}"/>
              </a:ext>
            </a:extLst>
          </p:cNvPr>
          <p:cNvSpPr txBox="1"/>
          <p:nvPr/>
        </p:nvSpPr>
        <p:spPr>
          <a:xfrm>
            <a:off x="1639186" y="3376183"/>
            <a:ext cx="1019984" cy="296343"/>
          </a:xfrm>
          <a:prstGeom prst="rect">
            <a:avLst/>
          </a:prstGeom>
          <a:noFill/>
        </p:spPr>
        <p:txBody>
          <a:bodyPr wrap="square" rtlCol="0" anchor="ctr">
            <a:spAutoFit/>
          </a:bodyPr>
          <a:lstStyle/>
          <a:p>
            <a:pPr algn="ctr"/>
            <a:r>
              <a:rPr lang="ja-JP" altLang="en-US" sz="1100" dirty="0">
                <a:solidFill>
                  <a:srgbClr val="404040"/>
                </a:solidFill>
                <a:latin typeface="Meiryo" panose="020B0604030504040204" pitchFamily="34" charset="-128"/>
                <a:ea typeface="Meiryo" panose="020B0604030504040204" pitchFamily="34" charset="-128"/>
                <a:cs typeface="メイリオ"/>
              </a:rPr>
              <a:t>○</a:t>
            </a:r>
            <a:endParaRPr lang="en-US" altLang="ja-JP" sz="1100" dirty="0">
              <a:solidFill>
                <a:srgbClr val="404040"/>
              </a:solidFill>
              <a:latin typeface="Meiryo" panose="020B0604030504040204" pitchFamily="34" charset="-128"/>
              <a:ea typeface="Meiryo" panose="020B0604030504040204" pitchFamily="34" charset="-128"/>
              <a:cs typeface="メイリオ"/>
            </a:endParaRPr>
          </a:p>
        </p:txBody>
      </p:sp>
      <p:sp>
        <p:nvSpPr>
          <p:cNvPr id="77" name="テキスト ボックス 76">
            <a:extLst>
              <a:ext uri="{FF2B5EF4-FFF2-40B4-BE49-F238E27FC236}">
                <a16:creationId xmlns:a16="http://schemas.microsoft.com/office/drawing/2014/main" id="{D13E70BD-C089-A141-9734-B9DD677C24B9}"/>
              </a:ext>
            </a:extLst>
          </p:cNvPr>
          <p:cNvSpPr txBox="1"/>
          <p:nvPr/>
        </p:nvSpPr>
        <p:spPr>
          <a:xfrm>
            <a:off x="2653379" y="3376183"/>
            <a:ext cx="1032227" cy="296343"/>
          </a:xfrm>
          <a:prstGeom prst="rect">
            <a:avLst/>
          </a:prstGeom>
          <a:noFill/>
        </p:spPr>
        <p:txBody>
          <a:bodyPr wrap="square" rtlCol="0" anchor="ctr">
            <a:spAutoFit/>
          </a:bodyPr>
          <a:lstStyle/>
          <a:p>
            <a:pPr algn="ctr"/>
            <a:r>
              <a:rPr lang="ja-JP" altLang="en-US" sz="1100" dirty="0">
                <a:solidFill>
                  <a:srgbClr val="404040"/>
                </a:solidFill>
                <a:latin typeface="Meiryo" panose="020B0604030504040204" pitchFamily="34" charset="-128"/>
                <a:ea typeface="Meiryo" panose="020B0604030504040204" pitchFamily="34" charset="-128"/>
                <a:cs typeface="メイリオ"/>
              </a:rPr>
              <a:t>○</a:t>
            </a:r>
            <a:endParaRPr lang="en-US" altLang="ja-JP" sz="1100" dirty="0">
              <a:solidFill>
                <a:srgbClr val="404040"/>
              </a:solidFill>
              <a:latin typeface="Meiryo" panose="020B0604030504040204" pitchFamily="34" charset="-128"/>
              <a:ea typeface="Meiryo" panose="020B0604030504040204" pitchFamily="34" charset="-128"/>
              <a:cs typeface="メイリオ"/>
            </a:endParaRPr>
          </a:p>
        </p:txBody>
      </p:sp>
      <p:sp>
        <p:nvSpPr>
          <p:cNvPr id="78" name="テキスト ボックス 77">
            <a:extLst>
              <a:ext uri="{FF2B5EF4-FFF2-40B4-BE49-F238E27FC236}">
                <a16:creationId xmlns:a16="http://schemas.microsoft.com/office/drawing/2014/main" id="{6FC8C47A-BD9F-5444-985F-BC67A50CF59F}"/>
              </a:ext>
            </a:extLst>
          </p:cNvPr>
          <p:cNvSpPr txBox="1"/>
          <p:nvPr/>
        </p:nvSpPr>
        <p:spPr>
          <a:xfrm>
            <a:off x="3673362" y="3376183"/>
            <a:ext cx="1038680" cy="296343"/>
          </a:xfrm>
          <a:prstGeom prst="rect">
            <a:avLst/>
          </a:prstGeom>
          <a:noFill/>
        </p:spPr>
        <p:txBody>
          <a:bodyPr wrap="square" rtlCol="0" anchor="ctr">
            <a:spAutoFit/>
          </a:bodyPr>
          <a:lstStyle/>
          <a:p>
            <a:pPr algn="ctr"/>
            <a:r>
              <a:rPr lang="ja-JP" altLang="en-US" sz="1100" dirty="0">
                <a:solidFill>
                  <a:srgbClr val="404040"/>
                </a:solidFill>
                <a:latin typeface="Meiryo" panose="020B0604030504040204" pitchFamily="34" charset="-128"/>
                <a:ea typeface="Meiryo" panose="020B0604030504040204" pitchFamily="34" charset="-128"/>
                <a:cs typeface="メイリオ"/>
              </a:rPr>
              <a:t>△</a:t>
            </a:r>
            <a:endParaRPr lang="en-US" altLang="ja-JP" sz="1100" dirty="0">
              <a:solidFill>
                <a:srgbClr val="404040"/>
              </a:solidFill>
              <a:latin typeface="Meiryo" panose="020B0604030504040204" pitchFamily="34" charset="-128"/>
              <a:ea typeface="Meiryo" panose="020B0604030504040204" pitchFamily="34" charset="-128"/>
              <a:cs typeface="メイリオ"/>
            </a:endParaRPr>
          </a:p>
        </p:txBody>
      </p:sp>
      <p:sp>
        <p:nvSpPr>
          <p:cNvPr id="80" name="テキスト ボックス 79">
            <a:extLst>
              <a:ext uri="{FF2B5EF4-FFF2-40B4-BE49-F238E27FC236}">
                <a16:creationId xmlns:a16="http://schemas.microsoft.com/office/drawing/2014/main" id="{77F9DC37-7752-B54F-83C8-D73ACBDC9F9C}"/>
              </a:ext>
            </a:extLst>
          </p:cNvPr>
          <p:cNvSpPr txBox="1"/>
          <p:nvPr/>
        </p:nvSpPr>
        <p:spPr>
          <a:xfrm>
            <a:off x="4699800" y="3376183"/>
            <a:ext cx="1038678" cy="296343"/>
          </a:xfrm>
          <a:prstGeom prst="rect">
            <a:avLst/>
          </a:prstGeom>
          <a:noFill/>
        </p:spPr>
        <p:txBody>
          <a:bodyPr wrap="square" rtlCol="0" anchor="ctr">
            <a:spAutoFit/>
          </a:bodyPr>
          <a:lstStyle/>
          <a:p>
            <a:pPr algn="ctr"/>
            <a:r>
              <a:rPr lang="ja-JP" altLang="en-US" sz="1100" dirty="0">
                <a:solidFill>
                  <a:srgbClr val="404040"/>
                </a:solidFill>
                <a:latin typeface="Meiryo" panose="020B0604030504040204" pitchFamily="34" charset="-128"/>
                <a:ea typeface="Meiryo" panose="020B0604030504040204" pitchFamily="34" charset="-128"/>
                <a:cs typeface="メイリオ"/>
              </a:rPr>
              <a:t>△</a:t>
            </a:r>
            <a:endParaRPr lang="en-US" altLang="ja-JP" sz="1100" dirty="0">
              <a:solidFill>
                <a:srgbClr val="404040"/>
              </a:solidFill>
              <a:latin typeface="Meiryo" panose="020B0604030504040204" pitchFamily="34" charset="-128"/>
              <a:ea typeface="Meiryo" panose="020B0604030504040204" pitchFamily="34" charset="-128"/>
              <a:cs typeface="メイリオ"/>
            </a:endParaRPr>
          </a:p>
        </p:txBody>
      </p:sp>
      <p:sp>
        <p:nvSpPr>
          <p:cNvPr id="81" name="テキスト ボックス 80">
            <a:extLst>
              <a:ext uri="{FF2B5EF4-FFF2-40B4-BE49-F238E27FC236}">
                <a16:creationId xmlns:a16="http://schemas.microsoft.com/office/drawing/2014/main" id="{CE1DB8E1-DD0C-3042-A80A-63C8ECB4610D}"/>
              </a:ext>
            </a:extLst>
          </p:cNvPr>
          <p:cNvSpPr txBox="1"/>
          <p:nvPr/>
        </p:nvSpPr>
        <p:spPr>
          <a:xfrm>
            <a:off x="1639186" y="4031151"/>
            <a:ext cx="1019984" cy="296343"/>
          </a:xfrm>
          <a:prstGeom prst="rect">
            <a:avLst/>
          </a:prstGeom>
          <a:noFill/>
        </p:spPr>
        <p:txBody>
          <a:bodyPr wrap="square" rtlCol="0" anchor="ctr">
            <a:spAutoFit/>
          </a:bodyPr>
          <a:lstStyle/>
          <a:p>
            <a:pPr algn="ctr"/>
            <a:r>
              <a:rPr lang="en-US" altLang="ja-JP" sz="1100" dirty="0">
                <a:solidFill>
                  <a:srgbClr val="404040"/>
                </a:solidFill>
                <a:latin typeface="Meiryo" panose="020B0604030504040204" pitchFamily="34" charset="-128"/>
                <a:ea typeface="Meiryo" panose="020B0604030504040204" pitchFamily="34" charset="-128"/>
                <a:cs typeface="メイリオ"/>
              </a:rPr>
              <a:t>×</a:t>
            </a:r>
          </a:p>
        </p:txBody>
      </p:sp>
      <p:sp>
        <p:nvSpPr>
          <p:cNvPr id="82" name="テキスト ボックス 81">
            <a:extLst>
              <a:ext uri="{FF2B5EF4-FFF2-40B4-BE49-F238E27FC236}">
                <a16:creationId xmlns:a16="http://schemas.microsoft.com/office/drawing/2014/main" id="{B1D48514-6B99-174A-9CFD-09C30A3ABF07}"/>
              </a:ext>
            </a:extLst>
          </p:cNvPr>
          <p:cNvSpPr txBox="1"/>
          <p:nvPr/>
        </p:nvSpPr>
        <p:spPr>
          <a:xfrm>
            <a:off x="2653379" y="4031151"/>
            <a:ext cx="1032227" cy="296343"/>
          </a:xfrm>
          <a:prstGeom prst="rect">
            <a:avLst/>
          </a:prstGeom>
          <a:noFill/>
        </p:spPr>
        <p:txBody>
          <a:bodyPr wrap="square" rtlCol="0" anchor="ctr">
            <a:spAutoFit/>
          </a:bodyPr>
          <a:lstStyle/>
          <a:p>
            <a:pPr algn="ctr"/>
            <a:r>
              <a:rPr lang="en-US" altLang="ja-JP" sz="1100" dirty="0">
                <a:solidFill>
                  <a:srgbClr val="404040"/>
                </a:solidFill>
                <a:latin typeface="Meiryo" panose="020B0604030504040204" pitchFamily="34" charset="-128"/>
                <a:ea typeface="Meiryo" panose="020B0604030504040204" pitchFamily="34" charset="-128"/>
                <a:cs typeface="メイリオ"/>
              </a:rPr>
              <a:t>×</a:t>
            </a:r>
          </a:p>
        </p:txBody>
      </p:sp>
      <p:sp>
        <p:nvSpPr>
          <p:cNvPr id="83" name="テキスト ボックス 82">
            <a:extLst>
              <a:ext uri="{FF2B5EF4-FFF2-40B4-BE49-F238E27FC236}">
                <a16:creationId xmlns:a16="http://schemas.microsoft.com/office/drawing/2014/main" id="{7EA50FD8-A8AC-D446-BBAD-0AB7D2256914}"/>
              </a:ext>
            </a:extLst>
          </p:cNvPr>
          <p:cNvSpPr txBox="1"/>
          <p:nvPr/>
        </p:nvSpPr>
        <p:spPr>
          <a:xfrm>
            <a:off x="3673362" y="4031151"/>
            <a:ext cx="1038680" cy="296343"/>
          </a:xfrm>
          <a:prstGeom prst="rect">
            <a:avLst/>
          </a:prstGeom>
          <a:noFill/>
        </p:spPr>
        <p:txBody>
          <a:bodyPr wrap="square" rtlCol="0" anchor="ctr">
            <a:spAutoFit/>
          </a:bodyPr>
          <a:lstStyle/>
          <a:p>
            <a:pPr algn="ctr"/>
            <a:r>
              <a:rPr lang="en-US" altLang="ja-JP" sz="1100" dirty="0">
                <a:solidFill>
                  <a:srgbClr val="404040"/>
                </a:solidFill>
                <a:latin typeface="Meiryo" panose="020B0604030504040204" pitchFamily="34" charset="-128"/>
                <a:ea typeface="Meiryo" panose="020B0604030504040204" pitchFamily="34" charset="-128"/>
                <a:cs typeface="メイリオ"/>
              </a:rPr>
              <a:t>×</a:t>
            </a:r>
          </a:p>
        </p:txBody>
      </p:sp>
      <p:sp>
        <p:nvSpPr>
          <p:cNvPr id="84" name="テキスト ボックス 83">
            <a:extLst>
              <a:ext uri="{FF2B5EF4-FFF2-40B4-BE49-F238E27FC236}">
                <a16:creationId xmlns:a16="http://schemas.microsoft.com/office/drawing/2014/main" id="{0B57B725-B97A-2A40-9891-56C550D519C1}"/>
              </a:ext>
            </a:extLst>
          </p:cNvPr>
          <p:cNvSpPr txBox="1"/>
          <p:nvPr/>
        </p:nvSpPr>
        <p:spPr>
          <a:xfrm>
            <a:off x="4699800" y="4031151"/>
            <a:ext cx="1038678" cy="296343"/>
          </a:xfrm>
          <a:prstGeom prst="rect">
            <a:avLst/>
          </a:prstGeom>
          <a:noFill/>
        </p:spPr>
        <p:txBody>
          <a:bodyPr wrap="square" rtlCol="0" anchor="ctr">
            <a:spAutoFit/>
          </a:bodyPr>
          <a:lstStyle/>
          <a:p>
            <a:pPr algn="ctr"/>
            <a:r>
              <a:rPr lang="en-US" altLang="ja-JP" sz="1100" dirty="0">
                <a:solidFill>
                  <a:srgbClr val="404040"/>
                </a:solidFill>
                <a:latin typeface="Meiryo" panose="020B0604030504040204" pitchFamily="34" charset="-128"/>
                <a:ea typeface="Meiryo" panose="020B0604030504040204" pitchFamily="34" charset="-128"/>
                <a:cs typeface="メイリオ"/>
              </a:rPr>
              <a:t>×</a:t>
            </a:r>
          </a:p>
        </p:txBody>
      </p:sp>
      <p:sp>
        <p:nvSpPr>
          <p:cNvPr id="85" name="テキスト ボックス 84">
            <a:extLst>
              <a:ext uri="{FF2B5EF4-FFF2-40B4-BE49-F238E27FC236}">
                <a16:creationId xmlns:a16="http://schemas.microsoft.com/office/drawing/2014/main" id="{36868C7F-8305-2143-86FB-60120453B90E}"/>
              </a:ext>
            </a:extLst>
          </p:cNvPr>
          <p:cNvSpPr txBox="1"/>
          <p:nvPr/>
        </p:nvSpPr>
        <p:spPr>
          <a:xfrm>
            <a:off x="1639186" y="4686119"/>
            <a:ext cx="1019984" cy="296343"/>
          </a:xfrm>
          <a:prstGeom prst="rect">
            <a:avLst/>
          </a:prstGeom>
          <a:noFill/>
        </p:spPr>
        <p:txBody>
          <a:bodyPr wrap="square" rtlCol="0" anchor="ctr">
            <a:spAutoFit/>
          </a:bodyPr>
          <a:lstStyle/>
          <a:p>
            <a:pPr algn="ctr"/>
            <a:r>
              <a:rPr lang="ja-JP" altLang="en-US" sz="1100" dirty="0">
                <a:solidFill>
                  <a:srgbClr val="404040"/>
                </a:solidFill>
                <a:latin typeface="Meiryo" panose="020B0604030504040204" pitchFamily="34" charset="-128"/>
                <a:ea typeface="Meiryo" panose="020B0604030504040204" pitchFamily="34" charset="-128"/>
                <a:cs typeface="メイリオ"/>
              </a:rPr>
              <a:t>○</a:t>
            </a:r>
            <a:endParaRPr lang="en-US" altLang="ja-JP" sz="1100" dirty="0">
              <a:solidFill>
                <a:srgbClr val="404040"/>
              </a:solidFill>
              <a:latin typeface="Meiryo" panose="020B0604030504040204" pitchFamily="34" charset="-128"/>
              <a:ea typeface="Meiryo" panose="020B0604030504040204" pitchFamily="34" charset="-128"/>
              <a:cs typeface="メイリオ"/>
            </a:endParaRPr>
          </a:p>
        </p:txBody>
      </p:sp>
      <p:sp>
        <p:nvSpPr>
          <p:cNvPr id="86" name="テキスト ボックス 85">
            <a:extLst>
              <a:ext uri="{FF2B5EF4-FFF2-40B4-BE49-F238E27FC236}">
                <a16:creationId xmlns:a16="http://schemas.microsoft.com/office/drawing/2014/main" id="{CDD8D4FB-2EE5-AC40-B00C-A37B8EB19FBF}"/>
              </a:ext>
            </a:extLst>
          </p:cNvPr>
          <p:cNvSpPr txBox="1"/>
          <p:nvPr/>
        </p:nvSpPr>
        <p:spPr>
          <a:xfrm>
            <a:off x="2653379" y="4686119"/>
            <a:ext cx="1032227" cy="296343"/>
          </a:xfrm>
          <a:prstGeom prst="rect">
            <a:avLst/>
          </a:prstGeom>
          <a:noFill/>
        </p:spPr>
        <p:txBody>
          <a:bodyPr wrap="square" rtlCol="0" anchor="ctr">
            <a:spAutoFit/>
          </a:bodyPr>
          <a:lstStyle/>
          <a:p>
            <a:pPr algn="ctr"/>
            <a:r>
              <a:rPr lang="ja-JP" altLang="en-US" sz="1100" dirty="0">
                <a:solidFill>
                  <a:srgbClr val="404040"/>
                </a:solidFill>
                <a:latin typeface="Meiryo" panose="020B0604030504040204" pitchFamily="34" charset="-128"/>
                <a:ea typeface="Meiryo" panose="020B0604030504040204" pitchFamily="34" charset="-128"/>
                <a:cs typeface="メイリオ"/>
              </a:rPr>
              <a:t>○</a:t>
            </a:r>
            <a:endParaRPr lang="en-US" altLang="ja-JP" sz="1100" dirty="0">
              <a:solidFill>
                <a:srgbClr val="404040"/>
              </a:solidFill>
              <a:latin typeface="Meiryo" panose="020B0604030504040204" pitchFamily="34" charset="-128"/>
              <a:ea typeface="Meiryo" panose="020B0604030504040204" pitchFamily="34" charset="-128"/>
              <a:cs typeface="メイリオ"/>
            </a:endParaRPr>
          </a:p>
        </p:txBody>
      </p:sp>
      <p:sp>
        <p:nvSpPr>
          <p:cNvPr id="87" name="テキスト ボックス 86">
            <a:extLst>
              <a:ext uri="{FF2B5EF4-FFF2-40B4-BE49-F238E27FC236}">
                <a16:creationId xmlns:a16="http://schemas.microsoft.com/office/drawing/2014/main" id="{97AC4D4C-CDE9-714D-B935-EB9A8CA429BC}"/>
              </a:ext>
            </a:extLst>
          </p:cNvPr>
          <p:cNvSpPr txBox="1"/>
          <p:nvPr/>
        </p:nvSpPr>
        <p:spPr>
          <a:xfrm>
            <a:off x="3673362" y="4686119"/>
            <a:ext cx="1038680" cy="296343"/>
          </a:xfrm>
          <a:prstGeom prst="rect">
            <a:avLst/>
          </a:prstGeom>
          <a:noFill/>
        </p:spPr>
        <p:txBody>
          <a:bodyPr wrap="square" rtlCol="0" anchor="ctr">
            <a:spAutoFit/>
          </a:bodyPr>
          <a:lstStyle/>
          <a:p>
            <a:pPr algn="ctr"/>
            <a:r>
              <a:rPr lang="ja-JP" altLang="en-US" sz="1100" dirty="0">
                <a:solidFill>
                  <a:srgbClr val="404040"/>
                </a:solidFill>
                <a:latin typeface="Meiryo" panose="020B0604030504040204" pitchFamily="34" charset="-128"/>
                <a:ea typeface="Meiryo" panose="020B0604030504040204" pitchFamily="34" charset="-128"/>
                <a:cs typeface="メイリオ"/>
              </a:rPr>
              <a:t>○</a:t>
            </a:r>
            <a:endParaRPr lang="en-US" altLang="ja-JP" sz="1100" dirty="0">
              <a:solidFill>
                <a:srgbClr val="404040"/>
              </a:solidFill>
              <a:latin typeface="Meiryo" panose="020B0604030504040204" pitchFamily="34" charset="-128"/>
              <a:ea typeface="Meiryo" panose="020B0604030504040204" pitchFamily="34" charset="-128"/>
              <a:cs typeface="メイリオ"/>
            </a:endParaRPr>
          </a:p>
        </p:txBody>
      </p:sp>
      <p:sp>
        <p:nvSpPr>
          <p:cNvPr id="88" name="テキスト ボックス 87">
            <a:extLst>
              <a:ext uri="{FF2B5EF4-FFF2-40B4-BE49-F238E27FC236}">
                <a16:creationId xmlns:a16="http://schemas.microsoft.com/office/drawing/2014/main" id="{5ECFE1F2-9205-3844-97E7-54C5E742C663}"/>
              </a:ext>
            </a:extLst>
          </p:cNvPr>
          <p:cNvSpPr txBox="1"/>
          <p:nvPr/>
        </p:nvSpPr>
        <p:spPr>
          <a:xfrm>
            <a:off x="4699800" y="4686119"/>
            <a:ext cx="1038678" cy="296343"/>
          </a:xfrm>
          <a:prstGeom prst="rect">
            <a:avLst/>
          </a:prstGeom>
          <a:noFill/>
        </p:spPr>
        <p:txBody>
          <a:bodyPr wrap="square" rtlCol="0" anchor="ctr">
            <a:spAutoFit/>
          </a:bodyPr>
          <a:lstStyle/>
          <a:p>
            <a:pPr algn="ctr"/>
            <a:r>
              <a:rPr lang="ja-JP" altLang="en-US" sz="1100" dirty="0">
                <a:solidFill>
                  <a:srgbClr val="404040"/>
                </a:solidFill>
                <a:latin typeface="Meiryo" panose="020B0604030504040204" pitchFamily="34" charset="-128"/>
                <a:ea typeface="Meiryo" panose="020B0604030504040204" pitchFamily="34" charset="-128"/>
                <a:cs typeface="メイリオ"/>
              </a:rPr>
              <a:t>△</a:t>
            </a:r>
            <a:endParaRPr lang="en-US" altLang="ja-JP" sz="1100" dirty="0">
              <a:solidFill>
                <a:srgbClr val="404040"/>
              </a:solidFill>
              <a:latin typeface="Meiryo" panose="020B0604030504040204" pitchFamily="34" charset="-128"/>
              <a:ea typeface="Meiryo" panose="020B0604030504040204" pitchFamily="34" charset="-128"/>
              <a:cs typeface="メイリオ"/>
            </a:endParaRPr>
          </a:p>
        </p:txBody>
      </p:sp>
      <p:sp>
        <p:nvSpPr>
          <p:cNvPr id="89" name="テキスト ボックス 88">
            <a:extLst>
              <a:ext uri="{FF2B5EF4-FFF2-40B4-BE49-F238E27FC236}">
                <a16:creationId xmlns:a16="http://schemas.microsoft.com/office/drawing/2014/main" id="{FD475A84-F369-9340-80AD-BC89699D6360}"/>
              </a:ext>
            </a:extLst>
          </p:cNvPr>
          <p:cNvSpPr txBox="1"/>
          <p:nvPr/>
        </p:nvSpPr>
        <p:spPr>
          <a:xfrm>
            <a:off x="1639186" y="5341087"/>
            <a:ext cx="1019984" cy="296343"/>
          </a:xfrm>
          <a:prstGeom prst="rect">
            <a:avLst/>
          </a:prstGeom>
          <a:noFill/>
        </p:spPr>
        <p:txBody>
          <a:bodyPr wrap="square" rtlCol="0" anchor="ctr">
            <a:spAutoFit/>
          </a:bodyPr>
          <a:lstStyle/>
          <a:p>
            <a:pPr algn="ctr"/>
            <a:r>
              <a:rPr lang="ja-JP" altLang="en-US" sz="1100" dirty="0">
                <a:solidFill>
                  <a:srgbClr val="404040"/>
                </a:solidFill>
                <a:latin typeface="Meiryo" panose="020B0604030504040204" pitchFamily="34" charset="-128"/>
                <a:ea typeface="Meiryo" panose="020B0604030504040204" pitchFamily="34" charset="-128"/>
                <a:cs typeface="メイリオ"/>
              </a:rPr>
              <a:t>△</a:t>
            </a:r>
            <a:endParaRPr lang="en-US" altLang="ja-JP" sz="1100" dirty="0">
              <a:solidFill>
                <a:srgbClr val="404040"/>
              </a:solidFill>
              <a:latin typeface="Meiryo" panose="020B0604030504040204" pitchFamily="34" charset="-128"/>
              <a:ea typeface="Meiryo" panose="020B0604030504040204" pitchFamily="34" charset="-128"/>
              <a:cs typeface="メイリオ"/>
            </a:endParaRPr>
          </a:p>
        </p:txBody>
      </p:sp>
      <p:sp>
        <p:nvSpPr>
          <p:cNvPr id="90" name="テキスト ボックス 89">
            <a:extLst>
              <a:ext uri="{FF2B5EF4-FFF2-40B4-BE49-F238E27FC236}">
                <a16:creationId xmlns:a16="http://schemas.microsoft.com/office/drawing/2014/main" id="{4514450D-3329-914A-A3B8-B7052C9D5E9D}"/>
              </a:ext>
            </a:extLst>
          </p:cNvPr>
          <p:cNvSpPr txBox="1"/>
          <p:nvPr/>
        </p:nvSpPr>
        <p:spPr>
          <a:xfrm>
            <a:off x="2653379" y="5341087"/>
            <a:ext cx="1032227" cy="296343"/>
          </a:xfrm>
          <a:prstGeom prst="rect">
            <a:avLst/>
          </a:prstGeom>
          <a:noFill/>
        </p:spPr>
        <p:txBody>
          <a:bodyPr wrap="square" rtlCol="0" anchor="ctr">
            <a:spAutoFit/>
          </a:bodyPr>
          <a:lstStyle/>
          <a:p>
            <a:pPr algn="ctr"/>
            <a:r>
              <a:rPr lang="ja-JP" altLang="en-US" sz="1100" dirty="0">
                <a:solidFill>
                  <a:srgbClr val="404040"/>
                </a:solidFill>
                <a:latin typeface="Meiryo" panose="020B0604030504040204" pitchFamily="34" charset="-128"/>
                <a:ea typeface="Meiryo" panose="020B0604030504040204" pitchFamily="34" charset="-128"/>
                <a:cs typeface="メイリオ"/>
              </a:rPr>
              <a:t>○</a:t>
            </a:r>
            <a:endParaRPr lang="en-US" altLang="ja-JP" sz="1100" dirty="0">
              <a:solidFill>
                <a:srgbClr val="404040"/>
              </a:solidFill>
              <a:latin typeface="Meiryo" panose="020B0604030504040204" pitchFamily="34" charset="-128"/>
              <a:ea typeface="Meiryo" panose="020B0604030504040204" pitchFamily="34" charset="-128"/>
              <a:cs typeface="メイリオ"/>
            </a:endParaRPr>
          </a:p>
        </p:txBody>
      </p:sp>
      <p:sp>
        <p:nvSpPr>
          <p:cNvPr id="91" name="テキスト ボックス 90">
            <a:extLst>
              <a:ext uri="{FF2B5EF4-FFF2-40B4-BE49-F238E27FC236}">
                <a16:creationId xmlns:a16="http://schemas.microsoft.com/office/drawing/2014/main" id="{BB7CDAFD-66AA-FF46-B495-02827C305AC6}"/>
              </a:ext>
            </a:extLst>
          </p:cNvPr>
          <p:cNvSpPr txBox="1"/>
          <p:nvPr/>
        </p:nvSpPr>
        <p:spPr>
          <a:xfrm>
            <a:off x="3673362" y="5341087"/>
            <a:ext cx="1038680" cy="296343"/>
          </a:xfrm>
          <a:prstGeom prst="rect">
            <a:avLst/>
          </a:prstGeom>
          <a:noFill/>
        </p:spPr>
        <p:txBody>
          <a:bodyPr wrap="square" rtlCol="0" anchor="ctr">
            <a:spAutoFit/>
          </a:bodyPr>
          <a:lstStyle/>
          <a:p>
            <a:pPr algn="ctr"/>
            <a:r>
              <a:rPr lang="ja-JP" altLang="en-US" sz="1100" dirty="0">
                <a:solidFill>
                  <a:srgbClr val="404040"/>
                </a:solidFill>
                <a:latin typeface="Meiryo" panose="020B0604030504040204" pitchFamily="34" charset="-128"/>
                <a:ea typeface="Meiryo" panose="020B0604030504040204" pitchFamily="34" charset="-128"/>
                <a:cs typeface="メイリオ"/>
              </a:rPr>
              <a:t>△</a:t>
            </a:r>
            <a:endParaRPr lang="en-US" altLang="ja-JP" sz="1100" dirty="0">
              <a:solidFill>
                <a:srgbClr val="404040"/>
              </a:solidFill>
              <a:latin typeface="Meiryo" panose="020B0604030504040204" pitchFamily="34" charset="-128"/>
              <a:ea typeface="Meiryo" panose="020B0604030504040204" pitchFamily="34" charset="-128"/>
              <a:cs typeface="メイリオ"/>
            </a:endParaRPr>
          </a:p>
        </p:txBody>
      </p:sp>
      <p:sp>
        <p:nvSpPr>
          <p:cNvPr id="92" name="テキスト ボックス 91">
            <a:extLst>
              <a:ext uri="{FF2B5EF4-FFF2-40B4-BE49-F238E27FC236}">
                <a16:creationId xmlns:a16="http://schemas.microsoft.com/office/drawing/2014/main" id="{4E5295BE-D8F1-3C44-A79A-328DC2134914}"/>
              </a:ext>
            </a:extLst>
          </p:cNvPr>
          <p:cNvSpPr txBox="1"/>
          <p:nvPr/>
        </p:nvSpPr>
        <p:spPr>
          <a:xfrm>
            <a:off x="4699800" y="5341087"/>
            <a:ext cx="1038678" cy="296343"/>
          </a:xfrm>
          <a:prstGeom prst="rect">
            <a:avLst/>
          </a:prstGeom>
          <a:noFill/>
        </p:spPr>
        <p:txBody>
          <a:bodyPr wrap="square" rtlCol="0" anchor="ctr">
            <a:spAutoFit/>
          </a:bodyPr>
          <a:lstStyle/>
          <a:p>
            <a:pPr algn="ctr"/>
            <a:r>
              <a:rPr lang="ja-JP" altLang="en-US" sz="1100" dirty="0">
                <a:solidFill>
                  <a:srgbClr val="404040"/>
                </a:solidFill>
                <a:latin typeface="Meiryo" panose="020B0604030504040204" pitchFamily="34" charset="-128"/>
                <a:ea typeface="Meiryo" panose="020B0604030504040204" pitchFamily="34" charset="-128"/>
                <a:cs typeface="メイリオ"/>
              </a:rPr>
              <a:t>△</a:t>
            </a:r>
            <a:endParaRPr lang="en-US" altLang="ja-JP" sz="1100" dirty="0">
              <a:solidFill>
                <a:srgbClr val="404040"/>
              </a:solidFill>
              <a:latin typeface="Meiryo" panose="020B0604030504040204" pitchFamily="34" charset="-128"/>
              <a:ea typeface="Meiryo" panose="020B0604030504040204" pitchFamily="34" charset="-128"/>
              <a:cs typeface="メイリオ"/>
            </a:endParaRPr>
          </a:p>
        </p:txBody>
      </p:sp>
      <p:sp>
        <p:nvSpPr>
          <p:cNvPr id="93" name="テキスト ボックス 92">
            <a:extLst>
              <a:ext uri="{FF2B5EF4-FFF2-40B4-BE49-F238E27FC236}">
                <a16:creationId xmlns:a16="http://schemas.microsoft.com/office/drawing/2014/main" id="{DF897255-820D-4C41-854C-C857BC1099C2}"/>
              </a:ext>
            </a:extLst>
          </p:cNvPr>
          <p:cNvSpPr txBox="1"/>
          <p:nvPr/>
        </p:nvSpPr>
        <p:spPr>
          <a:xfrm>
            <a:off x="1639186" y="5996055"/>
            <a:ext cx="1019984" cy="296343"/>
          </a:xfrm>
          <a:prstGeom prst="rect">
            <a:avLst/>
          </a:prstGeom>
          <a:noFill/>
        </p:spPr>
        <p:txBody>
          <a:bodyPr wrap="square" rtlCol="0" anchor="ctr">
            <a:spAutoFit/>
          </a:bodyPr>
          <a:lstStyle/>
          <a:p>
            <a:pPr algn="ctr"/>
            <a:r>
              <a:rPr lang="ja-JP" altLang="en-US" sz="1100" dirty="0">
                <a:solidFill>
                  <a:srgbClr val="404040"/>
                </a:solidFill>
                <a:latin typeface="Meiryo" panose="020B0604030504040204" pitchFamily="34" charset="-128"/>
                <a:ea typeface="Meiryo" panose="020B0604030504040204" pitchFamily="34" charset="-128"/>
                <a:cs typeface="メイリオ"/>
              </a:rPr>
              <a:t>○</a:t>
            </a:r>
            <a:endParaRPr lang="en-US" altLang="ja-JP" sz="1100" dirty="0">
              <a:solidFill>
                <a:srgbClr val="404040"/>
              </a:solidFill>
              <a:latin typeface="Meiryo" panose="020B0604030504040204" pitchFamily="34" charset="-128"/>
              <a:ea typeface="Meiryo" panose="020B0604030504040204" pitchFamily="34" charset="-128"/>
              <a:cs typeface="メイリオ"/>
            </a:endParaRPr>
          </a:p>
        </p:txBody>
      </p:sp>
      <p:sp>
        <p:nvSpPr>
          <p:cNvPr id="94" name="テキスト ボックス 93">
            <a:extLst>
              <a:ext uri="{FF2B5EF4-FFF2-40B4-BE49-F238E27FC236}">
                <a16:creationId xmlns:a16="http://schemas.microsoft.com/office/drawing/2014/main" id="{D5503534-FAE3-1444-AF0F-1FA6FF340F46}"/>
              </a:ext>
            </a:extLst>
          </p:cNvPr>
          <p:cNvSpPr txBox="1"/>
          <p:nvPr/>
        </p:nvSpPr>
        <p:spPr>
          <a:xfrm>
            <a:off x="2653379" y="5996055"/>
            <a:ext cx="1032227" cy="296343"/>
          </a:xfrm>
          <a:prstGeom prst="rect">
            <a:avLst/>
          </a:prstGeom>
          <a:noFill/>
        </p:spPr>
        <p:txBody>
          <a:bodyPr wrap="square" rtlCol="0" anchor="ctr">
            <a:spAutoFit/>
          </a:bodyPr>
          <a:lstStyle/>
          <a:p>
            <a:pPr algn="ctr"/>
            <a:r>
              <a:rPr lang="ja-JP" altLang="en-US" sz="1100" dirty="0">
                <a:solidFill>
                  <a:srgbClr val="404040"/>
                </a:solidFill>
                <a:latin typeface="Meiryo" panose="020B0604030504040204" pitchFamily="34" charset="-128"/>
                <a:ea typeface="Meiryo" panose="020B0604030504040204" pitchFamily="34" charset="-128"/>
                <a:cs typeface="メイリオ"/>
              </a:rPr>
              <a:t>△</a:t>
            </a:r>
            <a:endParaRPr lang="en-US" altLang="ja-JP" sz="1100" dirty="0">
              <a:solidFill>
                <a:srgbClr val="404040"/>
              </a:solidFill>
              <a:latin typeface="Meiryo" panose="020B0604030504040204" pitchFamily="34" charset="-128"/>
              <a:ea typeface="Meiryo" panose="020B0604030504040204" pitchFamily="34" charset="-128"/>
              <a:cs typeface="メイリオ"/>
            </a:endParaRPr>
          </a:p>
        </p:txBody>
      </p:sp>
      <p:sp>
        <p:nvSpPr>
          <p:cNvPr id="95" name="テキスト ボックス 94">
            <a:extLst>
              <a:ext uri="{FF2B5EF4-FFF2-40B4-BE49-F238E27FC236}">
                <a16:creationId xmlns:a16="http://schemas.microsoft.com/office/drawing/2014/main" id="{BC97A180-3960-C64B-BDC6-EBE3FDA80098}"/>
              </a:ext>
            </a:extLst>
          </p:cNvPr>
          <p:cNvSpPr txBox="1"/>
          <p:nvPr/>
        </p:nvSpPr>
        <p:spPr>
          <a:xfrm>
            <a:off x="3673362" y="5996055"/>
            <a:ext cx="1038680" cy="296343"/>
          </a:xfrm>
          <a:prstGeom prst="rect">
            <a:avLst/>
          </a:prstGeom>
          <a:noFill/>
        </p:spPr>
        <p:txBody>
          <a:bodyPr wrap="square" rtlCol="0" anchor="ctr">
            <a:spAutoFit/>
          </a:bodyPr>
          <a:lstStyle/>
          <a:p>
            <a:pPr algn="ctr"/>
            <a:r>
              <a:rPr lang="ja-JP" altLang="en-US" sz="1100" dirty="0">
                <a:solidFill>
                  <a:srgbClr val="404040"/>
                </a:solidFill>
                <a:latin typeface="Meiryo" panose="020B0604030504040204" pitchFamily="34" charset="-128"/>
                <a:ea typeface="Meiryo" panose="020B0604030504040204" pitchFamily="34" charset="-128"/>
                <a:cs typeface="メイリオ"/>
              </a:rPr>
              <a:t>○</a:t>
            </a:r>
            <a:endParaRPr lang="en-US" altLang="ja-JP" sz="1100" dirty="0">
              <a:solidFill>
                <a:srgbClr val="404040"/>
              </a:solidFill>
              <a:latin typeface="Meiryo" panose="020B0604030504040204" pitchFamily="34" charset="-128"/>
              <a:ea typeface="Meiryo" panose="020B0604030504040204" pitchFamily="34" charset="-128"/>
              <a:cs typeface="メイリオ"/>
            </a:endParaRPr>
          </a:p>
        </p:txBody>
      </p:sp>
      <p:sp>
        <p:nvSpPr>
          <p:cNvPr id="96" name="テキスト ボックス 95">
            <a:extLst>
              <a:ext uri="{FF2B5EF4-FFF2-40B4-BE49-F238E27FC236}">
                <a16:creationId xmlns:a16="http://schemas.microsoft.com/office/drawing/2014/main" id="{9CC38E30-648F-2A4B-877A-08397511B83F}"/>
              </a:ext>
            </a:extLst>
          </p:cNvPr>
          <p:cNvSpPr txBox="1"/>
          <p:nvPr/>
        </p:nvSpPr>
        <p:spPr>
          <a:xfrm>
            <a:off x="4699800" y="5996055"/>
            <a:ext cx="1038678" cy="296343"/>
          </a:xfrm>
          <a:prstGeom prst="rect">
            <a:avLst/>
          </a:prstGeom>
          <a:noFill/>
        </p:spPr>
        <p:txBody>
          <a:bodyPr wrap="square" rtlCol="0" anchor="ctr">
            <a:spAutoFit/>
          </a:bodyPr>
          <a:lstStyle/>
          <a:p>
            <a:pPr algn="ctr"/>
            <a:r>
              <a:rPr lang="en-US" altLang="ja-JP" sz="1100" dirty="0">
                <a:solidFill>
                  <a:srgbClr val="404040"/>
                </a:solidFill>
                <a:latin typeface="Meiryo" panose="020B0604030504040204" pitchFamily="34" charset="-128"/>
                <a:ea typeface="Meiryo" panose="020B0604030504040204" pitchFamily="34" charset="-128"/>
                <a:cs typeface="メイリオ"/>
              </a:rPr>
              <a:t>×</a:t>
            </a:r>
          </a:p>
        </p:txBody>
      </p:sp>
      <p:sp>
        <p:nvSpPr>
          <p:cNvPr id="97" name="テキスト ボックス 96">
            <a:extLst>
              <a:ext uri="{FF2B5EF4-FFF2-40B4-BE49-F238E27FC236}">
                <a16:creationId xmlns:a16="http://schemas.microsoft.com/office/drawing/2014/main" id="{3C08D3A1-1603-4192-8FD7-178DE14BD212}"/>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2.</a:t>
            </a:r>
            <a:r>
              <a:rPr lang="ja-JP" altLang="en-US" sz="900" dirty="0">
                <a:latin typeface="Meiryo UI" panose="020B0604030504040204" pitchFamily="50" charset="-128"/>
                <a:ea typeface="Meiryo UI" panose="020B0604030504040204" pitchFamily="50" charset="-128"/>
              </a:rPr>
              <a:t>市場を分析する</a:t>
            </a:r>
          </a:p>
        </p:txBody>
      </p:sp>
      <p:sp>
        <p:nvSpPr>
          <p:cNvPr id="98" name="テキスト ボックス 97">
            <a:extLst>
              <a:ext uri="{FF2B5EF4-FFF2-40B4-BE49-F238E27FC236}">
                <a16:creationId xmlns:a16="http://schemas.microsoft.com/office/drawing/2014/main" id="{F0C38B0D-0AD3-42BC-82D1-38598117B286}"/>
              </a:ext>
            </a:extLst>
          </p:cNvPr>
          <p:cNvSpPr txBox="1"/>
          <p:nvPr/>
        </p:nvSpPr>
        <p:spPr>
          <a:xfrm>
            <a:off x="1809280" y="6560810"/>
            <a:ext cx="2069797"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STEP1:</a:t>
            </a:r>
            <a:r>
              <a:rPr lang="ja-JP" altLang="en-US" sz="900" dirty="0">
                <a:latin typeface="Meiryo UI" panose="020B0604030504040204" pitchFamily="50" charset="-128"/>
                <a:ea typeface="Meiryo UI" panose="020B0604030504040204" pitchFamily="50" charset="-128"/>
              </a:rPr>
              <a:t>マクロ環境や自社について分析</a:t>
            </a:r>
          </a:p>
        </p:txBody>
      </p:sp>
    </p:spTree>
    <p:extLst>
      <p:ext uri="{BB962C8B-B14F-4D97-AF65-F5344CB8AC3E}">
        <p14:creationId xmlns:p14="http://schemas.microsoft.com/office/powerpoint/2010/main" val="2650836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テキスト ボックス 78">
            <a:extLst>
              <a:ext uri="{FF2B5EF4-FFF2-40B4-BE49-F238E27FC236}">
                <a16:creationId xmlns:a16="http://schemas.microsoft.com/office/drawing/2014/main" id="{D56BA8BC-1EDA-3249-B984-31C9DBC376E9}"/>
              </a:ext>
            </a:extLst>
          </p:cNvPr>
          <p:cNvSpPr txBox="1"/>
          <p:nvPr/>
        </p:nvSpPr>
        <p:spPr>
          <a:xfrm>
            <a:off x="463308" y="238540"/>
            <a:ext cx="1928285" cy="400110"/>
          </a:xfrm>
          <a:prstGeom prst="rect">
            <a:avLst/>
          </a:prstGeom>
          <a:noFill/>
        </p:spPr>
        <p:txBody>
          <a:bodyPr wrap="none" rtlCol="0">
            <a:spAutoFit/>
          </a:bodyPr>
          <a:lstStyle/>
          <a:p>
            <a:r>
              <a:rPr lang="en-US" altLang="ja-JP" sz="2000" b="1" dirty="0">
                <a:solidFill>
                  <a:schemeClr val="tx1">
                    <a:lumMod val="75000"/>
                    <a:lumOff val="25000"/>
                  </a:schemeClr>
                </a:solidFill>
                <a:latin typeface="Meiryo" panose="020B0604030504040204" pitchFamily="34" charset="-128"/>
                <a:ea typeface="Meiryo" panose="020B0604030504040204" pitchFamily="34" charset="-128"/>
              </a:rPr>
              <a:t>11_VRIO</a:t>
            </a:r>
            <a:r>
              <a:rPr lang="ja-JP" altLang="en-US" sz="2000" b="1" dirty="0">
                <a:solidFill>
                  <a:schemeClr val="tx1">
                    <a:lumMod val="75000"/>
                    <a:lumOff val="25000"/>
                  </a:schemeClr>
                </a:solidFill>
                <a:latin typeface="Meiryo" panose="020B0604030504040204" pitchFamily="34" charset="-128"/>
                <a:ea typeface="Meiryo" panose="020B0604030504040204" pitchFamily="34" charset="-128"/>
              </a:rPr>
              <a:t>分析</a:t>
            </a:r>
            <a:endParaRPr kumimoji="1" lang="ja-JP" altLang="en-US" sz="20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56" name="正方形/長方形 55">
            <a:extLst>
              <a:ext uri="{FF2B5EF4-FFF2-40B4-BE49-F238E27FC236}">
                <a16:creationId xmlns:a16="http://schemas.microsoft.com/office/drawing/2014/main" id="{86D383DA-F234-0A49-9BD2-B1D6396F85DC}"/>
              </a:ext>
            </a:extLst>
          </p:cNvPr>
          <p:cNvSpPr/>
          <p:nvPr/>
        </p:nvSpPr>
        <p:spPr>
          <a:xfrm>
            <a:off x="337289" y="1231962"/>
            <a:ext cx="1295442" cy="5239733"/>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00">
              <a:latin typeface="Meiryo" panose="020B0604030504040204" pitchFamily="34" charset="-128"/>
              <a:ea typeface="Meiryo" panose="020B0604030504040204" pitchFamily="34" charset="-128"/>
            </a:endParaRPr>
          </a:p>
        </p:txBody>
      </p:sp>
      <p:sp>
        <p:nvSpPr>
          <p:cNvPr id="50" name="正方形/長方形 49">
            <a:extLst>
              <a:ext uri="{FF2B5EF4-FFF2-40B4-BE49-F238E27FC236}">
                <a16:creationId xmlns:a16="http://schemas.microsoft.com/office/drawing/2014/main" id="{691B4B0C-0512-C346-9872-3C05BF571538}"/>
              </a:ext>
            </a:extLst>
          </p:cNvPr>
          <p:cNvSpPr/>
          <p:nvPr/>
        </p:nvSpPr>
        <p:spPr>
          <a:xfrm>
            <a:off x="1632731" y="686423"/>
            <a:ext cx="7919403" cy="545539"/>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00">
              <a:latin typeface="Meiryo" panose="020B0604030504040204" pitchFamily="34" charset="-128"/>
              <a:ea typeface="Meiryo" panose="020B0604030504040204" pitchFamily="34" charset="-128"/>
            </a:endParaRPr>
          </a:p>
        </p:txBody>
      </p:sp>
      <p:cxnSp>
        <p:nvCxnSpPr>
          <p:cNvPr id="46" name="直線コネクタ 45">
            <a:extLst>
              <a:ext uri="{FF2B5EF4-FFF2-40B4-BE49-F238E27FC236}">
                <a16:creationId xmlns:a16="http://schemas.microsoft.com/office/drawing/2014/main" id="{124C1A00-356D-0E49-8D06-88F0BF7646C9}"/>
              </a:ext>
            </a:extLst>
          </p:cNvPr>
          <p:cNvCxnSpPr>
            <a:cxnSpLocks/>
          </p:cNvCxnSpPr>
          <p:nvPr/>
        </p:nvCxnSpPr>
        <p:spPr>
          <a:xfrm>
            <a:off x="356673" y="1886934"/>
            <a:ext cx="9189907"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3" name="直線コネクタ 32">
            <a:extLst>
              <a:ext uri="{FF2B5EF4-FFF2-40B4-BE49-F238E27FC236}">
                <a16:creationId xmlns:a16="http://schemas.microsoft.com/office/drawing/2014/main" id="{F95A1CB9-FFB8-9E49-9A75-18E2B5E58244}"/>
              </a:ext>
            </a:extLst>
          </p:cNvPr>
          <p:cNvCxnSpPr>
            <a:cxnSpLocks/>
          </p:cNvCxnSpPr>
          <p:nvPr/>
        </p:nvCxnSpPr>
        <p:spPr>
          <a:xfrm>
            <a:off x="353871" y="2541902"/>
            <a:ext cx="919551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9" name="直線コネクタ 38">
            <a:extLst>
              <a:ext uri="{FF2B5EF4-FFF2-40B4-BE49-F238E27FC236}">
                <a16:creationId xmlns:a16="http://schemas.microsoft.com/office/drawing/2014/main" id="{A5DF19A4-4F4C-2441-81DB-AFF54B60049A}"/>
              </a:ext>
            </a:extLst>
          </p:cNvPr>
          <p:cNvCxnSpPr>
            <a:cxnSpLocks/>
          </p:cNvCxnSpPr>
          <p:nvPr/>
        </p:nvCxnSpPr>
        <p:spPr>
          <a:xfrm>
            <a:off x="353939" y="4506806"/>
            <a:ext cx="919264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3" name="直線コネクタ 42">
            <a:extLst>
              <a:ext uri="{FF2B5EF4-FFF2-40B4-BE49-F238E27FC236}">
                <a16:creationId xmlns:a16="http://schemas.microsoft.com/office/drawing/2014/main" id="{4F3078D6-F0A9-B140-BD9B-73216118CB22}"/>
              </a:ext>
            </a:extLst>
          </p:cNvPr>
          <p:cNvCxnSpPr>
            <a:cxnSpLocks/>
          </p:cNvCxnSpPr>
          <p:nvPr/>
        </p:nvCxnSpPr>
        <p:spPr>
          <a:xfrm>
            <a:off x="361317" y="5816742"/>
            <a:ext cx="9185263"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5" name="直線コネクタ 34">
            <a:extLst>
              <a:ext uri="{FF2B5EF4-FFF2-40B4-BE49-F238E27FC236}">
                <a16:creationId xmlns:a16="http://schemas.microsoft.com/office/drawing/2014/main" id="{AB725E8D-8C95-714B-B207-7F9F2D8D7971}"/>
              </a:ext>
            </a:extLst>
          </p:cNvPr>
          <p:cNvCxnSpPr>
            <a:cxnSpLocks/>
          </p:cNvCxnSpPr>
          <p:nvPr/>
        </p:nvCxnSpPr>
        <p:spPr>
          <a:xfrm>
            <a:off x="355597" y="3196870"/>
            <a:ext cx="919378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1" name="直線コネクタ 40">
            <a:extLst>
              <a:ext uri="{FF2B5EF4-FFF2-40B4-BE49-F238E27FC236}">
                <a16:creationId xmlns:a16="http://schemas.microsoft.com/office/drawing/2014/main" id="{5F85D3D8-FFF9-A945-ABA9-1473FD39B241}"/>
              </a:ext>
            </a:extLst>
          </p:cNvPr>
          <p:cNvCxnSpPr>
            <a:cxnSpLocks/>
          </p:cNvCxnSpPr>
          <p:nvPr/>
        </p:nvCxnSpPr>
        <p:spPr>
          <a:xfrm>
            <a:off x="364002" y="5161774"/>
            <a:ext cx="9182578"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7" name="直線コネクタ 36">
            <a:extLst>
              <a:ext uri="{FF2B5EF4-FFF2-40B4-BE49-F238E27FC236}">
                <a16:creationId xmlns:a16="http://schemas.microsoft.com/office/drawing/2014/main" id="{0CBBFF3E-0239-1C4A-ADF0-2BEB77B76285}"/>
              </a:ext>
            </a:extLst>
          </p:cNvPr>
          <p:cNvCxnSpPr>
            <a:cxnSpLocks/>
          </p:cNvCxnSpPr>
          <p:nvPr/>
        </p:nvCxnSpPr>
        <p:spPr>
          <a:xfrm>
            <a:off x="337289" y="3851838"/>
            <a:ext cx="9210013"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69" name="テキスト ボックス 68">
            <a:extLst>
              <a:ext uri="{FF2B5EF4-FFF2-40B4-BE49-F238E27FC236}">
                <a16:creationId xmlns:a16="http://schemas.microsoft.com/office/drawing/2014/main" id="{86783C93-7291-B04C-8943-7C9109C31FF7}"/>
              </a:ext>
            </a:extLst>
          </p:cNvPr>
          <p:cNvSpPr txBox="1"/>
          <p:nvPr/>
        </p:nvSpPr>
        <p:spPr>
          <a:xfrm>
            <a:off x="5743642" y="819738"/>
            <a:ext cx="3821424" cy="278910"/>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今後の対策と方針</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cxnSp>
        <p:nvCxnSpPr>
          <p:cNvPr id="52" name="直線コネクタ 51"/>
          <p:cNvCxnSpPr>
            <a:cxnSpLocks/>
          </p:cNvCxnSpPr>
          <p:nvPr/>
        </p:nvCxnSpPr>
        <p:spPr>
          <a:xfrm>
            <a:off x="2653378" y="686423"/>
            <a:ext cx="0" cy="578527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9" name="直線コネクタ 48">
            <a:extLst>
              <a:ext uri="{FF2B5EF4-FFF2-40B4-BE49-F238E27FC236}">
                <a16:creationId xmlns:a16="http://schemas.microsoft.com/office/drawing/2014/main" id="{9C81C23F-2376-D64E-883C-0A52951ACE92}"/>
              </a:ext>
            </a:extLst>
          </p:cNvPr>
          <p:cNvCxnSpPr>
            <a:cxnSpLocks/>
          </p:cNvCxnSpPr>
          <p:nvPr/>
        </p:nvCxnSpPr>
        <p:spPr>
          <a:xfrm>
            <a:off x="3679815" y="686423"/>
            <a:ext cx="0" cy="578527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62" name="直線コネクタ 61">
            <a:extLst>
              <a:ext uri="{FF2B5EF4-FFF2-40B4-BE49-F238E27FC236}">
                <a16:creationId xmlns:a16="http://schemas.microsoft.com/office/drawing/2014/main" id="{1BA353C8-34B9-3544-AA51-6CA4053539E3}"/>
              </a:ext>
            </a:extLst>
          </p:cNvPr>
          <p:cNvCxnSpPr>
            <a:cxnSpLocks/>
          </p:cNvCxnSpPr>
          <p:nvPr/>
        </p:nvCxnSpPr>
        <p:spPr>
          <a:xfrm>
            <a:off x="4706251" y="686423"/>
            <a:ext cx="0" cy="578527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66" name="テキスト ボックス 65">
            <a:extLst>
              <a:ext uri="{FF2B5EF4-FFF2-40B4-BE49-F238E27FC236}">
                <a16:creationId xmlns:a16="http://schemas.microsoft.com/office/drawing/2014/main" id="{2C43BFFA-2CFA-3440-A405-26259D4D330F}"/>
              </a:ext>
            </a:extLst>
          </p:cNvPr>
          <p:cNvSpPr txBox="1"/>
          <p:nvPr/>
        </p:nvSpPr>
        <p:spPr>
          <a:xfrm>
            <a:off x="1639186" y="732579"/>
            <a:ext cx="1019984" cy="453230"/>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V</a:t>
            </a:r>
          </a:p>
          <a:p>
            <a:pPr algn="ctr"/>
            <a:r>
              <a:rPr lang="ja-JP" altLang="en-US" sz="1000" dirty="0">
                <a:solidFill>
                  <a:srgbClr val="404040"/>
                </a:solidFill>
                <a:latin typeface="Meiryo" panose="020B0604030504040204" pitchFamily="34" charset="-128"/>
                <a:ea typeface="Meiryo" panose="020B0604030504040204" pitchFamily="34" charset="-128"/>
                <a:cs typeface="メイリオ"/>
              </a:rPr>
              <a:t>経済価値</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48" name="テキスト ボックス 47">
            <a:extLst>
              <a:ext uri="{FF2B5EF4-FFF2-40B4-BE49-F238E27FC236}">
                <a16:creationId xmlns:a16="http://schemas.microsoft.com/office/drawing/2014/main" id="{873B5C46-7FB7-EC43-AA7A-68AA066ACF41}"/>
              </a:ext>
            </a:extLst>
          </p:cNvPr>
          <p:cNvSpPr txBox="1"/>
          <p:nvPr/>
        </p:nvSpPr>
        <p:spPr>
          <a:xfrm>
            <a:off x="2653379" y="732579"/>
            <a:ext cx="1032227" cy="453230"/>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R</a:t>
            </a:r>
          </a:p>
          <a:p>
            <a:pPr algn="ctr"/>
            <a:r>
              <a:rPr lang="ja-JP" altLang="en-US" sz="1000" dirty="0">
                <a:solidFill>
                  <a:srgbClr val="404040"/>
                </a:solidFill>
                <a:latin typeface="Meiryo" panose="020B0604030504040204" pitchFamily="34" charset="-128"/>
                <a:ea typeface="Meiryo" panose="020B0604030504040204" pitchFamily="34" charset="-128"/>
                <a:cs typeface="メイリオ"/>
              </a:rPr>
              <a:t>希少性</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61" name="テキスト ボックス 60">
            <a:extLst>
              <a:ext uri="{FF2B5EF4-FFF2-40B4-BE49-F238E27FC236}">
                <a16:creationId xmlns:a16="http://schemas.microsoft.com/office/drawing/2014/main" id="{26AA067D-7827-214C-898E-D36D8B96EC19}"/>
              </a:ext>
            </a:extLst>
          </p:cNvPr>
          <p:cNvSpPr txBox="1"/>
          <p:nvPr/>
        </p:nvSpPr>
        <p:spPr>
          <a:xfrm>
            <a:off x="3673362" y="732579"/>
            <a:ext cx="1038680" cy="453230"/>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I</a:t>
            </a:r>
          </a:p>
          <a:p>
            <a:pPr algn="ctr"/>
            <a:r>
              <a:rPr lang="ja-JP" altLang="en-US" sz="1000" dirty="0">
                <a:solidFill>
                  <a:srgbClr val="404040"/>
                </a:solidFill>
                <a:latin typeface="Meiryo" panose="020B0604030504040204" pitchFamily="34" charset="-128"/>
                <a:ea typeface="Meiryo" panose="020B0604030504040204" pitchFamily="34" charset="-128"/>
                <a:cs typeface="メイリオ"/>
              </a:rPr>
              <a:t>模倣困難性</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64" name="テキスト ボックス 63">
            <a:extLst>
              <a:ext uri="{FF2B5EF4-FFF2-40B4-BE49-F238E27FC236}">
                <a16:creationId xmlns:a16="http://schemas.microsoft.com/office/drawing/2014/main" id="{F8E728D6-CA67-FF4F-9BCF-C823420B1ED0}"/>
              </a:ext>
            </a:extLst>
          </p:cNvPr>
          <p:cNvSpPr txBox="1"/>
          <p:nvPr/>
        </p:nvSpPr>
        <p:spPr>
          <a:xfrm>
            <a:off x="4699800" y="732579"/>
            <a:ext cx="1038678" cy="453230"/>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O</a:t>
            </a:r>
          </a:p>
          <a:p>
            <a:pPr algn="ctr"/>
            <a:r>
              <a:rPr lang="ja-JP" altLang="en-US" sz="1000" dirty="0">
                <a:solidFill>
                  <a:srgbClr val="404040"/>
                </a:solidFill>
                <a:latin typeface="Meiryo" panose="020B0604030504040204" pitchFamily="34" charset="-128"/>
                <a:ea typeface="Meiryo" panose="020B0604030504040204" pitchFamily="34" charset="-128"/>
                <a:cs typeface="メイリオ"/>
              </a:rPr>
              <a:t>組織</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cxnSp>
        <p:nvCxnSpPr>
          <p:cNvPr id="65" name="直線コネクタ 64">
            <a:extLst>
              <a:ext uri="{FF2B5EF4-FFF2-40B4-BE49-F238E27FC236}">
                <a16:creationId xmlns:a16="http://schemas.microsoft.com/office/drawing/2014/main" id="{338EC974-A4F8-CF4B-BA43-418F9FF1BCC6}"/>
              </a:ext>
            </a:extLst>
          </p:cNvPr>
          <p:cNvCxnSpPr>
            <a:cxnSpLocks/>
          </p:cNvCxnSpPr>
          <p:nvPr/>
        </p:nvCxnSpPr>
        <p:spPr>
          <a:xfrm>
            <a:off x="5732685" y="686423"/>
            <a:ext cx="0" cy="578527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27" name="テキスト ボックス 26">
            <a:extLst>
              <a:ext uri="{FF2B5EF4-FFF2-40B4-BE49-F238E27FC236}">
                <a16:creationId xmlns:a16="http://schemas.microsoft.com/office/drawing/2014/main" id="{6C631780-7559-5D49-B68D-C6375CC027FB}"/>
              </a:ext>
            </a:extLst>
          </p:cNvPr>
          <p:cNvSpPr txBox="1"/>
          <p:nvPr/>
        </p:nvSpPr>
        <p:spPr>
          <a:xfrm>
            <a:off x="358624" y="1419995"/>
            <a:ext cx="1279869" cy="278910"/>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人材</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28" name="テキスト ボックス 27">
            <a:extLst>
              <a:ext uri="{FF2B5EF4-FFF2-40B4-BE49-F238E27FC236}">
                <a16:creationId xmlns:a16="http://schemas.microsoft.com/office/drawing/2014/main" id="{9203C23C-57A0-D942-BC49-C690F0F0C34C}"/>
              </a:ext>
            </a:extLst>
          </p:cNvPr>
          <p:cNvSpPr txBox="1"/>
          <p:nvPr/>
        </p:nvSpPr>
        <p:spPr>
          <a:xfrm>
            <a:off x="356688" y="2074963"/>
            <a:ext cx="1279869" cy="278910"/>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技術開発</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29" name="テキスト ボックス 28">
            <a:extLst>
              <a:ext uri="{FF2B5EF4-FFF2-40B4-BE49-F238E27FC236}">
                <a16:creationId xmlns:a16="http://schemas.microsoft.com/office/drawing/2014/main" id="{841B1903-399D-8740-ABFC-FD2621DBB89C}"/>
              </a:ext>
            </a:extLst>
          </p:cNvPr>
          <p:cNvSpPr txBox="1"/>
          <p:nvPr/>
        </p:nvSpPr>
        <p:spPr>
          <a:xfrm>
            <a:off x="356688" y="2729931"/>
            <a:ext cx="1279869" cy="278910"/>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資金調達</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30" name="テキスト ボックス 29">
            <a:extLst>
              <a:ext uri="{FF2B5EF4-FFF2-40B4-BE49-F238E27FC236}">
                <a16:creationId xmlns:a16="http://schemas.microsoft.com/office/drawing/2014/main" id="{2399FD0C-B580-6343-9DBB-CDA04D873794}"/>
              </a:ext>
            </a:extLst>
          </p:cNvPr>
          <p:cNvSpPr txBox="1"/>
          <p:nvPr/>
        </p:nvSpPr>
        <p:spPr>
          <a:xfrm>
            <a:off x="354751" y="3384899"/>
            <a:ext cx="1279869" cy="278910"/>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製造</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31" name="テキスト ボックス 30">
            <a:extLst>
              <a:ext uri="{FF2B5EF4-FFF2-40B4-BE49-F238E27FC236}">
                <a16:creationId xmlns:a16="http://schemas.microsoft.com/office/drawing/2014/main" id="{5590996A-A1B7-0343-AD0A-2A93FD09E4A6}"/>
              </a:ext>
            </a:extLst>
          </p:cNvPr>
          <p:cNvSpPr txBox="1"/>
          <p:nvPr/>
        </p:nvSpPr>
        <p:spPr>
          <a:xfrm>
            <a:off x="356735" y="4039867"/>
            <a:ext cx="1279869" cy="278910"/>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物流</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32" name="テキスト ボックス 31">
            <a:extLst>
              <a:ext uri="{FF2B5EF4-FFF2-40B4-BE49-F238E27FC236}">
                <a16:creationId xmlns:a16="http://schemas.microsoft.com/office/drawing/2014/main" id="{BC59B480-488E-AF40-96F2-80A7AF9F415F}"/>
              </a:ext>
            </a:extLst>
          </p:cNvPr>
          <p:cNvSpPr txBox="1"/>
          <p:nvPr/>
        </p:nvSpPr>
        <p:spPr>
          <a:xfrm>
            <a:off x="354799" y="4694834"/>
            <a:ext cx="1279869" cy="278910"/>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企画</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34" name="テキスト ボックス 33">
            <a:extLst>
              <a:ext uri="{FF2B5EF4-FFF2-40B4-BE49-F238E27FC236}">
                <a16:creationId xmlns:a16="http://schemas.microsoft.com/office/drawing/2014/main" id="{E241B053-39D0-B145-AAF7-F820182CAF39}"/>
              </a:ext>
            </a:extLst>
          </p:cNvPr>
          <p:cNvSpPr txBox="1"/>
          <p:nvPr/>
        </p:nvSpPr>
        <p:spPr>
          <a:xfrm>
            <a:off x="354799" y="5349802"/>
            <a:ext cx="1279869" cy="278910"/>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販売</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36" name="テキスト ボックス 35">
            <a:extLst>
              <a:ext uri="{FF2B5EF4-FFF2-40B4-BE49-F238E27FC236}">
                <a16:creationId xmlns:a16="http://schemas.microsoft.com/office/drawing/2014/main" id="{25748F31-757B-D349-8834-5F3DF492E410}"/>
              </a:ext>
            </a:extLst>
          </p:cNvPr>
          <p:cNvSpPr txBox="1"/>
          <p:nvPr/>
        </p:nvSpPr>
        <p:spPr>
          <a:xfrm>
            <a:off x="352863" y="6004770"/>
            <a:ext cx="1279869" cy="278910"/>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サービス</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40" name="正方形/長方形 39">
            <a:extLst>
              <a:ext uri="{FF2B5EF4-FFF2-40B4-BE49-F238E27FC236}">
                <a16:creationId xmlns:a16="http://schemas.microsoft.com/office/drawing/2014/main" id="{260616B2-C7EC-5241-A795-F21B09D34A50}"/>
              </a:ext>
            </a:extLst>
          </p:cNvPr>
          <p:cNvSpPr/>
          <p:nvPr/>
        </p:nvSpPr>
        <p:spPr>
          <a:xfrm>
            <a:off x="351120" y="1231951"/>
            <a:ext cx="9195460" cy="5239744"/>
          </a:xfrm>
          <a:prstGeom prst="rect">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979E2113-1E55-A44C-9E57-A4345782C637}"/>
              </a:ext>
            </a:extLst>
          </p:cNvPr>
          <p:cNvSpPr/>
          <p:nvPr/>
        </p:nvSpPr>
        <p:spPr>
          <a:xfrm>
            <a:off x="1632731" y="686424"/>
            <a:ext cx="7913849" cy="5785272"/>
          </a:xfrm>
          <a:prstGeom prst="rect">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46410CB3-0B6A-4FF2-84C8-45AB51E92012}"/>
              </a:ext>
            </a:extLst>
          </p:cNvPr>
          <p:cNvSpPr txBox="1"/>
          <p:nvPr/>
        </p:nvSpPr>
        <p:spPr>
          <a:xfrm>
            <a:off x="4353537" y="6552002"/>
            <a:ext cx="5193043" cy="215444"/>
          </a:xfrm>
          <a:prstGeom prst="rect">
            <a:avLst/>
          </a:prstGeom>
          <a:noFill/>
        </p:spPr>
        <p:txBody>
          <a:bodyPr wrap="square" rtlCol="0" anchor="t">
            <a:spAutoFit/>
          </a:bodyPr>
          <a:lstStyle/>
          <a:p>
            <a:r>
              <a:rPr kumimoji="1" lang="en-US" altLang="ja-JP" sz="800" dirty="0">
                <a:solidFill>
                  <a:schemeClr val="tx1">
                    <a:lumMod val="75000"/>
                    <a:lumOff val="25000"/>
                  </a:schemeClr>
                </a:solidFill>
                <a:latin typeface="Meiryo" panose="020B0604030504040204" pitchFamily="34" charset="-128"/>
                <a:ea typeface="Meiryo" panose="020B0604030504040204" pitchFamily="34" charset="-128"/>
              </a:rPr>
              <a:t>※</a:t>
            </a:r>
            <a:r>
              <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rPr>
              <a:t>上記の</a:t>
            </a: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分析項目は例でありこの限りではありません。編集してご活用ください。</a:t>
            </a:r>
            <a:endParaRPr kumimoji="1" lang="en-US" altLang="ja-JP"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45" name="テキスト ボックス 44">
            <a:extLst>
              <a:ext uri="{FF2B5EF4-FFF2-40B4-BE49-F238E27FC236}">
                <a16:creationId xmlns:a16="http://schemas.microsoft.com/office/drawing/2014/main" id="{E28C2EAE-0027-42DB-8540-7F95F284F452}"/>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2.</a:t>
            </a:r>
            <a:r>
              <a:rPr lang="ja-JP" altLang="en-US" sz="900" dirty="0">
                <a:latin typeface="Meiryo UI" panose="020B0604030504040204" pitchFamily="50" charset="-128"/>
                <a:ea typeface="Meiryo UI" panose="020B0604030504040204" pitchFamily="50" charset="-128"/>
              </a:rPr>
              <a:t>市場を分析する</a:t>
            </a:r>
          </a:p>
        </p:txBody>
      </p:sp>
      <p:sp>
        <p:nvSpPr>
          <p:cNvPr id="47" name="テキスト ボックス 46">
            <a:extLst>
              <a:ext uri="{FF2B5EF4-FFF2-40B4-BE49-F238E27FC236}">
                <a16:creationId xmlns:a16="http://schemas.microsoft.com/office/drawing/2014/main" id="{843E5529-3AAA-4BFD-9CA2-F8C3CE6609C9}"/>
              </a:ext>
            </a:extLst>
          </p:cNvPr>
          <p:cNvSpPr txBox="1"/>
          <p:nvPr/>
        </p:nvSpPr>
        <p:spPr>
          <a:xfrm>
            <a:off x="1809280" y="6560810"/>
            <a:ext cx="2069797"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STEP1:</a:t>
            </a:r>
            <a:r>
              <a:rPr lang="ja-JP" altLang="en-US" sz="900" dirty="0">
                <a:latin typeface="Meiryo UI" panose="020B0604030504040204" pitchFamily="50" charset="-128"/>
                <a:ea typeface="Meiryo UI" panose="020B0604030504040204" pitchFamily="50" charset="-128"/>
              </a:rPr>
              <a:t>マクロ環境や自社について分析</a:t>
            </a:r>
          </a:p>
        </p:txBody>
      </p:sp>
    </p:spTree>
    <p:extLst>
      <p:ext uri="{BB962C8B-B14F-4D97-AF65-F5344CB8AC3E}">
        <p14:creationId xmlns:p14="http://schemas.microsoft.com/office/powerpoint/2010/main" val="92509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線コネクタ 69"/>
          <p:cNvCxnSpPr/>
          <p:nvPr/>
        </p:nvCxnSpPr>
        <p:spPr>
          <a:xfrm>
            <a:off x="5244262" y="1311476"/>
            <a:ext cx="1" cy="5178777"/>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73" name="直線コネクタ 72"/>
          <p:cNvCxnSpPr/>
          <p:nvPr/>
        </p:nvCxnSpPr>
        <p:spPr>
          <a:xfrm>
            <a:off x="929378" y="3900864"/>
            <a:ext cx="863933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80" name="正方形/長方形 79"/>
          <p:cNvSpPr/>
          <p:nvPr/>
        </p:nvSpPr>
        <p:spPr>
          <a:xfrm>
            <a:off x="323670" y="1311475"/>
            <a:ext cx="497597" cy="2589388"/>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1" name="テキスト ボックス 80"/>
          <p:cNvSpPr txBox="1"/>
          <p:nvPr/>
        </p:nvSpPr>
        <p:spPr>
          <a:xfrm>
            <a:off x="337168" y="2103289"/>
            <a:ext cx="470601" cy="1005760"/>
          </a:xfrm>
          <a:prstGeom prst="rect">
            <a:avLst/>
          </a:prstGeom>
          <a:noFill/>
        </p:spPr>
        <p:txBody>
          <a:bodyPr vert="eaVert" wrap="none" rtlCol="0" anchor="ctr">
            <a:spAutoFit/>
          </a:bodyPr>
          <a:lstStyle/>
          <a:p>
            <a:pPr algn="ctr"/>
            <a:r>
              <a:rPr kumimoji="1" lang="ja-JP" altLang="en-US" sz="1600" dirty="0">
                <a:solidFill>
                  <a:schemeClr val="bg1"/>
                </a:solidFill>
                <a:latin typeface="メイリオ"/>
                <a:ea typeface="メイリオ"/>
                <a:cs typeface="メイリオ"/>
              </a:rPr>
              <a:t>内部環境</a:t>
            </a:r>
          </a:p>
        </p:txBody>
      </p:sp>
      <p:sp>
        <p:nvSpPr>
          <p:cNvPr id="85" name="正方形/長方形 84"/>
          <p:cNvSpPr/>
          <p:nvPr/>
        </p:nvSpPr>
        <p:spPr>
          <a:xfrm>
            <a:off x="323670" y="3900862"/>
            <a:ext cx="497597" cy="2578322"/>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6" name="テキスト ボックス 85"/>
          <p:cNvSpPr txBox="1"/>
          <p:nvPr/>
        </p:nvSpPr>
        <p:spPr>
          <a:xfrm>
            <a:off x="337168" y="4687143"/>
            <a:ext cx="470601" cy="1005760"/>
          </a:xfrm>
          <a:prstGeom prst="rect">
            <a:avLst/>
          </a:prstGeom>
          <a:noFill/>
        </p:spPr>
        <p:txBody>
          <a:bodyPr vert="eaVert" wrap="none" rtlCol="0" anchor="ctr">
            <a:spAutoFit/>
          </a:bodyPr>
          <a:lstStyle/>
          <a:p>
            <a:pPr algn="ctr"/>
            <a:r>
              <a:rPr lang="ja-JP" altLang="en-US" sz="1600" dirty="0">
                <a:solidFill>
                  <a:schemeClr val="bg1"/>
                </a:solidFill>
                <a:latin typeface="メイリオ"/>
                <a:ea typeface="メイリオ"/>
                <a:cs typeface="メイリオ"/>
              </a:rPr>
              <a:t>外部</a:t>
            </a:r>
            <a:r>
              <a:rPr kumimoji="1" lang="ja-JP" altLang="en-US" sz="1600" dirty="0">
                <a:solidFill>
                  <a:schemeClr val="bg1"/>
                </a:solidFill>
                <a:latin typeface="メイリオ"/>
                <a:ea typeface="メイリオ"/>
                <a:cs typeface="メイリオ"/>
              </a:rPr>
              <a:t>環境</a:t>
            </a:r>
          </a:p>
        </p:txBody>
      </p:sp>
      <p:cxnSp>
        <p:nvCxnSpPr>
          <p:cNvPr id="87" name="直線コネクタ 86"/>
          <p:cNvCxnSpPr/>
          <p:nvPr/>
        </p:nvCxnSpPr>
        <p:spPr>
          <a:xfrm>
            <a:off x="258417" y="3900864"/>
            <a:ext cx="628102" cy="0"/>
          </a:xfrm>
          <a:prstGeom prst="line">
            <a:avLst/>
          </a:prstGeom>
          <a:ln w="76200"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33" name="正方形/長方形 32"/>
          <p:cNvSpPr/>
          <p:nvPr/>
        </p:nvSpPr>
        <p:spPr>
          <a:xfrm rot="16200000">
            <a:off x="2835891" y="-1209104"/>
            <a:ext cx="501856" cy="4314884"/>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4" name="テキスト ボックス 33"/>
          <p:cNvSpPr txBox="1"/>
          <p:nvPr/>
        </p:nvSpPr>
        <p:spPr>
          <a:xfrm>
            <a:off x="2649836" y="761877"/>
            <a:ext cx="873973" cy="372922"/>
          </a:xfrm>
          <a:prstGeom prst="rect">
            <a:avLst/>
          </a:prstGeom>
          <a:noFill/>
        </p:spPr>
        <p:txBody>
          <a:bodyPr vert="horz" wrap="none" rtlCol="0" anchor="ctr">
            <a:spAutoFit/>
          </a:bodyPr>
          <a:lstStyle/>
          <a:p>
            <a:pPr algn="ctr"/>
            <a:r>
              <a:rPr lang="ja-JP" altLang="en-US" sz="1600" dirty="0">
                <a:solidFill>
                  <a:schemeClr val="bg1"/>
                </a:solidFill>
                <a:latin typeface="メイリオ"/>
                <a:ea typeface="メイリオ"/>
                <a:cs typeface="メイリオ"/>
              </a:rPr>
              <a:t>好影響</a:t>
            </a:r>
            <a:endParaRPr kumimoji="1" lang="ja-JP" altLang="en-US" sz="1600" dirty="0">
              <a:solidFill>
                <a:schemeClr val="bg1"/>
              </a:solidFill>
              <a:latin typeface="メイリオ"/>
              <a:ea typeface="メイリオ"/>
              <a:cs typeface="メイリオ"/>
            </a:endParaRPr>
          </a:p>
        </p:txBody>
      </p:sp>
      <p:sp>
        <p:nvSpPr>
          <p:cNvPr id="39" name="正方形/長方形 38"/>
          <p:cNvSpPr/>
          <p:nvPr/>
        </p:nvSpPr>
        <p:spPr>
          <a:xfrm rot="16200000">
            <a:off x="7150774" y="-1209104"/>
            <a:ext cx="501856" cy="4314884"/>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0" name="テキスト ボックス 39"/>
          <p:cNvSpPr txBox="1"/>
          <p:nvPr/>
        </p:nvSpPr>
        <p:spPr>
          <a:xfrm>
            <a:off x="6964718" y="761877"/>
            <a:ext cx="873973" cy="372922"/>
          </a:xfrm>
          <a:prstGeom prst="rect">
            <a:avLst/>
          </a:prstGeom>
          <a:noFill/>
        </p:spPr>
        <p:txBody>
          <a:bodyPr vert="horz" wrap="none" rtlCol="0" anchor="ctr">
            <a:spAutoFit/>
          </a:bodyPr>
          <a:lstStyle/>
          <a:p>
            <a:pPr algn="ctr"/>
            <a:r>
              <a:rPr lang="ja-JP" altLang="en-US" sz="1600" dirty="0">
                <a:solidFill>
                  <a:schemeClr val="bg1"/>
                </a:solidFill>
                <a:latin typeface="メイリオ"/>
                <a:ea typeface="メイリオ"/>
                <a:cs typeface="メイリオ"/>
              </a:rPr>
              <a:t>悪影響</a:t>
            </a:r>
            <a:endParaRPr kumimoji="1" lang="ja-JP" altLang="en-US" sz="1600" dirty="0">
              <a:solidFill>
                <a:schemeClr val="bg1"/>
              </a:solidFill>
              <a:latin typeface="メイリオ"/>
              <a:ea typeface="メイリオ"/>
              <a:cs typeface="メイリオ"/>
            </a:endParaRPr>
          </a:p>
        </p:txBody>
      </p:sp>
      <p:cxnSp>
        <p:nvCxnSpPr>
          <p:cNvPr id="41" name="直線コネクタ 40"/>
          <p:cNvCxnSpPr/>
          <p:nvPr/>
        </p:nvCxnSpPr>
        <p:spPr>
          <a:xfrm rot="5400000">
            <a:off x="4927521" y="923027"/>
            <a:ext cx="633478" cy="0"/>
          </a:xfrm>
          <a:prstGeom prst="line">
            <a:avLst/>
          </a:prstGeom>
          <a:ln w="76200"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8" name="テキスト ボックス 27">
            <a:extLst>
              <a:ext uri="{FF2B5EF4-FFF2-40B4-BE49-F238E27FC236}">
                <a16:creationId xmlns:a16="http://schemas.microsoft.com/office/drawing/2014/main" id="{3E87EE25-7E76-7F41-9B2B-4444A06A577C}"/>
              </a:ext>
            </a:extLst>
          </p:cNvPr>
          <p:cNvSpPr txBox="1"/>
          <p:nvPr/>
        </p:nvSpPr>
        <p:spPr>
          <a:xfrm>
            <a:off x="463308" y="238540"/>
            <a:ext cx="2025747" cy="400110"/>
          </a:xfrm>
          <a:prstGeom prst="rect">
            <a:avLst/>
          </a:prstGeom>
          <a:noFill/>
        </p:spPr>
        <p:txBody>
          <a:bodyPr wrap="none" rtlCol="0">
            <a:spAutoFit/>
          </a:bodyPr>
          <a:lstStyle/>
          <a:p>
            <a:r>
              <a:rPr lang="en-US" altLang="ja-JP" sz="2000" b="1" dirty="0">
                <a:solidFill>
                  <a:schemeClr val="tx1">
                    <a:lumMod val="75000"/>
                    <a:lumOff val="25000"/>
                  </a:schemeClr>
                </a:solidFill>
                <a:latin typeface="Meiryo" panose="020B0604030504040204" pitchFamily="34" charset="-128"/>
                <a:ea typeface="Meiryo" panose="020B0604030504040204" pitchFamily="34" charset="-128"/>
              </a:rPr>
              <a:t>12_SWOT</a:t>
            </a:r>
            <a:r>
              <a:rPr lang="ja-JP" altLang="en-US" sz="2000" b="1" dirty="0">
                <a:solidFill>
                  <a:schemeClr val="tx1">
                    <a:lumMod val="75000"/>
                    <a:lumOff val="25000"/>
                  </a:schemeClr>
                </a:solidFill>
                <a:latin typeface="Meiryo" panose="020B0604030504040204" pitchFamily="34" charset="-128"/>
                <a:ea typeface="Meiryo" panose="020B0604030504040204" pitchFamily="34" charset="-128"/>
              </a:rPr>
              <a:t>分析</a:t>
            </a:r>
            <a:endParaRPr kumimoji="1" lang="ja-JP" altLang="en-US" sz="20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2" name="正方形/長方形 31">
            <a:extLst>
              <a:ext uri="{FF2B5EF4-FFF2-40B4-BE49-F238E27FC236}">
                <a16:creationId xmlns:a16="http://schemas.microsoft.com/office/drawing/2014/main" id="{FF490666-0C82-2048-85F1-4BDEBB7CDFC7}"/>
              </a:ext>
            </a:extLst>
          </p:cNvPr>
          <p:cNvSpPr/>
          <p:nvPr/>
        </p:nvSpPr>
        <p:spPr>
          <a:xfrm>
            <a:off x="929376" y="1311475"/>
            <a:ext cx="8639338" cy="5178777"/>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 name="テキスト ボックス 15">
            <a:extLst>
              <a:ext uri="{FF2B5EF4-FFF2-40B4-BE49-F238E27FC236}">
                <a16:creationId xmlns:a16="http://schemas.microsoft.com/office/drawing/2014/main" id="{F411C1E7-7B07-C249-BD1F-111497B455A8}"/>
              </a:ext>
            </a:extLst>
          </p:cNvPr>
          <p:cNvSpPr txBox="1"/>
          <p:nvPr/>
        </p:nvSpPr>
        <p:spPr>
          <a:xfrm>
            <a:off x="1065504" y="1383577"/>
            <a:ext cx="4042633" cy="1643527"/>
          </a:xfrm>
          <a:prstGeom prst="rect">
            <a:avLst/>
          </a:prstGeom>
          <a:noFill/>
        </p:spPr>
        <p:txBody>
          <a:bodyPr vert="horz" wrap="square" rtlCol="0" anchor="t">
            <a:spAutoFit/>
          </a:bodyPr>
          <a:lstStyle/>
          <a:p>
            <a:pPr marL="228600" indent="-228600">
              <a:lnSpc>
                <a:spcPct val="120000"/>
              </a:lnSpc>
              <a:buFont typeface="+mj-lt"/>
              <a:buAutoNum type="arabicPeriod"/>
            </a:pPr>
            <a:r>
              <a:rPr lang="ja-JP" altLang="en-US" sz="1400" dirty="0">
                <a:solidFill>
                  <a:schemeClr val="tx1">
                    <a:lumMod val="75000"/>
                    <a:lumOff val="25000"/>
                  </a:schemeClr>
                </a:solidFill>
                <a:latin typeface="メイリオ"/>
                <a:ea typeface="メイリオ"/>
                <a:cs typeface="メイリオ"/>
              </a:rPr>
              <a:t>地元の新鮮な素材を使用</a:t>
            </a:r>
            <a:endParaRPr lang="en-US" altLang="ja-JP" sz="1400" dirty="0">
              <a:solidFill>
                <a:schemeClr val="tx1">
                  <a:lumMod val="75000"/>
                  <a:lumOff val="25000"/>
                </a:schemeClr>
              </a:solidFill>
              <a:latin typeface="メイリオ"/>
              <a:ea typeface="メイリオ"/>
              <a:cs typeface="メイリオ"/>
            </a:endParaRPr>
          </a:p>
          <a:p>
            <a:pPr marL="228600" indent="-228600">
              <a:lnSpc>
                <a:spcPct val="120000"/>
              </a:lnSpc>
              <a:buFont typeface="+mj-lt"/>
              <a:buAutoNum type="arabicPeriod"/>
            </a:pPr>
            <a:r>
              <a:rPr lang="ja-JP" altLang="en-US" sz="1400" dirty="0">
                <a:solidFill>
                  <a:schemeClr val="tx1">
                    <a:lumMod val="75000"/>
                    <a:lumOff val="25000"/>
                  </a:schemeClr>
                </a:solidFill>
                <a:latin typeface="メイリオ"/>
                <a:ea typeface="メイリオ"/>
                <a:cs typeface="メイリオ"/>
              </a:rPr>
              <a:t>和食がメインだがイタリアンやフレンチにも対応可</a:t>
            </a:r>
            <a:endParaRPr lang="en-US" altLang="ja-JP" sz="1400" dirty="0">
              <a:solidFill>
                <a:schemeClr val="tx1">
                  <a:lumMod val="75000"/>
                  <a:lumOff val="25000"/>
                </a:schemeClr>
              </a:solidFill>
              <a:latin typeface="メイリオ"/>
              <a:ea typeface="メイリオ"/>
              <a:cs typeface="メイリオ"/>
            </a:endParaRPr>
          </a:p>
          <a:p>
            <a:pPr marL="228600" indent="-228600">
              <a:lnSpc>
                <a:spcPct val="120000"/>
              </a:lnSpc>
              <a:buFont typeface="+mj-lt"/>
              <a:buAutoNum type="arabicPeriod"/>
            </a:pPr>
            <a:r>
              <a:rPr lang="ja-JP" altLang="en-US" sz="1400" dirty="0">
                <a:solidFill>
                  <a:schemeClr val="tx1">
                    <a:lumMod val="75000"/>
                    <a:lumOff val="25000"/>
                  </a:schemeClr>
                </a:solidFill>
                <a:latin typeface="メイリオ"/>
                <a:ea typeface="メイリオ"/>
                <a:cs typeface="メイリオ"/>
              </a:rPr>
              <a:t>築</a:t>
            </a:r>
            <a:r>
              <a:rPr lang="en-US" altLang="ja-JP" sz="1400" dirty="0">
                <a:solidFill>
                  <a:schemeClr val="tx1">
                    <a:lumMod val="75000"/>
                    <a:lumOff val="25000"/>
                  </a:schemeClr>
                </a:solidFill>
                <a:latin typeface="メイリオ"/>
                <a:ea typeface="メイリオ"/>
                <a:cs typeface="メイリオ"/>
              </a:rPr>
              <a:t>1</a:t>
            </a:r>
            <a:r>
              <a:rPr lang="ja-JP" altLang="en-US" sz="1400" dirty="0">
                <a:solidFill>
                  <a:schemeClr val="tx1">
                    <a:lumMod val="75000"/>
                    <a:lumOff val="25000"/>
                  </a:schemeClr>
                </a:solidFill>
                <a:latin typeface="メイリオ"/>
                <a:ea typeface="メイリオ"/>
                <a:cs typeface="メイリオ"/>
              </a:rPr>
              <a:t>年で外観・内観ともにきれい</a:t>
            </a:r>
            <a:endParaRPr lang="en-US" altLang="ja-JP" sz="1400" dirty="0">
              <a:solidFill>
                <a:schemeClr val="tx1">
                  <a:lumMod val="75000"/>
                  <a:lumOff val="25000"/>
                </a:schemeClr>
              </a:solidFill>
              <a:latin typeface="メイリオ"/>
              <a:ea typeface="メイリオ"/>
              <a:cs typeface="メイリオ"/>
            </a:endParaRPr>
          </a:p>
          <a:p>
            <a:pPr marL="228600" indent="-228600">
              <a:lnSpc>
                <a:spcPct val="120000"/>
              </a:lnSpc>
              <a:buFont typeface="+mj-lt"/>
              <a:buAutoNum type="arabicPeriod"/>
            </a:pPr>
            <a:r>
              <a:rPr lang="ja-JP" altLang="en-US" sz="1400" dirty="0">
                <a:solidFill>
                  <a:schemeClr val="tx1">
                    <a:lumMod val="75000"/>
                    <a:lumOff val="25000"/>
                  </a:schemeClr>
                </a:solidFill>
                <a:latin typeface="メイリオ"/>
                <a:ea typeface="メイリオ"/>
                <a:cs typeface="メイリオ"/>
              </a:rPr>
              <a:t>駐車場が広い</a:t>
            </a:r>
            <a:endParaRPr lang="en-US" altLang="ja-JP" sz="1400" dirty="0">
              <a:solidFill>
                <a:schemeClr val="tx1">
                  <a:lumMod val="75000"/>
                  <a:lumOff val="25000"/>
                </a:schemeClr>
              </a:solidFill>
              <a:latin typeface="メイリオ"/>
              <a:ea typeface="メイリオ"/>
              <a:cs typeface="メイリオ"/>
            </a:endParaRPr>
          </a:p>
          <a:p>
            <a:pPr marL="228600" indent="-228600">
              <a:lnSpc>
                <a:spcPct val="120000"/>
              </a:lnSpc>
              <a:buFont typeface="+mj-lt"/>
              <a:buAutoNum type="arabicPeriod"/>
            </a:pPr>
            <a:r>
              <a:rPr lang="ja-JP" altLang="en-US" sz="1400" dirty="0">
                <a:solidFill>
                  <a:schemeClr val="tx1">
                    <a:lumMod val="75000"/>
                    <a:lumOff val="25000"/>
                  </a:schemeClr>
                </a:solidFill>
                <a:latin typeface="メイリオ"/>
                <a:ea typeface="メイリオ"/>
                <a:cs typeface="メイリオ"/>
              </a:rPr>
              <a:t>口コミによる紹介が多い</a:t>
            </a:r>
            <a:endParaRPr lang="en-US" altLang="ja-JP" sz="1400" dirty="0">
              <a:solidFill>
                <a:schemeClr val="tx1">
                  <a:lumMod val="75000"/>
                  <a:lumOff val="25000"/>
                </a:schemeClr>
              </a:solidFill>
              <a:latin typeface="メイリオ"/>
              <a:ea typeface="メイリオ"/>
              <a:cs typeface="メイリオ"/>
            </a:endParaRPr>
          </a:p>
        </p:txBody>
      </p:sp>
      <p:sp>
        <p:nvSpPr>
          <p:cNvPr id="17" name="テキスト ボックス 16">
            <a:extLst>
              <a:ext uri="{FF2B5EF4-FFF2-40B4-BE49-F238E27FC236}">
                <a16:creationId xmlns:a16="http://schemas.microsoft.com/office/drawing/2014/main" id="{BB30B4D3-04A9-0A45-8BA5-DA7754B1C89B}"/>
              </a:ext>
            </a:extLst>
          </p:cNvPr>
          <p:cNvSpPr txBox="1"/>
          <p:nvPr/>
        </p:nvSpPr>
        <p:spPr>
          <a:xfrm>
            <a:off x="1065504" y="3972965"/>
            <a:ext cx="4042633" cy="1632755"/>
          </a:xfrm>
          <a:prstGeom prst="rect">
            <a:avLst/>
          </a:prstGeom>
          <a:noFill/>
        </p:spPr>
        <p:txBody>
          <a:bodyPr vert="horz" wrap="square" rtlCol="0" anchor="t">
            <a:spAutoFit/>
          </a:bodyPr>
          <a:lstStyle/>
          <a:p>
            <a:pPr marL="228600" indent="-228600">
              <a:lnSpc>
                <a:spcPct val="120000"/>
              </a:lnSpc>
              <a:buFont typeface="+mj-lt"/>
              <a:buAutoNum type="arabicPeriod"/>
            </a:pPr>
            <a:r>
              <a:rPr lang="en-US" altLang="en-US" sz="1400" dirty="0" err="1">
                <a:solidFill>
                  <a:schemeClr val="tx1">
                    <a:lumMod val="75000"/>
                    <a:lumOff val="25000"/>
                  </a:schemeClr>
                </a:solidFill>
                <a:latin typeface="メイリオ"/>
                <a:ea typeface="メイリオ"/>
                <a:cs typeface="メイリオ"/>
              </a:rPr>
              <a:t>店舗近辺は住宅街ではなく商業地</a:t>
            </a:r>
            <a:endParaRPr lang="en-US" altLang="en-US" sz="1400" dirty="0">
              <a:solidFill>
                <a:schemeClr val="tx1">
                  <a:lumMod val="75000"/>
                  <a:lumOff val="25000"/>
                </a:schemeClr>
              </a:solidFill>
              <a:latin typeface="メイリオ"/>
              <a:ea typeface="メイリオ"/>
              <a:cs typeface="メイリオ"/>
            </a:endParaRPr>
          </a:p>
          <a:p>
            <a:pPr marL="228600" indent="-228600">
              <a:lnSpc>
                <a:spcPct val="120000"/>
              </a:lnSpc>
              <a:buFont typeface="+mj-lt"/>
              <a:buAutoNum type="arabicPeriod"/>
            </a:pPr>
            <a:r>
              <a:rPr lang="ja-JP" altLang="en-US" sz="1400" dirty="0">
                <a:solidFill>
                  <a:schemeClr val="tx1">
                    <a:lumMod val="75000"/>
                    <a:lumOff val="25000"/>
                  </a:schemeClr>
                </a:solidFill>
                <a:latin typeface="メイリオ"/>
                <a:ea typeface="メイリオ"/>
                <a:cs typeface="メイリオ"/>
              </a:rPr>
              <a:t>周囲には</a:t>
            </a:r>
            <a:r>
              <a:rPr lang="en-US" altLang="en-US" sz="1400" dirty="0" err="1">
                <a:solidFill>
                  <a:schemeClr val="tx1">
                    <a:lumMod val="75000"/>
                    <a:lumOff val="25000"/>
                  </a:schemeClr>
                </a:solidFill>
                <a:latin typeface="メイリオ"/>
                <a:ea typeface="メイリオ"/>
                <a:cs typeface="メイリオ"/>
              </a:rPr>
              <a:t>大学や結婚式場なども多い</a:t>
            </a:r>
            <a:endParaRPr lang="en-US" altLang="en-US" sz="1400" dirty="0">
              <a:solidFill>
                <a:schemeClr val="tx1">
                  <a:lumMod val="75000"/>
                  <a:lumOff val="25000"/>
                </a:schemeClr>
              </a:solidFill>
              <a:latin typeface="メイリオ"/>
              <a:ea typeface="メイリオ"/>
              <a:cs typeface="メイリオ"/>
            </a:endParaRPr>
          </a:p>
          <a:p>
            <a:pPr marL="228600" indent="-228600">
              <a:lnSpc>
                <a:spcPct val="120000"/>
              </a:lnSpc>
              <a:buFont typeface="+mj-lt"/>
              <a:buAutoNum type="arabicPeriod"/>
            </a:pPr>
            <a:r>
              <a:rPr lang="en-US" altLang="en-US" sz="1400" dirty="0" err="1">
                <a:solidFill>
                  <a:schemeClr val="tx1">
                    <a:lumMod val="75000"/>
                    <a:lumOff val="25000"/>
                  </a:schemeClr>
                </a:solidFill>
                <a:latin typeface="メイリオ"/>
                <a:ea typeface="メイリオ"/>
                <a:cs typeface="メイリオ"/>
              </a:rPr>
              <a:t>婚活や恋活イベントの開催が多い</a:t>
            </a:r>
            <a:endParaRPr lang="en-US" altLang="en-US" sz="1400" dirty="0">
              <a:solidFill>
                <a:schemeClr val="tx1">
                  <a:lumMod val="75000"/>
                  <a:lumOff val="25000"/>
                </a:schemeClr>
              </a:solidFill>
              <a:latin typeface="メイリオ"/>
              <a:ea typeface="メイリオ"/>
              <a:cs typeface="メイリオ"/>
            </a:endParaRPr>
          </a:p>
          <a:p>
            <a:pPr marL="228600" indent="-228600">
              <a:lnSpc>
                <a:spcPct val="120000"/>
              </a:lnSpc>
              <a:buFont typeface="+mj-lt"/>
              <a:buAutoNum type="arabicPeriod"/>
            </a:pPr>
            <a:r>
              <a:rPr lang="en-US" altLang="en-US" sz="1400" dirty="0" err="1">
                <a:solidFill>
                  <a:schemeClr val="tx1">
                    <a:lumMod val="75000"/>
                    <a:lumOff val="25000"/>
                  </a:schemeClr>
                </a:solidFill>
                <a:latin typeface="メイリオ"/>
                <a:ea typeface="メイリオ"/>
                <a:cs typeface="メイリオ"/>
              </a:rPr>
              <a:t>和食ブーム</a:t>
            </a:r>
            <a:endParaRPr lang="en-US" altLang="en-US" sz="1400" dirty="0">
              <a:solidFill>
                <a:schemeClr val="tx1">
                  <a:lumMod val="75000"/>
                  <a:lumOff val="25000"/>
                </a:schemeClr>
              </a:solidFill>
              <a:latin typeface="メイリオ"/>
              <a:ea typeface="メイリオ"/>
              <a:cs typeface="メイリオ"/>
            </a:endParaRPr>
          </a:p>
          <a:p>
            <a:pPr marL="228600" indent="-228600">
              <a:lnSpc>
                <a:spcPct val="120000"/>
              </a:lnSpc>
              <a:buFont typeface="+mj-lt"/>
              <a:buAutoNum type="arabicPeriod"/>
            </a:pPr>
            <a:r>
              <a:rPr lang="en-US" altLang="en-US" sz="1400" dirty="0" err="1">
                <a:solidFill>
                  <a:schemeClr val="tx1">
                    <a:lumMod val="75000"/>
                    <a:lumOff val="25000"/>
                  </a:schemeClr>
                </a:solidFill>
                <a:latin typeface="メイリオ"/>
                <a:ea typeface="メイリオ"/>
                <a:cs typeface="メイリオ"/>
              </a:rPr>
              <a:t>地味婚が主流にな</a:t>
            </a:r>
            <a:r>
              <a:rPr lang="ja-JP" altLang="en-US" sz="1400" dirty="0">
                <a:solidFill>
                  <a:schemeClr val="tx1">
                    <a:lumMod val="75000"/>
                    <a:lumOff val="25000"/>
                  </a:schemeClr>
                </a:solidFill>
                <a:latin typeface="メイリオ"/>
                <a:ea typeface="メイリオ"/>
                <a:cs typeface="メイリオ"/>
              </a:rPr>
              <a:t>りそう</a:t>
            </a:r>
            <a:endParaRPr lang="en-US" altLang="en-US" sz="1400" dirty="0">
              <a:solidFill>
                <a:schemeClr val="tx1">
                  <a:lumMod val="75000"/>
                  <a:lumOff val="25000"/>
                </a:schemeClr>
              </a:solidFill>
              <a:latin typeface="メイリオ"/>
              <a:ea typeface="メイリオ"/>
              <a:cs typeface="メイリオ"/>
            </a:endParaRPr>
          </a:p>
          <a:p>
            <a:pPr marL="228600" indent="-228600">
              <a:lnSpc>
                <a:spcPct val="120000"/>
              </a:lnSpc>
              <a:buFont typeface="+mj-lt"/>
              <a:buAutoNum type="arabicPeriod"/>
            </a:pPr>
            <a:endParaRPr lang="en-US" altLang="en-US" sz="1400" dirty="0">
              <a:solidFill>
                <a:schemeClr val="tx1">
                  <a:lumMod val="75000"/>
                  <a:lumOff val="25000"/>
                </a:schemeClr>
              </a:solidFill>
              <a:latin typeface="メイリオ"/>
              <a:ea typeface="メイリオ"/>
              <a:cs typeface="メイリオ"/>
            </a:endParaRPr>
          </a:p>
        </p:txBody>
      </p:sp>
      <p:sp>
        <p:nvSpPr>
          <p:cNvPr id="18" name="テキスト ボックス 17">
            <a:extLst>
              <a:ext uri="{FF2B5EF4-FFF2-40B4-BE49-F238E27FC236}">
                <a16:creationId xmlns:a16="http://schemas.microsoft.com/office/drawing/2014/main" id="{B6E23C76-D43E-8048-B9B1-6175655E371D}"/>
              </a:ext>
            </a:extLst>
          </p:cNvPr>
          <p:cNvSpPr txBox="1"/>
          <p:nvPr/>
        </p:nvSpPr>
        <p:spPr>
          <a:xfrm>
            <a:off x="5380387" y="1383577"/>
            <a:ext cx="4042633" cy="1384995"/>
          </a:xfrm>
          <a:prstGeom prst="rect">
            <a:avLst/>
          </a:prstGeom>
          <a:noFill/>
        </p:spPr>
        <p:txBody>
          <a:bodyPr vert="horz" wrap="square" rtlCol="0" anchor="t">
            <a:spAutoFit/>
          </a:bodyPr>
          <a:lstStyle/>
          <a:p>
            <a:pPr marL="228600" indent="-228600">
              <a:lnSpc>
                <a:spcPct val="120000"/>
              </a:lnSpc>
              <a:buFont typeface="+mj-lt"/>
              <a:buAutoNum type="arabicPeriod"/>
            </a:pPr>
            <a:r>
              <a:rPr lang="ja-JP" altLang="en-US" sz="1400" dirty="0">
                <a:solidFill>
                  <a:schemeClr val="tx1">
                    <a:lumMod val="75000"/>
                    <a:lumOff val="25000"/>
                  </a:schemeClr>
                </a:solidFill>
                <a:latin typeface="メイリオ"/>
                <a:ea typeface="メイリオ"/>
                <a:cs typeface="メイリオ"/>
              </a:rPr>
              <a:t>オープンして</a:t>
            </a:r>
            <a:r>
              <a:rPr lang="en-US" altLang="ja-JP" sz="1400" dirty="0">
                <a:solidFill>
                  <a:schemeClr val="tx1">
                    <a:lumMod val="75000"/>
                    <a:lumOff val="25000"/>
                  </a:schemeClr>
                </a:solidFill>
                <a:latin typeface="メイリオ"/>
                <a:ea typeface="メイリオ"/>
                <a:cs typeface="メイリオ"/>
              </a:rPr>
              <a:t>1</a:t>
            </a:r>
            <a:r>
              <a:rPr lang="ja-JP" altLang="en-US" sz="1400" dirty="0">
                <a:solidFill>
                  <a:schemeClr val="tx1">
                    <a:lumMod val="75000"/>
                    <a:lumOff val="25000"/>
                  </a:schemeClr>
                </a:solidFill>
                <a:latin typeface="メイリオ"/>
                <a:ea typeface="メイリオ"/>
                <a:cs typeface="メイリオ"/>
              </a:rPr>
              <a:t>年未満で、認知度が低い</a:t>
            </a:r>
            <a:endParaRPr lang="en-US" altLang="ja-JP" sz="1400" dirty="0">
              <a:solidFill>
                <a:schemeClr val="tx1">
                  <a:lumMod val="75000"/>
                  <a:lumOff val="25000"/>
                </a:schemeClr>
              </a:solidFill>
              <a:latin typeface="メイリオ"/>
              <a:ea typeface="メイリオ"/>
              <a:cs typeface="メイリオ"/>
            </a:endParaRPr>
          </a:p>
          <a:p>
            <a:pPr marL="228600" indent="-228600">
              <a:lnSpc>
                <a:spcPct val="120000"/>
              </a:lnSpc>
              <a:buFont typeface="+mj-lt"/>
              <a:buAutoNum type="arabicPeriod"/>
            </a:pPr>
            <a:r>
              <a:rPr lang="ja-JP" altLang="en-US" sz="1400" dirty="0">
                <a:solidFill>
                  <a:schemeClr val="tx1">
                    <a:lumMod val="75000"/>
                    <a:lumOff val="25000"/>
                  </a:schemeClr>
                </a:solidFill>
                <a:latin typeface="メイリオ"/>
                <a:ea typeface="メイリオ"/>
                <a:cs typeface="メイリオ"/>
              </a:rPr>
              <a:t>再来店を促す取り組みや仕組みがない</a:t>
            </a:r>
            <a:endParaRPr lang="en-US" altLang="ja-JP" sz="1400" dirty="0">
              <a:solidFill>
                <a:schemeClr val="tx1">
                  <a:lumMod val="75000"/>
                  <a:lumOff val="25000"/>
                </a:schemeClr>
              </a:solidFill>
              <a:latin typeface="メイリオ"/>
              <a:ea typeface="メイリオ"/>
              <a:cs typeface="メイリオ"/>
            </a:endParaRPr>
          </a:p>
          <a:p>
            <a:pPr marL="228600" indent="-228600">
              <a:lnSpc>
                <a:spcPct val="120000"/>
              </a:lnSpc>
              <a:buFont typeface="+mj-lt"/>
              <a:buAutoNum type="arabicPeriod"/>
            </a:pPr>
            <a:r>
              <a:rPr lang="ja-JP" altLang="en-US" sz="1400" dirty="0">
                <a:solidFill>
                  <a:schemeClr val="tx1">
                    <a:lumMod val="75000"/>
                    <a:lumOff val="25000"/>
                  </a:schemeClr>
                </a:solidFill>
                <a:latin typeface="メイリオ"/>
                <a:ea typeface="メイリオ"/>
                <a:cs typeface="メイリオ"/>
              </a:rPr>
              <a:t>回転率が低い</a:t>
            </a:r>
            <a:endParaRPr lang="en-US" altLang="ja-JP" sz="1400" dirty="0">
              <a:solidFill>
                <a:schemeClr val="tx1">
                  <a:lumMod val="75000"/>
                  <a:lumOff val="25000"/>
                </a:schemeClr>
              </a:solidFill>
              <a:latin typeface="メイリオ"/>
              <a:ea typeface="メイリオ"/>
              <a:cs typeface="メイリオ"/>
            </a:endParaRPr>
          </a:p>
          <a:p>
            <a:pPr marL="228600" indent="-228600">
              <a:lnSpc>
                <a:spcPct val="120000"/>
              </a:lnSpc>
              <a:buFont typeface="+mj-lt"/>
              <a:buAutoNum type="arabicPeriod"/>
            </a:pPr>
            <a:r>
              <a:rPr lang="ja-JP" altLang="en-US" sz="1400" dirty="0">
                <a:solidFill>
                  <a:schemeClr val="tx1">
                    <a:lumMod val="75000"/>
                    <a:lumOff val="25000"/>
                  </a:schemeClr>
                </a:solidFill>
                <a:latin typeface="メイリオ"/>
                <a:ea typeface="メイリオ"/>
                <a:cs typeface="メイリオ"/>
              </a:rPr>
              <a:t>駅から遠い</a:t>
            </a:r>
            <a:endParaRPr lang="en-US" altLang="ja-JP" sz="1400" dirty="0">
              <a:solidFill>
                <a:schemeClr val="tx1">
                  <a:lumMod val="75000"/>
                  <a:lumOff val="25000"/>
                </a:schemeClr>
              </a:solidFill>
              <a:latin typeface="メイリオ"/>
              <a:ea typeface="メイリオ"/>
              <a:cs typeface="メイリオ"/>
            </a:endParaRPr>
          </a:p>
          <a:p>
            <a:pPr marL="228600" indent="-228600">
              <a:lnSpc>
                <a:spcPct val="120000"/>
              </a:lnSpc>
              <a:buFont typeface="+mj-lt"/>
              <a:buAutoNum type="arabicPeriod"/>
            </a:pPr>
            <a:r>
              <a:rPr lang="ja-JP" altLang="en-US" sz="1400" dirty="0">
                <a:solidFill>
                  <a:schemeClr val="tx1">
                    <a:lumMod val="75000"/>
                    <a:lumOff val="25000"/>
                  </a:schemeClr>
                </a:solidFill>
                <a:latin typeface="メイリオ"/>
                <a:ea typeface="メイリオ"/>
                <a:cs typeface="メイリオ"/>
              </a:rPr>
              <a:t>グループ企業と連携できていない</a:t>
            </a:r>
            <a:endParaRPr lang="en-US" altLang="ja-JP" sz="1400" dirty="0">
              <a:solidFill>
                <a:schemeClr val="tx1">
                  <a:lumMod val="75000"/>
                  <a:lumOff val="25000"/>
                </a:schemeClr>
              </a:solidFill>
              <a:latin typeface="メイリオ"/>
              <a:ea typeface="メイリオ"/>
              <a:cs typeface="メイリオ"/>
            </a:endParaRPr>
          </a:p>
        </p:txBody>
      </p:sp>
      <p:sp>
        <p:nvSpPr>
          <p:cNvPr id="19" name="テキスト ボックス 18">
            <a:extLst>
              <a:ext uri="{FF2B5EF4-FFF2-40B4-BE49-F238E27FC236}">
                <a16:creationId xmlns:a16="http://schemas.microsoft.com/office/drawing/2014/main" id="{0173F5CF-6C83-344C-A2BB-A351809C7991}"/>
              </a:ext>
            </a:extLst>
          </p:cNvPr>
          <p:cNvSpPr txBox="1"/>
          <p:nvPr/>
        </p:nvSpPr>
        <p:spPr>
          <a:xfrm>
            <a:off x="5380387" y="3972965"/>
            <a:ext cx="4042633" cy="1632755"/>
          </a:xfrm>
          <a:prstGeom prst="rect">
            <a:avLst/>
          </a:prstGeom>
          <a:noFill/>
        </p:spPr>
        <p:txBody>
          <a:bodyPr vert="horz" wrap="square" rtlCol="0" anchor="t">
            <a:spAutoFit/>
          </a:bodyPr>
          <a:lstStyle/>
          <a:p>
            <a:pPr marL="228600" indent="-228600">
              <a:lnSpc>
                <a:spcPct val="120000"/>
              </a:lnSpc>
              <a:buFont typeface="+mj-lt"/>
              <a:buAutoNum type="arabicPeriod"/>
            </a:pPr>
            <a:r>
              <a:rPr lang="ja-JP" altLang="en-US" sz="1400" dirty="0">
                <a:solidFill>
                  <a:schemeClr val="tx1">
                    <a:lumMod val="75000"/>
                    <a:lumOff val="25000"/>
                  </a:schemeClr>
                </a:solidFill>
                <a:latin typeface="メイリオ"/>
                <a:ea typeface="メイリオ"/>
                <a:cs typeface="メイリオ"/>
              </a:rPr>
              <a:t>結婚式場と連携する</a:t>
            </a:r>
            <a:r>
              <a:rPr lang="en-US" altLang="ja-JP" sz="1400" dirty="0">
                <a:solidFill>
                  <a:schemeClr val="tx1">
                    <a:lumMod val="75000"/>
                    <a:lumOff val="25000"/>
                  </a:schemeClr>
                </a:solidFill>
                <a:latin typeface="メイリオ"/>
                <a:ea typeface="メイリオ"/>
                <a:cs typeface="メイリオ"/>
              </a:rPr>
              <a:t>2</a:t>
            </a:r>
            <a:r>
              <a:rPr lang="ja-JP" altLang="en-US" sz="1400" dirty="0">
                <a:solidFill>
                  <a:schemeClr val="tx1">
                    <a:lumMod val="75000"/>
                    <a:lumOff val="25000"/>
                  </a:schemeClr>
                </a:solidFill>
                <a:latin typeface="メイリオ"/>
                <a:ea typeface="メイリオ"/>
                <a:cs typeface="メイリオ"/>
              </a:rPr>
              <a:t>次会が増えている</a:t>
            </a:r>
            <a:endParaRPr lang="en-US" altLang="ja-JP" sz="1400" dirty="0">
              <a:solidFill>
                <a:schemeClr val="tx1">
                  <a:lumMod val="75000"/>
                  <a:lumOff val="25000"/>
                </a:schemeClr>
              </a:solidFill>
              <a:latin typeface="メイリオ"/>
              <a:ea typeface="メイリオ"/>
              <a:cs typeface="メイリオ"/>
            </a:endParaRPr>
          </a:p>
          <a:p>
            <a:pPr marL="228600" indent="-228600">
              <a:lnSpc>
                <a:spcPct val="120000"/>
              </a:lnSpc>
              <a:buFont typeface="+mj-lt"/>
              <a:buAutoNum type="arabicPeriod"/>
            </a:pPr>
            <a:r>
              <a:rPr lang="ja-JP" altLang="en-US" sz="1400" dirty="0">
                <a:solidFill>
                  <a:schemeClr val="tx1">
                    <a:lumMod val="75000"/>
                    <a:lumOff val="25000"/>
                  </a:schemeClr>
                </a:solidFill>
                <a:latin typeface="メイリオ"/>
                <a:ea typeface="メイリオ"/>
                <a:cs typeface="メイリオ"/>
              </a:rPr>
              <a:t>接待文化が下火</a:t>
            </a:r>
            <a:endParaRPr lang="en-US" altLang="ja-JP" sz="1400" dirty="0">
              <a:solidFill>
                <a:schemeClr val="tx1">
                  <a:lumMod val="75000"/>
                  <a:lumOff val="25000"/>
                </a:schemeClr>
              </a:solidFill>
              <a:latin typeface="メイリオ"/>
              <a:ea typeface="メイリオ"/>
              <a:cs typeface="メイリオ"/>
            </a:endParaRPr>
          </a:p>
          <a:p>
            <a:pPr marL="228600" indent="-228600">
              <a:lnSpc>
                <a:spcPct val="120000"/>
              </a:lnSpc>
              <a:buFont typeface="+mj-lt"/>
              <a:buAutoNum type="arabicPeriod"/>
            </a:pPr>
            <a:r>
              <a:rPr lang="ja-JP" altLang="en-US" sz="1400" dirty="0">
                <a:solidFill>
                  <a:schemeClr val="tx1">
                    <a:lumMod val="75000"/>
                    <a:lumOff val="25000"/>
                  </a:schemeClr>
                </a:solidFill>
                <a:latin typeface="メイリオ"/>
                <a:ea typeface="メイリオ"/>
                <a:cs typeface="メイリオ"/>
              </a:rPr>
              <a:t>外食から内食へ移行している</a:t>
            </a:r>
            <a:endParaRPr lang="en-US" altLang="ja-JP" sz="1400" dirty="0">
              <a:solidFill>
                <a:schemeClr val="tx1">
                  <a:lumMod val="75000"/>
                  <a:lumOff val="25000"/>
                </a:schemeClr>
              </a:solidFill>
              <a:latin typeface="メイリオ"/>
              <a:ea typeface="メイリオ"/>
              <a:cs typeface="メイリオ"/>
            </a:endParaRPr>
          </a:p>
          <a:p>
            <a:pPr marL="228600" indent="-228600">
              <a:lnSpc>
                <a:spcPct val="120000"/>
              </a:lnSpc>
              <a:buFont typeface="+mj-lt"/>
              <a:buAutoNum type="arabicPeriod"/>
            </a:pPr>
            <a:r>
              <a:rPr lang="ja-JP" altLang="en-US" sz="1400" dirty="0">
                <a:solidFill>
                  <a:schemeClr val="tx1">
                    <a:lumMod val="75000"/>
                    <a:lumOff val="25000"/>
                  </a:schemeClr>
                </a:solidFill>
                <a:latin typeface="メイリオ"/>
                <a:ea typeface="メイリオ"/>
                <a:cs typeface="メイリオ"/>
              </a:rPr>
              <a:t>低料金のお店が増えている</a:t>
            </a:r>
            <a:endParaRPr lang="en-US" altLang="ja-JP" sz="1400" dirty="0">
              <a:solidFill>
                <a:schemeClr val="tx1">
                  <a:lumMod val="75000"/>
                  <a:lumOff val="25000"/>
                </a:schemeClr>
              </a:solidFill>
              <a:latin typeface="メイリオ"/>
              <a:ea typeface="メイリオ"/>
              <a:cs typeface="メイリオ"/>
            </a:endParaRPr>
          </a:p>
          <a:p>
            <a:pPr marL="228600" indent="-228600">
              <a:lnSpc>
                <a:spcPct val="120000"/>
              </a:lnSpc>
              <a:buFont typeface="+mj-lt"/>
              <a:buAutoNum type="arabicPeriod"/>
            </a:pPr>
            <a:r>
              <a:rPr lang="ja-JP" altLang="en-US" sz="1400" dirty="0">
                <a:solidFill>
                  <a:schemeClr val="tx1">
                    <a:lumMod val="75000"/>
                    <a:lumOff val="25000"/>
                  </a:schemeClr>
                </a:solidFill>
                <a:latin typeface="メイリオ"/>
                <a:ea typeface="メイリオ"/>
                <a:cs typeface="メイリオ"/>
              </a:rPr>
              <a:t>コスト重視のお客様はチェーン店に流れている</a:t>
            </a:r>
            <a:endParaRPr lang="en-US" altLang="ja-JP" sz="1400" dirty="0">
              <a:solidFill>
                <a:schemeClr val="tx1">
                  <a:lumMod val="75000"/>
                  <a:lumOff val="25000"/>
                </a:schemeClr>
              </a:solidFill>
              <a:latin typeface="メイリオ"/>
              <a:ea typeface="メイリオ"/>
              <a:cs typeface="メイリオ"/>
            </a:endParaRPr>
          </a:p>
        </p:txBody>
      </p:sp>
      <p:sp>
        <p:nvSpPr>
          <p:cNvPr id="21" name="テキスト ボックス 20">
            <a:extLst>
              <a:ext uri="{FF2B5EF4-FFF2-40B4-BE49-F238E27FC236}">
                <a16:creationId xmlns:a16="http://schemas.microsoft.com/office/drawing/2014/main" id="{4C2E86C6-98F3-4B78-80E4-D3EACC59C313}"/>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2.</a:t>
            </a:r>
            <a:r>
              <a:rPr lang="ja-JP" altLang="en-US" sz="900" dirty="0">
                <a:latin typeface="Meiryo UI" panose="020B0604030504040204" pitchFamily="50" charset="-128"/>
                <a:ea typeface="Meiryo UI" panose="020B0604030504040204" pitchFamily="50" charset="-128"/>
              </a:rPr>
              <a:t>市場を分析する</a:t>
            </a:r>
          </a:p>
        </p:txBody>
      </p:sp>
      <p:sp>
        <p:nvSpPr>
          <p:cNvPr id="22" name="テキスト ボックス 21">
            <a:extLst>
              <a:ext uri="{FF2B5EF4-FFF2-40B4-BE49-F238E27FC236}">
                <a16:creationId xmlns:a16="http://schemas.microsoft.com/office/drawing/2014/main" id="{642B8101-20B9-4CDF-B050-0F8D8C3BDA7D}"/>
              </a:ext>
            </a:extLst>
          </p:cNvPr>
          <p:cNvSpPr txBox="1"/>
          <p:nvPr/>
        </p:nvSpPr>
        <p:spPr>
          <a:xfrm>
            <a:off x="1809280" y="6560810"/>
            <a:ext cx="2069797"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STEP1:</a:t>
            </a:r>
            <a:r>
              <a:rPr lang="ja-JP" altLang="en-US" sz="900" dirty="0">
                <a:latin typeface="Meiryo UI" panose="020B0604030504040204" pitchFamily="50" charset="-128"/>
                <a:ea typeface="Meiryo UI" panose="020B0604030504040204" pitchFamily="50" charset="-128"/>
              </a:rPr>
              <a:t>マクロ環境や自社について分析</a:t>
            </a:r>
          </a:p>
        </p:txBody>
      </p:sp>
    </p:spTree>
    <p:extLst>
      <p:ext uri="{BB962C8B-B14F-4D97-AF65-F5344CB8AC3E}">
        <p14:creationId xmlns:p14="http://schemas.microsoft.com/office/powerpoint/2010/main" val="2511282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8FD19B7B-0460-423D-852D-5A740585ABCE}"/>
              </a:ext>
            </a:extLst>
          </p:cNvPr>
          <p:cNvSpPr txBox="1"/>
          <p:nvPr/>
        </p:nvSpPr>
        <p:spPr>
          <a:xfrm>
            <a:off x="1020492" y="818866"/>
            <a:ext cx="3255315" cy="3739485"/>
          </a:xfrm>
          <a:prstGeom prst="rect">
            <a:avLst/>
          </a:prstGeom>
          <a:noFill/>
        </p:spPr>
        <p:txBody>
          <a:bodyPr wrap="none" rtlCol="0">
            <a:spAutoFit/>
          </a:bodyPr>
          <a:lstStyle/>
          <a:p>
            <a:pPr>
              <a:spcBef>
                <a:spcPts val="600"/>
              </a:spcBef>
            </a:pPr>
            <a:r>
              <a:rPr lang="en-US" altLang="ja-JP" sz="2000" b="1" dirty="0">
                <a:latin typeface="Meiryo UI" panose="020B0604030504040204" pitchFamily="50" charset="-128"/>
                <a:ea typeface="Meiryo UI" panose="020B0604030504040204" pitchFamily="50" charset="-128"/>
              </a:rPr>
              <a:t>3.</a:t>
            </a:r>
            <a:r>
              <a:rPr lang="ja-JP" altLang="en-US" sz="2000" b="1" dirty="0">
                <a:latin typeface="Meiryo UI" panose="020B0604030504040204" pitchFamily="50" charset="-128"/>
                <a:ea typeface="Meiryo UI" panose="020B0604030504040204" pitchFamily="50" charset="-128"/>
              </a:rPr>
              <a:t>課題解決のアイデアを練る</a:t>
            </a:r>
          </a:p>
          <a:p>
            <a:pPr>
              <a:spcBef>
                <a:spcPts val="600"/>
              </a:spcBef>
            </a:pPr>
            <a:r>
              <a:rPr lang="en-US" altLang="ja-JP" sz="1600" b="1" dirty="0">
                <a:latin typeface="Meiryo UI" panose="020B0604030504040204" pitchFamily="50" charset="-128"/>
                <a:ea typeface="Meiryo UI" panose="020B0604030504040204" pitchFamily="50" charset="-128"/>
              </a:rPr>
              <a:t>STEP1:</a:t>
            </a:r>
            <a:r>
              <a:rPr lang="ja-JP" altLang="en-US" sz="1600" b="1" dirty="0">
                <a:latin typeface="Meiryo UI" panose="020B0604030504040204" pitchFamily="50" charset="-128"/>
                <a:ea typeface="Meiryo UI" panose="020B0604030504040204" pitchFamily="50" charset="-128"/>
              </a:rPr>
              <a:t>制限なくアイデアを発想する</a:t>
            </a:r>
          </a:p>
          <a:p>
            <a:pPr marL="72000" algn="just" fontAlgn="ctr"/>
            <a:r>
              <a:rPr lang="ja-JP" altLang="ja-JP" sz="1400" dirty="0">
                <a:solidFill>
                  <a:srgbClr val="000000"/>
                </a:solidFill>
                <a:latin typeface="Meiryo UI" panose="020B0604030504040204" pitchFamily="50" charset="-128"/>
                <a:ea typeface="Meiryo UI" panose="020B0604030504040204" pitchFamily="50" charset="-128"/>
              </a:rPr>
              <a:t>ブレインライティング</a:t>
            </a:r>
            <a:endParaRPr lang="ja-JP" altLang="ja-JP" sz="1400" dirty="0">
              <a:latin typeface="Meiryo UI" panose="020B0604030504040204" pitchFamily="50" charset="-128"/>
              <a:ea typeface="Meiryo UI" panose="020B0604030504040204" pitchFamily="50" charset="-128"/>
            </a:endParaRPr>
          </a:p>
          <a:p>
            <a:pPr marL="72000" algn="just" fontAlgn="ctr"/>
            <a:r>
              <a:rPr lang="ja-JP" altLang="ja-JP" sz="1400" dirty="0">
                <a:solidFill>
                  <a:srgbClr val="000000"/>
                </a:solidFill>
                <a:latin typeface="Meiryo UI" panose="020B0604030504040204" pitchFamily="50" charset="-128"/>
                <a:ea typeface="Meiryo UI" panose="020B0604030504040204" pitchFamily="50" charset="-128"/>
              </a:rPr>
              <a:t>マンダラート</a:t>
            </a:r>
            <a:endParaRPr lang="ja-JP" altLang="ja-JP" sz="1400" dirty="0">
              <a:latin typeface="Meiryo UI" panose="020B0604030504040204" pitchFamily="50" charset="-128"/>
              <a:ea typeface="Meiryo UI" panose="020B0604030504040204" pitchFamily="50" charset="-128"/>
            </a:endParaRPr>
          </a:p>
          <a:p>
            <a:pPr marL="72000" algn="just" fontAlgn="ctr"/>
            <a:r>
              <a:rPr lang="ja-JP" altLang="ja-JP" sz="1400" dirty="0">
                <a:solidFill>
                  <a:srgbClr val="000000"/>
                </a:solidFill>
                <a:latin typeface="Meiryo UI" panose="020B0604030504040204" pitchFamily="50" charset="-128"/>
                <a:ea typeface="Meiryo UI" panose="020B0604030504040204" pitchFamily="50" charset="-128"/>
              </a:rPr>
              <a:t>形態分析法</a:t>
            </a:r>
            <a:endParaRPr lang="ja-JP" altLang="ja-JP" sz="1400" dirty="0">
              <a:latin typeface="Meiryo UI" panose="020B0604030504040204" pitchFamily="50" charset="-128"/>
              <a:ea typeface="Meiryo UI" panose="020B0604030504040204" pitchFamily="50" charset="-128"/>
            </a:endParaRPr>
          </a:p>
          <a:p>
            <a:pPr marL="72000" algn="just" fontAlgn="ctr"/>
            <a:r>
              <a:rPr lang="ja-JP" altLang="ja-JP" sz="1400" dirty="0">
                <a:solidFill>
                  <a:srgbClr val="000000"/>
                </a:solidFill>
                <a:latin typeface="Meiryo UI" panose="020B0604030504040204" pitchFamily="50" charset="-128"/>
                <a:ea typeface="Meiryo UI" panose="020B0604030504040204" pitchFamily="50" charset="-128"/>
              </a:rPr>
              <a:t>シナリオグラフ</a:t>
            </a:r>
            <a:endParaRPr lang="ja-JP" altLang="ja-JP" sz="1400" dirty="0">
              <a:latin typeface="Meiryo UI" panose="020B0604030504040204" pitchFamily="50" charset="-128"/>
              <a:ea typeface="Meiryo UI" panose="020B0604030504040204" pitchFamily="50" charset="-128"/>
            </a:endParaRPr>
          </a:p>
          <a:p>
            <a:pPr marL="72000" algn="just" fontAlgn="ctr"/>
            <a:r>
              <a:rPr lang="ja-JP" altLang="ja-JP" sz="1400" dirty="0">
                <a:solidFill>
                  <a:srgbClr val="000000"/>
                </a:solidFill>
                <a:latin typeface="Meiryo UI" panose="020B0604030504040204" pitchFamily="50" charset="-128"/>
                <a:ea typeface="Meiryo UI" panose="020B0604030504040204" pitchFamily="50" charset="-128"/>
              </a:rPr>
              <a:t>オズボーンチェックリスト</a:t>
            </a:r>
            <a:endParaRPr lang="en-US" altLang="ja-JP" sz="1400" dirty="0">
              <a:latin typeface="Meiryo UI" panose="020B0604030504040204" pitchFamily="50" charset="-128"/>
              <a:ea typeface="Meiryo UI" panose="020B0604030504040204" pitchFamily="50" charset="-128"/>
            </a:endParaRPr>
          </a:p>
          <a:p>
            <a:pPr fontAlgn="ctr">
              <a:spcBef>
                <a:spcPts val="600"/>
              </a:spcBef>
            </a:pPr>
            <a:r>
              <a:rPr lang="en-US" altLang="ja-JP" sz="1600" b="1" dirty="0">
                <a:latin typeface="Meiryo UI" panose="020B0604030504040204" pitchFamily="50" charset="-128"/>
                <a:ea typeface="Meiryo UI" panose="020B0604030504040204" pitchFamily="50" charset="-128"/>
              </a:rPr>
              <a:t>STEP2:</a:t>
            </a:r>
            <a:r>
              <a:rPr lang="ja-JP" altLang="en-US" sz="1600" b="1" dirty="0">
                <a:latin typeface="Meiryo UI" panose="020B0604030504040204" pitchFamily="50" charset="-128"/>
                <a:ea typeface="Meiryo UI" panose="020B0604030504040204" pitchFamily="50" charset="-128"/>
              </a:rPr>
              <a:t>アイデアを形にしてみる</a:t>
            </a:r>
          </a:p>
          <a:p>
            <a:pPr marL="72000" algn="just" fontAlgn="ctr"/>
            <a:r>
              <a:rPr lang="ja-JP" altLang="ja-JP" sz="1400" dirty="0">
                <a:solidFill>
                  <a:srgbClr val="000000"/>
                </a:solidFill>
                <a:latin typeface="Meiryo UI" panose="020B0604030504040204" pitchFamily="50" charset="-128"/>
                <a:ea typeface="Meiryo UI" panose="020B0604030504040204" pitchFamily="50" charset="-128"/>
              </a:rPr>
              <a:t>アイデアシート</a:t>
            </a:r>
            <a:endParaRPr lang="ja-JP" altLang="ja-JP" sz="1400" dirty="0">
              <a:latin typeface="Meiryo UI" panose="020B0604030504040204" pitchFamily="50" charset="-128"/>
              <a:ea typeface="Meiryo UI" panose="020B0604030504040204" pitchFamily="50" charset="-128"/>
            </a:endParaRPr>
          </a:p>
          <a:p>
            <a:pPr marL="72000" algn="just" fontAlgn="ctr"/>
            <a:r>
              <a:rPr lang="ja-JP" altLang="ja-JP" sz="1400" dirty="0">
                <a:solidFill>
                  <a:srgbClr val="000000"/>
                </a:solidFill>
                <a:latin typeface="Meiryo UI" panose="020B0604030504040204" pitchFamily="50" charset="-128"/>
                <a:ea typeface="Meiryo UI" panose="020B0604030504040204" pitchFamily="50" charset="-128"/>
              </a:rPr>
              <a:t>ストーリーボード</a:t>
            </a:r>
            <a:endParaRPr lang="ja-JP" altLang="ja-JP" sz="1400" dirty="0">
              <a:latin typeface="Meiryo UI" panose="020B0604030504040204" pitchFamily="50" charset="-128"/>
              <a:ea typeface="Meiryo UI" panose="020B0604030504040204" pitchFamily="50" charset="-128"/>
            </a:endParaRPr>
          </a:p>
          <a:p>
            <a:pPr fontAlgn="ctr">
              <a:spcBef>
                <a:spcPts val="600"/>
              </a:spcBef>
            </a:pPr>
            <a:r>
              <a:rPr lang="en-US" altLang="ja-JP" sz="1600" b="1" dirty="0">
                <a:latin typeface="Meiryo UI" panose="020B0604030504040204" pitchFamily="50" charset="-128"/>
                <a:ea typeface="Meiryo UI" panose="020B0604030504040204" pitchFamily="50" charset="-128"/>
              </a:rPr>
              <a:t>STEP3:</a:t>
            </a:r>
            <a:r>
              <a:rPr lang="ja-JP" altLang="en-US" sz="1600" b="1" dirty="0">
                <a:latin typeface="Meiryo UI" panose="020B0604030504040204" pitchFamily="50" charset="-128"/>
                <a:ea typeface="Meiryo UI" panose="020B0604030504040204" pitchFamily="50" charset="-128"/>
              </a:rPr>
              <a:t>アイデアの評価と選択</a:t>
            </a:r>
          </a:p>
          <a:p>
            <a:pPr marL="72000" algn="just" fontAlgn="ctr"/>
            <a:r>
              <a:rPr lang="ja-JP" altLang="ja-JP" sz="1400" dirty="0">
                <a:solidFill>
                  <a:srgbClr val="000000"/>
                </a:solidFill>
                <a:latin typeface="Meiryo UI" panose="020B0604030504040204" pitchFamily="50" charset="-128"/>
                <a:ea typeface="Meiryo UI" panose="020B0604030504040204" pitchFamily="50" charset="-128"/>
              </a:rPr>
              <a:t>プロコン表</a:t>
            </a:r>
            <a:endParaRPr lang="ja-JP" altLang="ja-JP" sz="1400" dirty="0">
              <a:latin typeface="Meiryo UI" panose="020B0604030504040204" pitchFamily="50" charset="-128"/>
              <a:ea typeface="Meiryo UI" panose="020B0604030504040204" pitchFamily="50" charset="-128"/>
            </a:endParaRPr>
          </a:p>
          <a:p>
            <a:pPr marL="72000" algn="just" fontAlgn="ctr"/>
            <a:r>
              <a:rPr lang="en-US" altLang="ja-JP" sz="1400" dirty="0">
                <a:solidFill>
                  <a:srgbClr val="000000"/>
                </a:solidFill>
                <a:latin typeface="Meiryo UI" panose="020B0604030504040204" pitchFamily="50" charset="-128"/>
                <a:ea typeface="Meiryo UI" panose="020B0604030504040204" pitchFamily="50" charset="-128"/>
              </a:rPr>
              <a:t>SUCCESs</a:t>
            </a:r>
            <a:endParaRPr lang="ja-JP" altLang="ja-JP" sz="1400" dirty="0">
              <a:latin typeface="Meiryo UI" panose="020B0604030504040204" pitchFamily="50" charset="-128"/>
              <a:ea typeface="Meiryo UI" panose="020B0604030504040204" pitchFamily="50" charset="-128"/>
            </a:endParaRPr>
          </a:p>
          <a:p>
            <a:pPr marL="72000" algn="just" fontAlgn="ctr"/>
            <a:r>
              <a:rPr lang="ja-JP" altLang="ja-JP" sz="1400" dirty="0">
                <a:solidFill>
                  <a:srgbClr val="000000"/>
                </a:solidFill>
                <a:latin typeface="Meiryo UI" panose="020B0604030504040204" pitchFamily="50" charset="-128"/>
                <a:ea typeface="Meiryo UI" panose="020B0604030504040204" pitchFamily="50" charset="-128"/>
              </a:rPr>
              <a:t>ペイオフマトリクス</a:t>
            </a:r>
            <a:endParaRPr lang="en-US" altLang="ja-JP" sz="1400" dirty="0">
              <a:latin typeface="Meiryo UI" panose="020B0604030504040204" pitchFamily="50" charset="-128"/>
              <a:ea typeface="Meiryo UI" panose="020B0604030504040204" pitchFamily="50" charset="-128"/>
            </a:endParaRPr>
          </a:p>
          <a:p>
            <a:pPr fontAlgn="ctr"/>
            <a:endParaRPr lang="en-US" altLang="ja-JP" sz="1400" dirty="0">
              <a:latin typeface="Meiryo UI" panose="020B0604030504040204" pitchFamily="50" charset="-128"/>
              <a:ea typeface="Meiryo UI" panose="020B0604030504040204" pitchFamily="50" charset="-128"/>
            </a:endParaRPr>
          </a:p>
        </p:txBody>
      </p:sp>
      <p:sp>
        <p:nvSpPr>
          <p:cNvPr id="28" name="正方形/長方形 27">
            <a:extLst>
              <a:ext uri="{FF2B5EF4-FFF2-40B4-BE49-F238E27FC236}">
                <a16:creationId xmlns:a16="http://schemas.microsoft.com/office/drawing/2014/main" id="{9265C834-FD14-4205-B393-1E6BE259770A}"/>
              </a:ext>
            </a:extLst>
          </p:cNvPr>
          <p:cNvSpPr/>
          <p:nvPr/>
        </p:nvSpPr>
        <p:spPr>
          <a:xfrm>
            <a:off x="4953000" y="818866"/>
            <a:ext cx="4059640" cy="4601260"/>
          </a:xfrm>
          <a:prstGeom prst="rect">
            <a:avLst/>
          </a:prstGeom>
        </p:spPr>
        <p:txBody>
          <a:bodyPr wrap="square">
            <a:spAutoFit/>
          </a:bodyPr>
          <a:lstStyle/>
          <a:p>
            <a:pPr fontAlgn="ctr">
              <a:spcBef>
                <a:spcPts val="600"/>
              </a:spcBef>
            </a:pPr>
            <a:r>
              <a:rPr lang="en-US" altLang="ja-JP" sz="2000" b="1" dirty="0">
                <a:latin typeface="Meiryo UI" panose="020B0604030504040204" pitchFamily="50" charset="-128"/>
                <a:ea typeface="Meiryo UI" panose="020B0604030504040204" pitchFamily="50" charset="-128"/>
              </a:rPr>
              <a:t>4.</a:t>
            </a:r>
            <a:r>
              <a:rPr lang="ja-JP" altLang="en-US" sz="2000" b="1" dirty="0">
                <a:latin typeface="Meiryo UI" panose="020B0604030504040204" pitchFamily="50" charset="-128"/>
                <a:ea typeface="Meiryo UI" panose="020B0604030504040204" pitchFamily="50" charset="-128"/>
              </a:rPr>
              <a:t>戦略を立案する</a:t>
            </a:r>
            <a:endParaRPr lang="en-US" altLang="ja-JP" sz="2000" b="1" dirty="0">
              <a:latin typeface="Meiryo UI" panose="020B0604030504040204" pitchFamily="50" charset="-128"/>
              <a:ea typeface="Meiryo UI" panose="020B0604030504040204" pitchFamily="50" charset="-128"/>
            </a:endParaRPr>
          </a:p>
          <a:p>
            <a:pPr fontAlgn="ctr">
              <a:spcBef>
                <a:spcPts val="600"/>
              </a:spcBef>
            </a:pPr>
            <a:r>
              <a:rPr lang="en-US" altLang="ja-JP" sz="1600" b="1" dirty="0">
                <a:latin typeface="Meiryo UI" panose="020B0604030504040204" pitchFamily="50" charset="-128"/>
                <a:ea typeface="Meiryo UI" panose="020B0604030504040204" pitchFamily="50" charset="-128"/>
              </a:rPr>
              <a:t>STEP1:</a:t>
            </a:r>
            <a:r>
              <a:rPr lang="ja-JP" altLang="en-US" sz="1600" b="1" dirty="0">
                <a:latin typeface="Meiryo UI" panose="020B0604030504040204" pitchFamily="50" charset="-128"/>
                <a:ea typeface="Meiryo UI" panose="020B0604030504040204" pitchFamily="50" charset="-128"/>
              </a:rPr>
              <a:t>戦略の方向性を考える</a:t>
            </a:r>
          </a:p>
          <a:p>
            <a:pPr marL="72000" fontAlgn="ctr"/>
            <a:r>
              <a:rPr lang="ja-JP" altLang="ja-JP" sz="1400" dirty="0">
                <a:latin typeface="Meiryo UI" panose="020B0604030504040204" pitchFamily="50" charset="-128"/>
                <a:ea typeface="Meiryo UI" panose="020B0604030504040204" pitchFamily="50" charset="-128"/>
              </a:rPr>
              <a:t>プロダクト・ポートフォリオ・マネジメント</a:t>
            </a:r>
          </a:p>
          <a:p>
            <a:pPr marL="72000" fontAlgn="ctr"/>
            <a:r>
              <a:rPr lang="ja-JP" altLang="ja-JP" sz="1400" dirty="0">
                <a:latin typeface="Meiryo UI" panose="020B0604030504040204" pitchFamily="50" charset="-128"/>
                <a:ea typeface="Meiryo UI" panose="020B0604030504040204" pitchFamily="50" charset="-128"/>
              </a:rPr>
              <a:t>アンゾフの成長マトリクス</a:t>
            </a:r>
          </a:p>
          <a:p>
            <a:pPr marL="72000" fontAlgn="ctr"/>
            <a:r>
              <a:rPr lang="ja-JP" altLang="ja-JP" sz="1400" dirty="0">
                <a:latin typeface="Meiryo UI" panose="020B0604030504040204" pitchFamily="50" charset="-128"/>
                <a:ea typeface="Meiryo UI" panose="020B0604030504040204" pitchFamily="50" charset="-128"/>
              </a:rPr>
              <a:t>クロス</a:t>
            </a:r>
            <a:r>
              <a:rPr lang="en-US" altLang="ja-JP" sz="1400" dirty="0">
                <a:latin typeface="Meiryo UI" panose="020B0604030504040204" pitchFamily="50" charset="-128"/>
                <a:ea typeface="Meiryo UI" panose="020B0604030504040204" pitchFamily="50" charset="-128"/>
              </a:rPr>
              <a:t>SWOT</a:t>
            </a:r>
            <a:endParaRPr lang="ja-JP" altLang="ja-JP" sz="1400" dirty="0">
              <a:latin typeface="Meiryo UI" panose="020B0604030504040204" pitchFamily="50" charset="-128"/>
              <a:ea typeface="Meiryo UI" panose="020B0604030504040204" pitchFamily="50" charset="-128"/>
            </a:endParaRPr>
          </a:p>
          <a:p>
            <a:pPr marL="72000" fontAlgn="ctr"/>
            <a:r>
              <a:rPr lang="en-US" altLang="ja-JP" sz="1400" dirty="0">
                <a:latin typeface="Meiryo UI" panose="020B0604030504040204" pitchFamily="50" charset="-128"/>
                <a:ea typeface="Meiryo UI" panose="020B0604030504040204" pitchFamily="50" charset="-128"/>
              </a:rPr>
              <a:t>STP</a:t>
            </a:r>
            <a:endParaRPr lang="ja-JP" altLang="ja-JP" sz="1400" dirty="0">
              <a:latin typeface="Meiryo UI" panose="020B0604030504040204" pitchFamily="50" charset="-128"/>
              <a:ea typeface="Meiryo UI" panose="020B0604030504040204" pitchFamily="50" charset="-128"/>
            </a:endParaRPr>
          </a:p>
          <a:p>
            <a:pPr marL="72000" fontAlgn="ctr"/>
            <a:r>
              <a:rPr lang="ja-JP" altLang="ja-JP" sz="1400" dirty="0">
                <a:latin typeface="Meiryo UI" panose="020B0604030504040204" pitchFamily="50" charset="-128"/>
                <a:ea typeface="Meiryo UI" panose="020B0604030504040204" pitchFamily="50" charset="-128"/>
              </a:rPr>
              <a:t>ポジショニングマップ</a:t>
            </a:r>
            <a:endParaRPr lang="en-US" altLang="ja-JP" sz="1400" dirty="0">
              <a:latin typeface="Meiryo UI" panose="020B0604030504040204" pitchFamily="50" charset="-128"/>
              <a:ea typeface="Meiryo UI" panose="020B0604030504040204" pitchFamily="50" charset="-128"/>
            </a:endParaRPr>
          </a:p>
          <a:p>
            <a:pPr fontAlgn="ctr">
              <a:spcBef>
                <a:spcPts val="600"/>
              </a:spcBef>
            </a:pPr>
            <a:r>
              <a:rPr lang="en-US" altLang="ja-JP" sz="1600" b="1" dirty="0">
                <a:latin typeface="Meiryo UI" panose="020B0604030504040204" pitchFamily="50" charset="-128"/>
                <a:ea typeface="Meiryo UI" panose="020B0604030504040204" pitchFamily="50" charset="-128"/>
              </a:rPr>
              <a:t>STEP2:</a:t>
            </a:r>
            <a:r>
              <a:rPr lang="ja-JP" altLang="en-US" sz="1600" b="1" dirty="0">
                <a:latin typeface="Meiryo UI" panose="020B0604030504040204" pitchFamily="50" charset="-128"/>
                <a:ea typeface="Meiryo UI" panose="020B0604030504040204" pitchFamily="50" charset="-128"/>
              </a:rPr>
              <a:t>どのように実現するかを考える</a:t>
            </a:r>
          </a:p>
          <a:p>
            <a:pPr marL="72000" algn="just" fontAlgn="ctr"/>
            <a:r>
              <a:rPr lang="ja-JP" altLang="ja-JP" sz="1400" dirty="0">
                <a:solidFill>
                  <a:srgbClr val="000000"/>
                </a:solidFill>
                <a:latin typeface="Meiryo UI" panose="020B0604030504040204" pitchFamily="50" charset="-128"/>
                <a:ea typeface="Meiryo UI" panose="020B0604030504040204" pitchFamily="50" charset="-128"/>
              </a:rPr>
              <a:t>ビジネスモデル・キャンパス</a:t>
            </a:r>
            <a:endParaRPr lang="ja-JP" altLang="ja-JP" sz="1400" dirty="0">
              <a:latin typeface="Meiryo UI" panose="020B0604030504040204" pitchFamily="50" charset="-128"/>
              <a:ea typeface="Meiryo UI" panose="020B0604030504040204" pitchFamily="50" charset="-128"/>
            </a:endParaRPr>
          </a:p>
          <a:p>
            <a:pPr marL="72000" algn="just" fontAlgn="ctr"/>
            <a:r>
              <a:rPr lang="ja-JP" altLang="ja-JP" sz="1400" dirty="0">
                <a:solidFill>
                  <a:srgbClr val="000000"/>
                </a:solidFill>
                <a:latin typeface="Meiryo UI" panose="020B0604030504040204" pitchFamily="50" charset="-128"/>
                <a:ea typeface="Meiryo UI" panose="020B0604030504040204" pitchFamily="50" charset="-128"/>
              </a:rPr>
              <a:t>スキーム図</a:t>
            </a:r>
            <a:endParaRPr lang="ja-JP" altLang="ja-JP" sz="1400" dirty="0">
              <a:latin typeface="Meiryo UI" panose="020B0604030504040204" pitchFamily="50" charset="-128"/>
              <a:ea typeface="Meiryo UI" panose="020B0604030504040204" pitchFamily="50" charset="-128"/>
            </a:endParaRPr>
          </a:p>
          <a:p>
            <a:pPr marL="72000" algn="just" fontAlgn="ctr"/>
            <a:r>
              <a:rPr lang="en-US" altLang="ja-JP" sz="1400" dirty="0">
                <a:solidFill>
                  <a:srgbClr val="000000"/>
                </a:solidFill>
                <a:latin typeface="Meiryo UI" panose="020B0604030504040204" pitchFamily="50" charset="-128"/>
                <a:ea typeface="Meiryo UI" panose="020B0604030504040204" pitchFamily="50" charset="-128"/>
              </a:rPr>
              <a:t>AIDMA</a:t>
            </a:r>
            <a:endParaRPr lang="ja-JP" altLang="ja-JP" sz="1400" dirty="0">
              <a:latin typeface="Meiryo UI" panose="020B0604030504040204" pitchFamily="50" charset="-128"/>
              <a:ea typeface="Meiryo UI" panose="020B0604030504040204" pitchFamily="50" charset="-128"/>
            </a:endParaRPr>
          </a:p>
          <a:p>
            <a:pPr marL="72000" algn="just" fontAlgn="ctr"/>
            <a:r>
              <a:rPr lang="ja-JP" altLang="ja-JP" sz="1400" dirty="0">
                <a:solidFill>
                  <a:srgbClr val="000000"/>
                </a:solidFill>
                <a:latin typeface="Meiryo UI" panose="020B0604030504040204" pitchFamily="50" charset="-128"/>
                <a:ea typeface="Meiryo UI" panose="020B0604030504040204" pitchFamily="50" charset="-128"/>
              </a:rPr>
              <a:t>ガントチャート</a:t>
            </a:r>
            <a:endParaRPr lang="ja-JP" altLang="ja-JP" sz="1400" dirty="0">
              <a:latin typeface="Meiryo UI" panose="020B0604030504040204" pitchFamily="50" charset="-128"/>
              <a:ea typeface="Meiryo UI" panose="020B0604030504040204" pitchFamily="50" charset="-128"/>
            </a:endParaRPr>
          </a:p>
          <a:p>
            <a:pPr marL="72000" algn="just" fontAlgn="ctr"/>
            <a:r>
              <a:rPr lang="ja-JP" altLang="ja-JP" sz="1400" dirty="0">
                <a:solidFill>
                  <a:srgbClr val="000000"/>
                </a:solidFill>
                <a:latin typeface="Meiryo UI" panose="020B0604030504040204" pitchFamily="50" charset="-128"/>
                <a:ea typeface="Meiryo UI" panose="020B0604030504040204" pitchFamily="50" charset="-128"/>
              </a:rPr>
              <a:t>組織図</a:t>
            </a:r>
            <a:endParaRPr lang="ja-JP" altLang="ja-JP" sz="1400" dirty="0">
              <a:latin typeface="Meiryo UI" panose="020B0604030504040204" pitchFamily="50" charset="-128"/>
              <a:ea typeface="Meiryo UI" panose="020B0604030504040204" pitchFamily="50" charset="-128"/>
            </a:endParaRPr>
          </a:p>
          <a:p>
            <a:pPr fontAlgn="ctr">
              <a:spcBef>
                <a:spcPts val="600"/>
              </a:spcBef>
            </a:pPr>
            <a:r>
              <a:rPr lang="en-US" altLang="ja-JP" sz="1600" b="1" dirty="0">
                <a:latin typeface="Meiryo UI" panose="020B0604030504040204" pitchFamily="50" charset="-128"/>
                <a:ea typeface="Meiryo UI" panose="020B0604030504040204" pitchFamily="50" charset="-128"/>
              </a:rPr>
              <a:t>STEP3:</a:t>
            </a:r>
            <a:r>
              <a:rPr lang="ja-JP" altLang="en-US" sz="1600" b="1" dirty="0">
                <a:latin typeface="Meiryo UI" panose="020B0604030504040204" pitchFamily="50" charset="-128"/>
                <a:ea typeface="Meiryo UI" panose="020B0604030504040204" pitchFamily="50" charset="-128"/>
              </a:rPr>
              <a:t>目標を設定する</a:t>
            </a:r>
          </a:p>
          <a:p>
            <a:pPr marL="72000" fontAlgn="ctr"/>
            <a:r>
              <a:rPr lang="ja-JP" altLang="ja-JP" sz="1400" dirty="0">
                <a:latin typeface="Meiryo UI" panose="020B0604030504040204" pitchFamily="50" charset="-128"/>
                <a:ea typeface="Meiryo UI" panose="020B0604030504040204" pitchFamily="50" charset="-128"/>
              </a:rPr>
              <a:t>ロードマップ</a:t>
            </a:r>
          </a:p>
          <a:p>
            <a:pPr marL="72000" fontAlgn="ctr"/>
            <a:r>
              <a:rPr lang="en-US" altLang="ja-JP" sz="1400" dirty="0">
                <a:latin typeface="Meiryo UI" panose="020B0604030504040204" pitchFamily="50" charset="-128"/>
                <a:ea typeface="Meiryo UI" panose="020B0604030504040204" pitchFamily="50" charset="-128"/>
              </a:rPr>
              <a:t>KPI</a:t>
            </a:r>
            <a:r>
              <a:rPr lang="ja-JP" altLang="ja-JP" sz="1400" dirty="0">
                <a:latin typeface="Meiryo UI" panose="020B0604030504040204" pitchFamily="50" charset="-128"/>
                <a:ea typeface="Meiryo UI" panose="020B0604030504040204" pitchFamily="50" charset="-128"/>
              </a:rPr>
              <a:t>ツリー</a:t>
            </a:r>
          </a:p>
          <a:p>
            <a:pPr marL="72000" fontAlgn="ctr"/>
            <a:r>
              <a:rPr lang="en-US" altLang="ja-JP" sz="1400" dirty="0">
                <a:latin typeface="Meiryo UI" panose="020B0604030504040204" pitchFamily="50" charset="-128"/>
                <a:ea typeface="Meiryo UI" panose="020B0604030504040204" pitchFamily="50" charset="-128"/>
              </a:rPr>
              <a:t>AARRR</a:t>
            </a:r>
            <a:endParaRPr lang="ja-JP" altLang="ja-JP" sz="1400" dirty="0">
              <a:latin typeface="Meiryo UI" panose="020B0604030504040204" pitchFamily="50" charset="-128"/>
              <a:ea typeface="Meiryo UI" panose="020B0604030504040204" pitchFamily="50" charset="-128"/>
            </a:endParaRPr>
          </a:p>
          <a:p>
            <a:pPr marL="72000" fontAlgn="ctr"/>
            <a:r>
              <a:rPr lang="en-US" altLang="ja-JP" sz="1400" dirty="0">
                <a:latin typeface="Meiryo UI" panose="020B0604030504040204" pitchFamily="50" charset="-128"/>
                <a:ea typeface="Meiryo UI" panose="020B0604030504040204" pitchFamily="50" charset="-128"/>
              </a:rPr>
              <a:t>SMART</a:t>
            </a:r>
          </a:p>
          <a:p>
            <a:pPr marL="72000" fontAlgn="ctr"/>
            <a:endParaRPr lang="ja-JP" altLang="ja-JP" sz="1400" dirty="0">
              <a:latin typeface="Meiryo UI" panose="020B0604030504040204" pitchFamily="50" charset="-128"/>
              <a:ea typeface="Meiryo UI" panose="020B0604030504040204" pitchFamily="50" charset="-128"/>
            </a:endParaRPr>
          </a:p>
        </p:txBody>
      </p:sp>
      <p:cxnSp>
        <p:nvCxnSpPr>
          <p:cNvPr id="30" name="直線コネクタ 29">
            <a:extLst>
              <a:ext uri="{FF2B5EF4-FFF2-40B4-BE49-F238E27FC236}">
                <a16:creationId xmlns:a16="http://schemas.microsoft.com/office/drawing/2014/main" id="{1313AE7F-FA4A-469D-BE24-D6F2C26F0C9F}"/>
              </a:ext>
            </a:extLst>
          </p:cNvPr>
          <p:cNvCxnSpPr>
            <a:cxnSpLocks/>
          </p:cNvCxnSpPr>
          <p:nvPr/>
        </p:nvCxnSpPr>
        <p:spPr>
          <a:xfrm>
            <a:off x="4816522" y="818866"/>
            <a:ext cx="0" cy="5322627"/>
          </a:xfrm>
          <a:prstGeom prst="line">
            <a:avLst/>
          </a:prstGeom>
          <a:ln w="6350">
            <a:prstDash val="dash"/>
          </a:ln>
          <a:effectLst/>
        </p:spPr>
        <p:style>
          <a:lnRef idx="2">
            <a:schemeClr val="accent1"/>
          </a:lnRef>
          <a:fillRef idx="0">
            <a:schemeClr val="accent1"/>
          </a:fillRef>
          <a:effectRef idx="1">
            <a:schemeClr val="accent1"/>
          </a:effectRef>
          <a:fontRef idx="minor">
            <a:schemeClr val="tx1"/>
          </a:fontRef>
        </p:style>
      </p:cxnSp>
      <p:sp>
        <p:nvSpPr>
          <p:cNvPr id="43" name="テキスト ボックス 42">
            <a:extLst>
              <a:ext uri="{FF2B5EF4-FFF2-40B4-BE49-F238E27FC236}">
                <a16:creationId xmlns:a16="http://schemas.microsoft.com/office/drawing/2014/main" id="{820E7D6A-5A19-4A30-9608-4A82B5C481C5}"/>
              </a:ext>
            </a:extLst>
          </p:cNvPr>
          <p:cNvSpPr txBox="1"/>
          <p:nvPr/>
        </p:nvSpPr>
        <p:spPr>
          <a:xfrm>
            <a:off x="463308" y="238540"/>
            <a:ext cx="1530675" cy="400110"/>
          </a:xfrm>
          <a:prstGeom prst="rect">
            <a:avLst/>
          </a:prstGeom>
          <a:noFill/>
        </p:spPr>
        <p:txBody>
          <a:bodyPr wrap="none" rtlCol="0">
            <a:spAutoFit/>
          </a:bodyPr>
          <a:lstStyle/>
          <a:p>
            <a:r>
              <a:rPr kumimoji="1" lang="ja-JP" altLang="en-US" sz="2000" b="1" dirty="0">
                <a:solidFill>
                  <a:schemeClr val="tx1">
                    <a:lumMod val="75000"/>
                    <a:lumOff val="25000"/>
                  </a:schemeClr>
                </a:solidFill>
                <a:latin typeface="Meiryo" panose="020B0604030504040204" pitchFamily="34" charset="-128"/>
                <a:ea typeface="Meiryo" panose="020B0604030504040204" pitchFamily="34" charset="-128"/>
              </a:rPr>
              <a:t>目次 </a:t>
            </a:r>
            <a:r>
              <a:rPr kumimoji="1" lang="en-US" altLang="ja-JP" sz="2000" b="1" dirty="0">
                <a:solidFill>
                  <a:schemeClr val="tx1">
                    <a:lumMod val="75000"/>
                    <a:lumOff val="25000"/>
                  </a:schemeClr>
                </a:solidFill>
                <a:latin typeface="Meiryo" panose="020B0604030504040204" pitchFamily="34" charset="-128"/>
                <a:ea typeface="Meiryo" panose="020B0604030504040204" pitchFamily="34" charset="-128"/>
              </a:rPr>
              <a:t>(2/4)</a:t>
            </a:r>
            <a:endParaRPr kumimoji="1" lang="ja-JP" altLang="en-US" sz="2000" b="1" dirty="0">
              <a:solidFill>
                <a:schemeClr val="tx1">
                  <a:lumMod val="75000"/>
                  <a:lumOff val="25000"/>
                </a:schemeClr>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289108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線コネクタ 69"/>
          <p:cNvCxnSpPr/>
          <p:nvPr/>
        </p:nvCxnSpPr>
        <p:spPr>
          <a:xfrm>
            <a:off x="5244262" y="1311476"/>
            <a:ext cx="1" cy="5178777"/>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73" name="直線コネクタ 72"/>
          <p:cNvCxnSpPr/>
          <p:nvPr/>
        </p:nvCxnSpPr>
        <p:spPr>
          <a:xfrm>
            <a:off x="929378" y="3900864"/>
            <a:ext cx="863933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80" name="正方形/長方形 79"/>
          <p:cNvSpPr/>
          <p:nvPr/>
        </p:nvSpPr>
        <p:spPr>
          <a:xfrm>
            <a:off x="323670" y="1311475"/>
            <a:ext cx="497597" cy="2589388"/>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1" name="テキスト ボックス 80"/>
          <p:cNvSpPr txBox="1"/>
          <p:nvPr/>
        </p:nvSpPr>
        <p:spPr>
          <a:xfrm>
            <a:off x="337168" y="2103289"/>
            <a:ext cx="470601" cy="1005760"/>
          </a:xfrm>
          <a:prstGeom prst="rect">
            <a:avLst/>
          </a:prstGeom>
          <a:noFill/>
        </p:spPr>
        <p:txBody>
          <a:bodyPr vert="eaVert" wrap="none" rtlCol="0" anchor="ctr">
            <a:spAutoFit/>
          </a:bodyPr>
          <a:lstStyle/>
          <a:p>
            <a:pPr algn="ctr"/>
            <a:r>
              <a:rPr kumimoji="1" lang="ja-JP" altLang="en-US" sz="1600" dirty="0">
                <a:solidFill>
                  <a:schemeClr val="bg1"/>
                </a:solidFill>
                <a:latin typeface="メイリオ"/>
                <a:ea typeface="メイリオ"/>
                <a:cs typeface="メイリオ"/>
              </a:rPr>
              <a:t>内部環境</a:t>
            </a:r>
          </a:p>
        </p:txBody>
      </p:sp>
      <p:sp>
        <p:nvSpPr>
          <p:cNvPr id="85" name="正方形/長方形 84"/>
          <p:cNvSpPr/>
          <p:nvPr/>
        </p:nvSpPr>
        <p:spPr>
          <a:xfrm>
            <a:off x="323670" y="3900862"/>
            <a:ext cx="497597" cy="2578322"/>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6" name="テキスト ボックス 85"/>
          <p:cNvSpPr txBox="1"/>
          <p:nvPr/>
        </p:nvSpPr>
        <p:spPr>
          <a:xfrm>
            <a:off x="337168" y="4687143"/>
            <a:ext cx="470601" cy="1005760"/>
          </a:xfrm>
          <a:prstGeom prst="rect">
            <a:avLst/>
          </a:prstGeom>
          <a:noFill/>
        </p:spPr>
        <p:txBody>
          <a:bodyPr vert="eaVert" wrap="none" rtlCol="0" anchor="ctr">
            <a:spAutoFit/>
          </a:bodyPr>
          <a:lstStyle/>
          <a:p>
            <a:pPr algn="ctr"/>
            <a:r>
              <a:rPr lang="ja-JP" altLang="en-US" sz="1600" dirty="0">
                <a:solidFill>
                  <a:schemeClr val="bg1"/>
                </a:solidFill>
                <a:latin typeface="メイリオ"/>
                <a:ea typeface="メイリオ"/>
                <a:cs typeface="メイリオ"/>
              </a:rPr>
              <a:t>外部</a:t>
            </a:r>
            <a:r>
              <a:rPr kumimoji="1" lang="ja-JP" altLang="en-US" sz="1600" dirty="0">
                <a:solidFill>
                  <a:schemeClr val="bg1"/>
                </a:solidFill>
                <a:latin typeface="メイリオ"/>
                <a:ea typeface="メイリオ"/>
                <a:cs typeface="メイリオ"/>
              </a:rPr>
              <a:t>環境</a:t>
            </a:r>
          </a:p>
        </p:txBody>
      </p:sp>
      <p:cxnSp>
        <p:nvCxnSpPr>
          <p:cNvPr id="87" name="直線コネクタ 86"/>
          <p:cNvCxnSpPr/>
          <p:nvPr/>
        </p:nvCxnSpPr>
        <p:spPr>
          <a:xfrm>
            <a:off x="258417" y="3900864"/>
            <a:ext cx="628102" cy="0"/>
          </a:xfrm>
          <a:prstGeom prst="line">
            <a:avLst/>
          </a:prstGeom>
          <a:ln w="76200"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33" name="正方形/長方形 32"/>
          <p:cNvSpPr/>
          <p:nvPr/>
        </p:nvSpPr>
        <p:spPr>
          <a:xfrm rot="16200000">
            <a:off x="2835891" y="-1209104"/>
            <a:ext cx="501856" cy="4314884"/>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4" name="テキスト ボックス 33"/>
          <p:cNvSpPr txBox="1"/>
          <p:nvPr/>
        </p:nvSpPr>
        <p:spPr>
          <a:xfrm>
            <a:off x="2649836" y="761877"/>
            <a:ext cx="873973" cy="372922"/>
          </a:xfrm>
          <a:prstGeom prst="rect">
            <a:avLst/>
          </a:prstGeom>
          <a:noFill/>
        </p:spPr>
        <p:txBody>
          <a:bodyPr vert="horz" wrap="none" rtlCol="0" anchor="ctr">
            <a:spAutoFit/>
          </a:bodyPr>
          <a:lstStyle/>
          <a:p>
            <a:pPr algn="ctr"/>
            <a:r>
              <a:rPr lang="ja-JP" altLang="en-US" sz="1600" dirty="0">
                <a:solidFill>
                  <a:schemeClr val="bg1"/>
                </a:solidFill>
                <a:latin typeface="メイリオ"/>
                <a:ea typeface="メイリオ"/>
                <a:cs typeface="メイリオ"/>
              </a:rPr>
              <a:t>好影響</a:t>
            </a:r>
            <a:endParaRPr kumimoji="1" lang="ja-JP" altLang="en-US" sz="1600" dirty="0">
              <a:solidFill>
                <a:schemeClr val="bg1"/>
              </a:solidFill>
              <a:latin typeface="メイリオ"/>
              <a:ea typeface="メイリオ"/>
              <a:cs typeface="メイリオ"/>
            </a:endParaRPr>
          </a:p>
        </p:txBody>
      </p:sp>
      <p:sp>
        <p:nvSpPr>
          <p:cNvPr id="39" name="正方形/長方形 38"/>
          <p:cNvSpPr/>
          <p:nvPr/>
        </p:nvSpPr>
        <p:spPr>
          <a:xfrm rot="16200000">
            <a:off x="7150774" y="-1209104"/>
            <a:ext cx="501856" cy="4314884"/>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0" name="テキスト ボックス 39"/>
          <p:cNvSpPr txBox="1"/>
          <p:nvPr/>
        </p:nvSpPr>
        <p:spPr>
          <a:xfrm>
            <a:off x="6964718" y="761877"/>
            <a:ext cx="873973" cy="372922"/>
          </a:xfrm>
          <a:prstGeom prst="rect">
            <a:avLst/>
          </a:prstGeom>
          <a:noFill/>
        </p:spPr>
        <p:txBody>
          <a:bodyPr vert="horz" wrap="none" rtlCol="0" anchor="ctr">
            <a:spAutoFit/>
          </a:bodyPr>
          <a:lstStyle/>
          <a:p>
            <a:pPr algn="ctr"/>
            <a:r>
              <a:rPr lang="ja-JP" altLang="en-US" sz="1600" dirty="0">
                <a:solidFill>
                  <a:schemeClr val="bg1"/>
                </a:solidFill>
                <a:latin typeface="メイリオ"/>
                <a:ea typeface="メイリオ"/>
                <a:cs typeface="メイリオ"/>
              </a:rPr>
              <a:t>悪影響</a:t>
            </a:r>
            <a:endParaRPr kumimoji="1" lang="ja-JP" altLang="en-US" sz="1600" dirty="0">
              <a:solidFill>
                <a:schemeClr val="bg1"/>
              </a:solidFill>
              <a:latin typeface="メイリオ"/>
              <a:ea typeface="メイリオ"/>
              <a:cs typeface="メイリオ"/>
            </a:endParaRPr>
          </a:p>
        </p:txBody>
      </p:sp>
      <p:cxnSp>
        <p:nvCxnSpPr>
          <p:cNvPr id="41" name="直線コネクタ 40"/>
          <p:cNvCxnSpPr/>
          <p:nvPr/>
        </p:nvCxnSpPr>
        <p:spPr>
          <a:xfrm rot="5400000">
            <a:off x="4927521" y="923027"/>
            <a:ext cx="633478" cy="0"/>
          </a:xfrm>
          <a:prstGeom prst="line">
            <a:avLst/>
          </a:prstGeom>
          <a:ln w="76200"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8" name="テキスト ボックス 27">
            <a:extLst>
              <a:ext uri="{FF2B5EF4-FFF2-40B4-BE49-F238E27FC236}">
                <a16:creationId xmlns:a16="http://schemas.microsoft.com/office/drawing/2014/main" id="{3E87EE25-7E76-7F41-9B2B-4444A06A577C}"/>
              </a:ext>
            </a:extLst>
          </p:cNvPr>
          <p:cNvSpPr txBox="1"/>
          <p:nvPr/>
        </p:nvSpPr>
        <p:spPr>
          <a:xfrm>
            <a:off x="463308" y="238540"/>
            <a:ext cx="2025747" cy="400110"/>
          </a:xfrm>
          <a:prstGeom prst="rect">
            <a:avLst/>
          </a:prstGeom>
          <a:noFill/>
        </p:spPr>
        <p:txBody>
          <a:bodyPr wrap="none" rtlCol="0">
            <a:spAutoFit/>
          </a:bodyPr>
          <a:lstStyle/>
          <a:p>
            <a:r>
              <a:rPr lang="en-US" altLang="ja-JP" sz="2000" b="1" dirty="0">
                <a:solidFill>
                  <a:schemeClr val="tx1">
                    <a:lumMod val="75000"/>
                    <a:lumOff val="25000"/>
                  </a:schemeClr>
                </a:solidFill>
                <a:latin typeface="Meiryo" panose="020B0604030504040204" pitchFamily="34" charset="-128"/>
                <a:ea typeface="Meiryo" panose="020B0604030504040204" pitchFamily="34" charset="-128"/>
              </a:rPr>
              <a:t>12_SWOT</a:t>
            </a:r>
            <a:r>
              <a:rPr lang="ja-JP" altLang="en-US" sz="2000" b="1" dirty="0">
                <a:solidFill>
                  <a:schemeClr val="tx1">
                    <a:lumMod val="75000"/>
                    <a:lumOff val="25000"/>
                  </a:schemeClr>
                </a:solidFill>
                <a:latin typeface="Meiryo" panose="020B0604030504040204" pitchFamily="34" charset="-128"/>
                <a:ea typeface="Meiryo" panose="020B0604030504040204" pitchFamily="34" charset="-128"/>
              </a:rPr>
              <a:t>分析</a:t>
            </a:r>
            <a:endParaRPr kumimoji="1" lang="ja-JP" altLang="en-US" sz="20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2" name="正方形/長方形 31">
            <a:extLst>
              <a:ext uri="{FF2B5EF4-FFF2-40B4-BE49-F238E27FC236}">
                <a16:creationId xmlns:a16="http://schemas.microsoft.com/office/drawing/2014/main" id="{FF490666-0C82-2048-85F1-4BDEBB7CDFC7}"/>
              </a:ext>
            </a:extLst>
          </p:cNvPr>
          <p:cNvSpPr/>
          <p:nvPr/>
        </p:nvSpPr>
        <p:spPr>
          <a:xfrm>
            <a:off x="929376" y="1311475"/>
            <a:ext cx="8639338" cy="5178777"/>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 name="テキスト ボックス 16">
            <a:extLst>
              <a:ext uri="{FF2B5EF4-FFF2-40B4-BE49-F238E27FC236}">
                <a16:creationId xmlns:a16="http://schemas.microsoft.com/office/drawing/2014/main" id="{E1377C0F-54CD-4309-ADB7-5642062AA0F5}"/>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2.</a:t>
            </a:r>
            <a:r>
              <a:rPr lang="ja-JP" altLang="en-US" sz="900" dirty="0">
                <a:latin typeface="Meiryo UI" panose="020B0604030504040204" pitchFamily="50" charset="-128"/>
                <a:ea typeface="Meiryo UI" panose="020B0604030504040204" pitchFamily="50" charset="-128"/>
              </a:rPr>
              <a:t>市場を分析する</a:t>
            </a:r>
          </a:p>
        </p:txBody>
      </p:sp>
      <p:sp>
        <p:nvSpPr>
          <p:cNvPr id="18" name="テキスト ボックス 17">
            <a:extLst>
              <a:ext uri="{FF2B5EF4-FFF2-40B4-BE49-F238E27FC236}">
                <a16:creationId xmlns:a16="http://schemas.microsoft.com/office/drawing/2014/main" id="{F26B07AF-A633-4185-9D8B-175089677E42}"/>
              </a:ext>
            </a:extLst>
          </p:cNvPr>
          <p:cNvSpPr txBox="1"/>
          <p:nvPr/>
        </p:nvSpPr>
        <p:spPr>
          <a:xfrm>
            <a:off x="1809280" y="6560810"/>
            <a:ext cx="2069797"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STEP1:</a:t>
            </a:r>
            <a:r>
              <a:rPr lang="ja-JP" altLang="en-US" sz="900" dirty="0">
                <a:latin typeface="Meiryo UI" panose="020B0604030504040204" pitchFamily="50" charset="-128"/>
                <a:ea typeface="Meiryo UI" panose="020B0604030504040204" pitchFamily="50" charset="-128"/>
              </a:rPr>
              <a:t>マクロ環境や自社について分析</a:t>
            </a:r>
          </a:p>
        </p:txBody>
      </p:sp>
    </p:spTree>
    <p:extLst>
      <p:ext uri="{BB962C8B-B14F-4D97-AF65-F5344CB8AC3E}">
        <p14:creationId xmlns:p14="http://schemas.microsoft.com/office/powerpoint/2010/main" val="34307682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正方形/長方形 298">
            <a:extLst>
              <a:ext uri="{FF2B5EF4-FFF2-40B4-BE49-F238E27FC236}">
                <a16:creationId xmlns:a16="http://schemas.microsoft.com/office/drawing/2014/main" id="{889C68CB-CE3B-3143-8014-7D1C3BD0E148}"/>
              </a:ext>
            </a:extLst>
          </p:cNvPr>
          <p:cNvSpPr/>
          <p:nvPr/>
        </p:nvSpPr>
        <p:spPr>
          <a:xfrm>
            <a:off x="877772" y="5347945"/>
            <a:ext cx="7880535" cy="278483"/>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60" name="直線コネクタ 59">
            <a:extLst>
              <a:ext uri="{FF2B5EF4-FFF2-40B4-BE49-F238E27FC236}">
                <a16:creationId xmlns:a16="http://schemas.microsoft.com/office/drawing/2014/main" id="{A4A7CB7D-D7F4-3941-A766-F4226FE871BD}"/>
              </a:ext>
            </a:extLst>
          </p:cNvPr>
          <p:cNvCxnSpPr>
            <a:cxnSpLocks/>
          </p:cNvCxnSpPr>
          <p:nvPr/>
        </p:nvCxnSpPr>
        <p:spPr>
          <a:xfrm>
            <a:off x="874257" y="1227023"/>
            <a:ext cx="7876119" cy="0"/>
          </a:xfrm>
          <a:prstGeom prst="line">
            <a:avLst/>
          </a:prstGeom>
          <a:ln w="9525"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6" name="テキスト ボックス 5">
            <a:extLst>
              <a:ext uri="{FF2B5EF4-FFF2-40B4-BE49-F238E27FC236}">
                <a16:creationId xmlns:a16="http://schemas.microsoft.com/office/drawing/2014/main" id="{12FEA629-A49A-9046-AE48-F24585EFFC07}"/>
              </a:ext>
            </a:extLst>
          </p:cNvPr>
          <p:cNvSpPr txBox="1"/>
          <p:nvPr/>
        </p:nvSpPr>
        <p:spPr>
          <a:xfrm>
            <a:off x="406855" y="1096218"/>
            <a:ext cx="449162" cy="261610"/>
          </a:xfrm>
          <a:prstGeom prst="rect">
            <a:avLst/>
          </a:prstGeom>
          <a:noFill/>
        </p:spPr>
        <p:txBody>
          <a:bodyPr wrap="none" rtlCol="0" anchor="ctr">
            <a:spAutoFit/>
          </a:bodyPr>
          <a:lstStyle/>
          <a:p>
            <a:pPr algn="ct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100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3" name="テキスト ボックス 62">
            <a:extLst>
              <a:ext uri="{FF2B5EF4-FFF2-40B4-BE49-F238E27FC236}">
                <a16:creationId xmlns:a16="http://schemas.microsoft.com/office/drawing/2014/main" id="{8EBDA5D1-0D26-5646-83D1-7274C383EE4A}"/>
              </a:ext>
            </a:extLst>
          </p:cNvPr>
          <p:cNvSpPr txBox="1"/>
          <p:nvPr/>
        </p:nvSpPr>
        <p:spPr>
          <a:xfrm>
            <a:off x="8768616" y="1096218"/>
            <a:ext cx="449162" cy="261610"/>
          </a:xfrm>
          <a:prstGeom prst="rect">
            <a:avLst/>
          </a:prstGeom>
          <a:noFill/>
        </p:spPr>
        <p:txBody>
          <a:bodyPr wrap="none" rtlCol="0" anchor="ctr">
            <a:spAutoFit/>
          </a:bodyPr>
          <a:lstStyle/>
          <a:p>
            <a:pPr algn="ct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100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67" name="直線コネクタ 66">
            <a:extLst>
              <a:ext uri="{FF2B5EF4-FFF2-40B4-BE49-F238E27FC236}">
                <a16:creationId xmlns:a16="http://schemas.microsoft.com/office/drawing/2014/main" id="{A2320934-B9AB-6447-8315-58A4463AC9E6}"/>
              </a:ext>
            </a:extLst>
          </p:cNvPr>
          <p:cNvCxnSpPr>
            <a:cxnSpLocks/>
          </p:cNvCxnSpPr>
          <p:nvPr/>
        </p:nvCxnSpPr>
        <p:spPr>
          <a:xfrm>
            <a:off x="874257" y="1585340"/>
            <a:ext cx="7876119" cy="0"/>
          </a:xfrm>
          <a:prstGeom prst="line">
            <a:avLst/>
          </a:prstGeom>
          <a:ln w="9525"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68" name="テキスト ボックス 67">
            <a:extLst>
              <a:ext uri="{FF2B5EF4-FFF2-40B4-BE49-F238E27FC236}">
                <a16:creationId xmlns:a16="http://schemas.microsoft.com/office/drawing/2014/main" id="{1CA0485C-0477-2447-8EE4-4DA25EFB9A1B}"/>
              </a:ext>
            </a:extLst>
          </p:cNvPr>
          <p:cNvSpPr txBox="1"/>
          <p:nvPr/>
        </p:nvSpPr>
        <p:spPr>
          <a:xfrm>
            <a:off x="450936" y="1454535"/>
            <a:ext cx="36099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90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78" name="テキスト ボックス 77">
            <a:extLst>
              <a:ext uri="{FF2B5EF4-FFF2-40B4-BE49-F238E27FC236}">
                <a16:creationId xmlns:a16="http://schemas.microsoft.com/office/drawing/2014/main" id="{19E7640B-DE66-4C45-A8C3-053A371022C8}"/>
              </a:ext>
            </a:extLst>
          </p:cNvPr>
          <p:cNvSpPr txBox="1"/>
          <p:nvPr/>
        </p:nvSpPr>
        <p:spPr>
          <a:xfrm>
            <a:off x="8812697" y="1454535"/>
            <a:ext cx="36099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90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80" name="直線コネクタ 79">
            <a:extLst>
              <a:ext uri="{FF2B5EF4-FFF2-40B4-BE49-F238E27FC236}">
                <a16:creationId xmlns:a16="http://schemas.microsoft.com/office/drawing/2014/main" id="{BB776E1D-BB07-E147-BF05-A6AA9FF0A24D}"/>
              </a:ext>
            </a:extLst>
          </p:cNvPr>
          <p:cNvCxnSpPr>
            <a:cxnSpLocks/>
          </p:cNvCxnSpPr>
          <p:nvPr/>
        </p:nvCxnSpPr>
        <p:spPr>
          <a:xfrm>
            <a:off x="874257" y="1943655"/>
            <a:ext cx="7876119" cy="0"/>
          </a:xfrm>
          <a:prstGeom prst="line">
            <a:avLst/>
          </a:prstGeom>
          <a:ln w="9525"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81" name="テキスト ボックス 80">
            <a:extLst>
              <a:ext uri="{FF2B5EF4-FFF2-40B4-BE49-F238E27FC236}">
                <a16:creationId xmlns:a16="http://schemas.microsoft.com/office/drawing/2014/main" id="{1535AADE-42D4-DB4D-BE1F-349CD48F9BEE}"/>
              </a:ext>
            </a:extLst>
          </p:cNvPr>
          <p:cNvSpPr txBox="1"/>
          <p:nvPr/>
        </p:nvSpPr>
        <p:spPr>
          <a:xfrm>
            <a:off x="450936" y="1812850"/>
            <a:ext cx="36099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80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94" name="テキスト ボックス 93">
            <a:extLst>
              <a:ext uri="{FF2B5EF4-FFF2-40B4-BE49-F238E27FC236}">
                <a16:creationId xmlns:a16="http://schemas.microsoft.com/office/drawing/2014/main" id="{A9F42756-B370-9645-8DCE-F77ED5D4C0DF}"/>
              </a:ext>
            </a:extLst>
          </p:cNvPr>
          <p:cNvSpPr txBox="1"/>
          <p:nvPr/>
        </p:nvSpPr>
        <p:spPr>
          <a:xfrm>
            <a:off x="8812697" y="1812850"/>
            <a:ext cx="36099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80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96" name="直線コネクタ 95">
            <a:extLst>
              <a:ext uri="{FF2B5EF4-FFF2-40B4-BE49-F238E27FC236}">
                <a16:creationId xmlns:a16="http://schemas.microsoft.com/office/drawing/2014/main" id="{44482310-2A9C-1C45-937D-C20F985315F2}"/>
              </a:ext>
            </a:extLst>
          </p:cNvPr>
          <p:cNvCxnSpPr>
            <a:cxnSpLocks/>
          </p:cNvCxnSpPr>
          <p:nvPr/>
        </p:nvCxnSpPr>
        <p:spPr>
          <a:xfrm>
            <a:off x="874257" y="2301971"/>
            <a:ext cx="7876119" cy="0"/>
          </a:xfrm>
          <a:prstGeom prst="line">
            <a:avLst/>
          </a:prstGeom>
          <a:ln w="9525"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97" name="テキスト ボックス 96">
            <a:extLst>
              <a:ext uri="{FF2B5EF4-FFF2-40B4-BE49-F238E27FC236}">
                <a16:creationId xmlns:a16="http://schemas.microsoft.com/office/drawing/2014/main" id="{9B71DD12-D261-FA4A-8CF7-89467719F6F1}"/>
              </a:ext>
            </a:extLst>
          </p:cNvPr>
          <p:cNvSpPr txBox="1"/>
          <p:nvPr/>
        </p:nvSpPr>
        <p:spPr>
          <a:xfrm>
            <a:off x="450936" y="2171166"/>
            <a:ext cx="36099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70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98" name="テキスト ボックス 97">
            <a:extLst>
              <a:ext uri="{FF2B5EF4-FFF2-40B4-BE49-F238E27FC236}">
                <a16:creationId xmlns:a16="http://schemas.microsoft.com/office/drawing/2014/main" id="{9F5A8465-2D2F-C845-AFA1-22C4C5AFCE68}"/>
              </a:ext>
            </a:extLst>
          </p:cNvPr>
          <p:cNvSpPr txBox="1"/>
          <p:nvPr/>
        </p:nvSpPr>
        <p:spPr>
          <a:xfrm>
            <a:off x="8812697" y="2171166"/>
            <a:ext cx="36099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70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00" name="直線コネクタ 99">
            <a:extLst>
              <a:ext uri="{FF2B5EF4-FFF2-40B4-BE49-F238E27FC236}">
                <a16:creationId xmlns:a16="http://schemas.microsoft.com/office/drawing/2014/main" id="{9AA885D3-B8A5-2F45-A0BD-15864E5AFE26}"/>
              </a:ext>
            </a:extLst>
          </p:cNvPr>
          <p:cNvCxnSpPr>
            <a:cxnSpLocks/>
          </p:cNvCxnSpPr>
          <p:nvPr/>
        </p:nvCxnSpPr>
        <p:spPr>
          <a:xfrm>
            <a:off x="874257" y="2660287"/>
            <a:ext cx="7876119" cy="0"/>
          </a:xfrm>
          <a:prstGeom prst="line">
            <a:avLst/>
          </a:prstGeom>
          <a:ln w="9525"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01" name="テキスト ボックス 100">
            <a:extLst>
              <a:ext uri="{FF2B5EF4-FFF2-40B4-BE49-F238E27FC236}">
                <a16:creationId xmlns:a16="http://schemas.microsoft.com/office/drawing/2014/main" id="{91D30A35-B2C4-7445-8638-8681053DDE87}"/>
              </a:ext>
            </a:extLst>
          </p:cNvPr>
          <p:cNvSpPr txBox="1"/>
          <p:nvPr/>
        </p:nvSpPr>
        <p:spPr>
          <a:xfrm>
            <a:off x="450936" y="2529482"/>
            <a:ext cx="36099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60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02" name="テキスト ボックス 101">
            <a:extLst>
              <a:ext uri="{FF2B5EF4-FFF2-40B4-BE49-F238E27FC236}">
                <a16:creationId xmlns:a16="http://schemas.microsoft.com/office/drawing/2014/main" id="{A904E5F1-5AC1-F848-86B0-2859F14B6F2A}"/>
              </a:ext>
            </a:extLst>
          </p:cNvPr>
          <p:cNvSpPr txBox="1"/>
          <p:nvPr/>
        </p:nvSpPr>
        <p:spPr>
          <a:xfrm>
            <a:off x="8812697" y="2529482"/>
            <a:ext cx="36099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60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04" name="直線コネクタ 103">
            <a:extLst>
              <a:ext uri="{FF2B5EF4-FFF2-40B4-BE49-F238E27FC236}">
                <a16:creationId xmlns:a16="http://schemas.microsoft.com/office/drawing/2014/main" id="{E909E2A9-4989-A442-94A3-A28265EB312E}"/>
              </a:ext>
            </a:extLst>
          </p:cNvPr>
          <p:cNvCxnSpPr>
            <a:cxnSpLocks/>
          </p:cNvCxnSpPr>
          <p:nvPr/>
        </p:nvCxnSpPr>
        <p:spPr>
          <a:xfrm>
            <a:off x="874257" y="3018603"/>
            <a:ext cx="7876119" cy="0"/>
          </a:xfrm>
          <a:prstGeom prst="line">
            <a:avLst/>
          </a:prstGeom>
          <a:ln w="9525"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05" name="テキスト ボックス 104">
            <a:extLst>
              <a:ext uri="{FF2B5EF4-FFF2-40B4-BE49-F238E27FC236}">
                <a16:creationId xmlns:a16="http://schemas.microsoft.com/office/drawing/2014/main" id="{0E1C0007-D738-0F47-B2C8-36E9C68AF4CB}"/>
              </a:ext>
            </a:extLst>
          </p:cNvPr>
          <p:cNvSpPr txBox="1"/>
          <p:nvPr/>
        </p:nvSpPr>
        <p:spPr>
          <a:xfrm>
            <a:off x="450936" y="2887798"/>
            <a:ext cx="36099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50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06" name="テキスト ボックス 105">
            <a:extLst>
              <a:ext uri="{FF2B5EF4-FFF2-40B4-BE49-F238E27FC236}">
                <a16:creationId xmlns:a16="http://schemas.microsoft.com/office/drawing/2014/main" id="{DFB23EAC-7B45-6246-8AB5-CB9C6AE4FCE9}"/>
              </a:ext>
            </a:extLst>
          </p:cNvPr>
          <p:cNvSpPr txBox="1"/>
          <p:nvPr/>
        </p:nvSpPr>
        <p:spPr>
          <a:xfrm>
            <a:off x="8812697" y="2887798"/>
            <a:ext cx="36099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50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08" name="直線コネクタ 107">
            <a:extLst>
              <a:ext uri="{FF2B5EF4-FFF2-40B4-BE49-F238E27FC236}">
                <a16:creationId xmlns:a16="http://schemas.microsoft.com/office/drawing/2014/main" id="{19952552-DC8B-C94A-ADA7-C07FA02215AA}"/>
              </a:ext>
            </a:extLst>
          </p:cNvPr>
          <p:cNvCxnSpPr>
            <a:cxnSpLocks/>
          </p:cNvCxnSpPr>
          <p:nvPr/>
        </p:nvCxnSpPr>
        <p:spPr>
          <a:xfrm>
            <a:off x="874257" y="3376918"/>
            <a:ext cx="7876119" cy="0"/>
          </a:xfrm>
          <a:prstGeom prst="line">
            <a:avLst/>
          </a:prstGeom>
          <a:ln w="9525"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09" name="テキスト ボックス 108">
            <a:extLst>
              <a:ext uri="{FF2B5EF4-FFF2-40B4-BE49-F238E27FC236}">
                <a16:creationId xmlns:a16="http://schemas.microsoft.com/office/drawing/2014/main" id="{343CC232-926C-4D46-96D3-1E2269C584F0}"/>
              </a:ext>
            </a:extLst>
          </p:cNvPr>
          <p:cNvSpPr txBox="1"/>
          <p:nvPr/>
        </p:nvSpPr>
        <p:spPr>
          <a:xfrm>
            <a:off x="450936" y="3246114"/>
            <a:ext cx="36099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40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10" name="テキスト ボックス 109">
            <a:extLst>
              <a:ext uri="{FF2B5EF4-FFF2-40B4-BE49-F238E27FC236}">
                <a16:creationId xmlns:a16="http://schemas.microsoft.com/office/drawing/2014/main" id="{21996A78-3B08-EC49-A82A-ABAB507D72A5}"/>
              </a:ext>
            </a:extLst>
          </p:cNvPr>
          <p:cNvSpPr txBox="1"/>
          <p:nvPr/>
        </p:nvSpPr>
        <p:spPr>
          <a:xfrm>
            <a:off x="8812697" y="3246114"/>
            <a:ext cx="36099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40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12" name="直線コネクタ 111">
            <a:extLst>
              <a:ext uri="{FF2B5EF4-FFF2-40B4-BE49-F238E27FC236}">
                <a16:creationId xmlns:a16="http://schemas.microsoft.com/office/drawing/2014/main" id="{B5808A98-07A8-0D4B-B714-17A8D1218A45}"/>
              </a:ext>
            </a:extLst>
          </p:cNvPr>
          <p:cNvCxnSpPr>
            <a:cxnSpLocks/>
          </p:cNvCxnSpPr>
          <p:nvPr/>
        </p:nvCxnSpPr>
        <p:spPr>
          <a:xfrm>
            <a:off x="874257" y="3735234"/>
            <a:ext cx="7876119" cy="0"/>
          </a:xfrm>
          <a:prstGeom prst="line">
            <a:avLst/>
          </a:prstGeom>
          <a:ln w="9525"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13" name="テキスト ボックス 112">
            <a:extLst>
              <a:ext uri="{FF2B5EF4-FFF2-40B4-BE49-F238E27FC236}">
                <a16:creationId xmlns:a16="http://schemas.microsoft.com/office/drawing/2014/main" id="{43CEF10A-211D-B545-B7A1-B1C3CE9FF78C}"/>
              </a:ext>
            </a:extLst>
          </p:cNvPr>
          <p:cNvSpPr txBox="1"/>
          <p:nvPr/>
        </p:nvSpPr>
        <p:spPr>
          <a:xfrm>
            <a:off x="450936" y="3604430"/>
            <a:ext cx="36099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30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14" name="テキスト ボックス 113">
            <a:extLst>
              <a:ext uri="{FF2B5EF4-FFF2-40B4-BE49-F238E27FC236}">
                <a16:creationId xmlns:a16="http://schemas.microsoft.com/office/drawing/2014/main" id="{9B72A2D6-E06E-E04E-B57D-B54290F758E7}"/>
              </a:ext>
            </a:extLst>
          </p:cNvPr>
          <p:cNvSpPr txBox="1"/>
          <p:nvPr/>
        </p:nvSpPr>
        <p:spPr>
          <a:xfrm>
            <a:off x="8812697" y="3604430"/>
            <a:ext cx="36099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30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16" name="直線コネクタ 115">
            <a:extLst>
              <a:ext uri="{FF2B5EF4-FFF2-40B4-BE49-F238E27FC236}">
                <a16:creationId xmlns:a16="http://schemas.microsoft.com/office/drawing/2014/main" id="{DBDD9A29-3AF9-7249-8CE4-362824EBE999}"/>
              </a:ext>
            </a:extLst>
          </p:cNvPr>
          <p:cNvCxnSpPr>
            <a:cxnSpLocks/>
          </p:cNvCxnSpPr>
          <p:nvPr/>
        </p:nvCxnSpPr>
        <p:spPr>
          <a:xfrm>
            <a:off x="874257" y="4093550"/>
            <a:ext cx="7876119" cy="0"/>
          </a:xfrm>
          <a:prstGeom prst="line">
            <a:avLst/>
          </a:prstGeom>
          <a:ln w="9525"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17" name="テキスト ボックス 116">
            <a:extLst>
              <a:ext uri="{FF2B5EF4-FFF2-40B4-BE49-F238E27FC236}">
                <a16:creationId xmlns:a16="http://schemas.microsoft.com/office/drawing/2014/main" id="{B61697F9-55E9-AD4C-8B81-5882B262ABB1}"/>
              </a:ext>
            </a:extLst>
          </p:cNvPr>
          <p:cNvSpPr txBox="1"/>
          <p:nvPr/>
        </p:nvSpPr>
        <p:spPr>
          <a:xfrm>
            <a:off x="450935" y="3962745"/>
            <a:ext cx="360996" cy="261610"/>
          </a:xfrm>
          <a:prstGeom prst="rect">
            <a:avLst/>
          </a:prstGeom>
          <a:noFill/>
        </p:spPr>
        <p:txBody>
          <a:bodyPr wrap="none" rtlCol="0" anchor="ctr">
            <a:spAutoFit/>
          </a:bodyPr>
          <a:lstStyle/>
          <a:p>
            <a:pPr algn="ct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20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18" name="テキスト ボックス 117">
            <a:extLst>
              <a:ext uri="{FF2B5EF4-FFF2-40B4-BE49-F238E27FC236}">
                <a16:creationId xmlns:a16="http://schemas.microsoft.com/office/drawing/2014/main" id="{144CFFD0-C0A0-C646-86D1-4B7D659D2B89}"/>
              </a:ext>
            </a:extLst>
          </p:cNvPr>
          <p:cNvSpPr txBox="1"/>
          <p:nvPr/>
        </p:nvSpPr>
        <p:spPr>
          <a:xfrm>
            <a:off x="8812698" y="3962745"/>
            <a:ext cx="36099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2</a:t>
            </a: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20" name="直線コネクタ 119">
            <a:extLst>
              <a:ext uri="{FF2B5EF4-FFF2-40B4-BE49-F238E27FC236}">
                <a16:creationId xmlns:a16="http://schemas.microsoft.com/office/drawing/2014/main" id="{530B9F96-0D4E-3546-B04F-0E038ECF0252}"/>
              </a:ext>
            </a:extLst>
          </p:cNvPr>
          <p:cNvCxnSpPr>
            <a:cxnSpLocks/>
          </p:cNvCxnSpPr>
          <p:nvPr/>
        </p:nvCxnSpPr>
        <p:spPr>
          <a:xfrm>
            <a:off x="874257" y="4451865"/>
            <a:ext cx="7876119" cy="0"/>
          </a:xfrm>
          <a:prstGeom prst="line">
            <a:avLst/>
          </a:prstGeom>
          <a:ln w="9525"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21" name="テキスト ボックス 120">
            <a:extLst>
              <a:ext uri="{FF2B5EF4-FFF2-40B4-BE49-F238E27FC236}">
                <a16:creationId xmlns:a16="http://schemas.microsoft.com/office/drawing/2014/main" id="{00673A3A-2273-2341-9E2B-C9FC613BB911}"/>
              </a:ext>
            </a:extLst>
          </p:cNvPr>
          <p:cNvSpPr txBox="1"/>
          <p:nvPr/>
        </p:nvSpPr>
        <p:spPr>
          <a:xfrm>
            <a:off x="450937" y="4321062"/>
            <a:ext cx="360996" cy="261610"/>
          </a:xfrm>
          <a:prstGeom prst="rect">
            <a:avLst/>
          </a:prstGeom>
          <a:noFill/>
        </p:spPr>
        <p:txBody>
          <a:bodyPr wrap="none" rtlCol="0" anchor="ctr">
            <a:spAutoFit/>
          </a:bodyPr>
          <a:lstStyle/>
          <a:p>
            <a:pPr algn="ct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10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22" name="テキスト ボックス 121">
            <a:extLst>
              <a:ext uri="{FF2B5EF4-FFF2-40B4-BE49-F238E27FC236}">
                <a16:creationId xmlns:a16="http://schemas.microsoft.com/office/drawing/2014/main" id="{7AA560DA-D359-9F47-A3A2-ACC98066E1C9}"/>
              </a:ext>
            </a:extLst>
          </p:cNvPr>
          <p:cNvSpPr txBox="1"/>
          <p:nvPr/>
        </p:nvSpPr>
        <p:spPr>
          <a:xfrm>
            <a:off x="8812698" y="4321062"/>
            <a:ext cx="360996" cy="261610"/>
          </a:xfrm>
          <a:prstGeom prst="rect">
            <a:avLst/>
          </a:prstGeom>
          <a:noFill/>
        </p:spPr>
        <p:txBody>
          <a:bodyPr wrap="none" rtlCol="0" anchor="ctr">
            <a:spAutoFit/>
          </a:bodyPr>
          <a:lstStyle/>
          <a:p>
            <a:pPr algn="ct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10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25" name="テキスト ボックス 124">
            <a:extLst>
              <a:ext uri="{FF2B5EF4-FFF2-40B4-BE49-F238E27FC236}">
                <a16:creationId xmlns:a16="http://schemas.microsoft.com/office/drawing/2014/main" id="{0B04BC6E-7EE1-6743-B1E8-1324821AB178}"/>
              </a:ext>
            </a:extLst>
          </p:cNvPr>
          <p:cNvSpPr txBox="1"/>
          <p:nvPr/>
        </p:nvSpPr>
        <p:spPr>
          <a:xfrm>
            <a:off x="495019" y="4679379"/>
            <a:ext cx="272832" cy="261610"/>
          </a:xfrm>
          <a:prstGeom prst="rect">
            <a:avLst/>
          </a:prstGeom>
          <a:noFill/>
        </p:spPr>
        <p:txBody>
          <a:bodyPr wrap="none" rtlCol="0" anchor="ctr">
            <a:spAutoFit/>
          </a:bodyPr>
          <a:lstStyle/>
          <a:p>
            <a:pPr algn="ct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26" name="テキスト ボックス 125">
            <a:extLst>
              <a:ext uri="{FF2B5EF4-FFF2-40B4-BE49-F238E27FC236}">
                <a16:creationId xmlns:a16="http://schemas.microsoft.com/office/drawing/2014/main" id="{0D33703A-D879-6049-9AB3-60780C838562}"/>
              </a:ext>
            </a:extLst>
          </p:cNvPr>
          <p:cNvSpPr txBox="1"/>
          <p:nvPr/>
        </p:nvSpPr>
        <p:spPr>
          <a:xfrm>
            <a:off x="8856779" y="4679379"/>
            <a:ext cx="272832" cy="261610"/>
          </a:xfrm>
          <a:prstGeom prst="rect">
            <a:avLst/>
          </a:prstGeom>
          <a:noFill/>
        </p:spPr>
        <p:txBody>
          <a:bodyPr wrap="none" rtlCol="0" anchor="ctr">
            <a:spAutoFit/>
          </a:bodyPr>
          <a:lstStyle/>
          <a:p>
            <a:pPr algn="ct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73" name="直線コネクタ 172">
            <a:extLst>
              <a:ext uri="{FF2B5EF4-FFF2-40B4-BE49-F238E27FC236}">
                <a16:creationId xmlns:a16="http://schemas.microsoft.com/office/drawing/2014/main" id="{998FF23F-53E2-AA4F-A536-DDA3D6104003}"/>
              </a:ext>
            </a:extLst>
          </p:cNvPr>
          <p:cNvCxnSpPr>
            <a:cxnSpLocks/>
          </p:cNvCxnSpPr>
          <p:nvPr/>
        </p:nvCxnSpPr>
        <p:spPr>
          <a:xfrm flipV="1">
            <a:off x="874257" y="1014270"/>
            <a:ext cx="0" cy="3795914"/>
          </a:xfrm>
          <a:prstGeom prst="line">
            <a:avLst/>
          </a:prstGeom>
          <a:ln w="19050" cmpd="sng">
            <a:solidFill>
              <a:schemeClr val="tx1">
                <a:lumMod val="85000"/>
                <a:lumOff val="1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19" name="テキスト ボックス 18">
            <a:extLst>
              <a:ext uri="{FF2B5EF4-FFF2-40B4-BE49-F238E27FC236}">
                <a16:creationId xmlns:a16="http://schemas.microsoft.com/office/drawing/2014/main" id="{27F57034-9BB8-334D-A3B8-BEB902453EEE}"/>
              </a:ext>
            </a:extLst>
          </p:cNvPr>
          <p:cNvSpPr txBox="1"/>
          <p:nvPr/>
        </p:nvSpPr>
        <p:spPr>
          <a:xfrm>
            <a:off x="420324" y="715491"/>
            <a:ext cx="934871" cy="276999"/>
          </a:xfrm>
          <a:prstGeom prst="rect">
            <a:avLst/>
          </a:prstGeom>
          <a:noFill/>
        </p:spPr>
        <p:txBody>
          <a:bodyPr wrap="none" rtlCol="0" anchor="b">
            <a:spAutoFit/>
          </a:bodyPr>
          <a:lstStyle/>
          <a:p>
            <a:pPr algn="ctr"/>
            <a:r>
              <a:rPr kumimoji="1" lang="ja-JP" altLang="en-US" sz="1200" dirty="0">
                <a:latin typeface="Meiryo" panose="020B0604030504040204" pitchFamily="34" charset="-128"/>
                <a:ea typeface="Meiryo" panose="020B0604030504040204" pitchFamily="34" charset="-128"/>
              </a:rPr>
              <a:t>売上</a:t>
            </a:r>
            <a:r>
              <a:rPr kumimoji="1" lang="en-US" altLang="ja-JP" sz="1200" dirty="0">
                <a:latin typeface="Meiryo" panose="020B0604030504040204" pitchFamily="34" charset="-128"/>
                <a:ea typeface="Meiryo" panose="020B0604030504040204" pitchFamily="34" charset="-128"/>
              </a:rPr>
              <a:t>(</a:t>
            </a:r>
            <a:r>
              <a:rPr kumimoji="1" lang="ja-JP" altLang="en-US" sz="1200" dirty="0">
                <a:latin typeface="Meiryo" panose="020B0604030504040204" pitchFamily="34" charset="-128"/>
                <a:ea typeface="Meiryo" panose="020B0604030504040204" pitchFamily="34" charset="-128"/>
              </a:rPr>
              <a:t>万円</a:t>
            </a:r>
            <a:r>
              <a:rPr kumimoji="1" lang="en-US" altLang="ja-JP" sz="1200" dirty="0">
                <a:latin typeface="Meiryo" panose="020B0604030504040204" pitchFamily="34" charset="-128"/>
                <a:ea typeface="Meiryo" panose="020B0604030504040204" pitchFamily="34" charset="-128"/>
              </a:rPr>
              <a:t>)</a:t>
            </a:r>
            <a:endParaRPr kumimoji="1" lang="ja-JP" altLang="en-US" sz="1200" dirty="0">
              <a:latin typeface="Meiryo" panose="020B0604030504040204" pitchFamily="34" charset="-128"/>
              <a:ea typeface="Meiryo" panose="020B0604030504040204" pitchFamily="34" charset="-128"/>
            </a:endParaRPr>
          </a:p>
        </p:txBody>
      </p:sp>
      <p:cxnSp>
        <p:nvCxnSpPr>
          <p:cNvPr id="174" name="直線コネクタ 173">
            <a:extLst>
              <a:ext uri="{FF2B5EF4-FFF2-40B4-BE49-F238E27FC236}">
                <a16:creationId xmlns:a16="http://schemas.microsoft.com/office/drawing/2014/main" id="{27F34C40-1502-7140-8E6F-754B785D4DA1}"/>
              </a:ext>
            </a:extLst>
          </p:cNvPr>
          <p:cNvCxnSpPr>
            <a:cxnSpLocks/>
          </p:cNvCxnSpPr>
          <p:nvPr/>
        </p:nvCxnSpPr>
        <p:spPr>
          <a:xfrm flipV="1">
            <a:off x="8763628" y="1014270"/>
            <a:ext cx="0" cy="3795914"/>
          </a:xfrm>
          <a:prstGeom prst="line">
            <a:avLst/>
          </a:prstGeom>
          <a:ln w="19050" cmpd="sng">
            <a:solidFill>
              <a:schemeClr val="tx1">
                <a:lumMod val="85000"/>
                <a:lumOff val="1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175" name="テキスト ボックス 174">
            <a:extLst>
              <a:ext uri="{FF2B5EF4-FFF2-40B4-BE49-F238E27FC236}">
                <a16:creationId xmlns:a16="http://schemas.microsoft.com/office/drawing/2014/main" id="{56931AF8-1E6D-9443-914C-32A85A9C8863}"/>
              </a:ext>
            </a:extLst>
          </p:cNvPr>
          <p:cNvSpPr txBox="1"/>
          <p:nvPr/>
        </p:nvSpPr>
        <p:spPr>
          <a:xfrm>
            <a:off x="8049709" y="715491"/>
            <a:ext cx="1401346" cy="276999"/>
          </a:xfrm>
          <a:prstGeom prst="rect">
            <a:avLst/>
          </a:prstGeom>
          <a:noFill/>
        </p:spPr>
        <p:txBody>
          <a:bodyPr wrap="none" rtlCol="0" anchor="b">
            <a:spAutoFit/>
          </a:bodyPr>
          <a:lstStyle/>
          <a:p>
            <a:pPr algn="ctr"/>
            <a:r>
              <a:rPr lang="ja-JP" altLang="en-US" sz="1200" dirty="0">
                <a:latin typeface="Meiryo" panose="020B0604030504040204" pitchFamily="34" charset="-128"/>
                <a:ea typeface="Meiryo" panose="020B0604030504040204" pitchFamily="34" charset="-128"/>
              </a:rPr>
              <a:t>累計売上比率</a:t>
            </a:r>
            <a:r>
              <a:rPr lang="en-US" altLang="ja-JP" sz="1200" dirty="0">
                <a:latin typeface="Meiryo" panose="020B0604030504040204" pitchFamily="34" charset="-128"/>
                <a:ea typeface="Meiryo" panose="020B0604030504040204" pitchFamily="34" charset="-128"/>
              </a:rPr>
              <a:t>(%)</a:t>
            </a:r>
            <a:endParaRPr kumimoji="1" lang="ja-JP" altLang="en-US" sz="1200" dirty="0">
              <a:latin typeface="Meiryo" panose="020B0604030504040204" pitchFamily="34" charset="-128"/>
              <a:ea typeface="Meiryo" panose="020B0604030504040204" pitchFamily="34" charset="-128"/>
            </a:endParaRPr>
          </a:p>
        </p:txBody>
      </p:sp>
      <p:sp>
        <p:nvSpPr>
          <p:cNvPr id="239" name="正方形/長方形 238">
            <a:extLst>
              <a:ext uri="{FF2B5EF4-FFF2-40B4-BE49-F238E27FC236}">
                <a16:creationId xmlns:a16="http://schemas.microsoft.com/office/drawing/2014/main" id="{185322D3-AE2B-244A-B5FC-9557C9719CB0}"/>
              </a:ext>
            </a:extLst>
          </p:cNvPr>
          <p:cNvSpPr/>
          <p:nvPr/>
        </p:nvSpPr>
        <p:spPr>
          <a:xfrm>
            <a:off x="1478359" y="772766"/>
            <a:ext cx="113494" cy="177788"/>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240" name="直線コネクタ 239">
            <a:extLst>
              <a:ext uri="{FF2B5EF4-FFF2-40B4-BE49-F238E27FC236}">
                <a16:creationId xmlns:a16="http://schemas.microsoft.com/office/drawing/2014/main" id="{C7C2AD1A-791A-4245-A4DF-B14CE1EB64AA}"/>
              </a:ext>
            </a:extLst>
          </p:cNvPr>
          <p:cNvCxnSpPr>
            <a:cxnSpLocks/>
          </p:cNvCxnSpPr>
          <p:nvPr/>
        </p:nvCxnSpPr>
        <p:spPr>
          <a:xfrm>
            <a:off x="7832903" y="772766"/>
            <a:ext cx="0" cy="177788"/>
          </a:xfrm>
          <a:prstGeom prst="line">
            <a:avLst/>
          </a:prstGeom>
          <a:ln>
            <a:solidFill>
              <a:schemeClr val="tx1">
                <a:lumMod val="85000"/>
                <a:lumOff val="15000"/>
              </a:schemeClr>
            </a:solidFill>
            <a:headEnd type="oval" w="med" len="med"/>
          </a:ln>
          <a:effectLst/>
        </p:spPr>
        <p:style>
          <a:lnRef idx="2">
            <a:schemeClr val="accent1"/>
          </a:lnRef>
          <a:fillRef idx="0">
            <a:schemeClr val="accent1"/>
          </a:fillRef>
          <a:effectRef idx="1">
            <a:schemeClr val="accent1"/>
          </a:effectRef>
          <a:fontRef idx="minor">
            <a:schemeClr val="tx1"/>
          </a:fontRef>
        </p:style>
      </p:cxnSp>
      <p:cxnSp>
        <p:nvCxnSpPr>
          <p:cNvPr id="288" name="直線コネクタ 287">
            <a:extLst>
              <a:ext uri="{FF2B5EF4-FFF2-40B4-BE49-F238E27FC236}">
                <a16:creationId xmlns:a16="http://schemas.microsoft.com/office/drawing/2014/main" id="{B9863F43-BE41-5343-A10D-0E65EF677DDA}"/>
              </a:ext>
            </a:extLst>
          </p:cNvPr>
          <p:cNvCxnSpPr>
            <a:cxnSpLocks/>
          </p:cNvCxnSpPr>
          <p:nvPr/>
        </p:nvCxnSpPr>
        <p:spPr>
          <a:xfrm flipV="1">
            <a:off x="3504619" y="5349929"/>
            <a:ext cx="0" cy="1135048"/>
          </a:xfrm>
          <a:prstGeom prst="line">
            <a:avLst/>
          </a:prstGeom>
          <a:ln w="12700">
            <a:solidFill>
              <a:schemeClr val="tx1">
                <a:lumMod val="85000"/>
                <a:lumOff val="15000"/>
              </a:schemeClr>
            </a:solidFill>
            <a:headEnd type="none" w="lg" len="lg"/>
          </a:ln>
          <a:effectLst/>
        </p:spPr>
        <p:style>
          <a:lnRef idx="2">
            <a:schemeClr val="accent1"/>
          </a:lnRef>
          <a:fillRef idx="0">
            <a:schemeClr val="accent1"/>
          </a:fillRef>
          <a:effectRef idx="1">
            <a:schemeClr val="accent1"/>
          </a:effectRef>
          <a:fontRef idx="minor">
            <a:schemeClr val="tx1"/>
          </a:fontRef>
        </p:style>
      </p:cxnSp>
      <p:cxnSp>
        <p:nvCxnSpPr>
          <p:cNvPr id="289" name="直線コネクタ 288">
            <a:extLst>
              <a:ext uri="{FF2B5EF4-FFF2-40B4-BE49-F238E27FC236}">
                <a16:creationId xmlns:a16="http://schemas.microsoft.com/office/drawing/2014/main" id="{D1B211EA-4861-3D41-AE39-55C31364EADB}"/>
              </a:ext>
            </a:extLst>
          </p:cNvPr>
          <p:cNvCxnSpPr>
            <a:cxnSpLocks/>
          </p:cNvCxnSpPr>
          <p:nvPr/>
        </p:nvCxnSpPr>
        <p:spPr>
          <a:xfrm flipV="1">
            <a:off x="6131466" y="5349929"/>
            <a:ext cx="0" cy="1135048"/>
          </a:xfrm>
          <a:prstGeom prst="line">
            <a:avLst/>
          </a:prstGeom>
          <a:ln w="12700">
            <a:solidFill>
              <a:schemeClr val="tx1">
                <a:lumMod val="85000"/>
                <a:lumOff val="15000"/>
              </a:schemeClr>
            </a:solidFill>
            <a:headEnd type="none" w="lg" len="lg"/>
          </a:ln>
          <a:effectLst/>
        </p:spPr>
        <p:style>
          <a:lnRef idx="2">
            <a:schemeClr val="accent1"/>
          </a:lnRef>
          <a:fillRef idx="0">
            <a:schemeClr val="accent1"/>
          </a:fillRef>
          <a:effectRef idx="1">
            <a:schemeClr val="accent1"/>
          </a:effectRef>
          <a:fontRef idx="minor">
            <a:schemeClr val="tx1"/>
          </a:fontRef>
        </p:style>
      </p:cxnSp>
      <p:sp>
        <p:nvSpPr>
          <p:cNvPr id="255" name="テキスト ボックス 254">
            <a:extLst>
              <a:ext uri="{FF2B5EF4-FFF2-40B4-BE49-F238E27FC236}">
                <a16:creationId xmlns:a16="http://schemas.microsoft.com/office/drawing/2014/main" id="{6A8764FA-6A8E-0248-8404-5B8875DFDD26}"/>
              </a:ext>
            </a:extLst>
          </p:cNvPr>
          <p:cNvSpPr txBox="1"/>
          <p:nvPr/>
        </p:nvSpPr>
        <p:spPr>
          <a:xfrm>
            <a:off x="1800072" y="5380208"/>
            <a:ext cx="784189" cy="246221"/>
          </a:xfrm>
          <a:prstGeom prst="rect">
            <a:avLst/>
          </a:prstGeom>
          <a:noFill/>
        </p:spPr>
        <p:txBody>
          <a:bodyPr wrap="none" rtlCol="0" anchor="b">
            <a:spAutoFit/>
          </a:bodyPr>
          <a:lstStyle/>
          <a:p>
            <a:pPr algn="ctr"/>
            <a:r>
              <a:rPr lang="ja-JP" altLang="en-US" sz="1000" dirty="0">
                <a:latin typeface="Meiryo" panose="020B0604030504040204" pitchFamily="34" charset="-128"/>
                <a:ea typeface="Meiryo" panose="020B0604030504040204" pitchFamily="34" charset="-128"/>
              </a:rPr>
              <a:t>グループ</a:t>
            </a:r>
            <a:r>
              <a:rPr lang="en-US" altLang="ja-JP" sz="1000" dirty="0">
                <a:latin typeface="Meiryo" panose="020B0604030504040204" pitchFamily="34" charset="-128"/>
                <a:ea typeface="Meiryo" panose="020B0604030504040204" pitchFamily="34" charset="-128"/>
              </a:rPr>
              <a:t>A</a:t>
            </a:r>
            <a:endParaRPr kumimoji="1" lang="ja-JP" altLang="en-US" sz="1000" dirty="0">
              <a:latin typeface="Meiryo" panose="020B0604030504040204" pitchFamily="34" charset="-128"/>
              <a:ea typeface="Meiryo" panose="020B0604030504040204" pitchFamily="34" charset="-128"/>
            </a:endParaRPr>
          </a:p>
        </p:txBody>
      </p:sp>
      <p:sp>
        <p:nvSpPr>
          <p:cNvPr id="256" name="テキスト ボックス 255">
            <a:extLst>
              <a:ext uri="{FF2B5EF4-FFF2-40B4-BE49-F238E27FC236}">
                <a16:creationId xmlns:a16="http://schemas.microsoft.com/office/drawing/2014/main" id="{8680645B-2466-9146-A638-2A1CBCC91686}"/>
              </a:ext>
            </a:extLst>
          </p:cNvPr>
          <p:cNvSpPr txBox="1"/>
          <p:nvPr/>
        </p:nvSpPr>
        <p:spPr>
          <a:xfrm>
            <a:off x="4425949" y="5380208"/>
            <a:ext cx="784189" cy="246221"/>
          </a:xfrm>
          <a:prstGeom prst="rect">
            <a:avLst/>
          </a:prstGeom>
          <a:noFill/>
        </p:spPr>
        <p:txBody>
          <a:bodyPr wrap="none" rtlCol="0" anchor="b">
            <a:spAutoFit/>
          </a:bodyPr>
          <a:lstStyle/>
          <a:p>
            <a:pPr algn="ctr"/>
            <a:r>
              <a:rPr lang="ja-JP" altLang="en-US" sz="1000" dirty="0">
                <a:latin typeface="Meiryo" panose="020B0604030504040204" pitchFamily="34" charset="-128"/>
                <a:ea typeface="Meiryo" panose="020B0604030504040204" pitchFamily="34" charset="-128"/>
              </a:rPr>
              <a:t>グループ</a:t>
            </a:r>
            <a:r>
              <a:rPr lang="en-US" altLang="ja-JP" sz="1000" dirty="0">
                <a:latin typeface="Meiryo" panose="020B0604030504040204" pitchFamily="34" charset="-128"/>
                <a:ea typeface="Meiryo" panose="020B0604030504040204" pitchFamily="34" charset="-128"/>
              </a:rPr>
              <a:t>B</a:t>
            </a:r>
            <a:endParaRPr kumimoji="1" lang="ja-JP" altLang="en-US" sz="1000" dirty="0">
              <a:latin typeface="Meiryo" panose="020B0604030504040204" pitchFamily="34" charset="-128"/>
              <a:ea typeface="Meiryo" panose="020B0604030504040204" pitchFamily="34" charset="-128"/>
            </a:endParaRPr>
          </a:p>
        </p:txBody>
      </p:sp>
      <p:sp>
        <p:nvSpPr>
          <p:cNvPr id="257" name="テキスト ボックス 256">
            <a:extLst>
              <a:ext uri="{FF2B5EF4-FFF2-40B4-BE49-F238E27FC236}">
                <a16:creationId xmlns:a16="http://schemas.microsoft.com/office/drawing/2014/main" id="{50480C04-17D1-A04E-852B-13F9EB8A15CD}"/>
              </a:ext>
            </a:extLst>
          </p:cNvPr>
          <p:cNvSpPr txBox="1"/>
          <p:nvPr/>
        </p:nvSpPr>
        <p:spPr>
          <a:xfrm>
            <a:off x="7051824" y="5380207"/>
            <a:ext cx="784189" cy="246221"/>
          </a:xfrm>
          <a:prstGeom prst="rect">
            <a:avLst/>
          </a:prstGeom>
          <a:noFill/>
        </p:spPr>
        <p:txBody>
          <a:bodyPr wrap="none" rtlCol="0" anchor="b">
            <a:spAutoFit/>
          </a:bodyPr>
          <a:lstStyle/>
          <a:p>
            <a:pPr algn="ctr"/>
            <a:r>
              <a:rPr lang="ja-JP" altLang="en-US" sz="1000" dirty="0">
                <a:latin typeface="Meiryo" panose="020B0604030504040204" pitchFamily="34" charset="-128"/>
                <a:ea typeface="Meiryo" panose="020B0604030504040204" pitchFamily="34" charset="-128"/>
              </a:rPr>
              <a:t>グループ</a:t>
            </a:r>
            <a:r>
              <a:rPr lang="en-US" altLang="ja-JP" sz="1000" dirty="0">
                <a:latin typeface="Meiryo" panose="020B0604030504040204" pitchFamily="34" charset="-128"/>
                <a:ea typeface="Meiryo" panose="020B0604030504040204" pitchFamily="34" charset="-128"/>
              </a:rPr>
              <a:t>C</a:t>
            </a:r>
            <a:endParaRPr kumimoji="1" lang="ja-JP" altLang="en-US" sz="1000" dirty="0">
              <a:latin typeface="Meiryo" panose="020B0604030504040204" pitchFamily="34" charset="-128"/>
              <a:ea typeface="Meiryo" panose="020B0604030504040204" pitchFamily="34" charset="-128"/>
            </a:endParaRPr>
          </a:p>
        </p:txBody>
      </p:sp>
      <p:cxnSp>
        <p:nvCxnSpPr>
          <p:cNvPr id="297" name="直線コネクタ 296">
            <a:extLst>
              <a:ext uri="{FF2B5EF4-FFF2-40B4-BE49-F238E27FC236}">
                <a16:creationId xmlns:a16="http://schemas.microsoft.com/office/drawing/2014/main" id="{704A5419-F9D2-DB44-B48D-F763FC7EBF04}"/>
              </a:ext>
            </a:extLst>
          </p:cNvPr>
          <p:cNvCxnSpPr>
            <a:cxnSpLocks/>
          </p:cNvCxnSpPr>
          <p:nvPr/>
        </p:nvCxnSpPr>
        <p:spPr>
          <a:xfrm>
            <a:off x="870290" y="5626777"/>
            <a:ext cx="7884053" cy="1"/>
          </a:xfrm>
          <a:prstGeom prst="line">
            <a:avLst/>
          </a:prstGeom>
          <a:ln w="12700">
            <a:solidFill>
              <a:schemeClr val="tx1">
                <a:lumMod val="85000"/>
                <a:lumOff val="15000"/>
              </a:schemeClr>
            </a:solidFill>
            <a:headEnd type="none" w="lg" len="lg"/>
          </a:ln>
          <a:effectLst/>
        </p:spPr>
        <p:style>
          <a:lnRef idx="2">
            <a:schemeClr val="accent1"/>
          </a:lnRef>
          <a:fillRef idx="0">
            <a:schemeClr val="accent1"/>
          </a:fillRef>
          <a:effectRef idx="1">
            <a:schemeClr val="accent1"/>
          </a:effectRef>
          <a:fontRef idx="minor">
            <a:schemeClr val="tx1"/>
          </a:fontRef>
        </p:style>
      </p:cxnSp>
      <p:sp>
        <p:nvSpPr>
          <p:cNvPr id="313" name="テキスト ボックス 312">
            <a:extLst>
              <a:ext uri="{FF2B5EF4-FFF2-40B4-BE49-F238E27FC236}">
                <a16:creationId xmlns:a16="http://schemas.microsoft.com/office/drawing/2014/main" id="{AE7EE0BD-F675-AA4A-BF51-459F18AECA49}"/>
              </a:ext>
            </a:extLst>
          </p:cNvPr>
          <p:cNvSpPr txBox="1"/>
          <p:nvPr/>
        </p:nvSpPr>
        <p:spPr>
          <a:xfrm>
            <a:off x="413295" y="5379253"/>
            <a:ext cx="338554" cy="1076577"/>
          </a:xfrm>
          <a:prstGeom prst="rect">
            <a:avLst/>
          </a:prstGeom>
          <a:noFill/>
        </p:spPr>
        <p:txBody>
          <a:bodyPr vert="eaVert" wrap="none" rtlCol="0" anchor="b">
            <a:spAutoFit/>
          </a:bodyPr>
          <a:lstStyle/>
          <a:p>
            <a:pPr algn="ctr"/>
            <a:r>
              <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rPr>
              <a:t>【 </a:t>
            </a:r>
            <a:r>
              <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rPr>
              <a:t>今後の方針</a:t>
            </a:r>
            <a:r>
              <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rPr>
              <a:t> 】</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11" name="テキスト ボックス 110">
            <a:extLst>
              <a:ext uri="{FF2B5EF4-FFF2-40B4-BE49-F238E27FC236}">
                <a16:creationId xmlns:a16="http://schemas.microsoft.com/office/drawing/2014/main" id="{8DE0F826-2EB9-F248-9B09-D6B95382B9DA}"/>
              </a:ext>
            </a:extLst>
          </p:cNvPr>
          <p:cNvSpPr txBox="1"/>
          <p:nvPr/>
        </p:nvSpPr>
        <p:spPr>
          <a:xfrm>
            <a:off x="463308" y="238540"/>
            <a:ext cx="2242922" cy="400110"/>
          </a:xfrm>
          <a:prstGeom prst="rect">
            <a:avLst/>
          </a:prstGeom>
          <a:noFill/>
        </p:spPr>
        <p:txBody>
          <a:bodyPr wrap="none" rtlCol="0">
            <a:spAutoFit/>
          </a:bodyPr>
          <a:lstStyle/>
          <a:p>
            <a:r>
              <a:rPr lang="en-US" altLang="ja-JP" sz="2000" b="1" dirty="0">
                <a:solidFill>
                  <a:schemeClr val="tx1">
                    <a:lumMod val="75000"/>
                    <a:lumOff val="25000"/>
                  </a:schemeClr>
                </a:solidFill>
                <a:latin typeface="Meiryo" panose="020B0604030504040204" pitchFamily="34" charset="-128"/>
                <a:ea typeface="Meiryo" panose="020B0604030504040204" pitchFamily="34" charset="-128"/>
              </a:rPr>
              <a:t>13_</a:t>
            </a:r>
            <a:r>
              <a:rPr lang="ja-JP" altLang="en-US" sz="2000" b="1" dirty="0">
                <a:solidFill>
                  <a:schemeClr val="tx1">
                    <a:lumMod val="75000"/>
                    <a:lumOff val="25000"/>
                  </a:schemeClr>
                </a:solidFill>
                <a:latin typeface="Meiryo" panose="020B0604030504040204" pitchFamily="34" charset="-128"/>
                <a:ea typeface="Meiryo" panose="020B0604030504040204" pitchFamily="34" charset="-128"/>
              </a:rPr>
              <a:t>パレート分析</a:t>
            </a:r>
            <a:endParaRPr kumimoji="1" lang="ja-JP" altLang="en-US" sz="20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24" name="テキスト ボックス 123">
            <a:extLst>
              <a:ext uri="{FF2B5EF4-FFF2-40B4-BE49-F238E27FC236}">
                <a16:creationId xmlns:a16="http://schemas.microsoft.com/office/drawing/2014/main" id="{DDC4D73D-7365-9447-87C9-58FF4334D432}"/>
              </a:ext>
            </a:extLst>
          </p:cNvPr>
          <p:cNvSpPr txBox="1"/>
          <p:nvPr/>
        </p:nvSpPr>
        <p:spPr>
          <a:xfrm>
            <a:off x="8217061" y="238540"/>
            <a:ext cx="1351653" cy="276999"/>
          </a:xfrm>
          <a:prstGeom prst="rect">
            <a:avLst/>
          </a:prstGeom>
          <a:solidFill>
            <a:srgbClr val="00B050"/>
          </a:solidFill>
        </p:spPr>
        <p:txBody>
          <a:bodyPr wrap="none" rtlCol="0">
            <a:spAutoFit/>
          </a:bodyPr>
          <a:lstStyle/>
          <a:p>
            <a:pPr algn="r"/>
            <a:r>
              <a:rPr lang="en-US" altLang="ja-JP" sz="1200" dirty="0">
                <a:solidFill>
                  <a:schemeClr val="bg1"/>
                </a:solidFill>
                <a:latin typeface="Toppan Bunkyu Midashi Gothic Ex" panose="020B0900000000000000" pitchFamily="34" charset="-128"/>
                <a:ea typeface="Toppan Bunkyu Midashi Gothic Ex" panose="020B0900000000000000" pitchFamily="34" charset="-128"/>
              </a:rPr>
              <a:t>Excel</a:t>
            </a:r>
            <a:r>
              <a:rPr lang="ja-JP" altLang="en-US" sz="1200" dirty="0">
                <a:solidFill>
                  <a:schemeClr val="bg1"/>
                </a:solidFill>
                <a:latin typeface="Toppan Bunkyu Midashi Gothic Ex" panose="020B0900000000000000" pitchFamily="34" charset="-128"/>
                <a:ea typeface="Toppan Bunkyu Midashi Gothic Ex" panose="020B0900000000000000" pitchFamily="34" charset="-128"/>
              </a:rPr>
              <a:t>データあり</a:t>
            </a:r>
            <a:endParaRPr kumimoji="1" lang="ja-JP" altLang="en-US" sz="1200" dirty="0">
              <a:solidFill>
                <a:schemeClr val="bg1"/>
              </a:solidFill>
              <a:latin typeface="Toppan Bunkyu Midashi Gothic Ex" panose="020B0900000000000000" pitchFamily="34" charset="-128"/>
              <a:ea typeface="Toppan Bunkyu Midashi Gothic Ex" panose="020B0900000000000000" pitchFamily="34" charset="-128"/>
            </a:endParaRPr>
          </a:p>
        </p:txBody>
      </p:sp>
      <p:cxnSp>
        <p:nvCxnSpPr>
          <p:cNvPr id="176" name="直線コネクタ 175">
            <a:extLst>
              <a:ext uri="{FF2B5EF4-FFF2-40B4-BE49-F238E27FC236}">
                <a16:creationId xmlns:a16="http://schemas.microsoft.com/office/drawing/2014/main" id="{B19C733A-04E1-E042-B458-BF3A2594F8CE}"/>
              </a:ext>
            </a:extLst>
          </p:cNvPr>
          <p:cNvCxnSpPr>
            <a:cxnSpLocks/>
          </p:cNvCxnSpPr>
          <p:nvPr/>
        </p:nvCxnSpPr>
        <p:spPr>
          <a:xfrm>
            <a:off x="882935" y="4810183"/>
            <a:ext cx="7875374" cy="0"/>
          </a:xfrm>
          <a:prstGeom prst="line">
            <a:avLst/>
          </a:prstGeom>
          <a:ln w="19050" cmpd="sng">
            <a:solidFill>
              <a:schemeClr val="tx1">
                <a:lumMod val="85000"/>
                <a:lumOff val="15000"/>
              </a:schemeClr>
            </a:solidFill>
            <a:prstDash val="solid"/>
            <a:headEnd type="oval"/>
            <a:tailEnd type="oval"/>
          </a:ln>
          <a:effectLst/>
        </p:spPr>
        <p:style>
          <a:lnRef idx="2">
            <a:schemeClr val="accent1"/>
          </a:lnRef>
          <a:fillRef idx="0">
            <a:schemeClr val="accent1"/>
          </a:fillRef>
          <a:effectRef idx="1">
            <a:schemeClr val="accent1"/>
          </a:effectRef>
          <a:fontRef idx="minor">
            <a:schemeClr val="tx1"/>
          </a:fontRef>
        </p:style>
      </p:cxnSp>
      <p:sp>
        <p:nvSpPr>
          <p:cNvPr id="59" name="正方形/長方形 58">
            <a:extLst>
              <a:ext uri="{FF2B5EF4-FFF2-40B4-BE49-F238E27FC236}">
                <a16:creationId xmlns:a16="http://schemas.microsoft.com/office/drawing/2014/main" id="{717CFF03-4C8C-994D-B0AF-5187F85C5EA6}"/>
              </a:ext>
            </a:extLst>
          </p:cNvPr>
          <p:cNvSpPr/>
          <p:nvPr/>
        </p:nvSpPr>
        <p:spPr>
          <a:xfrm>
            <a:off x="870290" y="5347945"/>
            <a:ext cx="7880086" cy="1142307"/>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8" name="テキスト ボックス 57">
            <a:extLst>
              <a:ext uri="{FF2B5EF4-FFF2-40B4-BE49-F238E27FC236}">
                <a16:creationId xmlns:a16="http://schemas.microsoft.com/office/drawing/2014/main" id="{D5D7A82D-3909-1A44-B899-34668CA7A137}"/>
              </a:ext>
            </a:extLst>
          </p:cNvPr>
          <p:cNvSpPr txBox="1"/>
          <p:nvPr/>
        </p:nvSpPr>
        <p:spPr>
          <a:xfrm>
            <a:off x="969280" y="5697107"/>
            <a:ext cx="2443832" cy="577081"/>
          </a:xfrm>
          <a:prstGeom prst="rect">
            <a:avLst/>
          </a:prstGeom>
          <a:noFill/>
        </p:spPr>
        <p:txBody>
          <a:bodyPr wrap="square" rtlCol="0" anchor="t">
            <a:spAutoFit/>
          </a:bodyPr>
          <a:lstStyle/>
          <a:p>
            <a:pPr algn="just"/>
            <a:r>
              <a:rPr kumimoji="1" lang="ja-JP" altLang="en-US" sz="1050" dirty="0">
                <a:solidFill>
                  <a:schemeClr val="tx1">
                    <a:lumMod val="75000"/>
                    <a:lumOff val="25000"/>
                  </a:schemeClr>
                </a:solidFill>
                <a:latin typeface="Meiryo" panose="020B0604030504040204" pitchFamily="34" charset="-128"/>
                <a:ea typeface="Meiryo" panose="020B0604030504040204" pitchFamily="34" charset="-128"/>
              </a:rPr>
              <a:t>グループ</a:t>
            </a:r>
            <a:r>
              <a:rPr kumimoji="1" lang="en-US" altLang="ja-JP" sz="1050" dirty="0">
                <a:solidFill>
                  <a:schemeClr val="tx1">
                    <a:lumMod val="75000"/>
                    <a:lumOff val="25000"/>
                  </a:schemeClr>
                </a:solidFill>
                <a:latin typeface="Meiryo" panose="020B0604030504040204" pitchFamily="34" charset="-128"/>
                <a:ea typeface="Meiryo" panose="020B0604030504040204" pitchFamily="34" charset="-128"/>
              </a:rPr>
              <a:t>A</a:t>
            </a:r>
            <a:r>
              <a:rPr lang="ja-JP" altLang="en-US" sz="1050" dirty="0">
                <a:solidFill>
                  <a:schemeClr val="tx1">
                    <a:lumMod val="75000"/>
                    <a:lumOff val="25000"/>
                  </a:schemeClr>
                </a:solidFill>
                <a:latin typeface="Meiryo" panose="020B0604030504040204" pitchFamily="34" charset="-128"/>
                <a:ea typeface="Meiryo" panose="020B0604030504040204" pitchFamily="34" charset="-128"/>
              </a:rPr>
              <a:t>限定のイベントやキャンペーンの設計。継続利用と紹介を狙う。</a:t>
            </a:r>
            <a:endParaRPr kumimoji="1" lang="ja-JP" altLang="en-US" sz="105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1" name="テキスト ボックス 60">
            <a:extLst>
              <a:ext uri="{FF2B5EF4-FFF2-40B4-BE49-F238E27FC236}">
                <a16:creationId xmlns:a16="http://schemas.microsoft.com/office/drawing/2014/main" id="{D30A040B-3C36-BA49-8275-3C8DA079251A}"/>
              </a:ext>
            </a:extLst>
          </p:cNvPr>
          <p:cNvSpPr txBox="1"/>
          <p:nvPr/>
        </p:nvSpPr>
        <p:spPr>
          <a:xfrm>
            <a:off x="3596127" y="5697107"/>
            <a:ext cx="2443832" cy="577081"/>
          </a:xfrm>
          <a:prstGeom prst="rect">
            <a:avLst/>
          </a:prstGeom>
          <a:noFill/>
        </p:spPr>
        <p:txBody>
          <a:bodyPr wrap="square" rtlCol="0" anchor="t">
            <a:spAutoFit/>
          </a:bodyPr>
          <a:lstStyle/>
          <a:p>
            <a:pPr algn="just"/>
            <a:r>
              <a:rPr lang="ja-JP" altLang="en-US" sz="1050" dirty="0">
                <a:solidFill>
                  <a:schemeClr val="tx1">
                    <a:lumMod val="75000"/>
                    <a:lumOff val="25000"/>
                  </a:schemeClr>
                </a:solidFill>
                <a:latin typeface="Meiryo" panose="020B0604030504040204" pitchFamily="34" charset="-128"/>
                <a:ea typeface="Meiryo" panose="020B0604030504040204" pitchFamily="34" charset="-128"/>
              </a:rPr>
              <a:t>グループ</a:t>
            </a:r>
            <a:r>
              <a:rPr lang="en-US" altLang="ja-JP" sz="1050" dirty="0">
                <a:solidFill>
                  <a:schemeClr val="tx1">
                    <a:lumMod val="75000"/>
                    <a:lumOff val="25000"/>
                  </a:schemeClr>
                </a:solidFill>
                <a:latin typeface="Meiryo" panose="020B0604030504040204" pitchFamily="34" charset="-128"/>
                <a:ea typeface="Meiryo" panose="020B0604030504040204" pitchFamily="34" charset="-128"/>
              </a:rPr>
              <a:t>A</a:t>
            </a:r>
            <a:r>
              <a:rPr lang="ja-JP" altLang="en-US" sz="1050" dirty="0">
                <a:solidFill>
                  <a:schemeClr val="tx1">
                    <a:lumMod val="75000"/>
                    <a:lumOff val="25000"/>
                  </a:schemeClr>
                </a:solidFill>
                <a:latin typeface="Meiryo" panose="020B0604030504040204" pitchFamily="34" charset="-128"/>
                <a:ea typeface="Meiryo" panose="020B0604030504040204" pitchFamily="34" charset="-128"/>
              </a:rPr>
              <a:t>に上がってもらうため、追加メニュー提案。隔月訪問してもらうことが目標。</a:t>
            </a:r>
            <a:endParaRPr kumimoji="1" lang="ja-JP" altLang="en-US" sz="105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2" name="テキスト ボックス 61">
            <a:extLst>
              <a:ext uri="{FF2B5EF4-FFF2-40B4-BE49-F238E27FC236}">
                <a16:creationId xmlns:a16="http://schemas.microsoft.com/office/drawing/2014/main" id="{5B83C43D-F72C-5045-AE7D-75A95BDA6AF4}"/>
              </a:ext>
            </a:extLst>
          </p:cNvPr>
          <p:cNvSpPr txBox="1"/>
          <p:nvPr/>
        </p:nvSpPr>
        <p:spPr>
          <a:xfrm>
            <a:off x="6222973" y="5697107"/>
            <a:ext cx="2443832" cy="577081"/>
          </a:xfrm>
          <a:prstGeom prst="rect">
            <a:avLst/>
          </a:prstGeom>
          <a:noFill/>
        </p:spPr>
        <p:txBody>
          <a:bodyPr wrap="square" rtlCol="0" anchor="t">
            <a:spAutoFit/>
          </a:bodyPr>
          <a:lstStyle/>
          <a:p>
            <a:pPr algn="just"/>
            <a:r>
              <a:rPr kumimoji="1" lang="ja-JP" altLang="en-US" sz="1050" dirty="0">
                <a:solidFill>
                  <a:schemeClr val="tx1">
                    <a:lumMod val="75000"/>
                    <a:lumOff val="25000"/>
                  </a:schemeClr>
                </a:solidFill>
                <a:latin typeface="Meiryo" panose="020B0604030504040204" pitchFamily="34" charset="-128"/>
                <a:ea typeface="Meiryo" panose="020B0604030504040204" pitchFamily="34" charset="-128"/>
              </a:rPr>
              <a:t>ひとまず積極的なアプローチは控える。継続的な</a:t>
            </a:r>
            <a:r>
              <a:rPr lang="ja-JP" altLang="en-US" sz="1050" dirty="0">
                <a:solidFill>
                  <a:schemeClr val="tx1">
                    <a:lumMod val="75000"/>
                    <a:lumOff val="25000"/>
                  </a:schemeClr>
                </a:solidFill>
                <a:latin typeface="Meiryo" panose="020B0604030504040204" pitchFamily="34" charset="-128"/>
                <a:ea typeface="Meiryo" panose="020B0604030504040204" pitchFamily="34" charset="-128"/>
              </a:rPr>
              <a:t>情報配信は行い、定期イベントに招待。</a:t>
            </a:r>
            <a:endParaRPr kumimoji="1" lang="ja-JP" altLang="en-US" sz="105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4" name="テキスト ボックス 63">
            <a:extLst>
              <a:ext uri="{FF2B5EF4-FFF2-40B4-BE49-F238E27FC236}">
                <a16:creationId xmlns:a16="http://schemas.microsoft.com/office/drawing/2014/main" id="{BADD8E9F-E3DA-E84F-9E18-7287890A935D}"/>
              </a:ext>
            </a:extLst>
          </p:cNvPr>
          <p:cNvSpPr txBox="1"/>
          <p:nvPr/>
        </p:nvSpPr>
        <p:spPr>
          <a:xfrm>
            <a:off x="3876808" y="715491"/>
            <a:ext cx="1871025" cy="276999"/>
          </a:xfrm>
          <a:prstGeom prst="rect">
            <a:avLst/>
          </a:prstGeom>
          <a:noFill/>
        </p:spPr>
        <p:txBody>
          <a:bodyPr wrap="none" rtlCol="0" anchor="b">
            <a:spAutoFit/>
          </a:bodyPr>
          <a:lstStyle/>
          <a:p>
            <a:pPr algn="ctr"/>
            <a:r>
              <a:rPr kumimoji="1" lang="en-US" altLang="ja-JP" sz="1200" dirty="0">
                <a:latin typeface="Meiryo" panose="020B0604030504040204" pitchFamily="34" charset="-128"/>
                <a:ea typeface="Meiryo" panose="020B0604030504040204" pitchFamily="34" charset="-128"/>
              </a:rPr>
              <a:t>2016</a:t>
            </a:r>
            <a:r>
              <a:rPr kumimoji="1" lang="ja-JP" altLang="en-US" sz="1200" dirty="0">
                <a:latin typeface="Meiryo" panose="020B0604030504040204" pitchFamily="34" charset="-128"/>
                <a:ea typeface="Meiryo" panose="020B0604030504040204" pitchFamily="34" charset="-128"/>
              </a:rPr>
              <a:t>年度</a:t>
            </a:r>
            <a:r>
              <a:rPr kumimoji="1" lang="en-US" altLang="ja-JP" sz="1200" dirty="0">
                <a:latin typeface="Meiryo" panose="020B0604030504040204" pitchFamily="34" charset="-128"/>
                <a:ea typeface="Meiryo" panose="020B0604030504040204" pitchFamily="34" charset="-128"/>
              </a:rPr>
              <a:t> </a:t>
            </a:r>
            <a:r>
              <a:rPr kumimoji="1" lang="ja-JP" altLang="en-US" sz="1200" dirty="0">
                <a:latin typeface="Meiryo" panose="020B0604030504040204" pitchFamily="34" charset="-128"/>
                <a:ea typeface="Meiryo" panose="020B0604030504040204" pitchFamily="34" charset="-128"/>
              </a:rPr>
              <a:t>顧客別売上高</a:t>
            </a:r>
          </a:p>
        </p:txBody>
      </p:sp>
      <p:sp>
        <p:nvSpPr>
          <p:cNvPr id="66" name="テキスト ボックス 65">
            <a:extLst>
              <a:ext uri="{FF2B5EF4-FFF2-40B4-BE49-F238E27FC236}">
                <a16:creationId xmlns:a16="http://schemas.microsoft.com/office/drawing/2014/main" id="{86483395-D05F-6645-8849-28907FCD6DAC}"/>
              </a:ext>
            </a:extLst>
          </p:cNvPr>
          <p:cNvSpPr txBox="1"/>
          <p:nvPr/>
        </p:nvSpPr>
        <p:spPr>
          <a:xfrm>
            <a:off x="1019550" y="4826843"/>
            <a:ext cx="421910"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A</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社</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9" name="テキスト ボックス 68">
            <a:extLst>
              <a:ext uri="{FF2B5EF4-FFF2-40B4-BE49-F238E27FC236}">
                <a16:creationId xmlns:a16="http://schemas.microsoft.com/office/drawing/2014/main" id="{83DAE448-19FB-4B40-8CF1-60BFF7792672}"/>
              </a:ext>
            </a:extLst>
          </p:cNvPr>
          <p:cNvSpPr txBox="1"/>
          <p:nvPr/>
        </p:nvSpPr>
        <p:spPr>
          <a:xfrm>
            <a:off x="1502002" y="4826843"/>
            <a:ext cx="420308"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B</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社</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70" name="テキスト ボックス 69">
            <a:extLst>
              <a:ext uri="{FF2B5EF4-FFF2-40B4-BE49-F238E27FC236}">
                <a16:creationId xmlns:a16="http://schemas.microsoft.com/office/drawing/2014/main" id="{C152FBE9-F80B-3E4D-AB8A-E8FA62F7E534}"/>
              </a:ext>
            </a:extLst>
          </p:cNvPr>
          <p:cNvSpPr txBox="1"/>
          <p:nvPr/>
        </p:nvSpPr>
        <p:spPr>
          <a:xfrm>
            <a:off x="1979771" y="4826843"/>
            <a:ext cx="420307" cy="261610"/>
          </a:xfrm>
          <a:prstGeom prst="rect">
            <a:avLst/>
          </a:prstGeom>
          <a:noFill/>
        </p:spPr>
        <p:txBody>
          <a:bodyPr wrap="none" rtlCol="0" anchor="ctr">
            <a:spAutoFit/>
          </a:bodyPr>
          <a:lstStyle/>
          <a:p>
            <a:pPr algn="ct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C</a:t>
            </a: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rPr>
              <a:t>社</a:t>
            </a:r>
          </a:p>
        </p:txBody>
      </p:sp>
      <p:sp>
        <p:nvSpPr>
          <p:cNvPr id="71" name="テキスト ボックス 70">
            <a:extLst>
              <a:ext uri="{FF2B5EF4-FFF2-40B4-BE49-F238E27FC236}">
                <a16:creationId xmlns:a16="http://schemas.microsoft.com/office/drawing/2014/main" id="{6F65A29B-3FE3-0948-AF5F-6D27753C4C8A}"/>
              </a:ext>
            </a:extLst>
          </p:cNvPr>
          <p:cNvSpPr txBox="1"/>
          <p:nvPr/>
        </p:nvSpPr>
        <p:spPr>
          <a:xfrm>
            <a:off x="2457752" y="4826843"/>
            <a:ext cx="431528"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D</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社</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72" name="テキスト ボックス 71">
            <a:extLst>
              <a:ext uri="{FF2B5EF4-FFF2-40B4-BE49-F238E27FC236}">
                <a16:creationId xmlns:a16="http://schemas.microsoft.com/office/drawing/2014/main" id="{6F893E7A-F869-E84F-810A-1B28F2D576E5}"/>
              </a:ext>
            </a:extLst>
          </p:cNvPr>
          <p:cNvSpPr txBox="1"/>
          <p:nvPr/>
        </p:nvSpPr>
        <p:spPr>
          <a:xfrm>
            <a:off x="2947080" y="4826843"/>
            <a:ext cx="412292"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E</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社</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73" name="テキスト ボックス 72">
            <a:extLst>
              <a:ext uri="{FF2B5EF4-FFF2-40B4-BE49-F238E27FC236}">
                <a16:creationId xmlns:a16="http://schemas.microsoft.com/office/drawing/2014/main" id="{CE24E925-BE7C-1A4B-82A3-7C6D2DFFDF6F}"/>
              </a:ext>
            </a:extLst>
          </p:cNvPr>
          <p:cNvSpPr txBox="1"/>
          <p:nvPr/>
        </p:nvSpPr>
        <p:spPr>
          <a:xfrm>
            <a:off x="3416408" y="4826843"/>
            <a:ext cx="405880"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F</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社</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74" name="テキスト ボックス 73">
            <a:extLst>
              <a:ext uri="{FF2B5EF4-FFF2-40B4-BE49-F238E27FC236}">
                <a16:creationId xmlns:a16="http://schemas.microsoft.com/office/drawing/2014/main" id="{ADAE929C-47E7-F844-B340-9F650B8D91E4}"/>
              </a:ext>
            </a:extLst>
          </p:cNvPr>
          <p:cNvSpPr txBox="1"/>
          <p:nvPr/>
        </p:nvSpPr>
        <p:spPr>
          <a:xfrm>
            <a:off x="3883926" y="4826843"/>
            <a:ext cx="428322"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G</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社</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75" name="テキスト ボックス 74">
            <a:extLst>
              <a:ext uri="{FF2B5EF4-FFF2-40B4-BE49-F238E27FC236}">
                <a16:creationId xmlns:a16="http://schemas.microsoft.com/office/drawing/2014/main" id="{7D84AB6D-F1C6-694B-BA59-221AE7F784DA}"/>
              </a:ext>
            </a:extLst>
          </p:cNvPr>
          <p:cNvSpPr txBox="1"/>
          <p:nvPr/>
        </p:nvSpPr>
        <p:spPr>
          <a:xfrm>
            <a:off x="4376421" y="4826843"/>
            <a:ext cx="429925"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H</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社</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76" name="テキスト ボックス 75">
            <a:extLst>
              <a:ext uri="{FF2B5EF4-FFF2-40B4-BE49-F238E27FC236}">
                <a16:creationId xmlns:a16="http://schemas.microsoft.com/office/drawing/2014/main" id="{8A76429B-BF3D-9F48-B5F1-1CD03ECB662B}"/>
              </a:ext>
            </a:extLst>
          </p:cNvPr>
          <p:cNvSpPr txBox="1"/>
          <p:nvPr/>
        </p:nvSpPr>
        <p:spPr>
          <a:xfrm>
            <a:off x="4860765" y="4826843"/>
            <a:ext cx="38183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I</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社</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77" name="テキスト ボックス 76">
            <a:extLst>
              <a:ext uri="{FF2B5EF4-FFF2-40B4-BE49-F238E27FC236}">
                <a16:creationId xmlns:a16="http://schemas.microsoft.com/office/drawing/2014/main" id="{1EC20FEB-F7F2-5B4C-8CE5-3AA16EF3EDFA}"/>
              </a:ext>
            </a:extLst>
          </p:cNvPr>
          <p:cNvSpPr txBox="1"/>
          <p:nvPr/>
        </p:nvSpPr>
        <p:spPr>
          <a:xfrm>
            <a:off x="5291654" y="4826843"/>
            <a:ext cx="388248" cy="261610"/>
          </a:xfrm>
          <a:prstGeom prst="rect">
            <a:avLst/>
          </a:prstGeom>
          <a:noFill/>
        </p:spPr>
        <p:txBody>
          <a:bodyPr wrap="none" rtlCol="0" anchor="ctr">
            <a:spAutoFit/>
          </a:bodyPr>
          <a:lstStyle/>
          <a:p>
            <a:pPr algn="ct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J</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社</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79" name="テキスト ボックス 78">
            <a:extLst>
              <a:ext uri="{FF2B5EF4-FFF2-40B4-BE49-F238E27FC236}">
                <a16:creationId xmlns:a16="http://schemas.microsoft.com/office/drawing/2014/main" id="{B6CA08E9-875A-B546-BC62-AD3DBBDDEF2D}"/>
              </a:ext>
            </a:extLst>
          </p:cNvPr>
          <p:cNvSpPr txBox="1"/>
          <p:nvPr/>
        </p:nvSpPr>
        <p:spPr>
          <a:xfrm>
            <a:off x="5733813" y="4826843"/>
            <a:ext cx="418704"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K</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社</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2" name="テキスト ボックス 81">
            <a:extLst>
              <a:ext uri="{FF2B5EF4-FFF2-40B4-BE49-F238E27FC236}">
                <a16:creationId xmlns:a16="http://schemas.microsoft.com/office/drawing/2014/main" id="{4AFAEDA8-B0D8-B148-9EAD-68E4DEC00F01}"/>
              </a:ext>
            </a:extLst>
          </p:cNvPr>
          <p:cNvSpPr txBox="1"/>
          <p:nvPr/>
        </p:nvSpPr>
        <p:spPr>
          <a:xfrm>
            <a:off x="6207149" y="4826843"/>
            <a:ext cx="404278"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L</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社</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3" name="テキスト ボックス 82">
            <a:extLst>
              <a:ext uri="{FF2B5EF4-FFF2-40B4-BE49-F238E27FC236}">
                <a16:creationId xmlns:a16="http://schemas.microsoft.com/office/drawing/2014/main" id="{27D447C5-8F1F-3E4F-87E5-ABAEEA485D9E}"/>
              </a:ext>
            </a:extLst>
          </p:cNvPr>
          <p:cNvSpPr txBox="1"/>
          <p:nvPr/>
        </p:nvSpPr>
        <p:spPr>
          <a:xfrm>
            <a:off x="6682181" y="4826843"/>
            <a:ext cx="442749"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M</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社</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4" name="テキスト ボックス 83">
            <a:extLst>
              <a:ext uri="{FF2B5EF4-FFF2-40B4-BE49-F238E27FC236}">
                <a16:creationId xmlns:a16="http://schemas.microsoft.com/office/drawing/2014/main" id="{2FFEFD65-263F-704B-81A1-8061587ED2F7}"/>
              </a:ext>
            </a:extLst>
          </p:cNvPr>
          <p:cNvSpPr txBox="1"/>
          <p:nvPr/>
        </p:nvSpPr>
        <p:spPr>
          <a:xfrm>
            <a:off x="7202270" y="4826843"/>
            <a:ext cx="42992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N</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社</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5" name="テキスト ボックス 84">
            <a:extLst>
              <a:ext uri="{FF2B5EF4-FFF2-40B4-BE49-F238E27FC236}">
                <a16:creationId xmlns:a16="http://schemas.microsoft.com/office/drawing/2014/main" id="{D6120504-5568-B242-98AE-DDDA107C6CAB}"/>
              </a:ext>
            </a:extLst>
          </p:cNvPr>
          <p:cNvSpPr txBox="1"/>
          <p:nvPr/>
        </p:nvSpPr>
        <p:spPr>
          <a:xfrm>
            <a:off x="7697846" y="4826843"/>
            <a:ext cx="433132"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O</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社</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6" name="テキスト ボックス 85">
            <a:extLst>
              <a:ext uri="{FF2B5EF4-FFF2-40B4-BE49-F238E27FC236}">
                <a16:creationId xmlns:a16="http://schemas.microsoft.com/office/drawing/2014/main" id="{85A73F1B-A377-3144-873E-57050D32EEDF}"/>
              </a:ext>
            </a:extLst>
          </p:cNvPr>
          <p:cNvSpPr txBox="1"/>
          <p:nvPr/>
        </p:nvSpPr>
        <p:spPr>
          <a:xfrm>
            <a:off x="8195408" y="4826843"/>
            <a:ext cx="40908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P</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社</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7" name="右大かっこ 86">
            <a:extLst>
              <a:ext uri="{FF2B5EF4-FFF2-40B4-BE49-F238E27FC236}">
                <a16:creationId xmlns:a16="http://schemas.microsoft.com/office/drawing/2014/main" id="{2DF6A127-48E6-7F46-9F4F-54189372CFED}"/>
              </a:ext>
            </a:extLst>
          </p:cNvPr>
          <p:cNvSpPr/>
          <p:nvPr/>
        </p:nvSpPr>
        <p:spPr>
          <a:xfrm rot="5400000">
            <a:off x="1756030" y="4561732"/>
            <a:ext cx="77830" cy="1107212"/>
          </a:xfrm>
          <a:prstGeom prst="rightBracket">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88" name="直線コネクタ 87">
            <a:extLst>
              <a:ext uri="{FF2B5EF4-FFF2-40B4-BE49-F238E27FC236}">
                <a16:creationId xmlns:a16="http://schemas.microsoft.com/office/drawing/2014/main" id="{C90E9049-69E9-744E-989D-8366E3B75BE9}"/>
              </a:ext>
            </a:extLst>
          </p:cNvPr>
          <p:cNvCxnSpPr>
            <a:cxnSpLocks/>
          </p:cNvCxnSpPr>
          <p:nvPr/>
        </p:nvCxnSpPr>
        <p:spPr>
          <a:xfrm flipH="1" flipV="1">
            <a:off x="1789620" y="5154253"/>
            <a:ext cx="61362" cy="193692"/>
          </a:xfrm>
          <a:prstGeom prst="line">
            <a:avLst/>
          </a:prstGeom>
          <a:ln w="12700">
            <a:solidFill>
              <a:schemeClr val="tx1">
                <a:lumMod val="85000"/>
                <a:lumOff val="15000"/>
              </a:schemeClr>
            </a:solidFill>
            <a:headEnd type="none" w="lg" len="lg"/>
          </a:ln>
          <a:effectLst/>
        </p:spPr>
        <p:style>
          <a:lnRef idx="2">
            <a:schemeClr val="accent1"/>
          </a:lnRef>
          <a:fillRef idx="0">
            <a:schemeClr val="accent1"/>
          </a:fillRef>
          <a:effectRef idx="1">
            <a:schemeClr val="accent1"/>
          </a:effectRef>
          <a:fontRef idx="minor">
            <a:schemeClr val="tx1"/>
          </a:fontRef>
        </p:style>
      </p:cxnSp>
      <p:sp>
        <p:nvSpPr>
          <p:cNvPr id="89" name="右大かっこ 88">
            <a:extLst>
              <a:ext uri="{FF2B5EF4-FFF2-40B4-BE49-F238E27FC236}">
                <a16:creationId xmlns:a16="http://schemas.microsoft.com/office/drawing/2014/main" id="{DB1FC516-AFA2-7F4C-B487-D8CCCFDC1B9B}"/>
              </a:ext>
            </a:extLst>
          </p:cNvPr>
          <p:cNvSpPr/>
          <p:nvPr/>
        </p:nvSpPr>
        <p:spPr>
          <a:xfrm rot="5400000">
            <a:off x="3582216" y="4158236"/>
            <a:ext cx="75846" cy="1912221"/>
          </a:xfrm>
          <a:prstGeom prst="rightBracket">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90" name="右大かっこ 89">
            <a:extLst>
              <a:ext uri="{FF2B5EF4-FFF2-40B4-BE49-F238E27FC236}">
                <a16:creationId xmlns:a16="http://schemas.microsoft.com/office/drawing/2014/main" id="{C5A5C35F-C115-E64B-B561-7BBADA4EA74F}"/>
              </a:ext>
            </a:extLst>
          </p:cNvPr>
          <p:cNvSpPr/>
          <p:nvPr/>
        </p:nvSpPr>
        <p:spPr>
          <a:xfrm rot="5400000">
            <a:off x="6690844" y="3436219"/>
            <a:ext cx="76306" cy="3355792"/>
          </a:xfrm>
          <a:prstGeom prst="rightBracket">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91" name="直線コネクタ 90">
            <a:extLst>
              <a:ext uri="{FF2B5EF4-FFF2-40B4-BE49-F238E27FC236}">
                <a16:creationId xmlns:a16="http://schemas.microsoft.com/office/drawing/2014/main" id="{F2980299-50C2-A244-BCD6-F8813BF026F2}"/>
              </a:ext>
            </a:extLst>
          </p:cNvPr>
          <p:cNvCxnSpPr>
            <a:cxnSpLocks/>
          </p:cNvCxnSpPr>
          <p:nvPr/>
        </p:nvCxnSpPr>
        <p:spPr>
          <a:xfrm flipH="1" flipV="1">
            <a:off x="3589457" y="5153262"/>
            <a:ext cx="61362" cy="193692"/>
          </a:xfrm>
          <a:prstGeom prst="line">
            <a:avLst/>
          </a:prstGeom>
          <a:ln w="12700">
            <a:solidFill>
              <a:schemeClr val="tx1">
                <a:lumMod val="85000"/>
                <a:lumOff val="15000"/>
              </a:schemeClr>
            </a:solidFill>
            <a:headEnd type="none" w="lg" len="lg"/>
          </a:ln>
          <a:effectLst/>
        </p:spPr>
        <p:style>
          <a:lnRef idx="2">
            <a:schemeClr val="accent1"/>
          </a:lnRef>
          <a:fillRef idx="0">
            <a:schemeClr val="accent1"/>
          </a:fillRef>
          <a:effectRef idx="1">
            <a:schemeClr val="accent1"/>
          </a:effectRef>
          <a:fontRef idx="minor">
            <a:schemeClr val="tx1"/>
          </a:fontRef>
        </p:style>
      </p:cxnSp>
      <p:cxnSp>
        <p:nvCxnSpPr>
          <p:cNvPr id="92" name="直線コネクタ 91">
            <a:extLst>
              <a:ext uri="{FF2B5EF4-FFF2-40B4-BE49-F238E27FC236}">
                <a16:creationId xmlns:a16="http://schemas.microsoft.com/office/drawing/2014/main" id="{D890F1A5-B322-0546-B4DC-CCC953A79526}"/>
              </a:ext>
            </a:extLst>
          </p:cNvPr>
          <p:cNvCxnSpPr>
            <a:cxnSpLocks/>
          </p:cNvCxnSpPr>
          <p:nvPr/>
        </p:nvCxnSpPr>
        <p:spPr>
          <a:xfrm flipH="1" flipV="1">
            <a:off x="6698316" y="5143821"/>
            <a:ext cx="61362" cy="193692"/>
          </a:xfrm>
          <a:prstGeom prst="line">
            <a:avLst/>
          </a:prstGeom>
          <a:ln w="12700">
            <a:solidFill>
              <a:schemeClr val="tx1">
                <a:lumMod val="85000"/>
                <a:lumOff val="15000"/>
              </a:schemeClr>
            </a:solidFill>
            <a:headEnd type="none" w="lg" len="lg"/>
          </a:ln>
          <a:effectLst/>
        </p:spPr>
        <p:style>
          <a:lnRef idx="2">
            <a:schemeClr val="accent1"/>
          </a:lnRef>
          <a:fillRef idx="0">
            <a:schemeClr val="accent1"/>
          </a:fillRef>
          <a:effectRef idx="1">
            <a:schemeClr val="accent1"/>
          </a:effectRef>
          <a:fontRef idx="minor">
            <a:schemeClr val="tx1"/>
          </a:fontRef>
        </p:style>
      </p:cxnSp>
      <p:sp>
        <p:nvSpPr>
          <p:cNvPr id="93" name="正方形/長方形 92">
            <a:extLst>
              <a:ext uri="{FF2B5EF4-FFF2-40B4-BE49-F238E27FC236}">
                <a16:creationId xmlns:a16="http://schemas.microsoft.com/office/drawing/2014/main" id="{D14A59EA-8F21-D64D-ACBF-3B906CD2E252}"/>
              </a:ext>
            </a:extLst>
          </p:cNvPr>
          <p:cNvSpPr/>
          <p:nvPr/>
        </p:nvSpPr>
        <p:spPr>
          <a:xfrm>
            <a:off x="1103328" y="1515846"/>
            <a:ext cx="254360" cy="3294338"/>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5" name="正方形/長方形 94">
            <a:extLst>
              <a:ext uri="{FF2B5EF4-FFF2-40B4-BE49-F238E27FC236}">
                <a16:creationId xmlns:a16="http://schemas.microsoft.com/office/drawing/2014/main" id="{24A854B2-1F45-A04E-B550-9A7E82114CC4}"/>
              </a:ext>
            </a:extLst>
          </p:cNvPr>
          <p:cNvSpPr/>
          <p:nvPr/>
        </p:nvSpPr>
        <p:spPr>
          <a:xfrm>
            <a:off x="1584976" y="2357336"/>
            <a:ext cx="254360" cy="2452847"/>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9" name="正方形/長方形 98">
            <a:extLst>
              <a:ext uri="{FF2B5EF4-FFF2-40B4-BE49-F238E27FC236}">
                <a16:creationId xmlns:a16="http://schemas.microsoft.com/office/drawing/2014/main" id="{45EEEC7B-5FD5-5C48-A450-6CF1C37C288C}"/>
              </a:ext>
            </a:extLst>
          </p:cNvPr>
          <p:cNvSpPr/>
          <p:nvPr/>
        </p:nvSpPr>
        <p:spPr>
          <a:xfrm>
            <a:off x="2062747" y="3134081"/>
            <a:ext cx="254360" cy="1676103"/>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3" name="正方形/長方形 102">
            <a:extLst>
              <a:ext uri="{FF2B5EF4-FFF2-40B4-BE49-F238E27FC236}">
                <a16:creationId xmlns:a16="http://schemas.microsoft.com/office/drawing/2014/main" id="{B28B3A3E-66AC-2C41-81DD-88D2040BADE6}"/>
              </a:ext>
            </a:extLst>
          </p:cNvPr>
          <p:cNvSpPr/>
          <p:nvPr/>
        </p:nvSpPr>
        <p:spPr>
          <a:xfrm>
            <a:off x="2546337" y="3735234"/>
            <a:ext cx="254360" cy="1074950"/>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7" name="正方形/長方形 106">
            <a:extLst>
              <a:ext uri="{FF2B5EF4-FFF2-40B4-BE49-F238E27FC236}">
                <a16:creationId xmlns:a16="http://schemas.microsoft.com/office/drawing/2014/main" id="{B4736861-F16C-3640-9F1F-D1ECB01EC285}"/>
              </a:ext>
            </a:extLst>
          </p:cNvPr>
          <p:cNvSpPr/>
          <p:nvPr/>
        </p:nvSpPr>
        <p:spPr>
          <a:xfrm>
            <a:off x="3026048" y="4093550"/>
            <a:ext cx="254360" cy="716633"/>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5" name="正方形/長方形 114">
            <a:extLst>
              <a:ext uri="{FF2B5EF4-FFF2-40B4-BE49-F238E27FC236}">
                <a16:creationId xmlns:a16="http://schemas.microsoft.com/office/drawing/2014/main" id="{0E38FB1C-B176-7148-B715-AD01990A6F6D}"/>
              </a:ext>
            </a:extLst>
          </p:cNvPr>
          <p:cNvSpPr/>
          <p:nvPr/>
        </p:nvSpPr>
        <p:spPr>
          <a:xfrm>
            <a:off x="3492166" y="4251414"/>
            <a:ext cx="254360" cy="558769"/>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9" name="正方形/長方形 118">
            <a:extLst>
              <a:ext uri="{FF2B5EF4-FFF2-40B4-BE49-F238E27FC236}">
                <a16:creationId xmlns:a16="http://schemas.microsoft.com/office/drawing/2014/main" id="{180314BB-0D79-6B42-980D-22C7A94397B4}"/>
              </a:ext>
            </a:extLst>
          </p:cNvPr>
          <p:cNvSpPr/>
          <p:nvPr/>
        </p:nvSpPr>
        <p:spPr>
          <a:xfrm>
            <a:off x="3970905" y="4416618"/>
            <a:ext cx="254360" cy="393565"/>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3" name="正方形/長方形 122">
            <a:extLst>
              <a:ext uri="{FF2B5EF4-FFF2-40B4-BE49-F238E27FC236}">
                <a16:creationId xmlns:a16="http://schemas.microsoft.com/office/drawing/2014/main" id="{8CFC37DA-20EE-9D4F-AA06-8D793F05D73B}"/>
              </a:ext>
            </a:extLst>
          </p:cNvPr>
          <p:cNvSpPr/>
          <p:nvPr/>
        </p:nvSpPr>
        <p:spPr>
          <a:xfrm>
            <a:off x="4464206" y="4529502"/>
            <a:ext cx="254360" cy="280680"/>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7" name="正方形/長方形 126">
            <a:extLst>
              <a:ext uri="{FF2B5EF4-FFF2-40B4-BE49-F238E27FC236}">
                <a16:creationId xmlns:a16="http://schemas.microsoft.com/office/drawing/2014/main" id="{942BEC9F-2AD5-BC46-A396-A46F89079DA5}"/>
              </a:ext>
            </a:extLst>
          </p:cNvPr>
          <p:cNvSpPr/>
          <p:nvPr/>
        </p:nvSpPr>
        <p:spPr>
          <a:xfrm>
            <a:off x="4924504" y="4609730"/>
            <a:ext cx="254360" cy="200452"/>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8" name="正方形/長方形 127">
            <a:extLst>
              <a:ext uri="{FF2B5EF4-FFF2-40B4-BE49-F238E27FC236}">
                <a16:creationId xmlns:a16="http://schemas.microsoft.com/office/drawing/2014/main" id="{45163913-0BD9-FE48-8FCF-045DF8EB67A4}"/>
              </a:ext>
            </a:extLst>
          </p:cNvPr>
          <p:cNvSpPr/>
          <p:nvPr/>
        </p:nvSpPr>
        <p:spPr>
          <a:xfrm>
            <a:off x="5358598" y="4652317"/>
            <a:ext cx="254360" cy="157865"/>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129" name="正方形/長方形 128">
            <a:extLst>
              <a:ext uri="{FF2B5EF4-FFF2-40B4-BE49-F238E27FC236}">
                <a16:creationId xmlns:a16="http://schemas.microsoft.com/office/drawing/2014/main" id="{E5FA9D5C-04D9-E64F-9FB6-4338CE1BA22B}"/>
              </a:ext>
            </a:extLst>
          </p:cNvPr>
          <p:cNvSpPr/>
          <p:nvPr/>
        </p:nvSpPr>
        <p:spPr>
          <a:xfrm>
            <a:off x="5815987" y="4694704"/>
            <a:ext cx="254360" cy="115480"/>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130" name="正方形/長方形 129">
            <a:extLst>
              <a:ext uri="{FF2B5EF4-FFF2-40B4-BE49-F238E27FC236}">
                <a16:creationId xmlns:a16="http://schemas.microsoft.com/office/drawing/2014/main" id="{DC022F8D-22F8-E34F-BF82-E66CA8F7266E}"/>
              </a:ext>
            </a:extLst>
          </p:cNvPr>
          <p:cNvSpPr/>
          <p:nvPr/>
        </p:nvSpPr>
        <p:spPr>
          <a:xfrm>
            <a:off x="6282110" y="4730695"/>
            <a:ext cx="254360" cy="79488"/>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131" name="正方形/長方形 130">
            <a:extLst>
              <a:ext uri="{FF2B5EF4-FFF2-40B4-BE49-F238E27FC236}">
                <a16:creationId xmlns:a16="http://schemas.microsoft.com/office/drawing/2014/main" id="{60FA1699-127D-0A4C-9094-1BF3D79008A0}"/>
              </a:ext>
            </a:extLst>
          </p:cNvPr>
          <p:cNvSpPr/>
          <p:nvPr/>
        </p:nvSpPr>
        <p:spPr>
          <a:xfrm>
            <a:off x="6776378" y="4769821"/>
            <a:ext cx="254360" cy="40362"/>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132" name="正方形/長方形 131">
            <a:extLst>
              <a:ext uri="{FF2B5EF4-FFF2-40B4-BE49-F238E27FC236}">
                <a16:creationId xmlns:a16="http://schemas.microsoft.com/office/drawing/2014/main" id="{A7C9A566-00EE-374F-8BC5-B48CBAE71DC6}"/>
              </a:ext>
            </a:extLst>
          </p:cNvPr>
          <p:cNvSpPr/>
          <p:nvPr/>
        </p:nvSpPr>
        <p:spPr>
          <a:xfrm>
            <a:off x="7290056" y="4769821"/>
            <a:ext cx="254360" cy="40362"/>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133" name="正方形/長方形 132">
            <a:extLst>
              <a:ext uri="{FF2B5EF4-FFF2-40B4-BE49-F238E27FC236}">
                <a16:creationId xmlns:a16="http://schemas.microsoft.com/office/drawing/2014/main" id="{4E897783-7057-C145-8C54-1AE9BB719AD0}"/>
              </a:ext>
            </a:extLst>
          </p:cNvPr>
          <p:cNvSpPr/>
          <p:nvPr/>
        </p:nvSpPr>
        <p:spPr>
          <a:xfrm>
            <a:off x="7787233" y="4769821"/>
            <a:ext cx="254360" cy="40362"/>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134" name="正方形/長方形 133">
            <a:extLst>
              <a:ext uri="{FF2B5EF4-FFF2-40B4-BE49-F238E27FC236}">
                <a16:creationId xmlns:a16="http://schemas.microsoft.com/office/drawing/2014/main" id="{1353B4AC-E5B8-8341-AABA-DAB764D29B26}"/>
              </a:ext>
            </a:extLst>
          </p:cNvPr>
          <p:cNvSpPr/>
          <p:nvPr/>
        </p:nvSpPr>
        <p:spPr>
          <a:xfrm>
            <a:off x="8272773" y="4769821"/>
            <a:ext cx="254360" cy="40362"/>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135" name="直線コネクタ 134">
            <a:extLst>
              <a:ext uri="{FF2B5EF4-FFF2-40B4-BE49-F238E27FC236}">
                <a16:creationId xmlns:a16="http://schemas.microsoft.com/office/drawing/2014/main" id="{1246FAE2-D738-9E47-8741-A38677CA6A10}"/>
              </a:ext>
            </a:extLst>
          </p:cNvPr>
          <p:cNvCxnSpPr>
            <a:cxnSpLocks/>
          </p:cNvCxnSpPr>
          <p:nvPr/>
        </p:nvCxnSpPr>
        <p:spPr>
          <a:xfrm flipV="1">
            <a:off x="1241339" y="2963750"/>
            <a:ext cx="481916" cy="771485"/>
          </a:xfrm>
          <a:prstGeom prst="line">
            <a:avLst/>
          </a:prstGeom>
          <a:ln>
            <a:solidFill>
              <a:schemeClr val="tx1">
                <a:lumMod val="85000"/>
                <a:lumOff val="15000"/>
              </a:schemeClr>
            </a:solidFill>
            <a:headEnd type="oval" w="med" len="med"/>
          </a:ln>
          <a:effectLst/>
        </p:spPr>
        <p:style>
          <a:lnRef idx="2">
            <a:schemeClr val="accent1"/>
          </a:lnRef>
          <a:fillRef idx="0">
            <a:schemeClr val="accent1"/>
          </a:fillRef>
          <a:effectRef idx="1">
            <a:schemeClr val="accent1"/>
          </a:effectRef>
          <a:fontRef idx="minor">
            <a:schemeClr val="tx1"/>
          </a:fontRef>
        </p:style>
      </p:cxnSp>
      <p:cxnSp>
        <p:nvCxnSpPr>
          <p:cNvPr id="136" name="直線コネクタ 135">
            <a:extLst>
              <a:ext uri="{FF2B5EF4-FFF2-40B4-BE49-F238E27FC236}">
                <a16:creationId xmlns:a16="http://schemas.microsoft.com/office/drawing/2014/main" id="{3B96F9C5-C883-7D42-ACCD-03DECA8D1599}"/>
              </a:ext>
            </a:extLst>
          </p:cNvPr>
          <p:cNvCxnSpPr>
            <a:cxnSpLocks/>
          </p:cNvCxnSpPr>
          <p:nvPr/>
        </p:nvCxnSpPr>
        <p:spPr>
          <a:xfrm flipV="1">
            <a:off x="1723255" y="2442475"/>
            <a:ext cx="466154" cy="521275"/>
          </a:xfrm>
          <a:prstGeom prst="line">
            <a:avLst/>
          </a:prstGeom>
          <a:ln>
            <a:solidFill>
              <a:schemeClr val="tx1">
                <a:lumMod val="85000"/>
                <a:lumOff val="15000"/>
              </a:schemeClr>
            </a:solidFill>
            <a:headEnd type="oval" w="med" len="med"/>
          </a:ln>
          <a:effectLst/>
        </p:spPr>
        <p:style>
          <a:lnRef idx="2">
            <a:schemeClr val="accent1"/>
          </a:lnRef>
          <a:fillRef idx="0">
            <a:schemeClr val="accent1"/>
          </a:fillRef>
          <a:effectRef idx="1">
            <a:schemeClr val="accent1"/>
          </a:effectRef>
          <a:fontRef idx="minor">
            <a:schemeClr val="tx1"/>
          </a:fontRef>
        </p:style>
      </p:cxnSp>
      <p:cxnSp>
        <p:nvCxnSpPr>
          <p:cNvPr id="137" name="直線コネクタ 136">
            <a:extLst>
              <a:ext uri="{FF2B5EF4-FFF2-40B4-BE49-F238E27FC236}">
                <a16:creationId xmlns:a16="http://schemas.microsoft.com/office/drawing/2014/main" id="{F3E1D695-9D31-5049-AD0F-8305C421DAFC}"/>
              </a:ext>
            </a:extLst>
          </p:cNvPr>
          <p:cNvCxnSpPr>
            <a:cxnSpLocks/>
          </p:cNvCxnSpPr>
          <p:nvPr/>
        </p:nvCxnSpPr>
        <p:spPr>
          <a:xfrm flipV="1">
            <a:off x="2191405" y="2091272"/>
            <a:ext cx="472625" cy="343945"/>
          </a:xfrm>
          <a:prstGeom prst="line">
            <a:avLst/>
          </a:prstGeom>
          <a:ln>
            <a:solidFill>
              <a:schemeClr val="tx1">
                <a:lumMod val="85000"/>
                <a:lumOff val="15000"/>
              </a:schemeClr>
            </a:solidFill>
            <a:headEnd type="oval" w="med" len="med"/>
          </a:ln>
          <a:effectLst/>
        </p:spPr>
        <p:style>
          <a:lnRef idx="2">
            <a:schemeClr val="accent1"/>
          </a:lnRef>
          <a:fillRef idx="0">
            <a:schemeClr val="accent1"/>
          </a:fillRef>
          <a:effectRef idx="1">
            <a:schemeClr val="accent1"/>
          </a:effectRef>
          <a:fontRef idx="minor">
            <a:schemeClr val="tx1"/>
          </a:fontRef>
        </p:style>
      </p:cxnSp>
      <p:cxnSp>
        <p:nvCxnSpPr>
          <p:cNvPr id="138" name="直線コネクタ 137">
            <a:extLst>
              <a:ext uri="{FF2B5EF4-FFF2-40B4-BE49-F238E27FC236}">
                <a16:creationId xmlns:a16="http://schemas.microsoft.com/office/drawing/2014/main" id="{4B5AACEF-8BA8-C94A-B273-441DD7202B51}"/>
              </a:ext>
            </a:extLst>
          </p:cNvPr>
          <p:cNvCxnSpPr>
            <a:cxnSpLocks/>
          </p:cNvCxnSpPr>
          <p:nvPr/>
        </p:nvCxnSpPr>
        <p:spPr>
          <a:xfrm flipV="1">
            <a:off x="2666693" y="1842044"/>
            <a:ext cx="484052" cy="243746"/>
          </a:xfrm>
          <a:prstGeom prst="line">
            <a:avLst/>
          </a:prstGeom>
          <a:ln>
            <a:solidFill>
              <a:schemeClr val="tx1">
                <a:lumMod val="85000"/>
                <a:lumOff val="15000"/>
              </a:schemeClr>
            </a:solidFill>
            <a:headEnd type="oval" w="med" len="med"/>
          </a:ln>
          <a:effectLst/>
        </p:spPr>
        <p:style>
          <a:lnRef idx="2">
            <a:schemeClr val="accent1"/>
          </a:lnRef>
          <a:fillRef idx="0">
            <a:schemeClr val="accent1"/>
          </a:fillRef>
          <a:effectRef idx="1">
            <a:schemeClr val="accent1"/>
          </a:effectRef>
          <a:fontRef idx="minor">
            <a:schemeClr val="tx1"/>
          </a:fontRef>
        </p:style>
      </p:cxnSp>
      <p:cxnSp>
        <p:nvCxnSpPr>
          <p:cNvPr id="139" name="直線コネクタ 138">
            <a:extLst>
              <a:ext uri="{FF2B5EF4-FFF2-40B4-BE49-F238E27FC236}">
                <a16:creationId xmlns:a16="http://schemas.microsoft.com/office/drawing/2014/main" id="{5231A0D7-689E-E141-BE29-38BCC51A9117}"/>
              </a:ext>
            </a:extLst>
          </p:cNvPr>
          <p:cNvCxnSpPr>
            <a:cxnSpLocks/>
          </p:cNvCxnSpPr>
          <p:nvPr/>
        </p:nvCxnSpPr>
        <p:spPr>
          <a:xfrm flipV="1">
            <a:off x="3136527" y="1669422"/>
            <a:ext cx="476119" cy="172620"/>
          </a:xfrm>
          <a:prstGeom prst="line">
            <a:avLst/>
          </a:prstGeom>
          <a:ln>
            <a:solidFill>
              <a:schemeClr val="tx1">
                <a:lumMod val="85000"/>
                <a:lumOff val="15000"/>
              </a:schemeClr>
            </a:solidFill>
            <a:headEnd type="oval" w="med" len="med"/>
          </a:ln>
          <a:effectLst/>
        </p:spPr>
        <p:style>
          <a:lnRef idx="2">
            <a:schemeClr val="accent1"/>
          </a:lnRef>
          <a:fillRef idx="0">
            <a:schemeClr val="accent1"/>
          </a:fillRef>
          <a:effectRef idx="1">
            <a:schemeClr val="accent1"/>
          </a:effectRef>
          <a:fontRef idx="minor">
            <a:schemeClr val="tx1"/>
          </a:fontRef>
        </p:style>
      </p:cxnSp>
      <p:cxnSp>
        <p:nvCxnSpPr>
          <p:cNvPr id="140" name="直線コネクタ 139">
            <a:extLst>
              <a:ext uri="{FF2B5EF4-FFF2-40B4-BE49-F238E27FC236}">
                <a16:creationId xmlns:a16="http://schemas.microsoft.com/office/drawing/2014/main" id="{1C7BA28A-C82E-A842-A04F-4D6945C37145}"/>
              </a:ext>
            </a:extLst>
          </p:cNvPr>
          <p:cNvCxnSpPr>
            <a:cxnSpLocks/>
          </p:cNvCxnSpPr>
          <p:nvPr/>
        </p:nvCxnSpPr>
        <p:spPr>
          <a:xfrm flipV="1">
            <a:off x="3618029" y="1550091"/>
            <a:ext cx="476711" cy="115305"/>
          </a:xfrm>
          <a:prstGeom prst="line">
            <a:avLst/>
          </a:prstGeom>
          <a:ln>
            <a:solidFill>
              <a:schemeClr val="tx1">
                <a:lumMod val="85000"/>
                <a:lumOff val="15000"/>
              </a:schemeClr>
            </a:solidFill>
            <a:headEnd type="oval" w="med" len="med"/>
          </a:ln>
          <a:effectLst/>
        </p:spPr>
        <p:style>
          <a:lnRef idx="2">
            <a:schemeClr val="accent1"/>
          </a:lnRef>
          <a:fillRef idx="0">
            <a:schemeClr val="accent1"/>
          </a:fillRef>
          <a:effectRef idx="1">
            <a:schemeClr val="accent1"/>
          </a:effectRef>
          <a:fontRef idx="minor">
            <a:schemeClr val="tx1"/>
          </a:fontRef>
        </p:style>
      </p:cxnSp>
      <p:cxnSp>
        <p:nvCxnSpPr>
          <p:cNvPr id="141" name="直線コネクタ 140">
            <a:extLst>
              <a:ext uri="{FF2B5EF4-FFF2-40B4-BE49-F238E27FC236}">
                <a16:creationId xmlns:a16="http://schemas.microsoft.com/office/drawing/2014/main" id="{DE28EAC9-50C4-1F49-B1FD-DC0DA5890103}"/>
              </a:ext>
            </a:extLst>
          </p:cNvPr>
          <p:cNvCxnSpPr>
            <a:cxnSpLocks/>
          </p:cNvCxnSpPr>
          <p:nvPr/>
        </p:nvCxnSpPr>
        <p:spPr>
          <a:xfrm flipV="1">
            <a:off x="4094740" y="1469861"/>
            <a:ext cx="481510" cy="74749"/>
          </a:xfrm>
          <a:prstGeom prst="line">
            <a:avLst/>
          </a:prstGeom>
          <a:ln>
            <a:solidFill>
              <a:schemeClr val="tx1">
                <a:lumMod val="85000"/>
                <a:lumOff val="15000"/>
              </a:schemeClr>
            </a:solidFill>
            <a:headEnd type="oval" w="med" len="med"/>
          </a:ln>
          <a:effectLst/>
        </p:spPr>
        <p:style>
          <a:lnRef idx="2">
            <a:schemeClr val="accent1"/>
          </a:lnRef>
          <a:fillRef idx="0">
            <a:schemeClr val="accent1"/>
          </a:fillRef>
          <a:effectRef idx="1">
            <a:schemeClr val="accent1"/>
          </a:effectRef>
          <a:fontRef idx="minor">
            <a:schemeClr val="tx1"/>
          </a:fontRef>
        </p:style>
      </p:cxnSp>
      <p:cxnSp>
        <p:nvCxnSpPr>
          <p:cNvPr id="142" name="直線コネクタ 141">
            <a:extLst>
              <a:ext uri="{FF2B5EF4-FFF2-40B4-BE49-F238E27FC236}">
                <a16:creationId xmlns:a16="http://schemas.microsoft.com/office/drawing/2014/main" id="{CD6724D6-064C-984A-B9F4-0756734FE2EC}"/>
              </a:ext>
            </a:extLst>
          </p:cNvPr>
          <p:cNvCxnSpPr>
            <a:cxnSpLocks/>
          </p:cNvCxnSpPr>
          <p:nvPr/>
        </p:nvCxnSpPr>
        <p:spPr>
          <a:xfrm flipV="1">
            <a:off x="4576250" y="1406666"/>
            <a:ext cx="477964" cy="63194"/>
          </a:xfrm>
          <a:prstGeom prst="line">
            <a:avLst/>
          </a:prstGeom>
          <a:ln>
            <a:solidFill>
              <a:schemeClr val="tx1">
                <a:lumMod val="85000"/>
                <a:lumOff val="15000"/>
              </a:schemeClr>
            </a:solidFill>
            <a:headEnd type="oval" w="med" len="med"/>
          </a:ln>
          <a:effectLst/>
        </p:spPr>
        <p:style>
          <a:lnRef idx="2">
            <a:schemeClr val="accent1"/>
          </a:lnRef>
          <a:fillRef idx="0">
            <a:schemeClr val="accent1"/>
          </a:fillRef>
          <a:effectRef idx="1">
            <a:schemeClr val="accent1"/>
          </a:effectRef>
          <a:fontRef idx="minor">
            <a:schemeClr val="tx1"/>
          </a:fontRef>
        </p:style>
      </p:cxnSp>
      <p:cxnSp>
        <p:nvCxnSpPr>
          <p:cNvPr id="143" name="直線コネクタ 142">
            <a:extLst>
              <a:ext uri="{FF2B5EF4-FFF2-40B4-BE49-F238E27FC236}">
                <a16:creationId xmlns:a16="http://schemas.microsoft.com/office/drawing/2014/main" id="{9AEE1330-4A7A-A54E-9E74-D90DC5EC6874}"/>
              </a:ext>
            </a:extLst>
          </p:cNvPr>
          <p:cNvCxnSpPr>
            <a:cxnSpLocks/>
          </p:cNvCxnSpPr>
          <p:nvPr/>
        </p:nvCxnSpPr>
        <p:spPr>
          <a:xfrm flipV="1">
            <a:off x="5056111" y="1358290"/>
            <a:ext cx="468389" cy="48377"/>
          </a:xfrm>
          <a:prstGeom prst="line">
            <a:avLst/>
          </a:prstGeom>
          <a:ln>
            <a:solidFill>
              <a:schemeClr val="tx1">
                <a:lumMod val="85000"/>
                <a:lumOff val="15000"/>
              </a:schemeClr>
            </a:solidFill>
            <a:headEnd type="oval" w="med" len="med"/>
          </a:ln>
          <a:effectLst/>
        </p:spPr>
        <p:style>
          <a:lnRef idx="2">
            <a:schemeClr val="accent1"/>
          </a:lnRef>
          <a:fillRef idx="0">
            <a:schemeClr val="accent1"/>
          </a:fillRef>
          <a:effectRef idx="1">
            <a:schemeClr val="accent1"/>
          </a:effectRef>
          <a:fontRef idx="minor">
            <a:schemeClr val="tx1"/>
          </a:fontRef>
        </p:style>
      </p:cxnSp>
      <p:cxnSp>
        <p:nvCxnSpPr>
          <p:cNvPr id="144" name="直線コネクタ 143">
            <a:extLst>
              <a:ext uri="{FF2B5EF4-FFF2-40B4-BE49-F238E27FC236}">
                <a16:creationId xmlns:a16="http://schemas.microsoft.com/office/drawing/2014/main" id="{109E1AB3-569E-4B4C-B58E-4C6092E878B5}"/>
              </a:ext>
            </a:extLst>
          </p:cNvPr>
          <p:cNvCxnSpPr>
            <a:cxnSpLocks/>
          </p:cNvCxnSpPr>
          <p:nvPr/>
        </p:nvCxnSpPr>
        <p:spPr>
          <a:xfrm flipV="1">
            <a:off x="5541351" y="1307179"/>
            <a:ext cx="468389" cy="48377"/>
          </a:xfrm>
          <a:prstGeom prst="line">
            <a:avLst/>
          </a:prstGeom>
          <a:ln>
            <a:solidFill>
              <a:schemeClr val="tx1">
                <a:lumMod val="85000"/>
                <a:lumOff val="15000"/>
              </a:schemeClr>
            </a:solidFill>
            <a:headEnd type="oval" w="med" len="med"/>
          </a:ln>
          <a:effectLst/>
        </p:spPr>
        <p:style>
          <a:lnRef idx="2">
            <a:schemeClr val="accent1"/>
          </a:lnRef>
          <a:fillRef idx="0">
            <a:schemeClr val="accent1"/>
          </a:fillRef>
          <a:effectRef idx="1">
            <a:schemeClr val="accent1"/>
          </a:effectRef>
          <a:fontRef idx="minor">
            <a:schemeClr val="tx1"/>
          </a:fontRef>
        </p:style>
      </p:cxnSp>
      <p:cxnSp>
        <p:nvCxnSpPr>
          <p:cNvPr id="145" name="直線コネクタ 144">
            <a:extLst>
              <a:ext uri="{FF2B5EF4-FFF2-40B4-BE49-F238E27FC236}">
                <a16:creationId xmlns:a16="http://schemas.microsoft.com/office/drawing/2014/main" id="{7C249EE2-32F2-7E4F-8BEE-32447C4E61A5}"/>
              </a:ext>
            </a:extLst>
          </p:cNvPr>
          <p:cNvCxnSpPr>
            <a:cxnSpLocks/>
          </p:cNvCxnSpPr>
          <p:nvPr/>
        </p:nvCxnSpPr>
        <p:spPr>
          <a:xfrm flipV="1">
            <a:off x="6014930" y="1267384"/>
            <a:ext cx="482823" cy="39126"/>
          </a:xfrm>
          <a:prstGeom prst="line">
            <a:avLst/>
          </a:prstGeom>
          <a:ln>
            <a:solidFill>
              <a:schemeClr val="tx1">
                <a:lumMod val="85000"/>
                <a:lumOff val="15000"/>
              </a:schemeClr>
            </a:solidFill>
            <a:headEnd type="oval" w="med" len="med"/>
          </a:ln>
          <a:effectLst/>
        </p:spPr>
        <p:style>
          <a:lnRef idx="2">
            <a:schemeClr val="accent1"/>
          </a:lnRef>
          <a:fillRef idx="0">
            <a:schemeClr val="accent1"/>
          </a:fillRef>
          <a:effectRef idx="1">
            <a:schemeClr val="accent1"/>
          </a:effectRef>
          <a:fontRef idx="minor">
            <a:schemeClr val="tx1"/>
          </a:fontRef>
        </p:style>
      </p:cxnSp>
      <p:cxnSp>
        <p:nvCxnSpPr>
          <p:cNvPr id="146" name="直線コネクタ 145">
            <a:extLst>
              <a:ext uri="{FF2B5EF4-FFF2-40B4-BE49-F238E27FC236}">
                <a16:creationId xmlns:a16="http://schemas.microsoft.com/office/drawing/2014/main" id="{2311F2D8-4239-C14E-B069-F730F161C752}"/>
              </a:ext>
            </a:extLst>
          </p:cNvPr>
          <p:cNvCxnSpPr>
            <a:cxnSpLocks/>
          </p:cNvCxnSpPr>
          <p:nvPr/>
        </p:nvCxnSpPr>
        <p:spPr>
          <a:xfrm flipV="1">
            <a:off x="6497753" y="1254644"/>
            <a:ext cx="477953" cy="13109"/>
          </a:xfrm>
          <a:prstGeom prst="line">
            <a:avLst/>
          </a:prstGeom>
          <a:ln>
            <a:solidFill>
              <a:schemeClr val="tx1">
                <a:lumMod val="85000"/>
                <a:lumOff val="15000"/>
              </a:schemeClr>
            </a:solidFill>
            <a:headEnd type="oval" w="med" len="med"/>
          </a:ln>
          <a:effectLst/>
        </p:spPr>
        <p:style>
          <a:lnRef idx="2">
            <a:schemeClr val="accent1"/>
          </a:lnRef>
          <a:fillRef idx="0">
            <a:schemeClr val="accent1"/>
          </a:fillRef>
          <a:effectRef idx="1">
            <a:schemeClr val="accent1"/>
          </a:effectRef>
          <a:fontRef idx="minor">
            <a:schemeClr val="tx1"/>
          </a:fontRef>
        </p:style>
      </p:cxnSp>
      <p:cxnSp>
        <p:nvCxnSpPr>
          <p:cNvPr id="147" name="直線コネクタ 146">
            <a:extLst>
              <a:ext uri="{FF2B5EF4-FFF2-40B4-BE49-F238E27FC236}">
                <a16:creationId xmlns:a16="http://schemas.microsoft.com/office/drawing/2014/main" id="{C3A70C94-5993-584C-A0C8-EE7CDB931F95}"/>
              </a:ext>
            </a:extLst>
          </p:cNvPr>
          <p:cNvCxnSpPr>
            <a:cxnSpLocks/>
          </p:cNvCxnSpPr>
          <p:nvPr/>
        </p:nvCxnSpPr>
        <p:spPr>
          <a:xfrm flipV="1">
            <a:off x="6975705" y="1238683"/>
            <a:ext cx="458681" cy="15960"/>
          </a:xfrm>
          <a:prstGeom prst="line">
            <a:avLst/>
          </a:prstGeom>
          <a:ln>
            <a:solidFill>
              <a:schemeClr val="tx1">
                <a:lumMod val="85000"/>
                <a:lumOff val="15000"/>
              </a:schemeClr>
            </a:solidFill>
            <a:headEnd type="oval" w="med" len="med"/>
          </a:ln>
          <a:effectLst/>
        </p:spPr>
        <p:style>
          <a:lnRef idx="2">
            <a:schemeClr val="accent1"/>
          </a:lnRef>
          <a:fillRef idx="0">
            <a:schemeClr val="accent1"/>
          </a:fillRef>
          <a:effectRef idx="1">
            <a:schemeClr val="accent1"/>
          </a:effectRef>
          <a:fontRef idx="minor">
            <a:schemeClr val="tx1"/>
          </a:fontRef>
        </p:style>
      </p:cxnSp>
      <p:cxnSp>
        <p:nvCxnSpPr>
          <p:cNvPr id="148" name="直線コネクタ 147">
            <a:extLst>
              <a:ext uri="{FF2B5EF4-FFF2-40B4-BE49-F238E27FC236}">
                <a16:creationId xmlns:a16="http://schemas.microsoft.com/office/drawing/2014/main" id="{2B455DB0-2DE2-1B47-90D6-3803021F952D}"/>
              </a:ext>
            </a:extLst>
          </p:cNvPr>
          <p:cNvCxnSpPr>
            <a:cxnSpLocks/>
          </p:cNvCxnSpPr>
          <p:nvPr/>
        </p:nvCxnSpPr>
        <p:spPr>
          <a:xfrm>
            <a:off x="7928924" y="1228829"/>
            <a:ext cx="477971" cy="0"/>
          </a:xfrm>
          <a:prstGeom prst="line">
            <a:avLst/>
          </a:prstGeom>
          <a:ln>
            <a:solidFill>
              <a:schemeClr val="tx1">
                <a:lumMod val="85000"/>
                <a:lumOff val="15000"/>
              </a:schemeClr>
            </a:solidFill>
            <a:headEnd type="oval" w="med" len="med"/>
            <a:tailEnd type="oval"/>
          </a:ln>
          <a:effectLst/>
        </p:spPr>
        <p:style>
          <a:lnRef idx="2">
            <a:schemeClr val="accent1"/>
          </a:lnRef>
          <a:fillRef idx="0">
            <a:schemeClr val="accent1"/>
          </a:fillRef>
          <a:effectRef idx="1">
            <a:schemeClr val="accent1"/>
          </a:effectRef>
          <a:fontRef idx="minor">
            <a:schemeClr val="tx1"/>
          </a:fontRef>
        </p:style>
      </p:cxnSp>
      <p:cxnSp>
        <p:nvCxnSpPr>
          <p:cNvPr id="149" name="直線コネクタ 148">
            <a:extLst>
              <a:ext uri="{FF2B5EF4-FFF2-40B4-BE49-F238E27FC236}">
                <a16:creationId xmlns:a16="http://schemas.microsoft.com/office/drawing/2014/main" id="{5FFA29CC-C2A0-684F-8450-8DA680085F37}"/>
              </a:ext>
            </a:extLst>
          </p:cNvPr>
          <p:cNvCxnSpPr>
            <a:cxnSpLocks/>
          </p:cNvCxnSpPr>
          <p:nvPr/>
        </p:nvCxnSpPr>
        <p:spPr>
          <a:xfrm flipV="1">
            <a:off x="7442146" y="1231010"/>
            <a:ext cx="485534" cy="6961"/>
          </a:xfrm>
          <a:prstGeom prst="line">
            <a:avLst/>
          </a:prstGeom>
          <a:ln>
            <a:solidFill>
              <a:schemeClr val="tx1">
                <a:lumMod val="85000"/>
                <a:lumOff val="15000"/>
              </a:schemeClr>
            </a:solidFill>
            <a:headEnd type="oval" w="med" len="med"/>
          </a:ln>
          <a:effectLst/>
        </p:spPr>
        <p:style>
          <a:lnRef idx="2">
            <a:schemeClr val="accent1"/>
          </a:lnRef>
          <a:fillRef idx="0">
            <a:schemeClr val="accent1"/>
          </a:fillRef>
          <a:effectRef idx="1">
            <a:schemeClr val="accent1"/>
          </a:effectRef>
          <a:fontRef idx="minor">
            <a:schemeClr val="tx1"/>
          </a:fontRef>
        </p:style>
      </p:cxnSp>
      <p:sp>
        <p:nvSpPr>
          <p:cNvPr id="150" name="テキスト ボックス 149">
            <a:extLst>
              <a:ext uri="{FF2B5EF4-FFF2-40B4-BE49-F238E27FC236}">
                <a16:creationId xmlns:a16="http://schemas.microsoft.com/office/drawing/2014/main" id="{47A9B44B-125F-46F4-B59F-AD8892857CC7}"/>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2.</a:t>
            </a:r>
            <a:r>
              <a:rPr lang="ja-JP" altLang="en-US" sz="900" dirty="0">
                <a:latin typeface="Meiryo UI" panose="020B0604030504040204" pitchFamily="50" charset="-128"/>
                <a:ea typeface="Meiryo UI" panose="020B0604030504040204" pitchFamily="50" charset="-128"/>
              </a:rPr>
              <a:t>市場を分析する</a:t>
            </a:r>
          </a:p>
        </p:txBody>
      </p:sp>
      <p:sp>
        <p:nvSpPr>
          <p:cNvPr id="151" name="テキスト ボックス 150">
            <a:extLst>
              <a:ext uri="{FF2B5EF4-FFF2-40B4-BE49-F238E27FC236}">
                <a16:creationId xmlns:a16="http://schemas.microsoft.com/office/drawing/2014/main" id="{77A335D0-1939-457C-AA61-3C11EBAA41B8}"/>
              </a:ext>
            </a:extLst>
          </p:cNvPr>
          <p:cNvSpPr txBox="1"/>
          <p:nvPr/>
        </p:nvSpPr>
        <p:spPr>
          <a:xfrm>
            <a:off x="1809280" y="6560810"/>
            <a:ext cx="1463862"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STEP2:</a:t>
            </a:r>
            <a:r>
              <a:rPr lang="ja-JP" altLang="en-US" sz="900" dirty="0">
                <a:latin typeface="Meiryo UI" panose="020B0604030504040204" pitchFamily="50" charset="-128"/>
                <a:ea typeface="Meiryo UI" panose="020B0604030504040204" pitchFamily="50" charset="-128"/>
              </a:rPr>
              <a:t>顧客について分析</a:t>
            </a:r>
          </a:p>
        </p:txBody>
      </p:sp>
    </p:spTree>
    <p:extLst>
      <p:ext uri="{BB962C8B-B14F-4D97-AF65-F5344CB8AC3E}">
        <p14:creationId xmlns:p14="http://schemas.microsoft.com/office/powerpoint/2010/main" val="25620887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正方形/長方形 298">
            <a:extLst>
              <a:ext uri="{FF2B5EF4-FFF2-40B4-BE49-F238E27FC236}">
                <a16:creationId xmlns:a16="http://schemas.microsoft.com/office/drawing/2014/main" id="{889C68CB-CE3B-3143-8014-7D1C3BD0E148}"/>
              </a:ext>
            </a:extLst>
          </p:cNvPr>
          <p:cNvSpPr/>
          <p:nvPr/>
        </p:nvSpPr>
        <p:spPr>
          <a:xfrm>
            <a:off x="877772" y="5347945"/>
            <a:ext cx="7880535" cy="278483"/>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60" name="直線コネクタ 59">
            <a:extLst>
              <a:ext uri="{FF2B5EF4-FFF2-40B4-BE49-F238E27FC236}">
                <a16:creationId xmlns:a16="http://schemas.microsoft.com/office/drawing/2014/main" id="{A4A7CB7D-D7F4-3941-A766-F4226FE871BD}"/>
              </a:ext>
            </a:extLst>
          </p:cNvPr>
          <p:cNvCxnSpPr>
            <a:cxnSpLocks/>
          </p:cNvCxnSpPr>
          <p:nvPr/>
        </p:nvCxnSpPr>
        <p:spPr>
          <a:xfrm>
            <a:off x="874257" y="1227023"/>
            <a:ext cx="7876119" cy="0"/>
          </a:xfrm>
          <a:prstGeom prst="line">
            <a:avLst/>
          </a:prstGeom>
          <a:ln w="9525"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6" name="テキスト ボックス 5">
            <a:extLst>
              <a:ext uri="{FF2B5EF4-FFF2-40B4-BE49-F238E27FC236}">
                <a16:creationId xmlns:a16="http://schemas.microsoft.com/office/drawing/2014/main" id="{12FEA629-A49A-9046-AE48-F24585EFFC07}"/>
              </a:ext>
            </a:extLst>
          </p:cNvPr>
          <p:cNvSpPr txBox="1"/>
          <p:nvPr/>
        </p:nvSpPr>
        <p:spPr>
          <a:xfrm>
            <a:off x="406855" y="1096218"/>
            <a:ext cx="449162" cy="261610"/>
          </a:xfrm>
          <a:prstGeom prst="rect">
            <a:avLst/>
          </a:prstGeom>
          <a:noFill/>
        </p:spPr>
        <p:txBody>
          <a:bodyPr wrap="none" rtlCol="0" anchor="ctr">
            <a:spAutoFit/>
          </a:bodyPr>
          <a:lstStyle/>
          <a:p>
            <a:pPr algn="ct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100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3" name="テキスト ボックス 62">
            <a:extLst>
              <a:ext uri="{FF2B5EF4-FFF2-40B4-BE49-F238E27FC236}">
                <a16:creationId xmlns:a16="http://schemas.microsoft.com/office/drawing/2014/main" id="{8EBDA5D1-0D26-5646-83D1-7274C383EE4A}"/>
              </a:ext>
            </a:extLst>
          </p:cNvPr>
          <p:cNvSpPr txBox="1"/>
          <p:nvPr/>
        </p:nvSpPr>
        <p:spPr>
          <a:xfrm>
            <a:off x="8768616" y="1096218"/>
            <a:ext cx="449162" cy="261610"/>
          </a:xfrm>
          <a:prstGeom prst="rect">
            <a:avLst/>
          </a:prstGeom>
          <a:noFill/>
        </p:spPr>
        <p:txBody>
          <a:bodyPr wrap="none" rtlCol="0" anchor="ctr">
            <a:spAutoFit/>
          </a:bodyPr>
          <a:lstStyle/>
          <a:p>
            <a:pPr algn="ct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100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67" name="直線コネクタ 66">
            <a:extLst>
              <a:ext uri="{FF2B5EF4-FFF2-40B4-BE49-F238E27FC236}">
                <a16:creationId xmlns:a16="http://schemas.microsoft.com/office/drawing/2014/main" id="{A2320934-B9AB-6447-8315-58A4463AC9E6}"/>
              </a:ext>
            </a:extLst>
          </p:cNvPr>
          <p:cNvCxnSpPr>
            <a:cxnSpLocks/>
          </p:cNvCxnSpPr>
          <p:nvPr/>
        </p:nvCxnSpPr>
        <p:spPr>
          <a:xfrm>
            <a:off x="874257" y="1585340"/>
            <a:ext cx="7876119" cy="0"/>
          </a:xfrm>
          <a:prstGeom prst="line">
            <a:avLst/>
          </a:prstGeom>
          <a:ln w="9525"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68" name="テキスト ボックス 67">
            <a:extLst>
              <a:ext uri="{FF2B5EF4-FFF2-40B4-BE49-F238E27FC236}">
                <a16:creationId xmlns:a16="http://schemas.microsoft.com/office/drawing/2014/main" id="{1CA0485C-0477-2447-8EE4-4DA25EFB9A1B}"/>
              </a:ext>
            </a:extLst>
          </p:cNvPr>
          <p:cNvSpPr txBox="1"/>
          <p:nvPr/>
        </p:nvSpPr>
        <p:spPr>
          <a:xfrm>
            <a:off x="450936" y="1454535"/>
            <a:ext cx="36099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90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78" name="テキスト ボックス 77">
            <a:extLst>
              <a:ext uri="{FF2B5EF4-FFF2-40B4-BE49-F238E27FC236}">
                <a16:creationId xmlns:a16="http://schemas.microsoft.com/office/drawing/2014/main" id="{19E7640B-DE66-4C45-A8C3-053A371022C8}"/>
              </a:ext>
            </a:extLst>
          </p:cNvPr>
          <p:cNvSpPr txBox="1"/>
          <p:nvPr/>
        </p:nvSpPr>
        <p:spPr>
          <a:xfrm>
            <a:off x="8812697" y="1454535"/>
            <a:ext cx="36099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90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80" name="直線コネクタ 79">
            <a:extLst>
              <a:ext uri="{FF2B5EF4-FFF2-40B4-BE49-F238E27FC236}">
                <a16:creationId xmlns:a16="http://schemas.microsoft.com/office/drawing/2014/main" id="{BB776E1D-BB07-E147-BF05-A6AA9FF0A24D}"/>
              </a:ext>
            </a:extLst>
          </p:cNvPr>
          <p:cNvCxnSpPr>
            <a:cxnSpLocks/>
          </p:cNvCxnSpPr>
          <p:nvPr/>
        </p:nvCxnSpPr>
        <p:spPr>
          <a:xfrm>
            <a:off x="874257" y="1943655"/>
            <a:ext cx="7876119" cy="0"/>
          </a:xfrm>
          <a:prstGeom prst="line">
            <a:avLst/>
          </a:prstGeom>
          <a:ln w="9525"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81" name="テキスト ボックス 80">
            <a:extLst>
              <a:ext uri="{FF2B5EF4-FFF2-40B4-BE49-F238E27FC236}">
                <a16:creationId xmlns:a16="http://schemas.microsoft.com/office/drawing/2014/main" id="{1535AADE-42D4-DB4D-BE1F-349CD48F9BEE}"/>
              </a:ext>
            </a:extLst>
          </p:cNvPr>
          <p:cNvSpPr txBox="1"/>
          <p:nvPr/>
        </p:nvSpPr>
        <p:spPr>
          <a:xfrm>
            <a:off x="450936" y="1812850"/>
            <a:ext cx="36099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80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94" name="テキスト ボックス 93">
            <a:extLst>
              <a:ext uri="{FF2B5EF4-FFF2-40B4-BE49-F238E27FC236}">
                <a16:creationId xmlns:a16="http://schemas.microsoft.com/office/drawing/2014/main" id="{A9F42756-B370-9645-8DCE-F77ED5D4C0DF}"/>
              </a:ext>
            </a:extLst>
          </p:cNvPr>
          <p:cNvSpPr txBox="1"/>
          <p:nvPr/>
        </p:nvSpPr>
        <p:spPr>
          <a:xfrm>
            <a:off x="8812697" y="1812850"/>
            <a:ext cx="36099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80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96" name="直線コネクタ 95">
            <a:extLst>
              <a:ext uri="{FF2B5EF4-FFF2-40B4-BE49-F238E27FC236}">
                <a16:creationId xmlns:a16="http://schemas.microsoft.com/office/drawing/2014/main" id="{44482310-2A9C-1C45-937D-C20F985315F2}"/>
              </a:ext>
            </a:extLst>
          </p:cNvPr>
          <p:cNvCxnSpPr>
            <a:cxnSpLocks/>
          </p:cNvCxnSpPr>
          <p:nvPr/>
        </p:nvCxnSpPr>
        <p:spPr>
          <a:xfrm>
            <a:off x="874257" y="2301971"/>
            <a:ext cx="7876119" cy="0"/>
          </a:xfrm>
          <a:prstGeom prst="line">
            <a:avLst/>
          </a:prstGeom>
          <a:ln w="9525"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97" name="テキスト ボックス 96">
            <a:extLst>
              <a:ext uri="{FF2B5EF4-FFF2-40B4-BE49-F238E27FC236}">
                <a16:creationId xmlns:a16="http://schemas.microsoft.com/office/drawing/2014/main" id="{9B71DD12-D261-FA4A-8CF7-89467719F6F1}"/>
              </a:ext>
            </a:extLst>
          </p:cNvPr>
          <p:cNvSpPr txBox="1"/>
          <p:nvPr/>
        </p:nvSpPr>
        <p:spPr>
          <a:xfrm>
            <a:off x="450936" y="2171166"/>
            <a:ext cx="36099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70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98" name="テキスト ボックス 97">
            <a:extLst>
              <a:ext uri="{FF2B5EF4-FFF2-40B4-BE49-F238E27FC236}">
                <a16:creationId xmlns:a16="http://schemas.microsoft.com/office/drawing/2014/main" id="{9F5A8465-2D2F-C845-AFA1-22C4C5AFCE68}"/>
              </a:ext>
            </a:extLst>
          </p:cNvPr>
          <p:cNvSpPr txBox="1"/>
          <p:nvPr/>
        </p:nvSpPr>
        <p:spPr>
          <a:xfrm>
            <a:off x="8812697" y="2171166"/>
            <a:ext cx="36099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70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00" name="直線コネクタ 99">
            <a:extLst>
              <a:ext uri="{FF2B5EF4-FFF2-40B4-BE49-F238E27FC236}">
                <a16:creationId xmlns:a16="http://schemas.microsoft.com/office/drawing/2014/main" id="{9AA885D3-B8A5-2F45-A0BD-15864E5AFE26}"/>
              </a:ext>
            </a:extLst>
          </p:cNvPr>
          <p:cNvCxnSpPr>
            <a:cxnSpLocks/>
          </p:cNvCxnSpPr>
          <p:nvPr/>
        </p:nvCxnSpPr>
        <p:spPr>
          <a:xfrm>
            <a:off x="874257" y="2660287"/>
            <a:ext cx="7876119" cy="0"/>
          </a:xfrm>
          <a:prstGeom prst="line">
            <a:avLst/>
          </a:prstGeom>
          <a:ln w="9525"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01" name="テキスト ボックス 100">
            <a:extLst>
              <a:ext uri="{FF2B5EF4-FFF2-40B4-BE49-F238E27FC236}">
                <a16:creationId xmlns:a16="http://schemas.microsoft.com/office/drawing/2014/main" id="{91D30A35-B2C4-7445-8638-8681053DDE87}"/>
              </a:ext>
            </a:extLst>
          </p:cNvPr>
          <p:cNvSpPr txBox="1"/>
          <p:nvPr/>
        </p:nvSpPr>
        <p:spPr>
          <a:xfrm>
            <a:off x="450936" y="2529482"/>
            <a:ext cx="36099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60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02" name="テキスト ボックス 101">
            <a:extLst>
              <a:ext uri="{FF2B5EF4-FFF2-40B4-BE49-F238E27FC236}">
                <a16:creationId xmlns:a16="http://schemas.microsoft.com/office/drawing/2014/main" id="{A904E5F1-5AC1-F848-86B0-2859F14B6F2A}"/>
              </a:ext>
            </a:extLst>
          </p:cNvPr>
          <p:cNvSpPr txBox="1"/>
          <p:nvPr/>
        </p:nvSpPr>
        <p:spPr>
          <a:xfrm>
            <a:off x="8812697" y="2529482"/>
            <a:ext cx="36099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60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04" name="直線コネクタ 103">
            <a:extLst>
              <a:ext uri="{FF2B5EF4-FFF2-40B4-BE49-F238E27FC236}">
                <a16:creationId xmlns:a16="http://schemas.microsoft.com/office/drawing/2014/main" id="{E909E2A9-4989-A442-94A3-A28265EB312E}"/>
              </a:ext>
            </a:extLst>
          </p:cNvPr>
          <p:cNvCxnSpPr>
            <a:cxnSpLocks/>
          </p:cNvCxnSpPr>
          <p:nvPr/>
        </p:nvCxnSpPr>
        <p:spPr>
          <a:xfrm>
            <a:off x="874257" y="3018603"/>
            <a:ext cx="7876119" cy="0"/>
          </a:xfrm>
          <a:prstGeom prst="line">
            <a:avLst/>
          </a:prstGeom>
          <a:ln w="9525"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05" name="テキスト ボックス 104">
            <a:extLst>
              <a:ext uri="{FF2B5EF4-FFF2-40B4-BE49-F238E27FC236}">
                <a16:creationId xmlns:a16="http://schemas.microsoft.com/office/drawing/2014/main" id="{0E1C0007-D738-0F47-B2C8-36E9C68AF4CB}"/>
              </a:ext>
            </a:extLst>
          </p:cNvPr>
          <p:cNvSpPr txBox="1"/>
          <p:nvPr/>
        </p:nvSpPr>
        <p:spPr>
          <a:xfrm>
            <a:off x="450936" y="2887798"/>
            <a:ext cx="36099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50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06" name="テキスト ボックス 105">
            <a:extLst>
              <a:ext uri="{FF2B5EF4-FFF2-40B4-BE49-F238E27FC236}">
                <a16:creationId xmlns:a16="http://schemas.microsoft.com/office/drawing/2014/main" id="{DFB23EAC-7B45-6246-8AB5-CB9C6AE4FCE9}"/>
              </a:ext>
            </a:extLst>
          </p:cNvPr>
          <p:cNvSpPr txBox="1"/>
          <p:nvPr/>
        </p:nvSpPr>
        <p:spPr>
          <a:xfrm>
            <a:off x="8812697" y="2887798"/>
            <a:ext cx="36099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50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08" name="直線コネクタ 107">
            <a:extLst>
              <a:ext uri="{FF2B5EF4-FFF2-40B4-BE49-F238E27FC236}">
                <a16:creationId xmlns:a16="http://schemas.microsoft.com/office/drawing/2014/main" id="{19952552-DC8B-C94A-ADA7-C07FA02215AA}"/>
              </a:ext>
            </a:extLst>
          </p:cNvPr>
          <p:cNvCxnSpPr>
            <a:cxnSpLocks/>
          </p:cNvCxnSpPr>
          <p:nvPr/>
        </p:nvCxnSpPr>
        <p:spPr>
          <a:xfrm>
            <a:off x="874257" y="3376918"/>
            <a:ext cx="7876119" cy="0"/>
          </a:xfrm>
          <a:prstGeom prst="line">
            <a:avLst/>
          </a:prstGeom>
          <a:ln w="9525"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09" name="テキスト ボックス 108">
            <a:extLst>
              <a:ext uri="{FF2B5EF4-FFF2-40B4-BE49-F238E27FC236}">
                <a16:creationId xmlns:a16="http://schemas.microsoft.com/office/drawing/2014/main" id="{343CC232-926C-4D46-96D3-1E2269C584F0}"/>
              </a:ext>
            </a:extLst>
          </p:cNvPr>
          <p:cNvSpPr txBox="1"/>
          <p:nvPr/>
        </p:nvSpPr>
        <p:spPr>
          <a:xfrm>
            <a:off x="450936" y="3246114"/>
            <a:ext cx="36099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40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10" name="テキスト ボックス 109">
            <a:extLst>
              <a:ext uri="{FF2B5EF4-FFF2-40B4-BE49-F238E27FC236}">
                <a16:creationId xmlns:a16="http://schemas.microsoft.com/office/drawing/2014/main" id="{21996A78-3B08-EC49-A82A-ABAB507D72A5}"/>
              </a:ext>
            </a:extLst>
          </p:cNvPr>
          <p:cNvSpPr txBox="1"/>
          <p:nvPr/>
        </p:nvSpPr>
        <p:spPr>
          <a:xfrm>
            <a:off x="8812697" y="3246114"/>
            <a:ext cx="36099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40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12" name="直線コネクタ 111">
            <a:extLst>
              <a:ext uri="{FF2B5EF4-FFF2-40B4-BE49-F238E27FC236}">
                <a16:creationId xmlns:a16="http://schemas.microsoft.com/office/drawing/2014/main" id="{B5808A98-07A8-0D4B-B714-17A8D1218A45}"/>
              </a:ext>
            </a:extLst>
          </p:cNvPr>
          <p:cNvCxnSpPr>
            <a:cxnSpLocks/>
          </p:cNvCxnSpPr>
          <p:nvPr/>
        </p:nvCxnSpPr>
        <p:spPr>
          <a:xfrm>
            <a:off x="874257" y="3735234"/>
            <a:ext cx="7876119" cy="0"/>
          </a:xfrm>
          <a:prstGeom prst="line">
            <a:avLst/>
          </a:prstGeom>
          <a:ln w="9525"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13" name="テキスト ボックス 112">
            <a:extLst>
              <a:ext uri="{FF2B5EF4-FFF2-40B4-BE49-F238E27FC236}">
                <a16:creationId xmlns:a16="http://schemas.microsoft.com/office/drawing/2014/main" id="{43CEF10A-211D-B545-B7A1-B1C3CE9FF78C}"/>
              </a:ext>
            </a:extLst>
          </p:cNvPr>
          <p:cNvSpPr txBox="1"/>
          <p:nvPr/>
        </p:nvSpPr>
        <p:spPr>
          <a:xfrm>
            <a:off x="450936" y="3604430"/>
            <a:ext cx="36099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30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14" name="テキスト ボックス 113">
            <a:extLst>
              <a:ext uri="{FF2B5EF4-FFF2-40B4-BE49-F238E27FC236}">
                <a16:creationId xmlns:a16="http://schemas.microsoft.com/office/drawing/2014/main" id="{9B72A2D6-E06E-E04E-B57D-B54290F758E7}"/>
              </a:ext>
            </a:extLst>
          </p:cNvPr>
          <p:cNvSpPr txBox="1"/>
          <p:nvPr/>
        </p:nvSpPr>
        <p:spPr>
          <a:xfrm>
            <a:off x="8812697" y="3604430"/>
            <a:ext cx="36099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30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16" name="直線コネクタ 115">
            <a:extLst>
              <a:ext uri="{FF2B5EF4-FFF2-40B4-BE49-F238E27FC236}">
                <a16:creationId xmlns:a16="http://schemas.microsoft.com/office/drawing/2014/main" id="{DBDD9A29-3AF9-7249-8CE4-362824EBE999}"/>
              </a:ext>
            </a:extLst>
          </p:cNvPr>
          <p:cNvCxnSpPr>
            <a:cxnSpLocks/>
          </p:cNvCxnSpPr>
          <p:nvPr/>
        </p:nvCxnSpPr>
        <p:spPr>
          <a:xfrm>
            <a:off x="874257" y="4093550"/>
            <a:ext cx="7876119" cy="0"/>
          </a:xfrm>
          <a:prstGeom prst="line">
            <a:avLst/>
          </a:prstGeom>
          <a:ln w="9525"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17" name="テキスト ボックス 116">
            <a:extLst>
              <a:ext uri="{FF2B5EF4-FFF2-40B4-BE49-F238E27FC236}">
                <a16:creationId xmlns:a16="http://schemas.microsoft.com/office/drawing/2014/main" id="{B61697F9-55E9-AD4C-8B81-5882B262ABB1}"/>
              </a:ext>
            </a:extLst>
          </p:cNvPr>
          <p:cNvSpPr txBox="1"/>
          <p:nvPr/>
        </p:nvSpPr>
        <p:spPr>
          <a:xfrm>
            <a:off x="450935" y="3962745"/>
            <a:ext cx="360996" cy="261610"/>
          </a:xfrm>
          <a:prstGeom prst="rect">
            <a:avLst/>
          </a:prstGeom>
          <a:noFill/>
        </p:spPr>
        <p:txBody>
          <a:bodyPr wrap="none" rtlCol="0" anchor="ctr">
            <a:spAutoFit/>
          </a:bodyPr>
          <a:lstStyle/>
          <a:p>
            <a:pPr algn="ct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20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18" name="テキスト ボックス 117">
            <a:extLst>
              <a:ext uri="{FF2B5EF4-FFF2-40B4-BE49-F238E27FC236}">
                <a16:creationId xmlns:a16="http://schemas.microsoft.com/office/drawing/2014/main" id="{144CFFD0-C0A0-C646-86D1-4B7D659D2B89}"/>
              </a:ext>
            </a:extLst>
          </p:cNvPr>
          <p:cNvSpPr txBox="1"/>
          <p:nvPr/>
        </p:nvSpPr>
        <p:spPr>
          <a:xfrm>
            <a:off x="8812698" y="3962745"/>
            <a:ext cx="36099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2</a:t>
            </a: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20" name="直線コネクタ 119">
            <a:extLst>
              <a:ext uri="{FF2B5EF4-FFF2-40B4-BE49-F238E27FC236}">
                <a16:creationId xmlns:a16="http://schemas.microsoft.com/office/drawing/2014/main" id="{530B9F96-0D4E-3546-B04F-0E038ECF0252}"/>
              </a:ext>
            </a:extLst>
          </p:cNvPr>
          <p:cNvCxnSpPr>
            <a:cxnSpLocks/>
          </p:cNvCxnSpPr>
          <p:nvPr/>
        </p:nvCxnSpPr>
        <p:spPr>
          <a:xfrm>
            <a:off x="874257" y="4451865"/>
            <a:ext cx="7876119" cy="0"/>
          </a:xfrm>
          <a:prstGeom prst="line">
            <a:avLst/>
          </a:prstGeom>
          <a:ln w="9525"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21" name="テキスト ボックス 120">
            <a:extLst>
              <a:ext uri="{FF2B5EF4-FFF2-40B4-BE49-F238E27FC236}">
                <a16:creationId xmlns:a16="http://schemas.microsoft.com/office/drawing/2014/main" id="{00673A3A-2273-2341-9E2B-C9FC613BB911}"/>
              </a:ext>
            </a:extLst>
          </p:cNvPr>
          <p:cNvSpPr txBox="1"/>
          <p:nvPr/>
        </p:nvSpPr>
        <p:spPr>
          <a:xfrm>
            <a:off x="450937" y="4321062"/>
            <a:ext cx="360996" cy="261610"/>
          </a:xfrm>
          <a:prstGeom prst="rect">
            <a:avLst/>
          </a:prstGeom>
          <a:noFill/>
        </p:spPr>
        <p:txBody>
          <a:bodyPr wrap="none" rtlCol="0" anchor="ctr">
            <a:spAutoFit/>
          </a:bodyPr>
          <a:lstStyle/>
          <a:p>
            <a:pPr algn="ct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10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22" name="テキスト ボックス 121">
            <a:extLst>
              <a:ext uri="{FF2B5EF4-FFF2-40B4-BE49-F238E27FC236}">
                <a16:creationId xmlns:a16="http://schemas.microsoft.com/office/drawing/2014/main" id="{7AA560DA-D359-9F47-A3A2-ACC98066E1C9}"/>
              </a:ext>
            </a:extLst>
          </p:cNvPr>
          <p:cNvSpPr txBox="1"/>
          <p:nvPr/>
        </p:nvSpPr>
        <p:spPr>
          <a:xfrm>
            <a:off x="8812698" y="4321062"/>
            <a:ext cx="360996" cy="261610"/>
          </a:xfrm>
          <a:prstGeom prst="rect">
            <a:avLst/>
          </a:prstGeom>
          <a:noFill/>
        </p:spPr>
        <p:txBody>
          <a:bodyPr wrap="none" rtlCol="0" anchor="ctr">
            <a:spAutoFit/>
          </a:bodyPr>
          <a:lstStyle/>
          <a:p>
            <a:pPr algn="ct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10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25" name="テキスト ボックス 124">
            <a:extLst>
              <a:ext uri="{FF2B5EF4-FFF2-40B4-BE49-F238E27FC236}">
                <a16:creationId xmlns:a16="http://schemas.microsoft.com/office/drawing/2014/main" id="{0B04BC6E-7EE1-6743-B1E8-1324821AB178}"/>
              </a:ext>
            </a:extLst>
          </p:cNvPr>
          <p:cNvSpPr txBox="1"/>
          <p:nvPr/>
        </p:nvSpPr>
        <p:spPr>
          <a:xfrm>
            <a:off x="495019" y="4679379"/>
            <a:ext cx="272832" cy="261610"/>
          </a:xfrm>
          <a:prstGeom prst="rect">
            <a:avLst/>
          </a:prstGeom>
          <a:noFill/>
        </p:spPr>
        <p:txBody>
          <a:bodyPr wrap="none" rtlCol="0" anchor="ctr">
            <a:spAutoFit/>
          </a:bodyPr>
          <a:lstStyle/>
          <a:p>
            <a:pPr algn="ct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26" name="テキスト ボックス 125">
            <a:extLst>
              <a:ext uri="{FF2B5EF4-FFF2-40B4-BE49-F238E27FC236}">
                <a16:creationId xmlns:a16="http://schemas.microsoft.com/office/drawing/2014/main" id="{0D33703A-D879-6049-9AB3-60780C838562}"/>
              </a:ext>
            </a:extLst>
          </p:cNvPr>
          <p:cNvSpPr txBox="1"/>
          <p:nvPr/>
        </p:nvSpPr>
        <p:spPr>
          <a:xfrm>
            <a:off x="8856779" y="4679379"/>
            <a:ext cx="272832" cy="261610"/>
          </a:xfrm>
          <a:prstGeom prst="rect">
            <a:avLst/>
          </a:prstGeom>
          <a:noFill/>
        </p:spPr>
        <p:txBody>
          <a:bodyPr wrap="none" rtlCol="0" anchor="ctr">
            <a:spAutoFit/>
          </a:bodyPr>
          <a:lstStyle/>
          <a:p>
            <a:pPr algn="ct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73" name="直線コネクタ 172">
            <a:extLst>
              <a:ext uri="{FF2B5EF4-FFF2-40B4-BE49-F238E27FC236}">
                <a16:creationId xmlns:a16="http://schemas.microsoft.com/office/drawing/2014/main" id="{998FF23F-53E2-AA4F-A536-DDA3D6104003}"/>
              </a:ext>
            </a:extLst>
          </p:cNvPr>
          <p:cNvCxnSpPr>
            <a:cxnSpLocks/>
          </p:cNvCxnSpPr>
          <p:nvPr/>
        </p:nvCxnSpPr>
        <p:spPr>
          <a:xfrm flipV="1">
            <a:off x="874257" y="1014270"/>
            <a:ext cx="0" cy="3795914"/>
          </a:xfrm>
          <a:prstGeom prst="line">
            <a:avLst/>
          </a:prstGeom>
          <a:ln w="19050" cmpd="sng">
            <a:solidFill>
              <a:schemeClr val="tx1">
                <a:lumMod val="85000"/>
                <a:lumOff val="1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19" name="テキスト ボックス 18">
            <a:extLst>
              <a:ext uri="{FF2B5EF4-FFF2-40B4-BE49-F238E27FC236}">
                <a16:creationId xmlns:a16="http://schemas.microsoft.com/office/drawing/2014/main" id="{27F57034-9BB8-334D-A3B8-BEB902453EEE}"/>
              </a:ext>
            </a:extLst>
          </p:cNvPr>
          <p:cNvSpPr txBox="1"/>
          <p:nvPr/>
        </p:nvSpPr>
        <p:spPr>
          <a:xfrm>
            <a:off x="420324" y="715491"/>
            <a:ext cx="934871" cy="276999"/>
          </a:xfrm>
          <a:prstGeom prst="rect">
            <a:avLst/>
          </a:prstGeom>
          <a:noFill/>
        </p:spPr>
        <p:txBody>
          <a:bodyPr wrap="none" rtlCol="0" anchor="b">
            <a:spAutoFit/>
          </a:bodyPr>
          <a:lstStyle/>
          <a:p>
            <a:pPr algn="ctr"/>
            <a:r>
              <a:rPr kumimoji="1" lang="ja-JP" altLang="en-US" sz="1200" dirty="0">
                <a:latin typeface="Meiryo" panose="020B0604030504040204" pitchFamily="34" charset="-128"/>
                <a:ea typeface="Meiryo" panose="020B0604030504040204" pitchFamily="34" charset="-128"/>
              </a:rPr>
              <a:t>売上</a:t>
            </a:r>
            <a:r>
              <a:rPr kumimoji="1" lang="en-US" altLang="ja-JP" sz="1200" dirty="0">
                <a:latin typeface="Meiryo" panose="020B0604030504040204" pitchFamily="34" charset="-128"/>
                <a:ea typeface="Meiryo" panose="020B0604030504040204" pitchFamily="34" charset="-128"/>
              </a:rPr>
              <a:t>(</a:t>
            </a:r>
            <a:r>
              <a:rPr kumimoji="1" lang="ja-JP" altLang="en-US" sz="1200" dirty="0">
                <a:latin typeface="Meiryo" panose="020B0604030504040204" pitchFamily="34" charset="-128"/>
                <a:ea typeface="Meiryo" panose="020B0604030504040204" pitchFamily="34" charset="-128"/>
              </a:rPr>
              <a:t>万円</a:t>
            </a:r>
            <a:r>
              <a:rPr kumimoji="1" lang="en-US" altLang="ja-JP" sz="1200" dirty="0">
                <a:latin typeface="Meiryo" panose="020B0604030504040204" pitchFamily="34" charset="-128"/>
                <a:ea typeface="Meiryo" panose="020B0604030504040204" pitchFamily="34" charset="-128"/>
              </a:rPr>
              <a:t>)</a:t>
            </a:r>
            <a:endParaRPr kumimoji="1" lang="ja-JP" altLang="en-US" sz="1200" dirty="0">
              <a:latin typeface="Meiryo" panose="020B0604030504040204" pitchFamily="34" charset="-128"/>
              <a:ea typeface="Meiryo" panose="020B0604030504040204" pitchFamily="34" charset="-128"/>
            </a:endParaRPr>
          </a:p>
        </p:txBody>
      </p:sp>
      <p:cxnSp>
        <p:nvCxnSpPr>
          <p:cNvPr id="174" name="直線コネクタ 173">
            <a:extLst>
              <a:ext uri="{FF2B5EF4-FFF2-40B4-BE49-F238E27FC236}">
                <a16:creationId xmlns:a16="http://schemas.microsoft.com/office/drawing/2014/main" id="{27F34C40-1502-7140-8E6F-754B785D4DA1}"/>
              </a:ext>
            </a:extLst>
          </p:cNvPr>
          <p:cNvCxnSpPr>
            <a:cxnSpLocks/>
          </p:cNvCxnSpPr>
          <p:nvPr/>
        </p:nvCxnSpPr>
        <p:spPr>
          <a:xfrm flipV="1">
            <a:off x="8750376" y="1014270"/>
            <a:ext cx="0" cy="3795914"/>
          </a:xfrm>
          <a:prstGeom prst="line">
            <a:avLst/>
          </a:prstGeom>
          <a:ln w="19050" cmpd="sng">
            <a:solidFill>
              <a:schemeClr val="tx1">
                <a:lumMod val="85000"/>
                <a:lumOff val="1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175" name="テキスト ボックス 174">
            <a:extLst>
              <a:ext uri="{FF2B5EF4-FFF2-40B4-BE49-F238E27FC236}">
                <a16:creationId xmlns:a16="http://schemas.microsoft.com/office/drawing/2014/main" id="{56931AF8-1E6D-9443-914C-32A85A9C8863}"/>
              </a:ext>
            </a:extLst>
          </p:cNvPr>
          <p:cNvSpPr txBox="1"/>
          <p:nvPr/>
        </p:nvSpPr>
        <p:spPr>
          <a:xfrm>
            <a:off x="7932050" y="697777"/>
            <a:ext cx="1636664" cy="294713"/>
          </a:xfrm>
          <a:prstGeom prst="rect">
            <a:avLst/>
          </a:prstGeom>
          <a:noFill/>
        </p:spPr>
        <p:txBody>
          <a:bodyPr wrap="none" rtlCol="0" anchor="b">
            <a:spAutoFit/>
          </a:bodyPr>
          <a:lstStyle/>
          <a:p>
            <a:pPr algn="ctr"/>
            <a:r>
              <a:rPr lang="ja-JP" altLang="en-US" sz="1200" dirty="0">
                <a:latin typeface="Hiragino Kaku Gothic Pro W3" panose="020B0300000000000000" pitchFamily="34" charset="-128"/>
                <a:ea typeface="Hiragino Kaku Gothic Pro W3" panose="020B0300000000000000" pitchFamily="34" charset="-128"/>
              </a:rPr>
              <a:t>累計売上比率</a:t>
            </a:r>
            <a:r>
              <a:rPr lang="en-US" altLang="ja-JP" sz="1200" dirty="0">
                <a:latin typeface="Hiragino Kaku Gothic Pro W3" panose="020B0300000000000000" pitchFamily="34" charset="-128"/>
                <a:ea typeface="Hiragino Kaku Gothic Pro W3" panose="020B0300000000000000" pitchFamily="34" charset="-128"/>
              </a:rPr>
              <a:t>(%)</a:t>
            </a:r>
            <a:endParaRPr kumimoji="1" lang="ja-JP" altLang="en-US" sz="1200" dirty="0">
              <a:latin typeface="Hiragino Kaku Gothic Pro W3" panose="020B0300000000000000" pitchFamily="34" charset="-128"/>
              <a:ea typeface="Hiragino Kaku Gothic Pro W3" panose="020B0300000000000000" pitchFamily="34" charset="-128"/>
            </a:endParaRPr>
          </a:p>
        </p:txBody>
      </p:sp>
      <p:sp>
        <p:nvSpPr>
          <p:cNvPr id="239" name="正方形/長方形 238">
            <a:extLst>
              <a:ext uri="{FF2B5EF4-FFF2-40B4-BE49-F238E27FC236}">
                <a16:creationId xmlns:a16="http://schemas.microsoft.com/office/drawing/2014/main" id="{185322D3-AE2B-244A-B5FC-9557C9719CB0}"/>
              </a:ext>
            </a:extLst>
          </p:cNvPr>
          <p:cNvSpPr/>
          <p:nvPr/>
        </p:nvSpPr>
        <p:spPr>
          <a:xfrm>
            <a:off x="1478359" y="772766"/>
            <a:ext cx="113494" cy="177788"/>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240" name="直線コネクタ 239">
            <a:extLst>
              <a:ext uri="{FF2B5EF4-FFF2-40B4-BE49-F238E27FC236}">
                <a16:creationId xmlns:a16="http://schemas.microsoft.com/office/drawing/2014/main" id="{C7C2AD1A-791A-4245-A4DF-B14CE1EB64AA}"/>
              </a:ext>
            </a:extLst>
          </p:cNvPr>
          <p:cNvCxnSpPr>
            <a:cxnSpLocks/>
          </p:cNvCxnSpPr>
          <p:nvPr/>
        </p:nvCxnSpPr>
        <p:spPr>
          <a:xfrm>
            <a:off x="7832903" y="772766"/>
            <a:ext cx="0" cy="177788"/>
          </a:xfrm>
          <a:prstGeom prst="line">
            <a:avLst/>
          </a:prstGeom>
          <a:ln>
            <a:solidFill>
              <a:schemeClr val="tx1">
                <a:lumMod val="85000"/>
                <a:lumOff val="15000"/>
              </a:schemeClr>
            </a:solidFill>
            <a:headEnd type="oval" w="med" len="med"/>
          </a:ln>
          <a:effectLst/>
        </p:spPr>
        <p:style>
          <a:lnRef idx="2">
            <a:schemeClr val="accent1"/>
          </a:lnRef>
          <a:fillRef idx="0">
            <a:schemeClr val="accent1"/>
          </a:fillRef>
          <a:effectRef idx="1">
            <a:schemeClr val="accent1"/>
          </a:effectRef>
          <a:fontRef idx="minor">
            <a:schemeClr val="tx1"/>
          </a:fontRef>
        </p:style>
      </p:cxnSp>
      <p:cxnSp>
        <p:nvCxnSpPr>
          <p:cNvPr id="288" name="直線コネクタ 287">
            <a:extLst>
              <a:ext uri="{FF2B5EF4-FFF2-40B4-BE49-F238E27FC236}">
                <a16:creationId xmlns:a16="http://schemas.microsoft.com/office/drawing/2014/main" id="{B9863F43-BE41-5343-A10D-0E65EF677DDA}"/>
              </a:ext>
            </a:extLst>
          </p:cNvPr>
          <p:cNvCxnSpPr>
            <a:cxnSpLocks/>
          </p:cNvCxnSpPr>
          <p:nvPr/>
        </p:nvCxnSpPr>
        <p:spPr>
          <a:xfrm flipV="1">
            <a:off x="3504619" y="5349929"/>
            <a:ext cx="0" cy="1135048"/>
          </a:xfrm>
          <a:prstGeom prst="line">
            <a:avLst/>
          </a:prstGeom>
          <a:ln w="12700">
            <a:solidFill>
              <a:schemeClr val="tx1">
                <a:lumMod val="85000"/>
                <a:lumOff val="15000"/>
              </a:schemeClr>
            </a:solidFill>
            <a:headEnd type="none" w="lg" len="lg"/>
          </a:ln>
          <a:effectLst/>
        </p:spPr>
        <p:style>
          <a:lnRef idx="2">
            <a:schemeClr val="accent1"/>
          </a:lnRef>
          <a:fillRef idx="0">
            <a:schemeClr val="accent1"/>
          </a:fillRef>
          <a:effectRef idx="1">
            <a:schemeClr val="accent1"/>
          </a:effectRef>
          <a:fontRef idx="minor">
            <a:schemeClr val="tx1"/>
          </a:fontRef>
        </p:style>
      </p:cxnSp>
      <p:cxnSp>
        <p:nvCxnSpPr>
          <p:cNvPr id="289" name="直線コネクタ 288">
            <a:extLst>
              <a:ext uri="{FF2B5EF4-FFF2-40B4-BE49-F238E27FC236}">
                <a16:creationId xmlns:a16="http://schemas.microsoft.com/office/drawing/2014/main" id="{D1B211EA-4861-3D41-AE39-55C31364EADB}"/>
              </a:ext>
            </a:extLst>
          </p:cNvPr>
          <p:cNvCxnSpPr>
            <a:cxnSpLocks/>
          </p:cNvCxnSpPr>
          <p:nvPr/>
        </p:nvCxnSpPr>
        <p:spPr>
          <a:xfrm flipV="1">
            <a:off x="6131466" y="5349929"/>
            <a:ext cx="0" cy="1135048"/>
          </a:xfrm>
          <a:prstGeom prst="line">
            <a:avLst/>
          </a:prstGeom>
          <a:ln w="12700">
            <a:solidFill>
              <a:schemeClr val="tx1">
                <a:lumMod val="85000"/>
                <a:lumOff val="15000"/>
              </a:schemeClr>
            </a:solidFill>
            <a:headEnd type="none" w="lg" len="lg"/>
          </a:ln>
          <a:effectLst/>
        </p:spPr>
        <p:style>
          <a:lnRef idx="2">
            <a:schemeClr val="accent1"/>
          </a:lnRef>
          <a:fillRef idx="0">
            <a:schemeClr val="accent1"/>
          </a:fillRef>
          <a:effectRef idx="1">
            <a:schemeClr val="accent1"/>
          </a:effectRef>
          <a:fontRef idx="minor">
            <a:schemeClr val="tx1"/>
          </a:fontRef>
        </p:style>
      </p:cxnSp>
      <p:sp>
        <p:nvSpPr>
          <p:cNvPr id="255" name="テキスト ボックス 254">
            <a:extLst>
              <a:ext uri="{FF2B5EF4-FFF2-40B4-BE49-F238E27FC236}">
                <a16:creationId xmlns:a16="http://schemas.microsoft.com/office/drawing/2014/main" id="{6A8764FA-6A8E-0248-8404-5B8875DFDD26}"/>
              </a:ext>
            </a:extLst>
          </p:cNvPr>
          <p:cNvSpPr txBox="1"/>
          <p:nvPr/>
        </p:nvSpPr>
        <p:spPr>
          <a:xfrm>
            <a:off x="1800072" y="5380208"/>
            <a:ext cx="784189" cy="246221"/>
          </a:xfrm>
          <a:prstGeom prst="rect">
            <a:avLst/>
          </a:prstGeom>
          <a:noFill/>
        </p:spPr>
        <p:txBody>
          <a:bodyPr wrap="none" rtlCol="0" anchor="b">
            <a:spAutoFit/>
          </a:bodyPr>
          <a:lstStyle/>
          <a:p>
            <a:pPr algn="ctr"/>
            <a:r>
              <a:rPr lang="ja-JP" altLang="en-US" sz="1000" dirty="0">
                <a:latin typeface="Meiryo" panose="020B0604030504040204" pitchFamily="34" charset="-128"/>
                <a:ea typeface="Meiryo" panose="020B0604030504040204" pitchFamily="34" charset="-128"/>
              </a:rPr>
              <a:t>グループ</a:t>
            </a:r>
            <a:r>
              <a:rPr lang="en-US" altLang="ja-JP" sz="1000" dirty="0">
                <a:latin typeface="Meiryo" panose="020B0604030504040204" pitchFamily="34" charset="-128"/>
                <a:ea typeface="Meiryo" panose="020B0604030504040204" pitchFamily="34" charset="-128"/>
              </a:rPr>
              <a:t>A</a:t>
            </a:r>
            <a:endParaRPr kumimoji="1" lang="ja-JP" altLang="en-US" sz="1000" dirty="0">
              <a:latin typeface="Meiryo" panose="020B0604030504040204" pitchFamily="34" charset="-128"/>
              <a:ea typeface="Meiryo" panose="020B0604030504040204" pitchFamily="34" charset="-128"/>
            </a:endParaRPr>
          </a:p>
        </p:txBody>
      </p:sp>
      <p:sp>
        <p:nvSpPr>
          <p:cNvPr id="256" name="テキスト ボックス 255">
            <a:extLst>
              <a:ext uri="{FF2B5EF4-FFF2-40B4-BE49-F238E27FC236}">
                <a16:creationId xmlns:a16="http://schemas.microsoft.com/office/drawing/2014/main" id="{8680645B-2466-9146-A638-2A1CBCC91686}"/>
              </a:ext>
            </a:extLst>
          </p:cNvPr>
          <p:cNvSpPr txBox="1"/>
          <p:nvPr/>
        </p:nvSpPr>
        <p:spPr>
          <a:xfrm>
            <a:off x="4425949" y="5380208"/>
            <a:ext cx="784189" cy="246221"/>
          </a:xfrm>
          <a:prstGeom prst="rect">
            <a:avLst/>
          </a:prstGeom>
          <a:noFill/>
        </p:spPr>
        <p:txBody>
          <a:bodyPr wrap="none" rtlCol="0" anchor="b">
            <a:spAutoFit/>
          </a:bodyPr>
          <a:lstStyle/>
          <a:p>
            <a:pPr algn="ctr"/>
            <a:r>
              <a:rPr lang="ja-JP" altLang="en-US" sz="1000" dirty="0">
                <a:latin typeface="Meiryo" panose="020B0604030504040204" pitchFamily="34" charset="-128"/>
                <a:ea typeface="Meiryo" panose="020B0604030504040204" pitchFamily="34" charset="-128"/>
              </a:rPr>
              <a:t>グループ</a:t>
            </a:r>
            <a:r>
              <a:rPr lang="en-US" altLang="ja-JP" sz="1000" dirty="0">
                <a:latin typeface="Meiryo" panose="020B0604030504040204" pitchFamily="34" charset="-128"/>
                <a:ea typeface="Meiryo" panose="020B0604030504040204" pitchFamily="34" charset="-128"/>
              </a:rPr>
              <a:t>B</a:t>
            </a:r>
            <a:endParaRPr kumimoji="1" lang="ja-JP" altLang="en-US" sz="1000" dirty="0">
              <a:latin typeface="Meiryo" panose="020B0604030504040204" pitchFamily="34" charset="-128"/>
              <a:ea typeface="Meiryo" panose="020B0604030504040204" pitchFamily="34" charset="-128"/>
            </a:endParaRPr>
          </a:p>
        </p:txBody>
      </p:sp>
      <p:sp>
        <p:nvSpPr>
          <p:cNvPr id="257" name="テキスト ボックス 256">
            <a:extLst>
              <a:ext uri="{FF2B5EF4-FFF2-40B4-BE49-F238E27FC236}">
                <a16:creationId xmlns:a16="http://schemas.microsoft.com/office/drawing/2014/main" id="{50480C04-17D1-A04E-852B-13F9EB8A15CD}"/>
              </a:ext>
            </a:extLst>
          </p:cNvPr>
          <p:cNvSpPr txBox="1"/>
          <p:nvPr/>
        </p:nvSpPr>
        <p:spPr>
          <a:xfrm>
            <a:off x="7051824" y="5380207"/>
            <a:ext cx="784189" cy="246221"/>
          </a:xfrm>
          <a:prstGeom prst="rect">
            <a:avLst/>
          </a:prstGeom>
          <a:noFill/>
        </p:spPr>
        <p:txBody>
          <a:bodyPr wrap="none" rtlCol="0" anchor="b">
            <a:spAutoFit/>
          </a:bodyPr>
          <a:lstStyle/>
          <a:p>
            <a:pPr algn="ctr"/>
            <a:r>
              <a:rPr lang="ja-JP" altLang="en-US" sz="1000" dirty="0">
                <a:latin typeface="Meiryo" panose="020B0604030504040204" pitchFamily="34" charset="-128"/>
                <a:ea typeface="Meiryo" panose="020B0604030504040204" pitchFamily="34" charset="-128"/>
              </a:rPr>
              <a:t>グループ</a:t>
            </a:r>
            <a:r>
              <a:rPr lang="en-US" altLang="ja-JP" sz="1000" dirty="0">
                <a:latin typeface="Meiryo" panose="020B0604030504040204" pitchFamily="34" charset="-128"/>
                <a:ea typeface="Meiryo" panose="020B0604030504040204" pitchFamily="34" charset="-128"/>
              </a:rPr>
              <a:t>C</a:t>
            </a:r>
            <a:endParaRPr kumimoji="1" lang="ja-JP" altLang="en-US" sz="1000" dirty="0">
              <a:latin typeface="Meiryo" panose="020B0604030504040204" pitchFamily="34" charset="-128"/>
              <a:ea typeface="Meiryo" panose="020B0604030504040204" pitchFamily="34" charset="-128"/>
            </a:endParaRPr>
          </a:p>
        </p:txBody>
      </p:sp>
      <p:cxnSp>
        <p:nvCxnSpPr>
          <p:cNvPr id="297" name="直線コネクタ 296">
            <a:extLst>
              <a:ext uri="{FF2B5EF4-FFF2-40B4-BE49-F238E27FC236}">
                <a16:creationId xmlns:a16="http://schemas.microsoft.com/office/drawing/2014/main" id="{704A5419-F9D2-DB44-B48D-F763FC7EBF04}"/>
              </a:ext>
            </a:extLst>
          </p:cNvPr>
          <p:cNvCxnSpPr>
            <a:cxnSpLocks/>
          </p:cNvCxnSpPr>
          <p:nvPr/>
        </p:nvCxnSpPr>
        <p:spPr>
          <a:xfrm>
            <a:off x="870290" y="5626777"/>
            <a:ext cx="7884053" cy="1"/>
          </a:xfrm>
          <a:prstGeom prst="line">
            <a:avLst/>
          </a:prstGeom>
          <a:ln w="12700">
            <a:solidFill>
              <a:schemeClr val="tx1">
                <a:lumMod val="85000"/>
                <a:lumOff val="15000"/>
              </a:schemeClr>
            </a:solidFill>
            <a:headEnd type="none" w="lg" len="lg"/>
          </a:ln>
          <a:effectLst/>
        </p:spPr>
        <p:style>
          <a:lnRef idx="2">
            <a:schemeClr val="accent1"/>
          </a:lnRef>
          <a:fillRef idx="0">
            <a:schemeClr val="accent1"/>
          </a:fillRef>
          <a:effectRef idx="1">
            <a:schemeClr val="accent1"/>
          </a:effectRef>
          <a:fontRef idx="minor">
            <a:schemeClr val="tx1"/>
          </a:fontRef>
        </p:style>
      </p:cxnSp>
      <p:sp>
        <p:nvSpPr>
          <p:cNvPr id="313" name="テキスト ボックス 312">
            <a:extLst>
              <a:ext uri="{FF2B5EF4-FFF2-40B4-BE49-F238E27FC236}">
                <a16:creationId xmlns:a16="http://schemas.microsoft.com/office/drawing/2014/main" id="{AE7EE0BD-F675-AA4A-BF51-459F18AECA49}"/>
              </a:ext>
            </a:extLst>
          </p:cNvPr>
          <p:cNvSpPr txBox="1"/>
          <p:nvPr/>
        </p:nvSpPr>
        <p:spPr>
          <a:xfrm>
            <a:off x="413295" y="5379253"/>
            <a:ext cx="338554" cy="1076577"/>
          </a:xfrm>
          <a:prstGeom prst="rect">
            <a:avLst/>
          </a:prstGeom>
          <a:noFill/>
        </p:spPr>
        <p:txBody>
          <a:bodyPr vert="eaVert" wrap="none" rtlCol="0" anchor="b">
            <a:spAutoFit/>
          </a:bodyPr>
          <a:lstStyle/>
          <a:p>
            <a:pPr algn="ctr"/>
            <a:r>
              <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rPr>
              <a:t>【 </a:t>
            </a:r>
            <a:r>
              <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rPr>
              <a:t>今後の方針</a:t>
            </a:r>
            <a:r>
              <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rPr>
              <a:t> 】</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11" name="テキスト ボックス 110">
            <a:extLst>
              <a:ext uri="{FF2B5EF4-FFF2-40B4-BE49-F238E27FC236}">
                <a16:creationId xmlns:a16="http://schemas.microsoft.com/office/drawing/2014/main" id="{8DE0F826-2EB9-F248-9B09-D6B95382B9DA}"/>
              </a:ext>
            </a:extLst>
          </p:cNvPr>
          <p:cNvSpPr txBox="1"/>
          <p:nvPr/>
        </p:nvSpPr>
        <p:spPr>
          <a:xfrm>
            <a:off x="463308" y="238540"/>
            <a:ext cx="2242922" cy="400110"/>
          </a:xfrm>
          <a:prstGeom prst="rect">
            <a:avLst/>
          </a:prstGeom>
          <a:noFill/>
        </p:spPr>
        <p:txBody>
          <a:bodyPr wrap="none" rtlCol="0">
            <a:spAutoFit/>
          </a:bodyPr>
          <a:lstStyle/>
          <a:p>
            <a:r>
              <a:rPr lang="en-US" altLang="ja-JP" sz="2000" b="1" dirty="0">
                <a:solidFill>
                  <a:schemeClr val="tx1">
                    <a:lumMod val="75000"/>
                    <a:lumOff val="25000"/>
                  </a:schemeClr>
                </a:solidFill>
                <a:latin typeface="Meiryo" panose="020B0604030504040204" pitchFamily="34" charset="-128"/>
                <a:ea typeface="Meiryo" panose="020B0604030504040204" pitchFamily="34" charset="-128"/>
              </a:rPr>
              <a:t>13_</a:t>
            </a:r>
            <a:r>
              <a:rPr lang="ja-JP" altLang="en-US" sz="2000" b="1" dirty="0">
                <a:solidFill>
                  <a:schemeClr val="tx1">
                    <a:lumMod val="75000"/>
                    <a:lumOff val="25000"/>
                  </a:schemeClr>
                </a:solidFill>
                <a:latin typeface="Meiryo" panose="020B0604030504040204" pitchFamily="34" charset="-128"/>
                <a:ea typeface="Meiryo" panose="020B0604030504040204" pitchFamily="34" charset="-128"/>
              </a:rPr>
              <a:t>パレート分析</a:t>
            </a:r>
            <a:endParaRPr kumimoji="1" lang="ja-JP" altLang="en-US" sz="20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24" name="テキスト ボックス 123">
            <a:extLst>
              <a:ext uri="{FF2B5EF4-FFF2-40B4-BE49-F238E27FC236}">
                <a16:creationId xmlns:a16="http://schemas.microsoft.com/office/drawing/2014/main" id="{DDC4D73D-7365-9447-87C9-58FF4334D432}"/>
              </a:ext>
            </a:extLst>
          </p:cNvPr>
          <p:cNvSpPr txBox="1"/>
          <p:nvPr/>
        </p:nvSpPr>
        <p:spPr>
          <a:xfrm>
            <a:off x="8217061" y="238540"/>
            <a:ext cx="1351653" cy="276999"/>
          </a:xfrm>
          <a:prstGeom prst="rect">
            <a:avLst/>
          </a:prstGeom>
          <a:solidFill>
            <a:srgbClr val="00B050"/>
          </a:solidFill>
        </p:spPr>
        <p:txBody>
          <a:bodyPr wrap="none" rtlCol="0">
            <a:spAutoFit/>
          </a:bodyPr>
          <a:lstStyle/>
          <a:p>
            <a:pPr algn="r"/>
            <a:r>
              <a:rPr lang="en-US" altLang="ja-JP" sz="1200" dirty="0">
                <a:solidFill>
                  <a:schemeClr val="bg1"/>
                </a:solidFill>
                <a:latin typeface="Toppan Bunkyu Midashi Gothic Ex" panose="020B0900000000000000" pitchFamily="34" charset="-128"/>
                <a:ea typeface="Toppan Bunkyu Midashi Gothic Ex" panose="020B0900000000000000" pitchFamily="34" charset="-128"/>
              </a:rPr>
              <a:t>Excel</a:t>
            </a:r>
            <a:r>
              <a:rPr lang="ja-JP" altLang="en-US" sz="1200" dirty="0">
                <a:solidFill>
                  <a:schemeClr val="bg1"/>
                </a:solidFill>
                <a:latin typeface="Toppan Bunkyu Midashi Gothic Ex" panose="020B0900000000000000" pitchFamily="34" charset="-128"/>
                <a:ea typeface="Toppan Bunkyu Midashi Gothic Ex" panose="020B0900000000000000" pitchFamily="34" charset="-128"/>
              </a:rPr>
              <a:t>データあり</a:t>
            </a:r>
            <a:endParaRPr kumimoji="1" lang="ja-JP" altLang="en-US" sz="1200" dirty="0">
              <a:solidFill>
                <a:schemeClr val="bg1"/>
              </a:solidFill>
              <a:latin typeface="Toppan Bunkyu Midashi Gothic Ex" panose="020B0900000000000000" pitchFamily="34" charset="-128"/>
              <a:ea typeface="Toppan Bunkyu Midashi Gothic Ex" panose="020B0900000000000000" pitchFamily="34" charset="-128"/>
            </a:endParaRPr>
          </a:p>
        </p:txBody>
      </p:sp>
      <p:sp>
        <p:nvSpPr>
          <p:cNvPr id="55" name="右大かっこ 54">
            <a:extLst>
              <a:ext uri="{FF2B5EF4-FFF2-40B4-BE49-F238E27FC236}">
                <a16:creationId xmlns:a16="http://schemas.microsoft.com/office/drawing/2014/main" id="{8B40B99C-FDD0-2247-B0A2-494EEB74312B}"/>
              </a:ext>
            </a:extLst>
          </p:cNvPr>
          <p:cNvSpPr/>
          <p:nvPr/>
        </p:nvSpPr>
        <p:spPr>
          <a:xfrm rot="5400000">
            <a:off x="2106544" y="4561732"/>
            <a:ext cx="77830" cy="1107212"/>
          </a:xfrm>
          <a:prstGeom prst="rightBracket">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56" name="直線コネクタ 55">
            <a:extLst>
              <a:ext uri="{FF2B5EF4-FFF2-40B4-BE49-F238E27FC236}">
                <a16:creationId xmlns:a16="http://schemas.microsoft.com/office/drawing/2014/main" id="{8AFFFE6E-41DA-C94F-8E90-16223D4C7552}"/>
              </a:ext>
            </a:extLst>
          </p:cNvPr>
          <p:cNvCxnSpPr>
            <a:cxnSpLocks/>
          </p:cNvCxnSpPr>
          <p:nvPr/>
        </p:nvCxnSpPr>
        <p:spPr>
          <a:xfrm flipH="1" flipV="1">
            <a:off x="2097169" y="5154253"/>
            <a:ext cx="61362" cy="193692"/>
          </a:xfrm>
          <a:prstGeom prst="line">
            <a:avLst/>
          </a:prstGeom>
          <a:ln w="12700">
            <a:solidFill>
              <a:schemeClr val="tx1">
                <a:lumMod val="85000"/>
                <a:lumOff val="15000"/>
              </a:schemeClr>
            </a:solidFill>
            <a:headEnd type="none" w="lg" len="lg"/>
          </a:ln>
          <a:effectLst/>
        </p:spPr>
        <p:style>
          <a:lnRef idx="2">
            <a:schemeClr val="accent1"/>
          </a:lnRef>
          <a:fillRef idx="0">
            <a:schemeClr val="accent1"/>
          </a:fillRef>
          <a:effectRef idx="1">
            <a:schemeClr val="accent1"/>
          </a:effectRef>
          <a:fontRef idx="minor">
            <a:schemeClr val="tx1"/>
          </a:fontRef>
        </p:style>
      </p:cxnSp>
      <p:sp>
        <p:nvSpPr>
          <p:cNvPr id="57" name="テキスト ボックス 56">
            <a:extLst>
              <a:ext uri="{FF2B5EF4-FFF2-40B4-BE49-F238E27FC236}">
                <a16:creationId xmlns:a16="http://schemas.microsoft.com/office/drawing/2014/main" id="{5FD14247-2B55-4F44-A32A-46DB8E620356}"/>
              </a:ext>
            </a:extLst>
          </p:cNvPr>
          <p:cNvSpPr txBox="1"/>
          <p:nvPr/>
        </p:nvSpPr>
        <p:spPr>
          <a:xfrm>
            <a:off x="4420512" y="715491"/>
            <a:ext cx="800220" cy="276999"/>
          </a:xfrm>
          <a:prstGeom prst="rect">
            <a:avLst/>
          </a:prstGeom>
          <a:noFill/>
        </p:spPr>
        <p:txBody>
          <a:bodyPr wrap="none" rtlCol="0" anchor="b">
            <a:spAutoFit/>
          </a:bodyPr>
          <a:lstStyle/>
          <a:p>
            <a:pPr algn="ctr"/>
            <a:r>
              <a:rPr lang="ja-JP" altLang="en-US" sz="1200" dirty="0">
                <a:latin typeface="Meiryo" panose="020B0604030504040204" pitchFamily="34" charset="-128"/>
                <a:ea typeface="Meiryo" panose="020B0604030504040204" pitchFamily="34" charset="-128"/>
              </a:rPr>
              <a:t>グラフ名</a:t>
            </a:r>
            <a:endParaRPr kumimoji="1" lang="ja-JP" altLang="en-US" sz="1200" dirty="0">
              <a:latin typeface="Meiryo" panose="020B0604030504040204" pitchFamily="34" charset="-128"/>
              <a:ea typeface="Meiryo" panose="020B0604030504040204" pitchFamily="34" charset="-128"/>
            </a:endParaRPr>
          </a:p>
        </p:txBody>
      </p:sp>
      <p:cxnSp>
        <p:nvCxnSpPr>
          <p:cNvPr id="176" name="直線コネクタ 175">
            <a:extLst>
              <a:ext uri="{FF2B5EF4-FFF2-40B4-BE49-F238E27FC236}">
                <a16:creationId xmlns:a16="http://schemas.microsoft.com/office/drawing/2014/main" id="{B19C733A-04E1-E042-B458-BF3A2594F8CE}"/>
              </a:ext>
            </a:extLst>
          </p:cNvPr>
          <p:cNvCxnSpPr>
            <a:cxnSpLocks/>
          </p:cNvCxnSpPr>
          <p:nvPr/>
        </p:nvCxnSpPr>
        <p:spPr>
          <a:xfrm>
            <a:off x="882935" y="4810183"/>
            <a:ext cx="7875374" cy="0"/>
          </a:xfrm>
          <a:prstGeom prst="line">
            <a:avLst/>
          </a:prstGeom>
          <a:ln w="19050" cmpd="sng">
            <a:solidFill>
              <a:schemeClr val="tx1">
                <a:lumMod val="85000"/>
                <a:lumOff val="15000"/>
              </a:schemeClr>
            </a:solidFill>
            <a:prstDash val="solid"/>
            <a:headEnd type="oval"/>
            <a:tailEnd type="oval"/>
          </a:ln>
          <a:effectLst/>
        </p:spPr>
        <p:style>
          <a:lnRef idx="2">
            <a:schemeClr val="accent1"/>
          </a:lnRef>
          <a:fillRef idx="0">
            <a:schemeClr val="accent1"/>
          </a:fillRef>
          <a:effectRef idx="1">
            <a:schemeClr val="accent1"/>
          </a:effectRef>
          <a:fontRef idx="minor">
            <a:schemeClr val="tx1"/>
          </a:fontRef>
        </p:style>
      </p:cxnSp>
      <p:sp>
        <p:nvSpPr>
          <p:cNvPr id="59" name="正方形/長方形 58">
            <a:extLst>
              <a:ext uri="{FF2B5EF4-FFF2-40B4-BE49-F238E27FC236}">
                <a16:creationId xmlns:a16="http://schemas.microsoft.com/office/drawing/2014/main" id="{717CFF03-4C8C-994D-B0AF-5187F85C5EA6}"/>
              </a:ext>
            </a:extLst>
          </p:cNvPr>
          <p:cNvSpPr/>
          <p:nvPr/>
        </p:nvSpPr>
        <p:spPr>
          <a:xfrm>
            <a:off x="870290" y="5347945"/>
            <a:ext cx="7880086" cy="1142307"/>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8" name="テキスト ボックス 57">
            <a:extLst>
              <a:ext uri="{FF2B5EF4-FFF2-40B4-BE49-F238E27FC236}">
                <a16:creationId xmlns:a16="http://schemas.microsoft.com/office/drawing/2014/main" id="{5D19CAB4-4EAF-467B-B1DD-55F129996BE9}"/>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2.</a:t>
            </a:r>
            <a:r>
              <a:rPr lang="ja-JP" altLang="en-US" sz="900" dirty="0">
                <a:latin typeface="Meiryo UI" panose="020B0604030504040204" pitchFamily="50" charset="-128"/>
                <a:ea typeface="Meiryo UI" panose="020B0604030504040204" pitchFamily="50" charset="-128"/>
              </a:rPr>
              <a:t>市場を分析する</a:t>
            </a:r>
          </a:p>
        </p:txBody>
      </p:sp>
      <p:sp>
        <p:nvSpPr>
          <p:cNvPr id="61" name="テキスト ボックス 60">
            <a:extLst>
              <a:ext uri="{FF2B5EF4-FFF2-40B4-BE49-F238E27FC236}">
                <a16:creationId xmlns:a16="http://schemas.microsoft.com/office/drawing/2014/main" id="{FE54C8B3-0894-40C3-A892-24CEACFDC5B7}"/>
              </a:ext>
            </a:extLst>
          </p:cNvPr>
          <p:cNvSpPr txBox="1"/>
          <p:nvPr/>
        </p:nvSpPr>
        <p:spPr>
          <a:xfrm>
            <a:off x="1809280" y="6560810"/>
            <a:ext cx="1463862"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STEP2:</a:t>
            </a:r>
            <a:r>
              <a:rPr lang="ja-JP" altLang="en-US" sz="900" dirty="0">
                <a:latin typeface="Meiryo UI" panose="020B0604030504040204" pitchFamily="50" charset="-128"/>
                <a:ea typeface="Meiryo UI" panose="020B0604030504040204" pitchFamily="50" charset="-128"/>
              </a:rPr>
              <a:t>顧客について分析</a:t>
            </a:r>
          </a:p>
        </p:txBody>
      </p:sp>
    </p:spTree>
    <p:extLst>
      <p:ext uri="{BB962C8B-B14F-4D97-AF65-F5344CB8AC3E}">
        <p14:creationId xmlns:p14="http://schemas.microsoft.com/office/powerpoint/2010/main" val="3842126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テキスト ボックス 144">
            <a:extLst>
              <a:ext uri="{FF2B5EF4-FFF2-40B4-BE49-F238E27FC236}">
                <a16:creationId xmlns:a16="http://schemas.microsoft.com/office/drawing/2014/main" id="{BE43251C-F872-A24A-B762-F7AB8AAC5C80}"/>
              </a:ext>
            </a:extLst>
          </p:cNvPr>
          <p:cNvSpPr txBox="1"/>
          <p:nvPr/>
        </p:nvSpPr>
        <p:spPr>
          <a:xfrm>
            <a:off x="463308" y="238540"/>
            <a:ext cx="1800493" cy="400110"/>
          </a:xfrm>
          <a:prstGeom prst="rect">
            <a:avLst/>
          </a:prstGeom>
          <a:noFill/>
        </p:spPr>
        <p:txBody>
          <a:bodyPr wrap="none" rtlCol="0">
            <a:spAutoFit/>
          </a:bodyPr>
          <a:lstStyle/>
          <a:p>
            <a:r>
              <a:rPr lang="en-US" altLang="ja-JP" sz="2000" b="1" dirty="0">
                <a:solidFill>
                  <a:schemeClr val="tx1">
                    <a:lumMod val="75000"/>
                    <a:lumOff val="25000"/>
                  </a:schemeClr>
                </a:solidFill>
                <a:latin typeface="Meiryo" panose="020B0604030504040204" pitchFamily="34" charset="-128"/>
                <a:ea typeface="Meiryo" panose="020B0604030504040204" pitchFamily="34" charset="-128"/>
              </a:rPr>
              <a:t>14_RFM</a:t>
            </a:r>
            <a:r>
              <a:rPr lang="ja-JP" altLang="en-US" sz="2000" b="1" dirty="0">
                <a:solidFill>
                  <a:schemeClr val="tx1">
                    <a:lumMod val="75000"/>
                    <a:lumOff val="25000"/>
                  </a:schemeClr>
                </a:solidFill>
                <a:latin typeface="Meiryo" panose="020B0604030504040204" pitchFamily="34" charset="-128"/>
                <a:ea typeface="Meiryo" panose="020B0604030504040204" pitchFamily="34" charset="-128"/>
              </a:rPr>
              <a:t>分析</a:t>
            </a:r>
            <a:endParaRPr kumimoji="1" lang="ja-JP" altLang="en-US" sz="20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33" name="角丸四角形 132">
            <a:extLst>
              <a:ext uri="{FF2B5EF4-FFF2-40B4-BE49-F238E27FC236}">
                <a16:creationId xmlns:a16="http://schemas.microsoft.com/office/drawing/2014/main" id="{53742C90-AD01-444E-9511-7B7039AE8EC2}"/>
              </a:ext>
            </a:extLst>
          </p:cNvPr>
          <p:cNvSpPr/>
          <p:nvPr/>
        </p:nvSpPr>
        <p:spPr>
          <a:xfrm>
            <a:off x="7174349" y="686579"/>
            <a:ext cx="2384186" cy="369139"/>
          </a:xfrm>
          <a:prstGeom prst="roundRect">
            <a:avLst>
              <a:gd name="adj" fmla="val 0"/>
            </a:avLst>
          </a:prstGeom>
          <a:solidFill>
            <a:schemeClr val="accent6">
              <a:lumMod val="20000"/>
              <a:lumOff val="80000"/>
            </a:schemeClr>
          </a:solidFill>
          <a:ln w="317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a:latin typeface="Meiryo" panose="020B0604030504040204" pitchFamily="34" charset="-128"/>
              <a:ea typeface="Meiryo" panose="020B0604030504040204" pitchFamily="34" charset="-128"/>
            </a:endParaRPr>
          </a:p>
        </p:txBody>
      </p:sp>
      <p:sp>
        <p:nvSpPr>
          <p:cNvPr id="7" name="角丸四角形 6">
            <a:extLst>
              <a:ext uri="{FF2B5EF4-FFF2-40B4-BE49-F238E27FC236}">
                <a16:creationId xmlns:a16="http://schemas.microsoft.com/office/drawing/2014/main" id="{4479DE08-FADD-E549-9D37-E518BF72C8A8}"/>
              </a:ext>
            </a:extLst>
          </p:cNvPr>
          <p:cNvSpPr/>
          <p:nvPr/>
        </p:nvSpPr>
        <p:spPr>
          <a:xfrm>
            <a:off x="1496054" y="1045771"/>
            <a:ext cx="8062480" cy="438287"/>
          </a:xfrm>
          <a:prstGeom prst="roundRect">
            <a:avLst>
              <a:gd name="adj" fmla="val 0"/>
            </a:avLst>
          </a:prstGeom>
          <a:solidFill>
            <a:schemeClr val="accent6">
              <a:lumMod val="20000"/>
              <a:lumOff val="80000"/>
            </a:schemeClr>
          </a:solidFill>
          <a:ln w="317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a:latin typeface="Meiryo" panose="020B0604030504040204" pitchFamily="34" charset="-128"/>
              <a:ea typeface="Meiryo" panose="020B0604030504040204" pitchFamily="34" charset="-128"/>
            </a:endParaRPr>
          </a:p>
        </p:txBody>
      </p:sp>
      <p:sp>
        <p:nvSpPr>
          <p:cNvPr id="8" name="角丸四角形 7">
            <a:extLst>
              <a:ext uri="{FF2B5EF4-FFF2-40B4-BE49-F238E27FC236}">
                <a16:creationId xmlns:a16="http://schemas.microsoft.com/office/drawing/2014/main" id="{979B0394-586E-7A40-B71E-D0EE81E117C6}"/>
              </a:ext>
            </a:extLst>
          </p:cNvPr>
          <p:cNvSpPr/>
          <p:nvPr/>
        </p:nvSpPr>
        <p:spPr>
          <a:xfrm>
            <a:off x="348096" y="1055717"/>
            <a:ext cx="1147959" cy="5434535"/>
          </a:xfrm>
          <a:prstGeom prst="roundRect">
            <a:avLst>
              <a:gd name="adj" fmla="val 0"/>
            </a:avLst>
          </a:prstGeom>
          <a:solidFill>
            <a:schemeClr val="accent6">
              <a:lumMod val="20000"/>
              <a:lumOff val="80000"/>
            </a:schemeClr>
          </a:solidFill>
          <a:ln w="317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dirty="0">
              <a:latin typeface="Meiryo" panose="020B0604030504040204" pitchFamily="34" charset="-128"/>
              <a:ea typeface="Meiryo" panose="020B0604030504040204" pitchFamily="34" charset="-128"/>
            </a:endParaRPr>
          </a:p>
        </p:txBody>
      </p:sp>
      <p:cxnSp>
        <p:nvCxnSpPr>
          <p:cNvPr id="9" name="直線コネクタ 8">
            <a:extLst>
              <a:ext uri="{FF2B5EF4-FFF2-40B4-BE49-F238E27FC236}">
                <a16:creationId xmlns:a16="http://schemas.microsoft.com/office/drawing/2014/main" id="{96B59401-7F3C-5B49-925F-6138967C17EF}"/>
              </a:ext>
            </a:extLst>
          </p:cNvPr>
          <p:cNvCxnSpPr>
            <a:cxnSpLocks/>
          </p:cNvCxnSpPr>
          <p:nvPr/>
        </p:nvCxnSpPr>
        <p:spPr>
          <a:xfrm>
            <a:off x="7174348" y="1045772"/>
            <a:ext cx="2384187"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a:extLst>
              <a:ext uri="{FF2B5EF4-FFF2-40B4-BE49-F238E27FC236}">
                <a16:creationId xmlns:a16="http://schemas.microsoft.com/office/drawing/2014/main" id="{9BB1745A-E335-E34A-A38C-84E52A26DFBC}"/>
              </a:ext>
            </a:extLst>
          </p:cNvPr>
          <p:cNvCxnSpPr>
            <a:cxnSpLocks/>
          </p:cNvCxnSpPr>
          <p:nvPr/>
        </p:nvCxnSpPr>
        <p:spPr>
          <a:xfrm flipV="1">
            <a:off x="337288" y="1481382"/>
            <a:ext cx="9221248"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6" name="直線コネクタ 15">
            <a:extLst>
              <a:ext uri="{FF2B5EF4-FFF2-40B4-BE49-F238E27FC236}">
                <a16:creationId xmlns:a16="http://schemas.microsoft.com/office/drawing/2014/main" id="{5BE1AABB-20D2-774C-9CE2-DAFE772507B6}"/>
              </a:ext>
            </a:extLst>
          </p:cNvPr>
          <p:cNvCxnSpPr>
            <a:cxnSpLocks/>
          </p:cNvCxnSpPr>
          <p:nvPr/>
        </p:nvCxnSpPr>
        <p:spPr>
          <a:xfrm>
            <a:off x="342692" y="1055875"/>
            <a:ext cx="0" cy="5421393"/>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8" name="直線コネクタ 17">
            <a:extLst>
              <a:ext uri="{FF2B5EF4-FFF2-40B4-BE49-F238E27FC236}">
                <a16:creationId xmlns:a16="http://schemas.microsoft.com/office/drawing/2014/main" id="{72611F28-8E3A-2B46-B08D-A5E5BEBC45A8}"/>
              </a:ext>
            </a:extLst>
          </p:cNvPr>
          <p:cNvCxnSpPr>
            <a:cxnSpLocks/>
          </p:cNvCxnSpPr>
          <p:nvPr/>
        </p:nvCxnSpPr>
        <p:spPr>
          <a:xfrm>
            <a:off x="1496057" y="1045771"/>
            <a:ext cx="0" cy="542139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9" name="直線コネクタ 18">
            <a:extLst>
              <a:ext uri="{FF2B5EF4-FFF2-40B4-BE49-F238E27FC236}">
                <a16:creationId xmlns:a16="http://schemas.microsoft.com/office/drawing/2014/main" id="{DC84417F-B5D1-A545-B61D-43C24B5CD63F}"/>
              </a:ext>
            </a:extLst>
          </p:cNvPr>
          <p:cNvCxnSpPr>
            <a:cxnSpLocks/>
          </p:cNvCxnSpPr>
          <p:nvPr/>
        </p:nvCxnSpPr>
        <p:spPr>
          <a:xfrm>
            <a:off x="3390622" y="1045771"/>
            <a:ext cx="0" cy="542139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a:extLst>
              <a:ext uri="{FF2B5EF4-FFF2-40B4-BE49-F238E27FC236}">
                <a16:creationId xmlns:a16="http://schemas.microsoft.com/office/drawing/2014/main" id="{D633387D-A230-2E4E-BE5A-F853916E9BA7}"/>
              </a:ext>
            </a:extLst>
          </p:cNvPr>
          <p:cNvCxnSpPr>
            <a:cxnSpLocks/>
          </p:cNvCxnSpPr>
          <p:nvPr/>
        </p:nvCxnSpPr>
        <p:spPr>
          <a:xfrm>
            <a:off x="5285187" y="1045771"/>
            <a:ext cx="0" cy="542139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26" name="テキスト ボックス 25">
            <a:extLst>
              <a:ext uri="{FF2B5EF4-FFF2-40B4-BE49-F238E27FC236}">
                <a16:creationId xmlns:a16="http://schemas.microsoft.com/office/drawing/2014/main" id="{6493C913-B622-FF49-9864-160D6D66B27D}"/>
              </a:ext>
            </a:extLst>
          </p:cNvPr>
          <p:cNvSpPr txBox="1"/>
          <p:nvPr/>
        </p:nvSpPr>
        <p:spPr>
          <a:xfrm>
            <a:off x="1496054" y="1119541"/>
            <a:ext cx="1894567" cy="300696"/>
          </a:xfrm>
          <a:prstGeom prst="rect">
            <a:avLst/>
          </a:prstGeom>
          <a:noFill/>
        </p:spPr>
        <p:txBody>
          <a:bodyPr wrap="square" rtlCol="0" anchor="ctr">
            <a:spAutoFit/>
          </a:bodyPr>
          <a:lstStyle/>
          <a:p>
            <a:pPr algn="ctr"/>
            <a:r>
              <a:rPr lang="en-US" altLang="ja-JP" sz="1050" dirty="0">
                <a:solidFill>
                  <a:schemeClr val="tx1">
                    <a:lumMod val="75000"/>
                    <a:lumOff val="25000"/>
                  </a:schemeClr>
                </a:solidFill>
                <a:latin typeface="Meiryo" panose="020B0604030504040204" pitchFamily="34" charset="-128"/>
                <a:ea typeface="Meiryo" panose="020B0604030504040204" pitchFamily="34" charset="-128"/>
              </a:rPr>
              <a:t>R</a:t>
            </a:r>
            <a:r>
              <a:rPr lang="ja-JP" altLang="en-US" sz="1050" dirty="0">
                <a:solidFill>
                  <a:schemeClr val="tx1">
                    <a:lumMod val="75000"/>
                    <a:lumOff val="25000"/>
                  </a:schemeClr>
                </a:solidFill>
                <a:latin typeface="Meiryo" panose="020B0604030504040204" pitchFamily="34" charset="-128"/>
                <a:ea typeface="Meiryo" panose="020B0604030504040204" pitchFamily="34" charset="-128"/>
              </a:rPr>
              <a:t>：最新購買日</a:t>
            </a:r>
            <a:endParaRPr kumimoji="1" lang="ja-JP" altLang="en-US" sz="105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7" name="テキスト ボックス 26">
            <a:extLst>
              <a:ext uri="{FF2B5EF4-FFF2-40B4-BE49-F238E27FC236}">
                <a16:creationId xmlns:a16="http://schemas.microsoft.com/office/drawing/2014/main" id="{ECB8C46D-0D0C-654F-9387-1439E7C75D83}"/>
              </a:ext>
            </a:extLst>
          </p:cNvPr>
          <p:cNvSpPr txBox="1"/>
          <p:nvPr/>
        </p:nvSpPr>
        <p:spPr>
          <a:xfrm>
            <a:off x="3390622" y="1119541"/>
            <a:ext cx="1894565" cy="300696"/>
          </a:xfrm>
          <a:prstGeom prst="rect">
            <a:avLst/>
          </a:prstGeom>
          <a:noFill/>
        </p:spPr>
        <p:txBody>
          <a:bodyPr wrap="square" rtlCol="0" anchor="ctr">
            <a:spAutoFit/>
          </a:bodyPr>
          <a:lstStyle/>
          <a:p>
            <a:pPr algn="ctr"/>
            <a:r>
              <a:rPr lang="en-US" altLang="ja-JP" sz="1050" dirty="0">
                <a:solidFill>
                  <a:schemeClr val="tx1">
                    <a:lumMod val="75000"/>
                    <a:lumOff val="25000"/>
                  </a:schemeClr>
                </a:solidFill>
                <a:latin typeface="Meiryo" panose="020B0604030504040204" pitchFamily="34" charset="-128"/>
                <a:ea typeface="Meiryo" panose="020B0604030504040204" pitchFamily="34" charset="-128"/>
              </a:rPr>
              <a:t>F</a:t>
            </a:r>
            <a:r>
              <a:rPr lang="ja-JP" altLang="en-US" sz="1050" dirty="0">
                <a:solidFill>
                  <a:schemeClr val="tx1">
                    <a:lumMod val="75000"/>
                    <a:lumOff val="25000"/>
                  </a:schemeClr>
                </a:solidFill>
                <a:latin typeface="Meiryo" panose="020B0604030504040204" pitchFamily="34" charset="-128"/>
                <a:ea typeface="Meiryo" panose="020B0604030504040204" pitchFamily="34" charset="-128"/>
              </a:rPr>
              <a:t>：購買頻度</a:t>
            </a:r>
            <a:endParaRPr kumimoji="1" lang="ja-JP" altLang="en-US" sz="105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8" name="テキスト ボックス 27">
            <a:extLst>
              <a:ext uri="{FF2B5EF4-FFF2-40B4-BE49-F238E27FC236}">
                <a16:creationId xmlns:a16="http://schemas.microsoft.com/office/drawing/2014/main" id="{F0598BEC-96EC-C54A-B0BA-726A30FE71B9}"/>
              </a:ext>
            </a:extLst>
          </p:cNvPr>
          <p:cNvSpPr txBox="1"/>
          <p:nvPr/>
        </p:nvSpPr>
        <p:spPr>
          <a:xfrm>
            <a:off x="5285187" y="1119541"/>
            <a:ext cx="1894565" cy="300696"/>
          </a:xfrm>
          <a:prstGeom prst="rect">
            <a:avLst/>
          </a:prstGeom>
          <a:noFill/>
        </p:spPr>
        <p:txBody>
          <a:bodyPr wrap="square" rtlCol="0" anchor="ctr">
            <a:spAutoFit/>
          </a:bodyPr>
          <a:lstStyle/>
          <a:p>
            <a:pPr algn="ctr"/>
            <a:r>
              <a:rPr lang="en-US" altLang="ja-JP" sz="1050" dirty="0">
                <a:solidFill>
                  <a:schemeClr val="tx1">
                    <a:lumMod val="75000"/>
                    <a:lumOff val="25000"/>
                  </a:schemeClr>
                </a:solidFill>
                <a:latin typeface="Meiryo" panose="020B0604030504040204" pitchFamily="34" charset="-128"/>
                <a:ea typeface="Meiryo" panose="020B0604030504040204" pitchFamily="34" charset="-128"/>
              </a:rPr>
              <a:t>M</a:t>
            </a:r>
            <a:r>
              <a:rPr lang="ja-JP" altLang="en-US" sz="1050" dirty="0">
                <a:solidFill>
                  <a:schemeClr val="tx1">
                    <a:lumMod val="75000"/>
                    <a:lumOff val="25000"/>
                  </a:schemeClr>
                </a:solidFill>
                <a:latin typeface="Meiryo" panose="020B0604030504040204" pitchFamily="34" charset="-128"/>
                <a:ea typeface="Meiryo" panose="020B0604030504040204" pitchFamily="34" charset="-128"/>
              </a:rPr>
              <a:t>：累計購買額</a:t>
            </a:r>
            <a:endParaRPr kumimoji="1" lang="ja-JP" altLang="en-US" sz="105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47" name="テキスト ボックス 46">
            <a:extLst>
              <a:ext uri="{FF2B5EF4-FFF2-40B4-BE49-F238E27FC236}">
                <a16:creationId xmlns:a16="http://schemas.microsoft.com/office/drawing/2014/main" id="{82B588EA-6D06-4840-AD72-5E7296E65BFF}"/>
              </a:ext>
            </a:extLst>
          </p:cNvPr>
          <p:cNvSpPr txBox="1"/>
          <p:nvPr/>
        </p:nvSpPr>
        <p:spPr>
          <a:xfrm>
            <a:off x="348095" y="1119541"/>
            <a:ext cx="1147960" cy="300696"/>
          </a:xfrm>
          <a:prstGeom prst="rect">
            <a:avLst/>
          </a:prstGeom>
          <a:noFill/>
        </p:spPr>
        <p:txBody>
          <a:bodyPr wrap="square" rtlCol="0" anchor="ctr">
            <a:spAutoFit/>
          </a:bodyPr>
          <a:lstStyle/>
          <a:p>
            <a:pPr algn="ctr"/>
            <a:r>
              <a:rPr kumimoji="1" lang="ja-JP" altLang="en-US" sz="1050" dirty="0">
                <a:solidFill>
                  <a:schemeClr val="tx1">
                    <a:lumMod val="75000"/>
                    <a:lumOff val="25000"/>
                  </a:schemeClr>
                </a:solidFill>
                <a:latin typeface="Meiryo" panose="020B0604030504040204" pitchFamily="34" charset="-128"/>
                <a:ea typeface="Meiryo" panose="020B0604030504040204" pitchFamily="34" charset="-128"/>
              </a:rPr>
              <a:t>顧客名・</a:t>
            </a:r>
            <a:r>
              <a:rPr kumimoji="1" lang="en-US" altLang="ja-JP" sz="1050" dirty="0">
                <a:solidFill>
                  <a:schemeClr val="tx1">
                    <a:lumMod val="75000"/>
                    <a:lumOff val="25000"/>
                  </a:schemeClr>
                </a:solidFill>
                <a:latin typeface="Meiryo" panose="020B0604030504040204" pitchFamily="34" charset="-128"/>
                <a:ea typeface="Meiryo" panose="020B0604030504040204" pitchFamily="34" charset="-128"/>
              </a:rPr>
              <a:t>ID</a:t>
            </a:r>
            <a:endParaRPr kumimoji="1" lang="ja-JP" altLang="en-US" sz="105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49" name="直線コネクタ 48">
            <a:extLst>
              <a:ext uri="{FF2B5EF4-FFF2-40B4-BE49-F238E27FC236}">
                <a16:creationId xmlns:a16="http://schemas.microsoft.com/office/drawing/2014/main" id="{72FFCCFF-E4D3-0D4F-ADE2-70BD51A940D5}"/>
              </a:ext>
            </a:extLst>
          </p:cNvPr>
          <p:cNvCxnSpPr/>
          <p:nvPr/>
        </p:nvCxnSpPr>
        <p:spPr>
          <a:xfrm flipV="1">
            <a:off x="337288" y="1988463"/>
            <a:ext cx="9218548"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61" name="直線コネクタ 60">
            <a:extLst>
              <a:ext uri="{FF2B5EF4-FFF2-40B4-BE49-F238E27FC236}">
                <a16:creationId xmlns:a16="http://schemas.microsoft.com/office/drawing/2014/main" id="{CE3DC948-8A6E-D046-BA48-A81A21F483C7}"/>
              </a:ext>
            </a:extLst>
          </p:cNvPr>
          <p:cNvCxnSpPr/>
          <p:nvPr/>
        </p:nvCxnSpPr>
        <p:spPr>
          <a:xfrm flipV="1">
            <a:off x="337288" y="2485605"/>
            <a:ext cx="9218548"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68" name="直線コネクタ 67">
            <a:extLst>
              <a:ext uri="{FF2B5EF4-FFF2-40B4-BE49-F238E27FC236}">
                <a16:creationId xmlns:a16="http://schemas.microsoft.com/office/drawing/2014/main" id="{4C5F3AAD-145C-6B45-8C0A-2972211DE5B4}"/>
              </a:ext>
            </a:extLst>
          </p:cNvPr>
          <p:cNvCxnSpPr/>
          <p:nvPr/>
        </p:nvCxnSpPr>
        <p:spPr>
          <a:xfrm flipV="1">
            <a:off x="337288" y="2982748"/>
            <a:ext cx="9218548"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75" name="直線コネクタ 74">
            <a:extLst>
              <a:ext uri="{FF2B5EF4-FFF2-40B4-BE49-F238E27FC236}">
                <a16:creationId xmlns:a16="http://schemas.microsoft.com/office/drawing/2014/main" id="{D8FF73B3-E2FE-3D4E-8AA4-E390598523C4}"/>
              </a:ext>
            </a:extLst>
          </p:cNvPr>
          <p:cNvCxnSpPr/>
          <p:nvPr/>
        </p:nvCxnSpPr>
        <p:spPr>
          <a:xfrm flipV="1">
            <a:off x="337288" y="3479891"/>
            <a:ext cx="9218548"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82" name="直線コネクタ 81">
            <a:extLst>
              <a:ext uri="{FF2B5EF4-FFF2-40B4-BE49-F238E27FC236}">
                <a16:creationId xmlns:a16="http://schemas.microsoft.com/office/drawing/2014/main" id="{39E8C3AC-4D24-BB4D-84B8-DE943F846E67}"/>
              </a:ext>
            </a:extLst>
          </p:cNvPr>
          <p:cNvCxnSpPr/>
          <p:nvPr/>
        </p:nvCxnSpPr>
        <p:spPr>
          <a:xfrm flipV="1">
            <a:off x="337288" y="3977033"/>
            <a:ext cx="9218548"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89" name="直線コネクタ 88">
            <a:extLst>
              <a:ext uri="{FF2B5EF4-FFF2-40B4-BE49-F238E27FC236}">
                <a16:creationId xmlns:a16="http://schemas.microsoft.com/office/drawing/2014/main" id="{5A362F71-8207-4B48-98A2-877BDA9D707C}"/>
              </a:ext>
            </a:extLst>
          </p:cNvPr>
          <p:cNvCxnSpPr/>
          <p:nvPr/>
        </p:nvCxnSpPr>
        <p:spPr>
          <a:xfrm flipV="1">
            <a:off x="337288" y="4474176"/>
            <a:ext cx="9218548"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96" name="直線コネクタ 95">
            <a:extLst>
              <a:ext uri="{FF2B5EF4-FFF2-40B4-BE49-F238E27FC236}">
                <a16:creationId xmlns:a16="http://schemas.microsoft.com/office/drawing/2014/main" id="{7F95AAEE-270B-3B49-A27F-A83CA4889489}"/>
              </a:ext>
            </a:extLst>
          </p:cNvPr>
          <p:cNvCxnSpPr/>
          <p:nvPr/>
        </p:nvCxnSpPr>
        <p:spPr>
          <a:xfrm flipV="1">
            <a:off x="337288" y="4971319"/>
            <a:ext cx="9218548"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3" name="直線コネクタ 102">
            <a:extLst>
              <a:ext uri="{FF2B5EF4-FFF2-40B4-BE49-F238E27FC236}">
                <a16:creationId xmlns:a16="http://schemas.microsoft.com/office/drawing/2014/main" id="{9A357F07-7348-F14D-8E21-53CA7BC8300B}"/>
              </a:ext>
            </a:extLst>
          </p:cNvPr>
          <p:cNvCxnSpPr/>
          <p:nvPr/>
        </p:nvCxnSpPr>
        <p:spPr>
          <a:xfrm flipV="1">
            <a:off x="337288" y="5468461"/>
            <a:ext cx="9218548"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0" name="直線コネクタ 109">
            <a:extLst>
              <a:ext uri="{FF2B5EF4-FFF2-40B4-BE49-F238E27FC236}">
                <a16:creationId xmlns:a16="http://schemas.microsoft.com/office/drawing/2014/main" id="{CAA58C12-EEF5-2B40-8AE3-BA4A13EB1AC0}"/>
              </a:ext>
            </a:extLst>
          </p:cNvPr>
          <p:cNvCxnSpPr/>
          <p:nvPr/>
        </p:nvCxnSpPr>
        <p:spPr>
          <a:xfrm flipV="1">
            <a:off x="337288" y="5965604"/>
            <a:ext cx="9218548"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7" name="直線コネクタ 116">
            <a:extLst>
              <a:ext uri="{FF2B5EF4-FFF2-40B4-BE49-F238E27FC236}">
                <a16:creationId xmlns:a16="http://schemas.microsoft.com/office/drawing/2014/main" id="{BBCC09F2-E311-7845-9B98-E00AFC4784B1}"/>
              </a:ext>
            </a:extLst>
          </p:cNvPr>
          <p:cNvCxnSpPr/>
          <p:nvPr/>
        </p:nvCxnSpPr>
        <p:spPr>
          <a:xfrm flipV="1">
            <a:off x="337288" y="6481986"/>
            <a:ext cx="9218548" cy="1"/>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22" name="直線コネクタ 121">
            <a:extLst>
              <a:ext uri="{FF2B5EF4-FFF2-40B4-BE49-F238E27FC236}">
                <a16:creationId xmlns:a16="http://schemas.microsoft.com/office/drawing/2014/main" id="{F8C2A54B-192F-E940-9EBC-449B027D2826}"/>
              </a:ext>
            </a:extLst>
          </p:cNvPr>
          <p:cNvCxnSpPr>
            <a:cxnSpLocks/>
          </p:cNvCxnSpPr>
          <p:nvPr/>
        </p:nvCxnSpPr>
        <p:spPr>
          <a:xfrm>
            <a:off x="7774448" y="1045771"/>
            <a:ext cx="0" cy="542139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23" name="直線コネクタ 122">
            <a:extLst>
              <a:ext uri="{FF2B5EF4-FFF2-40B4-BE49-F238E27FC236}">
                <a16:creationId xmlns:a16="http://schemas.microsoft.com/office/drawing/2014/main" id="{BC197150-0455-9B4B-842A-A6626ACE2008}"/>
              </a:ext>
            </a:extLst>
          </p:cNvPr>
          <p:cNvCxnSpPr>
            <a:cxnSpLocks/>
          </p:cNvCxnSpPr>
          <p:nvPr/>
        </p:nvCxnSpPr>
        <p:spPr>
          <a:xfrm>
            <a:off x="8369144" y="1045771"/>
            <a:ext cx="0" cy="542139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24" name="直線コネクタ 123">
            <a:extLst>
              <a:ext uri="{FF2B5EF4-FFF2-40B4-BE49-F238E27FC236}">
                <a16:creationId xmlns:a16="http://schemas.microsoft.com/office/drawing/2014/main" id="{9EC7A7AB-4BB6-0B44-9D11-63786722A96A}"/>
              </a:ext>
            </a:extLst>
          </p:cNvPr>
          <p:cNvCxnSpPr>
            <a:cxnSpLocks/>
          </p:cNvCxnSpPr>
          <p:nvPr/>
        </p:nvCxnSpPr>
        <p:spPr>
          <a:xfrm>
            <a:off x="8963840" y="1045771"/>
            <a:ext cx="0" cy="542139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7" name="直線コネクタ 16">
            <a:extLst>
              <a:ext uri="{FF2B5EF4-FFF2-40B4-BE49-F238E27FC236}">
                <a16:creationId xmlns:a16="http://schemas.microsoft.com/office/drawing/2014/main" id="{E79FC733-92DD-6941-BE82-02F332D67B7A}"/>
              </a:ext>
            </a:extLst>
          </p:cNvPr>
          <p:cNvCxnSpPr>
            <a:cxnSpLocks/>
          </p:cNvCxnSpPr>
          <p:nvPr/>
        </p:nvCxnSpPr>
        <p:spPr>
          <a:xfrm>
            <a:off x="7179752" y="1045769"/>
            <a:ext cx="0" cy="5421394"/>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25" name="直線コネクタ 124">
            <a:extLst>
              <a:ext uri="{FF2B5EF4-FFF2-40B4-BE49-F238E27FC236}">
                <a16:creationId xmlns:a16="http://schemas.microsoft.com/office/drawing/2014/main" id="{BA67977C-E93F-C443-B4EB-1B2769CCBC91}"/>
              </a:ext>
            </a:extLst>
          </p:cNvPr>
          <p:cNvCxnSpPr>
            <a:cxnSpLocks/>
          </p:cNvCxnSpPr>
          <p:nvPr/>
        </p:nvCxnSpPr>
        <p:spPr>
          <a:xfrm>
            <a:off x="9558536" y="696203"/>
            <a:ext cx="0" cy="5780584"/>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30" name="直線コネクタ 129">
            <a:extLst>
              <a:ext uri="{FF2B5EF4-FFF2-40B4-BE49-F238E27FC236}">
                <a16:creationId xmlns:a16="http://schemas.microsoft.com/office/drawing/2014/main" id="{2E05FF08-7082-294C-B81A-1A7E07C4AD20}"/>
              </a:ext>
            </a:extLst>
          </p:cNvPr>
          <p:cNvCxnSpPr>
            <a:cxnSpLocks/>
          </p:cNvCxnSpPr>
          <p:nvPr/>
        </p:nvCxnSpPr>
        <p:spPr>
          <a:xfrm flipH="1">
            <a:off x="7179753" y="693559"/>
            <a:ext cx="2376083" cy="0"/>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34" name="テキスト ボックス 133">
            <a:extLst>
              <a:ext uri="{FF2B5EF4-FFF2-40B4-BE49-F238E27FC236}">
                <a16:creationId xmlns:a16="http://schemas.microsoft.com/office/drawing/2014/main" id="{15F0F740-FFB6-0248-8685-71CACEFB347D}"/>
              </a:ext>
            </a:extLst>
          </p:cNvPr>
          <p:cNvSpPr txBox="1"/>
          <p:nvPr/>
        </p:nvSpPr>
        <p:spPr>
          <a:xfrm>
            <a:off x="7671870" y="718466"/>
            <a:ext cx="1389143" cy="300696"/>
          </a:xfrm>
          <a:prstGeom prst="rect">
            <a:avLst/>
          </a:prstGeom>
          <a:noFill/>
        </p:spPr>
        <p:txBody>
          <a:bodyPr wrap="square" rtlCol="0" anchor="ctr">
            <a:spAutoFit/>
          </a:bodyPr>
          <a:lstStyle/>
          <a:p>
            <a:pPr algn="ctr"/>
            <a:r>
              <a:rPr lang="ja-JP" altLang="en-US" sz="1050" dirty="0">
                <a:solidFill>
                  <a:schemeClr val="tx1">
                    <a:lumMod val="75000"/>
                    <a:lumOff val="25000"/>
                  </a:schemeClr>
                </a:solidFill>
                <a:latin typeface="Meiryo" panose="020B0604030504040204" pitchFamily="34" charset="-128"/>
                <a:ea typeface="Meiryo" panose="020B0604030504040204" pitchFamily="34" charset="-128"/>
              </a:rPr>
              <a:t>点数</a:t>
            </a:r>
            <a:endParaRPr kumimoji="1" lang="ja-JP" altLang="en-US" sz="105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35" name="テキスト ボックス 134">
            <a:extLst>
              <a:ext uri="{FF2B5EF4-FFF2-40B4-BE49-F238E27FC236}">
                <a16:creationId xmlns:a16="http://schemas.microsoft.com/office/drawing/2014/main" id="{44FC202D-487E-344A-9530-5655EC46A21B}"/>
              </a:ext>
            </a:extLst>
          </p:cNvPr>
          <p:cNvSpPr txBox="1"/>
          <p:nvPr/>
        </p:nvSpPr>
        <p:spPr>
          <a:xfrm>
            <a:off x="7174348" y="1119541"/>
            <a:ext cx="600100" cy="300696"/>
          </a:xfrm>
          <a:prstGeom prst="rect">
            <a:avLst/>
          </a:prstGeom>
          <a:noFill/>
        </p:spPr>
        <p:txBody>
          <a:bodyPr wrap="square" rtlCol="0" anchor="ctr">
            <a:spAutoFit/>
          </a:bodyPr>
          <a:lstStyle/>
          <a:p>
            <a:pPr algn="ctr"/>
            <a:r>
              <a:rPr kumimoji="1" lang="en-US" altLang="ja-JP" sz="1050" dirty="0">
                <a:solidFill>
                  <a:schemeClr val="tx1">
                    <a:lumMod val="75000"/>
                    <a:lumOff val="25000"/>
                  </a:schemeClr>
                </a:solidFill>
                <a:latin typeface="Meiryo" panose="020B0604030504040204" pitchFamily="34" charset="-128"/>
                <a:ea typeface="Meiryo" panose="020B0604030504040204" pitchFamily="34" charset="-128"/>
              </a:rPr>
              <a:t>R</a:t>
            </a:r>
            <a:endParaRPr kumimoji="1" lang="ja-JP" altLang="en-US" sz="105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36" name="テキスト ボックス 135">
            <a:extLst>
              <a:ext uri="{FF2B5EF4-FFF2-40B4-BE49-F238E27FC236}">
                <a16:creationId xmlns:a16="http://schemas.microsoft.com/office/drawing/2014/main" id="{C573F0B7-E1CF-E64D-8C48-2EAD3110F341}"/>
              </a:ext>
            </a:extLst>
          </p:cNvPr>
          <p:cNvSpPr txBox="1"/>
          <p:nvPr/>
        </p:nvSpPr>
        <p:spPr>
          <a:xfrm>
            <a:off x="7771745" y="1119541"/>
            <a:ext cx="600100" cy="300696"/>
          </a:xfrm>
          <a:prstGeom prst="rect">
            <a:avLst/>
          </a:prstGeom>
          <a:noFill/>
        </p:spPr>
        <p:txBody>
          <a:bodyPr wrap="square" rtlCol="0" anchor="ctr">
            <a:spAutoFit/>
          </a:bodyPr>
          <a:lstStyle/>
          <a:p>
            <a:pPr algn="ctr"/>
            <a:r>
              <a:rPr kumimoji="1" lang="en-US" altLang="ja-JP" sz="1050" dirty="0">
                <a:solidFill>
                  <a:schemeClr val="tx1">
                    <a:lumMod val="75000"/>
                    <a:lumOff val="25000"/>
                  </a:schemeClr>
                </a:solidFill>
                <a:latin typeface="Meiryo" panose="020B0604030504040204" pitchFamily="34" charset="-128"/>
                <a:ea typeface="Meiryo" panose="020B0604030504040204" pitchFamily="34" charset="-128"/>
              </a:rPr>
              <a:t>F</a:t>
            </a:r>
            <a:endParaRPr kumimoji="1" lang="ja-JP" altLang="en-US" sz="105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37" name="テキスト ボックス 136">
            <a:extLst>
              <a:ext uri="{FF2B5EF4-FFF2-40B4-BE49-F238E27FC236}">
                <a16:creationId xmlns:a16="http://schemas.microsoft.com/office/drawing/2014/main" id="{685CB573-4385-0442-AAF1-ED29901806B6}"/>
              </a:ext>
            </a:extLst>
          </p:cNvPr>
          <p:cNvSpPr txBox="1"/>
          <p:nvPr/>
        </p:nvSpPr>
        <p:spPr>
          <a:xfrm>
            <a:off x="8366445" y="1119541"/>
            <a:ext cx="594694" cy="300696"/>
          </a:xfrm>
          <a:prstGeom prst="rect">
            <a:avLst/>
          </a:prstGeom>
          <a:noFill/>
        </p:spPr>
        <p:txBody>
          <a:bodyPr wrap="square" rtlCol="0" anchor="ctr">
            <a:spAutoFit/>
          </a:bodyPr>
          <a:lstStyle/>
          <a:p>
            <a:pPr algn="ctr"/>
            <a:r>
              <a:rPr kumimoji="1" lang="en-US" altLang="ja-JP" sz="1050" dirty="0">
                <a:solidFill>
                  <a:schemeClr val="tx1">
                    <a:lumMod val="75000"/>
                    <a:lumOff val="25000"/>
                  </a:schemeClr>
                </a:solidFill>
                <a:latin typeface="Meiryo" panose="020B0604030504040204" pitchFamily="34" charset="-128"/>
                <a:ea typeface="Meiryo" panose="020B0604030504040204" pitchFamily="34" charset="-128"/>
              </a:rPr>
              <a:t>M</a:t>
            </a:r>
            <a:endParaRPr kumimoji="1" lang="ja-JP" altLang="en-US" sz="105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38" name="テキスト ボックス 137">
            <a:extLst>
              <a:ext uri="{FF2B5EF4-FFF2-40B4-BE49-F238E27FC236}">
                <a16:creationId xmlns:a16="http://schemas.microsoft.com/office/drawing/2014/main" id="{F47995C8-0D24-0940-9626-34834DFAC97C}"/>
              </a:ext>
            </a:extLst>
          </p:cNvPr>
          <p:cNvSpPr txBox="1"/>
          <p:nvPr/>
        </p:nvSpPr>
        <p:spPr>
          <a:xfrm>
            <a:off x="8961143" y="1119541"/>
            <a:ext cx="594694" cy="300696"/>
          </a:xfrm>
          <a:prstGeom prst="rect">
            <a:avLst/>
          </a:prstGeom>
          <a:noFill/>
        </p:spPr>
        <p:txBody>
          <a:bodyPr wrap="square" rtlCol="0" anchor="ctr">
            <a:spAutoFit/>
          </a:bodyPr>
          <a:lstStyle/>
          <a:p>
            <a:pPr algn="ctr"/>
            <a:r>
              <a:rPr lang="ja-JP" altLang="en-US" sz="1050" dirty="0">
                <a:solidFill>
                  <a:schemeClr val="tx1">
                    <a:lumMod val="75000"/>
                    <a:lumOff val="25000"/>
                  </a:schemeClr>
                </a:solidFill>
                <a:latin typeface="Meiryo" panose="020B0604030504040204" pitchFamily="34" charset="-128"/>
                <a:ea typeface="Meiryo" panose="020B0604030504040204" pitchFamily="34" charset="-128"/>
              </a:rPr>
              <a:t>総合</a:t>
            </a:r>
            <a:endParaRPr kumimoji="1" lang="ja-JP" altLang="en-US" sz="105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46" name="直線コネクタ 145">
            <a:extLst>
              <a:ext uri="{FF2B5EF4-FFF2-40B4-BE49-F238E27FC236}">
                <a16:creationId xmlns:a16="http://schemas.microsoft.com/office/drawing/2014/main" id="{BD61CAEC-9E19-F648-BCFE-B3A9F032E670}"/>
              </a:ext>
            </a:extLst>
          </p:cNvPr>
          <p:cNvCxnSpPr>
            <a:cxnSpLocks/>
          </p:cNvCxnSpPr>
          <p:nvPr/>
        </p:nvCxnSpPr>
        <p:spPr>
          <a:xfrm flipH="1" flipV="1">
            <a:off x="7179751" y="686422"/>
            <a:ext cx="1" cy="359191"/>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51" name="直線コネクタ 150">
            <a:extLst>
              <a:ext uri="{FF2B5EF4-FFF2-40B4-BE49-F238E27FC236}">
                <a16:creationId xmlns:a16="http://schemas.microsoft.com/office/drawing/2014/main" id="{9E5BF14E-4D6D-C44D-A699-F300531E3224}"/>
              </a:ext>
            </a:extLst>
          </p:cNvPr>
          <p:cNvCxnSpPr>
            <a:cxnSpLocks/>
          </p:cNvCxnSpPr>
          <p:nvPr/>
        </p:nvCxnSpPr>
        <p:spPr>
          <a:xfrm flipV="1">
            <a:off x="339992" y="1041828"/>
            <a:ext cx="6847549" cy="16932"/>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39" name="テキスト ボックス 38">
            <a:extLst>
              <a:ext uri="{FF2B5EF4-FFF2-40B4-BE49-F238E27FC236}">
                <a16:creationId xmlns:a16="http://schemas.microsoft.com/office/drawing/2014/main" id="{914E41F7-4D8D-C14C-84D9-0D8E694ED907}"/>
              </a:ext>
            </a:extLst>
          </p:cNvPr>
          <p:cNvSpPr txBox="1"/>
          <p:nvPr/>
        </p:nvSpPr>
        <p:spPr>
          <a:xfrm>
            <a:off x="1496054" y="1594651"/>
            <a:ext cx="1894567" cy="283007"/>
          </a:xfrm>
          <a:prstGeom prst="rect">
            <a:avLst/>
          </a:prstGeom>
          <a:noFill/>
        </p:spPr>
        <p:txBody>
          <a:bodyPr wrap="square" rtlCol="0" anchor="ctr">
            <a:spAutoFit/>
          </a:bodyPr>
          <a:lstStyle/>
          <a:p>
            <a:pPr algn="ctr"/>
            <a:r>
              <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rPr>
              <a:t>2017/12/28</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40" name="テキスト ボックス 39">
            <a:extLst>
              <a:ext uri="{FF2B5EF4-FFF2-40B4-BE49-F238E27FC236}">
                <a16:creationId xmlns:a16="http://schemas.microsoft.com/office/drawing/2014/main" id="{88835BD6-4D7C-9D47-ADAE-3051C70B28AE}"/>
              </a:ext>
            </a:extLst>
          </p:cNvPr>
          <p:cNvSpPr txBox="1"/>
          <p:nvPr/>
        </p:nvSpPr>
        <p:spPr>
          <a:xfrm>
            <a:off x="3390622" y="1594651"/>
            <a:ext cx="1894565"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8</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41" name="テキスト ボックス 40">
            <a:extLst>
              <a:ext uri="{FF2B5EF4-FFF2-40B4-BE49-F238E27FC236}">
                <a16:creationId xmlns:a16="http://schemas.microsoft.com/office/drawing/2014/main" id="{200B158D-75AB-CA4C-B139-7D7213BE31CA}"/>
              </a:ext>
            </a:extLst>
          </p:cNvPr>
          <p:cNvSpPr txBox="1"/>
          <p:nvPr/>
        </p:nvSpPr>
        <p:spPr>
          <a:xfrm>
            <a:off x="5285187" y="1594651"/>
            <a:ext cx="1894565"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30,000</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42" name="テキスト ボックス 41">
            <a:extLst>
              <a:ext uri="{FF2B5EF4-FFF2-40B4-BE49-F238E27FC236}">
                <a16:creationId xmlns:a16="http://schemas.microsoft.com/office/drawing/2014/main" id="{FBD479BA-D492-A549-AED1-67FCA037C19E}"/>
              </a:ext>
            </a:extLst>
          </p:cNvPr>
          <p:cNvSpPr txBox="1"/>
          <p:nvPr/>
        </p:nvSpPr>
        <p:spPr>
          <a:xfrm>
            <a:off x="1496054" y="2093792"/>
            <a:ext cx="1894567" cy="283007"/>
          </a:xfrm>
          <a:prstGeom prst="rect">
            <a:avLst/>
          </a:prstGeom>
          <a:noFill/>
        </p:spPr>
        <p:txBody>
          <a:bodyPr wrap="square" rtlCol="0" anchor="ctr">
            <a:spAutoFit/>
          </a:bodyPr>
          <a:lstStyle/>
          <a:p>
            <a:pPr algn="ctr"/>
            <a:r>
              <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rPr>
              <a:t>2017/03/26</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43" name="テキスト ボックス 42">
            <a:extLst>
              <a:ext uri="{FF2B5EF4-FFF2-40B4-BE49-F238E27FC236}">
                <a16:creationId xmlns:a16="http://schemas.microsoft.com/office/drawing/2014/main" id="{7226F2C3-7316-C648-BE5B-7C02715A6D88}"/>
              </a:ext>
            </a:extLst>
          </p:cNvPr>
          <p:cNvSpPr txBox="1"/>
          <p:nvPr/>
        </p:nvSpPr>
        <p:spPr>
          <a:xfrm>
            <a:off x="3390622" y="2093792"/>
            <a:ext cx="1894565"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1</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44" name="テキスト ボックス 43">
            <a:extLst>
              <a:ext uri="{FF2B5EF4-FFF2-40B4-BE49-F238E27FC236}">
                <a16:creationId xmlns:a16="http://schemas.microsoft.com/office/drawing/2014/main" id="{7103856B-4DBA-544E-8BB9-5C9CC9ED1347}"/>
              </a:ext>
            </a:extLst>
          </p:cNvPr>
          <p:cNvSpPr txBox="1"/>
          <p:nvPr/>
        </p:nvSpPr>
        <p:spPr>
          <a:xfrm>
            <a:off x="5285187" y="2093792"/>
            <a:ext cx="1894565"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40,000</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45" name="テキスト ボックス 44">
            <a:extLst>
              <a:ext uri="{FF2B5EF4-FFF2-40B4-BE49-F238E27FC236}">
                <a16:creationId xmlns:a16="http://schemas.microsoft.com/office/drawing/2014/main" id="{27D8670A-2A1B-5944-B4E2-5ADCC0FE1D94}"/>
              </a:ext>
            </a:extLst>
          </p:cNvPr>
          <p:cNvSpPr txBox="1"/>
          <p:nvPr/>
        </p:nvSpPr>
        <p:spPr>
          <a:xfrm>
            <a:off x="1496054" y="2592934"/>
            <a:ext cx="1894567" cy="283007"/>
          </a:xfrm>
          <a:prstGeom prst="rect">
            <a:avLst/>
          </a:prstGeom>
          <a:noFill/>
        </p:spPr>
        <p:txBody>
          <a:bodyPr wrap="square" rtlCol="0" anchor="ctr">
            <a:spAutoFit/>
          </a:bodyPr>
          <a:lstStyle/>
          <a:p>
            <a:pPr algn="ctr"/>
            <a:r>
              <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rPr>
              <a:t>2017/12/02</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46" name="テキスト ボックス 45">
            <a:extLst>
              <a:ext uri="{FF2B5EF4-FFF2-40B4-BE49-F238E27FC236}">
                <a16:creationId xmlns:a16="http://schemas.microsoft.com/office/drawing/2014/main" id="{864CCB67-387D-C340-B8C9-5100BF433D20}"/>
              </a:ext>
            </a:extLst>
          </p:cNvPr>
          <p:cNvSpPr txBox="1"/>
          <p:nvPr/>
        </p:nvSpPr>
        <p:spPr>
          <a:xfrm>
            <a:off x="3390622" y="2592934"/>
            <a:ext cx="1894565"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25</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48" name="テキスト ボックス 47">
            <a:extLst>
              <a:ext uri="{FF2B5EF4-FFF2-40B4-BE49-F238E27FC236}">
                <a16:creationId xmlns:a16="http://schemas.microsoft.com/office/drawing/2014/main" id="{82CAF944-06E6-0244-A390-9392B194A5A9}"/>
              </a:ext>
            </a:extLst>
          </p:cNvPr>
          <p:cNvSpPr txBox="1"/>
          <p:nvPr/>
        </p:nvSpPr>
        <p:spPr>
          <a:xfrm>
            <a:off x="5285187" y="2592934"/>
            <a:ext cx="1894565"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70,000</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50" name="テキスト ボックス 49">
            <a:extLst>
              <a:ext uri="{FF2B5EF4-FFF2-40B4-BE49-F238E27FC236}">
                <a16:creationId xmlns:a16="http://schemas.microsoft.com/office/drawing/2014/main" id="{78CFC864-3E63-594F-AB80-C279CC7A7ED2}"/>
              </a:ext>
            </a:extLst>
          </p:cNvPr>
          <p:cNvSpPr txBox="1"/>
          <p:nvPr/>
        </p:nvSpPr>
        <p:spPr>
          <a:xfrm>
            <a:off x="1496054" y="3092075"/>
            <a:ext cx="1894567" cy="283007"/>
          </a:xfrm>
          <a:prstGeom prst="rect">
            <a:avLst/>
          </a:prstGeom>
          <a:noFill/>
        </p:spPr>
        <p:txBody>
          <a:bodyPr wrap="square" rtlCol="0" anchor="ctr">
            <a:spAutoFit/>
          </a:bodyPr>
          <a:lstStyle/>
          <a:p>
            <a:pPr algn="ctr"/>
            <a:r>
              <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rPr>
              <a:t>2017/07/10</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51" name="テキスト ボックス 50">
            <a:extLst>
              <a:ext uri="{FF2B5EF4-FFF2-40B4-BE49-F238E27FC236}">
                <a16:creationId xmlns:a16="http://schemas.microsoft.com/office/drawing/2014/main" id="{13578AB1-73E1-1F49-A818-2615ED154E20}"/>
              </a:ext>
            </a:extLst>
          </p:cNvPr>
          <p:cNvSpPr txBox="1"/>
          <p:nvPr/>
        </p:nvSpPr>
        <p:spPr>
          <a:xfrm>
            <a:off x="3390622" y="3092075"/>
            <a:ext cx="1894565" cy="283007"/>
          </a:xfrm>
          <a:prstGeom prst="rect">
            <a:avLst/>
          </a:prstGeom>
          <a:noFill/>
        </p:spPr>
        <p:txBody>
          <a:bodyPr wrap="square" rtlCol="0" anchor="ctr">
            <a:spAutoFit/>
          </a:bodyPr>
          <a:lstStyle/>
          <a:p>
            <a:pPr algn="ctr"/>
            <a:r>
              <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rPr>
              <a:t>14</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52" name="テキスト ボックス 51">
            <a:extLst>
              <a:ext uri="{FF2B5EF4-FFF2-40B4-BE49-F238E27FC236}">
                <a16:creationId xmlns:a16="http://schemas.microsoft.com/office/drawing/2014/main" id="{9E0121C5-B4B1-4645-B17F-F31BBAEEB167}"/>
              </a:ext>
            </a:extLst>
          </p:cNvPr>
          <p:cNvSpPr txBox="1"/>
          <p:nvPr/>
        </p:nvSpPr>
        <p:spPr>
          <a:xfrm>
            <a:off x="5285187" y="3092075"/>
            <a:ext cx="1894565"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20,000</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53" name="テキスト ボックス 52">
            <a:extLst>
              <a:ext uri="{FF2B5EF4-FFF2-40B4-BE49-F238E27FC236}">
                <a16:creationId xmlns:a16="http://schemas.microsoft.com/office/drawing/2014/main" id="{23562A6B-6665-E849-B9A3-821578F2EED4}"/>
              </a:ext>
            </a:extLst>
          </p:cNvPr>
          <p:cNvSpPr txBox="1"/>
          <p:nvPr/>
        </p:nvSpPr>
        <p:spPr>
          <a:xfrm>
            <a:off x="1496054" y="3591217"/>
            <a:ext cx="1894567" cy="283007"/>
          </a:xfrm>
          <a:prstGeom prst="rect">
            <a:avLst/>
          </a:prstGeom>
          <a:noFill/>
        </p:spPr>
        <p:txBody>
          <a:bodyPr wrap="square" rtlCol="0" anchor="ctr">
            <a:spAutoFit/>
          </a:bodyPr>
          <a:lstStyle/>
          <a:p>
            <a:pPr algn="ctr"/>
            <a:r>
              <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rPr>
              <a:t>2017/05/05</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54" name="テキスト ボックス 53">
            <a:extLst>
              <a:ext uri="{FF2B5EF4-FFF2-40B4-BE49-F238E27FC236}">
                <a16:creationId xmlns:a16="http://schemas.microsoft.com/office/drawing/2014/main" id="{4424312C-7BDF-914E-BDB1-A90DAF2C0010}"/>
              </a:ext>
            </a:extLst>
          </p:cNvPr>
          <p:cNvSpPr txBox="1"/>
          <p:nvPr/>
        </p:nvSpPr>
        <p:spPr>
          <a:xfrm>
            <a:off x="3390622" y="3591217"/>
            <a:ext cx="1894565" cy="283007"/>
          </a:xfrm>
          <a:prstGeom prst="rect">
            <a:avLst/>
          </a:prstGeom>
          <a:noFill/>
        </p:spPr>
        <p:txBody>
          <a:bodyPr wrap="square" rtlCol="0" anchor="ctr">
            <a:spAutoFit/>
          </a:bodyPr>
          <a:lstStyle/>
          <a:p>
            <a:pPr algn="ctr"/>
            <a:r>
              <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rPr>
              <a:t>7</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55" name="テキスト ボックス 54">
            <a:extLst>
              <a:ext uri="{FF2B5EF4-FFF2-40B4-BE49-F238E27FC236}">
                <a16:creationId xmlns:a16="http://schemas.microsoft.com/office/drawing/2014/main" id="{3123B7C2-A23A-5D4F-BD62-AE15A0D919BE}"/>
              </a:ext>
            </a:extLst>
          </p:cNvPr>
          <p:cNvSpPr txBox="1"/>
          <p:nvPr/>
        </p:nvSpPr>
        <p:spPr>
          <a:xfrm>
            <a:off x="5285187" y="3591217"/>
            <a:ext cx="1894565"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8,000</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56" name="テキスト ボックス 55">
            <a:extLst>
              <a:ext uri="{FF2B5EF4-FFF2-40B4-BE49-F238E27FC236}">
                <a16:creationId xmlns:a16="http://schemas.microsoft.com/office/drawing/2014/main" id="{39D07292-7B8A-0143-B81B-18032CAA862F}"/>
              </a:ext>
            </a:extLst>
          </p:cNvPr>
          <p:cNvSpPr txBox="1"/>
          <p:nvPr/>
        </p:nvSpPr>
        <p:spPr>
          <a:xfrm>
            <a:off x="1496054" y="4090358"/>
            <a:ext cx="1894567" cy="283007"/>
          </a:xfrm>
          <a:prstGeom prst="rect">
            <a:avLst/>
          </a:prstGeom>
          <a:noFill/>
        </p:spPr>
        <p:txBody>
          <a:bodyPr wrap="square" rtlCol="0" anchor="ctr">
            <a:spAutoFit/>
          </a:bodyPr>
          <a:lstStyle/>
          <a:p>
            <a:pPr algn="ctr"/>
            <a:r>
              <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rPr>
              <a:t>2017/12/11</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57" name="テキスト ボックス 56">
            <a:extLst>
              <a:ext uri="{FF2B5EF4-FFF2-40B4-BE49-F238E27FC236}">
                <a16:creationId xmlns:a16="http://schemas.microsoft.com/office/drawing/2014/main" id="{8DD0FA71-8B79-D34B-86D3-CFE5BB85C33C}"/>
              </a:ext>
            </a:extLst>
          </p:cNvPr>
          <p:cNvSpPr txBox="1"/>
          <p:nvPr/>
        </p:nvSpPr>
        <p:spPr>
          <a:xfrm>
            <a:off x="3390622" y="4090358"/>
            <a:ext cx="1894565" cy="283007"/>
          </a:xfrm>
          <a:prstGeom prst="rect">
            <a:avLst/>
          </a:prstGeom>
          <a:noFill/>
        </p:spPr>
        <p:txBody>
          <a:bodyPr wrap="square" rtlCol="0" anchor="ctr">
            <a:spAutoFit/>
          </a:bodyPr>
          <a:lstStyle/>
          <a:p>
            <a:pPr algn="ctr"/>
            <a:r>
              <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rPr>
              <a:t>40</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58" name="テキスト ボックス 57">
            <a:extLst>
              <a:ext uri="{FF2B5EF4-FFF2-40B4-BE49-F238E27FC236}">
                <a16:creationId xmlns:a16="http://schemas.microsoft.com/office/drawing/2014/main" id="{6CF36939-C4FC-3E49-9194-723C25C937D1}"/>
              </a:ext>
            </a:extLst>
          </p:cNvPr>
          <p:cNvSpPr txBox="1"/>
          <p:nvPr/>
        </p:nvSpPr>
        <p:spPr>
          <a:xfrm>
            <a:off x="5285187" y="4090358"/>
            <a:ext cx="1894565"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120,000</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59" name="テキスト ボックス 58">
            <a:extLst>
              <a:ext uri="{FF2B5EF4-FFF2-40B4-BE49-F238E27FC236}">
                <a16:creationId xmlns:a16="http://schemas.microsoft.com/office/drawing/2014/main" id="{F3C54957-2C5A-7140-9365-90AE87AAF96D}"/>
              </a:ext>
            </a:extLst>
          </p:cNvPr>
          <p:cNvSpPr txBox="1"/>
          <p:nvPr/>
        </p:nvSpPr>
        <p:spPr>
          <a:xfrm>
            <a:off x="1496054" y="4589500"/>
            <a:ext cx="1894567" cy="283007"/>
          </a:xfrm>
          <a:prstGeom prst="rect">
            <a:avLst/>
          </a:prstGeom>
          <a:noFill/>
        </p:spPr>
        <p:txBody>
          <a:bodyPr wrap="square" rtlCol="0" anchor="ctr">
            <a:spAutoFit/>
          </a:bodyPr>
          <a:lstStyle/>
          <a:p>
            <a:pPr algn="ctr"/>
            <a:r>
              <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rPr>
              <a:t>2017/12/29</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0" name="テキスト ボックス 59">
            <a:extLst>
              <a:ext uri="{FF2B5EF4-FFF2-40B4-BE49-F238E27FC236}">
                <a16:creationId xmlns:a16="http://schemas.microsoft.com/office/drawing/2014/main" id="{33A20774-35D5-C54E-A034-4CF61DD848BE}"/>
              </a:ext>
            </a:extLst>
          </p:cNvPr>
          <p:cNvSpPr txBox="1"/>
          <p:nvPr/>
        </p:nvSpPr>
        <p:spPr>
          <a:xfrm>
            <a:off x="3390622" y="4589500"/>
            <a:ext cx="1894565" cy="283007"/>
          </a:xfrm>
          <a:prstGeom prst="rect">
            <a:avLst/>
          </a:prstGeom>
          <a:noFill/>
        </p:spPr>
        <p:txBody>
          <a:bodyPr wrap="square" rtlCol="0" anchor="ctr">
            <a:spAutoFit/>
          </a:bodyPr>
          <a:lstStyle/>
          <a:p>
            <a:pPr algn="ctr"/>
            <a:r>
              <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rPr>
              <a:t>42</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2" name="テキスト ボックス 61">
            <a:extLst>
              <a:ext uri="{FF2B5EF4-FFF2-40B4-BE49-F238E27FC236}">
                <a16:creationId xmlns:a16="http://schemas.microsoft.com/office/drawing/2014/main" id="{1C78B043-34D9-9A49-A5F7-45CC9D30A93A}"/>
              </a:ext>
            </a:extLst>
          </p:cNvPr>
          <p:cNvSpPr txBox="1"/>
          <p:nvPr/>
        </p:nvSpPr>
        <p:spPr>
          <a:xfrm>
            <a:off x="5285187" y="4589500"/>
            <a:ext cx="1894565"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130,000</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3" name="テキスト ボックス 62">
            <a:extLst>
              <a:ext uri="{FF2B5EF4-FFF2-40B4-BE49-F238E27FC236}">
                <a16:creationId xmlns:a16="http://schemas.microsoft.com/office/drawing/2014/main" id="{790D597B-51B8-A14D-AC36-167A8A9BC4F7}"/>
              </a:ext>
            </a:extLst>
          </p:cNvPr>
          <p:cNvSpPr txBox="1"/>
          <p:nvPr/>
        </p:nvSpPr>
        <p:spPr>
          <a:xfrm>
            <a:off x="1496054" y="5088641"/>
            <a:ext cx="1894567" cy="283007"/>
          </a:xfrm>
          <a:prstGeom prst="rect">
            <a:avLst/>
          </a:prstGeom>
          <a:noFill/>
        </p:spPr>
        <p:txBody>
          <a:bodyPr wrap="square" rtlCol="0" anchor="ctr">
            <a:spAutoFit/>
          </a:bodyPr>
          <a:lstStyle/>
          <a:p>
            <a:pPr algn="ctr"/>
            <a:r>
              <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rPr>
              <a:t>2017/09/23</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4" name="テキスト ボックス 63">
            <a:extLst>
              <a:ext uri="{FF2B5EF4-FFF2-40B4-BE49-F238E27FC236}">
                <a16:creationId xmlns:a16="http://schemas.microsoft.com/office/drawing/2014/main" id="{71A424A5-6BA3-754A-B612-29F5A851C8D7}"/>
              </a:ext>
            </a:extLst>
          </p:cNvPr>
          <p:cNvSpPr txBox="1"/>
          <p:nvPr/>
        </p:nvSpPr>
        <p:spPr>
          <a:xfrm>
            <a:off x="3390622" y="5088641"/>
            <a:ext cx="1894565"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4</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5" name="テキスト ボックス 64">
            <a:extLst>
              <a:ext uri="{FF2B5EF4-FFF2-40B4-BE49-F238E27FC236}">
                <a16:creationId xmlns:a16="http://schemas.microsoft.com/office/drawing/2014/main" id="{78A8A5F2-68B2-A642-B6BA-2BFC9C37EC57}"/>
              </a:ext>
            </a:extLst>
          </p:cNvPr>
          <p:cNvSpPr txBox="1"/>
          <p:nvPr/>
        </p:nvSpPr>
        <p:spPr>
          <a:xfrm>
            <a:off x="5285187" y="5088641"/>
            <a:ext cx="1894565"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9,000</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6" name="テキスト ボックス 65">
            <a:extLst>
              <a:ext uri="{FF2B5EF4-FFF2-40B4-BE49-F238E27FC236}">
                <a16:creationId xmlns:a16="http://schemas.microsoft.com/office/drawing/2014/main" id="{BAC3665C-EEF8-4347-8CA7-0028648CBE98}"/>
              </a:ext>
            </a:extLst>
          </p:cNvPr>
          <p:cNvSpPr txBox="1"/>
          <p:nvPr/>
        </p:nvSpPr>
        <p:spPr>
          <a:xfrm>
            <a:off x="1496054" y="5587783"/>
            <a:ext cx="1894567" cy="283007"/>
          </a:xfrm>
          <a:prstGeom prst="rect">
            <a:avLst/>
          </a:prstGeom>
          <a:noFill/>
        </p:spPr>
        <p:txBody>
          <a:bodyPr wrap="square" rtlCol="0" anchor="ctr">
            <a:spAutoFit/>
          </a:bodyPr>
          <a:lstStyle/>
          <a:p>
            <a:pPr algn="ctr"/>
            <a:r>
              <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rPr>
              <a:t>2017/10/03</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7" name="テキスト ボックス 66">
            <a:extLst>
              <a:ext uri="{FF2B5EF4-FFF2-40B4-BE49-F238E27FC236}">
                <a16:creationId xmlns:a16="http://schemas.microsoft.com/office/drawing/2014/main" id="{CE06FEAA-0F1B-324E-864F-F817CD072810}"/>
              </a:ext>
            </a:extLst>
          </p:cNvPr>
          <p:cNvSpPr txBox="1"/>
          <p:nvPr/>
        </p:nvSpPr>
        <p:spPr>
          <a:xfrm>
            <a:off x="3390622" y="5587783"/>
            <a:ext cx="1894565"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18</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9" name="テキスト ボックス 68">
            <a:extLst>
              <a:ext uri="{FF2B5EF4-FFF2-40B4-BE49-F238E27FC236}">
                <a16:creationId xmlns:a16="http://schemas.microsoft.com/office/drawing/2014/main" id="{7F401F6B-F599-0746-8C33-05EF05FCEE5F}"/>
              </a:ext>
            </a:extLst>
          </p:cNvPr>
          <p:cNvSpPr txBox="1"/>
          <p:nvPr/>
        </p:nvSpPr>
        <p:spPr>
          <a:xfrm>
            <a:off x="5285187" y="5587783"/>
            <a:ext cx="1894565"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20,000</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70" name="テキスト ボックス 69">
            <a:extLst>
              <a:ext uri="{FF2B5EF4-FFF2-40B4-BE49-F238E27FC236}">
                <a16:creationId xmlns:a16="http://schemas.microsoft.com/office/drawing/2014/main" id="{76440584-7F31-9143-BDA5-28F1F4A0356E}"/>
              </a:ext>
            </a:extLst>
          </p:cNvPr>
          <p:cNvSpPr txBox="1"/>
          <p:nvPr/>
        </p:nvSpPr>
        <p:spPr>
          <a:xfrm>
            <a:off x="1496054" y="6086925"/>
            <a:ext cx="1894567" cy="283007"/>
          </a:xfrm>
          <a:prstGeom prst="rect">
            <a:avLst/>
          </a:prstGeom>
          <a:noFill/>
        </p:spPr>
        <p:txBody>
          <a:bodyPr wrap="square" rtlCol="0" anchor="ctr">
            <a:spAutoFit/>
          </a:bodyPr>
          <a:lstStyle/>
          <a:p>
            <a:pPr algn="ctr"/>
            <a:r>
              <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rPr>
              <a:t>2017/11/2</a:t>
            </a: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4</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71" name="テキスト ボックス 70">
            <a:extLst>
              <a:ext uri="{FF2B5EF4-FFF2-40B4-BE49-F238E27FC236}">
                <a16:creationId xmlns:a16="http://schemas.microsoft.com/office/drawing/2014/main" id="{8AA1DC0E-F528-1945-AEF2-BCEB9164AA9F}"/>
              </a:ext>
            </a:extLst>
          </p:cNvPr>
          <p:cNvSpPr txBox="1"/>
          <p:nvPr/>
        </p:nvSpPr>
        <p:spPr>
          <a:xfrm>
            <a:off x="3390622" y="6086925"/>
            <a:ext cx="1894565" cy="283007"/>
          </a:xfrm>
          <a:prstGeom prst="rect">
            <a:avLst/>
          </a:prstGeom>
          <a:noFill/>
        </p:spPr>
        <p:txBody>
          <a:bodyPr wrap="square" rtlCol="0" anchor="ctr">
            <a:spAutoFit/>
          </a:bodyPr>
          <a:lstStyle/>
          <a:p>
            <a:pPr algn="ctr"/>
            <a:r>
              <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rPr>
              <a:t>21</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72" name="テキスト ボックス 71">
            <a:extLst>
              <a:ext uri="{FF2B5EF4-FFF2-40B4-BE49-F238E27FC236}">
                <a16:creationId xmlns:a16="http://schemas.microsoft.com/office/drawing/2014/main" id="{62C78A0A-ADA7-2D4C-BE44-9526DC04F365}"/>
              </a:ext>
            </a:extLst>
          </p:cNvPr>
          <p:cNvSpPr txBox="1"/>
          <p:nvPr/>
        </p:nvSpPr>
        <p:spPr>
          <a:xfrm>
            <a:off x="5285187" y="6086925"/>
            <a:ext cx="1894565"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50,000</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73" name="テキスト ボックス 72">
            <a:extLst>
              <a:ext uri="{FF2B5EF4-FFF2-40B4-BE49-F238E27FC236}">
                <a16:creationId xmlns:a16="http://schemas.microsoft.com/office/drawing/2014/main" id="{312F10CB-CB54-FA48-A99B-76BC197D75E8}"/>
              </a:ext>
            </a:extLst>
          </p:cNvPr>
          <p:cNvSpPr txBox="1"/>
          <p:nvPr/>
        </p:nvSpPr>
        <p:spPr>
          <a:xfrm>
            <a:off x="7182448" y="1585136"/>
            <a:ext cx="589296"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5</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74" name="テキスト ボックス 73">
            <a:extLst>
              <a:ext uri="{FF2B5EF4-FFF2-40B4-BE49-F238E27FC236}">
                <a16:creationId xmlns:a16="http://schemas.microsoft.com/office/drawing/2014/main" id="{F1A9010D-DC64-744F-8A74-ED8B9B5497AB}"/>
              </a:ext>
            </a:extLst>
          </p:cNvPr>
          <p:cNvSpPr txBox="1"/>
          <p:nvPr/>
        </p:nvSpPr>
        <p:spPr>
          <a:xfrm>
            <a:off x="7774443" y="1585136"/>
            <a:ext cx="589296"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3</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76" name="テキスト ボックス 75">
            <a:extLst>
              <a:ext uri="{FF2B5EF4-FFF2-40B4-BE49-F238E27FC236}">
                <a16:creationId xmlns:a16="http://schemas.microsoft.com/office/drawing/2014/main" id="{A8794007-6269-2847-A097-CE8BC95677E1}"/>
              </a:ext>
            </a:extLst>
          </p:cNvPr>
          <p:cNvSpPr txBox="1"/>
          <p:nvPr/>
        </p:nvSpPr>
        <p:spPr>
          <a:xfrm>
            <a:off x="8374542" y="1585136"/>
            <a:ext cx="589296"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3</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77" name="テキスト ボックス 76">
            <a:extLst>
              <a:ext uri="{FF2B5EF4-FFF2-40B4-BE49-F238E27FC236}">
                <a16:creationId xmlns:a16="http://schemas.microsoft.com/office/drawing/2014/main" id="{F9EFB6C8-0DF1-CD43-8E45-5752459FEA43}"/>
              </a:ext>
            </a:extLst>
          </p:cNvPr>
          <p:cNvSpPr txBox="1"/>
          <p:nvPr/>
        </p:nvSpPr>
        <p:spPr>
          <a:xfrm>
            <a:off x="8966537" y="1585136"/>
            <a:ext cx="589296"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11</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78" name="テキスト ボックス 77">
            <a:extLst>
              <a:ext uri="{FF2B5EF4-FFF2-40B4-BE49-F238E27FC236}">
                <a16:creationId xmlns:a16="http://schemas.microsoft.com/office/drawing/2014/main" id="{ECF4E3A7-767F-7A48-8311-1501F06C85EA}"/>
              </a:ext>
            </a:extLst>
          </p:cNvPr>
          <p:cNvSpPr txBox="1"/>
          <p:nvPr/>
        </p:nvSpPr>
        <p:spPr>
          <a:xfrm>
            <a:off x="7185151" y="2082279"/>
            <a:ext cx="589296" cy="283007"/>
          </a:xfrm>
          <a:prstGeom prst="rect">
            <a:avLst/>
          </a:prstGeom>
          <a:noFill/>
        </p:spPr>
        <p:txBody>
          <a:bodyPr wrap="square" rtlCol="0" anchor="ctr">
            <a:spAutoFit/>
          </a:bodyPr>
          <a:lstStyle/>
          <a:p>
            <a:pPr algn="ctr"/>
            <a:r>
              <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rPr>
              <a:t>1</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79" name="テキスト ボックス 78">
            <a:extLst>
              <a:ext uri="{FF2B5EF4-FFF2-40B4-BE49-F238E27FC236}">
                <a16:creationId xmlns:a16="http://schemas.microsoft.com/office/drawing/2014/main" id="{00660F54-3C0D-7240-98DD-D4F4F80FDA64}"/>
              </a:ext>
            </a:extLst>
          </p:cNvPr>
          <p:cNvSpPr txBox="1"/>
          <p:nvPr/>
        </p:nvSpPr>
        <p:spPr>
          <a:xfrm>
            <a:off x="7777147" y="2082279"/>
            <a:ext cx="589296" cy="283007"/>
          </a:xfrm>
          <a:prstGeom prst="rect">
            <a:avLst/>
          </a:prstGeom>
          <a:noFill/>
        </p:spPr>
        <p:txBody>
          <a:bodyPr wrap="square" rtlCol="0" anchor="ctr">
            <a:spAutoFit/>
          </a:bodyPr>
          <a:lstStyle/>
          <a:p>
            <a:pPr algn="ctr"/>
            <a:r>
              <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rPr>
              <a:t>1</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0" name="テキスト ボックス 79">
            <a:extLst>
              <a:ext uri="{FF2B5EF4-FFF2-40B4-BE49-F238E27FC236}">
                <a16:creationId xmlns:a16="http://schemas.microsoft.com/office/drawing/2014/main" id="{7CB4B647-7AC2-9C4C-B658-413ED5413CC8}"/>
              </a:ext>
            </a:extLst>
          </p:cNvPr>
          <p:cNvSpPr txBox="1"/>
          <p:nvPr/>
        </p:nvSpPr>
        <p:spPr>
          <a:xfrm>
            <a:off x="8377246" y="2082279"/>
            <a:ext cx="589296"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3</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1" name="テキスト ボックス 80">
            <a:extLst>
              <a:ext uri="{FF2B5EF4-FFF2-40B4-BE49-F238E27FC236}">
                <a16:creationId xmlns:a16="http://schemas.microsoft.com/office/drawing/2014/main" id="{6209E48C-8F1C-394F-A3EF-C18D0922131C}"/>
              </a:ext>
            </a:extLst>
          </p:cNvPr>
          <p:cNvSpPr txBox="1"/>
          <p:nvPr/>
        </p:nvSpPr>
        <p:spPr>
          <a:xfrm>
            <a:off x="8969241" y="2082279"/>
            <a:ext cx="589296"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5</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3" name="テキスト ボックス 82">
            <a:extLst>
              <a:ext uri="{FF2B5EF4-FFF2-40B4-BE49-F238E27FC236}">
                <a16:creationId xmlns:a16="http://schemas.microsoft.com/office/drawing/2014/main" id="{18EDD9B3-B72D-F945-90F1-5C5C4B950987}"/>
              </a:ext>
            </a:extLst>
          </p:cNvPr>
          <p:cNvSpPr txBox="1"/>
          <p:nvPr/>
        </p:nvSpPr>
        <p:spPr>
          <a:xfrm>
            <a:off x="7185151" y="2579421"/>
            <a:ext cx="589296" cy="283007"/>
          </a:xfrm>
          <a:prstGeom prst="rect">
            <a:avLst/>
          </a:prstGeom>
          <a:noFill/>
        </p:spPr>
        <p:txBody>
          <a:bodyPr wrap="square" rtlCol="0" anchor="ctr">
            <a:spAutoFit/>
          </a:bodyPr>
          <a:lstStyle/>
          <a:p>
            <a:pPr algn="ctr"/>
            <a:r>
              <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rPr>
              <a:t>4</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4" name="テキスト ボックス 83">
            <a:extLst>
              <a:ext uri="{FF2B5EF4-FFF2-40B4-BE49-F238E27FC236}">
                <a16:creationId xmlns:a16="http://schemas.microsoft.com/office/drawing/2014/main" id="{5EA85E78-C7E9-B148-A2EB-30F357FF5586}"/>
              </a:ext>
            </a:extLst>
          </p:cNvPr>
          <p:cNvSpPr txBox="1"/>
          <p:nvPr/>
        </p:nvSpPr>
        <p:spPr>
          <a:xfrm>
            <a:off x="7777147" y="2579421"/>
            <a:ext cx="589296" cy="283007"/>
          </a:xfrm>
          <a:prstGeom prst="rect">
            <a:avLst/>
          </a:prstGeom>
          <a:noFill/>
        </p:spPr>
        <p:txBody>
          <a:bodyPr wrap="square" rtlCol="0" anchor="ctr">
            <a:spAutoFit/>
          </a:bodyPr>
          <a:lstStyle/>
          <a:p>
            <a:pPr algn="ctr"/>
            <a:r>
              <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rPr>
              <a:t>4</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5" name="テキスト ボックス 84">
            <a:extLst>
              <a:ext uri="{FF2B5EF4-FFF2-40B4-BE49-F238E27FC236}">
                <a16:creationId xmlns:a16="http://schemas.microsoft.com/office/drawing/2014/main" id="{F7183442-1D5A-0948-916D-D8D5893D126A}"/>
              </a:ext>
            </a:extLst>
          </p:cNvPr>
          <p:cNvSpPr txBox="1"/>
          <p:nvPr/>
        </p:nvSpPr>
        <p:spPr>
          <a:xfrm>
            <a:off x="8377246" y="2579421"/>
            <a:ext cx="589296"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4</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6" name="テキスト ボックス 85">
            <a:extLst>
              <a:ext uri="{FF2B5EF4-FFF2-40B4-BE49-F238E27FC236}">
                <a16:creationId xmlns:a16="http://schemas.microsoft.com/office/drawing/2014/main" id="{94711448-9601-4040-B7FA-C50CA2CA877B}"/>
              </a:ext>
            </a:extLst>
          </p:cNvPr>
          <p:cNvSpPr txBox="1"/>
          <p:nvPr/>
        </p:nvSpPr>
        <p:spPr>
          <a:xfrm>
            <a:off x="8969241" y="2579421"/>
            <a:ext cx="589296"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12</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7" name="テキスト ボックス 86">
            <a:extLst>
              <a:ext uri="{FF2B5EF4-FFF2-40B4-BE49-F238E27FC236}">
                <a16:creationId xmlns:a16="http://schemas.microsoft.com/office/drawing/2014/main" id="{F5AA68F4-FB30-C449-92D2-C074C6D74099}"/>
              </a:ext>
            </a:extLst>
          </p:cNvPr>
          <p:cNvSpPr txBox="1"/>
          <p:nvPr/>
        </p:nvSpPr>
        <p:spPr>
          <a:xfrm>
            <a:off x="7185151" y="3076564"/>
            <a:ext cx="589296"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2</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8" name="テキスト ボックス 87">
            <a:extLst>
              <a:ext uri="{FF2B5EF4-FFF2-40B4-BE49-F238E27FC236}">
                <a16:creationId xmlns:a16="http://schemas.microsoft.com/office/drawing/2014/main" id="{56F37278-27B8-A64E-84AB-709384C3D3EE}"/>
              </a:ext>
            </a:extLst>
          </p:cNvPr>
          <p:cNvSpPr txBox="1"/>
          <p:nvPr/>
        </p:nvSpPr>
        <p:spPr>
          <a:xfrm>
            <a:off x="7777147" y="3076564"/>
            <a:ext cx="589296"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4</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90" name="テキスト ボックス 89">
            <a:extLst>
              <a:ext uri="{FF2B5EF4-FFF2-40B4-BE49-F238E27FC236}">
                <a16:creationId xmlns:a16="http://schemas.microsoft.com/office/drawing/2014/main" id="{741013F9-F71D-D444-8D7B-D1560E66B8A0}"/>
              </a:ext>
            </a:extLst>
          </p:cNvPr>
          <p:cNvSpPr txBox="1"/>
          <p:nvPr/>
        </p:nvSpPr>
        <p:spPr>
          <a:xfrm>
            <a:off x="8377246" y="3076564"/>
            <a:ext cx="589296"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2</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91" name="テキスト ボックス 90">
            <a:extLst>
              <a:ext uri="{FF2B5EF4-FFF2-40B4-BE49-F238E27FC236}">
                <a16:creationId xmlns:a16="http://schemas.microsoft.com/office/drawing/2014/main" id="{E27AC182-88A6-0E40-B15D-FC8EFA562CDE}"/>
              </a:ext>
            </a:extLst>
          </p:cNvPr>
          <p:cNvSpPr txBox="1"/>
          <p:nvPr/>
        </p:nvSpPr>
        <p:spPr>
          <a:xfrm>
            <a:off x="8969241" y="3076564"/>
            <a:ext cx="589296"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8</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92" name="テキスト ボックス 91">
            <a:extLst>
              <a:ext uri="{FF2B5EF4-FFF2-40B4-BE49-F238E27FC236}">
                <a16:creationId xmlns:a16="http://schemas.microsoft.com/office/drawing/2014/main" id="{BA43C86F-ABA6-074E-9C9E-DE15CBA7B75D}"/>
              </a:ext>
            </a:extLst>
          </p:cNvPr>
          <p:cNvSpPr txBox="1"/>
          <p:nvPr/>
        </p:nvSpPr>
        <p:spPr>
          <a:xfrm>
            <a:off x="7182448" y="3573707"/>
            <a:ext cx="589296"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1</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93" name="テキスト ボックス 92">
            <a:extLst>
              <a:ext uri="{FF2B5EF4-FFF2-40B4-BE49-F238E27FC236}">
                <a16:creationId xmlns:a16="http://schemas.microsoft.com/office/drawing/2014/main" id="{627B81FE-52F8-8048-AD7D-A2D91B275DFB}"/>
              </a:ext>
            </a:extLst>
          </p:cNvPr>
          <p:cNvSpPr txBox="1"/>
          <p:nvPr/>
        </p:nvSpPr>
        <p:spPr>
          <a:xfrm>
            <a:off x="7774443" y="3573707"/>
            <a:ext cx="589296"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3</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94" name="テキスト ボックス 93">
            <a:extLst>
              <a:ext uri="{FF2B5EF4-FFF2-40B4-BE49-F238E27FC236}">
                <a16:creationId xmlns:a16="http://schemas.microsoft.com/office/drawing/2014/main" id="{9EB71979-2CA3-5949-843A-C0D67DA4CD41}"/>
              </a:ext>
            </a:extLst>
          </p:cNvPr>
          <p:cNvSpPr txBox="1"/>
          <p:nvPr/>
        </p:nvSpPr>
        <p:spPr>
          <a:xfrm>
            <a:off x="8374542" y="3573707"/>
            <a:ext cx="589296" cy="283007"/>
          </a:xfrm>
          <a:prstGeom prst="rect">
            <a:avLst/>
          </a:prstGeom>
          <a:noFill/>
        </p:spPr>
        <p:txBody>
          <a:bodyPr wrap="square" rtlCol="0" anchor="ctr">
            <a:spAutoFit/>
          </a:bodyPr>
          <a:lstStyle/>
          <a:p>
            <a:pPr algn="ctr"/>
            <a:r>
              <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rPr>
              <a:t>1</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95" name="テキスト ボックス 94">
            <a:extLst>
              <a:ext uri="{FF2B5EF4-FFF2-40B4-BE49-F238E27FC236}">
                <a16:creationId xmlns:a16="http://schemas.microsoft.com/office/drawing/2014/main" id="{D20A305D-062C-8F43-B9C7-320FA522FD87}"/>
              </a:ext>
            </a:extLst>
          </p:cNvPr>
          <p:cNvSpPr txBox="1"/>
          <p:nvPr/>
        </p:nvSpPr>
        <p:spPr>
          <a:xfrm>
            <a:off x="8966537" y="3573707"/>
            <a:ext cx="589296" cy="283007"/>
          </a:xfrm>
          <a:prstGeom prst="rect">
            <a:avLst/>
          </a:prstGeom>
          <a:noFill/>
        </p:spPr>
        <p:txBody>
          <a:bodyPr wrap="square" rtlCol="0" anchor="ctr">
            <a:spAutoFit/>
          </a:bodyPr>
          <a:lstStyle/>
          <a:p>
            <a:pPr algn="ctr"/>
            <a:r>
              <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rPr>
              <a:t>5</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97" name="テキスト ボックス 96">
            <a:extLst>
              <a:ext uri="{FF2B5EF4-FFF2-40B4-BE49-F238E27FC236}">
                <a16:creationId xmlns:a16="http://schemas.microsoft.com/office/drawing/2014/main" id="{1D4CA095-26B2-2F43-B1B3-88853CE09768}"/>
              </a:ext>
            </a:extLst>
          </p:cNvPr>
          <p:cNvSpPr txBox="1"/>
          <p:nvPr/>
        </p:nvSpPr>
        <p:spPr>
          <a:xfrm>
            <a:off x="7182448" y="4070849"/>
            <a:ext cx="589296"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4</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98" name="テキスト ボックス 97">
            <a:extLst>
              <a:ext uri="{FF2B5EF4-FFF2-40B4-BE49-F238E27FC236}">
                <a16:creationId xmlns:a16="http://schemas.microsoft.com/office/drawing/2014/main" id="{F8398F56-583C-B84D-BB88-9A550E1FF819}"/>
              </a:ext>
            </a:extLst>
          </p:cNvPr>
          <p:cNvSpPr txBox="1"/>
          <p:nvPr/>
        </p:nvSpPr>
        <p:spPr>
          <a:xfrm>
            <a:off x="7774443" y="4070849"/>
            <a:ext cx="589296"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5</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99" name="テキスト ボックス 98">
            <a:extLst>
              <a:ext uri="{FF2B5EF4-FFF2-40B4-BE49-F238E27FC236}">
                <a16:creationId xmlns:a16="http://schemas.microsoft.com/office/drawing/2014/main" id="{A388DEE6-8CF0-A04C-9A2E-047A119A965D}"/>
              </a:ext>
            </a:extLst>
          </p:cNvPr>
          <p:cNvSpPr txBox="1"/>
          <p:nvPr/>
        </p:nvSpPr>
        <p:spPr>
          <a:xfrm>
            <a:off x="8374542" y="4070849"/>
            <a:ext cx="589296"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5</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00" name="テキスト ボックス 99">
            <a:extLst>
              <a:ext uri="{FF2B5EF4-FFF2-40B4-BE49-F238E27FC236}">
                <a16:creationId xmlns:a16="http://schemas.microsoft.com/office/drawing/2014/main" id="{33ECEFFC-5735-5C48-9D76-3422B0979791}"/>
              </a:ext>
            </a:extLst>
          </p:cNvPr>
          <p:cNvSpPr txBox="1"/>
          <p:nvPr/>
        </p:nvSpPr>
        <p:spPr>
          <a:xfrm>
            <a:off x="8966537" y="4089242"/>
            <a:ext cx="589296" cy="246221"/>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14</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01" name="テキスト ボックス 100">
            <a:extLst>
              <a:ext uri="{FF2B5EF4-FFF2-40B4-BE49-F238E27FC236}">
                <a16:creationId xmlns:a16="http://schemas.microsoft.com/office/drawing/2014/main" id="{88F80C9A-583A-A94B-8F66-DF02B8F48389}"/>
              </a:ext>
            </a:extLst>
          </p:cNvPr>
          <p:cNvSpPr txBox="1"/>
          <p:nvPr/>
        </p:nvSpPr>
        <p:spPr>
          <a:xfrm>
            <a:off x="7189928" y="4567992"/>
            <a:ext cx="589296"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5</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02" name="テキスト ボックス 101">
            <a:extLst>
              <a:ext uri="{FF2B5EF4-FFF2-40B4-BE49-F238E27FC236}">
                <a16:creationId xmlns:a16="http://schemas.microsoft.com/office/drawing/2014/main" id="{8D2C7E26-D0AE-6440-A980-175C3F6E728C}"/>
              </a:ext>
            </a:extLst>
          </p:cNvPr>
          <p:cNvSpPr txBox="1"/>
          <p:nvPr/>
        </p:nvSpPr>
        <p:spPr>
          <a:xfrm>
            <a:off x="7781923" y="4567992"/>
            <a:ext cx="589296"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5</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04" name="テキスト ボックス 103">
            <a:extLst>
              <a:ext uri="{FF2B5EF4-FFF2-40B4-BE49-F238E27FC236}">
                <a16:creationId xmlns:a16="http://schemas.microsoft.com/office/drawing/2014/main" id="{D18FD690-276F-A846-8CCF-DFFC4E6E5F2C}"/>
              </a:ext>
            </a:extLst>
          </p:cNvPr>
          <p:cNvSpPr txBox="1"/>
          <p:nvPr/>
        </p:nvSpPr>
        <p:spPr>
          <a:xfrm>
            <a:off x="8382022" y="4567992"/>
            <a:ext cx="589296"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5</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05" name="テキスト ボックス 104">
            <a:extLst>
              <a:ext uri="{FF2B5EF4-FFF2-40B4-BE49-F238E27FC236}">
                <a16:creationId xmlns:a16="http://schemas.microsoft.com/office/drawing/2014/main" id="{15F5A06F-2E32-8D4D-8E0E-AA3D1E3DF9E5}"/>
              </a:ext>
            </a:extLst>
          </p:cNvPr>
          <p:cNvSpPr txBox="1"/>
          <p:nvPr/>
        </p:nvSpPr>
        <p:spPr>
          <a:xfrm>
            <a:off x="8974017" y="4586385"/>
            <a:ext cx="589296" cy="246221"/>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15</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06" name="テキスト ボックス 105">
            <a:extLst>
              <a:ext uri="{FF2B5EF4-FFF2-40B4-BE49-F238E27FC236}">
                <a16:creationId xmlns:a16="http://schemas.microsoft.com/office/drawing/2014/main" id="{822E6595-BBD9-564C-86E8-44B237BC8FEE}"/>
              </a:ext>
            </a:extLst>
          </p:cNvPr>
          <p:cNvSpPr txBox="1"/>
          <p:nvPr/>
        </p:nvSpPr>
        <p:spPr>
          <a:xfrm>
            <a:off x="7189928" y="5065135"/>
            <a:ext cx="589296"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2</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07" name="テキスト ボックス 106">
            <a:extLst>
              <a:ext uri="{FF2B5EF4-FFF2-40B4-BE49-F238E27FC236}">
                <a16:creationId xmlns:a16="http://schemas.microsoft.com/office/drawing/2014/main" id="{EDD16BC3-4F4F-794C-82DB-A8D93362AEE3}"/>
              </a:ext>
            </a:extLst>
          </p:cNvPr>
          <p:cNvSpPr txBox="1"/>
          <p:nvPr/>
        </p:nvSpPr>
        <p:spPr>
          <a:xfrm>
            <a:off x="7781923" y="5065135"/>
            <a:ext cx="589296"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2</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08" name="テキスト ボックス 107">
            <a:extLst>
              <a:ext uri="{FF2B5EF4-FFF2-40B4-BE49-F238E27FC236}">
                <a16:creationId xmlns:a16="http://schemas.microsoft.com/office/drawing/2014/main" id="{8102BB0D-28F5-7E42-8615-B6DA0874D186}"/>
              </a:ext>
            </a:extLst>
          </p:cNvPr>
          <p:cNvSpPr txBox="1"/>
          <p:nvPr/>
        </p:nvSpPr>
        <p:spPr>
          <a:xfrm>
            <a:off x="8382022" y="5065135"/>
            <a:ext cx="589296" cy="283007"/>
          </a:xfrm>
          <a:prstGeom prst="rect">
            <a:avLst/>
          </a:prstGeom>
          <a:noFill/>
        </p:spPr>
        <p:txBody>
          <a:bodyPr wrap="square" rtlCol="0" anchor="ctr">
            <a:spAutoFit/>
          </a:bodyPr>
          <a:lstStyle/>
          <a:p>
            <a:pPr algn="ctr"/>
            <a:r>
              <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rPr>
              <a:t>1</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09" name="テキスト ボックス 108">
            <a:extLst>
              <a:ext uri="{FF2B5EF4-FFF2-40B4-BE49-F238E27FC236}">
                <a16:creationId xmlns:a16="http://schemas.microsoft.com/office/drawing/2014/main" id="{3694BAE4-A5FD-0C47-B63E-930EEC2D0F68}"/>
              </a:ext>
            </a:extLst>
          </p:cNvPr>
          <p:cNvSpPr txBox="1"/>
          <p:nvPr/>
        </p:nvSpPr>
        <p:spPr>
          <a:xfrm>
            <a:off x="8974017" y="5065135"/>
            <a:ext cx="589296"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5</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11" name="テキスト ボックス 110">
            <a:extLst>
              <a:ext uri="{FF2B5EF4-FFF2-40B4-BE49-F238E27FC236}">
                <a16:creationId xmlns:a16="http://schemas.microsoft.com/office/drawing/2014/main" id="{2D84415B-AB5F-DE44-8A46-EA731547FC43}"/>
              </a:ext>
            </a:extLst>
          </p:cNvPr>
          <p:cNvSpPr txBox="1"/>
          <p:nvPr/>
        </p:nvSpPr>
        <p:spPr>
          <a:xfrm>
            <a:off x="7195329" y="5562277"/>
            <a:ext cx="589296"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3</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12" name="テキスト ボックス 111">
            <a:extLst>
              <a:ext uri="{FF2B5EF4-FFF2-40B4-BE49-F238E27FC236}">
                <a16:creationId xmlns:a16="http://schemas.microsoft.com/office/drawing/2014/main" id="{98933E31-824A-9E43-B0FA-803B8D3EB4C4}"/>
              </a:ext>
            </a:extLst>
          </p:cNvPr>
          <p:cNvSpPr txBox="1"/>
          <p:nvPr/>
        </p:nvSpPr>
        <p:spPr>
          <a:xfrm>
            <a:off x="7787324" y="5562277"/>
            <a:ext cx="589296"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4</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13" name="テキスト ボックス 112">
            <a:extLst>
              <a:ext uri="{FF2B5EF4-FFF2-40B4-BE49-F238E27FC236}">
                <a16:creationId xmlns:a16="http://schemas.microsoft.com/office/drawing/2014/main" id="{94B57F0D-E053-1442-A014-A08423884BE4}"/>
              </a:ext>
            </a:extLst>
          </p:cNvPr>
          <p:cNvSpPr txBox="1"/>
          <p:nvPr/>
        </p:nvSpPr>
        <p:spPr>
          <a:xfrm>
            <a:off x="8387423" y="5562277"/>
            <a:ext cx="589296"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2</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14" name="テキスト ボックス 113">
            <a:extLst>
              <a:ext uri="{FF2B5EF4-FFF2-40B4-BE49-F238E27FC236}">
                <a16:creationId xmlns:a16="http://schemas.microsoft.com/office/drawing/2014/main" id="{256D4028-ACB3-DC48-B4A8-426D7DE6F8A6}"/>
              </a:ext>
            </a:extLst>
          </p:cNvPr>
          <p:cNvSpPr txBox="1"/>
          <p:nvPr/>
        </p:nvSpPr>
        <p:spPr>
          <a:xfrm>
            <a:off x="8979418" y="5562277"/>
            <a:ext cx="589296"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9</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15" name="テキスト ボックス 114">
            <a:extLst>
              <a:ext uri="{FF2B5EF4-FFF2-40B4-BE49-F238E27FC236}">
                <a16:creationId xmlns:a16="http://schemas.microsoft.com/office/drawing/2014/main" id="{5CCCD52E-F6DE-D346-8075-3F87B6486C5F}"/>
              </a:ext>
            </a:extLst>
          </p:cNvPr>
          <p:cNvSpPr txBox="1"/>
          <p:nvPr/>
        </p:nvSpPr>
        <p:spPr>
          <a:xfrm>
            <a:off x="7195329" y="6059420"/>
            <a:ext cx="589296"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3</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16" name="テキスト ボックス 115">
            <a:extLst>
              <a:ext uri="{FF2B5EF4-FFF2-40B4-BE49-F238E27FC236}">
                <a16:creationId xmlns:a16="http://schemas.microsoft.com/office/drawing/2014/main" id="{373DF5BD-CD5A-5B49-84A4-7A1B227CC0CE}"/>
              </a:ext>
            </a:extLst>
          </p:cNvPr>
          <p:cNvSpPr txBox="1"/>
          <p:nvPr/>
        </p:nvSpPr>
        <p:spPr>
          <a:xfrm>
            <a:off x="7787324" y="6059420"/>
            <a:ext cx="589296"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4</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18" name="テキスト ボックス 117">
            <a:extLst>
              <a:ext uri="{FF2B5EF4-FFF2-40B4-BE49-F238E27FC236}">
                <a16:creationId xmlns:a16="http://schemas.microsoft.com/office/drawing/2014/main" id="{93CFF11B-07EB-E84A-88AB-43300B66C7D6}"/>
              </a:ext>
            </a:extLst>
          </p:cNvPr>
          <p:cNvSpPr txBox="1"/>
          <p:nvPr/>
        </p:nvSpPr>
        <p:spPr>
          <a:xfrm>
            <a:off x="8387423" y="6059420"/>
            <a:ext cx="589296"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3</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19" name="テキスト ボックス 118">
            <a:extLst>
              <a:ext uri="{FF2B5EF4-FFF2-40B4-BE49-F238E27FC236}">
                <a16:creationId xmlns:a16="http://schemas.microsoft.com/office/drawing/2014/main" id="{21E21534-C1C4-A047-A5A9-771BB3422273}"/>
              </a:ext>
            </a:extLst>
          </p:cNvPr>
          <p:cNvSpPr txBox="1"/>
          <p:nvPr/>
        </p:nvSpPr>
        <p:spPr>
          <a:xfrm>
            <a:off x="8979418" y="6059420"/>
            <a:ext cx="589296" cy="283007"/>
          </a:xfrm>
          <a:prstGeom prst="rect">
            <a:avLst/>
          </a:prstGeom>
          <a:noFill/>
        </p:spPr>
        <p:txBody>
          <a:bodyPr wrap="square" rtlCol="0" anchor="ctr">
            <a:spAutoFit/>
          </a:bodyPr>
          <a:lstStyle/>
          <a:p>
            <a:pPr algn="ctr"/>
            <a:r>
              <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rPr>
              <a:t>10</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20" name="テキスト ボックス 119">
            <a:extLst>
              <a:ext uri="{FF2B5EF4-FFF2-40B4-BE49-F238E27FC236}">
                <a16:creationId xmlns:a16="http://schemas.microsoft.com/office/drawing/2014/main" id="{D38621A1-91B2-6C48-A68E-270387B84588}"/>
              </a:ext>
            </a:extLst>
          </p:cNvPr>
          <p:cNvSpPr txBox="1"/>
          <p:nvPr/>
        </p:nvSpPr>
        <p:spPr>
          <a:xfrm>
            <a:off x="522106" y="1594651"/>
            <a:ext cx="799936" cy="283007"/>
          </a:xfrm>
          <a:prstGeom prst="rect">
            <a:avLst/>
          </a:prstGeom>
          <a:noFill/>
        </p:spPr>
        <p:txBody>
          <a:bodyPr wrap="non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xxx-xxx1</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21" name="テキスト ボックス 120">
            <a:extLst>
              <a:ext uri="{FF2B5EF4-FFF2-40B4-BE49-F238E27FC236}">
                <a16:creationId xmlns:a16="http://schemas.microsoft.com/office/drawing/2014/main" id="{32EB474E-C4BE-3943-BDFF-709E4C38F69E}"/>
              </a:ext>
            </a:extLst>
          </p:cNvPr>
          <p:cNvSpPr txBox="1"/>
          <p:nvPr/>
        </p:nvSpPr>
        <p:spPr>
          <a:xfrm>
            <a:off x="522106" y="2093792"/>
            <a:ext cx="799936" cy="283007"/>
          </a:xfrm>
          <a:prstGeom prst="rect">
            <a:avLst/>
          </a:prstGeom>
          <a:noFill/>
        </p:spPr>
        <p:txBody>
          <a:bodyPr wrap="non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xxx-xxx2</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26" name="テキスト ボックス 125">
            <a:extLst>
              <a:ext uri="{FF2B5EF4-FFF2-40B4-BE49-F238E27FC236}">
                <a16:creationId xmlns:a16="http://schemas.microsoft.com/office/drawing/2014/main" id="{29876696-0BF8-F742-A2D7-B4D28500E10F}"/>
              </a:ext>
            </a:extLst>
          </p:cNvPr>
          <p:cNvSpPr txBox="1"/>
          <p:nvPr/>
        </p:nvSpPr>
        <p:spPr>
          <a:xfrm>
            <a:off x="522106" y="2592934"/>
            <a:ext cx="799936" cy="283007"/>
          </a:xfrm>
          <a:prstGeom prst="rect">
            <a:avLst/>
          </a:prstGeom>
          <a:noFill/>
        </p:spPr>
        <p:txBody>
          <a:bodyPr wrap="non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xxx-xxx3</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27" name="テキスト ボックス 126">
            <a:extLst>
              <a:ext uri="{FF2B5EF4-FFF2-40B4-BE49-F238E27FC236}">
                <a16:creationId xmlns:a16="http://schemas.microsoft.com/office/drawing/2014/main" id="{7CC3DC35-9D1B-E744-8F88-40863C2C9FAF}"/>
              </a:ext>
            </a:extLst>
          </p:cNvPr>
          <p:cNvSpPr txBox="1"/>
          <p:nvPr/>
        </p:nvSpPr>
        <p:spPr>
          <a:xfrm>
            <a:off x="522106" y="3092075"/>
            <a:ext cx="799936" cy="283007"/>
          </a:xfrm>
          <a:prstGeom prst="rect">
            <a:avLst/>
          </a:prstGeom>
          <a:noFill/>
        </p:spPr>
        <p:txBody>
          <a:bodyPr wrap="non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xxx-xxx4</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28" name="テキスト ボックス 127">
            <a:extLst>
              <a:ext uri="{FF2B5EF4-FFF2-40B4-BE49-F238E27FC236}">
                <a16:creationId xmlns:a16="http://schemas.microsoft.com/office/drawing/2014/main" id="{7256A532-4739-A04E-9F4C-57A57020E09E}"/>
              </a:ext>
            </a:extLst>
          </p:cNvPr>
          <p:cNvSpPr txBox="1"/>
          <p:nvPr/>
        </p:nvSpPr>
        <p:spPr>
          <a:xfrm>
            <a:off x="522106" y="3591217"/>
            <a:ext cx="799936" cy="283007"/>
          </a:xfrm>
          <a:prstGeom prst="rect">
            <a:avLst/>
          </a:prstGeom>
          <a:noFill/>
        </p:spPr>
        <p:txBody>
          <a:bodyPr wrap="non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xxx-xxx5</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29" name="テキスト ボックス 128">
            <a:extLst>
              <a:ext uri="{FF2B5EF4-FFF2-40B4-BE49-F238E27FC236}">
                <a16:creationId xmlns:a16="http://schemas.microsoft.com/office/drawing/2014/main" id="{DDFCFFE9-DFBD-0C48-AC95-1FDDEA5D170B}"/>
              </a:ext>
            </a:extLst>
          </p:cNvPr>
          <p:cNvSpPr txBox="1"/>
          <p:nvPr/>
        </p:nvSpPr>
        <p:spPr>
          <a:xfrm>
            <a:off x="522106" y="4090358"/>
            <a:ext cx="799936" cy="283007"/>
          </a:xfrm>
          <a:prstGeom prst="rect">
            <a:avLst/>
          </a:prstGeom>
          <a:noFill/>
        </p:spPr>
        <p:txBody>
          <a:bodyPr wrap="non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xxx-xxx6</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31" name="テキスト ボックス 130">
            <a:extLst>
              <a:ext uri="{FF2B5EF4-FFF2-40B4-BE49-F238E27FC236}">
                <a16:creationId xmlns:a16="http://schemas.microsoft.com/office/drawing/2014/main" id="{7154ADBE-A947-1241-958D-5B7CED05FBA9}"/>
              </a:ext>
            </a:extLst>
          </p:cNvPr>
          <p:cNvSpPr txBox="1"/>
          <p:nvPr/>
        </p:nvSpPr>
        <p:spPr>
          <a:xfrm>
            <a:off x="522106" y="4589500"/>
            <a:ext cx="799936" cy="283007"/>
          </a:xfrm>
          <a:prstGeom prst="rect">
            <a:avLst/>
          </a:prstGeom>
          <a:noFill/>
        </p:spPr>
        <p:txBody>
          <a:bodyPr wrap="non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xxx-xxx7</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32" name="テキスト ボックス 131">
            <a:extLst>
              <a:ext uri="{FF2B5EF4-FFF2-40B4-BE49-F238E27FC236}">
                <a16:creationId xmlns:a16="http://schemas.microsoft.com/office/drawing/2014/main" id="{780594DF-4AF2-FC42-B91B-AC904C75BFB3}"/>
              </a:ext>
            </a:extLst>
          </p:cNvPr>
          <p:cNvSpPr txBox="1"/>
          <p:nvPr/>
        </p:nvSpPr>
        <p:spPr>
          <a:xfrm>
            <a:off x="522106" y="5088641"/>
            <a:ext cx="799936" cy="283007"/>
          </a:xfrm>
          <a:prstGeom prst="rect">
            <a:avLst/>
          </a:prstGeom>
          <a:noFill/>
        </p:spPr>
        <p:txBody>
          <a:bodyPr wrap="non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xxx-xxx8</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39" name="テキスト ボックス 138">
            <a:extLst>
              <a:ext uri="{FF2B5EF4-FFF2-40B4-BE49-F238E27FC236}">
                <a16:creationId xmlns:a16="http://schemas.microsoft.com/office/drawing/2014/main" id="{950DF1FB-21AB-B443-BC63-3F7B0CFB7D02}"/>
              </a:ext>
            </a:extLst>
          </p:cNvPr>
          <p:cNvSpPr txBox="1"/>
          <p:nvPr/>
        </p:nvSpPr>
        <p:spPr>
          <a:xfrm>
            <a:off x="522106" y="5587783"/>
            <a:ext cx="799936" cy="283007"/>
          </a:xfrm>
          <a:prstGeom prst="rect">
            <a:avLst/>
          </a:prstGeom>
          <a:noFill/>
        </p:spPr>
        <p:txBody>
          <a:bodyPr wrap="non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xxx-xxx9</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40" name="テキスト ボックス 139">
            <a:extLst>
              <a:ext uri="{FF2B5EF4-FFF2-40B4-BE49-F238E27FC236}">
                <a16:creationId xmlns:a16="http://schemas.microsoft.com/office/drawing/2014/main" id="{AEA517F6-3EA3-1E41-A4F9-8570EAACB62A}"/>
              </a:ext>
            </a:extLst>
          </p:cNvPr>
          <p:cNvSpPr txBox="1"/>
          <p:nvPr/>
        </p:nvSpPr>
        <p:spPr>
          <a:xfrm>
            <a:off x="516938" y="6086925"/>
            <a:ext cx="810276" cy="283007"/>
          </a:xfrm>
          <a:prstGeom prst="rect">
            <a:avLst/>
          </a:prstGeom>
          <a:noFill/>
        </p:spPr>
        <p:txBody>
          <a:bodyPr wrap="non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xxx-xx10</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41" name="テキスト ボックス 140">
            <a:extLst>
              <a:ext uri="{FF2B5EF4-FFF2-40B4-BE49-F238E27FC236}">
                <a16:creationId xmlns:a16="http://schemas.microsoft.com/office/drawing/2014/main" id="{3C1BB18B-C95A-444D-BD72-57A8B6D7EFA7}"/>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2.</a:t>
            </a:r>
            <a:r>
              <a:rPr lang="ja-JP" altLang="en-US" sz="900" dirty="0">
                <a:latin typeface="Meiryo UI" panose="020B0604030504040204" pitchFamily="50" charset="-128"/>
                <a:ea typeface="Meiryo UI" panose="020B0604030504040204" pitchFamily="50" charset="-128"/>
              </a:rPr>
              <a:t>市場を分析する</a:t>
            </a:r>
          </a:p>
        </p:txBody>
      </p:sp>
      <p:sp>
        <p:nvSpPr>
          <p:cNvPr id="142" name="テキスト ボックス 141">
            <a:extLst>
              <a:ext uri="{FF2B5EF4-FFF2-40B4-BE49-F238E27FC236}">
                <a16:creationId xmlns:a16="http://schemas.microsoft.com/office/drawing/2014/main" id="{54A4DE1D-C328-41CB-8008-4C867168ACC6}"/>
              </a:ext>
            </a:extLst>
          </p:cNvPr>
          <p:cNvSpPr txBox="1"/>
          <p:nvPr/>
        </p:nvSpPr>
        <p:spPr>
          <a:xfrm>
            <a:off x="1809280" y="6560810"/>
            <a:ext cx="1463862"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STEP2:</a:t>
            </a:r>
            <a:r>
              <a:rPr lang="ja-JP" altLang="en-US" sz="900" dirty="0">
                <a:latin typeface="Meiryo UI" panose="020B0604030504040204" pitchFamily="50" charset="-128"/>
                <a:ea typeface="Meiryo UI" panose="020B0604030504040204" pitchFamily="50" charset="-128"/>
              </a:rPr>
              <a:t>顧客について分析</a:t>
            </a:r>
          </a:p>
        </p:txBody>
      </p:sp>
    </p:spTree>
    <p:extLst>
      <p:ext uri="{BB962C8B-B14F-4D97-AF65-F5344CB8AC3E}">
        <p14:creationId xmlns:p14="http://schemas.microsoft.com/office/powerpoint/2010/main" val="8598330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テキスト ボックス 144">
            <a:extLst>
              <a:ext uri="{FF2B5EF4-FFF2-40B4-BE49-F238E27FC236}">
                <a16:creationId xmlns:a16="http://schemas.microsoft.com/office/drawing/2014/main" id="{BE43251C-F872-A24A-B762-F7AB8AAC5C80}"/>
              </a:ext>
            </a:extLst>
          </p:cNvPr>
          <p:cNvSpPr txBox="1"/>
          <p:nvPr/>
        </p:nvSpPr>
        <p:spPr>
          <a:xfrm>
            <a:off x="463308" y="238540"/>
            <a:ext cx="1154483"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14_RFM</a:t>
            </a:r>
            <a:r>
              <a:rPr lang="ja-JP" altLang="en-US" dirty="0"/>
              <a:t>分析</a:t>
            </a:r>
          </a:p>
        </p:txBody>
      </p:sp>
      <p:sp>
        <p:nvSpPr>
          <p:cNvPr id="133" name="角丸四角形 132">
            <a:extLst>
              <a:ext uri="{FF2B5EF4-FFF2-40B4-BE49-F238E27FC236}">
                <a16:creationId xmlns:a16="http://schemas.microsoft.com/office/drawing/2014/main" id="{53742C90-AD01-444E-9511-7B7039AE8EC2}"/>
              </a:ext>
            </a:extLst>
          </p:cNvPr>
          <p:cNvSpPr/>
          <p:nvPr/>
        </p:nvSpPr>
        <p:spPr>
          <a:xfrm>
            <a:off x="7174349" y="686579"/>
            <a:ext cx="2384186" cy="369139"/>
          </a:xfrm>
          <a:prstGeom prst="roundRect">
            <a:avLst>
              <a:gd name="adj" fmla="val 0"/>
            </a:avLst>
          </a:prstGeom>
          <a:solidFill>
            <a:schemeClr val="accent6">
              <a:lumMod val="20000"/>
              <a:lumOff val="80000"/>
            </a:schemeClr>
          </a:solidFill>
          <a:ln w="317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a:latin typeface="Meiryo" panose="020B0604030504040204" pitchFamily="34" charset="-128"/>
              <a:ea typeface="Meiryo" panose="020B0604030504040204" pitchFamily="34" charset="-128"/>
            </a:endParaRPr>
          </a:p>
        </p:txBody>
      </p:sp>
      <p:sp>
        <p:nvSpPr>
          <p:cNvPr id="7" name="角丸四角形 6">
            <a:extLst>
              <a:ext uri="{FF2B5EF4-FFF2-40B4-BE49-F238E27FC236}">
                <a16:creationId xmlns:a16="http://schemas.microsoft.com/office/drawing/2014/main" id="{4479DE08-FADD-E549-9D37-E518BF72C8A8}"/>
              </a:ext>
            </a:extLst>
          </p:cNvPr>
          <p:cNvSpPr/>
          <p:nvPr/>
        </p:nvSpPr>
        <p:spPr>
          <a:xfrm>
            <a:off x="1496054" y="1045771"/>
            <a:ext cx="8062480" cy="438287"/>
          </a:xfrm>
          <a:prstGeom prst="roundRect">
            <a:avLst>
              <a:gd name="adj" fmla="val 0"/>
            </a:avLst>
          </a:prstGeom>
          <a:solidFill>
            <a:schemeClr val="accent6">
              <a:lumMod val="20000"/>
              <a:lumOff val="80000"/>
            </a:schemeClr>
          </a:solidFill>
          <a:ln w="317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a:latin typeface="Meiryo" panose="020B0604030504040204" pitchFamily="34" charset="-128"/>
              <a:ea typeface="Meiryo" panose="020B0604030504040204" pitchFamily="34" charset="-128"/>
            </a:endParaRPr>
          </a:p>
        </p:txBody>
      </p:sp>
      <p:sp>
        <p:nvSpPr>
          <p:cNvPr id="8" name="角丸四角形 7">
            <a:extLst>
              <a:ext uri="{FF2B5EF4-FFF2-40B4-BE49-F238E27FC236}">
                <a16:creationId xmlns:a16="http://schemas.microsoft.com/office/drawing/2014/main" id="{979B0394-586E-7A40-B71E-D0EE81E117C6}"/>
              </a:ext>
            </a:extLst>
          </p:cNvPr>
          <p:cNvSpPr/>
          <p:nvPr/>
        </p:nvSpPr>
        <p:spPr>
          <a:xfrm>
            <a:off x="348096" y="1055717"/>
            <a:ext cx="1147959" cy="5434535"/>
          </a:xfrm>
          <a:prstGeom prst="roundRect">
            <a:avLst>
              <a:gd name="adj" fmla="val 0"/>
            </a:avLst>
          </a:prstGeom>
          <a:solidFill>
            <a:schemeClr val="accent6">
              <a:lumMod val="20000"/>
              <a:lumOff val="80000"/>
            </a:schemeClr>
          </a:solidFill>
          <a:ln w="317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dirty="0">
              <a:latin typeface="Meiryo" panose="020B0604030504040204" pitchFamily="34" charset="-128"/>
              <a:ea typeface="Meiryo" panose="020B0604030504040204" pitchFamily="34" charset="-128"/>
            </a:endParaRPr>
          </a:p>
        </p:txBody>
      </p:sp>
      <p:cxnSp>
        <p:nvCxnSpPr>
          <p:cNvPr id="9" name="直線コネクタ 8">
            <a:extLst>
              <a:ext uri="{FF2B5EF4-FFF2-40B4-BE49-F238E27FC236}">
                <a16:creationId xmlns:a16="http://schemas.microsoft.com/office/drawing/2014/main" id="{96B59401-7F3C-5B49-925F-6138967C17EF}"/>
              </a:ext>
            </a:extLst>
          </p:cNvPr>
          <p:cNvCxnSpPr>
            <a:cxnSpLocks/>
          </p:cNvCxnSpPr>
          <p:nvPr/>
        </p:nvCxnSpPr>
        <p:spPr>
          <a:xfrm>
            <a:off x="7174348" y="1045772"/>
            <a:ext cx="2384187"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a:extLst>
              <a:ext uri="{FF2B5EF4-FFF2-40B4-BE49-F238E27FC236}">
                <a16:creationId xmlns:a16="http://schemas.microsoft.com/office/drawing/2014/main" id="{9BB1745A-E335-E34A-A38C-84E52A26DFBC}"/>
              </a:ext>
            </a:extLst>
          </p:cNvPr>
          <p:cNvCxnSpPr>
            <a:cxnSpLocks/>
          </p:cNvCxnSpPr>
          <p:nvPr/>
        </p:nvCxnSpPr>
        <p:spPr>
          <a:xfrm flipV="1">
            <a:off x="337288" y="1481382"/>
            <a:ext cx="9221248"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6" name="直線コネクタ 15">
            <a:extLst>
              <a:ext uri="{FF2B5EF4-FFF2-40B4-BE49-F238E27FC236}">
                <a16:creationId xmlns:a16="http://schemas.microsoft.com/office/drawing/2014/main" id="{5BE1AABB-20D2-774C-9CE2-DAFE772507B6}"/>
              </a:ext>
            </a:extLst>
          </p:cNvPr>
          <p:cNvCxnSpPr>
            <a:cxnSpLocks/>
          </p:cNvCxnSpPr>
          <p:nvPr/>
        </p:nvCxnSpPr>
        <p:spPr>
          <a:xfrm>
            <a:off x="342692" y="1055875"/>
            <a:ext cx="0" cy="5421393"/>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8" name="直線コネクタ 17">
            <a:extLst>
              <a:ext uri="{FF2B5EF4-FFF2-40B4-BE49-F238E27FC236}">
                <a16:creationId xmlns:a16="http://schemas.microsoft.com/office/drawing/2014/main" id="{72611F28-8E3A-2B46-B08D-A5E5BEBC45A8}"/>
              </a:ext>
            </a:extLst>
          </p:cNvPr>
          <p:cNvCxnSpPr>
            <a:cxnSpLocks/>
          </p:cNvCxnSpPr>
          <p:nvPr/>
        </p:nvCxnSpPr>
        <p:spPr>
          <a:xfrm>
            <a:off x="1496057" y="1045771"/>
            <a:ext cx="0" cy="542139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9" name="直線コネクタ 18">
            <a:extLst>
              <a:ext uri="{FF2B5EF4-FFF2-40B4-BE49-F238E27FC236}">
                <a16:creationId xmlns:a16="http://schemas.microsoft.com/office/drawing/2014/main" id="{DC84417F-B5D1-A545-B61D-43C24B5CD63F}"/>
              </a:ext>
            </a:extLst>
          </p:cNvPr>
          <p:cNvCxnSpPr>
            <a:cxnSpLocks/>
          </p:cNvCxnSpPr>
          <p:nvPr/>
        </p:nvCxnSpPr>
        <p:spPr>
          <a:xfrm>
            <a:off x="3390622" y="1045771"/>
            <a:ext cx="0" cy="542139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a:extLst>
              <a:ext uri="{FF2B5EF4-FFF2-40B4-BE49-F238E27FC236}">
                <a16:creationId xmlns:a16="http://schemas.microsoft.com/office/drawing/2014/main" id="{D633387D-A230-2E4E-BE5A-F853916E9BA7}"/>
              </a:ext>
            </a:extLst>
          </p:cNvPr>
          <p:cNvCxnSpPr>
            <a:cxnSpLocks/>
          </p:cNvCxnSpPr>
          <p:nvPr/>
        </p:nvCxnSpPr>
        <p:spPr>
          <a:xfrm>
            <a:off x="5285187" y="1045771"/>
            <a:ext cx="0" cy="542139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26" name="テキスト ボックス 25">
            <a:extLst>
              <a:ext uri="{FF2B5EF4-FFF2-40B4-BE49-F238E27FC236}">
                <a16:creationId xmlns:a16="http://schemas.microsoft.com/office/drawing/2014/main" id="{6493C913-B622-FF49-9864-160D6D66B27D}"/>
              </a:ext>
            </a:extLst>
          </p:cNvPr>
          <p:cNvSpPr txBox="1"/>
          <p:nvPr/>
        </p:nvSpPr>
        <p:spPr>
          <a:xfrm>
            <a:off x="1496054" y="1119541"/>
            <a:ext cx="1894567" cy="300696"/>
          </a:xfrm>
          <a:prstGeom prst="rect">
            <a:avLst/>
          </a:prstGeom>
          <a:noFill/>
        </p:spPr>
        <p:txBody>
          <a:bodyPr wrap="square" rtlCol="0" anchor="ctr">
            <a:spAutoFit/>
          </a:bodyPr>
          <a:lstStyle/>
          <a:p>
            <a:pPr algn="ctr"/>
            <a:r>
              <a:rPr lang="en-US" altLang="ja-JP" sz="1050" dirty="0">
                <a:solidFill>
                  <a:schemeClr val="tx1">
                    <a:lumMod val="75000"/>
                    <a:lumOff val="25000"/>
                  </a:schemeClr>
                </a:solidFill>
                <a:latin typeface="Meiryo" panose="020B0604030504040204" pitchFamily="34" charset="-128"/>
                <a:ea typeface="Meiryo" panose="020B0604030504040204" pitchFamily="34" charset="-128"/>
              </a:rPr>
              <a:t>R</a:t>
            </a:r>
            <a:r>
              <a:rPr lang="ja-JP" altLang="en-US" sz="1050" dirty="0">
                <a:solidFill>
                  <a:schemeClr val="tx1">
                    <a:lumMod val="75000"/>
                    <a:lumOff val="25000"/>
                  </a:schemeClr>
                </a:solidFill>
                <a:latin typeface="Meiryo" panose="020B0604030504040204" pitchFamily="34" charset="-128"/>
                <a:ea typeface="Meiryo" panose="020B0604030504040204" pitchFamily="34" charset="-128"/>
              </a:rPr>
              <a:t>：最新購買日</a:t>
            </a:r>
            <a:endParaRPr kumimoji="1" lang="ja-JP" altLang="en-US" sz="105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7" name="テキスト ボックス 26">
            <a:extLst>
              <a:ext uri="{FF2B5EF4-FFF2-40B4-BE49-F238E27FC236}">
                <a16:creationId xmlns:a16="http://schemas.microsoft.com/office/drawing/2014/main" id="{ECB8C46D-0D0C-654F-9387-1439E7C75D83}"/>
              </a:ext>
            </a:extLst>
          </p:cNvPr>
          <p:cNvSpPr txBox="1"/>
          <p:nvPr/>
        </p:nvSpPr>
        <p:spPr>
          <a:xfrm>
            <a:off x="3390622" y="1119541"/>
            <a:ext cx="1894565" cy="300696"/>
          </a:xfrm>
          <a:prstGeom prst="rect">
            <a:avLst/>
          </a:prstGeom>
          <a:noFill/>
        </p:spPr>
        <p:txBody>
          <a:bodyPr wrap="square" rtlCol="0" anchor="ctr">
            <a:spAutoFit/>
          </a:bodyPr>
          <a:lstStyle/>
          <a:p>
            <a:pPr algn="ctr"/>
            <a:r>
              <a:rPr lang="en-US" altLang="ja-JP" sz="1050" dirty="0">
                <a:solidFill>
                  <a:schemeClr val="tx1">
                    <a:lumMod val="75000"/>
                    <a:lumOff val="25000"/>
                  </a:schemeClr>
                </a:solidFill>
                <a:latin typeface="Meiryo" panose="020B0604030504040204" pitchFamily="34" charset="-128"/>
                <a:ea typeface="Meiryo" panose="020B0604030504040204" pitchFamily="34" charset="-128"/>
              </a:rPr>
              <a:t>F</a:t>
            </a:r>
            <a:r>
              <a:rPr lang="ja-JP" altLang="en-US" sz="1050" dirty="0">
                <a:solidFill>
                  <a:schemeClr val="tx1">
                    <a:lumMod val="75000"/>
                    <a:lumOff val="25000"/>
                  </a:schemeClr>
                </a:solidFill>
                <a:latin typeface="Meiryo" panose="020B0604030504040204" pitchFamily="34" charset="-128"/>
                <a:ea typeface="Meiryo" panose="020B0604030504040204" pitchFamily="34" charset="-128"/>
              </a:rPr>
              <a:t>：購買頻度</a:t>
            </a:r>
            <a:endParaRPr kumimoji="1" lang="ja-JP" altLang="en-US" sz="105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8" name="テキスト ボックス 27">
            <a:extLst>
              <a:ext uri="{FF2B5EF4-FFF2-40B4-BE49-F238E27FC236}">
                <a16:creationId xmlns:a16="http://schemas.microsoft.com/office/drawing/2014/main" id="{F0598BEC-96EC-C54A-B0BA-726A30FE71B9}"/>
              </a:ext>
            </a:extLst>
          </p:cNvPr>
          <p:cNvSpPr txBox="1"/>
          <p:nvPr/>
        </p:nvSpPr>
        <p:spPr>
          <a:xfrm>
            <a:off x="5285187" y="1119541"/>
            <a:ext cx="1894565" cy="300696"/>
          </a:xfrm>
          <a:prstGeom prst="rect">
            <a:avLst/>
          </a:prstGeom>
          <a:noFill/>
        </p:spPr>
        <p:txBody>
          <a:bodyPr wrap="square" rtlCol="0" anchor="ctr">
            <a:spAutoFit/>
          </a:bodyPr>
          <a:lstStyle/>
          <a:p>
            <a:pPr algn="ctr"/>
            <a:r>
              <a:rPr lang="en-US" altLang="ja-JP" sz="1050" dirty="0">
                <a:solidFill>
                  <a:schemeClr val="tx1">
                    <a:lumMod val="75000"/>
                    <a:lumOff val="25000"/>
                  </a:schemeClr>
                </a:solidFill>
                <a:latin typeface="Meiryo" panose="020B0604030504040204" pitchFamily="34" charset="-128"/>
                <a:ea typeface="Meiryo" panose="020B0604030504040204" pitchFamily="34" charset="-128"/>
              </a:rPr>
              <a:t>M</a:t>
            </a:r>
            <a:r>
              <a:rPr lang="ja-JP" altLang="en-US" sz="1050" dirty="0">
                <a:solidFill>
                  <a:schemeClr val="tx1">
                    <a:lumMod val="75000"/>
                    <a:lumOff val="25000"/>
                  </a:schemeClr>
                </a:solidFill>
                <a:latin typeface="Meiryo" panose="020B0604030504040204" pitchFamily="34" charset="-128"/>
                <a:ea typeface="Meiryo" panose="020B0604030504040204" pitchFamily="34" charset="-128"/>
              </a:rPr>
              <a:t>：累計購買額</a:t>
            </a:r>
            <a:endParaRPr kumimoji="1" lang="ja-JP" altLang="en-US" sz="105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47" name="テキスト ボックス 46">
            <a:extLst>
              <a:ext uri="{FF2B5EF4-FFF2-40B4-BE49-F238E27FC236}">
                <a16:creationId xmlns:a16="http://schemas.microsoft.com/office/drawing/2014/main" id="{82B588EA-6D06-4840-AD72-5E7296E65BFF}"/>
              </a:ext>
            </a:extLst>
          </p:cNvPr>
          <p:cNvSpPr txBox="1"/>
          <p:nvPr/>
        </p:nvSpPr>
        <p:spPr>
          <a:xfrm>
            <a:off x="348095" y="1119541"/>
            <a:ext cx="1147960" cy="300696"/>
          </a:xfrm>
          <a:prstGeom prst="rect">
            <a:avLst/>
          </a:prstGeom>
          <a:noFill/>
        </p:spPr>
        <p:txBody>
          <a:bodyPr wrap="square" rtlCol="0" anchor="ctr">
            <a:spAutoFit/>
          </a:bodyPr>
          <a:lstStyle/>
          <a:p>
            <a:pPr algn="ctr"/>
            <a:r>
              <a:rPr kumimoji="1" lang="ja-JP" altLang="en-US" sz="1050" dirty="0">
                <a:solidFill>
                  <a:schemeClr val="tx1">
                    <a:lumMod val="75000"/>
                    <a:lumOff val="25000"/>
                  </a:schemeClr>
                </a:solidFill>
                <a:latin typeface="Meiryo" panose="020B0604030504040204" pitchFamily="34" charset="-128"/>
                <a:ea typeface="Meiryo" panose="020B0604030504040204" pitchFamily="34" charset="-128"/>
              </a:rPr>
              <a:t>顧客名・</a:t>
            </a:r>
            <a:r>
              <a:rPr kumimoji="1" lang="en-US" altLang="ja-JP" sz="1050" dirty="0">
                <a:solidFill>
                  <a:schemeClr val="tx1">
                    <a:lumMod val="75000"/>
                    <a:lumOff val="25000"/>
                  </a:schemeClr>
                </a:solidFill>
                <a:latin typeface="Meiryo" panose="020B0604030504040204" pitchFamily="34" charset="-128"/>
                <a:ea typeface="Meiryo" panose="020B0604030504040204" pitchFamily="34" charset="-128"/>
              </a:rPr>
              <a:t>ID</a:t>
            </a:r>
            <a:endParaRPr kumimoji="1" lang="ja-JP" altLang="en-US" sz="105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49" name="直線コネクタ 48">
            <a:extLst>
              <a:ext uri="{FF2B5EF4-FFF2-40B4-BE49-F238E27FC236}">
                <a16:creationId xmlns:a16="http://schemas.microsoft.com/office/drawing/2014/main" id="{72FFCCFF-E4D3-0D4F-ADE2-70BD51A940D5}"/>
              </a:ext>
            </a:extLst>
          </p:cNvPr>
          <p:cNvCxnSpPr/>
          <p:nvPr/>
        </p:nvCxnSpPr>
        <p:spPr>
          <a:xfrm flipV="1">
            <a:off x="337288" y="1988463"/>
            <a:ext cx="9218548"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61" name="直線コネクタ 60">
            <a:extLst>
              <a:ext uri="{FF2B5EF4-FFF2-40B4-BE49-F238E27FC236}">
                <a16:creationId xmlns:a16="http://schemas.microsoft.com/office/drawing/2014/main" id="{CE3DC948-8A6E-D046-BA48-A81A21F483C7}"/>
              </a:ext>
            </a:extLst>
          </p:cNvPr>
          <p:cNvCxnSpPr/>
          <p:nvPr/>
        </p:nvCxnSpPr>
        <p:spPr>
          <a:xfrm flipV="1">
            <a:off x="337288" y="2485605"/>
            <a:ext cx="9218548"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68" name="直線コネクタ 67">
            <a:extLst>
              <a:ext uri="{FF2B5EF4-FFF2-40B4-BE49-F238E27FC236}">
                <a16:creationId xmlns:a16="http://schemas.microsoft.com/office/drawing/2014/main" id="{4C5F3AAD-145C-6B45-8C0A-2972211DE5B4}"/>
              </a:ext>
            </a:extLst>
          </p:cNvPr>
          <p:cNvCxnSpPr/>
          <p:nvPr/>
        </p:nvCxnSpPr>
        <p:spPr>
          <a:xfrm flipV="1">
            <a:off x="337288" y="2982748"/>
            <a:ext cx="9218548"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75" name="直線コネクタ 74">
            <a:extLst>
              <a:ext uri="{FF2B5EF4-FFF2-40B4-BE49-F238E27FC236}">
                <a16:creationId xmlns:a16="http://schemas.microsoft.com/office/drawing/2014/main" id="{D8FF73B3-E2FE-3D4E-8AA4-E390598523C4}"/>
              </a:ext>
            </a:extLst>
          </p:cNvPr>
          <p:cNvCxnSpPr/>
          <p:nvPr/>
        </p:nvCxnSpPr>
        <p:spPr>
          <a:xfrm flipV="1">
            <a:off x="337288" y="3479891"/>
            <a:ext cx="9218548"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82" name="直線コネクタ 81">
            <a:extLst>
              <a:ext uri="{FF2B5EF4-FFF2-40B4-BE49-F238E27FC236}">
                <a16:creationId xmlns:a16="http://schemas.microsoft.com/office/drawing/2014/main" id="{39E8C3AC-4D24-BB4D-84B8-DE943F846E67}"/>
              </a:ext>
            </a:extLst>
          </p:cNvPr>
          <p:cNvCxnSpPr/>
          <p:nvPr/>
        </p:nvCxnSpPr>
        <p:spPr>
          <a:xfrm flipV="1">
            <a:off x="337288" y="3977033"/>
            <a:ext cx="9218548"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89" name="直線コネクタ 88">
            <a:extLst>
              <a:ext uri="{FF2B5EF4-FFF2-40B4-BE49-F238E27FC236}">
                <a16:creationId xmlns:a16="http://schemas.microsoft.com/office/drawing/2014/main" id="{5A362F71-8207-4B48-98A2-877BDA9D707C}"/>
              </a:ext>
            </a:extLst>
          </p:cNvPr>
          <p:cNvCxnSpPr/>
          <p:nvPr/>
        </p:nvCxnSpPr>
        <p:spPr>
          <a:xfrm flipV="1">
            <a:off x="337288" y="4474176"/>
            <a:ext cx="9218548"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96" name="直線コネクタ 95">
            <a:extLst>
              <a:ext uri="{FF2B5EF4-FFF2-40B4-BE49-F238E27FC236}">
                <a16:creationId xmlns:a16="http://schemas.microsoft.com/office/drawing/2014/main" id="{7F95AAEE-270B-3B49-A27F-A83CA4889489}"/>
              </a:ext>
            </a:extLst>
          </p:cNvPr>
          <p:cNvCxnSpPr/>
          <p:nvPr/>
        </p:nvCxnSpPr>
        <p:spPr>
          <a:xfrm flipV="1">
            <a:off x="337288" y="4971319"/>
            <a:ext cx="9218548"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3" name="直線コネクタ 102">
            <a:extLst>
              <a:ext uri="{FF2B5EF4-FFF2-40B4-BE49-F238E27FC236}">
                <a16:creationId xmlns:a16="http://schemas.microsoft.com/office/drawing/2014/main" id="{9A357F07-7348-F14D-8E21-53CA7BC8300B}"/>
              </a:ext>
            </a:extLst>
          </p:cNvPr>
          <p:cNvCxnSpPr/>
          <p:nvPr/>
        </p:nvCxnSpPr>
        <p:spPr>
          <a:xfrm flipV="1">
            <a:off x="337288" y="5468461"/>
            <a:ext cx="9218548"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0" name="直線コネクタ 109">
            <a:extLst>
              <a:ext uri="{FF2B5EF4-FFF2-40B4-BE49-F238E27FC236}">
                <a16:creationId xmlns:a16="http://schemas.microsoft.com/office/drawing/2014/main" id="{CAA58C12-EEF5-2B40-8AE3-BA4A13EB1AC0}"/>
              </a:ext>
            </a:extLst>
          </p:cNvPr>
          <p:cNvCxnSpPr/>
          <p:nvPr/>
        </p:nvCxnSpPr>
        <p:spPr>
          <a:xfrm flipV="1">
            <a:off x="337288" y="5965604"/>
            <a:ext cx="9218548"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7" name="直線コネクタ 116">
            <a:extLst>
              <a:ext uri="{FF2B5EF4-FFF2-40B4-BE49-F238E27FC236}">
                <a16:creationId xmlns:a16="http://schemas.microsoft.com/office/drawing/2014/main" id="{BBCC09F2-E311-7845-9B98-E00AFC4784B1}"/>
              </a:ext>
            </a:extLst>
          </p:cNvPr>
          <p:cNvCxnSpPr/>
          <p:nvPr/>
        </p:nvCxnSpPr>
        <p:spPr>
          <a:xfrm flipV="1">
            <a:off x="337288" y="6481986"/>
            <a:ext cx="9218548" cy="1"/>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22" name="直線コネクタ 121">
            <a:extLst>
              <a:ext uri="{FF2B5EF4-FFF2-40B4-BE49-F238E27FC236}">
                <a16:creationId xmlns:a16="http://schemas.microsoft.com/office/drawing/2014/main" id="{F8C2A54B-192F-E940-9EBC-449B027D2826}"/>
              </a:ext>
            </a:extLst>
          </p:cNvPr>
          <p:cNvCxnSpPr>
            <a:cxnSpLocks/>
          </p:cNvCxnSpPr>
          <p:nvPr/>
        </p:nvCxnSpPr>
        <p:spPr>
          <a:xfrm>
            <a:off x="7774448" y="1045771"/>
            <a:ext cx="0" cy="542139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23" name="直線コネクタ 122">
            <a:extLst>
              <a:ext uri="{FF2B5EF4-FFF2-40B4-BE49-F238E27FC236}">
                <a16:creationId xmlns:a16="http://schemas.microsoft.com/office/drawing/2014/main" id="{BC197150-0455-9B4B-842A-A6626ACE2008}"/>
              </a:ext>
            </a:extLst>
          </p:cNvPr>
          <p:cNvCxnSpPr>
            <a:cxnSpLocks/>
          </p:cNvCxnSpPr>
          <p:nvPr/>
        </p:nvCxnSpPr>
        <p:spPr>
          <a:xfrm>
            <a:off x="8369144" y="1045771"/>
            <a:ext cx="0" cy="542139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24" name="直線コネクタ 123">
            <a:extLst>
              <a:ext uri="{FF2B5EF4-FFF2-40B4-BE49-F238E27FC236}">
                <a16:creationId xmlns:a16="http://schemas.microsoft.com/office/drawing/2014/main" id="{9EC7A7AB-4BB6-0B44-9D11-63786722A96A}"/>
              </a:ext>
            </a:extLst>
          </p:cNvPr>
          <p:cNvCxnSpPr>
            <a:cxnSpLocks/>
          </p:cNvCxnSpPr>
          <p:nvPr/>
        </p:nvCxnSpPr>
        <p:spPr>
          <a:xfrm>
            <a:off x="8963840" y="1045771"/>
            <a:ext cx="0" cy="542139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7" name="直線コネクタ 16">
            <a:extLst>
              <a:ext uri="{FF2B5EF4-FFF2-40B4-BE49-F238E27FC236}">
                <a16:creationId xmlns:a16="http://schemas.microsoft.com/office/drawing/2014/main" id="{E79FC733-92DD-6941-BE82-02F332D67B7A}"/>
              </a:ext>
            </a:extLst>
          </p:cNvPr>
          <p:cNvCxnSpPr>
            <a:cxnSpLocks/>
          </p:cNvCxnSpPr>
          <p:nvPr/>
        </p:nvCxnSpPr>
        <p:spPr>
          <a:xfrm>
            <a:off x="7179752" y="1045769"/>
            <a:ext cx="0" cy="5421394"/>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25" name="直線コネクタ 124">
            <a:extLst>
              <a:ext uri="{FF2B5EF4-FFF2-40B4-BE49-F238E27FC236}">
                <a16:creationId xmlns:a16="http://schemas.microsoft.com/office/drawing/2014/main" id="{BA67977C-E93F-C443-B4EB-1B2769CCBC91}"/>
              </a:ext>
            </a:extLst>
          </p:cNvPr>
          <p:cNvCxnSpPr>
            <a:cxnSpLocks/>
          </p:cNvCxnSpPr>
          <p:nvPr/>
        </p:nvCxnSpPr>
        <p:spPr>
          <a:xfrm>
            <a:off x="9558536" y="696203"/>
            <a:ext cx="0" cy="5780584"/>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30" name="直線コネクタ 129">
            <a:extLst>
              <a:ext uri="{FF2B5EF4-FFF2-40B4-BE49-F238E27FC236}">
                <a16:creationId xmlns:a16="http://schemas.microsoft.com/office/drawing/2014/main" id="{2E05FF08-7082-294C-B81A-1A7E07C4AD20}"/>
              </a:ext>
            </a:extLst>
          </p:cNvPr>
          <p:cNvCxnSpPr>
            <a:cxnSpLocks/>
          </p:cNvCxnSpPr>
          <p:nvPr/>
        </p:nvCxnSpPr>
        <p:spPr>
          <a:xfrm flipH="1">
            <a:off x="7179753" y="693559"/>
            <a:ext cx="2376083" cy="0"/>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34" name="テキスト ボックス 133">
            <a:extLst>
              <a:ext uri="{FF2B5EF4-FFF2-40B4-BE49-F238E27FC236}">
                <a16:creationId xmlns:a16="http://schemas.microsoft.com/office/drawing/2014/main" id="{15F0F740-FFB6-0248-8685-71CACEFB347D}"/>
              </a:ext>
            </a:extLst>
          </p:cNvPr>
          <p:cNvSpPr txBox="1"/>
          <p:nvPr/>
        </p:nvSpPr>
        <p:spPr>
          <a:xfrm>
            <a:off x="7671870" y="718466"/>
            <a:ext cx="1389143" cy="300696"/>
          </a:xfrm>
          <a:prstGeom prst="rect">
            <a:avLst/>
          </a:prstGeom>
          <a:noFill/>
        </p:spPr>
        <p:txBody>
          <a:bodyPr wrap="square" rtlCol="0" anchor="ctr">
            <a:spAutoFit/>
          </a:bodyPr>
          <a:lstStyle/>
          <a:p>
            <a:pPr algn="ctr"/>
            <a:r>
              <a:rPr lang="ja-JP" altLang="en-US" sz="1050" dirty="0">
                <a:solidFill>
                  <a:schemeClr val="tx1">
                    <a:lumMod val="75000"/>
                    <a:lumOff val="25000"/>
                  </a:schemeClr>
                </a:solidFill>
                <a:latin typeface="Meiryo" panose="020B0604030504040204" pitchFamily="34" charset="-128"/>
                <a:ea typeface="Meiryo" panose="020B0604030504040204" pitchFamily="34" charset="-128"/>
              </a:rPr>
              <a:t>点数</a:t>
            </a:r>
            <a:endParaRPr kumimoji="1" lang="ja-JP" altLang="en-US" sz="105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35" name="テキスト ボックス 134">
            <a:extLst>
              <a:ext uri="{FF2B5EF4-FFF2-40B4-BE49-F238E27FC236}">
                <a16:creationId xmlns:a16="http://schemas.microsoft.com/office/drawing/2014/main" id="{44FC202D-487E-344A-9530-5655EC46A21B}"/>
              </a:ext>
            </a:extLst>
          </p:cNvPr>
          <p:cNvSpPr txBox="1"/>
          <p:nvPr/>
        </p:nvSpPr>
        <p:spPr>
          <a:xfrm>
            <a:off x="7174348" y="1119541"/>
            <a:ext cx="600100" cy="300696"/>
          </a:xfrm>
          <a:prstGeom prst="rect">
            <a:avLst/>
          </a:prstGeom>
          <a:noFill/>
        </p:spPr>
        <p:txBody>
          <a:bodyPr wrap="square" rtlCol="0" anchor="ctr">
            <a:spAutoFit/>
          </a:bodyPr>
          <a:lstStyle/>
          <a:p>
            <a:pPr algn="ctr"/>
            <a:r>
              <a:rPr kumimoji="1" lang="en-US" altLang="ja-JP" sz="1050" dirty="0">
                <a:solidFill>
                  <a:schemeClr val="tx1">
                    <a:lumMod val="75000"/>
                    <a:lumOff val="25000"/>
                  </a:schemeClr>
                </a:solidFill>
                <a:latin typeface="Meiryo" panose="020B0604030504040204" pitchFamily="34" charset="-128"/>
                <a:ea typeface="Meiryo" panose="020B0604030504040204" pitchFamily="34" charset="-128"/>
              </a:rPr>
              <a:t>R</a:t>
            </a:r>
            <a:endParaRPr kumimoji="1" lang="ja-JP" altLang="en-US" sz="105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36" name="テキスト ボックス 135">
            <a:extLst>
              <a:ext uri="{FF2B5EF4-FFF2-40B4-BE49-F238E27FC236}">
                <a16:creationId xmlns:a16="http://schemas.microsoft.com/office/drawing/2014/main" id="{C573F0B7-E1CF-E64D-8C48-2EAD3110F341}"/>
              </a:ext>
            </a:extLst>
          </p:cNvPr>
          <p:cNvSpPr txBox="1"/>
          <p:nvPr/>
        </p:nvSpPr>
        <p:spPr>
          <a:xfrm>
            <a:off x="7771745" y="1119541"/>
            <a:ext cx="600100" cy="300696"/>
          </a:xfrm>
          <a:prstGeom prst="rect">
            <a:avLst/>
          </a:prstGeom>
          <a:noFill/>
        </p:spPr>
        <p:txBody>
          <a:bodyPr wrap="square" rtlCol="0" anchor="ctr">
            <a:spAutoFit/>
          </a:bodyPr>
          <a:lstStyle/>
          <a:p>
            <a:pPr algn="ctr"/>
            <a:r>
              <a:rPr kumimoji="1" lang="en-US" altLang="ja-JP" sz="1050" dirty="0">
                <a:solidFill>
                  <a:schemeClr val="tx1">
                    <a:lumMod val="75000"/>
                    <a:lumOff val="25000"/>
                  </a:schemeClr>
                </a:solidFill>
                <a:latin typeface="Meiryo" panose="020B0604030504040204" pitchFamily="34" charset="-128"/>
                <a:ea typeface="Meiryo" panose="020B0604030504040204" pitchFamily="34" charset="-128"/>
              </a:rPr>
              <a:t>F</a:t>
            </a:r>
            <a:endParaRPr kumimoji="1" lang="ja-JP" altLang="en-US" sz="105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37" name="テキスト ボックス 136">
            <a:extLst>
              <a:ext uri="{FF2B5EF4-FFF2-40B4-BE49-F238E27FC236}">
                <a16:creationId xmlns:a16="http://schemas.microsoft.com/office/drawing/2014/main" id="{685CB573-4385-0442-AAF1-ED29901806B6}"/>
              </a:ext>
            </a:extLst>
          </p:cNvPr>
          <p:cNvSpPr txBox="1"/>
          <p:nvPr/>
        </p:nvSpPr>
        <p:spPr>
          <a:xfrm>
            <a:off x="8366445" y="1119541"/>
            <a:ext cx="594694" cy="300696"/>
          </a:xfrm>
          <a:prstGeom prst="rect">
            <a:avLst/>
          </a:prstGeom>
          <a:noFill/>
        </p:spPr>
        <p:txBody>
          <a:bodyPr wrap="square" rtlCol="0" anchor="ctr">
            <a:spAutoFit/>
          </a:bodyPr>
          <a:lstStyle/>
          <a:p>
            <a:pPr algn="ctr"/>
            <a:r>
              <a:rPr kumimoji="1" lang="en-US" altLang="ja-JP" sz="1050" dirty="0">
                <a:solidFill>
                  <a:schemeClr val="tx1">
                    <a:lumMod val="75000"/>
                    <a:lumOff val="25000"/>
                  </a:schemeClr>
                </a:solidFill>
                <a:latin typeface="Meiryo" panose="020B0604030504040204" pitchFamily="34" charset="-128"/>
                <a:ea typeface="Meiryo" panose="020B0604030504040204" pitchFamily="34" charset="-128"/>
              </a:rPr>
              <a:t>M</a:t>
            </a:r>
            <a:endParaRPr kumimoji="1" lang="ja-JP" altLang="en-US" sz="105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38" name="テキスト ボックス 137">
            <a:extLst>
              <a:ext uri="{FF2B5EF4-FFF2-40B4-BE49-F238E27FC236}">
                <a16:creationId xmlns:a16="http://schemas.microsoft.com/office/drawing/2014/main" id="{F47995C8-0D24-0940-9626-34834DFAC97C}"/>
              </a:ext>
            </a:extLst>
          </p:cNvPr>
          <p:cNvSpPr txBox="1"/>
          <p:nvPr/>
        </p:nvSpPr>
        <p:spPr>
          <a:xfrm>
            <a:off x="8961143" y="1119541"/>
            <a:ext cx="594694" cy="300696"/>
          </a:xfrm>
          <a:prstGeom prst="rect">
            <a:avLst/>
          </a:prstGeom>
          <a:noFill/>
        </p:spPr>
        <p:txBody>
          <a:bodyPr wrap="square" rtlCol="0" anchor="ctr">
            <a:spAutoFit/>
          </a:bodyPr>
          <a:lstStyle/>
          <a:p>
            <a:pPr algn="ctr"/>
            <a:r>
              <a:rPr lang="ja-JP" altLang="en-US" sz="1050" dirty="0">
                <a:solidFill>
                  <a:schemeClr val="tx1">
                    <a:lumMod val="75000"/>
                    <a:lumOff val="25000"/>
                  </a:schemeClr>
                </a:solidFill>
                <a:latin typeface="Meiryo" panose="020B0604030504040204" pitchFamily="34" charset="-128"/>
                <a:ea typeface="Meiryo" panose="020B0604030504040204" pitchFamily="34" charset="-128"/>
              </a:rPr>
              <a:t>総合</a:t>
            </a:r>
            <a:endParaRPr kumimoji="1" lang="ja-JP" altLang="en-US" sz="105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46" name="直線コネクタ 145">
            <a:extLst>
              <a:ext uri="{FF2B5EF4-FFF2-40B4-BE49-F238E27FC236}">
                <a16:creationId xmlns:a16="http://schemas.microsoft.com/office/drawing/2014/main" id="{BD61CAEC-9E19-F648-BCFE-B3A9F032E670}"/>
              </a:ext>
            </a:extLst>
          </p:cNvPr>
          <p:cNvCxnSpPr>
            <a:cxnSpLocks/>
          </p:cNvCxnSpPr>
          <p:nvPr/>
        </p:nvCxnSpPr>
        <p:spPr>
          <a:xfrm flipH="1" flipV="1">
            <a:off x="7179751" y="686422"/>
            <a:ext cx="1" cy="359191"/>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51" name="直線コネクタ 150">
            <a:extLst>
              <a:ext uri="{FF2B5EF4-FFF2-40B4-BE49-F238E27FC236}">
                <a16:creationId xmlns:a16="http://schemas.microsoft.com/office/drawing/2014/main" id="{9E5BF14E-4D6D-C44D-A699-F300531E3224}"/>
              </a:ext>
            </a:extLst>
          </p:cNvPr>
          <p:cNvCxnSpPr>
            <a:cxnSpLocks/>
          </p:cNvCxnSpPr>
          <p:nvPr/>
        </p:nvCxnSpPr>
        <p:spPr>
          <a:xfrm flipV="1">
            <a:off x="339992" y="1041828"/>
            <a:ext cx="6847549" cy="16932"/>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40" name="テキスト ボックス 39">
            <a:extLst>
              <a:ext uri="{FF2B5EF4-FFF2-40B4-BE49-F238E27FC236}">
                <a16:creationId xmlns:a16="http://schemas.microsoft.com/office/drawing/2014/main" id="{93203263-FCDE-45FB-B51C-B7284949F786}"/>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2.</a:t>
            </a:r>
            <a:r>
              <a:rPr lang="ja-JP" altLang="en-US" sz="900" dirty="0">
                <a:latin typeface="Meiryo UI" panose="020B0604030504040204" pitchFamily="50" charset="-128"/>
                <a:ea typeface="Meiryo UI" panose="020B0604030504040204" pitchFamily="50" charset="-128"/>
              </a:rPr>
              <a:t>市場を分析する</a:t>
            </a:r>
          </a:p>
        </p:txBody>
      </p:sp>
      <p:sp>
        <p:nvSpPr>
          <p:cNvPr id="41" name="テキスト ボックス 40">
            <a:extLst>
              <a:ext uri="{FF2B5EF4-FFF2-40B4-BE49-F238E27FC236}">
                <a16:creationId xmlns:a16="http://schemas.microsoft.com/office/drawing/2014/main" id="{3DCD8B89-D3C6-4E86-9B9C-236BCCD471E2}"/>
              </a:ext>
            </a:extLst>
          </p:cNvPr>
          <p:cNvSpPr txBox="1"/>
          <p:nvPr/>
        </p:nvSpPr>
        <p:spPr>
          <a:xfrm>
            <a:off x="1809280" y="6560810"/>
            <a:ext cx="1463862"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STEP2:</a:t>
            </a:r>
            <a:r>
              <a:rPr lang="ja-JP" altLang="en-US" sz="900" dirty="0">
                <a:latin typeface="Meiryo UI" panose="020B0604030504040204" pitchFamily="50" charset="-128"/>
                <a:ea typeface="Meiryo UI" panose="020B0604030504040204" pitchFamily="50" charset="-128"/>
              </a:rPr>
              <a:t>顧客について分析</a:t>
            </a:r>
          </a:p>
        </p:txBody>
      </p:sp>
    </p:spTree>
    <p:extLst>
      <p:ext uri="{BB962C8B-B14F-4D97-AF65-F5344CB8AC3E}">
        <p14:creationId xmlns:p14="http://schemas.microsoft.com/office/powerpoint/2010/main" val="10879893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テキスト ボックス 84">
            <a:extLst>
              <a:ext uri="{FF2B5EF4-FFF2-40B4-BE49-F238E27FC236}">
                <a16:creationId xmlns:a16="http://schemas.microsoft.com/office/drawing/2014/main" id="{2F7ED1B2-D424-8F47-9C75-363F8C8E26C7}"/>
              </a:ext>
            </a:extLst>
          </p:cNvPr>
          <p:cNvSpPr txBox="1"/>
          <p:nvPr/>
        </p:nvSpPr>
        <p:spPr>
          <a:xfrm>
            <a:off x="463308" y="238540"/>
            <a:ext cx="1574470"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15_</a:t>
            </a:r>
            <a:r>
              <a:rPr lang="ja-JP" altLang="en-US" dirty="0"/>
              <a:t>ペルソナシート</a:t>
            </a:r>
          </a:p>
        </p:txBody>
      </p:sp>
      <p:sp>
        <p:nvSpPr>
          <p:cNvPr id="71" name="正方形/長方形 70"/>
          <p:cNvSpPr/>
          <p:nvPr/>
        </p:nvSpPr>
        <p:spPr>
          <a:xfrm>
            <a:off x="4950486" y="4144051"/>
            <a:ext cx="1003417" cy="2346201"/>
          </a:xfrm>
          <a:prstGeom prst="rect">
            <a:avLst/>
          </a:prstGeom>
          <a:solidFill>
            <a:srgbClr val="EEECE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348834" y="4144051"/>
            <a:ext cx="1019990" cy="2346201"/>
          </a:xfrm>
          <a:prstGeom prst="rect">
            <a:avLst/>
          </a:prstGeom>
          <a:solidFill>
            <a:srgbClr val="EEECE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3512459" y="686425"/>
            <a:ext cx="1019994" cy="3457627"/>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4" name="テキスト ボックス 43"/>
          <p:cNvSpPr txBox="1"/>
          <p:nvPr/>
        </p:nvSpPr>
        <p:spPr>
          <a:xfrm>
            <a:off x="3524003" y="895977"/>
            <a:ext cx="996668" cy="272424"/>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家族構成</a:t>
            </a:r>
            <a:endParaRPr kumimoji="1" lang="ja-JP" altLang="en-US" sz="1000" dirty="0">
              <a:solidFill>
                <a:schemeClr val="tx1">
                  <a:lumMod val="75000"/>
                  <a:lumOff val="25000"/>
                </a:schemeClr>
              </a:solidFill>
              <a:latin typeface="メイリオ"/>
              <a:ea typeface="メイリオ"/>
              <a:cs typeface="メイリオ"/>
            </a:endParaRPr>
          </a:p>
        </p:txBody>
      </p:sp>
      <p:cxnSp>
        <p:nvCxnSpPr>
          <p:cNvPr id="45" name="直線コネクタ 44"/>
          <p:cNvCxnSpPr/>
          <p:nvPr/>
        </p:nvCxnSpPr>
        <p:spPr>
          <a:xfrm>
            <a:off x="4527948" y="686426"/>
            <a:ext cx="4505" cy="3457626"/>
          </a:xfrm>
          <a:prstGeom prst="line">
            <a:avLst/>
          </a:prstGeom>
          <a:ln w="12700" cmpd="sng">
            <a:solidFill>
              <a:srgbClr val="404040"/>
            </a:solidFill>
            <a:prstDash val="sysDash"/>
          </a:ln>
          <a:effectLst/>
        </p:spPr>
        <p:style>
          <a:lnRef idx="2">
            <a:schemeClr val="accent1"/>
          </a:lnRef>
          <a:fillRef idx="0">
            <a:schemeClr val="accent1"/>
          </a:fillRef>
          <a:effectRef idx="1">
            <a:schemeClr val="accent1"/>
          </a:effectRef>
          <a:fontRef idx="minor">
            <a:schemeClr val="tx1"/>
          </a:fontRef>
        </p:style>
      </p:cxnSp>
      <p:sp>
        <p:nvSpPr>
          <p:cNvPr id="46" name="テキスト ボックス 45"/>
          <p:cNvSpPr txBox="1"/>
          <p:nvPr/>
        </p:nvSpPr>
        <p:spPr>
          <a:xfrm>
            <a:off x="3524003" y="2279028"/>
            <a:ext cx="996668" cy="272424"/>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趣味</a:t>
            </a:r>
            <a:endParaRPr kumimoji="1" lang="ja-JP" altLang="en-US" sz="1200" dirty="0">
              <a:solidFill>
                <a:schemeClr val="tx1">
                  <a:lumMod val="75000"/>
                  <a:lumOff val="25000"/>
                </a:schemeClr>
              </a:solidFill>
              <a:latin typeface="メイリオ"/>
              <a:ea typeface="メイリオ"/>
              <a:cs typeface="メイリオ"/>
            </a:endParaRPr>
          </a:p>
        </p:txBody>
      </p:sp>
      <p:sp>
        <p:nvSpPr>
          <p:cNvPr id="47" name="テキスト ボックス 46"/>
          <p:cNvSpPr txBox="1"/>
          <p:nvPr/>
        </p:nvSpPr>
        <p:spPr>
          <a:xfrm>
            <a:off x="3524004" y="3576945"/>
            <a:ext cx="996668" cy="442690"/>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好きな雑誌</a:t>
            </a:r>
            <a:endParaRPr lang="en-US" altLang="ja-JP" sz="1000" dirty="0">
              <a:solidFill>
                <a:schemeClr val="tx1">
                  <a:lumMod val="75000"/>
                  <a:lumOff val="25000"/>
                </a:schemeClr>
              </a:solidFill>
              <a:latin typeface="メイリオ"/>
              <a:ea typeface="メイリオ"/>
              <a:cs typeface="メイリオ"/>
            </a:endParaRPr>
          </a:p>
          <a:p>
            <a:pPr algn="ctr"/>
            <a:r>
              <a:rPr kumimoji="1" lang="ja-JP" altLang="en-US" sz="1000" dirty="0">
                <a:solidFill>
                  <a:schemeClr val="tx1">
                    <a:lumMod val="75000"/>
                    <a:lumOff val="25000"/>
                  </a:schemeClr>
                </a:solidFill>
                <a:latin typeface="メイリオ"/>
                <a:ea typeface="メイリオ"/>
                <a:cs typeface="メイリオ"/>
              </a:rPr>
              <a:t>やメディア</a:t>
            </a:r>
            <a:endParaRPr kumimoji="1" lang="ja-JP" altLang="en-US" sz="1200" dirty="0">
              <a:solidFill>
                <a:schemeClr val="tx1">
                  <a:lumMod val="75000"/>
                  <a:lumOff val="25000"/>
                </a:schemeClr>
              </a:solidFill>
              <a:latin typeface="メイリオ"/>
              <a:ea typeface="メイリオ"/>
              <a:cs typeface="メイリオ"/>
            </a:endParaRPr>
          </a:p>
        </p:txBody>
      </p:sp>
      <p:sp>
        <p:nvSpPr>
          <p:cNvPr id="48" name="テキスト ボックス 47"/>
          <p:cNvSpPr txBox="1"/>
          <p:nvPr/>
        </p:nvSpPr>
        <p:spPr>
          <a:xfrm>
            <a:off x="3531280" y="1587502"/>
            <a:ext cx="996668" cy="272424"/>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居住地</a:t>
            </a:r>
            <a:endParaRPr kumimoji="1" lang="ja-JP" altLang="en-US" sz="1000" dirty="0">
              <a:solidFill>
                <a:schemeClr val="tx1">
                  <a:lumMod val="75000"/>
                  <a:lumOff val="25000"/>
                </a:schemeClr>
              </a:solidFill>
              <a:latin typeface="メイリオ"/>
              <a:ea typeface="メイリオ"/>
              <a:cs typeface="メイリオ"/>
            </a:endParaRPr>
          </a:p>
        </p:txBody>
      </p:sp>
      <p:sp>
        <p:nvSpPr>
          <p:cNvPr id="49" name="テキスト ボックス 48"/>
          <p:cNvSpPr txBox="1"/>
          <p:nvPr/>
        </p:nvSpPr>
        <p:spPr>
          <a:xfrm>
            <a:off x="3535785" y="2885420"/>
            <a:ext cx="996668" cy="442690"/>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休日の</a:t>
            </a:r>
            <a:endParaRPr lang="en-US" altLang="ja-JP" sz="1000" dirty="0">
              <a:solidFill>
                <a:schemeClr val="tx1">
                  <a:lumMod val="75000"/>
                  <a:lumOff val="25000"/>
                </a:schemeClr>
              </a:solidFill>
              <a:latin typeface="メイリオ"/>
              <a:ea typeface="メイリオ"/>
              <a:cs typeface="メイリオ"/>
            </a:endParaRPr>
          </a:p>
          <a:p>
            <a:pPr algn="ctr"/>
            <a:r>
              <a:rPr kumimoji="1" lang="ja-JP" altLang="en-US" sz="1000" dirty="0">
                <a:solidFill>
                  <a:schemeClr val="tx1">
                    <a:lumMod val="75000"/>
                    <a:lumOff val="25000"/>
                  </a:schemeClr>
                </a:solidFill>
                <a:latin typeface="メイリオ"/>
                <a:ea typeface="メイリオ"/>
                <a:cs typeface="メイリオ"/>
              </a:rPr>
              <a:t>過ごし方</a:t>
            </a:r>
            <a:endParaRPr kumimoji="1" lang="ja-JP" altLang="en-US" sz="1200" dirty="0">
              <a:solidFill>
                <a:schemeClr val="tx1">
                  <a:lumMod val="75000"/>
                  <a:lumOff val="25000"/>
                </a:schemeClr>
              </a:solidFill>
              <a:latin typeface="メイリオ"/>
              <a:ea typeface="メイリオ"/>
              <a:cs typeface="メイリオ"/>
            </a:endParaRPr>
          </a:p>
        </p:txBody>
      </p:sp>
      <p:sp>
        <p:nvSpPr>
          <p:cNvPr id="5" name="正方形/長方形 4"/>
          <p:cNvSpPr/>
          <p:nvPr/>
        </p:nvSpPr>
        <p:spPr>
          <a:xfrm>
            <a:off x="353868" y="686425"/>
            <a:ext cx="1003417" cy="3457627"/>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6" name="テキスト ボックス 25"/>
          <p:cNvSpPr txBox="1"/>
          <p:nvPr/>
        </p:nvSpPr>
        <p:spPr>
          <a:xfrm>
            <a:off x="348835" y="895976"/>
            <a:ext cx="996668" cy="272424"/>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名前</a:t>
            </a:r>
            <a:endParaRPr kumimoji="1" lang="ja-JP" altLang="en-US" sz="1000" dirty="0">
              <a:solidFill>
                <a:schemeClr val="tx1">
                  <a:lumMod val="75000"/>
                  <a:lumOff val="25000"/>
                </a:schemeClr>
              </a:solidFill>
              <a:latin typeface="メイリオ"/>
              <a:ea typeface="メイリオ"/>
              <a:cs typeface="メイリオ"/>
            </a:endParaRPr>
          </a:p>
        </p:txBody>
      </p:sp>
      <p:sp>
        <p:nvSpPr>
          <p:cNvPr id="52" name="正方形/長方形 51"/>
          <p:cNvSpPr/>
          <p:nvPr/>
        </p:nvSpPr>
        <p:spPr>
          <a:xfrm>
            <a:off x="6676086" y="686424"/>
            <a:ext cx="2876056" cy="402072"/>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6" name="テキスト ボックス 55"/>
          <p:cNvSpPr txBox="1"/>
          <p:nvPr/>
        </p:nvSpPr>
        <p:spPr>
          <a:xfrm>
            <a:off x="7396992" y="751248"/>
            <a:ext cx="1434246" cy="272424"/>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ビジュアルイメージ</a:t>
            </a:r>
            <a:endParaRPr kumimoji="1" lang="ja-JP" altLang="en-US" sz="1200" dirty="0">
              <a:solidFill>
                <a:schemeClr val="tx1">
                  <a:lumMod val="75000"/>
                  <a:lumOff val="25000"/>
                </a:schemeClr>
              </a:solidFill>
              <a:latin typeface="メイリオ"/>
              <a:ea typeface="メイリオ"/>
              <a:cs typeface="メイリオ"/>
            </a:endParaRPr>
          </a:p>
        </p:txBody>
      </p:sp>
      <p:cxnSp>
        <p:nvCxnSpPr>
          <p:cNvPr id="58" name="直線コネクタ 57"/>
          <p:cNvCxnSpPr/>
          <p:nvPr/>
        </p:nvCxnSpPr>
        <p:spPr>
          <a:xfrm>
            <a:off x="6676086" y="1088496"/>
            <a:ext cx="287605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59" name="直線コネクタ 58"/>
          <p:cNvCxnSpPr/>
          <p:nvPr/>
        </p:nvCxnSpPr>
        <p:spPr>
          <a:xfrm>
            <a:off x="6676086" y="686424"/>
            <a:ext cx="0" cy="3457627"/>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61" name="直線コネクタ 60"/>
          <p:cNvCxnSpPr/>
          <p:nvPr/>
        </p:nvCxnSpPr>
        <p:spPr>
          <a:xfrm>
            <a:off x="1352780" y="686425"/>
            <a:ext cx="4505" cy="5803828"/>
          </a:xfrm>
          <a:prstGeom prst="line">
            <a:avLst/>
          </a:prstGeom>
          <a:ln w="12700" cmpd="sng">
            <a:solidFill>
              <a:srgbClr val="404040"/>
            </a:solidFill>
            <a:prstDash val="sysDash"/>
          </a:ln>
          <a:effectLst/>
        </p:spPr>
        <p:style>
          <a:lnRef idx="2">
            <a:schemeClr val="accent1"/>
          </a:lnRef>
          <a:fillRef idx="0">
            <a:schemeClr val="accent1"/>
          </a:fillRef>
          <a:effectRef idx="1">
            <a:schemeClr val="accent1"/>
          </a:effectRef>
          <a:fontRef idx="minor">
            <a:schemeClr val="tx1"/>
          </a:fontRef>
        </p:style>
      </p:cxnSp>
      <p:sp>
        <p:nvSpPr>
          <p:cNvPr id="62" name="テキスト ボックス 61"/>
          <p:cNvSpPr txBox="1"/>
          <p:nvPr/>
        </p:nvSpPr>
        <p:spPr>
          <a:xfrm>
            <a:off x="348835" y="2279027"/>
            <a:ext cx="996668" cy="272424"/>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年齢</a:t>
            </a:r>
            <a:endParaRPr kumimoji="1" lang="ja-JP" altLang="en-US" sz="1200" dirty="0">
              <a:solidFill>
                <a:schemeClr val="tx1">
                  <a:lumMod val="75000"/>
                  <a:lumOff val="25000"/>
                </a:schemeClr>
              </a:solidFill>
              <a:latin typeface="メイリオ"/>
              <a:ea typeface="メイリオ"/>
              <a:cs typeface="メイリオ"/>
            </a:endParaRPr>
          </a:p>
        </p:txBody>
      </p:sp>
      <p:sp>
        <p:nvSpPr>
          <p:cNvPr id="65" name="テキスト ボックス 64"/>
          <p:cNvSpPr txBox="1"/>
          <p:nvPr/>
        </p:nvSpPr>
        <p:spPr>
          <a:xfrm>
            <a:off x="348836" y="3662078"/>
            <a:ext cx="996668" cy="272424"/>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収入</a:t>
            </a:r>
            <a:endParaRPr kumimoji="1" lang="ja-JP" altLang="en-US" sz="1200" dirty="0">
              <a:solidFill>
                <a:schemeClr val="tx1">
                  <a:lumMod val="75000"/>
                  <a:lumOff val="25000"/>
                </a:schemeClr>
              </a:solidFill>
              <a:latin typeface="メイリオ"/>
              <a:ea typeface="メイリオ"/>
              <a:cs typeface="メイリオ"/>
            </a:endParaRPr>
          </a:p>
        </p:txBody>
      </p:sp>
      <p:sp>
        <p:nvSpPr>
          <p:cNvPr id="66" name="テキスト ボックス 65"/>
          <p:cNvSpPr txBox="1"/>
          <p:nvPr/>
        </p:nvSpPr>
        <p:spPr>
          <a:xfrm>
            <a:off x="348837" y="4509257"/>
            <a:ext cx="1008449" cy="442690"/>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担当している</a:t>
            </a:r>
            <a:endParaRPr lang="en-US" altLang="ja-JP" sz="1000" dirty="0">
              <a:solidFill>
                <a:schemeClr val="tx1">
                  <a:lumMod val="75000"/>
                  <a:lumOff val="25000"/>
                </a:schemeClr>
              </a:solidFill>
              <a:latin typeface="メイリオ"/>
              <a:ea typeface="メイリオ"/>
              <a:cs typeface="メイリオ"/>
            </a:endParaRPr>
          </a:p>
          <a:p>
            <a:pPr algn="ctr"/>
            <a:r>
              <a:rPr lang="ja-JP" altLang="en-US" sz="1000" dirty="0">
                <a:solidFill>
                  <a:schemeClr val="tx1">
                    <a:lumMod val="75000"/>
                    <a:lumOff val="25000"/>
                  </a:schemeClr>
                </a:solidFill>
                <a:latin typeface="メイリオ"/>
                <a:ea typeface="メイリオ"/>
                <a:cs typeface="メイリオ"/>
              </a:rPr>
              <a:t>主な業務</a:t>
            </a:r>
            <a:endParaRPr lang="en-US" altLang="ja-JP" sz="1000" dirty="0">
              <a:solidFill>
                <a:schemeClr val="tx1">
                  <a:lumMod val="75000"/>
                  <a:lumOff val="25000"/>
                </a:schemeClr>
              </a:solidFill>
              <a:latin typeface="メイリオ"/>
              <a:ea typeface="メイリオ"/>
              <a:cs typeface="メイリオ"/>
            </a:endParaRPr>
          </a:p>
        </p:txBody>
      </p:sp>
      <p:sp>
        <p:nvSpPr>
          <p:cNvPr id="34" name="テキスト ボックス 33"/>
          <p:cNvSpPr txBox="1"/>
          <p:nvPr/>
        </p:nvSpPr>
        <p:spPr>
          <a:xfrm>
            <a:off x="356112" y="1587501"/>
            <a:ext cx="996668" cy="272424"/>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性別</a:t>
            </a:r>
            <a:endParaRPr kumimoji="1" lang="ja-JP" altLang="en-US" sz="1000" dirty="0">
              <a:solidFill>
                <a:schemeClr val="tx1">
                  <a:lumMod val="75000"/>
                  <a:lumOff val="25000"/>
                </a:schemeClr>
              </a:solidFill>
              <a:latin typeface="メイリオ"/>
              <a:ea typeface="メイリオ"/>
              <a:cs typeface="メイリオ"/>
            </a:endParaRPr>
          </a:p>
        </p:txBody>
      </p:sp>
      <p:sp>
        <p:nvSpPr>
          <p:cNvPr id="36" name="テキスト ボックス 35"/>
          <p:cNvSpPr txBox="1"/>
          <p:nvPr/>
        </p:nvSpPr>
        <p:spPr>
          <a:xfrm>
            <a:off x="360617" y="2970552"/>
            <a:ext cx="996668" cy="272424"/>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職業</a:t>
            </a:r>
            <a:endParaRPr kumimoji="1" lang="ja-JP" altLang="en-US" sz="1200" dirty="0">
              <a:solidFill>
                <a:schemeClr val="tx1">
                  <a:lumMod val="75000"/>
                  <a:lumOff val="25000"/>
                </a:schemeClr>
              </a:solidFill>
              <a:latin typeface="メイリオ"/>
              <a:ea typeface="メイリオ"/>
              <a:cs typeface="メイリオ"/>
            </a:endParaRPr>
          </a:p>
        </p:txBody>
      </p:sp>
      <p:cxnSp>
        <p:nvCxnSpPr>
          <p:cNvPr id="38" name="直線コネクタ 37"/>
          <p:cNvCxnSpPr>
            <a:cxnSpLocks/>
          </p:cNvCxnSpPr>
          <p:nvPr/>
        </p:nvCxnSpPr>
        <p:spPr>
          <a:xfrm>
            <a:off x="360617" y="1377951"/>
            <a:ext cx="6315469"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72" name="直線コネクタ 71"/>
          <p:cNvCxnSpPr/>
          <p:nvPr/>
        </p:nvCxnSpPr>
        <p:spPr>
          <a:xfrm>
            <a:off x="353868" y="2760999"/>
            <a:ext cx="6305298"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75" name="直線コネクタ 74"/>
          <p:cNvCxnSpPr>
            <a:cxnSpLocks/>
          </p:cNvCxnSpPr>
          <p:nvPr/>
        </p:nvCxnSpPr>
        <p:spPr>
          <a:xfrm>
            <a:off x="360617" y="4144051"/>
            <a:ext cx="9191523"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5" name="直線コネクタ 34"/>
          <p:cNvCxnSpPr/>
          <p:nvPr/>
        </p:nvCxnSpPr>
        <p:spPr>
          <a:xfrm>
            <a:off x="347739" y="2069475"/>
            <a:ext cx="6311427"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7" name="直線コネクタ 36"/>
          <p:cNvCxnSpPr/>
          <p:nvPr/>
        </p:nvCxnSpPr>
        <p:spPr>
          <a:xfrm>
            <a:off x="344566" y="3452524"/>
            <a:ext cx="6331520"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1" name="直線コネクタ 40"/>
          <p:cNvCxnSpPr/>
          <p:nvPr/>
        </p:nvCxnSpPr>
        <p:spPr>
          <a:xfrm>
            <a:off x="3512459" y="686424"/>
            <a:ext cx="0" cy="3457627"/>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63" name="直線コネクタ 62"/>
          <p:cNvCxnSpPr>
            <a:cxnSpLocks/>
            <a:stCxn id="69" idx="1"/>
          </p:cNvCxnSpPr>
          <p:nvPr/>
        </p:nvCxnSpPr>
        <p:spPr>
          <a:xfrm>
            <a:off x="348834" y="5317152"/>
            <a:ext cx="918673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67" name="テキスト ボックス 66"/>
          <p:cNvSpPr txBox="1"/>
          <p:nvPr/>
        </p:nvSpPr>
        <p:spPr>
          <a:xfrm>
            <a:off x="348837" y="5682359"/>
            <a:ext cx="1008449" cy="442690"/>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悩んで</a:t>
            </a:r>
            <a:endParaRPr lang="en-US" altLang="ja-JP" sz="1000" dirty="0">
              <a:solidFill>
                <a:schemeClr val="tx1">
                  <a:lumMod val="75000"/>
                  <a:lumOff val="25000"/>
                </a:schemeClr>
              </a:solidFill>
              <a:latin typeface="メイリオ"/>
              <a:ea typeface="メイリオ"/>
              <a:cs typeface="メイリオ"/>
            </a:endParaRPr>
          </a:p>
          <a:p>
            <a:pPr algn="ctr"/>
            <a:r>
              <a:rPr lang="ja-JP" altLang="en-US" sz="1000" dirty="0">
                <a:solidFill>
                  <a:schemeClr val="tx1">
                    <a:lumMod val="75000"/>
                    <a:lumOff val="25000"/>
                  </a:schemeClr>
                </a:solidFill>
                <a:latin typeface="メイリオ"/>
                <a:ea typeface="メイリオ"/>
                <a:cs typeface="メイリオ"/>
              </a:rPr>
              <a:t>いること</a:t>
            </a:r>
            <a:endParaRPr lang="en-US" altLang="ja-JP" sz="1000" dirty="0">
              <a:solidFill>
                <a:schemeClr val="tx1">
                  <a:lumMod val="75000"/>
                  <a:lumOff val="25000"/>
                </a:schemeClr>
              </a:solidFill>
              <a:latin typeface="メイリオ"/>
              <a:ea typeface="メイリオ"/>
              <a:cs typeface="メイリオ"/>
            </a:endParaRPr>
          </a:p>
        </p:txBody>
      </p:sp>
      <p:cxnSp>
        <p:nvCxnSpPr>
          <p:cNvPr id="68" name="直線コネクタ 67"/>
          <p:cNvCxnSpPr/>
          <p:nvPr/>
        </p:nvCxnSpPr>
        <p:spPr>
          <a:xfrm>
            <a:off x="4950486" y="4144051"/>
            <a:ext cx="0" cy="234620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73" name="直線コネクタ 72"/>
          <p:cNvCxnSpPr/>
          <p:nvPr/>
        </p:nvCxnSpPr>
        <p:spPr>
          <a:xfrm>
            <a:off x="5953903" y="4144051"/>
            <a:ext cx="0" cy="2346201"/>
          </a:xfrm>
          <a:prstGeom prst="line">
            <a:avLst/>
          </a:prstGeom>
          <a:ln w="12700" cmpd="sng">
            <a:solidFill>
              <a:srgbClr val="404040"/>
            </a:solidFill>
            <a:prstDash val="sysDash"/>
          </a:ln>
          <a:effectLst/>
        </p:spPr>
        <p:style>
          <a:lnRef idx="2">
            <a:schemeClr val="accent1"/>
          </a:lnRef>
          <a:fillRef idx="0">
            <a:schemeClr val="accent1"/>
          </a:fillRef>
          <a:effectRef idx="1">
            <a:schemeClr val="accent1"/>
          </a:effectRef>
          <a:fontRef idx="minor">
            <a:schemeClr val="tx1"/>
          </a:fontRef>
        </p:style>
      </p:cxnSp>
      <p:sp>
        <p:nvSpPr>
          <p:cNvPr id="74" name="テキスト ボックス 73"/>
          <p:cNvSpPr txBox="1"/>
          <p:nvPr/>
        </p:nvSpPr>
        <p:spPr>
          <a:xfrm>
            <a:off x="4950485" y="4509257"/>
            <a:ext cx="1003417" cy="442690"/>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チャレンジ</a:t>
            </a:r>
            <a:endParaRPr lang="en-US" altLang="ja-JP" sz="1000" dirty="0">
              <a:solidFill>
                <a:schemeClr val="tx1">
                  <a:lumMod val="75000"/>
                  <a:lumOff val="25000"/>
                </a:schemeClr>
              </a:solidFill>
              <a:latin typeface="メイリオ"/>
              <a:ea typeface="メイリオ"/>
              <a:cs typeface="メイリオ"/>
            </a:endParaRPr>
          </a:p>
          <a:p>
            <a:pPr algn="ctr"/>
            <a:r>
              <a:rPr kumimoji="1" lang="ja-JP" altLang="en-US" sz="1000" dirty="0">
                <a:solidFill>
                  <a:schemeClr val="tx1">
                    <a:lumMod val="75000"/>
                    <a:lumOff val="25000"/>
                  </a:schemeClr>
                </a:solidFill>
                <a:latin typeface="メイリオ"/>
                <a:ea typeface="メイリオ"/>
                <a:cs typeface="メイリオ"/>
              </a:rPr>
              <a:t>していること</a:t>
            </a:r>
            <a:endParaRPr kumimoji="1" lang="ja-JP" altLang="en-US" sz="1200" dirty="0">
              <a:solidFill>
                <a:schemeClr val="tx1">
                  <a:lumMod val="75000"/>
                  <a:lumOff val="25000"/>
                </a:schemeClr>
              </a:solidFill>
              <a:latin typeface="メイリオ"/>
              <a:ea typeface="メイリオ"/>
              <a:cs typeface="メイリオ"/>
            </a:endParaRPr>
          </a:p>
        </p:txBody>
      </p:sp>
      <p:sp>
        <p:nvSpPr>
          <p:cNvPr id="76" name="テキスト ボックス 75"/>
          <p:cNvSpPr txBox="1"/>
          <p:nvPr/>
        </p:nvSpPr>
        <p:spPr>
          <a:xfrm>
            <a:off x="4950485" y="5597226"/>
            <a:ext cx="1003417" cy="612955"/>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検索</a:t>
            </a:r>
            <a:r>
              <a:rPr lang="en-US" altLang="ja-JP" sz="1000" dirty="0">
                <a:solidFill>
                  <a:schemeClr val="tx1">
                    <a:lumMod val="75000"/>
                    <a:lumOff val="25000"/>
                  </a:schemeClr>
                </a:solidFill>
                <a:latin typeface="メイリオ"/>
                <a:ea typeface="メイリオ"/>
                <a:cs typeface="メイリオ"/>
              </a:rPr>
              <a:t>(</a:t>
            </a:r>
            <a:r>
              <a:rPr lang="ja-JP" altLang="en-US" sz="1000" dirty="0">
                <a:solidFill>
                  <a:schemeClr val="tx1">
                    <a:lumMod val="75000"/>
                    <a:lumOff val="25000"/>
                  </a:schemeClr>
                </a:solidFill>
                <a:latin typeface="メイリオ"/>
                <a:ea typeface="メイリオ"/>
                <a:cs typeface="メイリオ"/>
              </a:rPr>
              <a:t>連想</a:t>
            </a:r>
            <a:r>
              <a:rPr lang="en-US" altLang="ja-JP" sz="1000" dirty="0">
                <a:solidFill>
                  <a:schemeClr val="tx1">
                    <a:lumMod val="75000"/>
                    <a:lumOff val="25000"/>
                  </a:schemeClr>
                </a:solidFill>
                <a:latin typeface="メイリオ"/>
                <a:ea typeface="メイリオ"/>
                <a:cs typeface="メイリオ"/>
              </a:rPr>
              <a:t>)</a:t>
            </a:r>
          </a:p>
          <a:p>
            <a:pPr algn="ctr"/>
            <a:r>
              <a:rPr lang="ja-JP" altLang="en-US" sz="1000" dirty="0">
                <a:solidFill>
                  <a:schemeClr val="tx1">
                    <a:lumMod val="75000"/>
                    <a:lumOff val="25000"/>
                  </a:schemeClr>
                </a:solidFill>
                <a:latin typeface="メイリオ"/>
                <a:ea typeface="メイリオ"/>
                <a:cs typeface="メイリオ"/>
              </a:rPr>
              <a:t>している</a:t>
            </a:r>
            <a:endParaRPr lang="en-US" altLang="ja-JP" sz="1000" dirty="0">
              <a:solidFill>
                <a:schemeClr val="tx1">
                  <a:lumMod val="75000"/>
                  <a:lumOff val="25000"/>
                </a:schemeClr>
              </a:solidFill>
              <a:latin typeface="メイリオ"/>
              <a:ea typeface="メイリオ"/>
              <a:cs typeface="メイリオ"/>
            </a:endParaRPr>
          </a:p>
          <a:p>
            <a:pPr algn="ctr"/>
            <a:r>
              <a:rPr lang="ja-JP" altLang="en-US" sz="1000" dirty="0">
                <a:solidFill>
                  <a:schemeClr val="tx1">
                    <a:lumMod val="75000"/>
                    <a:lumOff val="25000"/>
                  </a:schemeClr>
                </a:solidFill>
                <a:latin typeface="メイリオ"/>
                <a:ea typeface="メイリオ"/>
                <a:cs typeface="メイリオ"/>
              </a:rPr>
              <a:t>キーワード</a:t>
            </a:r>
            <a:endParaRPr lang="en-US" altLang="ja-JP" sz="1000" dirty="0">
              <a:solidFill>
                <a:schemeClr val="tx1">
                  <a:lumMod val="75000"/>
                  <a:lumOff val="25000"/>
                </a:schemeClr>
              </a:solidFill>
              <a:latin typeface="メイリオ"/>
              <a:ea typeface="メイリオ"/>
              <a:cs typeface="メイリオ"/>
            </a:endParaRPr>
          </a:p>
        </p:txBody>
      </p:sp>
      <p:sp>
        <p:nvSpPr>
          <p:cNvPr id="86" name="正方形/長方形 85">
            <a:extLst>
              <a:ext uri="{FF2B5EF4-FFF2-40B4-BE49-F238E27FC236}">
                <a16:creationId xmlns:a16="http://schemas.microsoft.com/office/drawing/2014/main" id="{B7CBDB5D-F503-134B-A4B3-4198EF3DD383}"/>
              </a:ext>
            </a:extLst>
          </p:cNvPr>
          <p:cNvSpPr/>
          <p:nvPr/>
        </p:nvSpPr>
        <p:spPr>
          <a:xfrm>
            <a:off x="356112" y="686423"/>
            <a:ext cx="9212602" cy="580382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9" name="テキスト ボックス 38">
            <a:extLst>
              <a:ext uri="{FF2B5EF4-FFF2-40B4-BE49-F238E27FC236}">
                <a16:creationId xmlns:a16="http://schemas.microsoft.com/office/drawing/2014/main" id="{61219F5B-B9F7-714F-AD9F-294C2650E7C0}"/>
              </a:ext>
            </a:extLst>
          </p:cNvPr>
          <p:cNvSpPr txBox="1"/>
          <p:nvPr/>
        </p:nvSpPr>
        <p:spPr>
          <a:xfrm>
            <a:off x="1430925" y="895792"/>
            <a:ext cx="2007897" cy="272793"/>
          </a:xfrm>
          <a:prstGeom prst="rect">
            <a:avLst/>
          </a:prstGeom>
          <a:noFill/>
        </p:spPr>
        <p:txBody>
          <a:bodyPr wrap="square" rtlCol="0" anchor="ctr">
            <a:spAutoFit/>
          </a:bodyPr>
          <a:lstStyle/>
          <a:p>
            <a:r>
              <a:rPr lang="ja-JP" altLang="en-US" sz="1000" dirty="0">
                <a:solidFill>
                  <a:schemeClr val="tx1">
                    <a:lumMod val="75000"/>
                    <a:lumOff val="25000"/>
                  </a:schemeClr>
                </a:solidFill>
                <a:latin typeface="メイリオ"/>
                <a:ea typeface="メイリオ"/>
                <a:cs typeface="メイリオ"/>
              </a:rPr>
              <a:t>田中佳子</a:t>
            </a:r>
            <a:endParaRPr kumimoji="1" lang="ja-JP" altLang="en-US" sz="1000" dirty="0">
              <a:solidFill>
                <a:schemeClr val="tx1">
                  <a:lumMod val="75000"/>
                  <a:lumOff val="25000"/>
                </a:schemeClr>
              </a:solidFill>
              <a:latin typeface="メイリオ"/>
              <a:ea typeface="メイリオ"/>
              <a:cs typeface="メイリオ"/>
            </a:endParaRPr>
          </a:p>
        </p:txBody>
      </p:sp>
      <p:sp>
        <p:nvSpPr>
          <p:cNvPr id="40" name="テキスト ボックス 39">
            <a:extLst>
              <a:ext uri="{FF2B5EF4-FFF2-40B4-BE49-F238E27FC236}">
                <a16:creationId xmlns:a16="http://schemas.microsoft.com/office/drawing/2014/main" id="{98C431F8-1E05-CA47-8EB0-A6695C66E4E0}"/>
              </a:ext>
            </a:extLst>
          </p:cNvPr>
          <p:cNvSpPr txBox="1"/>
          <p:nvPr/>
        </p:nvSpPr>
        <p:spPr>
          <a:xfrm>
            <a:off x="1430925" y="1587317"/>
            <a:ext cx="2007897" cy="272793"/>
          </a:xfrm>
          <a:prstGeom prst="rect">
            <a:avLst/>
          </a:prstGeom>
          <a:noFill/>
        </p:spPr>
        <p:txBody>
          <a:bodyPr wrap="square" rtlCol="0" anchor="ctr">
            <a:spAutoFit/>
          </a:bodyPr>
          <a:lstStyle/>
          <a:p>
            <a:r>
              <a:rPr kumimoji="1" lang="ja-JP" altLang="en-US" sz="1000" dirty="0">
                <a:solidFill>
                  <a:schemeClr val="tx1">
                    <a:lumMod val="75000"/>
                    <a:lumOff val="25000"/>
                  </a:schemeClr>
                </a:solidFill>
                <a:latin typeface="メイリオ"/>
                <a:ea typeface="メイリオ"/>
                <a:cs typeface="メイリオ"/>
              </a:rPr>
              <a:t>女性</a:t>
            </a:r>
          </a:p>
        </p:txBody>
      </p:sp>
      <p:sp>
        <p:nvSpPr>
          <p:cNvPr id="42" name="テキスト ボックス 41">
            <a:extLst>
              <a:ext uri="{FF2B5EF4-FFF2-40B4-BE49-F238E27FC236}">
                <a16:creationId xmlns:a16="http://schemas.microsoft.com/office/drawing/2014/main" id="{1DB052E4-2B4B-EE47-9E0C-C1401BB44C78}"/>
              </a:ext>
            </a:extLst>
          </p:cNvPr>
          <p:cNvSpPr txBox="1"/>
          <p:nvPr/>
        </p:nvSpPr>
        <p:spPr>
          <a:xfrm>
            <a:off x="1430925" y="2278841"/>
            <a:ext cx="2007897" cy="272793"/>
          </a:xfrm>
          <a:prstGeom prst="rect">
            <a:avLst/>
          </a:prstGeom>
          <a:noFill/>
        </p:spPr>
        <p:txBody>
          <a:bodyPr wrap="square" rtlCol="0" anchor="ctr">
            <a:spAutoFit/>
          </a:bodyPr>
          <a:lstStyle/>
          <a:p>
            <a:r>
              <a:rPr kumimoji="1" lang="en-US" altLang="ja-JP" sz="1000" dirty="0">
                <a:solidFill>
                  <a:schemeClr val="tx1">
                    <a:lumMod val="75000"/>
                    <a:lumOff val="25000"/>
                  </a:schemeClr>
                </a:solidFill>
                <a:latin typeface="メイリオ"/>
                <a:ea typeface="メイリオ"/>
                <a:cs typeface="メイリオ"/>
              </a:rPr>
              <a:t>41</a:t>
            </a:r>
            <a:r>
              <a:rPr kumimoji="1" lang="ja-JP" altLang="en-US" sz="1000" dirty="0">
                <a:solidFill>
                  <a:schemeClr val="tx1">
                    <a:lumMod val="75000"/>
                    <a:lumOff val="25000"/>
                  </a:schemeClr>
                </a:solidFill>
                <a:latin typeface="メイリオ"/>
                <a:ea typeface="メイリオ"/>
                <a:cs typeface="メイリオ"/>
              </a:rPr>
              <a:t>歳</a:t>
            </a:r>
          </a:p>
        </p:txBody>
      </p:sp>
      <p:sp>
        <p:nvSpPr>
          <p:cNvPr id="50" name="テキスト ボックス 49">
            <a:extLst>
              <a:ext uri="{FF2B5EF4-FFF2-40B4-BE49-F238E27FC236}">
                <a16:creationId xmlns:a16="http://schemas.microsoft.com/office/drawing/2014/main" id="{23812B15-6289-A247-B991-75C226794E90}"/>
              </a:ext>
            </a:extLst>
          </p:cNvPr>
          <p:cNvSpPr txBox="1"/>
          <p:nvPr/>
        </p:nvSpPr>
        <p:spPr>
          <a:xfrm>
            <a:off x="1430925" y="2970549"/>
            <a:ext cx="2007897" cy="272424"/>
          </a:xfrm>
          <a:prstGeom prst="rect">
            <a:avLst/>
          </a:prstGeom>
          <a:noFill/>
        </p:spPr>
        <p:txBody>
          <a:bodyPr wrap="square" rtlCol="0" anchor="ctr">
            <a:spAutoFit/>
          </a:bodyPr>
          <a:lstStyle/>
          <a:p>
            <a:r>
              <a:rPr lang="ja-JP" altLang="en-US" sz="1000" dirty="0">
                <a:solidFill>
                  <a:schemeClr val="tx1">
                    <a:lumMod val="75000"/>
                    <a:lumOff val="25000"/>
                  </a:schemeClr>
                </a:solidFill>
                <a:latin typeface="メイリオ"/>
                <a:ea typeface="メイリオ"/>
                <a:cs typeface="メイリオ"/>
              </a:rPr>
              <a:t>保険会社の営業</a:t>
            </a:r>
            <a:endParaRPr kumimoji="1" lang="ja-JP" altLang="en-US" sz="1000" dirty="0">
              <a:solidFill>
                <a:schemeClr val="tx1">
                  <a:lumMod val="75000"/>
                  <a:lumOff val="25000"/>
                </a:schemeClr>
              </a:solidFill>
              <a:latin typeface="メイリオ"/>
              <a:ea typeface="メイリオ"/>
              <a:cs typeface="メイリオ"/>
            </a:endParaRPr>
          </a:p>
        </p:txBody>
      </p:sp>
      <p:sp>
        <p:nvSpPr>
          <p:cNvPr id="51" name="テキスト ボックス 50">
            <a:extLst>
              <a:ext uri="{FF2B5EF4-FFF2-40B4-BE49-F238E27FC236}">
                <a16:creationId xmlns:a16="http://schemas.microsoft.com/office/drawing/2014/main" id="{226F4A97-7006-2F40-BF70-A54BDC4FE5D0}"/>
              </a:ext>
            </a:extLst>
          </p:cNvPr>
          <p:cNvSpPr txBox="1"/>
          <p:nvPr/>
        </p:nvSpPr>
        <p:spPr>
          <a:xfrm>
            <a:off x="1430925" y="3661890"/>
            <a:ext cx="2007897" cy="272793"/>
          </a:xfrm>
          <a:prstGeom prst="rect">
            <a:avLst/>
          </a:prstGeom>
          <a:noFill/>
        </p:spPr>
        <p:txBody>
          <a:bodyPr wrap="square" rtlCol="0" anchor="ctr">
            <a:spAutoFit/>
          </a:bodyPr>
          <a:lstStyle/>
          <a:p>
            <a:r>
              <a:rPr kumimoji="1" lang="ja-JP" altLang="en-US" sz="1000" dirty="0">
                <a:solidFill>
                  <a:schemeClr val="tx1">
                    <a:lumMod val="75000"/>
                    <a:lumOff val="25000"/>
                  </a:schemeClr>
                </a:solidFill>
                <a:latin typeface="メイリオ"/>
                <a:ea typeface="メイリオ"/>
                <a:cs typeface="メイリオ"/>
              </a:rPr>
              <a:t>年収</a:t>
            </a:r>
            <a:r>
              <a:rPr kumimoji="1" lang="en-US" altLang="ja-JP" sz="1000" dirty="0">
                <a:solidFill>
                  <a:schemeClr val="tx1">
                    <a:lumMod val="75000"/>
                    <a:lumOff val="25000"/>
                  </a:schemeClr>
                </a:solidFill>
                <a:latin typeface="メイリオ"/>
                <a:ea typeface="メイリオ"/>
                <a:cs typeface="メイリオ"/>
              </a:rPr>
              <a:t>600</a:t>
            </a:r>
            <a:r>
              <a:rPr kumimoji="1" lang="ja-JP" altLang="en-US" sz="1000" dirty="0">
                <a:solidFill>
                  <a:schemeClr val="tx1">
                    <a:lumMod val="75000"/>
                    <a:lumOff val="25000"/>
                  </a:schemeClr>
                </a:solidFill>
                <a:latin typeface="メイリオ"/>
                <a:ea typeface="メイリオ"/>
                <a:cs typeface="メイリオ"/>
              </a:rPr>
              <a:t>万円</a:t>
            </a:r>
          </a:p>
        </p:txBody>
      </p:sp>
      <p:sp>
        <p:nvSpPr>
          <p:cNvPr id="53" name="テキスト ボックス 52">
            <a:extLst>
              <a:ext uri="{FF2B5EF4-FFF2-40B4-BE49-F238E27FC236}">
                <a16:creationId xmlns:a16="http://schemas.microsoft.com/office/drawing/2014/main" id="{EE9FC1F8-3707-F54E-BF37-5A623E5F21D9}"/>
              </a:ext>
            </a:extLst>
          </p:cNvPr>
          <p:cNvSpPr txBox="1"/>
          <p:nvPr/>
        </p:nvSpPr>
        <p:spPr>
          <a:xfrm>
            <a:off x="4691590" y="801355"/>
            <a:ext cx="1825360" cy="461665"/>
          </a:xfrm>
          <a:prstGeom prst="rect">
            <a:avLst/>
          </a:prstGeom>
          <a:noFill/>
        </p:spPr>
        <p:txBody>
          <a:bodyPr wrap="square" rtlCol="0" anchor="ctr">
            <a:spAutoFit/>
          </a:bodyPr>
          <a:lstStyle/>
          <a:p>
            <a:r>
              <a:rPr kumimoji="1" lang="ja-JP" altLang="en-US" sz="1000" dirty="0">
                <a:solidFill>
                  <a:schemeClr val="tx1">
                    <a:lumMod val="75000"/>
                    <a:lumOff val="25000"/>
                  </a:schemeClr>
                </a:solidFill>
                <a:latin typeface="メイリオ"/>
                <a:ea typeface="メイリオ"/>
                <a:cs typeface="メイリオ"/>
              </a:rPr>
              <a:t>夫、娘</a:t>
            </a:r>
            <a:r>
              <a:rPr kumimoji="1" lang="en-US" altLang="ja-JP" sz="1000" dirty="0">
                <a:solidFill>
                  <a:schemeClr val="tx1">
                    <a:lumMod val="75000"/>
                    <a:lumOff val="25000"/>
                  </a:schemeClr>
                </a:solidFill>
                <a:latin typeface="メイリオ"/>
                <a:ea typeface="メイリオ"/>
                <a:cs typeface="メイリオ"/>
              </a:rPr>
              <a:t>1</a:t>
            </a:r>
            <a:r>
              <a:rPr kumimoji="1" lang="ja-JP" altLang="en-US" sz="1000" dirty="0">
                <a:solidFill>
                  <a:schemeClr val="tx1">
                    <a:lumMod val="75000"/>
                    <a:lumOff val="25000"/>
                  </a:schemeClr>
                </a:solidFill>
                <a:latin typeface="メイリオ"/>
                <a:ea typeface="メイリオ"/>
                <a:cs typeface="メイリオ"/>
              </a:rPr>
              <a:t>、息子</a:t>
            </a:r>
            <a:r>
              <a:rPr kumimoji="1" lang="en-US" altLang="ja-JP" sz="1000" dirty="0">
                <a:solidFill>
                  <a:schemeClr val="tx1">
                    <a:lumMod val="75000"/>
                    <a:lumOff val="25000"/>
                  </a:schemeClr>
                </a:solidFill>
                <a:latin typeface="メイリオ"/>
                <a:ea typeface="メイリオ"/>
                <a:cs typeface="メイリオ"/>
              </a:rPr>
              <a:t>1</a:t>
            </a:r>
          </a:p>
          <a:p>
            <a:r>
              <a:rPr lang="en-US" altLang="ja-JP" sz="700" dirty="0">
                <a:solidFill>
                  <a:schemeClr val="tx1">
                    <a:lumMod val="75000"/>
                    <a:lumOff val="25000"/>
                  </a:schemeClr>
                </a:solidFill>
                <a:latin typeface="メイリオ"/>
                <a:ea typeface="メイリオ"/>
                <a:cs typeface="メイリオ"/>
              </a:rPr>
              <a:t>(</a:t>
            </a:r>
            <a:r>
              <a:rPr lang="ja-JP" altLang="en-US" sz="700" dirty="0">
                <a:solidFill>
                  <a:schemeClr val="tx1">
                    <a:lumMod val="75000"/>
                    <a:lumOff val="25000"/>
                  </a:schemeClr>
                </a:solidFill>
                <a:latin typeface="メイリオ"/>
                <a:ea typeface="メイリオ"/>
                <a:cs typeface="メイリオ"/>
              </a:rPr>
              <a:t>娘はピアノを習っている小学</a:t>
            </a:r>
            <a:r>
              <a:rPr lang="en-US" altLang="ja-JP" sz="700" dirty="0">
                <a:solidFill>
                  <a:schemeClr val="tx1">
                    <a:lumMod val="75000"/>
                    <a:lumOff val="25000"/>
                  </a:schemeClr>
                </a:solidFill>
                <a:latin typeface="メイリオ"/>
                <a:ea typeface="メイリオ"/>
                <a:cs typeface="メイリオ"/>
              </a:rPr>
              <a:t>4</a:t>
            </a:r>
            <a:r>
              <a:rPr lang="ja-JP" altLang="en-US" sz="700" dirty="0">
                <a:solidFill>
                  <a:schemeClr val="tx1">
                    <a:lumMod val="75000"/>
                    <a:lumOff val="25000"/>
                  </a:schemeClr>
                </a:solidFill>
                <a:latin typeface="メイリオ"/>
                <a:ea typeface="メイリオ"/>
                <a:cs typeface="メイリオ"/>
              </a:rPr>
              <a:t>年生、</a:t>
            </a:r>
            <a:endParaRPr lang="en-US" altLang="ja-JP" sz="700" dirty="0">
              <a:solidFill>
                <a:schemeClr val="tx1">
                  <a:lumMod val="75000"/>
                  <a:lumOff val="25000"/>
                </a:schemeClr>
              </a:solidFill>
              <a:latin typeface="メイリオ"/>
              <a:ea typeface="メイリオ"/>
              <a:cs typeface="メイリオ"/>
            </a:endParaRPr>
          </a:p>
          <a:p>
            <a:r>
              <a:rPr lang="ja-JP" altLang="en-US" sz="700" dirty="0">
                <a:solidFill>
                  <a:schemeClr val="tx1">
                    <a:lumMod val="75000"/>
                    <a:lumOff val="25000"/>
                  </a:schemeClr>
                </a:solidFill>
                <a:latin typeface="メイリオ"/>
                <a:ea typeface="メイリオ"/>
                <a:cs typeface="メイリオ"/>
              </a:rPr>
              <a:t>息子は野球を習っている小学</a:t>
            </a:r>
            <a:r>
              <a:rPr lang="en-US" altLang="ja-JP" sz="700" dirty="0">
                <a:solidFill>
                  <a:schemeClr val="tx1">
                    <a:lumMod val="75000"/>
                    <a:lumOff val="25000"/>
                  </a:schemeClr>
                </a:solidFill>
                <a:latin typeface="メイリオ"/>
                <a:ea typeface="メイリオ"/>
                <a:cs typeface="メイリオ"/>
              </a:rPr>
              <a:t>2</a:t>
            </a:r>
            <a:r>
              <a:rPr lang="ja-JP" altLang="en-US" sz="700" dirty="0">
                <a:solidFill>
                  <a:schemeClr val="tx1">
                    <a:lumMod val="75000"/>
                    <a:lumOff val="25000"/>
                  </a:schemeClr>
                </a:solidFill>
                <a:latin typeface="メイリオ"/>
                <a:ea typeface="メイリオ"/>
                <a:cs typeface="メイリオ"/>
              </a:rPr>
              <a:t>年生）</a:t>
            </a:r>
            <a:endParaRPr kumimoji="1" lang="ja-JP" altLang="en-US" sz="700" dirty="0">
              <a:solidFill>
                <a:schemeClr val="tx1">
                  <a:lumMod val="75000"/>
                  <a:lumOff val="25000"/>
                </a:schemeClr>
              </a:solidFill>
              <a:latin typeface="メイリオ"/>
              <a:ea typeface="メイリオ"/>
              <a:cs typeface="メイリオ"/>
            </a:endParaRPr>
          </a:p>
        </p:txBody>
      </p:sp>
      <p:sp>
        <p:nvSpPr>
          <p:cNvPr id="54" name="テキスト ボックス 53">
            <a:extLst>
              <a:ext uri="{FF2B5EF4-FFF2-40B4-BE49-F238E27FC236}">
                <a16:creationId xmlns:a16="http://schemas.microsoft.com/office/drawing/2014/main" id="{45036C81-4FFD-4348-A9DC-CA5569AEA994}"/>
              </a:ext>
            </a:extLst>
          </p:cNvPr>
          <p:cNvSpPr txBox="1"/>
          <p:nvPr/>
        </p:nvSpPr>
        <p:spPr>
          <a:xfrm>
            <a:off x="4691590" y="1587317"/>
            <a:ext cx="1825360" cy="272793"/>
          </a:xfrm>
          <a:prstGeom prst="rect">
            <a:avLst/>
          </a:prstGeom>
          <a:noFill/>
        </p:spPr>
        <p:txBody>
          <a:bodyPr wrap="square" rtlCol="0" anchor="ctr">
            <a:spAutoFit/>
          </a:bodyPr>
          <a:lstStyle/>
          <a:p>
            <a:r>
              <a:rPr kumimoji="1" lang="ja-JP" altLang="en-US" sz="1000" dirty="0">
                <a:solidFill>
                  <a:schemeClr val="tx1">
                    <a:lumMod val="75000"/>
                    <a:lumOff val="25000"/>
                  </a:schemeClr>
                </a:solidFill>
                <a:latin typeface="メイリオ"/>
                <a:ea typeface="メイリオ"/>
                <a:cs typeface="メイリオ"/>
              </a:rPr>
              <a:t>東京都中野区</a:t>
            </a:r>
          </a:p>
        </p:txBody>
      </p:sp>
      <p:sp>
        <p:nvSpPr>
          <p:cNvPr id="55" name="テキスト ボックス 54">
            <a:extLst>
              <a:ext uri="{FF2B5EF4-FFF2-40B4-BE49-F238E27FC236}">
                <a16:creationId xmlns:a16="http://schemas.microsoft.com/office/drawing/2014/main" id="{7131AF38-F05A-0541-BBFD-D4987D1094A5}"/>
              </a:ext>
            </a:extLst>
          </p:cNvPr>
          <p:cNvSpPr txBox="1"/>
          <p:nvPr/>
        </p:nvSpPr>
        <p:spPr>
          <a:xfrm>
            <a:off x="4691590" y="2278841"/>
            <a:ext cx="1825360" cy="272793"/>
          </a:xfrm>
          <a:prstGeom prst="rect">
            <a:avLst/>
          </a:prstGeom>
          <a:noFill/>
        </p:spPr>
        <p:txBody>
          <a:bodyPr wrap="square" rtlCol="0" anchor="ctr">
            <a:spAutoFit/>
          </a:bodyPr>
          <a:lstStyle/>
          <a:p>
            <a:r>
              <a:rPr kumimoji="1" lang="ja-JP" altLang="en-US" sz="1000" dirty="0">
                <a:solidFill>
                  <a:schemeClr val="tx1">
                    <a:lumMod val="75000"/>
                    <a:lumOff val="25000"/>
                  </a:schemeClr>
                </a:solidFill>
                <a:latin typeface="メイリオ"/>
                <a:ea typeface="メイリオ"/>
                <a:cs typeface="メイリオ"/>
              </a:rPr>
              <a:t>旅行やヨガ</a:t>
            </a:r>
            <a:r>
              <a:rPr lang="ja-JP" altLang="en-US" sz="1000" dirty="0">
                <a:solidFill>
                  <a:schemeClr val="tx1">
                    <a:lumMod val="75000"/>
                    <a:lumOff val="25000"/>
                  </a:schemeClr>
                </a:solidFill>
                <a:latin typeface="メイリオ"/>
                <a:ea typeface="メイリオ"/>
                <a:cs typeface="メイリオ"/>
              </a:rPr>
              <a:t>、</a:t>
            </a:r>
            <a:r>
              <a:rPr kumimoji="1" lang="ja-JP" altLang="en-US" sz="1000" dirty="0">
                <a:solidFill>
                  <a:schemeClr val="tx1">
                    <a:lumMod val="75000"/>
                    <a:lumOff val="25000"/>
                  </a:schemeClr>
                </a:solidFill>
                <a:latin typeface="メイリオ"/>
                <a:ea typeface="メイリオ"/>
                <a:cs typeface="メイリオ"/>
              </a:rPr>
              <a:t>カフェ巡り</a:t>
            </a:r>
          </a:p>
        </p:txBody>
      </p:sp>
      <p:sp>
        <p:nvSpPr>
          <p:cNvPr id="57" name="テキスト ボックス 56">
            <a:extLst>
              <a:ext uri="{FF2B5EF4-FFF2-40B4-BE49-F238E27FC236}">
                <a16:creationId xmlns:a16="http://schemas.microsoft.com/office/drawing/2014/main" id="{1AAEF74D-0AED-A943-BC4A-C78A6208A72D}"/>
              </a:ext>
            </a:extLst>
          </p:cNvPr>
          <p:cNvSpPr txBox="1"/>
          <p:nvPr/>
        </p:nvSpPr>
        <p:spPr>
          <a:xfrm>
            <a:off x="4691590" y="2906706"/>
            <a:ext cx="1825360" cy="400110"/>
          </a:xfrm>
          <a:prstGeom prst="rect">
            <a:avLst/>
          </a:prstGeom>
          <a:noFill/>
        </p:spPr>
        <p:txBody>
          <a:bodyPr wrap="square" rtlCol="0" anchor="ctr">
            <a:spAutoFit/>
          </a:bodyPr>
          <a:lstStyle/>
          <a:p>
            <a:r>
              <a:rPr lang="ja-JP" altLang="en-US" sz="1000" dirty="0">
                <a:solidFill>
                  <a:schemeClr val="tx1">
                    <a:lumMod val="75000"/>
                    <a:lumOff val="25000"/>
                  </a:schemeClr>
                </a:solidFill>
                <a:latin typeface="メイリオ"/>
                <a:ea typeface="メイリオ"/>
                <a:cs typeface="メイリオ"/>
              </a:rPr>
              <a:t>自宅でヨガ教室、</a:t>
            </a:r>
            <a:endParaRPr lang="en-US" altLang="ja-JP" sz="1000" dirty="0">
              <a:solidFill>
                <a:schemeClr val="tx1">
                  <a:lumMod val="75000"/>
                  <a:lumOff val="25000"/>
                </a:schemeClr>
              </a:solidFill>
              <a:latin typeface="メイリオ"/>
              <a:ea typeface="メイリオ"/>
              <a:cs typeface="メイリオ"/>
            </a:endParaRPr>
          </a:p>
          <a:p>
            <a:r>
              <a:rPr kumimoji="1" lang="ja-JP" altLang="en-US" sz="1000" dirty="0">
                <a:solidFill>
                  <a:schemeClr val="tx1">
                    <a:lumMod val="75000"/>
                    <a:lumOff val="25000"/>
                  </a:schemeClr>
                </a:solidFill>
                <a:latin typeface="メイリオ"/>
                <a:ea typeface="メイリオ"/>
                <a:cs typeface="メイリオ"/>
              </a:rPr>
              <a:t>子供の習い事付き添い</a:t>
            </a:r>
          </a:p>
        </p:txBody>
      </p:sp>
      <p:sp>
        <p:nvSpPr>
          <p:cNvPr id="60" name="テキスト ボックス 59">
            <a:extLst>
              <a:ext uri="{FF2B5EF4-FFF2-40B4-BE49-F238E27FC236}">
                <a16:creationId xmlns:a16="http://schemas.microsoft.com/office/drawing/2014/main" id="{29145184-D54C-7C4F-AE4D-CBE60F55D91F}"/>
              </a:ext>
            </a:extLst>
          </p:cNvPr>
          <p:cNvSpPr txBox="1"/>
          <p:nvPr/>
        </p:nvSpPr>
        <p:spPr>
          <a:xfrm>
            <a:off x="4691590" y="3598231"/>
            <a:ext cx="1825360" cy="400110"/>
          </a:xfrm>
          <a:prstGeom prst="rect">
            <a:avLst/>
          </a:prstGeom>
          <a:noFill/>
        </p:spPr>
        <p:txBody>
          <a:bodyPr wrap="square" rtlCol="0" anchor="ctr">
            <a:spAutoFit/>
          </a:bodyPr>
          <a:lstStyle/>
          <a:p>
            <a:r>
              <a:rPr kumimoji="1" lang="ja-JP" altLang="en-US" sz="1000" dirty="0">
                <a:solidFill>
                  <a:schemeClr val="tx1">
                    <a:lumMod val="75000"/>
                    <a:lumOff val="25000"/>
                  </a:schemeClr>
                </a:solidFill>
                <a:latin typeface="メイリオ"/>
                <a:ea typeface="メイリオ"/>
                <a:cs typeface="メイリオ"/>
              </a:rPr>
              <a:t>女性ファッション誌や</a:t>
            </a:r>
            <a:endParaRPr kumimoji="1" lang="en-US" altLang="ja-JP" sz="1000" dirty="0">
              <a:solidFill>
                <a:schemeClr val="tx1">
                  <a:lumMod val="75000"/>
                  <a:lumOff val="25000"/>
                </a:schemeClr>
              </a:solidFill>
              <a:latin typeface="メイリオ"/>
              <a:ea typeface="メイリオ"/>
              <a:cs typeface="メイリオ"/>
            </a:endParaRPr>
          </a:p>
          <a:p>
            <a:r>
              <a:rPr kumimoji="1" lang="ja-JP" altLang="en-US" sz="1000" dirty="0">
                <a:solidFill>
                  <a:schemeClr val="tx1">
                    <a:lumMod val="75000"/>
                    <a:lumOff val="25000"/>
                  </a:schemeClr>
                </a:solidFill>
                <a:latin typeface="メイリオ"/>
                <a:ea typeface="メイリオ"/>
                <a:cs typeface="メイリオ"/>
              </a:rPr>
              <a:t>雑貨・インテリア雑誌</a:t>
            </a:r>
          </a:p>
        </p:txBody>
      </p:sp>
      <p:sp>
        <p:nvSpPr>
          <p:cNvPr id="64" name="テキスト ボックス 63">
            <a:extLst>
              <a:ext uri="{FF2B5EF4-FFF2-40B4-BE49-F238E27FC236}">
                <a16:creationId xmlns:a16="http://schemas.microsoft.com/office/drawing/2014/main" id="{6916ADCE-749D-3D4E-A3A8-2DD16EC923BC}"/>
              </a:ext>
            </a:extLst>
          </p:cNvPr>
          <p:cNvSpPr txBox="1"/>
          <p:nvPr/>
        </p:nvSpPr>
        <p:spPr>
          <a:xfrm>
            <a:off x="1430923" y="4453603"/>
            <a:ext cx="3447944" cy="553998"/>
          </a:xfrm>
          <a:prstGeom prst="rect">
            <a:avLst/>
          </a:prstGeom>
          <a:noFill/>
        </p:spPr>
        <p:txBody>
          <a:bodyPr wrap="square" rtlCol="0" anchor="ctr">
            <a:spAutoFit/>
          </a:bodyPr>
          <a:lstStyle/>
          <a:p>
            <a:r>
              <a:rPr lang="ja-JP" altLang="en-US" sz="1000" dirty="0">
                <a:solidFill>
                  <a:schemeClr val="tx1">
                    <a:lumMod val="75000"/>
                    <a:lumOff val="25000"/>
                  </a:schemeClr>
                </a:solidFill>
                <a:latin typeface="メイリオ"/>
                <a:ea typeface="メイリオ"/>
                <a:cs typeface="メイリオ"/>
              </a:rPr>
              <a:t>日中は営業活動で移動しており、朝と夕方は資料作成や会議。基本的に土日は休みだが、急な業務が入ることもある。</a:t>
            </a:r>
            <a:endParaRPr kumimoji="1" lang="ja-JP" altLang="en-US" sz="1000" dirty="0">
              <a:solidFill>
                <a:schemeClr val="tx1">
                  <a:lumMod val="75000"/>
                  <a:lumOff val="25000"/>
                </a:schemeClr>
              </a:solidFill>
              <a:latin typeface="メイリオ"/>
              <a:ea typeface="メイリオ"/>
              <a:cs typeface="メイリオ"/>
            </a:endParaRPr>
          </a:p>
        </p:txBody>
      </p:sp>
      <p:sp>
        <p:nvSpPr>
          <p:cNvPr id="70" name="テキスト ボックス 69">
            <a:extLst>
              <a:ext uri="{FF2B5EF4-FFF2-40B4-BE49-F238E27FC236}">
                <a16:creationId xmlns:a16="http://schemas.microsoft.com/office/drawing/2014/main" id="{15F9F6C7-1ACC-5B4C-9877-98AB0F3FA78C}"/>
              </a:ext>
            </a:extLst>
          </p:cNvPr>
          <p:cNvSpPr txBox="1"/>
          <p:nvPr/>
        </p:nvSpPr>
        <p:spPr>
          <a:xfrm>
            <a:off x="1430923" y="5626703"/>
            <a:ext cx="3447944" cy="553998"/>
          </a:xfrm>
          <a:prstGeom prst="rect">
            <a:avLst/>
          </a:prstGeom>
          <a:noFill/>
        </p:spPr>
        <p:txBody>
          <a:bodyPr wrap="square" rtlCol="0" anchor="ctr">
            <a:spAutoFit/>
          </a:bodyPr>
          <a:lstStyle/>
          <a:p>
            <a:r>
              <a:rPr kumimoji="1" lang="ja-JP" altLang="en-US" sz="1000" dirty="0">
                <a:solidFill>
                  <a:schemeClr val="tx1">
                    <a:lumMod val="75000"/>
                    <a:lumOff val="25000"/>
                  </a:schemeClr>
                </a:solidFill>
                <a:latin typeface="メイリオ"/>
                <a:ea typeface="メイリオ"/>
                <a:cs typeface="メイリオ"/>
              </a:rPr>
              <a:t>キャリアには満足しているが自分の時間がないことが悩み。ママ友との時間や、友人との時間もたまには欲しいと思っている。心身のケアへの投資は惜しまない。</a:t>
            </a:r>
          </a:p>
        </p:txBody>
      </p:sp>
      <p:sp>
        <p:nvSpPr>
          <p:cNvPr id="77" name="テキスト ボックス 76">
            <a:extLst>
              <a:ext uri="{FF2B5EF4-FFF2-40B4-BE49-F238E27FC236}">
                <a16:creationId xmlns:a16="http://schemas.microsoft.com/office/drawing/2014/main" id="{49AB2B51-318D-9F4E-BCC0-B748C0176C4C}"/>
              </a:ext>
            </a:extLst>
          </p:cNvPr>
          <p:cNvSpPr txBox="1"/>
          <p:nvPr/>
        </p:nvSpPr>
        <p:spPr>
          <a:xfrm>
            <a:off x="6020761" y="4509257"/>
            <a:ext cx="3447944" cy="442690"/>
          </a:xfrm>
          <a:prstGeom prst="rect">
            <a:avLst/>
          </a:prstGeom>
          <a:noFill/>
        </p:spPr>
        <p:txBody>
          <a:bodyPr wrap="square" rtlCol="0" anchor="ctr">
            <a:spAutoFit/>
          </a:bodyPr>
          <a:lstStyle/>
          <a:p>
            <a:r>
              <a:rPr kumimoji="1" lang="ja-JP" altLang="en-US" sz="1000" dirty="0">
                <a:solidFill>
                  <a:schemeClr val="tx1">
                    <a:lumMod val="75000"/>
                    <a:lumOff val="25000"/>
                  </a:schemeClr>
                </a:solidFill>
                <a:latin typeface="メイリオ"/>
                <a:ea typeface="メイリオ"/>
                <a:cs typeface="メイリオ"/>
              </a:rPr>
              <a:t>心身のケアに関するスキルや趣味について勉強している。例えばヨガや健康料理。</a:t>
            </a:r>
          </a:p>
        </p:txBody>
      </p:sp>
      <p:sp>
        <p:nvSpPr>
          <p:cNvPr id="78" name="テキスト ボックス 77">
            <a:extLst>
              <a:ext uri="{FF2B5EF4-FFF2-40B4-BE49-F238E27FC236}">
                <a16:creationId xmlns:a16="http://schemas.microsoft.com/office/drawing/2014/main" id="{B64630F0-35B4-3047-A330-E8C79EB50B91}"/>
              </a:ext>
            </a:extLst>
          </p:cNvPr>
          <p:cNvSpPr txBox="1"/>
          <p:nvPr/>
        </p:nvSpPr>
        <p:spPr>
          <a:xfrm>
            <a:off x="6020761" y="5626703"/>
            <a:ext cx="3447944" cy="553998"/>
          </a:xfrm>
          <a:prstGeom prst="rect">
            <a:avLst/>
          </a:prstGeom>
          <a:noFill/>
        </p:spPr>
        <p:txBody>
          <a:bodyPr wrap="square" rtlCol="0" anchor="ctr">
            <a:spAutoFit/>
          </a:bodyPr>
          <a:lstStyle/>
          <a:p>
            <a:r>
              <a:rPr kumimoji="1" lang="ja-JP" altLang="en-US" sz="1000" dirty="0">
                <a:solidFill>
                  <a:schemeClr val="tx1">
                    <a:lumMod val="75000"/>
                    <a:lumOff val="25000"/>
                  </a:schemeClr>
                </a:solidFill>
                <a:latin typeface="メイリオ"/>
                <a:ea typeface="メイリオ"/>
                <a:cs typeface="メイリオ"/>
              </a:rPr>
              <a:t>お手軽レシピ、料理本、マインドフルネス、</a:t>
            </a:r>
            <a:endParaRPr kumimoji="1" lang="en-US" altLang="ja-JP" sz="1000" dirty="0">
              <a:solidFill>
                <a:schemeClr val="tx1">
                  <a:lumMod val="75000"/>
                  <a:lumOff val="25000"/>
                </a:schemeClr>
              </a:solidFill>
              <a:latin typeface="メイリオ"/>
              <a:ea typeface="メイリオ"/>
              <a:cs typeface="メイリオ"/>
            </a:endParaRPr>
          </a:p>
          <a:p>
            <a:r>
              <a:rPr kumimoji="1" lang="ja-JP" altLang="en-US" sz="1000" dirty="0">
                <a:solidFill>
                  <a:schemeClr val="tx1">
                    <a:lumMod val="75000"/>
                    <a:lumOff val="25000"/>
                  </a:schemeClr>
                </a:solidFill>
                <a:latin typeface="メイリオ"/>
                <a:ea typeface="メイリオ"/>
                <a:cs typeface="メイリオ"/>
              </a:rPr>
              <a:t>パワースポット、オーガニック、家事</a:t>
            </a:r>
            <a:r>
              <a:rPr kumimoji="1" lang="en-US" altLang="ja-JP" sz="1000" dirty="0">
                <a:solidFill>
                  <a:schemeClr val="tx1">
                    <a:lumMod val="75000"/>
                    <a:lumOff val="25000"/>
                  </a:schemeClr>
                </a:solidFill>
                <a:latin typeface="メイリオ"/>
                <a:ea typeface="メイリオ"/>
                <a:cs typeface="メイリオ"/>
              </a:rPr>
              <a:t> </a:t>
            </a:r>
            <a:r>
              <a:rPr lang="ja-JP" altLang="en-US" sz="1000" dirty="0">
                <a:solidFill>
                  <a:schemeClr val="tx1">
                    <a:lumMod val="75000"/>
                    <a:lumOff val="25000"/>
                  </a:schemeClr>
                </a:solidFill>
                <a:latin typeface="メイリオ"/>
                <a:ea typeface="メイリオ"/>
                <a:cs typeface="メイリオ"/>
              </a:rPr>
              <a:t>時短、エステ、</a:t>
            </a:r>
            <a:endParaRPr lang="en-US" altLang="ja-JP" sz="1000" dirty="0">
              <a:solidFill>
                <a:schemeClr val="tx1">
                  <a:lumMod val="75000"/>
                  <a:lumOff val="25000"/>
                </a:schemeClr>
              </a:solidFill>
              <a:latin typeface="メイリオ"/>
              <a:ea typeface="メイリオ"/>
              <a:cs typeface="メイリオ"/>
            </a:endParaRPr>
          </a:p>
          <a:p>
            <a:r>
              <a:rPr lang="ja-JP" altLang="en-US" sz="1000" dirty="0">
                <a:solidFill>
                  <a:schemeClr val="tx1">
                    <a:lumMod val="75000"/>
                    <a:lumOff val="25000"/>
                  </a:schemeClr>
                </a:solidFill>
                <a:latin typeface="メイリオ"/>
                <a:ea typeface="メイリオ"/>
                <a:cs typeface="メイリオ"/>
              </a:rPr>
              <a:t>など</a:t>
            </a:r>
            <a:endParaRPr kumimoji="1" lang="ja-JP" altLang="en-US" sz="1000" dirty="0">
              <a:solidFill>
                <a:schemeClr val="tx1">
                  <a:lumMod val="75000"/>
                  <a:lumOff val="25000"/>
                </a:schemeClr>
              </a:solidFill>
              <a:latin typeface="メイリオ"/>
              <a:ea typeface="メイリオ"/>
              <a:cs typeface="メイリオ"/>
            </a:endParaRPr>
          </a:p>
        </p:txBody>
      </p:sp>
      <p:sp>
        <p:nvSpPr>
          <p:cNvPr id="79" name="テキスト ボックス 78">
            <a:extLst>
              <a:ext uri="{FF2B5EF4-FFF2-40B4-BE49-F238E27FC236}">
                <a16:creationId xmlns:a16="http://schemas.microsoft.com/office/drawing/2014/main" id="{F53C9B3C-1898-4906-B4D9-1EDA0E5A7070}"/>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2.</a:t>
            </a:r>
            <a:r>
              <a:rPr lang="ja-JP" altLang="en-US" sz="900" dirty="0">
                <a:latin typeface="Meiryo UI" panose="020B0604030504040204" pitchFamily="50" charset="-128"/>
                <a:ea typeface="Meiryo UI" panose="020B0604030504040204" pitchFamily="50" charset="-128"/>
              </a:rPr>
              <a:t>市場を分析する</a:t>
            </a:r>
          </a:p>
        </p:txBody>
      </p:sp>
      <p:sp>
        <p:nvSpPr>
          <p:cNvPr id="80" name="テキスト ボックス 79">
            <a:extLst>
              <a:ext uri="{FF2B5EF4-FFF2-40B4-BE49-F238E27FC236}">
                <a16:creationId xmlns:a16="http://schemas.microsoft.com/office/drawing/2014/main" id="{17258C20-D8C9-4588-B50F-3371A7225647}"/>
              </a:ext>
            </a:extLst>
          </p:cNvPr>
          <p:cNvSpPr txBox="1"/>
          <p:nvPr/>
        </p:nvSpPr>
        <p:spPr>
          <a:xfrm>
            <a:off x="1809280" y="6560810"/>
            <a:ext cx="1463862"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STEP2:</a:t>
            </a:r>
            <a:r>
              <a:rPr lang="ja-JP" altLang="en-US" sz="900" dirty="0">
                <a:latin typeface="Meiryo UI" panose="020B0604030504040204" pitchFamily="50" charset="-128"/>
                <a:ea typeface="Meiryo UI" panose="020B0604030504040204" pitchFamily="50" charset="-128"/>
              </a:rPr>
              <a:t>顧客について分析</a:t>
            </a:r>
          </a:p>
        </p:txBody>
      </p:sp>
    </p:spTree>
    <p:extLst>
      <p:ext uri="{BB962C8B-B14F-4D97-AF65-F5344CB8AC3E}">
        <p14:creationId xmlns:p14="http://schemas.microsoft.com/office/powerpoint/2010/main" val="9373418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テキスト ボックス 84">
            <a:extLst>
              <a:ext uri="{FF2B5EF4-FFF2-40B4-BE49-F238E27FC236}">
                <a16:creationId xmlns:a16="http://schemas.microsoft.com/office/drawing/2014/main" id="{2F7ED1B2-D424-8F47-9C75-363F8C8E26C7}"/>
              </a:ext>
            </a:extLst>
          </p:cNvPr>
          <p:cNvSpPr txBox="1"/>
          <p:nvPr/>
        </p:nvSpPr>
        <p:spPr>
          <a:xfrm>
            <a:off x="463308" y="238540"/>
            <a:ext cx="1574470"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15_</a:t>
            </a:r>
            <a:r>
              <a:rPr lang="ja-JP" altLang="en-US" dirty="0"/>
              <a:t>ペルソナシート</a:t>
            </a:r>
          </a:p>
        </p:txBody>
      </p:sp>
      <p:sp>
        <p:nvSpPr>
          <p:cNvPr id="71" name="正方形/長方形 70"/>
          <p:cNvSpPr/>
          <p:nvPr/>
        </p:nvSpPr>
        <p:spPr>
          <a:xfrm>
            <a:off x="4950486" y="4144051"/>
            <a:ext cx="1003417" cy="2346201"/>
          </a:xfrm>
          <a:prstGeom prst="rect">
            <a:avLst/>
          </a:prstGeom>
          <a:solidFill>
            <a:srgbClr val="EEECE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357712" y="4144051"/>
            <a:ext cx="1001818" cy="2346201"/>
          </a:xfrm>
          <a:prstGeom prst="rect">
            <a:avLst/>
          </a:prstGeom>
          <a:solidFill>
            <a:srgbClr val="EEECE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3512459" y="686425"/>
            <a:ext cx="1019994" cy="3457627"/>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4" name="テキスト ボックス 43"/>
          <p:cNvSpPr txBox="1"/>
          <p:nvPr/>
        </p:nvSpPr>
        <p:spPr>
          <a:xfrm>
            <a:off x="3524003" y="895977"/>
            <a:ext cx="996668" cy="272424"/>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家族構成</a:t>
            </a:r>
            <a:endParaRPr kumimoji="1" lang="ja-JP" altLang="en-US" sz="1000" dirty="0">
              <a:solidFill>
                <a:schemeClr val="tx1">
                  <a:lumMod val="75000"/>
                  <a:lumOff val="25000"/>
                </a:schemeClr>
              </a:solidFill>
              <a:latin typeface="メイリオ"/>
              <a:ea typeface="メイリオ"/>
              <a:cs typeface="メイリオ"/>
            </a:endParaRPr>
          </a:p>
        </p:txBody>
      </p:sp>
      <p:cxnSp>
        <p:nvCxnSpPr>
          <p:cNvPr id="45" name="直線コネクタ 44"/>
          <p:cNvCxnSpPr/>
          <p:nvPr/>
        </p:nvCxnSpPr>
        <p:spPr>
          <a:xfrm>
            <a:off x="4527948" y="686426"/>
            <a:ext cx="4505" cy="3457626"/>
          </a:xfrm>
          <a:prstGeom prst="line">
            <a:avLst/>
          </a:prstGeom>
          <a:ln w="12700" cmpd="sng">
            <a:solidFill>
              <a:srgbClr val="404040"/>
            </a:solidFill>
            <a:prstDash val="sysDash"/>
          </a:ln>
          <a:effectLst/>
        </p:spPr>
        <p:style>
          <a:lnRef idx="2">
            <a:schemeClr val="accent1"/>
          </a:lnRef>
          <a:fillRef idx="0">
            <a:schemeClr val="accent1"/>
          </a:fillRef>
          <a:effectRef idx="1">
            <a:schemeClr val="accent1"/>
          </a:effectRef>
          <a:fontRef idx="minor">
            <a:schemeClr val="tx1"/>
          </a:fontRef>
        </p:style>
      </p:cxnSp>
      <p:sp>
        <p:nvSpPr>
          <p:cNvPr id="46" name="テキスト ボックス 45"/>
          <p:cNvSpPr txBox="1"/>
          <p:nvPr/>
        </p:nvSpPr>
        <p:spPr>
          <a:xfrm>
            <a:off x="3524003" y="2279028"/>
            <a:ext cx="996668" cy="272424"/>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趣味</a:t>
            </a:r>
            <a:endParaRPr kumimoji="1" lang="ja-JP" altLang="en-US" sz="1200" dirty="0">
              <a:solidFill>
                <a:schemeClr val="tx1">
                  <a:lumMod val="75000"/>
                  <a:lumOff val="25000"/>
                </a:schemeClr>
              </a:solidFill>
              <a:latin typeface="メイリオ"/>
              <a:ea typeface="メイリオ"/>
              <a:cs typeface="メイリオ"/>
            </a:endParaRPr>
          </a:p>
        </p:txBody>
      </p:sp>
      <p:sp>
        <p:nvSpPr>
          <p:cNvPr id="47" name="テキスト ボックス 46"/>
          <p:cNvSpPr txBox="1"/>
          <p:nvPr/>
        </p:nvSpPr>
        <p:spPr>
          <a:xfrm>
            <a:off x="3524004" y="3576945"/>
            <a:ext cx="996668" cy="442690"/>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好きな雑誌</a:t>
            </a:r>
            <a:endParaRPr lang="en-US" altLang="ja-JP" sz="1000" dirty="0">
              <a:solidFill>
                <a:schemeClr val="tx1">
                  <a:lumMod val="75000"/>
                  <a:lumOff val="25000"/>
                </a:schemeClr>
              </a:solidFill>
              <a:latin typeface="メイリオ"/>
              <a:ea typeface="メイリオ"/>
              <a:cs typeface="メイリオ"/>
            </a:endParaRPr>
          </a:p>
          <a:p>
            <a:pPr algn="ctr"/>
            <a:r>
              <a:rPr kumimoji="1" lang="ja-JP" altLang="en-US" sz="1000" dirty="0">
                <a:solidFill>
                  <a:schemeClr val="tx1">
                    <a:lumMod val="75000"/>
                    <a:lumOff val="25000"/>
                  </a:schemeClr>
                </a:solidFill>
                <a:latin typeface="メイリオ"/>
                <a:ea typeface="メイリオ"/>
                <a:cs typeface="メイリオ"/>
              </a:rPr>
              <a:t>やメディア</a:t>
            </a:r>
            <a:endParaRPr kumimoji="1" lang="ja-JP" altLang="en-US" sz="1200" dirty="0">
              <a:solidFill>
                <a:schemeClr val="tx1">
                  <a:lumMod val="75000"/>
                  <a:lumOff val="25000"/>
                </a:schemeClr>
              </a:solidFill>
              <a:latin typeface="メイリオ"/>
              <a:ea typeface="メイリオ"/>
              <a:cs typeface="メイリオ"/>
            </a:endParaRPr>
          </a:p>
        </p:txBody>
      </p:sp>
      <p:sp>
        <p:nvSpPr>
          <p:cNvPr id="48" name="テキスト ボックス 47"/>
          <p:cNvSpPr txBox="1"/>
          <p:nvPr/>
        </p:nvSpPr>
        <p:spPr>
          <a:xfrm>
            <a:off x="3531280" y="1587502"/>
            <a:ext cx="996668" cy="272424"/>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居住地</a:t>
            </a:r>
            <a:endParaRPr kumimoji="1" lang="ja-JP" altLang="en-US" sz="1000" dirty="0">
              <a:solidFill>
                <a:schemeClr val="tx1">
                  <a:lumMod val="75000"/>
                  <a:lumOff val="25000"/>
                </a:schemeClr>
              </a:solidFill>
              <a:latin typeface="メイリオ"/>
              <a:ea typeface="メイリオ"/>
              <a:cs typeface="メイリオ"/>
            </a:endParaRPr>
          </a:p>
        </p:txBody>
      </p:sp>
      <p:sp>
        <p:nvSpPr>
          <p:cNvPr id="49" name="テキスト ボックス 48"/>
          <p:cNvSpPr txBox="1"/>
          <p:nvPr/>
        </p:nvSpPr>
        <p:spPr>
          <a:xfrm>
            <a:off x="3535785" y="2885420"/>
            <a:ext cx="996668" cy="442690"/>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休日の</a:t>
            </a:r>
            <a:endParaRPr lang="en-US" altLang="ja-JP" sz="1000" dirty="0">
              <a:solidFill>
                <a:schemeClr val="tx1">
                  <a:lumMod val="75000"/>
                  <a:lumOff val="25000"/>
                </a:schemeClr>
              </a:solidFill>
              <a:latin typeface="メイリオ"/>
              <a:ea typeface="メイリオ"/>
              <a:cs typeface="メイリオ"/>
            </a:endParaRPr>
          </a:p>
          <a:p>
            <a:pPr algn="ctr"/>
            <a:r>
              <a:rPr kumimoji="1" lang="ja-JP" altLang="en-US" sz="1000" dirty="0">
                <a:solidFill>
                  <a:schemeClr val="tx1">
                    <a:lumMod val="75000"/>
                    <a:lumOff val="25000"/>
                  </a:schemeClr>
                </a:solidFill>
                <a:latin typeface="メイリオ"/>
                <a:ea typeface="メイリオ"/>
                <a:cs typeface="メイリオ"/>
              </a:rPr>
              <a:t>過ごし方</a:t>
            </a:r>
            <a:endParaRPr kumimoji="1" lang="ja-JP" altLang="en-US" sz="1200" dirty="0">
              <a:solidFill>
                <a:schemeClr val="tx1">
                  <a:lumMod val="75000"/>
                  <a:lumOff val="25000"/>
                </a:schemeClr>
              </a:solidFill>
              <a:latin typeface="メイリオ"/>
              <a:ea typeface="メイリオ"/>
              <a:cs typeface="メイリオ"/>
            </a:endParaRPr>
          </a:p>
        </p:txBody>
      </p:sp>
      <p:sp>
        <p:nvSpPr>
          <p:cNvPr id="5" name="正方形/長方形 4"/>
          <p:cNvSpPr/>
          <p:nvPr/>
        </p:nvSpPr>
        <p:spPr>
          <a:xfrm>
            <a:off x="353868" y="686425"/>
            <a:ext cx="1003417" cy="3457627"/>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6" name="テキスト ボックス 25"/>
          <p:cNvSpPr txBox="1"/>
          <p:nvPr/>
        </p:nvSpPr>
        <p:spPr>
          <a:xfrm>
            <a:off x="348835" y="895976"/>
            <a:ext cx="996668" cy="272424"/>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名前</a:t>
            </a:r>
            <a:endParaRPr kumimoji="1" lang="ja-JP" altLang="en-US" sz="1000" dirty="0">
              <a:solidFill>
                <a:schemeClr val="tx1">
                  <a:lumMod val="75000"/>
                  <a:lumOff val="25000"/>
                </a:schemeClr>
              </a:solidFill>
              <a:latin typeface="メイリオ"/>
              <a:ea typeface="メイリオ"/>
              <a:cs typeface="メイリオ"/>
            </a:endParaRPr>
          </a:p>
        </p:txBody>
      </p:sp>
      <p:sp>
        <p:nvSpPr>
          <p:cNvPr id="52" name="正方形/長方形 51"/>
          <p:cNvSpPr/>
          <p:nvPr/>
        </p:nvSpPr>
        <p:spPr>
          <a:xfrm>
            <a:off x="6676086" y="686424"/>
            <a:ext cx="2876056" cy="402072"/>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6" name="テキスト ボックス 55"/>
          <p:cNvSpPr txBox="1"/>
          <p:nvPr/>
        </p:nvSpPr>
        <p:spPr>
          <a:xfrm>
            <a:off x="7396992" y="751248"/>
            <a:ext cx="1434246" cy="272424"/>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ビジュアルイメージ</a:t>
            </a:r>
            <a:endParaRPr kumimoji="1" lang="ja-JP" altLang="en-US" sz="1200" dirty="0">
              <a:solidFill>
                <a:schemeClr val="tx1">
                  <a:lumMod val="75000"/>
                  <a:lumOff val="25000"/>
                </a:schemeClr>
              </a:solidFill>
              <a:latin typeface="メイリオ"/>
              <a:ea typeface="メイリオ"/>
              <a:cs typeface="メイリオ"/>
            </a:endParaRPr>
          </a:p>
        </p:txBody>
      </p:sp>
      <p:cxnSp>
        <p:nvCxnSpPr>
          <p:cNvPr id="58" name="直線コネクタ 57"/>
          <p:cNvCxnSpPr/>
          <p:nvPr/>
        </p:nvCxnSpPr>
        <p:spPr>
          <a:xfrm>
            <a:off x="6676086" y="1088496"/>
            <a:ext cx="287605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59" name="直線コネクタ 58"/>
          <p:cNvCxnSpPr/>
          <p:nvPr/>
        </p:nvCxnSpPr>
        <p:spPr>
          <a:xfrm>
            <a:off x="6676086" y="686424"/>
            <a:ext cx="0" cy="3457627"/>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61" name="直線コネクタ 60"/>
          <p:cNvCxnSpPr/>
          <p:nvPr/>
        </p:nvCxnSpPr>
        <p:spPr>
          <a:xfrm>
            <a:off x="1352780" y="686425"/>
            <a:ext cx="4505" cy="5803828"/>
          </a:xfrm>
          <a:prstGeom prst="line">
            <a:avLst/>
          </a:prstGeom>
          <a:ln w="12700" cmpd="sng">
            <a:solidFill>
              <a:srgbClr val="404040"/>
            </a:solidFill>
            <a:prstDash val="sysDash"/>
          </a:ln>
          <a:effectLst/>
        </p:spPr>
        <p:style>
          <a:lnRef idx="2">
            <a:schemeClr val="accent1"/>
          </a:lnRef>
          <a:fillRef idx="0">
            <a:schemeClr val="accent1"/>
          </a:fillRef>
          <a:effectRef idx="1">
            <a:schemeClr val="accent1"/>
          </a:effectRef>
          <a:fontRef idx="minor">
            <a:schemeClr val="tx1"/>
          </a:fontRef>
        </p:style>
      </p:cxnSp>
      <p:sp>
        <p:nvSpPr>
          <p:cNvPr id="62" name="テキスト ボックス 61"/>
          <p:cNvSpPr txBox="1"/>
          <p:nvPr/>
        </p:nvSpPr>
        <p:spPr>
          <a:xfrm>
            <a:off x="348835" y="2279027"/>
            <a:ext cx="996668" cy="272424"/>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年齢</a:t>
            </a:r>
            <a:endParaRPr kumimoji="1" lang="ja-JP" altLang="en-US" sz="1200" dirty="0">
              <a:solidFill>
                <a:schemeClr val="tx1">
                  <a:lumMod val="75000"/>
                  <a:lumOff val="25000"/>
                </a:schemeClr>
              </a:solidFill>
              <a:latin typeface="メイリオ"/>
              <a:ea typeface="メイリオ"/>
              <a:cs typeface="メイリオ"/>
            </a:endParaRPr>
          </a:p>
        </p:txBody>
      </p:sp>
      <p:sp>
        <p:nvSpPr>
          <p:cNvPr id="65" name="テキスト ボックス 64"/>
          <p:cNvSpPr txBox="1"/>
          <p:nvPr/>
        </p:nvSpPr>
        <p:spPr>
          <a:xfrm>
            <a:off x="348836" y="3662078"/>
            <a:ext cx="996668" cy="272424"/>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収入</a:t>
            </a:r>
            <a:endParaRPr kumimoji="1" lang="ja-JP" altLang="en-US" sz="1200" dirty="0">
              <a:solidFill>
                <a:schemeClr val="tx1">
                  <a:lumMod val="75000"/>
                  <a:lumOff val="25000"/>
                </a:schemeClr>
              </a:solidFill>
              <a:latin typeface="メイリオ"/>
              <a:ea typeface="メイリオ"/>
              <a:cs typeface="メイリオ"/>
            </a:endParaRPr>
          </a:p>
        </p:txBody>
      </p:sp>
      <p:sp>
        <p:nvSpPr>
          <p:cNvPr id="66" name="テキスト ボックス 65"/>
          <p:cNvSpPr txBox="1"/>
          <p:nvPr/>
        </p:nvSpPr>
        <p:spPr>
          <a:xfrm>
            <a:off x="348837" y="4509257"/>
            <a:ext cx="1008449" cy="442690"/>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担当している</a:t>
            </a:r>
            <a:endParaRPr lang="en-US" altLang="ja-JP" sz="1000" dirty="0">
              <a:solidFill>
                <a:schemeClr val="tx1">
                  <a:lumMod val="75000"/>
                  <a:lumOff val="25000"/>
                </a:schemeClr>
              </a:solidFill>
              <a:latin typeface="メイリオ"/>
              <a:ea typeface="メイリオ"/>
              <a:cs typeface="メイリオ"/>
            </a:endParaRPr>
          </a:p>
          <a:p>
            <a:pPr algn="ctr"/>
            <a:r>
              <a:rPr lang="ja-JP" altLang="en-US" sz="1000" dirty="0">
                <a:solidFill>
                  <a:schemeClr val="tx1">
                    <a:lumMod val="75000"/>
                    <a:lumOff val="25000"/>
                  </a:schemeClr>
                </a:solidFill>
                <a:latin typeface="メイリオ"/>
                <a:ea typeface="メイリオ"/>
                <a:cs typeface="メイリオ"/>
              </a:rPr>
              <a:t>主な業務</a:t>
            </a:r>
            <a:endParaRPr lang="en-US" altLang="ja-JP" sz="1000" dirty="0">
              <a:solidFill>
                <a:schemeClr val="tx1">
                  <a:lumMod val="75000"/>
                  <a:lumOff val="25000"/>
                </a:schemeClr>
              </a:solidFill>
              <a:latin typeface="メイリオ"/>
              <a:ea typeface="メイリオ"/>
              <a:cs typeface="メイリオ"/>
            </a:endParaRPr>
          </a:p>
        </p:txBody>
      </p:sp>
      <p:sp>
        <p:nvSpPr>
          <p:cNvPr id="34" name="テキスト ボックス 33"/>
          <p:cNvSpPr txBox="1"/>
          <p:nvPr/>
        </p:nvSpPr>
        <p:spPr>
          <a:xfrm>
            <a:off x="356112" y="1587501"/>
            <a:ext cx="996668" cy="272424"/>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性別</a:t>
            </a:r>
            <a:endParaRPr kumimoji="1" lang="ja-JP" altLang="en-US" sz="1000" dirty="0">
              <a:solidFill>
                <a:schemeClr val="tx1">
                  <a:lumMod val="75000"/>
                  <a:lumOff val="25000"/>
                </a:schemeClr>
              </a:solidFill>
              <a:latin typeface="メイリオ"/>
              <a:ea typeface="メイリオ"/>
              <a:cs typeface="メイリオ"/>
            </a:endParaRPr>
          </a:p>
        </p:txBody>
      </p:sp>
      <p:sp>
        <p:nvSpPr>
          <p:cNvPr id="36" name="テキスト ボックス 35"/>
          <p:cNvSpPr txBox="1"/>
          <p:nvPr/>
        </p:nvSpPr>
        <p:spPr>
          <a:xfrm>
            <a:off x="360617" y="2970552"/>
            <a:ext cx="996668" cy="272424"/>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職業</a:t>
            </a:r>
            <a:endParaRPr kumimoji="1" lang="ja-JP" altLang="en-US" sz="1200" dirty="0">
              <a:solidFill>
                <a:schemeClr val="tx1">
                  <a:lumMod val="75000"/>
                  <a:lumOff val="25000"/>
                </a:schemeClr>
              </a:solidFill>
              <a:latin typeface="メイリオ"/>
              <a:ea typeface="メイリオ"/>
              <a:cs typeface="メイリオ"/>
            </a:endParaRPr>
          </a:p>
        </p:txBody>
      </p:sp>
      <p:cxnSp>
        <p:nvCxnSpPr>
          <p:cNvPr id="38" name="直線コネクタ 37"/>
          <p:cNvCxnSpPr>
            <a:cxnSpLocks/>
          </p:cNvCxnSpPr>
          <p:nvPr/>
        </p:nvCxnSpPr>
        <p:spPr>
          <a:xfrm>
            <a:off x="353868" y="1377951"/>
            <a:ext cx="6322218"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72" name="直線コネクタ 71"/>
          <p:cNvCxnSpPr/>
          <p:nvPr/>
        </p:nvCxnSpPr>
        <p:spPr>
          <a:xfrm>
            <a:off x="353868" y="2760999"/>
            <a:ext cx="6305298"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75" name="直線コネクタ 74"/>
          <p:cNvCxnSpPr>
            <a:cxnSpLocks/>
          </p:cNvCxnSpPr>
          <p:nvPr/>
        </p:nvCxnSpPr>
        <p:spPr>
          <a:xfrm>
            <a:off x="353868" y="4144051"/>
            <a:ext cx="919827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5" name="直線コネクタ 34"/>
          <p:cNvCxnSpPr/>
          <p:nvPr/>
        </p:nvCxnSpPr>
        <p:spPr>
          <a:xfrm>
            <a:off x="347739" y="2069475"/>
            <a:ext cx="6311427"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7" name="直線コネクタ 36"/>
          <p:cNvCxnSpPr/>
          <p:nvPr/>
        </p:nvCxnSpPr>
        <p:spPr>
          <a:xfrm>
            <a:off x="344566" y="3452524"/>
            <a:ext cx="6331520"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1" name="直線コネクタ 40"/>
          <p:cNvCxnSpPr/>
          <p:nvPr/>
        </p:nvCxnSpPr>
        <p:spPr>
          <a:xfrm>
            <a:off x="3512459" y="686424"/>
            <a:ext cx="0" cy="3457627"/>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63" name="直線コネクタ 62"/>
          <p:cNvCxnSpPr>
            <a:cxnSpLocks/>
            <a:stCxn id="69" idx="1"/>
          </p:cNvCxnSpPr>
          <p:nvPr/>
        </p:nvCxnSpPr>
        <p:spPr>
          <a:xfrm>
            <a:off x="357712" y="5317152"/>
            <a:ext cx="917785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67" name="テキスト ボックス 66"/>
          <p:cNvSpPr txBox="1"/>
          <p:nvPr/>
        </p:nvSpPr>
        <p:spPr>
          <a:xfrm>
            <a:off x="348837" y="5682359"/>
            <a:ext cx="1008449" cy="442690"/>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悩んで</a:t>
            </a:r>
            <a:endParaRPr lang="en-US" altLang="ja-JP" sz="1000" dirty="0">
              <a:solidFill>
                <a:schemeClr val="tx1">
                  <a:lumMod val="75000"/>
                  <a:lumOff val="25000"/>
                </a:schemeClr>
              </a:solidFill>
              <a:latin typeface="メイリオ"/>
              <a:ea typeface="メイリオ"/>
              <a:cs typeface="メイリオ"/>
            </a:endParaRPr>
          </a:p>
          <a:p>
            <a:pPr algn="ctr"/>
            <a:r>
              <a:rPr lang="ja-JP" altLang="en-US" sz="1000" dirty="0">
                <a:solidFill>
                  <a:schemeClr val="tx1">
                    <a:lumMod val="75000"/>
                    <a:lumOff val="25000"/>
                  </a:schemeClr>
                </a:solidFill>
                <a:latin typeface="メイリオ"/>
                <a:ea typeface="メイリオ"/>
                <a:cs typeface="メイリオ"/>
              </a:rPr>
              <a:t>いること</a:t>
            </a:r>
            <a:endParaRPr lang="en-US" altLang="ja-JP" sz="1000" dirty="0">
              <a:solidFill>
                <a:schemeClr val="tx1">
                  <a:lumMod val="75000"/>
                  <a:lumOff val="25000"/>
                </a:schemeClr>
              </a:solidFill>
              <a:latin typeface="メイリオ"/>
              <a:ea typeface="メイリオ"/>
              <a:cs typeface="メイリオ"/>
            </a:endParaRPr>
          </a:p>
        </p:txBody>
      </p:sp>
      <p:cxnSp>
        <p:nvCxnSpPr>
          <p:cNvPr id="68" name="直線コネクタ 67"/>
          <p:cNvCxnSpPr/>
          <p:nvPr/>
        </p:nvCxnSpPr>
        <p:spPr>
          <a:xfrm>
            <a:off x="4950486" y="4144051"/>
            <a:ext cx="0" cy="234620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73" name="直線コネクタ 72"/>
          <p:cNvCxnSpPr/>
          <p:nvPr/>
        </p:nvCxnSpPr>
        <p:spPr>
          <a:xfrm>
            <a:off x="5953903" y="4144051"/>
            <a:ext cx="0" cy="2346201"/>
          </a:xfrm>
          <a:prstGeom prst="line">
            <a:avLst/>
          </a:prstGeom>
          <a:ln w="12700" cmpd="sng">
            <a:solidFill>
              <a:srgbClr val="404040"/>
            </a:solidFill>
            <a:prstDash val="sysDash"/>
          </a:ln>
          <a:effectLst/>
        </p:spPr>
        <p:style>
          <a:lnRef idx="2">
            <a:schemeClr val="accent1"/>
          </a:lnRef>
          <a:fillRef idx="0">
            <a:schemeClr val="accent1"/>
          </a:fillRef>
          <a:effectRef idx="1">
            <a:schemeClr val="accent1"/>
          </a:effectRef>
          <a:fontRef idx="minor">
            <a:schemeClr val="tx1"/>
          </a:fontRef>
        </p:style>
      </p:cxnSp>
      <p:sp>
        <p:nvSpPr>
          <p:cNvPr id="74" name="テキスト ボックス 73"/>
          <p:cNvSpPr txBox="1"/>
          <p:nvPr/>
        </p:nvSpPr>
        <p:spPr>
          <a:xfrm>
            <a:off x="4950485" y="4509257"/>
            <a:ext cx="1003417" cy="442690"/>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チャレンジ</a:t>
            </a:r>
            <a:endParaRPr lang="en-US" altLang="ja-JP" sz="1000" dirty="0">
              <a:solidFill>
                <a:schemeClr val="tx1">
                  <a:lumMod val="75000"/>
                  <a:lumOff val="25000"/>
                </a:schemeClr>
              </a:solidFill>
              <a:latin typeface="メイリオ"/>
              <a:ea typeface="メイリオ"/>
              <a:cs typeface="メイリオ"/>
            </a:endParaRPr>
          </a:p>
          <a:p>
            <a:pPr algn="ctr"/>
            <a:r>
              <a:rPr kumimoji="1" lang="ja-JP" altLang="en-US" sz="1000" dirty="0">
                <a:solidFill>
                  <a:schemeClr val="tx1">
                    <a:lumMod val="75000"/>
                    <a:lumOff val="25000"/>
                  </a:schemeClr>
                </a:solidFill>
                <a:latin typeface="メイリオ"/>
                <a:ea typeface="メイリオ"/>
                <a:cs typeface="メイリオ"/>
              </a:rPr>
              <a:t>していること</a:t>
            </a:r>
            <a:endParaRPr kumimoji="1" lang="ja-JP" altLang="en-US" sz="1200" dirty="0">
              <a:solidFill>
                <a:schemeClr val="tx1">
                  <a:lumMod val="75000"/>
                  <a:lumOff val="25000"/>
                </a:schemeClr>
              </a:solidFill>
              <a:latin typeface="メイリオ"/>
              <a:ea typeface="メイリオ"/>
              <a:cs typeface="メイリオ"/>
            </a:endParaRPr>
          </a:p>
        </p:txBody>
      </p:sp>
      <p:sp>
        <p:nvSpPr>
          <p:cNvPr id="76" name="テキスト ボックス 75"/>
          <p:cNvSpPr txBox="1"/>
          <p:nvPr/>
        </p:nvSpPr>
        <p:spPr>
          <a:xfrm>
            <a:off x="4950485" y="5597226"/>
            <a:ext cx="1003417" cy="612955"/>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検索</a:t>
            </a:r>
            <a:r>
              <a:rPr lang="en-US" altLang="ja-JP" sz="1000" dirty="0">
                <a:solidFill>
                  <a:schemeClr val="tx1">
                    <a:lumMod val="75000"/>
                    <a:lumOff val="25000"/>
                  </a:schemeClr>
                </a:solidFill>
                <a:latin typeface="メイリオ"/>
                <a:ea typeface="メイリオ"/>
                <a:cs typeface="メイリオ"/>
              </a:rPr>
              <a:t>(</a:t>
            </a:r>
            <a:r>
              <a:rPr lang="ja-JP" altLang="en-US" sz="1000" dirty="0">
                <a:solidFill>
                  <a:schemeClr val="tx1">
                    <a:lumMod val="75000"/>
                    <a:lumOff val="25000"/>
                  </a:schemeClr>
                </a:solidFill>
                <a:latin typeface="メイリオ"/>
                <a:ea typeface="メイリオ"/>
                <a:cs typeface="メイリオ"/>
              </a:rPr>
              <a:t>連想</a:t>
            </a:r>
            <a:r>
              <a:rPr lang="en-US" altLang="ja-JP" sz="1000" dirty="0">
                <a:solidFill>
                  <a:schemeClr val="tx1">
                    <a:lumMod val="75000"/>
                    <a:lumOff val="25000"/>
                  </a:schemeClr>
                </a:solidFill>
                <a:latin typeface="メイリオ"/>
                <a:ea typeface="メイリオ"/>
                <a:cs typeface="メイリオ"/>
              </a:rPr>
              <a:t>)</a:t>
            </a:r>
          </a:p>
          <a:p>
            <a:pPr algn="ctr"/>
            <a:r>
              <a:rPr lang="ja-JP" altLang="en-US" sz="1000" dirty="0">
                <a:solidFill>
                  <a:schemeClr val="tx1">
                    <a:lumMod val="75000"/>
                    <a:lumOff val="25000"/>
                  </a:schemeClr>
                </a:solidFill>
                <a:latin typeface="メイリオ"/>
                <a:ea typeface="メイリオ"/>
                <a:cs typeface="メイリオ"/>
              </a:rPr>
              <a:t>している</a:t>
            </a:r>
            <a:endParaRPr lang="en-US" altLang="ja-JP" sz="1000" dirty="0">
              <a:solidFill>
                <a:schemeClr val="tx1">
                  <a:lumMod val="75000"/>
                  <a:lumOff val="25000"/>
                </a:schemeClr>
              </a:solidFill>
              <a:latin typeface="メイリオ"/>
              <a:ea typeface="メイリオ"/>
              <a:cs typeface="メイリオ"/>
            </a:endParaRPr>
          </a:p>
          <a:p>
            <a:pPr algn="ctr"/>
            <a:r>
              <a:rPr lang="ja-JP" altLang="en-US" sz="1000" dirty="0">
                <a:solidFill>
                  <a:schemeClr val="tx1">
                    <a:lumMod val="75000"/>
                    <a:lumOff val="25000"/>
                  </a:schemeClr>
                </a:solidFill>
                <a:latin typeface="メイリオ"/>
                <a:ea typeface="メイリオ"/>
                <a:cs typeface="メイリオ"/>
              </a:rPr>
              <a:t>キーワード</a:t>
            </a:r>
            <a:endParaRPr lang="en-US" altLang="ja-JP" sz="1000" dirty="0">
              <a:solidFill>
                <a:schemeClr val="tx1">
                  <a:lumMod val="75000"/>
                  <a:lumOff val="25000"/>
                </a:schemeClr>
              </a:solidFill>
              <a:latin typeface="メイリオ"/>
              <a:ea typeface="メイリオ"/>
              <a:cs typeface="メイリオ"/>
            </a:endParaRPr>
          </a:p>
        </p:txBody>
      </p:sp>
      <p:sp>
        <p:nvSpPr>
          <p:cNvPr id="86" name="正方形/長方形 85">
            <a:extLst>
              <a:ext uri="{FF2B5EF4-FFF2-40B4-BE49-F238E27FC236}">
                <a16:creationId xmlns:a16="http://schemas.microsoft.com/office/drawing/2014/main" id="{B7CBDB5D-F503-134B-A4B3-4198EF3DD383}"/>
              </a:ext>
            </a:extLst>
          </p:cNvPr>
          <p:cNvSpPr/>
          <p:nvPr/>
        </p:nvSpPr>
        <p:spPr>
          <a:xfrm>
            <a:off x="356112" y="686423"/>
            <a:ext cx="9212602" cy="580382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9" name="テキスト ボックス 38">
            <a:extLst>
              <a:ext uri="{FF2B5EF4-FFF2-40B4-BE49-F238E27FC236}">
                <a16:creationId xmlns:a16="http://schemas.microsoft.com/office/drawing/2014/main" id="{05F8F24C-1F46-400F-8581-52A5B2DD6E13}"/>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2.</a:t>
            </a:r>
            <a:r>
              <a:rPr lang="ja-JP" altLang="en-US" sz="900" dirty="0">
                <a:latin typeface="Meiryo UI" panose="020B0604030504040204" pitchFamily="50" charset="-128"/>
                <a:ea typeface="Meiryo UI" panose="020B0604030504040204" pitchFamily="50" charset="-128"/>
              </a:rPr>
              <a:t>市場を分析する</a:t>
            </a:r>
          </a:p>
        </p:txBody>
      </p:sp>
      <p:sp>
        <p:nvSpPr>
          <p:cNvPr id="40" name="テキスト ボックス 39">
            <a:extLst>
              <a:ext uri="{FF2B5EF4-FFF2-40B4-BE49-F238E27FC236}">
                <a16:creationId xmlns:a16="http://schemas.microsoft.com/office/drawing/2014/main" id="{7474B007-A656-4A5B-8702-0D3186F9C0D2}"/>
              </a:ext>
            </a:extLst>
          </p:cNvPr>
          <p:cNvSpPr txBox="1"/>
          <p:nvPr/>
        </p:nvSpPr>
        <p:spPr>
          <a:xfrm>
            <a:off x="1809280" y="6560810"/>
            <a:ext cx="1463862"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STEP2:</a:t>
            </a:r>
            <a:r>
              <a:rPr lang="ja-JP" altLang="en-US" sz="900" dirty="0">
                <a:latin typeface="Meiryo UI" panose="020B0604030504040204" pitchFamily="50" charset="-128"/>
                <a:ea typeface="Meiryo UI" panose="020B0604030504040204" pitchFamily="50" charset="-128"/>
              </a:rPr>
              <a:t>顧客について分析</a:t>
            </a:r>
          </a:p>
        </p:txBody>
      </p:sp>
    </p:spTree>
    <p:extLst>
      <p:ext uri="{BB962C8B-B14F-4D97-AF65-F5344CB8AC3E}">
        <p14:creationId xmlns:p14="http://schemas.microsoft.com/office/powerpoint/2010/main" val="42409457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テキスト ボックス 84">
            <a:extLst>
              <a:ext uri="{FF2B5EF4-FFF2-40B4-BE49-F238E27FC236}">
                <a16:creationId xmlns:a16="http://schemas.microsoft.com/office/drawing/2014/main" id="{2F7ED1B2-D424-8F47-9C75-363F8C8E26C7}"/>
              </a:ext>
            </a:extLst>
          </p:cNvPr>
          <p:cNvSpPr txBox="1"/>
          <p:nvPr/>
        </p:nvSpPr>
        <p:spPr>
          <a:xfrm>
            <a:off x="463308" y="238540"/>
            <a:ext cx="1266693"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16_</a:t>
            </a:r>
            <a:r>
              <a:rPr lang="ja-JP" altLang="en-US" dirty="0"/>
              <a:t>共感マップ</a:t>
            </a:r>
          </a:p>
        </p:txBody>
      </p:sp>
      <p:sp>
        <p:nvSpPr>
          <p:cNvPr id="57" name="角丸四角形 56">
            <a:extLst>
              <a:ext uri="{FF2B5EF4-FFF2-40B4-BE49-F238E27FC236}">
                <a16:creationId xmlns:a16="http://schemas.microsoft.com/office/drawing/2014/main" id="{7356601B-5634-4E4D-8837-64D8DDC97B6B}"/>
              </a:ext>
            </a:extLst>
          </p:cNvPr>
          <p:cNvSpPr/>
          <p:nvPr/>
        </p:nvSpPr>
        <p:spPr>
          <a:xfrm>
            <a:off x="337288" y="686423"/>
            <a:ext cx="9231426" cy="5803830"/>
          </a:xfrm>
          <a:prstGeom prst="roundRect">
            <a:avLst>
              <a:gd name="adj" fmla="val 0"/>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cxnSp>
        <p:nvCxnSpPr>
          <p:cNvPr id="60" name="直線コネクタ 59">
            <a:extLst>
              <a:ext uri="{FF2B5EF4-FFF2-40B4-BE49-F238E27FC236}">
                <a16:creationId xmlns:a16="http://schemas.microsoft.com/office/drawing/2014/main" id="{0C5EAEAF-80F5-FD4D-8913-6382A9CE8B82}"/>
              </a:ext>
            </a:extLst>
          </p:cNvPr>
          <p:cNvCxnSpPr>
            <a:cxnSpLocks/>
          </p:cNvCxnSpPr>
          <p:nvPr/>
        </p:nvCxnSpPr>
        <p:spPr>
          <a:xfrm flipV="1">
            <a:off x="337288" y="686422"/>
            <a:ext cx="9231426" cy="4586295"/>
          </a:xfrm>
          <a:prstGeom prst="line">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84" name="直線コネクタ 83">
            <a:extLst>
              <a:ext uri="{FF2B5EF4-FFF2-40B4-BE49-F238E27FC236}">
                <a16:creationId xmlns:a16="http://schemas.microsoft.com/office/drawing/2014/main" id="{3714BDDC-5D5C-AF46-8956-89E4695A7DCB}"/>
              </a:ext>
            </a:extLst>
          </p:cNvPr>
          <p:cNvCxnSpPr>
            <a:cxnSpLocks/>
          </p:cNvCxnSpPr>
          <p:nvPr/>
        </p:nvCxnSpPr>
        <p:spPr>
          <a:xfrm>
            <a:off x="337288" y="686422"/>
            <a:ext cx="9231426" cy="4586295"/>
          </a:xfrm>
          <a:prstGeom prst="line">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直線コネクタ 86">
            <a:extLst>
              <a:ext uri="{FF2B5EF4-FFF2-40B4-BE49-F238E27FC236}">
                <a16:creationId xmlns:a16="http://schemas.microsoft.com/office/drawing/2014/main" id="{5D46402C-A00D-F64A-A8E8-6B912F7BF333}"/>
              </a:ext>
            </a:extLst>
          </p:cNvPr>
          <p:cNvCxnSpPr>
            <a:cxnSpLocks/>
          </p:cNvCxnSpPr>
          <p:nvPr/>
        </p:nvCxnSpPr>
        <p:spPr>
          <a:xfrm>
            <a:off x="337288" y="5272718"/>
            <a:ext cx="9231426" cy="0"/>
          </a:xfrm>
          <a:prstGeom prst="line">
            <a:avLst/>
          </a:prstGeom>
          <a:ln w="19050">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88" name="直線コネクタ 87">
            <a:extLst>
              <a:ext uri="{FF2B5EF4-FFF2-40B4-BE49-F238E27FC236}">
                <a16:creationId xmlns:a16="http://schemas.microsoft.com/office/drawing/2014/main" id="{D72CA2AF-E096-DE4B-8D1B-6A544693DB0C}"/>
              </a:ext>
            </a:extLst>
          </p:cNvPr>
          <p:cNvCxnSpPr>
            <a:cxnSpLocks/>
          </p:cNvCxnSpPr>
          <p:nvPr/>
        </p:nvCxnSpPr>
        <p:spPr>
          <a:xfrm>
            <a:off x="4953001" y="5272718"/>
            <a:ext cx="0" cy="1217535"/>
          </a:xfrm>
          <a:prstGeom prst="line">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89" name="テキスト ボックス 88">
            <a:extLst>
              <a:ext uri="{FF2B5EF4-FFF2-40B4-BE49-F238E27FC236}">
                <a16:creationId xmlns:a16="http://schemas.microsoft.com/office/drawing/2014/main" id="{7968EC14-54C9-F440-9439-7ABC17D44A01}"/>
              </a:ext>
            </a:extLst>
          </p:cNvPr>
          <p:cNvSpPr txBox="1"/>
          <p:nvPr/>
        </p:nvSpPr>
        <p:spPr>
          <a:xfrm>
            <a:off x="3192743" y="766839"/>
            <a:ext cx="3520516" cy="246221"/>
          </a:xfrm>
          <a:prstGeom prst="rect">
            <a:avLst/>
          </a:prstGeom>
          <a:noFill/>
        </p:spPr>
        <p:txBody>
          <a:bodyPr wrap="none" rtlCol="0" anchor="ctr">
            <a:spAutoFit/>
          </a:bodyPr>
          <a:lstStyle/>
          <a:p>
            <a:pPr algn="ctr"/>
            <a:r>
              <a:rPr lang="ja-JP" altLang="en-US" sz="1000" dirty="0">
                <a:solidFill>
                  <a:schemeClr val="tx1">
                    <a:lumMod val="75000"/>
                    <a:lumOff val="25000"/>
                  </a:schemeClr>
                </a:solidFill>
                <a:latin typeface="メイリオ"/>
                <a:ea typeface="メイリオ"/>
                <a:cs typeface="メイリオ"/>
              </a:rPr>
              <a:t>考えていること・感じていること（</a:t>
            </a:r>
            <a:r>
              <a:rPr lang="en-US" altLang="ja-JP" sz="1000" dirty="0">
                <a:solidFill>
                  <a:schemeClr val="tx1">
                    <a:lumMod val="75000"/>
                    <a:lumOff val="25000"/>
                  </a:schemeClr>
                </a:solidFill>
                <a:latin typeface="メイリオ"/>
                <a:ea typeface="メイリオ"/>
                <a:cs typeface="メイリオ"/>
              </a:rPr>
              <a:t>THINK and FEEL</a:t>
            </a:r>
            <a:r>
              <a:rPr lang="ja-JP" altLang="en-US" sz="1000" dirty="0">
                <a:solidFill>
                  <a:schemeClr val="tx1">
                    <a:lumMod val="75000"/>
                    <a:lumOff val="25000"/>
                  </a:schemeClr>
                </a:solidFill>
                <a:latin typeface="メイリオ"/>
                <a:ea typeface="メイリオ"/>
                <a:cs typeface="メイリオ"/>
              </a:rPr>
              <a:t>？）</a:t>
            </a:r>
          </a:p>
        </p:txBody>
      </p:sp>
      <p:sp>
        <p:nvSpPr>
          <p:cNvPr id="90" name="テキスト ボックス 89">
            <a:extLst>
              <a:ext uri="{FF2B5EF4-FFF2-40B4-BE49-F238E27FC236}">
                <a16:creationId xmlns:a16="http://schemas.microsoft.com/office/drawing/2014/main" id="{1798C8A1-51F4-8B44-BE81-E2BDAF58B08A}"/>
              </a:ext>
            </a:extLst>
          </p:cNvPr>
          <p:cNvSpPr txBox="1"/>
          <p:nvPr/>
        </p:nvSpPr>
        <p:spPr>
          <a:xfrm>
            <a:off x="3326593" y="4946079"/>
            <a:ext cx="3252815" cy="246221"/>
          </a:xfrm>
          <a:prstGeom prst="rect">
            <a:avLst/>
          </a:prstGeom>
          <a:noFill/>
        </p:spPr>
        <p:txBody>
          <a:bodyPr wrap="none" rtlCol="0" anchor="ctr">
            <a:spAutoFit/>
          </a:bodyPr>
          <a:lstStyle/>
          <a:p>
            <a:pPr algn="ctr"/>
            <a:r>
              <a:rPr lang="ja-JP" altLang="en-US" sz="1000" dirty="0">
                <a:solidFill>
                  <a:schemeClr val="tx1">
                    <a:lumMod val="75000"/>
                    <a:lumOff val="25000"/>
                  </a:schemeClr>
                </a:solidFill>
                <a:latin typeface="メイリオ"/>
                <a:ea typeface="メイリオ"/>
                <a:cs typeface="メイリオ"/>
              </a:rPr>
              <a:t>言っていること・やっていること（</a:t>
            </a:r>
            <a:r>
              <a:rPr lang="en-US" altLang="ja-JP" sz="1000" dirty="0">
                <a:solidFill>
                  <a:schemeClr val="tx1">
                    <a:lumMod val="75000"/>
                    <a:lumOff val="25000"/>
                  </a:schemeClr>
                </a:solidFill>
                <a:latin typeface="メイリオ"/>
                <a:ea typeface="メイリオ"/>
                <a:cs typeface="メイリオ"/>
              </a:rPr>
              <a:t>SAY and DO</a:t>
            </a:r>
            <a:r>
              <a:rPr lang="ja-JP" altLang="en-US" sz="1000" dirty="0">
                <a:solidFill>
                  <a:schemeClr val="tx1">
                    <a:lumMod val="75000"/>
                    <a:lumOff val="25000"/>
                  </a:schemeClr>
                </a:solidFill>
                <a:latin typeface="メイリオ"/>
                <a:ea typeface="メイリオ"/>
                <a:cs typeface="メイリオ"/>
              </a:rPr>
              <a:t>？）</a:t>
            </a:r>
          </a:p>
        </p:txBody>
      </p:sp>
      <p:sp>
        <p:nvSpPr>
          <p:cNvPr id="91" name="円/楕円 90">
            <a:extLst>
              <a:ext uri="{FF2B5EF4-FFF2-40B4-BE49-F238E27FC236}">
                <a16:creationId xmlns:a16="http://schemas.microsoft.com/office/drawing/2014/main" id="{05AC54DB-8DBB-7A45-B826-F453A25E69DA}"/>
              </a:ext>
            </a:extLst>
          </p:cNvPr>
          <p:cNvSpPr/>
          <p:nvPr/>
        </p:nvSpPr>
        <p:spPr>
          <a:xfrm>
            <a:off x="4121091" y="2147659"/>
            <a:ext cx="1663821" cy="1663821"/>
          </a:xfrm>
          <a:prstGeom prst="ellipse">
            <a:avLst/>
          </a:prstGeom>
          <a:solidFill>
            <a:srgbClr val="FFFFFF"/>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sp>
        <p:nvSpPr>
          <p:cNvPr id="92" name="テキスト ボックス 91">
            <a:extLst>
              <a:ext uri="{FF2B5EF4-FFF2-40B4-BE49-F238E27FC236}">
                <a16:creationId xmlns:a16="http://schemas.microsoft.com/office/drawing/2014/main" id="{869E954B-01DE-D443-A934-3803878807B8}"/>
              </a:ext>
            </a:extLst>
          </p:cNvPr>
          <p:cNvSpPr txBox="1"/>
          <p:nvPr/>
        </p:nvSpPr>
        <p:spPr>
          <a:xfrm>
            <a:off x="9163077" y="2236899"/>
            <a:ext cx="338554" cy="1485343"/>
          </a:xfrm>
          <a:prstGeom prst="rect">
            <a:avLst/>
          </a:prstGeom>
          <a:noFill/>
        </p:spPr>
        <p:txBody>
          <a:bodyPr vert="eaVert" wrap="none" rtlCol="0" anchor="ctr">
            <a:spAutoFit/>
          </a:bodyPr>
          <a:lstStyle/>
          <a:p>
            <a:pPr algn="ctr"/>
            <a:r>
              <a:rPr lang="ja-JP" altLang="en-US" sz="1000" dirty="0">
                <a:solidFill>
                  <a:schemeClr val="tx1">
                    <a:lumMod val="75000"/>
                    <a:lumOff val="25000"/>
                  </a:schemeClr>
                </a:solidFill>
                <a:latin typeface="メイリオ"/>
                <a:ea typeface="メイリオ"/>
                <a:cs typeface="メイリオ"/>
              </a:rPr>
              <a:t>見ていること（</a:t>
            </a:r>
            <a:r>
              <a:rPr lang="en-US" altLang="ja-JP" sz="1000" dirty="0">
                <a:solidFill>
                  <a:schemeClr val="tx1">
                    <a:lumMod val="75000"/>
                    <a:lumOff val="25000"/>
                  </a:schemeClr>
                </a:solidFill>
                <a:latin typeface="メイリオ"/>
                <a:ea typeface="メイリオ"/>
                <a:cs typeface="メイリオ"/>
              </a:rPr>
              <a:t>SEE</a:t>
            </a:r>
            <a:r>
              <a:rPr lang="ja-JP" altLang="en-US" sz="1000" dirty="0">
                <a:solidFill>
                  <a:schemeClr val="tx1">
                    <a:lumMod val="75000"/>
                    <a:lumOff val="25000"/>
                  </a:schemeClr>
                </a:solidFill>
                <a:latin typeface="メイリオ"/>
                <a:ea typeface="メイリオ"/>
                <a:cs typeface="メイリオ"/>
              </a:rPr>
              <a:t>？）</a:t>
            </a:r>
          </a:p>
        </p:txBody>
      </p:sp>
      <p:sp>
        <p:nvSpPr>
          <p:cNvPr id="93" name="テキスト ボックス 92">
            <a:extLst>
              <a:ext uri="{FF2B5EF4-FFF2-40B4-BE49-F238E27FC236}">
                <a16:creationId xmlns:a16="http://schemas.microsoft.com/office/drawing/2014/main" id="{DC61DAAC-53CC-B641-84FB-EE51F6919FC4}"/>
              </a:ext>
            </a:extLst>
          </p:cNvPr>
          <p:cNvSpPr txBox="1"/>
          <p:nvPr/>
        </p:nvSpPr>
        <p:spPr>
          <a:xfrm>
            <a:off x="404369" y="2118276"/>
            <a:ext cx="338554" cy="1722587"/>
          </a:xfrm>
          <a:prstGeom prst="rect">
            <a:avLst/>
          </a:prstGeom>
          <a:noFill/>
        </p:spPr>
        <p:txBody>
          <a:bodyPr vert="eaVert" wrap="none" rtlCol="0" anchor="ctr">
            <a:spAutoFit/>
          </a:bodyPr>
          <a:lstStyle/>
          <a:p>
            <a:pPr algn="ctr"/>
            <a:r>
              <a:rPr lang="ja-JP" altLang="en-US" sz="1000" dirty="0">
                <a:solidFill>
                  <a:schemeClr val="tx1">
                    <a:lumMod val="75000"/>
                    <a:lumOff val="25000"/>
                  </a:schemeClr>
                </a:solidFill>
                <a:latin typeface="メイリオ"/>
                <a:ea typeface="メイリオ"/>
                <a:cs typeface="メイリオ"/>
              </a:rPr>
              <a:t>聞いていること（</a:t>
            </a:r>
            <a:r>
              <a:rPr lang="en-US" altLang="ja-JP" sz="1000" dirty="0">
                <a:solidFill>
                  <a:schemeClr val="tx1">
                    <a:lumMod val="75000"/>
                    <a:lumOff val="25000"/>
                  </a:schemeClr>
                </a:solidFill>
                <a:latin typeface="メイリオ"/>
                <a:ea typeface="メイリオ"/>
                <a:cs typeface="メイリオ"/>
              </a:rPr>
              <a:t>HEAR</a:t>
            </a:r>
            <a:r>
              <a:rPr lang="ja-JP" altLang="en-US" sz="1000" dirty="0">
                <a:solidFill>
                  <a:schemeClr val="tx1">
                    <a:lumMod val="75000"/>
                    <a:lumOff val="25000"/>
                  </a:schemeClr>
                </a:solidFill>
                <a:latin typeface="メイリオ"/>
                <a:ea typeface="メイリオ"/>
                <a:cs typeface="メイリオ"/>
              </a:rPr>
              <a:t>？）</a:t>
            </a:r>
          </a:p>
        </p:txBody>
      </p:sp>
      <p:sp>
        <p:nvSpPr>
          <p:cNvPr id="94" name="テキスト ボックス 93">
            <a:extLst>
              <a:ext uri="{FF2B5EF4-FFF2-40B4-BE49-F238E27FC236}">
                <a16:creationId xmlns:a16="http://schemas.microsoft.com/office/drawing/2014/main" id="{C845191E-5C0F-A943-847D-D12E3E4D3EB0}"/>
              </a:ext>
            </a:extLst>
          </p:cNvPr>
          <p:cNvSpPr txBox="1"/>
          <p:nvPr/>
        </p:nvSpPr>
        <p:spPr>
          <a:xfrm>
            <a:off x="1756920" y="5388445"/>
            <a:ext cx="1776448" cy="246221"/>
          </a:xfrm>
          <a:prstGeom prst="rect">
            <a:avLst/>
          </a:prstGeom>
          <a:noFill/>
        </p:spPr>
        <p:txBody>
          <a:bodyPr wrap="none" rtlCol="0" anchor="ctr">
            <a:spAutoFit/>
          </a:bodyPr>
          <a:lstStyle/>
          <a:p>
            <a:pPr algn="ctr"/>
            <a:r>
              <a:rPr lang="ja-JP" altLang="en-US" sz="1000" dirty="0">
                <a:solidFill>
                  <a:schemeClr val="tx1">
                    <a:lumMod val="75000"/>
                    <a:lumOff val="25000"/>
                  </a:schemeClr>
                </a:solidFill>
                <a:latin typeface="メイリオ"/>
                <a:ea typeface="メイリオ"/>
                <a:cs typeface="メイリオ"/>
              </a:rPr>
              <a:t>痛みを与えるもの（</a:t>
            </a:r>
            <a:r>
              <a:rPr lang="en-US" altLang="ja-JP" sz="1000" dirty="0">
                <a:solidFill>
                  <a:schemeClr val="tx1">
                    <a:lumMod val="75000"/>
                    <a:lumOff val="25000"/>
                  </a:schemeClr>
                </a:solidFill>
                <a:latin typeface="メイリオ"/>
                <a:ea typeface="メイリオ"/>
                <a:cs typeface="メイリオ"/>
              </a:rPr>
              <a:t>PAIN</a:t>
            </a:r>
            <a:r>
              <a:rPr lang="ja-JP" altLang="en-US" sz="1000" dirty="0">
                <a:solidFill>
                  <a:schemeClr val="tx1">
                    <a:lumMod val="75000"/>
                    <a:lumOff val="25000"/>
                  </a:schemeClr>
                </a:solidFill>
                <a:latin typeface="メイリオ"/>
                <a:ea typeface="メイリオ"/>
                <a:cs typeface="メイリオ"/>
              </a:rPr>
              <a:t>）</a:t>
            </a:r>
          </a:p>
        </p:txBody>
      </p:sp>
      <p:sp>
        <p:nvSpPr>
          <p:cNvPr id="95" name="テキスト ボックス 94">
            <a:extLst>
              <a:ext uri="{FF2B5EF4-FFF2-40B4-BE49-F238E27FC236}">
                <a16:creationId xmlns:a16="http://schemas.microsoft.com/office/drawing/2014/main" id="{9089CB8C-C7CB-5B46-B7E2-E749266065AF}"/>
              </a:ext>
            </a:extLst>
          </p:cNvPr>
          <p:cNvSpPr txBox="1"/>
          <p:nvPr/>
        </p:nvSpPr>
        <p:spPr>
          <a:xfrm>
            <a:off x="6492859" y="5388445"/>
            <a:ext cx="1535998" cy="246221"/>
          </a:xfrm>
          <a:prstGeom prst="rect">
            <a:avLst/>
          </a:prstGeom>
          <a:noFill/>
        </p:spPr>
        <p:txBody>
          <a:bodyPr wrap="none" rtlCol="0" anchor="ctr">
            <a:spAutoFit/>
          </a:bodyPr>
          <a:lstStyle/>
          <a:p>
            <a:pPr algn="ctr"/>
            <a:r>
              <a:rPr lang="ja-JP" altLang="en-US" sz="1000" dirty="0">
                <a:solidFill>
                  <a:schemeClr val="tx1">
                    <a:lumMod val="75000"/>
                    <a:lumOff val="25000"/>
                  </a:schemeClr>
                </a:solidFill>
                <a:latin typeface="メイリオ"/>
                <a:ea typeface="メイリオ"/>
                <a:cs typeface="メイリオ"/>
              </a:rPr>
              <a:t>得られるもの（</a:t>
            </a:r>
            <a:r>
              <a:rPr lang="en-US" altLang="ja-JP" sz="1000" dirty="0">
                <a:solidFill>
                  <a:schemeClr val="tx1">
                    <a:lumMod val="75000"/>
                    <a:lumOff val="25000"/>
                  </a:schemeClr>
                </a:solidFill>
                <a:latin typeface="メイリオ"/>
                <a:ea typeface="メイリオ"/>
                <a:cs typeface="メイリオ"/>
              </a:rPr>
              <a:t>GAIN</a:t>
            </a:r>
            <a:r>
              <a:rPr lang="ja-JP" altLang="en-US" sz="1000" dirty="0">
                <a:solidFill>
                  <a:schemeClr val="tx1">
                    <a:lumMod val="75000"/>
                    <a:lumOff val="25000"/>
                  </a:schemeClr>
                </a:solidFill>
                <a:latin typeface="メイリオ"/>
                <a:ea typeface="メイリオ"/>
                <a:cs typeface="メイリオ"/>
              </a:rPr>
              <a:t>）</a:t>
            </a:r>
          </a:p>
        </p:txBody>
      </p:sp>
      <p:sp>
        <p:nvSpPr>
          <p:cNvPr id="15" name="テキスト ボックス 14">
            <a:extLst>
              <a:ext uri="{FF2B5EF4-FFF2-40B4-BE49-F238E27FC236}">
                <a16:creationId xmlns:a16="http://schemas.microsoft.com/office/drawing/2014/main" id="{5C152A23-80BE-724C-AD6D-C516B1E511B2}"/>
              </a:ext>
            </a:extLst>
          </p:cNvPr>
          <p:cNvSpPr txBox="1"/>
          <p:nvPr/>
        </p:nvSpPr>
        <p:spPr>
          <a:xfrm>
            <a:off x="6579408" y="1115727"/>
            <a:ext cx="2036690" cy="314683"/>
          </a:xfrm>
          <a:prstGeom prst="rect">
            <a:avLst/>
          </a:prstGeom>
          <a:solidFill>
            <a:schemeClr val="bg2"/>
          </a:solidFill>
        </p:spPr>
        <p:txBody>
          <a:bodyPr wrap="square" lIns="108000" tIns="72000" rIns="108000" bIns="72000" rtlCol="0" anchor="t">
            <a:spAutoFit/>
          </a:bodyPr>
          <a:lstStyle/>
          <a:p>
            <a:pPr algn="ctr">
              <a:lnSpc>
                <a:spcPct val="150000"/>
              </a:lnSpc>
            </a:pPr>
            <a:r>
              <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rPr>
              <a:t>カフェや雑貨巡りがまたしたいなぁ</a:t>
            </a:r>
          </a:p>
        </p:txBody>
      </p:sp>
      <p:sp>
        <p:nvSpPr>
          <p:cNvPr id="16" name="テキスト ボックス 15">
            <a:extLst>
              <a:ext uri="{FF2B5EF4-FFF2-40B4-BE49-F238E27FC236}">
                <a16:creationId xmlns:a16="http://schemas.microsoft.com/office/drawing/2014/main" id="{F5304D6A-18A7-3946-8FFB-EE6C153B7EA6}"/>
              </a:ext>
            </a:extLst>
          </p:cNvPr>
          <p:cNvSpPr txBox="1"/>
          <p:nvPr/>
        </p:nvSpPr>
        <p:spPr>
          <a:xfrm>
            <a:off x="7295663" y="1643532"/>
            <a:ext cx="2036690" cy="314683"/>
          </a:xfrm>
          <a:prstGeom prst="rect">
            <a:avLst/>
          </a:prstGeom>
          <a:solidFill>
            <a:schemeClr val="bg2"/>
          </a:solidFill>
        </p:spPr>
        <p:txBody>
          <a:bodyPr wrap="square" lIns="108000" tIns="72000" rIns="108000" bIns="72000" rtlCol="0" anchor="t">
            <a:spAutoFit/>
          </a:bodyPr>
          <a:lstStyle/>
          <a:p>
            <a:pPr algn="ctr">
              <a:lnSpc>
                <a:spcPct val="150000"/>
              </a:lnSpc>
            </a:pP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子育てしながら起業してる人もいる</a:t>
            </a:r>
            <a:endPar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8" name="テキスト ボックス 17">
            <a:extLst>
              <a:ext uri="{FF2B5EF4-FFF2-40B4-BE49-F238E27FC236}">
                <a16:creationId xmlns:a16="http://schemas.microsoft.com/office/drawing/2014/main" id="{EF411AED-4A5A-6047-8E7A-4D2952F02A9D}"/>
              </a:ext>
            </a:extLst>
          </p:cNvPr>
          <p:cNvSpPr txBox="1"/>
          <p:nvPr/>
        </p:nvSpPr>
        <p:spPr>
          <a:xfrm>
            <a:off x="5100789" y="1790482"/>
            <a:ext cx="2036690" cy="314683"/>
          </a:xfrm>
          <a:prstGeom prst="rect">
            <a:avLst/>
          </a:prstGeom>
          <a:solidFill>
            <a:schemeClr val="bg2"/>
          </a:solidFill>
        </p:spPr>
        <p:txBody>
          <a:bodyPr wrap="square" lIns="108000" tIns="72000" rIns="108000" bIns="72000" rtlCol="0" anchor="t">
            <a:spAutoFit/>
          </a:bodyPr>
          <a:lstStyle/>
          <a:p>
            <a:pPr algn="ctr">
              <a:lnSpc>
                <a:spcPct val="150000"/>
              </a:lnSpc>
            </a:pPr>
            <a:r>
              <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rPr>
              <a:t>時間を有効活用したい</a:t>
            </a:r>
          </a:p>
        </p:txBody>
      </p:sp>
      <p:sp>
        <p:nvSpPr>
          <p:cNvPr id="19" name="テキスト ボックス 18">
            <a:extLst>
              <a:ext uri="{FF2B5EF4-FFF2-40B4-BE49-F238E27FC236}">
                <a16:creationId xmlns:a16="http://schemas.microsoft.com/office/drawing/2014/main" id="{BFF88D8B-8DE3-7F47-A2B2-A5761F03FC03}"/>
              </a:ext>
            </a:extLst>
          </p:cNvPr>
          <p:cNvSpPr txBox="1"/>
          <p:nvPr/>
        </p:nvSpPr>
        <p:spPr>
          <a:xfrm>
            <a:off x="4121091" y="1153394"/>
            <a:ext cx="2036690" cy="514738"/>
          </a:xfrm>
          <a:prstGeom prst="rect">
            <a:avLst/>
          </a:prstGeom>
          <a:solidFill>
            <a:schemeClr val="bg2"/>
          </a:solidFill>
        </p:spPr>
        <p:txBody>
          <a:bodyPr wrap="square" lIns="108000" tIns="72000" rIns="108000" bIns="72000" rtlCol="0" anchor="t">
            <a:spAutoFit/>
          </a:bodyPr>
          <a:lstStyle/>
          <a:p>
            <a:pPr algn="ctr">
              <a:lnSpc>
                <a:spcPct val="150000"/>
              </a:lnSpc>
            </a:pP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そろそろ自分の人生について</a:t>
            </a:r>
            <a:endParaRPr lang="en-US" altLang="ja-JP" sz="800" dirty="0">
              <a:solidFill>
                <a:schemeClr val="tx1">
                  <a:lumMod val="75000"/>
                  <a:lumOff val="25000"/>
                </a:schemeClr>
              </a:solidFill>
              <a:latin typeface="Meiryo" panose="020B0604030504040204" pitchFamily="34" charset="-128"/>
              <a:ea typeface="Meiryo" panose="020B0604030504040204" pitchFamily="34" charset="-128"/>
            </a:endParaRPr>
          </a:p>
          <a:p>
            <a:pPr algn="ctr">
              <a:lnSpc>
                <a:spcPct val="150000"/>
              </a:lnSpc>
            </a:pP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考えたいな</a:t>
            </a:r>
            <a:endPar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0" name="テキスト ボックス 19">
            <a:extLst>
              <a:ext uri="{FF2B5EF4-FFF2-40B4-BE49-F238E27FC236}">
                <a16:creationId xmlns:a16="http://schemas.microsoft.com/office/drawing/2014/main" id="{A3BC4887-2D78-3245-B54D-F00C8AEF2B45}"/>
              </a:ext>
            </a:extLst>
          </p:cNvPr>
          <p:cNvSpPr txBox="1"/>
          <p:nvPr/>
        </p:nvSpPr>
        <p:spPr>
          <a:xfrm>
            <a:off x="2669554" y="1775113"/>
            <a:ext cx="2036690" cy="314683"/>
          </a:xfrm>
          <a:prstGeom prst="rect">
            <a:avLst/>
          </a:prstGeom>
          <a:solidFill>
            <a:schemeClr val="bg2"/>
          </a:solidFill>
        </p:spPr>
        <p:txBody>
          <a:bodyPr wrap="square" lIns="108000" tIns="72000" rIns="108000" bIns="72000" rtlCol="0" anchor="t">
            <a:spAutoFit/>
          </a:bodyPr>
          <a:lstStyle/>
          <a:p>
            <a:pPr algn="ctr">
              <a:lnSpc>
                <a:spcPct val="150000"/>
              </a:lnSpc>
            </a:pP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美味しい料理で癒されたい</a:t>
            </a:r>
            <a:endPar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1" name="テキスト ボックス 20">
            <a:extLst>
              <a:ext uri="{FF2B5EF4-FFF2-40B4-BE49-F238E27FC236}">
                <a16:creationId xmlns:a16="http://schemas.microsoft.com/office/drawing/2014/main" id="{4E3E3984-25FA-7A46-9F68-4B91FC3EC0B5}"/>
              </a:ext>
            </a:extLst>
          </p:cNvPr>
          <p:cNvSpPr txBox="1"/>
          <p:nvPr/>
        </p:nvSpPr>
        <p:spPr>
          <a:xfrm>
            <a:off x="805491" y="1226187"/>
            <a:ext cx="2036690" cy="314683"/>
          </a:xfrm>
          <a:prstGeom prst="rect">
            <a:avLst/>
          </a:prstGeom>
          <a:solidFill>
            <a:schemeClr val="bg2"/>
          </a:solidFill>
        </p:spPr>
        <p:txBody>
          <a:bodyPr wrap="square" lIns="108000" tIns="72000" rIns="108000" bIns="72000" rtlCol="0" anchor="t">
            <a:spAutoFit/>
          </a:bodyPr>
          <a:lstStyle/>
          <a:p>
            <a:pPr algn="ctr">
              <a:lnSpc>
                <a:spcPct val="150000"/>
              </a:lnSpc>
            </a:pPr>
            <a:r>
              <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rPr>
              <a:t>いよいよ私たちも</a:t>
            </a:r>
            <a:r>
              <a:rPr kumimoji="1" lang="en-US" altLang="ja-JP" sz="800" dirty="0">
                <a:solidFill>
                  <a:schemeClr val="tx1">
                    <a:lumMod val="75000"/>
                    <a:lumOff val="25000"/>
                  </a:schemeClr>
                </a:solidFill>
                <a:latin typeface="Meiryo" panose="020B0604030504040204" pitchFamily="34" charset="-128"/>
                <a:ea typeface="Meiryo" panose="020B0604030504040204" pitchFamily="34" charset="-128"/>
              </a:rPr>
              <a:t>40</a:t>
            </a:r>
            <a:r>
              <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rPr>
              <a:t>歳超えたね</a:t>
            </a:r>
          </a:p>
        </p:txBody>
      </p:sp>
      <p:sp>
        <p:nvSpPr>
          <p:cNvPr id="22" name="テキスト ボックス 21">
            <a:extLst>
              <a:ext uri="{FF2B5EF4-FFF2-40B4-BE49-F238E27FC236}">
                <a16:creationId xmlns:a16="http://schemas.microsoft.com/office/drawing/2014/main" id="{28718D2E-BE59-6642-A76E-BE32B8EC5FBB}"/>
              </a:ext>
            </a:extLst>
          </p:cNvPr>
          <p:cNvSpPr txBox="1"/>
          <p:nvPr/>
        </p:nvSpPr>
        <p:spPr>
          <a:xfrm>
            <a:off x="1156053" y="2280221"/>
            <a:ext cx="2036690" cy="514738"/>
          </a:xfrm>
          <a:prstGeom prst="rect">
            <a:avLst/>
          </a:prstGeom>
          <a:solidFill>
            <a:schemeClr val="bg2"/>
          </a:solidFill>
        </p:spPr>
        <p:txBody>
          <a:bodyPr wrap="square" lIns="108000" tIns="72000" rIns="108000" bIns="72000" rtlCol="0" anchor="t">
            <a:spAutoFit/>
          </a:bodyPr>
          <a:lstStyle/>
          <a:p>
            <a:pPr algn="ctr">
              <a:lnSpc>
                <a:spcPct val="150000"/>
              </a:lnSpc>
            </a:pP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今週の土日、会議はいりそうだから</a:t>
            </a:r>
            <a:endParaRPr lang="en-US" altLang="ja-JP" sz="800" dirty="0">
              <a:solidFill>
                <a:schemeClr val="tx1">
                  <a:lumMod val="75000"/>
                  <a:lumOff val="25000"/>
                </a:schemeClr>
              </a:solidFill>
              <a:latin typeface="Meiryo" panose="020B0604030504040204" pitchFamily="34" charset="-128"/>
              <a:ea typeface="Meiryo" panose="020B0604030504040204" pitchFamily="34" charset="-128"/>
            </a:endParaRPr>
          </a:p>
          <a:p>
            <a:pPr algn="ctr">
              <a:lnSpc>
                <a:spcPct val="150000"/>
              </a:lnSpc>
            </a:pPr>
            <a:r>
              <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rPr>
              <a:t>空けといてくれる？</a:t>
            </a:r>
          </a:p>
        </p:txBody>
      </p:sp>
      <p:sp>
        <p:nvSpPr>
          <p:cNvPr id="23" name="テキスト ボックス 22">
            <a:extLst>
              <a:ext uri="{FF2B5EF4-FFF2-40B4-BE49-F238E27FC236}">
                <a16:creationId xmlns:a16="http://schemas.microsoft.com/office/drawing/2014/main" id="{F8621349-63FF-314D-BE53-5C140B7B4823}"/>
              </a:ext>
            </a:extLst>
          </p:cNvPr>
          <p:cNvSpPr txBox="1"/>
          <p:nvPr/>
        </p:nvSpPr>
        <p:spPr>
          <a:xfrm>
            <a:off x="1096654" y="3040907"/>
            <a:ext cx="2036690" cy="514738"/>
          </a:xfrm>
          <a:prstGeom prst="rect">
            <a:avLst/>
          </a:prstGeom>
          <a:solidFill>
            <a:schemeClr val="bg2"/>
          </a:solidFill>
        </p:spPr>
        <p:txBody>
          <a:bodyPr wrap="square" lIns="108000" tIns="72000" rIns="108000" bIns="72000" rtlCol="0" anchor="t">
            <a:spAutoFit/>
          </a:bodyPr>
          <a:lstStyle/>
          <a:p>
            <a:pPr algn="ctr">
              <a:lnSpc>
                <a:spcPct val="150000"/>
              </a:lnSpc>
            </a:pPr>
            <a:r>
              <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rPr>
              <a:t>発酵食品って知ってる？</a:t>
            </a:r>
            <a:endParaRPr kumimoji="1" lang="en-US" altLang="ja-JP" sz="800" dirty="0">
              <a:solidFill>
                <a:schemeClr val="tx1">
                  <a:lumMod val="75000"/>
                  <a:lumOff val="25000"/>
                </a:schemeClr>
              </a:solidFill>
              <a:latin typeface="Meiryo" panose="020B0604030504040204" pitchFamily="34" charset="-128"/>
              <a:ea typeface="Meiryo" panose="020B0604030504040204" pitchFamily="34" charset="-128"/>
            </a:endParaRPr>
          </a:p>
          <a:p>
            <a:pPr algn="ctr">
              <a:lnSpc>
                <a:spcPct val="150000"/>
              </a:lnSpc>
            </a:pP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最近ハマってるんだよね</a:t>
            </a:r>
            <a:endPar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4" name="テキスト ボックス 23">
            <a:extLst>
              <a:ext uri="{FF2B5EF4-FFF2-40B4-BE49-F238E27FC236}">
                <a16:creationId xmlns:a16="http://schemas.microsoft.com/office/drawing/2014/main" id="{AE7E4947-5FC0-C245-9972-F8AA665C0E80}"/>
              </a:ext>
            </a:extLst>
          </p:cNvPr>
          <p:cNvSpPr txBox="1"/>
          <p:nvPr/>
        </p:nvSpPr>
        <p:spPr>
          <a:xfrm>
            <a:off x="2842181" y="4081932"/>
            <a:ext cx="2036690" cy="314683"/>
          </a:xfrm>
          <a:prstGeom prst="rect">
            <a:avLst/>
          </a:prstGeom>
          <a:solidFill>
            <a:schemeClr val="bg2"/>
          </a:solidFill>
        </p:spPr>
        <p:txBody>
          <a:bodyPr wrap="square" lIns="108000" tIns="72000" rIns="108000" bIns="72000" rtlCol="0" anchor="t">
            <a:spAutoFit/>
          </a:bodyPr>
          <a:lstStyle/>
          <a:p>
            <a:pPr algn="ctr">
              <a:lnSpc>
                <a:spcPct val="150000"/>
              </a:lnSpc>
            </a:pPr>
            <a:r>
              <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rPr>
              <a:t>何事も妥協はしたくない</a:t>
            </a:r>
          </a:p>
        </p:txBody>
      </p:sp>
      <p:sp>
        <p:nvSpPr>
          <p:cNvPr id="25" name="テキスト ボックス 24">
            <a:extLst>
              <a:ext uri="{FF2B5EF4-FFF2-40B4-BE49-F238E27FC236}">
                <a16:creationId xmlns:a16="http://schemas.microsoft.com/office/drawing/2014/main" id="{E9D84CF2-5FC2-2C4C-A63D-045B47196548}"/>
              </a:ext>
            </a:extLst>
          </p:cNvPr>
          <p:cNvSpPr txBox="1"/>
          <p:nvPr/>
        </p:nvSpPr>
        <p:spPr>
          <a:xfrm>
            <a:off x="813596" y="4532858"/>
            <a:ext cx="2036690" cy="314683"/>
          </a:xfrm>
          <a:prstGeom prst="rect">
            <a:avLst/>
          </a:prstGeom>
          <a:solidFill>
            <a:schemeClr val="bg2"/>
          </a:solidFill>
        </p:spPr>
        <p:txBody>
          <a:bodyPr wrap="square" lIns="108000" tIns="72000" rIns="108000" bIns="72000" rtlCol="0" anchor="t">
            <a:spAutoFit/>
          </a:bodyPr>
          <a:lstStyle/>
          <a:p>
            <a:pPr algn="ctr">
              <a:lnSpc>
                <a:spcPct val="150000"/>
              </a:lnSpc>
            </a:pP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レシピ本の料理って</a:t>
            </a:r>
            <a:r>
              <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rPr>
              <a:t>どれも一緒だなぁ</a:t>
            </a:r>
          </a:p>
        </p:txBody>
      </p:sp>
      <p:sp>
        <p:nvSpPr>
          <p:cNvPr id="26" name="テキスト ボックス 25">
            <a:extLst>
              <a:ext uri="{FF2B5EF4-FFF2-40B4-BE49-F238E27FC236}">
                <a16:creationId xmlns:a16="http://schemas.microsoft.com/office/drawing/2014/main" id="{604A435B-2DC6-B141-87D7-3ABAA06525E8}"/>
              </a:ext>
            </a:extLst>
          </p:cNvPr>
          <p:cNvSpPr txBox="1"/>
          <p:nvPr/>
        </p:nvSpPr>
        <p:spPr>
          <a:xfrm>
            <a:off x="5317725" y="4095085"/>
            <a:ext cx="2036690" cy="314683"/>
          </a:xfrm>
          <a:prstGeom prst="rect">
            <a:avLst/>
          </a:prstGeom>
          <a:solidFill>
            <a:schemeClr val="bg2"/>
          </a:solidFill>
        </p:spPr>
        <p:txBody>
          <a:bodyPr wrap="square" lIns="108000" tIns="72000" rIns="108000" bIns="72000" rtlCol="0" anchor="t">
            <a:spAutoFit/>
          </a:bodyPr>
          <a:lstStyle/>
          <a:p>
            <a:pPr algn="ctr">
              <a:lnSpc>
                <a:spcPct val="150000"/>
              </a:lnSpc>
            </a:pP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提案書の締め切りが迫っている</a:t>
            </a:r>
            <a:endPar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7" name="テキスト ボックス 26">
            <a:extLst>
              <a:ext uri="{FF2B5EF4-FFF2-40B4-BE49-F238E27FC236}">
                <a16:creationId xmlns:a16="http://schemas.microsoft.com/office/drawing/2014/main" id="{6716B744-7CA0-1349-882E-ECD2D9081C26}"/>
              </a:ext>
            </a:extLst>
          </p:cNvPr>
          <p:cNvSpPr txBox="1"/>
          <p:nvPr/>
        </p:nvSpPr>
        <p:spPr>
          <a:xfrm>
            <a:off x="6772039" y="4564267"/>
            <a:ext cx="2036690" cy="514738"/>
          </a:xfrm>
          <a:prstGeom prst="rect">
            <a:avLst/>
          </a:prstGeom>
          <a:solidFill>
            <a:schemeClr val="bg2"/>
          </a:solidFill>
        </p:spPr>
        <p:txBody>
          <a:bodyPr wrap="square" lIns="108000" tIns="72000" rIns="108000" bIns="72000" rtlCol="0" anchor="t">
            <a:spAutoFit/>
          </a:bodyPr>
          <a:lstStyle/>
          <a:p>
            <a:pPr algn="ctr">
              <a:lnSpc>
                <a:spcPct val="150000"/>
              </a:lnSpc>
            </a:pPr>
            <a:r>
              <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rPr>
              <a:t>週末にヨガ教室を開くよ！</a:t>
            </a:r>
            <a:endParaRPr kumimoji="1" lang="en-US" altLang="ja-JP" sz="800" dirty="0">
              <a:solidFill>
                <a:schemeClr val="tx1">
                  <a:lumMod val="75000"/>
                  <a:lumOff val="25000"/>
                </a:schemeClr>
              </a:solidFill>
              <a:latin typeface="Meiryo" panose="020B0604030504040204" pitchFamily="34" charset="-128"/>
              <a:ea typeface="Meiryo" panose="020B0604030504040204" pitchFamily="34" charset="-128"/>
            </a:endParaRPr>
          </a:p>
          <a:p>
            <a:pPr algn="ctr">
              <a:lnSpc>
                <a:spcPct val="150000"/>
              </a:lnSpc>
            </a:pP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よかったら来てね</a:t>
            </a:r>
            <a:endPar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8" name="テキスト ボックス 27">
            <a:extLst>
              <a:ext uri="{FF2B5EF4-FFF2-40B4-BE49-F238E27FC236}">
                <a16:creationId xmlns:a16="http://schemas.microsoft.com/office/drawing/2014/main" id="{0E0F13B2-7B4D-6B48-AF94-D9B8F3CA8D93}"/>
              </a:ext>
            </a:extLst>
          </p:cNvPr>
          <p:cNvSpPr txBox="1"/>
          <p:nvPr/>
        </p:nvSpPr>
        <p:spPr>
          <a:xfrm>
            <a:off x="6111215" y="2212618"/>
            <a:ext cx="2036690" cy="514738"/>
          </a:xfrm>
          <a:prstGeom prst="rect">
            <a:avLst/>
          </a:prstGeom>
          <a:solidFill>
            <a:schemeClr val="bg2"/>
          </a:solidFill>
        </p:spPr>
        <p:txBody>
          <a:bodyPr wrap="square" lIns="108000" tIns="72000" rIns="108000" bIns="72000" rtlCol="0" anchor="t">
            <a:spAutoFit/>
          </a:bodyPr>
          <a:lstStyle/>
          <a:p>
            <a:pPr algn="ctr">
              <a:lnSpc>
                <a:spcPct val="150000"/>
              </a:lnSpc>
            </a:pPr>
            <a:r>
              <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rPr>
              <a:t>わずかな時間しか空いていない</a:t>
            </a:r>
            <a:endParaRPr kumimoji="1" lang="en-US" altLang="ja-JP" sz="800" dirty="0">
              <a:solidFill>
                <a:schemeClr val="tx1">
                  <a:lumMod val="75000"/>
                  <a:lumOff val="25000"/>
                </a:schemeClr>
              </a:solidFill>
              <a:latin typeface="Meiryo" panose="020B0604030504040204" pitchFamily="34" charset="-128"/>
              <a:ea typeface="Meiryo" panose="020B0604030504040204" pitchFamily="34" charset="-128"/>
            </a:endParaRPr>
          </a:p>
          <a:p>
            <a:pPr algn="ctr">
              <a:lnSpc>
                <a:spcPct val="150000"/>
              </a:lnSpc>
            </a:pP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自分のスケジュール</a:t>
            </a:r>
            <a:endPar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9" name="テキスト ボックス 28">
            <a:extLst>
              <a:ext uri="{FF2B5EF4-FFF2-40B4-BE49-F238E27FC236}">
                <a16:creationId xmlns:a16="http://schemas.microsoft.com/office/drawing/2014/main" id="{C9FD1D9B-24E4-EC4B-A148-0AE53AB28C33}"/>
              </a:ext>
            </a:extLst>
          </p:cNvPr>
          <p:cNvSpPr txBox="1"/>
          <p:nvPr/>
        </p:nvSpPr>
        <p:spPr>
          <a:xfrm>
            <a:off x="6277318" y="2840239"/>
            <a:ext cx="2036690" cy="514738"/>
          </a:xfrm>
          <a:prstGeom prst="rect">
            <a:avLst/>
          </a:prstGeom>
          <a:solidFill>
            <a:schemeClr val="bg2"/>
          </a:solidFill>
        </p:spPr>
        <p:txBody>
          <a:bodyPr wrap="square" lIns="108000" tIns="72000" rIns="108000" bIns="72000" rtlCol="0" anchor="t">
            <a:spAutoFit/>
          </a:bodyPr>
          <a:lstStyle/>
          <a:p>
            <a:pPr algn="ctr">
              <a:lnSpc>
                <a:spcPct val="150000"/>
              </a:lnSpc>
            </a:pP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健康そうな人は食生活と睡眠に</a:t>
            </a:r>
            <a:endParaRPr lang="en-US" altLang="ja-JP" sz="800" dirty="0">
              <a:solidFill>
                <a:schemeClr val="tx1">
                  <a:lumMod val="75000"/>
                  <a:lumOff val="25000"/>
                </a:schemeClr>
              </a:solidFill>
              <a:latin typeface="Meiryo" panose="020B0604030504040204" pitchFamily="34" charset="-128"/>
              <a:ea typeface="Meiryo" panose="020B0604030504040204" pitchFamily="34" charset="-128"/>
            </a:endParaRPr>
          </a:p>
          <a:p>
            <a:pPr algn="ctr">
              <a:lnSpc>
                <a:spcPct val="150000"/>
              </a:lnSpc>
            </a:pPr>
            <a:r>
              <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rPr>
              <a:t>気を配っているよね</a:t>
            </a:r>
          </a:p>
        </p:txBody>
      </p:sp>
      <p:sp>
        <p:nvSpPr>
          <p:cNvPr id="30" name="テキスト ボックス 29">
            <a:extLst>
              <a:ext uri="{FF2B5EF4-FFF2-40B4-BE49-F238E27FC236}">
                <a16:creationId xmlns:a16="http://schemas.microsoft.com/office/drawing/2014/main" id="{BA0C20C8-CD37-D84B-9C07-63920518C12F}"/>
              </a:ext>
            </a:extLst>
          </p:cNvPr>
          <p:cNvSpPr txBox="1"/>
          <p:nvPr/>
        </p:nvSpPr>
        <p:spPr>
          <a:xfrm>
            <a:off x="6720244" y="3462389"/>
            <a:ext cx="2036690" cy="514738"/>
          </a:xfrm>
          <a:prstGeom prst="rect">
            <a:avLst/>
          </a:prstGeom>
          <a:solidFill>
            <a:schemeClr val="bg2"/>
          </a:solidFill>
        </p:spPr>
        <p:txBody>
          <a:bodyPr wrap="square" lIns="108000" tIns="72000" rIns="108000" bIns="72000" rtlCol="0" anchor="t">
            <a:spAutoFit/>
          </a:bodyPr>
          <a:lstStyle/>
          <a:p>
            <a:pPr algn="ctr">
              <a:lnSpc>
                <a:spcPct val="150000"/>
              </a:lnSpc>
            </a:pP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娘たちが美味しそうにご飯を食べてくれるのは嬉しい</a:t>
            </a:r>
            <a:endPar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1" name="テキスト ボックス 30">
            <a:extLst>
              <a:ext uri="{FF2B5EF4-FFF2-40B4-BE49-F238E27FC236}">
                <a16:creationId xmlns:a16="http://schemas.microsoft.com/office/drawing/2014/main" id="{CF041B93-A378-8146-BD5B-8BED828AB253}"/>
              </a:ext>
            </a:extLst>
          </p:cNvPr>
          <p:cNvSpPr txBox="1"/>
          <p:nvPr/>
        </p:nvSpPr>
        <p:spPr>
          <a:xfrm>
            <a:off x="7326847" y="5657354"/>
            <a:ext cx="2036690" cy="514738"/>
          </a:xfrm>
          <a:prstGeom prst="rect">
            <a:avLst/>
          </a:prstGeom>
          <a:solidFill>
            <a:schemeClr val="bg2"/>
          </a:solidFill>
        </p:spPr>
        <p:txBody>
          <a:bodyPr wrap="square" lIns="108000" tIns="72000" rIns="108000" bIns="72000" rtlCol="0" anchor="t">
            <a:spAutoFit/>
          </a:bodyPr>
          <a:lstStyle/>
          <a:p>
            <a:pPr algn="ctr">
              <a:lnSpc>
                <a:spcPct val="150000"/>
              </a:lnSpc>
            </a:pP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心身ともに健康で、</a:t>
            </a:r>
            <a:endParaRPr lang="en-US" altLang="ja-JP" sz="800" dirty="0">
              <a:solidFill>
                <a:schemeClr val="tx1">
                  <a:lumMod val="75000"/>
                  <a:lumOff val="25000"/>
                </a:schemeClr>
              </a:solidFill>
              <a:latin typeface="Meiryo" panose="020B0604030504040204" pitchFamily="34" charset="-128"/>
              <a:ea typeface="Meiryo" panose="020B0604030504040204" pitchFamily="34" charset="-128"/>
            </a:endParaRPr>
          </a:p>
          <a:p>
            <a:pPr algn="ctr">
              <a:lnSpc>
                <a:spcPct val="150000"/>
              </a:lnSpc>
            </a:pP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毎日を清々しく過ごしたい</a:t>
            </a:r>
            <a:endParaRPr lang="en-US" altLang="ja-JP"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3" name="テキスト ボックス 32">
            <a:extLst>
              <a:ext uri="{FF2B5EF4-FFF2-40B4-BE49-F238E27FC236}">
                <a16:creationId xmlns:a16="http://schemas.microsoft.com/office/drawing/2014/main" id="{01DF6E19-9A74-C345-916C-FFF01366917D}"/>
              </a:ext>
            </a:extLst>
          </p:cNvPr>
          <p:cNvSpPr txBox="1"/>
          <p:nvPr/>
        </p:nvSpPr>
        <p:spPr>
          <a:xfrm>
            <a:off x="5154128" y="5657354"/>
            <a:ext cx="2036690" cy="514738"/>
          </a:xfrm>
          <a:prstGeom prst="rect">
            <a:avLst/>
          </a:prstGeom>
          <a:solidFill>
            <a:schemeClr val="bg2"/>
          </a:solidFill>
        </p:spPr>
        <p:txBody>
          <a:bodyPr wrap="square" lIns="108000" tIns="72000" rIns="108000" bIns="72000" rtlCol="0" anchor="t">
            <a:spAutoFit/>
          </a:bodyPr>
          <a:lstStyle/>
          <a:p>
            <a:pPr algn="ctr">
              <a:lnSpc>
                <a:spcPct val="150000"/>
              </a:lnSpc>
            </a:pP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健康かつお手軽な</a:t>
            </a:r>
            <a:endParaRPr lang="en-US" altLang="ja-JP" sz="800" dirty="0">
              <a:solidFill>
                <a:schemeClr val="tx1">
                  <a:lumMod val="75000"/>
                  <a:lumOff val="25000"/>
                </a:schemeClr>
              </a:solidFill>
              <a:latin typeface="Meiryo" panose="020B0604030504040204" pitchFamily="34" charset="-128"/>
              <a:ea typeface="Meiryo" panose="020B0604030504040204" pitchFamily="34" charset="-128"/>
            </a:endParaRPr>
          </a:p>
          <a:p>
            <a:pPr algn="ctr">
              <a:lnSpc>
                <a:spcPct val="150000"/>
              </a:lnSpc>
            </a:pP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レシピや商品が欲しいな</a:t>
            </a:r>
            <a:endParaRPr lang="en-US" altLang="ja-JP"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5" name="テキスト ボックス 34">
            <a:extLst>
              <a:ext uri="{FF2B5EF4-FFF2-40B4-BE49-F238E27FC236}">
                <a16:creationId xmlns:a16="http://schemas.microsoft.com/office/drawing/2014/main" id="{6BAEAE96-A30F-DC45-9CDA-C0EA6304EAFF}"/>
              </a:ext>
            </a:extLst>
          </p:cNvPr>
          <p:cNvSpPr txBox="1"/>
          <p:nvPr/>
        </p:nvSpPr>
        <p:spPr>
          <a:xfrm>
            <a:off x="2704643" y="5657354"/>
            <a:ext cx="2036690" cy="514738"/>
          </a:xfrm>
          <a:prstGeom prst="rect">
            <a:avLst/>
          </a:prstGeom>
          <a:solidFill>
            <a:schemeClr val="bg2"/>
          </a:solidFill>
        </p:spPr>
        <p:txBody>
          <a:bodyPr wrap="square" lIns="108000" tIns="72000" rIns="108000" bIns="72000" rtlCol="0" anchor="t">
            <a:spAutoFit/>
          </a:bodyPr>
          <a:lstStyle/>
          <a:p>
            <a:pPr algn="ctr">
              <a:lnSpc>
                <a:spcPct val="150000"/>
              </a:lnSpc>
            </a:pP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突然仕事の電話が入って来て</a:t>
            </a:r>
            <a:endParaRPr lang="en-US" altLang="ja-JP" sz="800" dirty="0">
              <a:solidFill>
                <a:schemeClr val="tx1">
                  <a:lumMod val="75000"/>
                  <a:lumOff val="25000"/>
                </a:schemeClr>
              </a:solidFill>
              <a:latin typeface="Meiryo" panose="020B0604030504040204" pitchFamily="34" charset="-128"/>
              <a:ea typeface="Meiryo" panose="020B0604030504040204" pitchFamily="34" charset="-128"/>
            </a:endParaRPr>
          </a:p>
          <a:p>
            <a:pPr algn="ctr">
              <a:lnSpc>
                <a:spcPct val="150000"/>
              </a:lnSpc>
            </a:pP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時間が細切れになる</a:t>
            </a:r>
            <a:endParaRPr lang="en-US" altLang="ja-JP"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7" name="テキスト ボックス 36">
            <a:extLst>
              <a:ext uri="{FF2B5EF4-FFF2-40B4-BE49-F238E27FC236}">
                <a16:creationId xmlns:a16="http://schemas.microsoft.com/office/drawing/2014/main" id="{FC65C3DC-A6B3-D443-83DE-523D05DEA2E6}"/>
              </a:ext>
            </a:extLst>
          </p:cNvPr>
          <p:cNvSpPr txBox="1"/>
          <p:nvPr/>
        </p:nvSpPr>
        <p:spPr>
          <a:xfrm>
            <a:off x="531924" y="5657354"/>
            <a:ext cx="2036690" cy="514738"/>
          </a:xfrm>
          <a:prstGeom prst="rect">
            <a:avLst/>
          </a:prstGeom>
          <a:solidFill>
            <a:schemeClr val="bg2"/>
          </a:solidFill>
        </p:spPr>
        <p:txBody>
          <a:bodyPr wrap="square" lIns="108000" tIns="72000" rIns="108000" bIns="72000" rtlCol="0" anchor="t">
            <a:spAutoFit/>
          </a:bodyPr>
          <a:lstStyle/>
          <a:p>
            <a:pPr algn="ctr">
              <a:lnSpc>
                <a:spcPct val="150000"/>
              </a:lnSpc>
            </a:pP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年齢と共に体のメンテナンスが</a:t>
            </a:r>
            <a:endParaRPr lang="en-US" altLang="ja-JP" sz="800" dirty="0">
              <a:solidFill>
                <a:schemeClr val="tx1">
                  <a:lumMod val="75000"/>
                  <a:lumOff val="25000"/>
                </a:schemeClr>
              </a:solidFill>
              <a:latin typeface="Meiryo" panose="020B0604030504040204" pitchFamily="34" charset="-128"/>
              <a:ea typeface="Meiryo" panose="020B0604030504040204" pitchFamily="34" charset="-128"/>
            </a:endParaRPr>
          </a:p>
          <a:p>
            <a:pPr algn="ctr">
              <a:lnSpc>
                <a:spcPct val="150000"/>
              </a:lnSpc>
            </a:pP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必須になって来た</a:t>
            </a:r>
            <a:endParaRPr lang="en-US" altLang="ja-JP"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 name="円/楕円 1">
            <a:extLst>
              <a:ext uri="{FF2B5EF4-FFF2-40B4-BE49-F238E27FC236}">
                <a16:creationId xmlns:a16="http://schemas.microsoft.com/office/drawing/2014/main" id="{34AD38D6-A2B7-0E4F-87CB-B08186089484}"/>
              </a:ext>
            </a:extLst>
          </p:cNvPr>
          <p:cNvSpPr/>
          <p:nvPr/>
        </p:nvSpPr>
        <p:spPr>
          <a:xfrm>
            <a:off x="5133383" y="2607677"/>
            <a:ext cx="465124" cy="465124"/>
          </a:xfrm>
          <a:prstGeom prst="ellipse">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0" name="円/楕円 39">
            <a:extLst>
              <a:ext uri="{FF2B5EF4-FFF2-40B4-BE49-F238E27FC236}">
                <a16:creationId xmlns:a16="http://schemas.microsoft.com/office/drawing/2014/main" id="{6B46F99D-EE79-864E-90D5-9B33F459654A}"/>
              </a:ext>
            </a:extLst>
          </p:cNvPr>
          <p:cNvSpPr/>
          <p:nvPr/>
        </p:nvSpPr>
        <p:spPr>
          <a:xfrm>
            <a:off x="5285173" y="2724610"/>
            <a:ext cx="283454" cy="283454"/>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7C53FC2C-5DF1-FD41-9661-744F0F55B142}"/>
              </a:ext>
            </a:extLst>
          </p:cNvPr>
          <p:cNvCxnSpPr/>
          <p:nvPr/>
        </p:nvCxnSpPr>
        <p:spPr>
          <a:xfrm flipH="1">
            <a:off x="5183573" y="3248214"/>
            <a:ext cx="362589" cy="0"/>
          </a:xfrm>
          <a:prstGeom prst="line">
            <a:avLst/>
          </a:prstGeom>
          <a:ln>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45" name="直線コネクタ 44">
            <a:extLst>
              <a:ext uri="{FF2B5EF4-FFF2-40B4-BE49-F238E27FC236}">
                <a16:creationId xmlns:a16="http://schemas.microsoft.com/office/drawing/2014/main" id="{199BEC91-5330-A740-BEA3-E52455A6FF02}"/>
              </a:ext>
            </a:extLst>
          </p:cNvPr>
          <p:cNvCxnSpPr>
            <a:cxnSpLocks/>
          </p:cNvCxnSpPr>
          <p:nvPr/>
        </p:nvCxnSpPr>
        <p:spPr>
          <a:xfrm flipH="1" flipV="1">
            <a:off x="5183573" y="3248214"/>
            <a:ext cx="283454" cy="171381"/>
          </a:xfrm>
          <a:prstGeom prst="line">
            <a:avLst/>
          </a:prstGeom>
          <a:ln>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48" name="円/楕円 47">
            <a:extLst>
              <a:ext uri="{FF2B5EF4-FFF2-40B4-BE49-F238E27FC236}">
                <a16:creationId xmlns:a16="http://schemas.microsoft.com/office/drawing/2014/main" id="{35A69EF2-2501-7E46-B95E-C7051EB42F81}"/>
              </a:ext>
            </a:extLst>
          </p:cNvPr>
          <p:cNvSpPr/>
          <p:nvPr/>
        </p:nvSpPr>
        <p:spPr>
          <a:xfrm>
            <a:off x="4322442" y="2607677"/>
            <a:ext cx="260379" cy="465124"/>
          </a:xfrm>
          <a:prstGeom prst="ellipse">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9" name="円/楕円 48">
            <a:extLst>
              <a:ext uri="{FF2B5EF4-FFF2-40B4-BE49-F238E27FC236}">
                <a16:creationId xmlns:a16="http://schemas.microsoft.com/office/drawing/2014/main" id="{2CC81EA1-7432-AE41-9DA8-60D61905784A}"/>
              </a:ext>
            </a:extLst>
          </p:cNvPr>
          <p:cNvSpPr/>
          <p:nvPr/>
        </p:nvSpPr>
        <p:spPr>
          <a:xfrm>
            <a:off x="4422768" y="2659476"/>
            <a:ext cx="283454" cy="365891"/>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4AE5E80A-E19F-447C-99A0-06B850105EB0}"/>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2.</a:t>
            </a:r>
            <a:r>
              <a:rPr lang="ja-JP" altLang="en-US" sz="900" dirty="0">
                <a:latin typeface="Meiryo UI" panose="020B0604030504040204" pitchFamily="50" charset="-128"/>
                <a:ea typeface="Meiryo UI" panose="020B0604030504040204" pitchFamily="50" charset="-128"/>
              </a:rPr>
              <a:t>市場を分析する</a:t>
            </a:r>
          </a:p>
        </p:txBody>
      </p:sp>
      <p:sp>
        <p:nvSpPr>
          <p:cNvPr id="47" name="テキスト ボックス 46">
            <a:extLst>
              <a:ext uri="{FF2B5EF4-FFF2-40B4-BE49-F238E27FC236}">
                <a16:creationId xmlns:a16="http://schemas.microsoft.com/office/drawing/2014/main" id="{76F1BF0B-F0AA-487A-9951-6BEE70417CD8}"/>
              </a:ext>
            </a:extLst>
          </p:cNvPr>
          <p:cNvSpPr txBox="1"/>
          <p:nvPr/>
        </p:nvSpPr>
        <p:spPr>
          <a:xfrm>
            <a:off x="1809280" y="6560810"/>
            <a:ext cx="1463862"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STEP2:</a:t>
            </a:r>
            <a:r>
              <a:rPr lang="ja-JP" altLang="en-US" sz="900" dirty="0">
                <a:latin typeface="Meiryo UI" panose="020B0604030504040204" pitchFamily="50" charset="-128"/>
                <a:ea typeface="Meiryo UI" panose="020B0604030504040204" pitchFamily="50" charset="-128"/>
              </a:rPr>
              <a:t>顧客について分析</a:t>
            </a:r>
          </a:p>
        </p:txBody>
      </p:sp>
    </p:spTree>
    <p:extLst>
      <p:ext uri="{BB962C8B-B14F-4D97-AF65-F5344CB8AC3E}">
        <p14:creationId xmlns:p14="http://schemas.microsoft.com/office/powerpoint/2010/main" val="34208365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テキスト ボックス 84">
            <a:extLst>
              <a:ext uri="{FF2B5EF4-FFF2-40B4-BE49-F238E27FC236}">
                <a16:creationId xmlns:a16="http://schemas.microsoft.com/office/drawing/2014/main" id="{2F7ED1B2-D424-8F47-9C75-363F8C8E26C7}"/>
              </a:ext>
            </a:extLst>
          </p:cNvPr>
          <p:cNvSpPr txBox="1"/>
          <p:nvPr/>
        </p:nvSpPr>
        <p:spPr>
          <a:xfrm>
            <a:off x="463308" y="238540"/>
            <a:ext cx="1266693"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16_</a:t>
            </a:r>
            <a:r>
              <a:rPr lang="ja-JP" altLang="en-US" dirty="0"/>
              <a:t>共感マップ</a:t>
            </a:r>
          </a:p>
        </p:txBody>
      </p:sp>
      <p:sp>
        <p:nvSpPr>
          <p:cNvPr id="57" name="角丸四角形 56">
            <a:extLst>
              <a:ext uri="{FF2B5EF4-FFF2-40B4-BE49-F238E27FC236}">
                <a16:creationId xmlns:a16="http://schemas.microsoft.com/office/drawing/2014/main" id="{7356601B-5634-4E4D-8837-64D8DDC97B6B}"/>
              </a:ext>
            </a:extLst>
          </p:cNvPr>
          <p:cNvSpPr/>
          <p:nvPr/>
        </p:nvSpPr>
        <p:spPr>
          <a:xfrm>
            <a:off x="337288" y="686423"/>
            <a:ext cx="9231426" cy="5803830"/>
          </a:xfrm>
          <a:prstGeom prst="roundRect">
            <a:avLst>
              <a:gd name="adj" fmla="val 0"/>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cxnSp>
        <p:nvCxnSpPr>
          <p:cNvPr id="60" name="直線コネクタ 59">
            <a:extLst>
              <a:ext uri="{FF2B5EF4-FFF2-40B4-BE49-F238E27FC236}">
                <a16:creationId xmlns:a16="http://schemas.microsoft.com/office/drawing/2014/main" id="{0C5EAEAF-80F5-FD4D-8913-6382A9CE8B82}"/>
              </a:ext>
            </a:extLst>
          </p:cNvPr>
          <p:cNvCxnSpPr>
            <a:cxnSpLocks/>
          </p:cNvCxnSpPr>
          <p:nvPr/>
        </p:nvCxnSpPr>
        <p:spPr>
          <a:xfrm flipV="1">
            <a:off x="337288" y="686422"/>
            <a:ext cx="9231426" cy="4586295"/>
          </a:xfrm>
          <a:prstGeom prst="line">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84" name="直線コネクタ 83">
            <a:extLst>
              <a:ext uri="{FF2B5EF4-FFF2-40B4-BE49-F238E27FC236}">
                <a16:creationId xmlns:a16="http://schemas.microsoft.com/office/drawing/2014/main" id="{3714BDDC-5D5C-AF46-8956-89E4695A7DCB}"/>
              </a:ext>
            </a:extLst>
          </p:cNvPr>
          <p:cNvCxnSpPr>
            <a:cxnSpLocks/>
          </p:cNvCxnSpPr>
          <p:nvPr/>
        </p:nvCxnSpPr>
        <p:spPr>
          <a:xfrm>
            <a:off x="337288" y="686422"/>
            <a:ext cx="9231426" cy="4586295"/>
          </a:xfrm>
          <a:prstGeom prst="line">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直線コネクタ 86">
            <a:extLst>
              <a:ext uri="{FF2B5EF4-FFF2-40B4-BE49-F238E27FC236}">
                <a16:creationId xmlns:a16="http://schemas.microsoft.com/office/drawing/2014/main" id="{5D46402C-A00D-F64A-A8E8-6B912F7BF333}"/>
              </a:ext>
            </a:extLst>
          </p:cNvPr>
          <p:cNvCxnSpPr>
            <a:cxnSpLocks/>
          </p:cNvCxnSpPr>
          <p:nvPr/>
        </p:nvCxnSpPr>
        <p:spPr>
          <a:xfrm>
            <a:off x="337288" y="5272718"/>
            <a:ext cx="9231426" cy="0"/>
          </a:xfrm>
          <a:prstGeom prst="line">
            <a:avLst/>
          </a:prstGeom>
          <a:ln w="19050">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88" name="直線コネクタ 87">
            <a:extLst>
              <a:ext uri="{FF2B5EF4-FFF2-40B4-BE49-F238E27FC236}">
                <a16:creationId xmlns:a16="http://schemas.microsoft.com/office/drawing/2014/main" id="{D72CA2AF-E096-DE4B-8D1B-6A544693DB0C}"/>
              </a:ext>
            </a:extLst>
          </p:cNvPr>
          <p:cNvCxnSpPr>
            <a:cxnSpLocks/>
          </p:cNvCxnSpPr>
          <p:nvPr/>
        </p:nvCxnSpPr>
        <p:spPr>
          <a:xfrm>
            <a:off x="4953001" y="5272718"/>
            <a:ext cx="0" cy="1217535"/>
          </a:xfrm>
          <a:prstGeom prst="line">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89" name="テキスト ボックス 88">
            <a:extLst>
              <a:ext uri="{FF2B5EF4-FFF2-40B4-BE49-F238E27FC236}">
                <a16:creationId xmlns:a16="http://schemas.microsoft.com/office/drawing/2014/main" id="{7968EC14-54C9-F440-9439-7ABC17D44A01}"/>
              </a:ext>
            </a:extLst>
          </p:cNvPr>
          <p:cNvSpPr txBox="1"/>
          <p:nvPr/>
        </p:nvSpPr>
        <p:spPr>
          <a:xfrm>
            <a:off x="3192743" y="766839"/>
            <a:ext cx="3520516" cy="246221"/>
          </a:xfrm>
          <a:prstGeom prst="rect">
            <a:avLst/>
          </a:prstGeom>
          <a:noFill/>
        </p:spPr>
        <p:txBody>
          <a:bodyPr wrap="none" rtlCol="0" anchor="ctr">
            <a:spAutoFit/>
          </a:bodyPr>
          <a:lstStyle/>
          <a:p>
            <a:pPr algn="ctr"/>
            <a:r>
              <a:rPr lang="ja-JP" altLang="en-US" sz="1000" dirty="0">
                <a:solidFill>
                  <a:schemeClr val="tx1">
                    <a:lumMod val="75000"/>
                    <a:lumOff val="25000"/>
                  </a:schemeClr>
                </a:solidFill>
                <a:latin typeface="メイリオ"/>
                <a:ea typeface="メイリオ"/>
                <a:cs typeface="メイリオ"/>
              </a:rPr>
              <a:t>考えていること・感じていること（</a:t>
            </a:r>
            <a:r>
              <a:rPr lang="en-US" altLang="ja-JP" sz="1000" dirty="0">
                <a:solidFill>
                  <a:schemeClr val="tx1">
                    <a:lumMod val="75000"/>
                    <a:lumOff val="25000"/>
                  </a:schemeClr>
                </a:solidFill>
                <a:latin typeface="メイリオ"/>
                <a:ea typeface="メイリオ"/>
                <a:cs typeface="メイリオ"/>
              </a:rPr>
              <a:t>THINK and FEEL</a:t>
            </a:r>
            <a:r>
              <a:rPr lang="ja-JP" altLang="en-US" sz="1000" dirty="0">
                <a:solidFill>
                  <a:schemeClr val="tx1">
                    <a:lumMod val="75000"/>
                    <a:lumOff val="25000"/>
                  </a:schemeClr>
                </a:solidFill>
                <a:latin typeface="メイリオ"/>
                <a:ea typeface="メイリオ"/>
                <a:cs typeface="メイリオ"/>
              </a:rPr>
              <a:t>？）</a:t>
            </a:r>
          </a:p>
        </p:txBody>
      </p:sp>
      <p:sp>
        <p:nvSpPr>
          <p:cNvPr id="90" name="テキスト ボックス 89">
            <a:extLst>
              <a:ext uri="{FF2B5EF4-FFF2-40B4-BE49-F238E27FC236}">
                <a16:creationId xmlns:a16="http://schemas.microsoft.com/office/drawing/2014/main" id="{1798C8A1-51F4-8B44-BE81-E2BDAF58B08A}"/>
              </a:ext>
            </a:extLst>
          </p:cNvPr>
          <p:cNvSpPr txBox="1"/>
          <p:nvPr/>
        </p:nvSpPr>
        <p:spPr>
          <a:xfrm>
            <a:off x="3326593" y="4946079"/>
            <a:ext cx="3252815" cy="246221"/>
          </a:xfrm>
          <a:prstGeom prst="rect">
            <a:avLst/>
          </a:prstGeom>
          <a:noFill/>
        </p:spPr>
        <p:txBody>
          <a:bodyPr wrap="none" rtlCol="0" anchor="ctr">
            <a:spAutoFit/>
          </a:bodyPr>
          <a:lstStyle/>
          <a:p>
            <a:pPr algn="ctr"/>
            <a:r>
              <a:rPr lang="ja-JP" altLang="en-US" sz="1000" dirty="0">
                <a:solidFill>
                  <a:schemeClr val="tx1">
                    <a:lumMod val="75000"/>
                    <a:lumOff val="25000"/>
                  </a:schemeClr>
                </a:solidFill>
                <a:latin typeface="メイリオ"/>
                <a:ea typeface="メイリオ"/>
                <a:cs typeface="メイリオ"/>
              </a:rPr>
              <a:t>言っていること・やっていること（</a:t>
            </a:r>
            <a:r>
              <a:rPr lang="en-US" altLang="ja-JP" sz="1000" dirty="0">
                <a:solidFill>
                  <a:schemeClr val="tx1">
                    <a:lumMod val="75000"/>
                    <a:lumOff val="25000"/>
                  </a:schemeClr>
                </a:solidFill>
                <a:latin typeface="メイリオ"/>
                <a:ea typeface="メイリオ"/>
                <a:cs typeface="メイリオ"/>
              </a:rPr>
              <a:t>SAY and DO</a:t>
            </a:r>
            <a:r>
              <a:rPr lang="ja-JP" altLang="en-US" sz="1000" dirty="0">
                <a:solidFill>
                  <a:schemeClr val="tx1">
                    <a:lumMod val="75000"/>
                    <a:lumOff val="25000"/>
                  </a:schemeClr>
                </a:solidFill>
                <a:latin typeface="メイリオ"/>
                <a:ea typeface="メイリオ"/>
                <a:cs typeface="メイリオ"/>
              </a:rPr>
              <a:t>？）</a:t>
            </a:r>
          </a:p>
        </p:txBody>
      </p:sp>
      <p:sp>
        <p:nvSpPr>
          <p:cNvPr id="91" name="円/楕円 90">
            <a:extLst>
              <a:ext uri="{FF2B5EF4-FFF2-40B4-BE49-F238E27FC236}">
                <a16:creationId xmlns:a16="http://schemas.microsoft.com/office/drawing/2014/main" id="{05AC54DB-8DBB-7A45-B826-F453A25E69DA}"/>
              </a:ext>
            </a:extLst>
          </p:cNvPr>
          <p:cNvSpPr/>
          <p:nvPr/>
        </p:nvSpPr>
        <p:spPr>
          <a:xfrm>
            <a:off x="4121091" y="2147659"/>
            <a:ext cx="1663821" cy="1663821"/>
          </a:xfrm>
          <a:prstGeom prst="ellipse">
            <a:avLst/>
          </a:prstGeom>
          <a:solidFill>
            <a:srgbClr val="FFFFFF"/>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sp>
        <p:nvSpPr>
          <p:cNvPr id="92" name="テキスト ボックス 91">
            <a:extLst>
              <a:ext uri="{FF2B5EF4-FFF2-40B4-BE49-F238E27FC236}">
                <a16:creationId xmlns:a16="http://schemas.microsoft.com/office/drawing/2014/main" id="{869E954B-01DE-D443-A934-3803878807B8}"/>
              </a:ext>
            </a:extLst>
          </p:cNvPr>
          <p:cNvSpPr txBox="1"/>
          <p:nvPr/>
        </p:nvSpPr>
        <p:spPr>
          <a:xfrm>
            <a:off x="9163077" y="2236899"/>
            <a:ext cx="338554" cy="1485343"/>
          </a:xfrm>
          <a:prstGeom prst="rect">
            <a:avLst/>
          </a:prstGeom>
          <a:noFill/>
        </p:spPr>
        <p:txBody>
          <a:bodyPr vert="eaVert" wrap="none" rtlCol="0" anchor="ctr">
            <a:spAutoFit/>
          </a:bodyPr>
          <a:lstStyle/>
          <a:p>
            <a:pPr algn="ctr"/>
            <a:r>
              <a:rPr lang="ja-JP" altLang="en-US" sz="1000" dirty="0">
                <a:solidFill>
                  <a:schemeClr val="tx1">
                    <a:lumMod val="75000"/>
                    <a:lumOff val="25000"/>
                  </a:schemeClr>
                </a:solidFill>
                <a:latin typeface="メイリオ"/>
                <a:ea typeface="メイリオ"/>
                <a:cs typeface="メイリオ"/>
              </a:rPr>
              <a:t>見ていること（</a:t>
            </a:r>
            <a:r>
              <a:rPr lang="en-US" altLang="ja-JP" sz="1000" dirty="0">
                <a:solidFill>
                  <a:schemeClr val="tx1">
                    <a:lumMod val="75000"/>
                    <a:lumOff val="25000"/>
                  </a:schemeClr>
                </a:solidFill>
                <a:latin typeface="メイリオ"/>
                <a:ea typeface="メイリオ"/>
                <a:cs typeface="メイリオ"/>
              </a:rPr>
              <a:t>SEE</a:t>
            </a:r>
            <a:r>
              <a:rPr lang="ja-JP" altLang="en-US" sz="1000" dirty="0">
                <a:solidFill>
                  <a:schemeClr val="tx1">
                    <a:lumMod val="75000"/>
                    <a:lumOff val="25000"/>
                  </a:schemeClr>
                </a:solidFill>
                <a:latin typeface="メイリオ"/>
                <a:ea typeface="メイリオ"/>
                <a:cs typeface="メイリオ"/>
              </a:rPr>
              <a:t>？）</a:t>
            </a:r>
          </a:p>
        </p:txBody>
      </p:sp>
      <p:sp>
        <p:nvSpPr>
          <p:cNvPr id="93" name="テキスト ボックス 92">
            <a:extLst>
              <a:ext uri="{FF2B5EF4-FFF2-40B4-BE49-F238E27FC236}">
                <a16:creationId xmlns:a16="http://schemas.microsoft.com/office/drawing/2014/main" id="{DC61DAAC-53CC-B641-84FB-EE51F6919FC4}"/>
              </a:ext>
            </a:extLst>
          </p:cNvPr>
          <p:cNvSpPr txBox="1"/>
          <p:nvPr/>
        </p:nvSpPr>
        <p:spPr>
          <a:xfrm>
            <a:off x="404369" y="2118276"/>
            <a:ext cx="338554" cy="1722587"/>
          </a:xfrm>
          <a:prstGeom prst="rect">
            <a:avLst/>
          </a:prstGeom>
          <a:noFill/>
        </p:spPr>
        <p:txBody>
          <a:bodyPr vert="eaVert" wrap="none" rtlCol="0" anchor="ctr">
            <a:spAutoFit/>
          </a:bodyPr>
          <a:lstStyle/>
          <a:p>
            <a:pPr algn="ctr"/>
            <a:r>
              <a:rPr lang="ja-JP" altLang="en-US" sz="1000" dirty="0">
                <a:solidFill>
                  <a:schemeClr val="tx1">
                    <a:lumMod val="75000"/>
                    <a:lumOff val="25000"/>
                  </a:schemeClr>
                </a:solidFill>
                <a:latin typeface="メイリオ"/>
                <a:ea typeface="メイリオ"/>
                <a:cs typeface="メイリオ"/>
              </a:rPr>
              <a:t>聞いていること（</a:t>
            </a:r>
            <a:r>
              <a:rPr lang="en-US" altLang="ja-JP" sz="1000" dirty="0">
                <a:solidFill>
                  <a:schemeClr val="tx1">
                    <a:lumMod val="75000"/>
                    <a:lumOff val="25000"/>
                  </a:schemeClr>
                </a:solidFill>
                <a:latin typeface="メイリオ"/>
                <a:ea typeface="メイリオ"/>
                <a:cs typeface="メイリオ"/>
              </a:rPr>
              <a:t>HEAR</a:t>
            </a:r>
            <a:r>
              <a:rPr lang="ja-JP" altLang="en-US" sz="1000" dirty="0">
                <a:solidFill>
                  <a:schemeClr val="tx1">
                    <a:lumMod val="75000"/>
                    <a:lumOff val="25000"/>
                  </a:schemeClr>
                </a:solidFill>
                <a:latin typeface="メイリオ"/>
                <a:ea typeface="メイリオ"/>
                <a:cs typeface="メイリオ"/>
              </a:rPr>
              <a:t>？）</a:t>
            </a:r>
          </a:p>
        </p:txBody>
      </p:sp>
      <p:sp>
        <p:nvSpPr>
          <p:cNvPr id="94" name="テキスト ボックス 93">
            <a:extLst>
              <a:ext uri="{FF2B5EF4-FFF2-40B4-BE49-F238E27FC236}">
                <a16:creationId xmlns:a16="http://schemas.microsoft.com/office/drawing/2014/main" id="{C845191E-5C0F-A943-847D-D12E3E4D3EB0}"/>
              </a:ext>
            </a:extLst>
          </p:cNvPr>
          <p:cNvSpPr txBox="1"/>
          <p:nvPr/>
        </p:nvSpPr>
        <p:spPr>
          <a:xfrm>
            <a:off x="1756920" y="5388445"/>
            <a:ext cx="1776448" cy="246221"/>
          </a:xfrm>
          <a:prstGeom prst="rect">
            <a:avLst/>
          </a:prstGeom>
          <a:noFill/>
        </p:spPr>
        <p:txBody>
          <a:bodyPr wrap="none" rtlCol="0" anchor="ctr">
            <a:spAutoFit/>
          </a:bodyPr>
          <a:lstStyle/>
          <a:p>
            <a:pPr algn="ctr"/>
            <a:r>
              <a:rPr lang="ja-JP" altLang="en-US" sz="1000" dirty="0">
                <a:solidFill>
                  <a:schemeClr val="tx1">
                    <a:lumMod val="75000"/>
                    <a:lumOff val="25000"/>
                  </a:schemeClr>
                </a:solidFill>
                <a:latin typeface="メイリオ"/>
                <a:ea typeface="メイリオ"/>
                <a:cs typeface="メイリオ"/>
              </a:rPr>
              <a:t>痛みを与えるもの（</a:t>
            </a:r>
            <a:r>
              <a:rPr lang="en-US" altLang="ja-JP" sz="1000" dirty="0">
                <a:solidFill>
                  <a:schemeClr val="tx1">
                    <a:lumMod val="75000"/>
                    <a:lumOff val="25000"/>
                  </a:schemeClr>
                </a:solidFill>
                <a:latin typeface="メイリオ"/>
                <a:ea typeface="メイリオ"/>
                <a:cs typeface="メイリオ"/>
              </a:rPr>
              <a:t>PAIN</a:t>
            </a:r>
            <a:r>
              <a:rPr lang="ja-JP" altLang="en-US" sz="1000" dirty="0">
                <a:solidFill>
                  <a:schemeClr val="tx1">
                    <a:lumMod val="75000"/>
                    <a:lumOff val="25000"/>
                  </a:schemeClr>
                </a:solidFill>
                <a:latin typeface="メイリオ"/>
                <a:ea typeface="メイリオ"/>
                <a:cs typeface="メイリオ"/>
              </a:rPr>
              <a:t>）</a:t>
            </a:r>
          </a:p>
        </p:txBody>
      </p:sp>
      <p:sp>
        <p:nvSpPr>
          <p:cNvPr id="95" name="テキスト ボックス 94">
            <a:extLst>
              <a:ext uri="{FF2B5EF4-FFF2-40B4-BE49-F238E27FC236}">
                <a16:creationId xmlns:a16="http://schemas.microsoft.com/office/drawing/2014/main" id="{9089CB8C-C7CB-5B46-B7E2-E749266065AF}"/>
              </a:ext>
            </a:extLst>
          </p:cNvPr>
          <p:cNvSpPr txBox="1"/>
          <p:nvPr/>
        </p:nvSpPr>
        <p:spPr>
          <a:xfrm>
            <a:off x="6492859" y="5388445"/>
            <a:ext cx="1535998" cy="246221"/>
          </a:xfrm>
          <a:prstGeom prst="rect">
            <a:avLst/>
          </a:prstGeom>
          <a:noFill/>
        </p:spPr>
        <p:txBody>
          <a:bodyPr wrap="none" rtlCol="0" anchor="ctr">
            <a:spAutoFit/>
          </a:bodyPr>
          <a:lstStyle/>
          <a:p>
            <a:pPr algn="ctr"/>
            <a:r>
              <a:rPr lang="ja-JP" altLang="en-US" sz="1000" dirty="0">
                <a:solidFill>
                  <a:schemeClr val="tx1">
                    <a:lumMod val="75000"/>
                    <a:lumOff val="25000"/>
                  </a:schemeClr>
                </a:solidFill>
                <a:latin typeface="メイリオ"/>
                <a:ea typeface="メイリオ"/>
                <a:cs typeface="メイリオ"/>
              </a:rPr>
              <a:t>得られるもの（</a:t>
            </a:r>
            <a:r>
              <a:rPr lang="en-US" altLang="ja-JP" sz="1000" dirty="0">
                <a:solidFill>
                  <a:schemeClr val="tx1">
                    <a:lumMod val="75000"/>
                    <a:lumOff val="25000"/>
                  </a:schemeClr>
                </a:solidFill>
                <a:latin typeface="メイリオ"/>
                <a:ea typeface="メイリオ"/>
                <a:cs typeface="メイリオ"/>
              </a:rPr>
              <a:t>GAIN</a:t>
            </a:r>
            <a:r>
              <a:rPr lang="ja-JP" altLang="en-US" sz="1000" dirty="0">
                <a:solidFill>
                  <a:schemeClr val="tx1">
                    <a:lumMod val="75000"/>
                    <a:lumOff val="25000"/>
                  </a:schemeClr>
                </a:solidFill>
                <a:latin typeface="メイリオ"/>
                <a:ea typeface="メイリオ"/>
                <a:cs typeface="メイリオ"/>
              </a:rPr>
              <a:t>）</a:t>
            </a:r>
          </a:p>
        </p:txBody>
      </p:sp>
      <p:sp>
        <p:nvSpPr>
          <p:cNvPr id="16" name="テキスト ボックス 15">
            <a:extLst>
              <a:ext uri="{FF2B5EF4-FFF2-40B4-BE49-F238E27FC236}">
                <a16:creationId xmlns:a16="http://schemas.microsoft.com/office/drawing/2014/main" id="{02679E40-E91F-41B1-A791-839D0B42D978}"/>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2.</a:t>
            </a:r>
            <a:r>
              <a:rPr lang="ja-JP" altLang="en-US" sz="900" dirty="0">
                <a:latin typeface="Meiryo UI" panose="020B0604030504040204" pitchFamily="50" charset="-128"/>
                <a:ea typeface="Meiryo UI" panose="020B0604030504040204" pitchFamily="50" charset="-128"/>
              </a:rPr>
              <a:t>市場を分析する</a:t>
            </a:r>
          </a:p>
        </p:txBody>
      </p:sp>
      <p:sp>
        <p:nvSpPr>
          <p:cNvPr id="17" name="テキスト ボックス 16">
            <a:extLst>
              <a:ext uri="{FF2B5EF4-FFF2-40B4-BE49-F238E27FC236}">
                <a16:creationId xmlns:a16="http://schemas.microsoft.com/office/drawing/2014/main" id="{4D8D4348-0BF5-42D8-94FC-182EF912CAF6}"/>
              </a:ext>
            </a:extLst>
          </p:cNvPr>
          <p:cNvSpPr txBox="1"/>
          <p:nvPr/>
        </p:nvSpPr>
        <p:spPr>
          <a:xfrm>
            <a:off x="1809280" y="6560810"/>
            <a:ext cx="1463862"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STEP2:</a:t>
            </a:r>
            <a:r>
              <a:rPr lang="ja-JP" altLang="en-US" sz="900" dirty="0">
                <a:latin typeface="Meiryo UI" panose="020B0604030504040204" pitchFamily="50" charset="-128"/>
                <a:ea typeface="Meiryo UI" panose="020B0604030504040204" pitchFamily="50" charset="-128"/>
              </a:rPr>
              <a:t>顧客について分析</a:t>
            </a:r>
          </a:p>
        </p:txBody>
      </p:sp>
    </p:spTree>
    <p:extLst>
      <p:ext uri="{BB962C8B-B14F-4D97-AF65-F5344CB8AC3E}">
        <p14:creationId xmlns:p14="http://schemas.microsoft.com/office/powerpoint/2010/main" val="34409997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直線コネクタ 57">
            <a:extLst>
              <a:ext uri="{FF2B5EF4-FFF2-40B4-BE49-F238E27FC236}">
                <a16:creationId xmlns:a16="http://schemas.microsoft.com/office/drawing/2014/main" id="{E8174CA9-F215-374A-BCCA-88986A6832F0}"/>
              </a:ext>
            </a:extLst>
          </p:cNvPr>
          <p:cNvCxnSpPr>
            <a:cxnSpLocks/>
          </p:cNvCxnSpPr>
          <p:nvPr/>
        </p:nvCxnSpPr>
        <p:spPr>
          <a:xfrm>
            <a:off x="3271489" y="686423"/>
            <a:ext cx="0" cy="5803829"/>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60" name="直線コネクタ 59">
            <a:extLst>
              <a:ext uri="{FF2B5EF4-FFF2-40B4-BE49-F238E27FC236}">
                <a16:creationId xmlns:a16="http://schemas.microsoft.com/office/drawing/2014/main" id="{50D87B1F-07DB-C54E-94B7-F4A76059BE65}"/>
              </a:ext>
            </a:extLst>
          </p:cNvPr>
          <p:cNvCxnSpPr>
            <a:cxnSpLocks/>
          </p:cNvCxnSpPr>
          <p:nvPr/>
        </p:nvCxnSpPr>
        <p:spPr>
          <a:xfrm>
            <a:off x="6417970" y="686423"/>
            <a:ext cx="0" cy="5803829"/>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61" name="直線コネクタ 60">
            <a:extLst>
              <a:ext uri="{FF2B5EF4-FFF2-40B4-BE49-F238E27FC236}">
                <a16:creationId xmlns:a16="http://schemas.microsoft.com/office/drawing/2014/main" id="{FE8D0DAB-5551-E142-AE78-697962BEF67B}"/>
              </a:ext>
            </a:extLst>
          </p:cNvPr>
          <p:cNvCxnSpPr>
            <a:cxnSpLocks/>
          </p:cNvCxnSpPr>
          <p:nvPr/>
        </p:nvCxnSpPr>
        <p:spPr>
          <a:xfrm>
            <a:off x="7991212" y="686423"/>
            <a:ext cx="0" cy="5803829"/>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63" name="直線コネクタ 62">
            <a:extLst>
              <a:ext uri="{FF2B5EF4-FFF2-40B4-BE49-F238E27FC236}">
                <a16:creationId xmlns:a16="http://schemas.microsoft.com/office/drawing/2014/main" id="{8228EC84-8EE3-C144-AD44-A6C5764E73E9}"/>
              </a:ext>
            </a:extLst>
          </p:cNvPr>
          <p:cNvCxnSpPr>
            <a:cxnSpLocks/>
          </p:cNvCxnSpPr>
          <p:nvPr/>
        </p:nvCxnSpPr>
        <p:spPr>
          <a:xfrm>
            <a:off x="4844730" y="686423"/>
            <a:ext cx="0" cy="580383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70" name="テキスト ボックス 69">
            <a:extLst>
              <a:ext uri="{FF2B5EF4-FFF2-40B4-BE49-F238E27FC236}">
                <a16:creationId xmlns:a16="http://schemas.microsoft.com/office/drawing/2014/main" id="{105EBD79-6C6C-9849-BEF9-47FAE80BC3A0}"/>
              </a:ext>
            </a:extLst>
          </p:cNvPr>
          <p:cNvSpPr txBox="1"/>
          <p:nvPr/>
        </p:nvSpPr>
        <p:spPr>
          <a:xfrm>
            <a:off x="341552" y="3154008"/>
            <a:ext cx="1356695" cy="239392"/>
          </a:xfrm>
          <a:prstGeom prst="rect">
            <a:avLst/>
          </a:prstGeom>
          <a:noFill/>
        </p:spPr>
        <p:txBody>
          <a:bodyPr wrap="square" lIns="91423" tIns="45712" rIns="91423" bIns="45712"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行動</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cxnSp>
        <p:nvCxnSpPr>
          <p:cNvPr id="71" name="直線コネクタ 70">
            <a:extLst>
              <a:ext uri="{FF2B5EF4-FFF2-40B4-BE49-F238E27FC236}">
                <a16:creationId xmlns:a16="http://schemas.microsoft.com/office/drawing/2014/main" id="{4EC162C5-4F2F-1846-89F9-7D8C8D2D1001}"/>
              </a:ext>
            </a:extLst>
          </p:cNvPr>
          <p:cNvCxnSpPr/>
          <p:nvPr/>
        </p:nvCxnSpPr>
        <p:spPr>
          <a:xfrm>
            <a:off x="345817" y="5695560"/>
            <a:ext cx="9222897" cy="0"/>
          </a:xfrm>
          <a:prstGeom prst="line">
            <a:avLst/>
          </a:prstGeom>
          <a:ln w="12700" cmpd="sng">
            <a:solidFill>
              <a:srgbClr val="404040"/>
            </a:solidFill>
            <a:prstDash val="sysDash"/>
          </a:ln>
          <a:effectLst/>
        </p:spPr>
        <p:style>
          <a:lnRef idx="2">
            <a:schemeClr val="accent1"/>
          </a:lnRef>
          <a:fillRef idx="0">
            <a:schemeClr val="accent1"/>
          </a:fillRef>
          <a:effectRef idx="1">
            <a:schemeClr val="accent1"/>
          </a:effectRef>
          <a:fontRef idx="minor">
            <a:schemeClr val="tx1"/>
          </a:fontRef>
        </p:style>
      </p:cxnSp>
      <p:sp>
        <p:nvSpPr>
          <p:cNvPr id="72" name="テキスト ボックス 71">
            <a:extLst>
              <a:ext uri="{FF2B5EF4-FFF2-40B4-BE49-F238E27FC236}">
                <a16:creationId xmlns:a16="http://schemas.microsoft.com/office/drawing/2014/main" id="{ACC2AFF7-C5A9-4047-AC4B-2925A79463BF}"/>
              </a:ext>
            </a:extLst>
          </p:cNvPr>
          <p:cNvSpPr txBox="1"/>
          <p:nvPr/>
        </p:nvSpPr>
        <p:spPr>
          <a:xfrm>
            <a:off x="345817" y="5973211"/>
            <a:ext cx="1352430" cy="239392"/>
          </a:xfrm>
          <a:prstGeom prst="rect">
            <a:avLst/>
          </a:prstGeom>
          <a:noFill/>
        </p:spPr>
        <p:txBody>
          <a:bodyPr wrap="square" lIns="91423" tIns="45712" rIns="91423" bIns="45712"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ニーズ</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73" name="テキスト ボックス 72">
            <a:extLst>
              <a:ext uri="{FF2B5EF4-FFF2-40B4-BE49-F238E27FC236}">
                <a16:creationId xmlns:a16="http://schemas.microsoft.com/office/drawing/2014/main" id="{5166EC09-2697-7246-8879-CB358CA0D87C}"/>
              </a:ext>
            </a:extLst>
          </p:cNvPr>
          <p:cNvSpPr txBox="1"/>
          <p:nvPr/>
        </p:nvSpPr>
        <p:spPr>
          <a:xfrm>
            <a:off x="345816" y="4922051"/>
            <a:ext cx="1352431" cy="239392"/>
          </a:xfrm>
          <a:prstGeom prst="rect">
            <a:avLst/>
          </a:prstGeom>
          <a:noFill/>
        </p:spPr>
        <p:txBody>
          <a:bodyPr wrap="square" lIns="91423" tIns="45712" rIns="91423" bIns="45712"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心理状況</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cxnSp>
        <p:nvCxnSpPr>
          <p:cNvPr id="74" name="直線コネクタ 73">
            <a:extLst>
              <a:ext uri="{FF2B5EF4-FFF2-40B4-BE49-F238E27FC236}">
                <a16:creationId xmlns:a16="http://schemas.microsoft.com/office/drawing/2014/main" id="{4899C07F-A6DC-A94A-AFA3-F4265FD61F87}"/>
              </a:ext>
            </a:extLst>
          </p:cNvPr>
          <p:cNvCxnSpPr/>
          <p:nvPr/>
        </p:nvCxnSpPr>
        <p:spPr>
          <a:xfrm>
            <a:off x="337288" y="4387936"/>
            <a:ext cx="9222897" cy="0"/>
          </a:xfrm>
          <a:prstGeom prst="line">
            <a:avLst/>
          </a:prstGeom>
          <a:ln w="12700" cmpd="sng">
            <a:solidFill>
              <a:srgbClr val="404040"/>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7" name="直線コネクタ 36">
            <a:extLst>
              <a:ext uri="{FF2B5EF4-FFF2-40B4-BE49-F238E27FC236}">
                <a16:creationId xmlns:a16="http://schemas.microsoft.com/office/drawing/2014/main" id="{D0C97836-CC25-BC41-82F7-C84A9EF45F28}"/>
              </a:ext>
            </a:extLst>
          </p:cNvPr>
          <p:cNvCxnSpPr/>
          <p:nvPr/>
        </p:nvCxnSpPr>
        <p:spPr>
          <a:xfrm>
            <a:off x="345817" y="2159472"/>
            <a:ext cx="9222897" cy="0"/>
          </a:xfrm>
          <a:prstGeom prst="line">
            <a:avLst/>
          </a:prstGeom>
          <a:ln w="12700" cmpd="sng">
            <a:solidFill>
              <a:srgbClr val="404040"/>
            </a:solidFill>
            <a:prstDash val="sysDash"/>
          </a:ln>
          <a:effectLst/>
        </p:spPr>
        <p:style>
          <a:lnRef idx="2">
            <a:schemeClr val="accent1"/>
          </a:lnRef>
          <a:fillRef idx="0">
            <a:schemeClr val="accent1"/>
          </a:fillRef>
          <a:effectRef idx="1">
            <a:schemeClr val="accent1"/>
          </a:effectRef>
          <a:fontRef idx="minor">
            <a:schemeClr val="tx1"/>
          </a:fontRef>
        </p:style>
      </p:cxnSp>
      <p:sp>
        <p:nvSpPr>
          <p:cNvPr id="38" name="テキスト ボックス 37">
            <a:extLst>
              <a:ext uri="{FF2B5EF4-FFF2-40B4-BE49-F238E27FC236}">
                <a16:creationId xmlns:a16="http://schemas.microsoft.com/office/drawing/2014/main" id="{AACEDCF0-44C7-8142-8E7D-D00B48EDE6C8}"/>
              </a:ext>
            </a:extLst>
          </p:cNvPr>
          <p:cNvSpPr txBox="1"/>
          <p:nvPr/>
        </p:nvSpPr>
        <p:spPr>
          <a:xfrm>
            <a:off x="345816" y="1633881"/>
            <a:ext cx="1356695" cy="239392"/>
          </a:xfrm>
          <a:prstGeom prst="rect">
            <a:avLst/>
          </a:prstGeom>
          <a:noFill/>
        </p:spPr>
        <p:txBody>
          <a:bodyPr wrap="square" lIns="91423" tIns="45712" rIns="91423" bIns="45712"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タッチポイント</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51" name="テキスト ボックス 50">
            <a:extLst>
              <a:ext uri="{FF2B5EF4-FFF2-40B4-BE49-F238E27FC236}">
                <a16:creationId xmlns:a16="http://schemas.microsoft.com/office/drawing/2014/main" id="{584FE7D0-8819-FE45-8BC7-9EA2F513EE78}"/>
              </a:ext>
            </a:extLst>
          </p:cNvPr>
          <p:cNvSpPr txBox="1"/>
          <p:nvPr/>
        </p:nvSpPr>
        <p:spPr>
          <a:xfrm>
            <a:off x="463308" y="238540"/>
            <a:ext cx="2497800"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17_</a:t>
            </a:r>
            <a:r>
              <a:rPr lang="ja-JP" altLang="en-US" dirty="0"/>
              <a:t>カスタマージャーニーマップ</a:t>
            </a:r>
          </a:p>
        </p:txBody>
      </p:sp>
      <p:sp>
        <p:nvSpPr>
          <p:cNvPr id="20" name="正方形/長方形 19">
            <a:extLst>
              <a:ext uri="{FF2B5EF4-FFF2-40B4-BE49-F238E27FC236}">
                <a16:creationId xmlns:a16="http://schemas.microsoft.com/office/drawing/2014/main" id="{3967DCBC-6B96-124D-B5ED-5ABD1BE9D99C}"/>
              </a:ext>
            </a:extLst>
          </p:cNvPr>
          <p:cNvSpPr/>
          <p:nvPr/>
        </p:nvSpPr>
        <p:spPr>
          <a:xfrm>
            <a:off x="337288" y="1347682"/>
            <a:ext cx="9235689" cy="514256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0FD3E2DA-68AC-8A48-8F21-1BC28D87C9D2}"/>
              </a:ext>
            </a:extLst>
          </p:cNvPr>
          <p:cNvSpPr/>
          <p:nvPr/>
        </p:nvSpPr>
        <p:spPr>
          <a:xfrm>
            <a:off x="1687855" y="686421"/>
            <a:ext cx="7885122" cy="580383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 name="テキスト ボックス 15">
            <a:extLst>
              <a:ext uri="{FF2B5EF4-FFF2-40B4-BE49-F238E27FC236}">
                <a16:creationId xmlns:a16="http://schemas.microsoft.com/office/drawing/2014/main" id="{55498023-323D-DD49-ABCE-3D24548599FA}"/>
              </a:ext>
            </a:extLst>
          </p:cNvPr>
          <p:cNvSpPr txBox="1"/>
          <p:nvPr/>
        </p:nvSpPr>
        <p:spPr>
          <a:xfrm>
            <a:off x="1762175" y="4463550"/>
            <a:ext cx="1443347" cy="461649"/>
          </a:xfrm>
          <a:prstGeom prst="rect">
            <a:avLst/>
          </a:prstGeom>
          <a:noFill/>
        </p:spPr>
        <p:txBody>
          <a:bodyPr wrap="square" lIns="91423" tIns="45712" rIns="91423" bIns="45712" rtlCol="0" anchor="t">
            <a:spAutoFit/>
          </a:bodyPr>
          <a:lstStyle/>
          <a:p>
            <a:pPr algn="just">
              <a:lnSpc>
                <a:spcPct val="150000"/>
              </a:lnSpc>
            </a:pPr>
            <a:r>
              <a:rPr lang="ja-JP" altLang="en-US" sz="800" dirty="0">
                <a:solidFill>
                  <a:srgbClr val="FF0000"/>
                </a:solidFill>
                <a:latin typeface="Meiryo" panose="020B0604030504040204" pitchFamily="34" charset="-128"/>
                <a:ea typeface="Meiryo" panose="020B0604030504040204" pitchFamily="34" charset="-128"/>
                <a:cs typeface="メイリオ"/>
              </a:rPr>
              <a:t>↑健康によさそう。手軽にできるなら試してみたい</a:t>
            </a:r>
            <a:endParaRPr lang="en-US" altLang="en-US" sz="800" dirty="0">
              <a:solidFill>
                <a:srgbClr val="FF0000"/>
              </a:solidFill>
              <a:latin typeface="Meiryo" panose="020B0604030504040204" pitchFamily="34" charset="-128"/>
              <a:ea typeface="Meiryo" panose="020B0604030504040204" pitchFamily="34" charset="-128"/>
              <a:cs typeface="メイリオ"/>
            </a:endParaRPr>
          </a:p>
        </p:txBody>
      </p:sp>
      <p:sp>
        <p:nvSpPr>
          <p:cNvPr id="17" name="テキスト ボックス 16">
            <a:extLst>
              <a:ext uri="{FF2B5EF4-FFF2-40B4-BE49-F238E27FC236}">
                <a16:creationId xmlns:a16="http://schemas.microsoft.com/office/drawing/2014/main" id="{149B2186-9B91-A741-A1E0-62565653E895}"/>
              </a:ext>
            </a:extLst>
          </p:cNvPr>
          <p:cNvSpPr txBox="1"/>
          <p:nvPr/>
        </p:nvSpPr>
        <p:spPr>
          <a:xfrm>
            <a:off x="1762174" y="5029099"/>
            <a:ext cx="1443347" cy="446260"/>
          </a:xfrm>
          <a:prstGeom prst="rect">
            <a:avLst/>
          </a:prstGeom>
          <a:noFill/>
        </p:spPr>
        <p:txBody>
          <a:bodyPr wrap="square" lIns="91423" tIns="45712" rIns="91423" bIns="45712" rtlCol="0" anchor="t">
            <a:spAutoFit/>
          </a:bodyPr>
          <a:lstStyle/>
          <a:p>
            <a:pPr algn="just">
              <a:lnSpc>
                <a:spcPct val="150000"/>
              </a:lnSpc>
            </a:pPr>
            <a:r>
              <a:rPr lang="ja-JP" altLang="en-US" sz="800" dirty="0">
                <a:solidFill>
                  <a:srgbClr val="0070C0"/>
                </a:solidFill>
                <a:latin typeface="Meiryo" panose="020B0604030504040204" pitchFamily="34" charset="-128"/>
                <a:ea typeface="Meiryo" panose="020B0604030504040204" pitchFamily="34" charset="-128"/>
                <a:cs typeface="メイリオ"/>
              </a:rPr>
              <a:t>↓めんどくさくて結局三日坊主になる可能性は高いな</a:t>
            </a:r>
            <a:endParaRPr lang="en-US" altLang="ja-JP" sz="800" dirty="0">
              <a:solidFill>
                <a:srgbClr val="0070C0"/>
              </a:solidFill>
              <a:latin typeface="Meiryo" panose="020B0604030504040204" pitchFamily="34" charset="-128"/>
              <a:ea typeface="Meiryo" panose="020B0604030504040204" pitchFamily="34" charset="-128"/>
              <a:cs typeface="メイリオ"/>
            </a:endParaRPr>
          </a:p>
        </p:txBody>
      </p:sp>
      <p:sp>
        <p:nvSpPr>
          <p:cNvPr id="18" name="テキスト ボックス 17">
            <a:extLst>
              <a:ext uri="{FF2B5EF4-FFF2-40B4-BE49-F238E27FC236}">
                <a16:creationId xmlns:a16="http://schemas.microsoft.com/office/drawing/2014/main" id="{FE26C602-6FCC-F349-A8A8-41971763AD3D}"/>
              </a:ext>
            </a:extLst>
          </p:cNvPr>
          <p:cNvSpPr txBox="1"/>
          <p:nvPr/>
        </p:nvSpPr>
        <p:spPr>
          <a:xfrm>
            <a:off x="3335416" y="4463550"/>
            <a:ext cx="1443347" cy="461649"/>
          </a:xfrm>
          <a:prstGeom prst="rect">
            <a:avLst/>
          </a:prstGeom>
          <a:noFill/>
        </p:spPr>
        <p:txBody>
          <a:bodyPr wrap="square" lIns="91423" tIns="45712" rIns="91423" bIns="45712" rtlCol="0" anchor="t">
            <a:spAutoFit/>
          </a:bodyPr>
          <a:lstStyle/>
          <a:p>
            <a:pPr algn="just">
              <a:lnSpc>
                <a:spcPct val="150000"/>
              </a:lnSpc>
            </a:pPr>
            <a:r>
              <a:rPr lang="ja-JP" altLang="en-US" sz="800" dirty="0">
                <a:solidFill>
                  <a:srgbClr val="FF0000"/>
                </a:solidFill>
                <a:latin typeface="Meiryo" panose="020B0604030504040204" pitchFamily="34" charset="-128"/>
                <a:ea typeface="Meiryo" panose="020B0604030504040204" pitchFamily="34" charset="-128"/>
                <a:cs typeface="メイリオ"/>
              </a:rPr>
              <a:t>↑実際に健康によさそう。商品も豊富にありそう</a:t>
            </a:r>
            <a:endParaRPr lang="en-US" altLang="en-US" sz="800" dirty="0">
              <a:solidFill>
                <a:srgbClr val="FF0000"/>
              </a:solidFill>
              <a:latin typeface="Meiryo" panose="020B0604030504040204" pitchFamily="34" charset="-128"/>
              <a:ea typeface="Meiryo" panose="020B0604030504040204" pitchFamily="34" charset="-128"/>
              <a:cs typeface="メイリオ"/>
            </a:endParaRPr>
          </a:p>
        </p:txBody>
      </p:sp>
      <p:sp>
        <p:nvSpPr>
          <p:cNvPr id="19" name="テキスト ボックス 18">
            <a:extLst>
              <a:ext uri="{FF2B5EF4-FFF2-40B4-BE49-F238E27FC236}">
                <a16:creationId xmlns:a16="http://schemas.microsoft.com/office/drawing/2014/main" id="{0F248DBB-08D8-6641-B999-84EB23155CBC}"/>
              </a:ext>
            </a:extLst>
          </p:cNvPr>
          <p:cNvSpPr txBox="1"/>
          <p:nvPr/>
        </p:nvSpPr>
        <p:spPr>
          <a:xfrm>
            <a:off x="3335415" y="5021617"/>
            <a:ext cx="1443347" cy="446260"/>
          </a:xfrm>
          <a:prstGeom prst="rect">
            <a:avLst/>
          </a:prstGeom>
          <a:noFill/>
        </p:spPr>
        <p:txBody>
          <a:bodyPr wrap="square" lIns="91423" tIns="45712" rIns="91423" bIns="45712" rtlCol="0" anchor="t">
            <a:spAutoFit/>
          </a:bodyPr>
          <a:lstStyle/>
          <a:p>
            <a:pPr algn="just">
              <a:lnSpc>
                <a:spcPct val="150000"/>
              </a:lnSpc>
            </a:pPr>
            <a:r>
              <a:rPr lang="ja-JP" altLang="en-US" sz="800" dirty="0">
                <a:solidFill>
                  <a:srgbClr val="0070C0"/>
                </a:solidFill>
                <a:latin typeface="Meiryo" panose="020B0604030504040204" pitchFamily="34" charset="-128"/>
                <a:ea typeface="Meiryo" panose="020B0604030504040204" pitchFamily="34" charset="-128"/>
                <a:cs typeface="メイリオ"/>
              </a:rPr>
              <a:t>↓種類が多く、どれから試せばいいか迷う</a:t>
            </a:r>
            <a:endParaRPr lang="en-US" altLang="en-US" sz="800" dirty="0">
              <a:solidFill>
                <a:srgbClr val="0070C0"/>
              </a:solidFill>
              <a:latin typeface="Meiryo" panose="020B0604030504040204" pitchFamily="34" charset="-128"/>
              <a:ea typeface="Meiryo" panose="020B0604030504040204" pitchFamily="34" charset="-128"/>
              <a:cs typeface="メイリオ"/>
            </a:endParaRPr>
          </a:p>
        </p:txBody>
      </p:sp>
      <p:sp>
        <p:nvSpPr>
          <p:cNvPr id="22" name="テキスト ボックス 21">
            <a:extLst>
              <a:ext uri="{FF2B5EF4-FFF2-40B4-BE49-F238E27FC236}">
                <a16:creationId xmlns:a16="http://schemas.microsoft.com/office/drawing/2014/main" id="{596D71E7-7ED7-E943-9480-BCE51C3E0943}"/>
              </a:ext>
            </a:extLst>
          </p:cNvPr>
          <p:cNvSpPr txBox="1"/>
          <p:nvPr/>
        </p:nvSpPr>
        <p:spPr>
          <a:xfrm>
            <a:off x="4908656" y="4463550"/>
            <a:ext cx="1443347" cy="448874"/>
          </a:xfrm>
          <a:prstGeom prst="rect">
            <a:avLst/>
          </a:prstGeom>
          <a:noFill/>
        </p:spPr>
        <p:txBody>
          <a:bodyPr wrap="square" lIns="91423" tIns="45712" rIns="91423" bIns="45712" rtlCol="0" anchor="t">
            <a:spAutoFit/>
          </a:bodyPr>
          <a:lstStyle/>
          <a:p>
            <a:pPr algn="just">
              <a:lnSpc>
                <a:spcPct val="150000"/>
              </a:lnSpc>
            </a:pPr>
            <a:r>
              <a:rPr lang="ja-JP" altLang="en-US" sz="800" dirty="0">
                <a:solidFill>
                  <a:srgbClr val="FF0000"/>
                </a:solidFill>
                <a:latin typeface="Meiryo" panose="020B0604030504040204" pitchFamily="34" charset="-128"/>
                <a:ea typeface="Meiryo" panose="020B0604030504040204" pitchFamily="34" charset="-128"/>
                <a:cs typeface="メイリオ"/>
              </a:rPr>
              <a:t>↑ご飯に合いそうなモノって便利そうだな</a:t>
            </a:r>
            <a:endParaRPr lang="en-US" altLang="en-US" sz="800" dirty="0">
              <a:solidFill>
                <a:srgbClr val="FF0000"/>
              </a:solidFill>
              <a:latin typeface="Meiryo" panose="020B0604030504040204" pitchFamily="34" charset="-128"/>
              <a:ea typeface="Meiryo" panose="020B0604030504040204" pitchFamily="34" charset="-128"/>
              <a:cs typeface="メイリオ"/>
            </a:endParaRPr>
          </a:p>
        </p:txBody>
      </p:sp>
      <p:sp>
        <p:nvSpPr>
          <p:cNvPr id="23" name="テキスト ボックス 22">
            <a:extLst>
              <a:ext uri="{FF2B5EF4-FFF2-40B4-BE49-F238E27FC236}">
                <a16:creationId xmlns:a16="http://schemas.microsoft.com/office/drawing/2014/main" id="{EED93479-7ACA-F540-9E51-9733A295ECAA}"/>
              </a:ext>
            </a:extLst>
          </p:cNvPr>
          <p:cNvSpPr txBox="1"/>
          <p:nvPr/>
        </p:nvSpPr>
        <p:spPr>
          <a:xfrm>
            <a:off x="4908655" y="5021617"/>
            <a:ext cx="1443347" cy="628430"/>
          </a:xfrm>
          <a:prstGeom prst="rect">
            <a:avLst/>
          </a:prstGeom>
          <a:noFill/>
        </p:spPr>
        <p:txBody>
          <a:bodyPr wrap="square" lIns="91423" tIns="45712" rIns="91423" bIns="45712" rtlCol="0" anchor="t">
            <a:spAutoFit/>
          </a:bodyPr>
          <a:lstStyle/>
          <a:p>
            <a:pPr algn="just">
              <a:lnSpc>
                <a:spcPct val="150000"/>
              </a:lnSpc>
            </a:pPr>
            <a:r>
              <a:rPr lang="ja-JP" altLang="en-US" sz="800" dirty="0">
                <a:solidFill>
                  <a:srgbClr val="0070C0"/>
                </a:solidFill>
                <a:latin typeface="Meiryo" panose="020B0604030504040204" pitchFamily="34" charset="-128"/>
                <a:ea typeface="Meiryo" panose="020B0604030504040204" pitchFamily="34" charset="-128"/>
                <a:cs typeface="メイリオ"/>
              </a:rPr>
              <a:t>↓忙しくて時間もないので、取り入れるのに手間がかかると嫌だな</a:t>
            </a:r>
            <a:endParaRPr lang="en-US" altLang="en-US" sz="800" dirty="0">
              <a:solidFill>
                <a:srgbClr val="0070C0"/>
              </a:solidFill>
              <a:latin typeface="Meiryo" panose="020B0604030504040204" pitchFamily="34" charset="-128"/>
              <a:ea typeface="Meiryo" panose="020B0604030504040204" pitchFamily="34" charset="-128"/>
              <a:cs typeface="メイリオ"/>
            </a:endParaRPr>
          </a:p>
        </p:txBody>
      </p:sp>
      <p:sp>
        <p:nvSpPr>
          <p:cNvPr id="24" name="テキスト ボックス 23">
            <a:extLst>
              <a:ext uri="{FF2B5EF4-FFF2-40B4-BE49-F238E27FC236}">
                <a16:creationId xmlns:a16="http://schemas.microsoft.com/office/drawing/2014/main" id="{D0F7D2C5-E3FE-4F45-BFFB-606D62F629E4}"/>
              </a:ext>
            </a:extLst>
          </p:cNvPr>
          <p:cNvSpPr txBox="1"/>
          <p:nvPr/>
        </p:nvSpPr>
        <p:spPr>
          <a:xfrm>
            <a:off x="6481896" y="4463550"/>
            <a:ext cx="1443347" cy="461649"/>
          </a:xfrm>
          <a:prstGeom prst="rect">
            <a:avLst/>
          </a:prstGeom>
          <a:noFill/>
        </p:spPr>
        <p:txBody>
          <a:bodyPr wrap="square" lIns="91423" tIns="45712" rIns="91423" bIns="45712" rtlCol="0" anchor="t">
            <a:spAutoFit/>
          </a:bodyPr>
          <a:lstStyle/>
          <a:p>
            <a:pPr algn="just">
              <a:lnSpc>
                <a:spcPct val="150000"/>
              </a:lnSpc>
            </a:pPr>
            <a:r>
              <a:rPr lang="ja-JP" altLang="en-US" sz="800" dirty="0">
                <a:solidFill>
                  <a:srgbClr val="FF0000"/>
                </a:solidFill>
                <a:latin typeface="Meiryo" panose="020B0604030504040204" pitchFamily="34" charset="-128"/>
                <a:ea typeface="Meiryo" panose="020B0604030504040204" pitchFamily="34" charset="-128"/>
                <a:cs typeface="メイリオ"/>
              </a:rPr>
              <a:t>↑簡単アレンジできて、お皿を汚さないのはいいな</a:t>
            </a:r>
            <a:endParaRPr lang="en-US" altLang="en-US" sz="800" dirty="0">
              <a:solidFill>
                <a:srgbClr val="FF0000"/>
              </a:solidFill>
              <a:latin typeface="Meiryo" panose="020B0604030504040204" pitchFamily="34" charset="-128"/>
              <a:ea typeface="Meiryo" panose="020B0604030504040204" pitchFamily="34" charset="-128"/>
              <a:cs typeface="メイリオ"/>
            </a:endParaRPr>
          </a:p>
        </p:txBody>
      </p:sp>
      <p:sp>
        <p:nvSpPr>
          <p:cNvPr id="25" name="テキスト ボックス 24">
            <a:extLst>
              <a:ext uri="{FF2B5EF4-FFF2-40B4-BE49-F238E27FC236}">
                <a16:creationId xmlns:a16="http://schemas.microsoft.com/office/drawing/2014/main" id="{163647A7-E80F-9445-B1E2-731E366DD002}"/>
              </a:ext>
            </a:extLst>
          </p:cNvPr>
          <p:cNvSpPr txBox="1"/>
          <p:nvPr/>
        </p:nvSpPr>
        <p:spPr>
          <a:xfrm>
            <a:off x="6481895" y="5021619"/>
            <a:ext cx="1443347" cy="646315"/>
          </a:xfrm>
          <a:prstGeom prst="rect">
            <a:avLst/>
          </a:prstGeom>
          <a:noFill/>
        </p:spPr>
        <p:txBody>
          <a:bodyPr wrap="square" lIns="91423" tIns="45712" rIns="91423" bIns="45712" rtlCol="0" anchor="t">
            <a:spAutoFit/>
          </a:bodyPr>
          <a:lstStyle/>
          <a:p>
            <a:pPr algn="just">
              <a:lnSpc>
                <a:spcPct val="150000"/>
              </a:lnSpc>
            </a:pPr>
            <a:r>
              <a:rPr lang="ja-JP" altLang="en-US" sz="800" dirty="0">
                <a:solidFill>
                  <a:srgbClr val="0070C0"/>
                </a:solidFill>
                <a:latin typeface="Meiryo" panose="020B0604030504040204" pitchFamily="34" charset="-128"/>
                <a:ea typeface="Meiryo" panose="020B0604030504040204" pitchFamily="34" charset="-128"/>
                <a:cs typeface="メイリオ"/>
              </a:rPr>
              <a:t>↓定期便は便利だけど、好みに合わなかったら嫌なだな。</a:t>
            </a:r>
            <a:endParaRPr lang="en-US" altLang="en-US" sz="800" dirty="0">
              <a:solidFill>
                <a:srgbClr val="0070C0"/>
              </a:solidFill>
              <a:latin typeface="Meiryo" panose="020B0604030504040204" pitchFamily="34" charset="-128"/>
              <a:ea typeface="Meiryo" panose="020B0604030504040204" pitchFamily="34" charset="-128"/>
              <a:cs typeface="メイリオ"/>
            </a:endParaRPr>
          </a:p>
        </p:txBody>
      </p:sp>
      <p:sp>
        <p:nvSpPr>
          <p:cNvPr id="26" name="テキスト ボックス 25">
            <a:extLst>
              <a:ext uri="{FF2B5EF4-FFF2-40B4-BE49-F238E27FC236}">
                <a16:creationId xmlns:a16="http://schemas.microsoft.com/office/drawing/2014/main" id="{4D3F37A9-2C79-744D-870B-94B3DE4C8931}"/>
              </a:ext>
            </a:extLst>
          </p:cNvPr>
          <p:cNvSpPr txBox="1"/>
          <p:nvPr/>
        </p:nvSpPr>
        <p:spPr>
          <a:xfrm>
            <a:off x="8055136" y="4463550"/>
            <a:ext cx="1443347" cy="448874"/>
          </a:xfrm>
          <a:prstGeom prst="rect">
            <a:avLst/>
          </a:prstGeom>
          <a:noFill/>
        </p:spPr>
        <p:txBody>
          <a:bodyPr wrap="square" lIns="91423" tIns="45712" rIns="91423" bIns="45712" rtlCol="0" anchor="t">
            <a:spAutoFit/>
          </a:bodyPr>
          <a:lstStyle/>
          <a:p>
            <a:pPr algn="just">
              <a:lnSpc>
                <a:spcPct val="150000"/>
              </a:lnSpc>
            </a:pPr>
            <a:r>
              <a:rPr lang="ja-JP" altLang="en-US" sz="800" dirty="0">
                <a:solidFill>
                  <a:srgbClr val="FF0000"/>
                </a:solidFill>
                <a:latin typeface="Meiryo" panose="020B0604030504040204" pitchFamily="34" charset="-128"/>
                <a:ea typeface="Meiryo" panose="020B0604030504040204" pitchFamily="34" charset="-128"/>
                <a:cs typeface="メイリオ"/>
              </a:rPr>
              <a:t>↑毎月決まったタイミングで届くのは便利だな</a:t>
            </a:r>
            <a:endParaRPr lang="en-US" altLang="en-US" sz="800" dirty="0">
              <a:solidFill>
                <a:srgbClr val="FF0000"/>
              </a:solidFill>
              <a:latin typeface="Meiryo" panose="020B0604030504040204" pitchFamily="34" charset="-128"/>
              <a:ea typeface="Meiryo" panose="020B0604030504040204" pitchFamily="34" charset="-128"/>
              <a:cs typeface="メイリオ"/>
            </a:endParaRPr>
          </a:p>
        </p:txBody>
      </p:sp>
      <p:sp>
        <p:nvSpPr>
          <p:cNvPr id="27" name="テキスト ボックス 26">
            <a:extLst>
              <a:ext uri="{FF2B5EF4-FFF2-40B4-BE49-F238E27FC236}">
                <a16:creationId xmlns:a16="http://schemas.microsoft.com/office/drawing/2014/main" id="{FB9FA86B-F804-7843-B485-239AC12A5A41}"/>
              </a:ext>
            </a:extLst>
          </p:cNvPr>
          <p:cNvSpPr txBox="1"/>
          <p:nvPr/>
        </p:nvSpPr>
        <p:spPr>
          <a:xfrm>
            <a:off x="8055135" y="5021617"/>
            <a:ext cx="1443347" cy="448874"/>
          </a:xfrm>
          <a:prstGeom prst="rect">
            <a:avLst/>
          </a:prstGeom>
          <a:noFill/>
        </p:spPr>
        <p:txBody>
          <a:bodyPr wrap="square" lIns="91423" tIns="45712" rIns="91423" bIns="45712" rtlCol="0" anchor="t">
            <a:spAutoFit/>
          </a:bodyPr>
          <a:lstStyle/>
          <a:p>
            <a:pPr algn="just">
              <a:lnSpc>
                <a:spcPct val="150000"/>
              </a:lnSpc>
            </a:pPr>
            <a:r>
              <a:rPr lang="ja-JP" altLang="en-US" sz="800" dirty="0">
                <a:solidFill>
                  <a:srgbClr val="0070C0"/>
                </a:solidFill>
                <a:latin typeface="Meiryo" panose="020B0604030504040204" pitchFamily="34" charset="-128"/>
                <a:ea typeface="Meiryo" panose="020B0604030504040204" pitchFamily="34" charset="-128"/>
                <a:cs typeface="メイリオ"/>
              </a:rPr>
              <a:t>↓定期購入しているうちに飽きてしまうかも</a:t>
            </a:r>
            <a:r>
              <a:rPr lang="en-US" altLang="ja-JP" sz="800" dirty="0">
                <a:solidFill>
                  <a:srgbClr val="0070C0"/>
                </a:solidFill>
                <a:latin typeface="Meiryo" panose="020B0604030504040204" pitchFamily="34" charset="-128"/>
                <a:ea typeface="Meiryo" panose="020B0604030504040204" pitchFamily="34" charset="-128"/>
                <a:cs typeface="メイリオ"/>
              </a:rPr>
              <a:t>…</a:t>
            </a:r>
            <a:r>
              <a:rPr lang="ja-JP" altLang="en-US" sz="800" dirty="0">
                <a:solidFill>
                  <a:srgbClr val="0070C0"/>
                </a:solidFill>
                <a:latin typeface="Meiryo" panose="020B0604030504040204" pitchFamily="34" charset="-128"/>
                <a:ea typeface="Meiryo" panose="020B0604030504040204" pitchFamily="34" charset="-128"/>
                <a:cs typeface="メイリオ"/>
              </a:rPr>
              <a:t>？</a:t>
            </a:r>
            <a:endParaRPr lang="en-US" altLang="en-US" sz="800" dirty="0">
              <a:solidFill>
                <a:srgbClr val="0070C0"/>
              </a:solidFill>
              <a:latin typeface="Meiryo" panose="020B0604030504040204" pitchFamily="34" charset="-128"/>
              <a:ea typeface="Meiryo" panose="020B0604030504040204" pitchFamily="34" charset="-128"/>
              <a:cs typeface="メイリオ"/>
            </a:endParaRPr>
          </a:p>
        </p:txBody>
      </p:sp>
      <p:sp>
        <p:nvSpPr>
          <p:cNvPr id="28" name="テキスト ボックス 27">
            <a:extLst>
              <a:ext uri="{FF2B5EF4-FFF2-40B4-BE49-F238E27FC236}">
                <a16:creationId xmlns:a16="http://schemas.microsoft.com/office/drawing/2014/main" id="{2F3E4519-0D51-1448-AEBF-552C71F9CD26}"/>
              </a:ext>
            </a:extLst>
          </p:cNvPr>
          <p:cNvSpPr txBox="1"/>
          <p:nvPr/>
        </p:nvSpPr>
        <p:spPr>
          <a:xfrm>
            <a:off x="1762174" y="5770049"/>
            <a:ext cx="1443347" cy="461649"/>
          </a:xfrm>
          <a:prstGeom prst="rect">
            <a:avLst/>
          </a:prstGeom>
          <a:noFill/>
        </p:spPr>
        <p:txBody>
          <a:bodyPr wrap="square" lIns="91423" tIns="45712" rIns="91423" bIns="45712" rtlCol="0" anchor="t">
            <a:spAutoFit/>
          </a:bodyPr>
          <a:lstStyle/>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発酵食品って一体どういうものなの？</a:t>
            </a:r>
            <a:endParaRPr lang="en-US" altLang="en-US" sz="800" dirty="0">
              <a:solidFill>
                <a:srgbClr val="404040"/>
              </a:solidFill>
              <a:latin typeface="Meiryo" panose="020B0604030504040204" pitchFamily="34" charset="-128"/>
              <a:ea typeface="Meiryo" panose="020B0604030504040204" pitchFamily="34" charset="-128"/>
              <a:cs typeface="メイリオ"/>
            </a:endParaRPr>
          </a:p>
        </p:txBody>
      </p:sp>
      <p:sp>
        <p:nvSpPr>
          <p:cNvPr id="29" name="テキスト ボックス 28">
            <a:extLst>
              <a:ext uri="{FF2B5EF4-FFF2-40B4-BE49-F238E27FC236}">
                <a16:creationId xmlns:a16="http://schemas.microsoft.com/office/drawing/2014/main" id="{1D363C74-B819-9244-8389-7D3D852E20BC}"/>
              </a:ext>
            </a:extLst>
          </p:cNvPr>
          <p:cNvSpPr txBox="1"/>
          <p:nvPr/>
        </p:nvSpPr>
        <p:spPr>
          <a:xfrm>
            <a:off x="3335415" y="5770049"/>
            <a:ext cx="1443347" cy="461649"/>
          </a:xfrm>
          <a:prstGeom prst="rect">
            <a:avLst/>
          </a:prstGeom>
          <a:noFill/>
        </p:spPr>
        <p:txBody>
          <a:bodyPr wrap="square" lIns="91423" tIns="45712" rIns="91423" bIns="45712" rtlCol="0" anchor="t">
            <a:spAutoFit/>
          </a:bodyPr>
          <a:lstStyle/>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何から試せばいい？</a:t>
            </a:r>
            <a:endParaRPr lang="en-US" altLang="ja-JP" sz="800" dirty="0">
              <a:solidFill>
                <a:srgbClr val="404040"/>
              </a:solidFill>
              <a:latin typeface="Meiryo" panose="020B0604030504040204" pitchFamily="34" charset="-128"/>
              <a:ea typeface="Meiryo" panose="020B0604030504040204" pitchFamily="34" charset="-128"/>
              <a:cs typeface="メイリオ"/>
            </a:endParaRPr>
          </a:p>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選ぶ基準は？</a:t>
            </a:r>
            <a:endParaRPr lang="en-US" altLang="en-US" sz="800" dirty="0">
              <a:solidFill>
                <a:srgbClr val="404040"/>
              </a:solidFill>
              <a:latin typeface="Meiryo" panose="020B0604030504040204" pitchFamily="34" charset="-128"/>
              <a:ea typeface="Meiryo" panose="020B0604030504040204" pitchFamily="34" charset="-128"/>
              <a:cs typeface="メイリオ"/>
            </a:endParaRPr>
          </a:p>
        </p:txBody>
      </p:sp>
      <p:sp>
        <p:nvSpPr>
          <p:cNvPr id="30" name="テキスト ボックス 29">
            <a:extLst>
              <a:ext uri="{FF2B5EF4-FFF2-40B4-BE49-F238E27FC236}">
                <a16:creationId xmlns:a16="http://schemas.microsoft.com/office/drawing/2014/main" id="{54F78901-D12E-1641-8F3F-B6D56AFDB115}"/>
              </a:ext>
            </a:extLst>
          </p:cNvPr>
          <p:cNvSpPr txBox="1"/>
          <p:nvPr/>
        </p:nvSpPr>
        <p:spPr>
          <a:xfrm>
            <a:off x="4908655" y="5770049"/>
            <a:ext cx="1443347" cy="448874"/>
          </a:xfrm>
          <a:prstGeom prst="rect">
            <a:avLst/>
          </a:prstGeom>
          <a:noFill/>
        </p:spPr>
        <p:txBody>
          <a:bodyPr wrap="square" lIns="91423" tIns="45712" rIns="91423" bIns="45712" rtlCol="0" anchor="t">
            <a:spAutoFit/>
          </a:bodyPr>
          <a:lstStyle/>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発酵食品を使った簡単レシピってあるかな？</a:t>
            </a:r>
            <a:endParaRPr lang="en-US" altLang="en-US" sz="800" dirty="0">
              <a:solidFill>
                <a:srgbClr val="404040"/>
              </a:solidFill>
              <a:latin typeface="Meiryo" panose="020B0604030504040204" pitchFamily="34" charset="-128"/>
              <a:ea typeface="Meiryo" panose="020B0604030504040204" pitchFamily="34" charset="-128"/>
              <a:cs typeface="メイリオ"/>
            </a:endParaRPr>
          </a:p>
        </p:txBody>
      </p:sp>
      <p:sp>
        <p:nvSpPr>
          <p:cNvPr id="31" name="テキスト ボックス 30">
            <a:extLst>
              <a:ext uri="{FF2B5EF4-FFF2-40B4-BE49-F238E27FC236}">
                <a16:creationId xmlns:a16="http://schemas.microsoft.com/office/drawing/2014/main" id="{BCCF2D44-D6B5-F443-BC9B-B46D7514C469}"/>
              </a:ext>
            </a:extLst>
          </p:cNvPr>
          <p:cNvSpPr txBox="1"/>
          <p:nvPr/>
        </p:nvSpPr>
        <p:spPr>
          <a:xfrm>
            <a:off x="6481895" y="5770049"/>
            <a:ext cx="1443347" cy="461649"/>
          </a:xfrm>
          <a:prstGeom prst="rect">
            <a:avLst/>
          </a:prstGeom>
          <a:noFill/>
        </p:spPr>
        <p:txBody>
          <a:bodyPr wrap="square" lIns="91423" tIns="45712" rIns="91423" bIns="45712" rtlCol="0" anchor="t">
            <a:spAutoFit/>
          </a:bodyPr>
          <a:lstStyle/>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実際に食べてみたい</a:t>
            </a:r>
            <a:endParaRPr lang="en-US" altLang="ja-JP" sz="800" dirty="0">
              <a:solidFill>
                <a:srgbClr val="404040"/>
              </a:solidFill>
              <a:latin typeface="Meiryo" panose="020B0604030504040204" pitchFamily="34" charset="-128"/>
              <a:ea typeface="Meiryo" panose="020B0604030504040204" pitchFamily="34" charset="-128"/>
              <a:cs typeface="メイリオ"/>
            </a:endParaRPr>
          </a:p>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（お試しがしたい）</a:t>
            </a:r>
            <a:endParaRPr lang="en-US" altLang="en-US" sz="800" dirty="0">
              <a:solidFill>
                <a:srgbClr val="404040"/>
              </a:solidFill>
              <a:latin typeface="Meiryo" panose="020B0604030504040204" pitchFamily="34" charset="-128"/>
              <a:ea typeface="Meiryo" panose="020B0604030504040204" pitchFamily="34" charset="-128"/>
              <a:cs typeface="メイリオ"/>
            </a:endParaRPr>
          </a:p>
        </p:txBody>
      </p:sp>
      <p:sp>
        <p:nvSpPr>
          <p:cNvPr id="32" name="テキスト ボックス 31">
            <a:extLst>
              <a:ext uri="{FF2B5EF4-FFF2-40B4-BE49-F238E27FC236}">
                <a16:creationId xmlns:a16="http://schemas.microsoft.com/office/drawing/2014/main" id="{BAC986D1-2542-964F-BB25-46BACF2F6D3E}"/>
              </a:ext>
            </a:extLst>
          </p:cNvPr>
          <p:cNvSpPr txBox="1"/>
          <p:nvPr/>
        </p:nvSpPr>
        <p:spPr>
          <a:xfrm>
            <a:off x="8055135" y="5770049"/>
            <a:ext cx="1443347" cy="461649"/>
          </a:xfrm>
          <a:prstGeom prst="rect">
            <a:avLst/>
          </a:prstGeom>
          <a:noFill/>
        </p:spPr>
        <p:txBody>
          <a:bodyPr wrap="square" lIns="91423" tIns="45712" rIns="91423" bIns="45712" rtlCol="0" anchor="t">
            <a:spAutoFit/>
          </a:bodyPr>
          <a:lstStyle/>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アレンジの方法をもう少し知りたいな</a:t>
            </a:r>
            <a:endParaRPr lang="en-US" altLang="en-US" sz="800" dirty="0">
              <a:solidFill>
                <a:srgbClr val="404040"/>
              </a:solidFill>
              <a:latin typeface="Meiryo" panose="020B0604030504040204" pitchFamily="34" charset="-128"/>
              <a:ea typeface="Meiryo" panose="020B0604030504040204" pitchFamily="34" charset="-128"/>
              <a:cs typeface="メイリオ"/>
            </a:endParaRPr>
          </a:p>
        </p:txBody>
      </p:sp>
      <p:sp>
        <p:nvSpPr>
          <p:cNvPr id="33" name="テキスト ボックス 32">
            <a:extLst>
              <a:ext uri="{FF2B5EF4-FFF2-40B4-BE49-F238E27FC236}">
                <a16:creationId xmlns:a16="http://schemas.microsoft.com/office/drawing/2014/main" id="{185039F6-77A4-0A4A-B793-D4014C1261E0}"/>
              </a:ext>
            </a:extLst>
          </p:cNvPr>
          <p:cNvSpPr txBox="1"/>
          <p:nvPr/>
        </p:nvSpPr>
        <p:spPr>
          <a:xfrm>
            <a:off x="1762173" y="2268665"/>
            <a:ext cx="1443347" cy="1384978"/>
          </a:xfrm>
          <a:prstGeom prst="rect">
            <a:avLst/>
          </a:prstGeom>
          <a:noFill/>
        </p:spPr>
        <p:txBody>
          <a:bodyPr wrap="square" lIns="91423" tIns="45712" rIns="91423" bIns="45712" rtlCol="0" anchor="t">
            <a:spAutoFit/>
          </a:bodyPr>
          <a:lstStyle/>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インスタグラムで発酵食品に関する投稿を見る。</a:t>
            </a:r>
            <a:endParaRPr lang="en-US" altLang="ja-JP" sz="800" dirty="0">
              <a:solidFill>
                <a:srgbClr val="404040"/>
              </a:solidFill>
              <a:latin typeface="Meiryo" panose="020B0604030504040204" pitchFamily="34" charset="-128"/>
              <a:ea typeface="Meiryo" panose="020B0604030504040204" pitchFamily="34" charset="-128"/>
              <a:cs typeface="メイリオ"/>
            </a:endParaRPr>
          </a:p>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a:t>
            </a:r>
            <a:endParaRPr lang="en-US" altLang="ja-JP" sz="800" dirty="0">
              <a:solidFill>
                <a:srgbClr val="404040"/>
              </a:solidFill>
              <a:latin typeface="Meiryo" panose="020B0604030504040204" pitchFamily="34" charset="-128"/>
              <a:ea typeface="Meiryo" panose="020B0604030504040204" pitchFamily="34" charset="-128"/>
              <a:cs typeface="メイリオ"/>
            </a:endParaRPr>
          </a:p>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ハッシュタグをチェック</a:t>
            </a:r>
            <a:endParaRPr lang="en-US" altLang="ja-JP" sz="800" dirty="0">
              <a:solidFill>
                <a:srgbClr val="404040"/>
              </a:solidFill>
              <a:latin typeface="Meiryo" panose="020B0604030504040204" pitchFamily="34" charset="-128"/>
              <a:ea typeface="Meiryo" panose="020B0604030504040204" pitchFamily="34" charset="-128"/>
              <a:cs typeface="メイリオ"/>
            </a:endParaRPr>
          </a:p>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a:t>
            </a:r>
            <a:endParaRPr lang="en-US" altLang="en-US" sz="800" dirty="0">
              <a:solidFill>
                <a:srgbClr val="404040"/>
              </a:solidFill>
              <a:latin typeface="Meiryo" panose="020B0604030504040204" pitchFamily="34" charset="-128"/>
              <a:ea typeface="Meiryo" panose="020B0604030504040204" pitchFamily="34" charset="-128"/>
              <a:cs typeface="メイリオ"/>
            </a:endParaRPr>
          </a:p>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発酵食品を使った料理の写真や投稿を複数見る。</a:t>
            </a:r>
            <a:endParaRPr lang="en-US" altLang="en-US" sz="800" dirty="0">
              <a:solidFill>
                <a:srgbClr val="404040"/>
              </a:solidFill>
              <a:latin typeface="Meiryo" panose="020B0604030504040204" pitchFamily="34" charset="-128"/>
              <a:ea typeface="Meiryo" panose="020B0604030504040204" pitchFamily="34" charset="-128"/>
              <a:cs typeface="メイリオ"/>
            </a:endParaRPr>
          </a:p>
        </p:txBody>
      </p:sp>
      <p:sp>
        <p:nvSpPr>
          <p:cNvPr id="34" name="テキスト ボックス 33">
            <a:extLst>
              <a:ext uri="{FF2B5EF4-FFF2-40B4-BE49-F238E27FC236}">
                <a16:creationId xmlns:a16="http://schemas.microsoft.com/office/drawing/2014/main" id="{EAB70789-51F4-CE4F-9797-E15C4442AEDB}"/>
              </a:ext>
            </a:extLst>
          </p:cNvPr>
          <p:cNvSpPr txBox="1"/>
          <p:nvPr/>
        </p:nvSpPr>
        <p:spPr>
          <a:xfrm>
            <a:off x="3335414" y="2268665"/>
            <a:ext cx="1443347" cy="1554255"/>
          </a:xfrm>
          <a:prstGeom prst="rect">
            <a:avLst/>
          </a:prstGeom>
          <a:noFill/>
        </p:spPr>
        <p:txBody>
          <a:bodyPr wrap="square" lIns="91423" tIns="45712" rIns="91423" bIns="45712" rtlCol="0" anchor="t">
            <a:spAutoFit/>
          </a:bodyPr>
          <a:lstStyle/>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発酵食品に関する基礎知識やトレンドを調べるため、いくつかの商品サイトや比較記事を読む。</a:t>
            </a:r>
            <a:endParaRPr lang="en-US" altLang="ja-JP" sz="800" dirty="0">
              <a:solidFill>
                <a:srgbClr val="404040"/>
              </a:solidFill>
              <a:latin typeface="Meiryo" panose="020B0604030504040204" pitchFamily="34" charset="-128"/>
              <a:ea typeface="Meiryo" panose="020B0604030504040204" pitchFamily="34" charset="-128"/>
              <a:cs typeface="メイリオ"/>
            </a:endParaRPr>
          </a:p>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a:t>
            </a:r>
            <a:endParaRPr lang="en-US" altLang="ja-JP" sz="800" dirty="0">
              <a:solidFill>
                <a:srgbClr val="404040"/>
              </a:solidFill>
              <a:latin typeface="Meiryo" panose="020B0604030504040204" pitchFamily="34" charset="-128"/>
              <a:ea typeface="Meiryo" panose="020B0604030504040204" pitchFamily="34" charset="-128"/>
              <a:cs typeface="メイリオ"/>
            </a:endParaRPr>
          </a:p>
          <a:p>
            <a:pPr algn="just">
              <a:lnSpc>
                <a:spcPct val="150000"/>
              </a:lnSpc>
            </a:pPr>
            <a:r>
              <a:rPr lang="en-US" altLang="ja-JP" sz="800" dirty="0">
                <a:solidFill>
                  <a:srgbClr val="404040"/>
                </a:solidFill>
                <a:latin typeface="Meiryo" panose="020B0604030504040204" pitchFamily="34" charset="-128"/>
                <a:ea typeface="Meiryo" panose="020B0604030504040204" pitchFamily="34" charset="-128"/>
                <a:cs typeface="メイリオ"/>
              </a:rPr>
              <a:t>eBook</a:t>
            </a:r>
            <a:r>
              <a:rPr lang="ja-JP" altLang="en-US" sz="800" dirty="0">
                <a:solidFill>
                  <a:srgbClr val="404040"/>
                </a:solidFill>
                <a:latin typeface="Meiryo" panose="020B0604030504040204" pitchFamily="34" charset="-128"/>
                <a:ea typeface="Meiryo" panose="020B0604030504040204" pitchFamily="34" charset="-128"/>
                <a:cs typeface="メイリオ"/>
              </a:rPr>
              <a:t>をダウンロードして、発酵食品の一覧をチェックする。</a:t>
            </a:r>
            <a:endParaRPr lang="en-US" altLang="en-US" sz="800" dirty="0">
              <a:solidFill>
                <a:srgbClr val="404040"/>
              </a:solidFill>
              <a:latin typeface="Meiryo" panose="020B0604030504040204" pitchFamily="34" charset="-128"/>
              <a:ea typeface="Meiryo" panose="020B0604030504040204" pitchFamily="34" charset="-128"/>
              <a:cs typeface="メイリオ"/>
            </a:endParaRPr>
          </a:p>
        </p:txBody>
      </p:sp>
      <p:sp>
        <p:nvSpPr>
          <p:cNvPr id="35" name="テキスト ボックス 34">
            <a:extLst>
              <a:ext uri="{FF2B5EF4-FFF2-40B4-BE49-F238E27FC236}">
                <a16:creationId xmlns:a16="http://schemas.microsoft.com/office/drawing/2014/main" id="{C1DA99B7-74E9-334E-B02A-206A52CB0469}"/>
              </a:ext>
            </a:extLst>
          </p:cNvPr>
          <p:cNvSpPr txBox="1"/>
          <p:nvPr/>
        </p:nvSpPr>
        <p:spPr>
          <a:xfrm>
            <a:off x="4908654" y="2268665"/>
            <a:ext cx="1443347" cy="1384978"/>
          </a:xfrm>
          <a:prstGeom prst="rect">
            <a:avLst/>
          </a:prstGeom>
          <a:noFill/>
        </p:spPr>
        <p:txBody>
          <a:bodyPr wrap="square" lIns="91423" tIns="45712" rIns="91423" bIns="45712" rtlCol="0" anchor="t">
            <a:spAutoFit/>
          </a:bodyPr>
          <a:lstStyle/>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発酵食品のレシピを調べる。</a:t>
            </a:r>
            <a:endParaRPr lang="en-US" altLang="ja-JP" sz="800" dirty="0">
              <a:solidFill>
                <a:srgbClr val="404040"/>
              </a:solidFill>
              <a:latin typeface="Meiryo" panose="020B0604030504040204" pitchFamily="34" charset="-128"/>
              <a:ea typeface="Meiryo" panose="020B0604030504040204" pitchFamily="34" charset="-128"/>
              <a:cs typeface="メイリオ"/>
            </a:endParaRPr>
          </a:p>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a:t>
            </a:r>
            <a:endParaRPr lang="en-US" altLang="ja-JP" sz="800" dirty="0">
              <a:solidFill>
                <a:srgbClr val="404040"/>
              </a:solidFill>
              <a:latin typeface="Meiryo" panose="020B0604030504040204" pitchFamily="34" charset="-128"/>
              <a:ea typeface="Meiryo" panose="020B0604030504040204" pitchFamily="34" charset="-128"/>
              <a:cs typeface="メイリオ"/>
            </a:endParaRPr>
          </a:p>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ブログや動画を見る。</a:t>
            </a:r>
            <a:endParaRPr lang="en-US" altLang="ja-JP" sz="800" dirty="0">
              <a:solidFill>
                <a:srgbClr val="404040"/>
              </a:solidFill>
              <a:latin typeface="Meiryo" panose="020B0604030504040204" pitchFamily="34" charset="-128"/>
              <a:ea typeface="Meiryo" panose="020B0604030504040204" pitchFamily="34" charset="-128"/>
              <a:cs typeface="メイリオ"/>
            </a:endParaRPr>
          </a:p>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a:t>
            </a:r>
            <a:endParaRPr lang="en-US" altLang="ja-JP" sz="800" dirty="0">
              <a:solidFill>
                <a:srgbClr val="404040"/>
              </a:solidFill>
              <a:latin typeface="Meiryo" panose="020B0604030504040204" pitchFamily="34" charset="-128"/>
              <a:ea typeface="Meiryo" panose="020B0604030504040204" pitchFamily="34" charset="-128"/>
              <a:cs typeface="メイリオ"/>
            </a:endParaRPr>
          </a:p>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動画を継続配信している動画チャンネルをフォローして、定期的に見る。</a:t>
            </a:r>
            <a:endParaRPr lang="en-US" altLang="en-US" sz="800" dirty="0">
              <a:solidFill>
                <a:srgbClr val="404040"/>
              </a:solidFill>
              <a:latin typeface="Meiryo" panose="020B0604030504040204" pitchFamily="34" charset="-128"/>
              <a:ea typeface="Meiryo" panose="020B0604030504040204" pitchFamily="34" charset="-128"/>
              <a:cs typeface="メイリオ"/>
            </a:endParaRPr>
          </a:p>
        </p:txBody>
      </p:sp>
      <p:sp>
        <p:nvSpPr>
          <p:cNvPr id="36" name="テキスト ボックス 35">
            <a:extLst>
              <a:ext uri="{FF2B5EF4-FFF2-40B4-BE49-F238E27FC236}">
                <a16:creationId xmlns:a16="http://schemas.microsoft.com/office/drawing/2014/main" id="{44472BBD-0C95-184F-970E-A6F6A0E072E3}"/>
              </a:ext>
            </a:extLst>
          </p:cNvPr>
          <p:cNvSpPr txBox="1"/>
          <p:nvPr/>
        </p:nvSpPr>
        <p:spPr>
          <a:xfrm>
            <a:off x="6481894" y="2268665"/>
            <a:ext cx="1443347" cy="1384978"/>
          </a:xfrm>
          <a:prstGeom prst="rect">
            <a:avLst/>
          </a:prstGeom>
          <a:noFill/>
        </p:spPr>
        <p:txBody>
          <a:bodyPr wrap="square" lIns="91423" tIns="45712" rIns="91423" bIns="45712" rtlCol="0" anchor="t">
            <a:spAutoFit/>
          </a:bodyPr>
          <a:lstStyle/>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商品ページにて価格や内容の詳細を確認する。</a:t>
            </a:r>
            <a:endParaRPr lang="en-US" altLang="ja-JP" sz="800" dirty="0">
              <a:solidFill>
                <a:srgbClr val="404040"/>
              </a:solidFill>
              <a:latin typeface="Meiryo" panose="020B0604030504040204" pitchFamily="34" charset="-128"/>
              <a:ea typeface="Meiryo" panose="020B0604030504040204" pitchFamily="34" charset="-128"/>
              <a:cs typeface="メイリオ"/>
            </a:endParaRPr>
          </a:p>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a:t>
            </a:r>
            <a:endParaRPr lang="en-US" altLang="ja-JP" sz="800" dirty="0">
              <a:solidFill>
                <a:srgbClr val="404040"/>
              </a:solidFill>
              <a:latin typeface="Meiryo" panose="020B0604030504040204" pitchFamily="34" charset="-128"/>
              <a:ea typeface="Meiryo" panose="020B0604030504040204" pitchFamily="34" charset="-128"/>
              <a:cs typeface="メイリオ"/>
            </a:endParaRPr>
          </a:p>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トライアル商品や返金制度、口コミ情報を見る。</a:t>
            </a:r>
            <a:endParaRPr lang="en-US" altLang="ja-JP" sz="800" dirty="0">
              <a:solidFill>
                <a:srgbClr val="404040"/>
              </a:solidFill>
              <a:latin typeface="Meiryo" panose="020B0604030504040204" pitchFamily="34" charset="-128"/>
              <a:ea typeface="Meiryo" panose="020B0604030504040204" pitchFamily="34" charset="-128"/>
              <a:cs typeface="メイリオ"/>
            </a:endParaRPr>
          </a:p>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a:t>
            </a:r>
            <a:endParaRPr lang="en-US" altLang="ja-JP" sz="800" dirty="0">
              <a:solidFill>
                <a:srgbClr val="404040"/>
              </a:solidFill>
              <a:latin typeface="Meiryo" panose="020B0604030504040204" pitchFamily="34" charset="-128"/>
              <a:ea typeface="Meiryo" panose="020B0604030504040204" pitchFamily="34" charset="-128"/>
              <a:cs typeface="メイリオ"/>
            </a:endParaRPr>
          </a:p>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トライアル商品を申し込む。</a:t>
            </a:r>
            <a:endParaRPr lang="en-US" altLang="en-US" sz="800" dirty="0">
              <a:solidFill>
                <a:srgbClr val="404040"/>
              </a:solidFill>
              <a:latin typeface="Meiryo" panose="020B0604030504040204" pitchFamily="34" charset="-128"/>
              <a:ea typeface="Meiryo" panose="020B0604030504040204" pitchFamily="34" charset="-128"/>
              <a:cs typeface="メイリオ"/>
            </a:endParaRPr>
          </a:p>
        </p:txBody>
      </p:sp>
      <p:sp>
        <p:nvSpPr>
          <p:cNvPr id="39" name="テキスト ボックス 38">
            <a:extLst>
              <a:ext uri="{FF2B5EF4-FFF2-40B4-BE49-F238E27FC236}">
                <a16:creationId xmlns:a16="http://schemas.microsoft.com/office/drawing/2014/main" id="{8FBE2CC3-E500-A44B-96C5-0B802B1AE7FE}"/>
              </a:ext>
            </a:extLst>
          </p:cNvPr>
          <p:cNvSpPr txBox="1"/>
          <p:nvPr/>
        </p:nvSpPr>
        <p:spPr>
          <a:xfrm>
            <a:off x="8055134" y="2268665"/>
            <a:ext cx="1443347" cy="1738921"/>
          </a:xfrm>
          <a:prstGeom prst="rect">
            <a:avLst/>
          </a:prstGeom>
          <a:noFill/>
        </p:spPr>
        <p:txBody>
          <a:bodyPr wrap="square" lIns="91423" tIns="45712" rIns="91423" bIns="45712" rtlCol="0" anchor="t">
            <a:spAutoFit/>
          </a:bodyPr>
          <a:lstStyle/>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単品購入したトライアル商品を実際に利用する。</a:t>
            </a:r>
            <a:endParaRPr lang="en-US" altLang="ja-JP" sz="800" dirty="0">
              <a:solidFill>
                <a:srgbClr val="404040"/>
              </a:solidFill>
              <a:latin typeface="Meiryo" panose="020B0604030504040204" pitchFamily="34" charset="-128"/>
              <a:ea typeface="Meiryo" panose="020B0604030504040204" pitchFamily="34" charset="-128"/>
              <a:cs typeface="メイリオ"/>
            </a:endParaRPr>
          </a:p>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a:t>
            </a:r>
            <a:endParaRPr lang="en-US" altLang="ja-JP" sz="800" dirty="0">
              <a:solidFill>
                <a:srgbClr val="404040"/>
              </a:solidFill>
              <a:latin typeface="Meiryo" panose="020B0604030504040204" pitchFamily="34" charset="-128"/>
              <a:ea typeface="Meiryo" panose="020B0604030504040204" pitchFamily="34" charset="-128"/>
              <a:cs typeface="メイリオ"/>
            </a:endParaRPr>
          </a:p>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トライアル商品と一緒に贈られてきたパンフレットを読む。</a:t>
            </a:r>
            <a:endParaRPr lang="en-US" altLang="ja-JP" sz="800" dirty="0">
              <a:solidFill>
                <a:srgbClr val="404040"/>
              </a:solidFill>
              <a:latin typeface="Meiryo" panose="020B0604030504040204" pitchFamily="34" charset="-128"/>
              <a:ea typeface="Meiryo" panose="020B0604030504040204" pitchFamily="34" charset="-128"/>
              <a:cs typeface="メイリオ"/>
            </a:endParaRPr>
          </a:p>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a:t>
            </a:r>
            <a:endParaRPr lang="en-US" altLang="ja-JP" sz="800" dirty="0">
              <a:solidFill>
                <a:srgbClr val="404040"/>
              </a:solidFill>
              <a:latin typeface="Meiryo" panose="020B0604030504040204" pitchFamily="34" charset="-128"/>
              <a:ea typeface="Meiryo" panose="020B0604030504040204" pitchFamily="34" charset="-128"/>
              <a:cs typeface="メイリオ"/>
            </a:endParaRPr>
          </a:p>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公式サイトの商品ページで定期便の申し込みを行う。</a:t>
            </a:r>
            <a:endParaRPr lang="en-US" altLang="en-US" sz="800" dirty="0">
              <a:solidFill>
                <a:srgbClr val="404040"/>
              </a:solidFill>
              <a:latin typeface="Meiryo" panose="020B0604030504040204" pitchFamily="34" charset="-128"/>
              <a:ea typeface="Meiryo" panose="020B0604030504040204" pitchFamily="34" charset="-128"/>
              <a:cs typeface="メイリオ"/>
            </a:endParaRPr>
          </a:p>
        </p:txBody>
      </p:sp>
      <p:sp>
        <p:nvSpPr>
          <p:cNvPr id="40" name="テキスト ボックス 39">
            <a:extLst>
              <a:ext uri="{FF2B5EF4-FFF2-40B4-BE49-F238E27FC236}">
                <a16:creationId xmlns:a16="http://schemas.microsoft.com/office/drawing/2014/main" id="{D05D54E1-E3D7-5A4F-8BA7-AAA26DFC47F0}"/>
              </a:ext>
            </a:extLst>
          </p:cNvPr>
          <p:cNvSpPr txBox="1"/>
          <p:nvPr/>
        </p:nvSpPr>
        <p:spPr>
          <a:xfrm>
            <a:off x="1762173" y="1442601"/>
            <a:ext cx="1443347" cy="628430"/>
          </a:xfrm>
          <a:prstGeom prst="rect">
            <a:avLst/>
          </a:prstGeom>
          <a:noFill/>
        </p:spPr>
        <p:txBody>
          <a:bodyPr wrap="square" lIns="91423" tIns="45712" rIns="91423" bIns="45712" rtlCol="0" anchor="t">
            <a:spAutoFit/>
          </a:bodyPr>
          <a:lstStyle/>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インスタグラム</a:t>
            </a:r>
            <a:endParaRPr lang="en-US" altLang="ja-JP" sz="800" dirty="0">
              <a:solidFill>
                <a:srgbClr val="404040"/>
              </a:solidFill>
              <a:latin typeface="Meiryo" panose="020B0604030504040204" pitchFamily="34" charset="-128"/>
              <a:ea typeface="Meiryo" panose="020B0604030504040204" pitchFamily="34" charset="-128"/>
              <a:cs typeface="メイリオ"/>
            </a:endParaRPr>
          </a:p>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検索エンジン</a:t>
            </a:r>
            <a:endParaRPr lang="en-US" altLang="ja-JP" sz="800" dirty="0">
              <a:solidFill>
                <a:srgbClr val="404040"/>
              </a:solidFill>
              <a:latin typeface="Meiryo" panose="020B0604030504040204" pitchFamily="34" charset="-128"/>
              <a:ea typeface="Meiryo" panose="020B0604030504040204" pitchFamily="34" charset="-128"/>
              <a:cs typeface="メイリオ"/>
            </a:endParaRPr>
          </a:p>
          <a:p>
            <a:pPr algn="just">
              <a:lnSpc>
                <a:spcPct val="150000"/>
              </a:lnSpc>
            </a:pPr>
            <a:r>
              <a:rPr lang="en-US" altLang="en-US" sz="800" dirty="0">
                <a:solidFill>
                  <a:srgbClr val="404040"/>
                </a:solidFill>
                <a:latin typeface="Meiryo" panose="020B0604030504040204" pitchFamily="34" charset="-128"/>
                <a:ea typeface="Meiryo" panose="020B0604030504040204" pitchFamily="34" charset="-128"/>
                <a:cs typeface="メイリオ"/>
              </a:rPr>
              <a:t>WEB</a:t>
            </a:r>
            <a:r>
              <a:rPr lang="ja-JP" altLang="en-US" sz="800" dirty="0">
                <a:solidFill>
                  <a:srgbClr val="404040"/>
                </a:solidFill>
                <a:latin typeface="Meiryo" panose="020B0604030504040204" pitchFamily="34" charset="-128"/>
                <a:ea typeface="Meiryo" panose="020B0604030504040204" pitchFamily="34" charset="-128"/>
                <a:cs typeface="メイリオ"/>
              </a:rPr>
              <a:t>サイト</a:t>
            </a:r>
            <a:endParaRPr lang="en-US" altLang="en-US" sz="800" dirty="0">
              <a:solidFill>
                <a:srgbClr val="404040"/>
              </a:solidFill>
              <a:latin typeface="Meiryo" panose="020B0604030504040204" pitchFamily="34" charset="-128"/>
              <a:ea typeface="Meiryo" panose="020B0604030504040204" pitchFamily="34" charset="-128"/>
              <a:cs typeface="メイリオ"/>
            </a:endParaRPr>
          </a:p>
        </p:txBody>
      </p:sp>
      <p:sp>
        <p:nvSpPr>
          <p:cNvPr id="41" name="テキスト ボックス 40">
            <a:extLst>
              <a:ext uri="{FF2B5EF4-FFF2-40B4-BE49-F238E27FC236}">
                <a16:creationId xmlns:a16="http://schemas.microsoft.com/office/drawing/2014/main" id="{74CDBC0D-C134-5741-B901-754A820977E7}"/>
              </a:ext>
            </a:extLst>
          </p:cNvPr>
          <p:cNvSpPr txBox="1"/>
          <p:nvPr/>
        </p:nvSpPr>
        <p:spPr>
          <a:xfrm>
            <a:off x="3335414" y="1442601"/>
            <a:ext cx="1443347" cy="628430"/>
          </a:xfrm>
          <a:prstGeom prst="rect">
            <a:avLst/>
          </a:prstGeom>
          <a:noFill/>
        </p:spPr>
        <p:txBody>
          <a:bodyPr wrap="square" lIns="91423" tIns="45712" rIns="91423" bIns="45712" rtlCol="0" anchor="t">
            <a:spAutoFit/>
          </a:bodyPr>
          <a:lstStyle/>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まとめサイト</a:t>
            </a:r>
            <a:endParaRPr lang="en-US" altLang="ja-JP" sz="800" dirty="0">
              <a:solidFill>
                <a:srgbClr val="404040"/>
              </a:solidFill>
              <a:latin typeface="Meiryo" panose="020B0604030504040204" pitchFamily="34" charset="-128"/>
              <a:ea typeface="Meiryo" panose="020B0604030504040204" pitchFamily="34" charset="-128"/>
              <a:cs typeface="メイリオ"/>
            </a:endParaRPr>
          </a:p>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ブログ記事</a:t>
            </a:r>
            <a:endParaRPr lang="en-US" altLang="ja-JP" sz="800" dirty="0">
              <a:solidFill>
                <a:srgbClr val="404040"/>
              </a:solidFill>
              <a:latin typeface="Meiryo" panose="020B0604030504040204" pitchFamily="34" charset="-128"/>
              <a:ea typeface="Meiryo" panose="020B0604030504040204" pitchFamily="34" charset="-128"/>
              <a:cs typeface="メイリオ"/>
            </a:endParaRPr>
          </a:p>
          <a:p>
            <a:pPr algn="just">
              <a:lnSpc>
                <a:spcPct val="150000"/>
              </a:lnSpc>
            </a:pPr>
            <a:r>
              <a:rPr lang="en-US" altLang="en-US" sz="800" dirty="0">
                <a:solidFill>
                  <a:srgbClr val="404040"/>
                </a:solidFill>
                <a:latin typeface="Meiryo" panose="020B0604030504040204" pitchFamily="34" charset="-128"/>
                <a:ea typeface="Meiryo" panose="020B0604030504040204" pitchFamily="34" charset="-128"/>
                <a:cs typeface="メイリオ"/>
              </a:rPr>
              <a:t>PDF</a:t>
            </a:r>
            <a:r>
              <a:rPr lang="ja-JP" altLang="en-US" sz="800" dirty="0">
                <a:solidFill>
                  <a:srgbClr val="404040"/>
                </a:solidFill>
                <a:latin typeface="Meiryo" panose="020B0604030504040204" pitchFamily="34" charset="-128"/>
                <a:ea typeface="Meiryo" panose="020B0604030504040204" pitchFamily="34" charset="-128"/>
                <a:cs typeface="メイリオ"/>
              </a:rPr>
              <a:t>ブック</a:t>
            </a:r>
            <a:endParaRPr lang="en-US" altLang="en-US" sz="800" dirty="0">
              <a:solidFill>
                <a:srgbClr val="404040"/>
              </a:solidFill>
              <a:latin typeface="Meiryo" panose="020B0604030504040204" pitchFamily="34" charset="-128"/>
              <a:ea typeface="Meiryo" panose="020B0604030504040204" pitchFamily="34" charset="-128"/>
              <a:cs typeface="メイリオ"/>
            </a:endParaRPr>
          </a:p>
        </p:txBody>
      </p:sp>
      <p:sp>
        <p:nvSpPr>
          <p:cNvPr id="42" name="テキスト ボックス 41">
            <a:extLst>
              <a:ext uri="{FF2B5EF4-FFF2-40B4-BE49-F238E27FC236}">
                <a16:creationId xmlns:a16="http://schemas.microsoft.com/office/drawing/2014/main" id="{9FB2B9B7-4263-2641-BF71-C45895620531}"/>
              </a:ext>
            </a:extLst>
          </p:cNvPr>
          <p:cNvSpPr txBox="1"/>
          <p:nvPr/>
        </p:nvSpPr>
        <p:spPr>
          <a:xfrm>
            <a:off x="4908654" y="1442601"/>
            <a:ext cx="1443347" cy="448874"/>
          </a:xfrm>
          <a:prstGeom prst="rect">
            <a:avLst/>
          </a:prstGeom>
          <a:noFill/>
        </p:spPr>
        <p:txBody>
          <a:bodyPr wrap="square" lIns="91423" tIns="45712" rIns="91423" bIns="45712" rtlCol="0" anchor="t">
            <a:spAutoFit/>
          </a:bodyPr>
          <a:lstStyle/>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ブログ記事</a:t>
            </a:r>
            <a:endParaRPr lang="en-US" altLang="ja-JP" sz="800" dirty="0">
              <a:solidFill>
                <a:srgbClr val="404040"/>
              </a:solidFill>
              <a:latin typeface="Meiryo" panose="020B0604030504040204" pitchFamily="34" charset="-128"/>
              <a:ea typeface="Meiryo" panose="020B0604030504040204" pitchFamily="34" charset="-128"/>
              <a:cs typeface="メイリオ"/>
            </a:endParaRPr>
          </a:p>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動画</a:t>
            </a:r>
            <a:endParaRPr lang="en-US" altLang="ja-JP" sz="800" dirty="0">
              <a:solidFill>
                <a:srgbClr val="404040"/>
              </a:solidFill>
              <a:latin typeface="Meiryo" panose="020B0604030504040204" pitchFamily="34" charset="-128"/>
              <a:ea typeface="Meiryo" panose="020B0604030504040204" pitchFamily="34" charset="-128"/>
              <a:cs typeface="メイリオ"/>
            </a:endParaRPr>
          </a:p>
        </p:txBody>
      </p:sp>
      <p:sp>
        <p:nvSpPr>
          <p:cNvPr id="43" name="テキスト ボックス 42">
            <a:extLst>
              <a:ext uri="{FF2B5EF4-FFF2-40B4-BE49-F238E27FC236}">
                <a16:creationId xmlns:a16="http://schemas.microsoft.com/office/drawing/2014/main" id="{9BA4DD77-56E2-9546-B72B-35DA0552D9F9}"/>
              </a:ext>
            </a:extLst>
          </p:cNvPr>
          <p:cNvSpPr txBox="1"/>
          <p:nvPr/>
        </p:nvSpPr>
        <p:spPr>
          <a:xfrm>
            <a:off x="6481894" y="1442601"/>
            <a:ext cx="1443347" cy="628430"/>
          </a:xfrm>
          <a:prstGeom prst="rect">
            <a:avLst/>
          </a:prstGeom>
          <a:noFill/>
        </p:spPr>
        <p:txBody>
          <a:bodyPr wrap="square" lIns="91423" tIns="45712" rIns="91423" bIns="45712" rtlCol="0" anchor="t">
            <a:spAutoFit/>
          </a:bodyPr>
          <a:lstStyle/>
          <a:p>
            <a:pPr algn="just">
              <a:lnSpc>
                <a:spcPct val="150000"/>
              </a:lnSpc>
            </a:pPr>
            <a:r>
              <a:rPr lang="en-US" altLang="ja-JP" sz="800" dirty="0">
                <a:solidFill>
                  <a:srgbClr val="404040"/>
                </a:solidFill>
                <a:latin typeface="Meiryo" panose="020B0604030504040204" pitchFamily="34" charset="-128"/>
                <a:ea typeface="Meiryo" panose="020B0604030504040204" pitchFamily="34" charset="-128"/>
                <a:cs typeface="メイリオ"/>
              </a:rPr>
              <a:t>EC</a:t>
            </a:r>
            <a:r>
              <a:rPr lang="ja-JP" altLang="en-US" sz="800" dirty="0">
                <a:solidFill>
                  <a:srgbClr val="404040"/>
                </a:solidFill>
                <a:latin typeface="Meiryo" panose="020B0604030504040204" pitchFamily="34" charset="-128"/>
                <a:ea typeface="Meiryo" panose="020B0604030504040204" pitchFamily="34" charset="-128"/>
                <a:cs typeface="メイリオ"/>
              </a:rPr>
              <a:t>サイト商品ページ</a:t>
            </a:r>
            <a:endParaRPr lang="en-US" altLang="ja-JP" sz="800" dirty="0">
              <a:solidFill>
                <a:srgbClr val="404040"/>
              </a:solidFill>
              <a:latin typeface="Meiryo" panose="020B0604030504040204" pitchFamily="34" charset="-128"/>
              <a:ea typeface="Meiryo" panose="020B0604030504040204" pitchFamily="34" charset="-128"/>
              <a:cs typeface="メイリオ"/>
            </a:endParaRPr>
          </a:p>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お申し込みページ</a:t>
            </a:r>
            <a:endParaRPr lang="en-US" altLang="ja-JP" sz="800" dirty="0">
              <a:solidFill>
                <a:srgbClr val="404040"/>
              </a:solidFill>
              <a:latin typeface="Meiryo" panose="020B0604030504040204" pitchFamily="34" charset="-128"/>
              <a:ea typeface="Meiryo" panose="020B0604030504040204" pitchFamily="34" charset="-128"/>
              <a:cs typeface="メイリオ"/>
            </a:endParaRPr>
          </a:p>
          <a:p>
            <a:pPr algn="just">
              <a:lnSpc>
                <a:spcPct val="150000"/>
              </a:lnSpc>
            </a:pPr>
            <a:r>
              <a:rPr lang="en-US" altLang="ja-JP" sz="800" dirty="0">
                <a:solidFill>
                  <a:srgbClr val="404040"/>
                </a:solidFill>
                <a:latin typeface="Meiryo" panose="020B0604030504040204" pitchFamily="34" charset="-128"/>
                <a:ea typeface="Meiryo" panose="020B0604030504040204" pitchFamily="34" charset="-128"/>
                <a:cs typeface="メイリオ"/>
              </a:rPr>
              <a:t>Q&amp;A</a:t>
            </a:r>
            <a:r>
              <a:rPr lang="ja-JP" altLang="en-US" sz="800" dirty="0">
                <a:solidFill>
                  <a:srgbClr val="404040"/>
                </a:solidFill>
                <a:latin typeface="Meiryo" panose="020B0604030504040204" pitchFamily="34" charset="-128"/>
                <a:ea typeface="Meiryo" panose="020B0604030504040204" pitchFamily="34" charset="-128"/>
                <a:cs typeface="メイリオ"/>
              </a:rPr>
              <a:t>ページ</a:t>
            </a:r>
            <a:endParaRPr lang="en-US" altLang="ja-JP" sz="800" dirty="0">
              <a:solidFill>
                <a:srgbClr val="404040"/>
              </a:solidFill>
              <a:latin typeface="Meiryo" panose="020B0604030504040204" pitchFamily="34" charset="-128"/>
              <a:ea typeface="Meiryo" panose="020B0604030504040204" pitchFamily="34" charset="-128"/>
              <a:cs typeface="メイリオ"/>
            </a:endParaRPr>
          </a:p>
        </p:txBody>
      </p:sp>
      <p:sp>
        <p:nvSpPr>
          <p:cNvPr id="44" name="テキスト ボックス 43">
            <a:extLst>
              <a:ext uri="{FF2B5EF4-FFF2-40B4-BE49-F238E27FC236}">
                <a16:creationId xmlns:a16="http://schemas.microsoft.com/office/drawing/2014/main" id="{DCDECF3E-AB33-B54A-82E5-CBBD03BB6BFC}"/>
              </a:ext>
            </a:extLst>
          </p:cNvPr>
          <p:cNvSpPr txBox="1"/>
          <p:nvPr/>
        </p:nvSpPr>
        <p:spPr>
          <a:xfrm>
            <a:off x="8055134" y="1442601"/>
            <a:ext cx="1443347" cy="628430"/>
          </a:xfrm>
          <a:prstGeom prst="rect">
            <a:avLst/>
          </a:prstGeom>
          <a:noFill/>
        </p:spPr>
        <p:txBody>
          <a:bodyPr wrap="square" lIns="91423" tIns="45712" rIns="91423" bIns="45712" rtlCol="0" anchor="t">
            <a:spAutoFit/>
          </a:bodyPr>
          <a:lstStyle/>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商品</a:t>
            </a:r>
            <a:endParaRPr lang="en-US" altLang="ja-JP" sz="800" dirty="0">
              <a:solidFill>
                <a:srgbClr val="404040"/>
              </a:solidFill>
              <a:latin typeface="Meiryo" panose="020B0604030504040204" pitchFamily="34" charset="-128"/>
              <a:ea typeface="Meiryo" panose="020B0604030504040204" pitchFamily="34" charset="-128"/>
              <a:cs typeface="メイリオ"/>
            </a:endParaRPr>
          </a:p>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パンフレット</a:t>
            </a:r>
            <a:endParaRPr lang="en-US" altLang="ja-JP" sz="800" dirty="0">
              <a:solidFill>
                <a:srgbClr val="404040"/>
              </a:solidFill>
              <a:latin typeface="Meiryo" panose="020B0604030504040204" pitchFamily="34" charset="-128"/>
              <a:ea typeface="Meiryo" panose="020B0604030504040204" pitchFamily="34" charset="-128"/>
              <a:cs typeface="メイリオ"/>
            </a:endParaRPr>
          </a:p>
          <a:p>
            <a:pPr algn="just">
              <a:lnSpc>
                <a:spcPct val="150000"/>
              </a:lnSpc>
            </a:pPr>
            <a:r>
              <a:rPr lang="en-US" altLang="en-US" sz="800" dirty="0">
                <a:solidFill>
                  <a:srgbClr val="404040"/>
                </a:solidFill>
                <a:latin typeface="Meiryo" panose="020B0604030504040204" pitchFamily="34" charset="-128"/>
                <a:ea typeface="Meiryo" panose="020B0604030504040204" pitchFamily="34" charset="-128"/>
                <a:cs typeface="メイリオ"/>
              </a:rPr>
              <a:t>EC</a:t>
            </a:r>
            <a:r>
              <a:rPr lang="ja-JP" altLang="en-US" sz="800" dirty="0">
                <a:solidFill>
                  <a:srgbClr val="404040"/>
                </a:solidFill>
                <a:latin typeface="Meiryo" panose="020B0604030504040204" pitchFamily="34" charset="-128"/>
                <a:ea typeface="Meiryo" panose="020B0604030504040204" pitchFamily="34" charset="-128"/>
                <a:cs typeface="メイリオ"/>
              </a:rPr>
              <a:t>サイト商品ページ</a:t>
            </a:r>
            <a:endParaRPr lang="en-US" altLang="en-US" sz="800" dirty="0">
              <a:solidFill>
                <a:srgbClr val="404040"/>
              </a:solidFill>
              <a:latin typeface="Meiryo" panose="020B0604030504040204" pitchFamily="34" charset="-128"/>
              <a:ea typeface="Meiryo" panose="020B0604030504040204" pitchFamily="34" charset="-128"/>
              <a:cs typeface="メイリオ"/>
            </a:endParaRPr>
          </a:p>
        </p:txBody>
      </p:sp>
      <p:sp>
        <p:nvSpPr>
          <p:cNvPr id="45" name="テキスト ボックス 44">
            <a:extLst>
              <a:ext uri="{FF2B5EF4-FFF2-40B4-BE49-F238E27FC236}">
                <a16:creationId xmlns:a16="http://schemas.microsoft.com/office/drawing/2014/main" id="{20036477-41A3-0148-90D3-C52E4CEA569C}"/>
              </a:ext>
            </a:extLst>
          </p:cNvPr>
          <p:cNvSpPr txBox="1"/>
          <p:nvPr/>
        </p:nvSpPr>
        <p:spPr>
          <a:xfrm>
            <a:off x="1806520" y="895630"/>
            <a:ext cx="1356695" cy="239392"/>
          </a:xfrm>
          <a:prstGeom prst="rect">
            <a:avLst/>
          </a:prstGeom>
          <a:noFill/>
        </p:spPr>
        <p:txBody>
          <a:bodyPr wrap="square" lIns="91423" tIns="45712" rIns="91423" bIns="45712"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認知</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46" name="テキスト ボックス 45">
            <a:extLst>
              <a:ext uri="{FF2B5EF4-FFF2-40B4-BE49-F238E27FC236}">
                <a16:creationId xmlns:a16="http://schemas.microsoft.com/office/drawing/2014/main" id="{F61D7072-DDC4-2649-BC13-3D5BAB3FD72E}"/>
              </a:ext>
            </a:extLst>
          </p:cNvPr>
          <p:cNvSpPr txBox="1"/>
          <p:nvPr/>
        </p:nvSpPr>
        <p:spPr>
          <a:xfrm>
            <a:off x="3379762" y="895630"/>
            <a:ext cx="1356695" cy="239392"/>
          </a:xfrm>
          <a:prstGeom prst="rect">
            <a:avLst/>
          </a:prstGeom>
          <a:noFill/>
        </p:spPr>
        <p:txBody>
          <a:bodyPr wrap="square" lIns="91423" tIns="45712" rIns="91423" bIns="45712"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情報収集</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47" name="テキスト ボックス 46">
            <a:extLst>
              <a:ext uri="{FF2B5EF4-FFF2-40B4-BE49-F238E27FC236}">
                <a16:creationId xmlns:a16="http://schemas.microsoft.com/office/drawing/2014/main" id="{FABF60F1-549B-BE41-8942-A8217A88872A}"/>
              </a:ext>
            </a:extLst>
          </p:cNvPr>
          <p:cNvSpPr txBox="1"/>
          <p:nvPr/>
        </p:nvSpPr>
        <p:spPr>
          <a:xfrm>
            <a:off x="4953002" y="895630"/>
            <a:ext cx="1356695" cy="239392"/>
          </a:xfrm>
          <a:prstGeom prst="rect">
            <a:avLst/>
          </a:prstGeom>
          <a:noFill/>
        </p:spPr>
        <p:txBody>
          <a:bodyPr wrap="square" lIns="91423" tIns="45712" rIns="91423" bIns="45712"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比較検討</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48" name="テキスト ボックス 47">
            <a:extLst>
              <a:ext uri="{FF2B5EF4-FFF2-40B4-BE49-F238E27FC236}">
                <a16:creationId xmlns:a16="http://schemas.microsoft.com/office/drawing/2014/main" id="{F242DDD4-D9BC-1A4F-8F39-CEB7D93FA80A}"/>
              </a:ext>
            </a:extLst>
          </p:cNvPr>
          <p:cNvSpPr txBox="1"/>
          <p:nvPr/>
        </p:nvSpPr>
        <p:spPr>
          <a:xfrm>
            <a:off x="6526243" y="895630"/>
            <a:ext cx="1356695" cy="239392"/>
          </a:xfrm>
          <a:prstGeom prst="rect">
            <a:avLst/>
          </a:prstGeom>
          <a:noFill/>
        </p:spPr>
        <p:txBody>
          <a:bodyPr wrap="square" lIns="91423" tIns="45712" rIns="91423" bIns="45712"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お試しの購入</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49" name="テキスト ボックス 48">
            <a:extLst>
              <a:ext uri="{FF2B5EF4-FFF2-40B4-BE49-F238E27FC236}">
                <a16:creationId xmlns:a16="http://schemas.microsoft.com/office/drawing/2014/main" id="{B3F96518-FB1C-4D4B-90C3-3AAB941434C0}"/>
              </a:ext>
            </a:extLst>
          </p:cNvPr>
          <p:cNvSpPr txBox="1"/>
          <p:nvPr/>
        </p:nvSpPr>
        <p:spPr>
          <a:xfrm>
            <a:off x="8099485" y="895630"/>
            <a:ext cx="1356695" cy="239392"/>
          </a:xfrm>
          <a:prstGeom prst="rect">
            <a:avLst/>
          </a:prstGeom>
          <a:noFill/>
        </p:spPr>
        <p:txBody>
          <a:bodyPr wrap="square" lIns="91423" tIns="45712" rIns="91423" bIns="45712"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定期商品の契約</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50" name="テキスト ボックス 49">
            <a:extLst>
              <a:ext uri="{FF2B5EF4-FFF2-40B4-BE49-F238E27FC236}">
                <a16:creationId xmlns:a16="http://schemas.microsoft.com/office/drawing/2014/main" id="{B68C3F7D-21EB-4A88-A3FC-96133CB315FD}"/>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2.</a:t>
            </a:r>
            <a:r>
              <a:rPr lang="ja-JP" altLang="en-US" sz="900" dirty="0">
                <a:latin typeface="Meiryo UI" panose="020B0604030504040204" pitchFamily="50" charset="-128"/>
                <a:ea typeface="Meiryo UI" panose="020B0604030504040204" pitchFamily="50" charset="-128"/>
              </a:rPr>
              <a:t>市場を分析する</a:t>
            </a:r>
          </a:p>
        </p:txBody>
      </p:sp>
      <p:sp>
        <p:nvSpPr>
          <p:cNvPr id="52" name="テキスト ボックス 51">
            <a:extLst>
              <a:ext uri="{FF2B5EF4-FFF2-40B4-BE49-F238E27FC236}">
                <a16:creationId xmlns:a16="http://schemas.microsoft.com/office/drawing/2014/main" id="{06B81C97-B9BD-4A44-9A21-F95075AD39D3}"/>
              </a:ext>
            </a:extLst>
          </p:cNvPr>
          <p:cNvSpPr txBox="1"/>
          <p:nvPr/>
        </p:nvSpPr>
        <p:spPr>
          <a:xfrm>
            <a:off x="1809280" y="6560810"/>
            <a:ext cx="1463862"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STEP2:</a:t>
            </a:r>
            <a:r>
              <a:rPr lang="ja-JP" altLang="en-US" sz="900" dirty="0">
                <a:latin typeface="Meiryo UI" panose="020B0604030504040204" pitchFamily="50" charset="-128"/>
                <a:ea typeface="Meiryo UI" panose="020B0604030504040204" pitchFamily="50" charset="-128"/>
              </a:rPr>
              <a:t>顧客について分析</a:t>
            </a:r>
          </a:p>
        </p:txBody>
      </p:sp>
    </p:spTree>
    <p:extLst>
      <p:ext uri="{BB962C8B-B14F-4D97-AF65-F5344CB8AC3E}">
        <p14:creationId xmlns:p14="http://schemas.microsoft.com/office/powerpoint/2010/main" val="325128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8FD19B7B-0460-423D-852D-5A740585ABCE}"/>
              </a:ext>
            </a:extLst>
          </p:cNvPr>
          <p:cNvSpPr txBox="1"/>
          <p:nvPr/>
        </p:nvSpPr>
        <p:spPr>
          <a:xfrm>
            <a:off x="1020492" y="818866"/>
            <a:ext cx="3083793" cy="3739485"/>
          </a:xfrm>
          <a:prstGeom prst="rect">
            <a:avLst/>
          </a:prstGeom>
          <a:noFill/>
        </p:spPr>
        <p:txBody>
          <a:bodyPr wrap="none" rtlCol="0">
            <a:spAutoFit/>
          </a:bodyPr>
          <a:lstStyle/>
          <a:p>
            <a:pPr>
              <a:spcBef>
                <a:spcPts val="600"/>
              </a:spcBef>
            </a:pPr>
            <a:r>
              <a:rPr lang="en-US" altLang="ja-JP" sz="2000" b="1" dirty="0">
                <a:latin typeface="Meiryo UI" panose="020B0604030504040204" pitchFamily="50" charset="-128"/>
                <a:ea typeface="Meiryo UI" panose="020B0604030504040204" pitchFamily="50" charset="-128"/>
              </a:rPr>
              <a:t>5.</a:t>
            </a:r>
            <a:r>
              <a:rPr lang="ja-JP" altLang="en-US" sz="2000" b="1" dirty="0">
                <a:latin typeface="Meiryo UI" panose="020B0604030504040204" pitchFamily="50" charset="-128"/>
                <a:ea typeface="Meiryo UI" panose="020B0604030504040204" pitchFamily="50" charset="-128"/>
              </a:rPr>
              <a:t>業務を改善する</a:t>
            </a:r>
          </a:p>
          <a:p>
            <a:pPr>
              <a:spcBef>
                <a:spcPts val="600"/>
              </a:spcBef>
            </a:pPr>
            <a:r>
              <a:rPr lang="en-US" altLang="ja-JP" sz="1600" b="1" dirty="0">
                <a:latin typeface="Meiryo UI" panose="020B0604030504040204" pitchFamily="50" charset="-128"/>
                <a:ea typeface="Meiryo UI" panose="020B0604030504040204" pitchFamily="50" charset="-128"/>
              </a:rPr>
              <a:t>STEP1:</a:t>
            </a:r>
            <a:r>
              <a:rPr lang="ja-JP" altLang="en-US" sz="1600" b="1" dirty="0">
                <a:latin typeface="Meiryo UI" panose="020B0604030504040204" pitchFamily="50" charset="-128"/>
                <a:ea typeface="Meiryo UI" panose="020B0604030504040204" pitchFamily="50" charset="-128"/>
              </a:rPr>
              <a:t>結果を振り返る</a:t>
            </a:r>
          </a:p>
          <a:p>
            <a:pPr marL="72000" algn="just" fontAlgn="ctr"/>
            <a:r>
              <a:rPr lang="en-US" altLang="ja-JP" sz="1400" dirty="0">
                <a:solidFill>
                  <a:srgbClr val="000000"/>
                </a:solidFill>
                <a:latin typeface="Meiryo UI" panose="020B0604030504040204" pitchFamily="50" charset="-128"/>
                <a:ea typeface="Meiryo UI" panose="020B0604030504040204" pitchFamily="50" charset="-128"/>
              </a:rPr>
              <a:t>KPT</a:t>
            </a:r>
            <a:endParaRPr lang="ja-JP" altLang="ja-JP" sz="1400" dirty="0">
              <a:latin typeface="Meiryo UI" panose="020B0604030504040204" pitchFamily="50" charset="-128"/>
              <a:ea typeface="Meiryo UI" panose="020B0604030504040204" pitchFamily="50" charset="-128"/>
            </a:endParaRPr>
          </a:p>
          <a:p>
            <a:pPr marL="72000" algn="just" fontAlgn="ctr"/>
            <a:r>
              <a:rPr lang="en-US" altLang="ja-JP" sz="1400" dirty="0">
                <a:solidFill>
                  <a:srgbClr val="000000"/>
                </a:solidFill>
                <a:latin typeface="Meiryo UI" panose="020B0604030504040204" pitchFamily="50" charset="-128"/>
                <a:ea typeface="Meiryo UI" panose="020B0604030504040204" pitchFamily="50" charset="-128"/>
              </a:rPr>
              <a:t>YWT</a:t>
            </a:r>
            <a:endParaRPr lang="ja-JP" altLang="ja-JP" sz="1400" dirty="0">
              <a:latin typeface="Meiryo UI" panose="020B0604030504040204" pitchFamily="50" charset="-128"/>
              <a:ea typeface="Meiryo UI" panose="020B0604030504040204" pitchFamily="50" charset="-128"/>
            </a:endParaRPr>
          </a:p>
          <a:p>
            <a:pPr marL="72000" algn="just" fontAlgn="ctr"/>
            <a:r>
              <a:rPr lang="en-US" altLang="ja-JP" sz="1400" dirty="0">
                <a:solidFill>
                  <a:srgbClr val="000000"/>
                </a:solidFill>
                <a:latin typeface="Meiryo UI" panose="020B0604030504040204" pitchFamily="50" charset="-128"/>
                <a:ea typeface="Meiryo UI" panose="020B0604030504040204" pitchFamily="50" charset="-128"/>
              </a:rPr>
              <a:t>PDCA(</a:t>
            </a:r>
            <a:r>
              <a:rPr lang="ja-JP" altLang="ja-JP" sz="1400" dirty="0">
                <a:solidFill>
                  <a:srgbClr val="000000"/>
                </a:solidFill>
                <a:latin typeface="Meiryo UI" panose="020B0604030504040204" pitchFamily="50" charset="-128"/>
                <a:ea typeface="Meiryo UI" panose="020B0604030504040204" pitchFamily="50" charset="-128"/>
              </a:rPr>
              <a:t>チェックシート</a:t>
            </a:r>
            <a:r>
              <a:rPr lang="en-US" altLang="ja-JP" sz="1400" dirty="0">
                <a:solidFill>
                  <a:srgbClr val="000000"/>
                </a:solidFill>
                <a:latin typeface="Meiryo UI" panose="020B0604030504040204" pitchFamily="50" charset="-128"/>
                <a:ea typeface="Meiryo UI" panose="020B0604030504040204" pitchFamily="50" charset="-128"/>
              </a:rPr>
              <a:t>)</a:t>
            </a:r>
            <a:endParaRPr lang="ja-JP" altLang="ja-JP" sz="1400" dirty="0">
              <a:latin typeface="Meiryo UI" panose="020B0604030504040204" pitchFamily="50" charset="-128"/>
              <a:ea typeface="Meiryo UI" panose="020B0604030504040204" pitchFamily="50" charset="-128"/>
            </a:endParaRPr>
          </a:p>
          <a:p>
            <a:pPr fontAlgn="ctr">
              <a:spcBef>
                <a:spcPts val="600"/>
              </a:spcBef>
            </a:pPr>
            <a:r>
              <a:rPr lang="en-US" altLang="ja-JP" sz="1600" b="1" dirty="0">
                <a:latin typeface="Meiryo UI" panose="020B0604030504040204" pitchFamily="50" charset="-128"/>
                <a:ea typeface="Meiryo UI" panose="020B0604030504040204" pitchFamily="50" charset="-128"/>
              </a:rPr>
              <a:t>STEP2:</a:t>
            </a:r>
            <a:r>
              <a:rPr lang="ja-JP" altLang="en-US" sz="1600" b="1" dirty="0">
                <a:latin typeface="Meiryo UI" panose="020B0604030504040204" pitchFamily="50" charset="-128"/>
                <a:ea typeface="Meiryo UI" panose="020B0604030504040204" pitchFamily="50" charset="-128"/>
              </a:rPr>
              <a:t>業務の状態を可視化する</a:t>
            </a:r>
          </a:p>
          <a:p>
            <a:pPr marL="72000" algn="just" fontAlgn="ctr"/>
            <a:r>
              <a:rPr lang="ja-JP" altLang="ja-JP" sz="1400" dirty="0">
                <a:solidFill>
                  <a:srgbClr val="000000"/>
                </a:solidFill>
                <a:latin typeface="Meiryo UI" panose="020B0604030504040204" pitchFamily="50" charset="-128"/>
                <a:ea typeface="Meiryo UI" panose="020B0604030504040204" pitchFamily="50" charset="-128"/>
              </a:rPr>
              <a:t>業務棚卸シート</a:t>
            </a:r>
            <a:endParaRPr lang="ja-JP" altLang="ja-JP" sz="1400" dirty="0">
              <a:latin typeface="Meiryo UI" panose="020B0604030504040204" pitchFamily="50" charset="-128"/>
              <a:ea typeface="Meiryo UI" panose="020B0604030504040204" pitchFamily="50" charset="-128"/>
            </a:endParaRPr>
          </a:p>
          <a:p>
            <a:pPr marL="72000" algn="just" fontAlgn="ctr"/>
            <a:r>
              <a:rPr lang="ja-JP" altLang="ja-JP" sz="1400" dirty="0">
                <a:solidFill>
                  <a:srgbClr val="000000"/>
                </a:solidFill>
                <a:latin typeface="Meiryo UI" panose="020B0604030504040204" pitchFamily="50" charset="-128"/>
                <a:ea typeface="Meiryo UI" panose="020B0604030504040204" pitchFamily="50" charset="-128"/>
              </a:rPr>
              <a:t>業務フロー図</a:t>
            </a:r>
            <a:endParaRPr lang="ja-JP" altLang="ja-JP" sz="1400" dirty="0">
              <a:latin typeface="Meiryo UI" panose="020B0604030504040204" pitchFamily="50" charset="-128"/>
              <a:ea typeface="Meiryo UI" panose="020B0604030504040204" pitchFamily="50" charset="-128"/>
            </a:endParaRPr>
          </a:p>
          <a:p>
            <a:pPr marL="72000" algn="just" fontAlgn="ctr"/>
            <a:r>
              <a:rPr lang="en-US" altLang="ja-JP" sz="1400" dirty="0">
                <a:solidFill>
                  <a:srgbClr val="000000"/>
                </a:solidFill>
                <a:latin typeface="Meiryo UI" panose="020B0604030504040204" pitchFamily="50" charset="-128"/>
                <a:ea typeface="Meiryo UI" panose="020B0604030504040204" pitchFamily="50" charset="-128"/>
              </a:rPr>
              <a:t>PERT</a:t>
            </a:r>
            <a:r>
              <a:rPr lang="ja-JP" altLang="ja-JP" sz="1400" dirty="0">
                <a:solidFill>
                  <a:srgbClr val="000000"/>
                </a:solidFill>
                <a:latin typeface="Meiryo UI" panose="020B0604030504040204" pitchFamily="50" charset="-128"/>
                <a:ea typeface="Meiryo UI" panose="020B0604030504040204" pitchFamily="50" charset="-128"/>
              </a:rPr>
              <a:t>図</a:t>
            </a:r>
            <a:endParaRPr lang="ja-JP" altLang="ja-JP" sz="1400" dirty="0">
              <a:latin typeface="Meiryo UI" panose="020B0604030504040204" pitchFamily="50" charset="-128"/>
              <a:ea typeface="Meiryo UI" panose="020B0604030504040204" pitchFamily="50" charset="-128"/>
            </a:endParaRPr>
          </a:p>
          <a:p>
            <a:pPr marL="72000" algn="just" fontAlgn="ctr"/>
            <a:r>
              <a:rPr lang="en-US" altLang="ja-JP" sz="1400" dirty="0">
                <a:solidFill>
                  <a:srgbClr val="000000"/>
                </a:solidFill>
                <a:latin typeface="Meiryo UI" panose="020B0604030504040204" pitchFamily="50" charset="-128"/>
                <a:ea typeface="Meiryo UI" panose="020B0604030504040204" pitchFamily="50" charset="-128"/>
              </a:rPr>
              <a:t>RACI</a:t>
            </a:r>
            <a:endParaRPr lang="ja-JP" altLang="ja-JP" sz="1400" dirty="0">
              <a:latin typeface="Meiryo UI" panose="020B0604030504040204" pitchFamily="50" charset="-128"/>
              <a:ea typeface="Meiryo UI" panose="020B0604030504040204" pitchFamily="50" charset="-128"/>
            </a:endParaRPr>
          </a:p>
          <a:p>
            <a:pPr fontAlgn="ctr">
              <a:spcBef>
                <a:spcPts val="600"/>
              </a:spcBef>
            </a:pPr>
            <a:r>
              <a:rPr lang="en-US" altLang="ja-JP" sz="1600" b="1" dirty="0">
                <a:latin typeface="Meiryo UI" panose="020B0604030504040204" pitchFamily="50" charset="-128"/>
                <a:ea typeface="Meiryo UI" panose="020B0604030504040204" pitchFamily="50" charset="-128"/>
              </a:rPr>
              <a:t>STEP3:</a:t>
            </a:r>
            <a:r>
              <a:rPr lang="ja-JP" altLang="en-US" sz="1600" b="1" dirty="0">
                <a:latin typeface="Meiryo UI" panose="020B0604030504040204" pitchFamily="50" charset="-128"/>
                <a:ea typeface="Meiryo UI" panose="020B0604030504040204" pitchFamily="50" charset="-128"/>
              </a:rPr>
              <a:t>改善策を考える</a:t>
            </a:r>
          </a:p>
          <a:p>
            <a:pPr marL="72000" algn="just" fontAlgn="ctr"/>
            <a:r>
              <a:rPr lang="ja-JP" altLang="ja-JP" sz="1400" dirty="0">
                <a:solidFill>
                  <a:srgbClr val="000000"/>
                </a:solidFill>
                <a:latin typeface="Meiryo UI" panose="020B0604030504040204" pitchFamily="50" charset="-128"/>
                <a:ea typeface="Meiryo UI" panose="020B0604030504040204" pitchFamily="50" charset="-128"/>
              </a:rPr>
              <a:t>ムリ・ムダ・ムラ</a:t>
            </a:r>
            <a:r>
              <a:rPr lang="en-US" altLang="ja-JP" sz="1400" dirty="0">
                <a:solidFill>
                  <a:srgbClr val="000000"/>
                </a:solidFill>
                <a:latin typeface="Meiryo UI" panose="020B0604030504040204" pitchFamily="50" charset="-128"/>
                <a:ea typeface="Meiryo UI" panose="020B0604030504040204" pitchFamily="50" charset="-128"/>
              </a:rPr>
              <a:t>(</a:t>
            </a:r>
            <a:r>
              <a:rPr lang="ja-JP" altLang="ja-JP" sz="1400" dirty="0">
                <a:solidFill>
                  <a:srgbClr val="000000"/>
                </a:solidFill>
                <a:latin typeface="Meiryo UI" panose="020B0604030504040204" pitchFamily="50" charset="-128"/>
                <a:ea typeface="Meiryo UI" panose="020B0604030504040204" pitchFamily="50" charset="-128"/>
              </a:rPr>
              <a:t>ダラリの法則</a:t>
            </a:r>
            <a:r>
              <a:rPr lang="en-US" altLang="ja-JP" sz="1400" dirty="0">
                <a:solidFill>
                  <a:srgbClr val="000000"/>
                </a:solidFill>
                <a:latin typeface="Meiryo UI" panose="020B0604030504040204" pitchFamily="50" charset="-128"/>
                <a:ea typeface="Meiryo UI" panose="020B0604030504040204" pitchFamily="50" charset="-128"/>
              </a:rPr>
              <a:t>)</a:t>
            </a:r>
            <a:endParaRPr lang="ja-JP" altLang="ja-JP" sz="1400" dirty="0">
              <a:latin typeface="Meiryo UI" panose="020B0604030504040204" pitchFamily="50" charset="-128"/>
              <a:ea typeface="Meiryo UI" panose="020B0604030504040204" pitchFamily="50" charset="-128"/>
            </a:endParaRPr>
          </a:p>
          <a:p>
            <a:pPr marL="72000" algn="just" fontAlgn="ctr"/>
            <a:r>
              <a:rPr lang="en-US" altLang="ja-JP" sz="1400" dirty="0">
                <a:solidFill>
                  <a:srgbClr val="000000"/>
                </a:solidFill>
                <a:latin typeface="Meiryo UI" panose="020B0604030504040204" pitchFamily="50" charset="-128"/>
                <a:ea typeface="Meiryo UI" panose="020B0604030504040204" pitchFamily="50" charset="-128"/>
              </a:rPr>
              <a:t>ECRS</a:t>
            </a:r>
            <a:endParaRPr lang="ja-JP" altLang="ja-JP" sz="1400" dirty="0">
              <a:latin typeface="Meiryo UI" panose="020B0604030504040204" pitchFamily="50" charset="-128"/>
              <a:ea typeface="Meiryo UI" panose="020B0604030504040204" pitchFamily="50" charset="-128"/>
            </a:endParaRPr>
          </a:p>
          <a:p>
            <a:pPr marL="72000" algn="just" fontAlgn="ctr"/>
            <a:r>
              <a:rPr lang="ja-JP" altLang="ja-JP" sz="1400" dirty="0">
                <a:solidFill>
                  <a:srgbClr val="000000"/>
                </a:solidFill>
                <a:latin typeface="Meiryo UI" panose="020B0604030504040204" pitchFamily="50" charset="-128"/>
                <a:ea typeface="Meiryo UI" panose="020B0604030504040204" pitchFamily="50" charset="-128"/>
              </a:rPr>
              <a:t>業務改善提案シート</a:t>
            </a:r>
            <a:endParaRPr lang="en-US" altLang="ja-JP" sz="1400" dirty="0">
              <a:solidFill>
                <a:srgbClr val="000000"/>
              </a:solidFill>
              <a:latin typeface="Meiryo UI" panose="020B0604030504040204" pitchFamily="50" charset="-128"/>
              <a:ea typeface="Meiryo UI" panose="020B0604030504040204" pitchFamily="50" charset="-128"/>
            </a:endParaRPr>
          </a:p>
          <a:p>
            <a:pPr marL="72000" algn="just" fontAlgn="ctr"/>
            <a:endParaRPr lang="ja-JP" altLang="ja-JP" sz="1400" dirty="0">
              <a:latin typeface="Meiryo UI" panose="020B0604030504040204" pitchFamily="50" charset="-128"/>
              <a:ea typeface="Meiryo UI" panose="020B0604030504040204" pitchFamily="50" charset="-128"/>
            </a:endParaRPr>
          </a:p>
        </p:txBody>
      </p:sp>
      <p:sp>
        <p:nvSpPr>
          <p:cNvPr id="28" name="正方形/長方形 27">
            <a:extLst>
              <a:ext uri="{FF2B5EF4-FFF2-40B4-BE49-F238E27FC236}">
                <a16:creationId xmlns:a16="http://schemas.microsoft.com/office/drawing/2014/main" id="{9265C834-FD14-4205-B393-1E6BE259770A}"/>
              </a:ext>
            </a:extLst>
          </p:cNvPr>
          <p:cNvSpPr/>
          <p:nvPr/>
        </p:nvSpPr>
        <p:spPr>
          <a:xfrm>
            <a:off x="4953000" y="818866"/>
            <a:ext cx="4059640" cy="3954929"/>
          </a:xfrm>
          <a:prstGeom prst="rect">
            <a:avLst/>
          </a:prstGeom>
        </p:spPr>
        <p:txBody>
          <a:bodyPr wrap="square">
            <a:spAutoFit/>
          </a:bodyPr>
          <a:lstStyle/>
          <a:p>
            <a:pPr fontAlgn="ctr">
              <a:spcBef>
                <a:spcPts val="600"/>
              </a:spcBef>
            </a:pPr>
            <a:r>
              <a:rPr lang="en-US" altLang="ja-JP" sz="2000" b="1" dirty="0">
                <a:latin typeface="Meiryo UI" panose="020B0604030504040204" pitchFamily="50" charset="-128"/>
                <a:ea typeface="Meiryo UI" panose="020B0604030504040204" pitchFamily="50" charset="-128"/>
              </a:rPr>
              <a:t>6.</a:t>
            </a:r>
            <a:r>
              <a:rPr lang="ja-JP" altLang="en-US" sz="2000" b="1" dirty="0">
                <a:latin typeface="Meiryo UI" panose="020B0604030504040204" pitchFamily="50" charset="-128"/>
                <a:ea typeface="Meiryo UI" panose="020B0604030504040204" pitchFamily="50" charset="-128"/>
              </a:rPr>
              <a:t>組織をマネジメントする</a:t>
            </a:r>
            <a:endParaRPr lang="en-US" altLang="ja-JP" sz="2000" b="1" dirty="0">
              <a:latin typeface="Meiryo UI" panose="020B0604030504040204" pitchFamily="50" charset="-128"/>
              <a:ea typeface="Meiryo UI" panose="020B0604030504040204" pitchFamily="50" charset="-128"/>
            </a:endParaRPr>
          </a:p>
          <a:p>
            <a:pPr fontAlgn="ctr">
              <a:spcBef>
                <a:spcPts val="600"/>
              </a:spcBef>
            </a:pPr>
            <a:r>
              <a:rPr lang="en-US" altLang="ja-JP" sz="1600" b="1" dirty="0">
                <a:latin typeface="Meiryo UI" panose="020B0604030504040204" pitchFamily="50" charset="-128"/>
                <a:ea typeface="Meiryo UI" panose="020B0604030504040204" pitchFamily="50" charset="-128"/>
              </a:rPr>
              <a:t>STEP1:</a:t>
            </a:r>
            <a:r>
              <a:rPr lang="ja-JP" altLang="en-US" sz="1600" b="1" dirty="0">
                <a:latin typeface="Meiryo UI" panose="020B0604030504040204" pitchFamily="50" charset="-128"/>
                <a:ea typeface="Meiryo UI" panose="020B0604030504040204" pitchFamily="50" charset="-128"/>
              </a:rPr>
              <a:t>目的を共有する</a:t>
            </a:r>
          </a:p>
          <a:p>
            <a:pPr marL="72000" algn="just" fontAlgn="ctr"/>
            <a:r>
              <a:rPr lang="ja-JP" altLang="ja-JP" sz="1400" dirty="0">
                <a:solidFill>
                  <a:srgbClr val="000000"/>
                </a:solidFill>
                <a:latin typeface="Meiryo UI" panose="020B0604030504040204" pitchFamily="50" charset="-128"/>
                <a:ea typeface="Meiryo UI" panose="020B0604030504040204" pitchFamily="50" charset="-128"/>
              </a:rPr>
              <a:t>ミッション・ビジョン・バリュー</a:t>
            </a:r>
            <a:endParaRPr lang="ja-JP" altLang="ja-JP" sz="1400" dirty="0">
              <a:latin typeface="Meiryo UI" panose="020B0604030504040204" pitchFamily="50" charset="-128"/>
              <a:ea typeface="Meiryo UI" panose="020B0604030504040204" pitchFamily="50" charset="-128"/>
            </a:endParaRPr>
          </a:p>
          <a:p>
            <a:pPr marL="72000" algn="just" fontAlgn="ctr"/>
            <a:r>
              <a:rPr lang="en-US" altLang="ja-JP" sz="1400" dirty="0">
                <a:solidFill>
                  <a:srgbClr val="000000"/>
                </a:solidFill>
                <a:latin typeface="Meiryo UI" panose="020B0604030504040204" pitchFamily="50" charset="-128"/>
                <a:ea typeface="Meiryo UI" panose="020B0604030504040204" pitchFamily="50" charset="-128"/>
              </a:rPr>
              <a:t>Will/Can/Must</a:t>
            </a:r>
            <a:endParaRPr lang="ja-JP" altLang="ja-JP" sz="1400" dirty="0">
              <a:latin typeface="Meiryo UI" panose="020B0604030504040204" pitchFamily="50" charset="-128"/>
              <a:ea typeface="Meiryo UI" panose="020B0604030504040204" pitchFamily="50" charset="-128"/>
            </a:endParaRPr>
          </a:p>
          <a:p>
            <a:pPr marL="72000" algn="just" fontAlgn="ctr"/>
            <a:r>
              <a:rPr lang="en-US" altLang="ja-JP" sz="1400" dirty="0">
                <a:solidFill>
                  <a:srgbClr val="000000"/>
                </a:solidFill>
                <a:latin typeface="Meiryo UI" panose="020B0604030504040204" pitchFamily="50" charset="-128"/>
                <a:ea typeface="Meiryo UI" panose="020B0604030504040204" pitchFamily="50" charset="-128"/>
              </a:rPr>
              <a:t>Need/Want</a:t>
            </a:r>
            <a:r>
              <a:rPr lang="ja-JP" altLang="ja-JP" sz="1400" dirty="0">
                <a:solidFill>
                  <a:srgbClr val="000000"/>
                </a:solidFill>
                <a:latin typeface="Meiryo UI" panose="020B0604030504040204" pitchFamily="50" charset="-128"/>
                <a:ea typeface="Meiryo UI" panose="020B0604030504040204" pitchFamily="50" charset="-128"/>
              </a:rPr>
              <a:t>マトリクス</a:t>
            </a:r>
            <a:endParaRPr lang="ja-JP" altLang="ja-JP" sz="1400" dirty="0">
              <a:latin typeface="Meiryo UI" panose="020B0604030504040204" pitchFamily="50" charset="-128"/>
              <a:ea typeface="Meiryo UI" panose="020B0604030504040204" pitchFamily="50" charset="-128"/>
            </a:endParaRPr>
          </a:p>
          <a:p>
            <a:pPr fontAlgn="ctr">
              <a:spcBef>
                <a:spcPts val="600"/>
              </a:spcBef>
            </a:pPr>
            <a:r>
              <a:rPr lang="en-US" altLang="ja-JP" sz="1600" b="1" dirty="0">
                <a:latin typeface="Meiryo UI" panose="020B0604030504040204" pitchFamily="50" charset="-128"/>
                <a:ea typeface="Meiryo UI" panose="020B0604030504040204" pitchFamily="50" charset="-128"/>
              </a:rPr>
              <a:t>STEP2:</a:t>
            </a:r>
            <a:r>
              <a:rPr lang="ja-JP" altLang="en-US" sz="1600" b="1" dirty="0">
                <a:latin typeface="Meiryo UI" panose="020B0604030504040204" pitchFamily="50" charset="-128"/>
                <a:ea typeface="Meiryo UI" panose="020B0604030504040204" pitchFamily="50" charset="-128"/>
              </a:rPr>
              <a:t>メンバー間の関係性の質を高める</a:t>
            </a:r>
          </a:p>
          <a:p>
            <a:pPr marL="72000" algn="just" fontAlgn="ctr"/>
            <a:r>
              <a:rPr lang="ja-JP" altLang="ja-JP" sz="1400" dirty="0">
                <a:solidFill>
                  <a:srgbClr val="000000"/>
                </a:solidFill>
                <a:latin typeface="Meiryo UI" panose="020B0604030504040204" pitchFamily="50" charset="-128"/>
                <a:ea typeface="Meiryo UI" panose="020B0604030504040204" pitchFamily="50" charset="-128"/>
              </a:rPr>
              <a:t>ジョハリの窓</a:t>
            </a:r>
            <a:endParaRPr lang="ja-JP" altLang="ja-JP" sz="1400" dirty="0">
              <a:latin typeface="Meiryo UI" panose="020B0604030504040204" pitchFamily="50" charset="-128"/>
              <a:ea typeface="Meiryo UI" panose="020B0604030504040204" pitchFamily="50" charset="-128"/>
            </a:endParaRPr>
          </a:p>
          <a:p>
            <a:pPr marL="72000" algn="just" fontAlgn="ctr"/>
            <a:r>
              <a:rPr lang="ja-JP" altLang="ja-JP" sz="1400" dirty="0">
                <a:solidFill>
                  <a:srgbClr val="000000"/>
                </a:solidFill>
                <a:latin typeface="Meiryo UI" panose="020B0604030504040204" pitchFamily="50" charset="-128"/>
                <a:ea typeface="Meiryo UI" panose="020B0604030504040204" pitchFamily="50" charset="-128"/>
              </a:rPr>
              <a:t>認知</a:t>
            </a:r>
            <a:r>
              <a:rPr lang="en-US" altLang="ja-JP" sz="1400" dirty="0">
                <a:solidFill>
                  <a:srgbClr val="000000"/>
                </a:solidFill>
                <a:latin typeface="Meiryo UI" panose="020B0604030504040204" pitchFamily="50" charset="-128"/>
                <a:ea typeface="Meiryo UI" panose="020B0604030504040204" pitchFamily="50" charset="-128"/>
              </a:rPr>
              <a:t>/</a:t>
            </a:r>
            <a:r>
              <a:rPr lang="ja-JP" altLang="ja-JP" sz="1400" dirty="0">
                <a:solidFill>
                  <a:srgbClr val="000000"/>
                </a:solidFill>
                <a:latin typeface="Meiryo UI" panose="020B0604030504040204" pitchFamily="50" charset="-128"/>
                <a:ea typeface="Meiryo UI" panose="020B0604030504040204" pitchFamily="50" charset="-128"/>
              </a:rPr>
              <a:t>行動ループ</a:t>
            </a:r>
            <a:endParaRPr lang="ja-JP" altLang="ja-JP" sz="1400" dirty="0">
              <a:latin typeface="Meiryo UI" panose="020B0604030504040204" pitchFamily="50" charset="-128"/>
              <a:ea typeface="Meiryo UI" panose="020B0604030504040204" pitchFamily="50" charset="-128"/>
            </a:endParaRPr>
          </a:p>
          <a:p>
            <a:pPr marL="72000" algn="just" fontAlgn="ctr"/>
            <a:r>
              <a:rPr lang="ja-JP" altLang="ja-JP" sz="1400" dirty="0">
                <a:solidFill>
                  <a:srgbClr val="000000"/>
                </a:solidFill>
                <a:latin typeface="Meiryo UI" panose="020B0604030504040204" pitchFamily="50" charset="-128"/>
                <a:ea typeface="Meiryo UI" panose="020B0604030504040204" pitchFamily="50" charset="-128"/>
              </a:rPr>
              <a:t>ウォント</a:t>
            </a:r>
            <a:r>
              <a:rPr lang="en-US" altLang="ja-JP" sz="1400" dirty="0">
                <a:solidFill>
                  <a:srgbClr val="000000"/>
                </a:solidFill>
                <a:latin typeface="Meiryo UI" panose="020B0604030504040204" pitchFamily="50" charset="-128"/>
                <a:ea typeface="Meiryo UI" panose="020B0604030504040204" pitchFamily="50" charset="-128"/>
              </a:rPr>
              <a:t>/</a:t>
            </a:r>
            <a:r>
              <a:rPr lang="ja-JP" altLang="ja-JP" sz="1400" dirty="0">
                <a:solidFill>
                  <a:srgbClr val="000000"/>
                </a:solidFill>
                <a:latin typeface="Meiryo UI" panose="020B0604030504040204" pitchFamily="50" charset="-128"/>
                <a:ea typeface="Meiryo UI" panose="020B0604030504040204" pitchFamily="50" charset="-128"/>
              </a:rPr>
              <a:t>コミットメント</a:t>
            </a:r>
            <a:endParaRPr lang="ja-JP" altLang="ja-JP" sz="1400" dirty="0">
              <a:latin typeface="Meiryo UI" panose="020B0604030504040204" pitchFamily="50" charset="-128"/>
              <a:ea typeface="Meiryo UI" panose="020B0604030504040204" pitchFamily="50" charset="-128"/>
            </a:endParaRPr>
          </a:p>
          <a:p>
            <a:pPr marL="72000" algn="just" fontAlgn="ctr"/>
            <a:r>
              <a:rPr lang="en-US" altLang="ja-JP" sz="1400" dirty="0">
                <a:solidFill>
                  <a:srgbClr val="000000"/>
                </a:solidFill>
                <a:latin typeface="Meiryo UI" panose="020B0604030504040204" pitchFamily="50" charset="-128"/>
                <a:ea typeface="Meiryo UI" panose="020B0604030504040204" pitchFamily="50" charset="-128"/>
              </a:rPr>
              <a:t>PM</a:t>
            </a:r>
            <a:r>
              <a:rPr lang="ja-JP" altLang="ja-JP" sz="1400" dirty="0">
                <a:solidFill>
                  <a:srgbClr val="000000"/>
                </a:solidFill>
                <a:latin typeface="Meiryo UI" panose="020B0604030504040204" pitchFamily="50" charset="-128"/>
                <a:ea typeface="Meiryo UI" panose="020B0604030504040204" pitchFamily="50" charset="-128"/>
              </a:rPr>
              <a:t>理論</a:t>
            </a:r>
            <a:endParaRPr lang="ja-JP" altLang="ja-JP" sz="1400" dirty="0">
              <a:latin typeface="Meiryo UI" panose="020B0604030504040204" pitchFamily="50" charset="-128"/>
              <a:ea typeface="Meiryo UI" panose="020B0604030504040204" pitchFamily="50" charset="-128"/>
            </a:endParaRPr>
          </a:p>
          <a:p>
            <a:pPr marL="72000" algn="just" fontAlgn="ctr"/>
            <a:r>
              <a:rPr lang="ja-JP" altLang="ja-JP" sz="1400" dirty="0">
                <a:solidFill>
                  <a:srgbClr val="000000"/>
                </a:solidFill>
                <a:latin typeface="Meiryo UI" panose="020B0604030504040204" pitchFamily="50" charset="-128"/>
                <a:ea typeface="Meiryo UI" panose="020B0604030504040204" pitchFamily="50" charset="-128"/>
              </a:rPr>
              <a:t>ステークホルダー分析</a:t>
            </a:r>
            <a:endParaRPr lang="ja-JP" altLang="ja-JP" sz="1400" dirty="0">
              <a:latin typeface="Meiryo UI" panose="020B0604030504040204" pitchFamily="50" charset="-128"/>
              <a:ea typeface="Meiryo UI" panose="020B0604030504040204" pitchFamily="50" charset="-128"/>
            </a:endParaRPr>
          </a:p>
          <a:p>
            <a:pPr fontAlgn="ctr">
              <a:spcBef>
                <a:spcPts val="600"/>
              </a:spcBef>
            </a:pPr>
            <a:r>
              <a:rPr lang="en-US" altLang="ja-JP" sz="1600" b="1" dirty="0">
                <a:latin typeface="Meiryo UI" panose="020B0604030504040204" pitchFamily="50" charset="-128"/>
                <a:ea typeface="Meiryo UI" panose="020B0604030504040204" pitchFamily="50" charset="-128"/>
              </a:rPr>
              <a:t>STEP3:</a:t>
            </a:r>
            <a:r>
              <a:rPr lang="ja-JP" altLang="en-US" sz="1600" b="1" dirty="0">
                <a:latin typeface="Meiryo UI" panose="020B0604030504040204" pitchFamily="50" charset="-128"/>
                <a:ea typeface="Meiryo UI" panose="020B0604030504040204" pitchFamily="50" charset="-128"/>
              </a:rPr>
              <a:t>メンバーのモチベーションを高める</a:t>
            </a:r>
          </a:p>
          <a:p>
            <a:pPr marL="72000" algn="just" fontAlgn="ctr"/>
            <a:r>
              <a:rPr lang="ja-JP" altLang="ja-JP" sz="1400" dirty="0">
                <a:solidFill>
                  <a:srgbClr val="000000"/>
                </a:solidFill>
                <a:latin typeface="Meiryo UI" panose="020B0604030504040204" pitchFamily="50" charset="-128"/>
                <a:ea typeface="Meiryo UI" panose="020B0604030504040204" pitchFamily="50" charset="-128"/>
              </a:rPr>
              <a:t>動機付け・衛生理論</a:t>
            </a:r>
            <a:endParaRPr lang="ja-JP" altLang="ja-JP" sz="1400" dirty="0">
              <a:latin typeface="Meiryo UI" panose="020B0604030504040204" pitchFamily="50" charset="-128"/>
              <a:ea typeface="Meiryo UI" panose="020B0604030504040204" pitchFamily="50" charset="-128"/>
            </a:endParaRPr>
          </a:p>
          <a:p>
            <a:pPr marL="72000" algn="just" fontAlgn="ctr"/>
            <a:r>
              <a:rPr lang="en-US" altLang="ja-JP" sz="1400" dirty="0">
                <a:solidFill>
                  <a:srgbClr val="000000"/>
                </a:solidFill>
                <a:latin typeface="Meiryo UI" panose="020B0604030504040204" pitchFamily="50" charset="-128"/>
                <a:ea typeface="Meiryo UI" panose="020B0604030504040204" pitchFamily="50" charset="-128"/>
              </a:rPr>
              <a:t>Will/Skill</a:t>
            </a:r>
            <a:r>
              <a:rPr lang="ja-JP" altLang="ja-JP" sz="1400" dirty="0">
                <a:solidFill>
                  <a:srgbClr val="000000"/>
                </a:solidFill>
                <a:latin typeface="Meiryo UI" panose="020B0604030504040204" pitchFamily="50" charset="-128"/>
                <a:ea typeface="Meiryo UI" panose="020B0604030504040204" pitchFamily="50" charset="-128"/>
              </a:rPr>
              <a:t>マトリクス</a:t>
            </a:r>
            <a:endParaRPr lang="ja-JP" altLang="ja-JP" sz="1400" dirty="0">
              <a:latin typeface="Meiryo UI" panose="020B0604030504040204" pitchFamily="50" charset="-128"/>
              <a:ea typeface="Meiryo UI" panose="020B0604030504040204" pitchFamily="50" charset="-128"/>
            </a:endParaRPr>
          </a:p>
          <a:p>
            <a:pPr marL="72000" algn="just" fontAlgn="ctr"/>
            <a:r>
              <a:rPr lang="en-US" altLang="ja-JP" sz="1400" dirty="0">
                <a:solidFill>
                  <a:srgbClr val="000000"/>
                </a:solidFill>
                <a:latin typeface="Meiryo UI" panose="020B0604030504040204" pitchFamily="50" charset="-128"/>
                <a:ea typeface="Meiryo UI" panose="020B0604030504040204" pitchFamily="50" charset="-128"/>
              </a:rPr>
              <a:t>GROW</a:t>
            </a:r>
            <a:r>
              <a:rPr lang="ja-JP" altLang="ja-JP" sz="1400" dirty="0">
                <a:solidFill>
                  <a:srgbClr val="000000"/>
                </a:solidFill>
                <a:latin typeface="Meiryo UI" panose="020B0604030504040204" pitchFamily="50" charset="-128"/>
                <a:ea typeface="Meiryo UI" panose="020B0604030504040204" pitchFamily="50" charset="-128"/>
              </a:rPr>
              <a:t>モデル</a:t>
            </a:r>
            <a:endParaRPr lang="en-US" altLang="ja-JP" sz="1400" dirty="0">
              <a:solidFill>
                <a:srgbClr val="000000"/>
              </a:solidFill>
              <a:latin typeface="Meiryo UI" panose="020B0604030504040204" pitchFamily="50" charset="-128"/>
              <a:ea typeface="Meiryo UI" panose="020B0604030504040204" pitchFamily="50" charset="-128"/>
            </a:endParaRPr>
          </a:p>
          <a:p>
            <a:pPr marL="72000" algn="just" fontAlgn="ctr"/>
            <a:endParaRPr lang="en-US" altLang="ja-JP" sz="1400" dirty="0">
              <a:solidFill>
                <a:srgbClr val="000000"/>
              </a:solidFill>
              <a:latin typeface="Meiryo UI" panose="020B0604030504040204" pitchFamily="50" charset="-128"/>
              <a:ea typeface="Meiryo UI" panose="020B0604030504040204" pitchFamily="50" charset="-128"/>
            </a:endParaRPr>
          </a:p>
        </p:txBody>
      </p:sp>
      <p:cxnSp>
        <p:nvCxnSpPr>
          <p:cNvPr id="30" name="直線コネクタ 29">
            <a:extLst>
              <a:ext uri="{FF2B5EF4-FFF2-40B4-BE49-F238E27FC236}">
                <a16:creationId xmlns:a16="http://schemas.microsoft.com/office/drawing/2014/main" id="{1313AE7F-FA4A-469D-BE24-D6F2C26F0C9F}"/>
              </a:ext>
            </a:extLst>
          </p:cNvPr>
          <p:cNvCxnSpPr>
            <a:cxnSpLocks/>
          </p:cNvCxnSpPr>
          <p:nvPr/>
        </p:nvCxnSpPr>
        <p:spPr>
          <a:xfrm>
            <a:off x="4816522" y="818866"/>
            <a:ext cx="0" cy="5322627"/>
          </a:xfrm>
          <a:prstGeom prst="line">
            <a:avLst/>
          </a:prstGeom>
          <a:ln w="6350">
            <a:prstDash val="dash"/>
          </a:ln>
          <a:effectLst/>
        </p:spPr>
        <p:style>
          <a:lnRef idx="2">
            <a:schemeClr val="accent1"/>
          </a:lnRef>
          <a:fillRef idx="0">
            <a:schemeClr val="accent1"/>
          </a:fillRef>
          <a:effectRef idx="1">
            <a:schemeClr val="accent1"/>
          </a:effectRef>
          <a:fontRef idx="minor">
            <a:schemeClr val="tx1"/>
          </a:fontRef>
        </p:style>
      </p:cxnSp>
      <p:sp>
        <p:nvSpPr>
          <p:cNvPr id="38" name="テキスト ボックス 37">
            <a:extLst>
              <a:ext uri="{FF2B5EF4-FFF2-40B4-BE49-F238E27FC236}">
                <a16:creationId xmlns:a16="http://schemas.microsoft.com/office/drawing/2014/main" id="{201C9AF3-C212-424F-998F-4B8FB57BF112}"/>
              </a:ext>
            </a:extLst>
          </p:cNvPr>
          <p:cNvSpPr txBox="1"/>
          <p:nvPr/>
        </p:nvSpPr>
        <p:spPr>
          <a:xfrm>
            <a:off x="463308" y="238540"/>
            <a:ext cx="1527021" cy="400110"/>
          </a:xfrm>
          <a:prstGeom prst="rect">
            <a:avLst/>
          </a:prstGeom>
          <a:noFill/>
        </p:spPr>
        <p:txBody>
          <a:bodyPr wrap="none" rtlCol="0">
            <a:spAutoFit/>
          </a:bodyPr>
          <a:lstStyle/>
          <a:p>
            <a:r>
              <a:rPr kumimoji="1" lang="ja-JP" altLang="en-US" sz="2000" b="1" dirty="0">
                <a:solidFill>
                  <a:schemeClr val="tx1">
                    <a:lumMod val="75000"/>
                    <a:lumOff val="25000"/>
                  </a:schemeClr>
                </a:solidFill>
                <a:latin typeface="Meiryo" panose="020B0604030504040204" pitchFamily="34" charset="-128"/>
                <a:ea typeface="Meiryo" panose="020B0604030504040204" pitchFamily="34" charset="-128"/>
              </a:rPr>
              <a:t>目次 </a:t>
            </a:r>
            <a:r>
              <a:rPr kumimoji="1" lang="en-US" altLang="ja-JP" sz="2000" b="1" dirty="0">
                <a:solidFill>
                  <a:schemeClr val="tx1">
                    <a:lumMod val="75000"/>
                    <a:lumOff val="25000"/>
                  </a:schemeClr>
                </a:solidFill>
                <a:latin typeface="Meiryo" panose="020B0604030504040204" pitchFamily="34" charset="-128"/>
                <a:ea typeface="Meiryo" panose="020B0604030504040204" pitchFamily="34" charset="-128"/>
              </a:rPr>
              <a:t>(3/4)</a:t>
            </a:r>
            <a:endParaRPr kumimoji="1" lang="ja-JP" altLang="en-US" sz="2000" b="1" dirty="0">
              <a:solidFill>
                <a:schemeClr val="tx1">
                  <a:lumMod val="75000"/>
                  <a:lumOff val="25000"/>
                </a:schemeClr>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7261898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直線コネクタ 57">
            <a:extLst>
              <a:ext uri="{FF2B5EF4-FFF2-40B4-BE49-F238E27FC236}">
                <a16:creationId xmlns:a16="http://schemas.microsoft.com/office/drawing/2014/main" id="{E8174CA9-F215-374A-BCCA-88986A6832F0}"/>
              </a:ext>
            </a:extLst>
          </p:cNvPr>
          <p:cNvCxnSpPr>
            <a:cxnSpLocks/>
          </p:cNvCxnSpPr>
          <p:nvPr/>
        </p:nvCxnSpPr>
        <p:spPr>
          <a:xfrm>
            <a:off x="3271489" y="686423"/>
            <a:ext cx="0" cy="5803829"/>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60" name="直線コネクタ 59">
            <a:extLst>
              <a:ext uri="{FF2B5EF4-FFF2-40B4-BE49-F238E27FC236}">
                <a16:creationId xmlns:a16="http://schemas.microsoft.com/office/drawing/2014/main" id="{50D87B1F-07DB-C54E-94B7-F4A76059BE65}"/>
              </a:ext>
            </a:extLst>
          </p:cNvPr>
          <p:cNvCxnSpPr>
            <a:cxnSpLocks/>
          </p:cNvCxnSpPr>
          <p:nvPr/>
        </p:nvCxnSpPr>
        <p:spPr>
          <a:xfrm>
            <a:off x="6417970" y="686423"/>
            <a:ext cx="0" cy="5803829"/>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61" name="直線コネクタ 60">
            <a:extLst>
              <a:ext uri="{FF2B5EF4-FFF2-40B4-BE49-F238E27FC236}">
                <a16:creationId xmlns:a16="http://schemas.microsoft.com/office/drawing/2014/main" id="{FE8D0DAB-5551-E142-AE78-697962BEF67B}"/>
              </a:ext>
            </a:extLst>
          </p:cNvPr>
          <p:cNvCxnSpPr>
            <a:cxnSpLocks/>
          </p:cNvCxnSpPr>
          <p:nvPr/>
        </p:nvCxnSpPr>
        <p:spPr>
          <a:xfrm>
            <a:off x="7991212" y="686423"/>
            <a:ext cx="0" cy="5803829"/>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63" name="直線コネクタ 62">
            <a:extLst>
              <a:ext uri="{FF2B5EF4-FFF2-40B4-BE49-F238E27FC236}">
                <a16:creationId xmlns:a16="http://schemas.microsoft.com/office/drawing/2014/main" id="{8228EC84-8EE3-C144-AD44-A6C5764E73E9}"/>
              </a:ext>
            </a:extLst>
          </p:cNvPr>
          <p:cNvCxnSpPr>
            <a:cxnSpLocks/>
          </p:cNvCxnSpPr>
          <p:nvPr/>
        </p:nvCxnSpPr>
        <p:spPr>
          <a:xfrm>
            <a:off x="4844730" y="686423"/>
            <a:ext cx="0" cy="580383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70" name="テキスト ボックス 69">
            <a:extLst>
              <a:ext uri="{FF2B5EF4-FFF2-40B4-BE49-F238E27FC236}">
                <a16:creationId xmlns:a16="http://schemas.microsoft.com/office/drawing/2014/main" id="{105EBD79-6C6C-9849-BEF9-47FAE80BC3A0}"/>
              </a:ext>
            </a:extLst>
          </p:cNvPr>
          <p:cNvSpPr txBox="1"/>
          <p:nvPr/>
        </p:nvSpPr>
        <p:spPr>
          <a:xfrm>
            <a:off x="341552" y="3154008"/>
            <a:ext cx="1356695" cy="239392"/>
          </a:xfrm>
          <a:prstGeom prst="rect">
            <a:avLst/>
          </a:prstGeom>
          <a:noFill/>
        </p:spPr>
        <p:txBody>
          <a:bodyPr wrap="square" lIns="91423" tIns="45712" rIns="91423" bIns="45712"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行動</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cxnSp>
        <p:nvCxnSpPr>
          <p:cNvPr id="71" name="直線コネクタ 70">
            <a:extLst>
              <a:ext uri="{FF2B5EF4-FFF2-40B4-BE49-F238E27FC236}">
                <a16:creationId xmlns:a16="http://schemas.microsoft.com/office/drawing/2014/main" id="{4EC162C5-4F2F-1846-89F9-7D8C8D2D1001}"/>
              </a:ext>
            </a:extLst>
          </p:cNvPr>
          <p:cNvCxnSpPr/>
          <p:nvPr/>
        </p:nvCxnSpPr>
        <p:spPr>
          <a:xfrm>
            <a:off x="345817" y="5695560"/>
            <a:ext cx="9222897" cy="0"/>
          </a:xfrm>
          <a:prstGeom prst="line">
            <a:avLst/>
          </a:prstGeom>
          <a:ln w="12700" cmpd="sng">
            <a:solidFill>
              <a:srgbClr val="404040"/>
            </a:solidFill>
            <a:prstDash val="sysDash"/>
          </a:ln>
          <a:effectLst/>
        </p:spPr>
        <p:style>
          <a:lnRef idx="2">
            <a:schemeClr val="accent1"/>
          </a:lnRef>
          <a:fillRef idx="0">
            <a:schemeClr val="accent1"/>
          </a:fillRef>
          <a:effectRef idx="1">
            <a:schemeClr val="accent1"/>
          </a:effectRef>
          <a:fontRef idx="minor">
            <a:schemeClr val="tx1"/>
          </a:fontRef>
        </p:style>
      </p:cxnSp>
      <p:sp>
        <p:nvSpPr>
          <p:cNvPr id="72" name="テキスト ボックス 71">
            <a:extLst>
              <a:ext uri="{FF2B5EF4-FFF2-40B4-BE49-F238E27FC236}">
                <a16:creationId xmlns:a16="http://schemas.microsoft.com/office/drawing/2014/main" id="{ACC2AFF7-C5A9-4047-AC4B-2925A79463BF}"/>
              </a:ext>
            </a:extLst>
          </p:cNvPr>
          <p:cNvSpPr txBox="1"/>
          <p:nvPr/>
        </p:nvSpPr>
        <p:spPr>
          <a:xfrm>
            <a:off x="345817" y="5973211"/>
            <a:ext cx="1352430" cy="239392"/>
          </a:xfrm>
          <a:prstGeom prst="rect">
            <a:avLst/>
          </a:prstGeom>
          <a:noFill/>
        </p:spPr>
        <p:txBody>
          <a:bodyPr wrap="square" lIns="91423" tIns="45712" rIns="91423" bIns="45712"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ニーズ</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73" name="テキスト ボックス 72">
            <a:extLst>
              <a:ext uri="{FF2B5EF4-FFF2-40B4-BE49-F238E27FC236}">
                <a16:creationId xmlns:a16="http://schemas.microsoft.com/office/drawing/2014/main" id="{5166EC09-2697-7246-8879-CB358CA0D87C}"/>
              </a:ext>
            </a:extLst>
          </p:cNvPr>
          <p:cNvSpPr txBox="1"/>
          <p:nvPr/>
        </p:nvSpPr>
        <p:spPr>
          <a:xfrm>
            <a:off x="345816" y="4922051"/>
            <a:ext cx="1352431" cy="239392"/>
          </a:xfrm>
          <a:prstGeom prst="rect">
            <a:avLst/>
          </a:prstGeom>
          <a:noFill/>
        </p:spPr>
        <p:txBody>
          <a:bodyPr wrap="square" lIns="91423" tIns="45712" rIns="91423" bIns="45712"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心理状況</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cxnSp>
        <p:nvCxnSpPr>
          <p:cNvPr id="74" name="直線コネクタ 73">
            <a:extLst>
              <a:ext uri="{FF2B5EF4-FFF2-40B4-BE49-F238E27FC236}">
                <a16:creationId xmlns:a16="http://schemas.microsoft.com/office/drawing/2014/main" id="{4899C07F-A6DC-A94A-AFA3-F4265FD61F87}"/>
              </a:ext>
            </a:extLst>
          </p:cNvPr>
          <p:cNvCxnSpPr/>
          <p:nvPr/>
        </p:nvCxnSpPr>
        <p:spPr>
          <a:xfrm>
            <a:off x="337288" y="4387936"/>
            <a:ext cx="9222897" cy="0"/>
          </a:xfrm>
          <a:prstGeom prst="line">
            <a:avLst/>
          </a:prstGeom>
          <a:ln w="12700" cmpd="sng">
            <a:solidFill>
              <a:srgbClr val="404040"/>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7" name="直線コネクタ 36">
            <a:extLst>
              <a:ext uri="{FF2B5EF4-FFF2-40B4-BE49-F238E27FC236}">
                <a16:creationId xmlns:a16="http://schemas.microsoft.com/office/drawing/2014/main" id="{D0C97836-CC25-BC41-82F7-C84A9EF45F28}"/>
              </a:ext>
            </a:extLst>
          </p:cNvPr>
          <p:cNvCxnSpPr/>
          <p:nvPr/>
        </p:nvCxnSpPr>
        <p:spPr>
          <a:xfrm>
            <a:off x="345817" y="2159472"/>
            <a:ext cx="9222897" cy="0"/>
          </a:xfrm>
          <a:prstGeom prst="line">
            <a:avLst/>
          </a:prstGeom>
          <a:ln w="12700" cmpd="sng">
            <a:solidFill>
              <a:srgbClr val="404040"/>
            </a:solidFill>
            <a:prstDash val="sysDash"/>
          </a:ln>
          <a:effectLst/>
        </p:spPr>
        <p:style>
          <a:lnRef idx="2">
            <a:schemeClr val="accent1"/>
          </a:lnRef>
          <a:fillRef idx="0">
            <a:schemeClr val="accent1"/>
          </a:fillRef>
          <a:effectRef idx="1">
            <a:schemeClr val="accent1"/>
          </a:effectRef>
          <a:fontRef idx="minor">
            <a:schemeClr val="tx1"/>
          </a:fontRef>
        </p:style>
      </p:cxnSp>
      <p:sp>
        <p:nvSpPr>
          <p:cNvPr id="38" name="テキスト ボックス 37">
            <a:extLst>
              <a:ext uri="{FF2B5EF4-FFF2-40B4-BE49-F238E27FC236}">
                <a16:creationId xmlns:a16="http://schemas.microsoft.com/office/drawing/2014/main" id="{AACEDCF0-44C7-8142-8E7D-D00B48EDE6C8}"/>
              </a:ext>
            </a:extLst>
          </p:cNvPr>
          <p:cNvSpPr txBox="1"/>
          <p:nvPr/>
        </p:nvSpPr>
        <p:spPr>
          <a:xfrm>
            <a:off x="345816" y="1633881"/>
            <a:ext cx="1356695" cy="239392"/>
          </a:xfrm>
          <a:prstGeom prst="rect">
            <a:avLst/>
          </a:prstGeom>
          <a:noFill/>
        </p:spPr>
        <p:txBody>
          <a:bodyPr wrap="square" lIns="91423" tIns="45712" rIns="91423" bIns="45712"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タッチポイント</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51" name="テキスト ボックス 50">
            <a:extLst>
              <a:ext uri="{FF2B5EF4-FFF2-40B4-BE49-F238E27FC236}">
                <a16:creationId xmlns:a16="http://schemas.microsoft.com/office/drawing/2014/main" id="{584FE7D0-8819-FE45-8BC7-9EA2F513EE78}"/>
              </a:ext>
            </a:extLst>
          </p:cNvPr>
          <p:cNvSpPr txBox="1"/>
          <p:nvPr/>
        </p:nvSpPr>
        <p:spPr>
          <a:xfrm>
            <a:off x="463308" y="238540"/>
            <a:ext cx="2497800"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17_</a:t>
            </a:r>
            <a:r>
              <a:rPr lang="ja-JP" altLang="en-US" dirty="0"/>
              <a:t>カスタマージャーニーマップ</a:t>
            </a:r>
          </a:p>
        </p:txBody>
      </p:sp>
      <p:sp>
        <p:nvSpPr>
          <p:cNvPr id="16" name="正方形/長方形 15">
            <a:extLst>
              <a:ext uri="{FF2B5EF4-FFF2-40B4-BE49-F238E27FC236}">
                <a16:creationId xmlns:a16="http://schemas.microsoft.com/office/drawing/2014/main" id="{18056B62-7473-4A49-BEE5-ED25C591116D}"/>
              </a:ext>
            </a:extLst>
          </p:cNvPr>
          <p:cNvSpPr/>
          <p:nvPr/>
        </p:nvSpPr>
        <p:spPr>
          <a:xfrm>
            <a:off x="337288" y="1347682"/>
            <a:ext cx="9235689" cy="514256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F2347430-7015-5340-9E78-50A24A7A92CD}"/>
              </a:ext>
            </a:extLst>
          </p:cNvPr>
          <p:cNvSpPr/>
          <p:nvPr/>
        </p:nvSpPr>
        <p:spPr>
          <a:xfrm>
            <a:off x="1687855" y="686421"/>
            <a:ext cx="7885122" cy="580383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8" name="テキスト ボックス 17">
            <a:extLst>
              <a:ext uri="{FF2B5EF4-FFF2-40B4-BE49-F238E27FC236}">
                <a16:creationId xmlns:a16="http://schemas.microsoft.com/office/drawing/2014/main" id="{7033EE92-BA99-4CAD-B8A3-B5889DC105CA}"/>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2.</a:t>
            </a:r>
            <a:r>
              <a:rPr lang="ja-JP" altLang="en-US" sz="900" dirty="0">
                <a:latin typeface="Meiryo UI" panose="020B0604030504040204" pitchFamily="50" charset="-128"/>
                <a:ea typeface="Meiryo UI" panose="020B0604030504040204" pitchFamily="50" charset="-128"/>
              </a:rPr>
              <a:t>市場を分析する</a:t>
            </a:r>
          </a:p>
        </p:txBody>
      </p:sp>
      <p:sp>
        <p:nvSpPr>
          <p:cNvPr id="19" name="テキスト ボックス 18">
            <a:extLst>
              <a:ext uri="{FF2B5EF4-FFF2-40B4-BE49-F238E27FC236}">
                <a16:creationId xmlns:a16="http://schemas.microsoft.com/office/drawing/2014/main" id="{E42A6AA5-9E66-47AD-BCFE-F8BDD15C0F63}"/>
              </a:ext>
            </a:extLst>
          </p:cNvPr>
          <p:cNvSpPr txBox="1"/>
          <p:nvPr/>
        </p:nvSpPr>
        <p:spPr>
          <a:xfrm>
            <a:off x="1809280" y="6560810"/>
            <a:ext cx="1463862"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STEP2:</a:t>
            </a:r>
            <a:r>
              <a:rPr lang="ja-JP" altLang="en-US" sz="900" dirty="0">
                <a:latin typeface="Meiryo UI" panose="020B0604030504040204" pitchFamily="50" charset="-128"/>
                <a:ea typeface="Meiryo UI" panose="020B0604030504040204" pitchFamily="50" charset="-128"/>
              </a:rPr>
              <a:t>顧客について分析</a:t>
            </a:r>
          </a:p>
        </p:txBody>
      </p:sp>
    </p:spTree>
    <p:extLst>
      <p:ext uri="{BB962C8B-B14F-4D97-AF65-F5344CB8AC3E}">
        <p14:creationId xmlns:p14="http://schemas.microsoft.com/office/powerpoint/2010/main" val="24492021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正方形/長方形 75">
            <a:extLst>
              <a:ext uri="{FF2B5EF4-FFF2-40B4-BE49-F238E27FC236}">
                <a16:creationId xmlns:a16="http://schemas.microsoft.com/office/drawing/2014/main" id="{F7906931-AC09-7541-BC9B-228D1AE8171A}"/>
              </a:ext>
            </a:extLst>
          </p:cNvPr>
          <p:cNvSpPr/>
          <p:nvPr/>
        </p:nvSpPr>
        <p:spPr>
          <a:xfrm>
            <a:off x="335967" y="686423"/>
            <a:ext cx="1930155" cy="5803829"/>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81" name="直線コネクタ 80">
            <a:extLst>
              <a:ext uri="{FF2B5EF4-FFF2-40B4-BE49-F238E27FC236}">
                <a16:creationId xmlns:a16="http://schemas.microsoft.com/office/drawing/2014/main" id="{30EBE8E7-5366-D248-97D1-439F8CCADF19}"/>
              </a:ext>
            </a:extLst>
          </p:cNvPr>
          <p:cNvCxnSpPr/>
          <p:nvPr/>
        </p:nvCxnSpPr>
        <p:spPr>
          <a:xfrm>
            <a:off x="2266122" y="686423"/>
            <a:ext cx="0"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91" name="テキスト ボックス 90">
            <a:extLst>
              <a:ext uri="{FF2B5EF4-FFF2-40B4-BE49-F238E27FC236}">
                <a16:creationId xmlns:a16="http://schemas.microsoft.com/office/drawing/2014/main" id="{78D01EC2-07A2-6B46-8CCB-750D766FBF10}"/>
              </a:ext>
            </a:extLst>
          </p:cNvPr>
          <p:cNvSpPr txBox="1"/>
          <p:nvPr/>
        </p:nvSpPr>
        <p:spPr>
          <a:xfrm>
            <a:off x="1003531" y="3907330"/>
            <a:ext cx="595035" cy="338554"/>
          </a:xfrm>
          <a:prstGeom prst="rect">
            <a:avLst/>
          </a:prstGeom>
          <a:noFill/>
        </p:spPr>
        <p:txBody>
          <a:bodyPr wrap="none" rtlCol="0" anchor="ctr">
            <a:spAutoFit/>
          </a:bodyPr>
          <a:lstStyle/>
          <a:p>
            <a:pPr algn="ctr"/>
            <a:r>
              <a:rPr kumimoji="1" lang="ja-JP" altLang="en-US" sz="1600" dirty="0">
                <a:solidFill>
                  <a:srgbClr val="404040"/>
                </a:solidFill>
                <a:latin typeface="Meiryo" panose="020B0604030504040204" pitchFamily="34" charset="-128"/>
                <a:ea typeface="Meiryo" panose="020B0604030504040204" pitchFamily="34" charset="-128"/>
                <a:cs typeface="メイリオ"/>
              </a:rPr>
              <a:t>流通</a:t>
            </a:r>
          </a:p>
        </p:txBody>
      </p:sp>
      <p:sp>
        <p:nvSpPr>
          <p:cNvPr id="92" name="テキスト ボックス 91">
            <a:extLst>
              <a:ext uri="{FF2B5EF4-FFF2-40B4-BE49-F238E27FC236}">
                <a16:creationId xmlns:a16="http://schemas.microsoft.com/office/drawing/2014/main" id="{CF362235-0C2A-AF47-823F-42AC9489E6B8}"/>
              </a:ext>
            </a:extLst>
          </p:cNvPr>
          <p:cNvSpPr txBox="1"/>
          <p:nvPr/>
        </p:nvSpPr>
        <p:spPr>
          <a:xfrm>
            <a:off x="982686" y="4326365"/>
            <a:ext cx="636714" cy="307777"/>
          </a:xfrm>
          <a:prstGeom prst="rect">
            <a:avLst/>
          </a:prstGeom>
          <a:noFill/>
        </p:spPr>
        <p:txBody>
          <a:bodyPr wrap="none" rtlCol="0" anchor="ctr">
            <a:spAutoFit/>
          </a:bodyPr>
          <a:lstStyle/>
          <a:p>
            <a:pPr algn="ctr"/>
            <a:r>
              <a:rPr kumimoji="1" lang="en-US" altLang="ja-JP" sz="1400" dirty="0">
                <a:solidFill>
                  <a:srgbClr val="404040"/>
                </a:solidFill>
                <a:latin typeface="Meiryo" panose="020B0604030504040204" pitchFamily="34" charset="-128"/>
                <a:ea typeface="Meiryo" panose="020B0604030504040204" pitchFamily="34" charset="-128"/>
                <a:cs typeface="メイリオ"/>
              </a:rPr>
              <a:t>Place</a:t>
            </a:r>
            <a:endParaRPr kumimoji="1" lang="ja-JP" altLang="en-US" sz="1600" dirty="0">
              <a:solidFill>
                <a:srgbClr val="404040"/>
              </a:solidFill>
              <a:latin typeface="Meiryo" panose="020B0604030504040204" pitchFamily="34" charset="-128"/>
              <a:ea typeface="Meiryo" panose="020B0604030504040204" pitchFamily="34" charset="-128"/>
              <a:cs typeface="メイリオ"/>
            </a:endParaRPr>
          </a:p>
        </p:txBody>
      </p:sp>
      <p:sp>
        <p:nvSpPr>
          <p:cNvPr id="94" name="テキスト ボックス 93">
            <a:extLst>
              <a:ext uri="{FF2B5EF4-FFF2-40B4-BE49-F238E27FC236}">
                <a16:creationId xmlns:a16="http://schemas.microsoft.com/office/drawing/2014/main" id="{01E1B100-3FFF-0A48-A85D-EEF07DCEB41E}"/>
              </a:ext>
            </a:extLst>
          </p:cNvPr>
          <p:cNvSpPr txBox="1"/>
          <p:nvPr/>
        </p:nvSpPr>
        <p:spPr>
          <a:xfrm>
            <a:off x="798346" y="5358288"/>
            <a:ext cx="1005404" cy="338554"/>
          </a:xfrm>
          <a:prstGeom prst="rect">
            <a:avLst/>
          </a:prstGeom>
          <a:noFill/>
        </p:spPr>
        <p:txBody>
          <a:bodyPr wrap="none" rtlCol="0" anchor="ctr">
            <a:spAutoFit/>
          </a:bodyPr>
          <a:lstStyle/>
          <a:p>
            <a:pPr algn="ctr"/>
            <a:r>
              <a:rPr kumimoji="1" lang="ja-JP" altLang="en-US" sz="1600" dirty="0">
                <a:solidFill>
                  <a:srgbClr val="404040"/>
                </a:solidFill>
                <a:latin typeface="Meiryo" panose="020B0604030504040204" pitchFamily="34" charset="-128"/>
                <a:ea typeface="Meiryo" panose="020B0604030504040204" pitchFamily="34" charset="-128"/>
                <a:cs typeface="メイリオ"/>
              </a:rPr>
              <a:t>販売促進</a:t>
            </a:r>
          </a:p>
        </p:txBody>
      </p:sp>
      <p:sp>
        <p:nvSpPr>
          <p:cNvPr id="95" name="テキスト ボックス 94">
            <a:extLst>
              <a:ext uri="{FF2B5EF4-FFF2-40B4-BE49-F238E27FC236}">
                <a16:creationId xmlns:a16="http://schemas.microsoft.com/office/drawing/2014/main" id="{008E7F6E-F7BE-4344-A81F-B6BD792DE3F6}"/>
              </a:ext>
            </a:extLst>
          </p:cNvPr>
          <p:cNvSpPr txBox="1"/>
          <p:nvPr/>
        </p:nvSpPr>
        <p:spPr>
          <a:xfrm>
            <a:off x="759869" y="5777322"/>
            <a:ext cx="1082348" cy="307777"/>
          </a:xfrm>
          <a:prstGeom prst="rect">
            <a:avLst/>
          </a:prstGeom>
          <a:noFill/>
        </p:spPr>
        <p:txBody>
          <a:bodyPr wrap="none" rtlCol="0" anchor="ctr">
            <a:spAutoFit/>
          </a:bodyPr>
          <a:lstStyle/>
          <a:p>
            <a:pPr algn="ctr"/>
            <a:r>
              <a:rPr kumimoji="1" lang="en-US" altLang="ja-JP" sz="1400" dirty="0">
                <a:solidFill>
                  <a:srgbClr val="404040"/>
                </a:solidFill>
                <a:latin typeface="Meiryo" panose="020B0604030504040204" pitchFamily="34" charset="-128"/>
                <a:ea typeface="Meiryo" panose="020B0604030504040204" pitchFamily="34" charset="-128"/>
                <a:cs typeface="メイリオ"/>
              </a:rPr>
              <a:t>Promotion</a:t>
            </a:r>
            <a:endParaRPr kumimoji="1" lang="ja-JP" altLang="en-US" sz="1600" dirty="0">
              <a:solidFill>
                <a:srgbClr val="404040"/>
              </a:solidFill>
              <a:latin typeface="Meiryo" panose="020B0604030504040204" pitchFamily="34" charset="-128"/>
              <a:ea typeface="Meiryo" panose="020B0604030504040204" pitchFamily="34" charset="-128"/>
              <a:cs typeface="メイリオ"/>
            </a:endParaRPr>
          </a:p>
        </p:txBody>
      </p:sp>
      <p:sp>
        <p:nvSpPr>
          <p:cNvPr id="97" name="テキスト ボックス 96">
            <a:extLst>
              <a:ext uri="{FF2B5EF4-FFF2-40B4-BE49-F238E27FC236}">
                <a16:creationId xmlns:a16="http://schemas.microsoft.com/office/drawing/2014/main" id="{A29AF753-F85B-6546-B664-425ABDB15FD6}"/>
              </a:ext>
            </a:extLst>
          </p:cNvPr>
          <p:cNvSpPr txBox="1"/>
          <p:nvPr/>
        </p:nvSpPr>
        <p:spPr>
          <a:xfrm>
            <a:off x="1013466" y="1005413"/>
            <a:ext cx="595035" cy="338554"/>
          </a:xfrm>
          <a:prstGeom prst="rect">
            <a:avLst/>
          </a:prstGeom>
          <a:noFill/>
        </p:spPr>
        <p:txBody>
          <a:bodyPr wrap="none" rtlCol="0" anchor="ctr">
            <a:spAutoFit/>
          </a:bodyPr>
          <a:lstStyle/>
          <a:p>
            <a:pPr algn="ctr"/>
            <a:r>
              <a:rPr kumimoji="1" lang="ja-JP" altLang="en-US" sz="1600" dirty="0">
                <a:solidFill>
                  <a:srgbClr val="404040"/>
                </a:solidFill>
                <a:latin typeface="Meiryo" panose="020B0604030504040204" pitchFamily="34" charset="-128"/>
                <a:ea typeface="Meiryo" panose="020B0604030504040204" pitchFamily="34" charset="-128"/>
                <a:cs typeface="メイリオ"/>
              </a:rPr>
              <a:t>製品</a:t>
            </a:r>
          </a:p>
        </p:txBody>
      </p:sp>
      <p:sp>
        <p:nvSpPr>
          <p:cNvPr id="100" name="テキスト ボックス 99">
            <a:extLst>
              <a:ext uri="{FF2B5EF4-FFF2-40B4-BE49-F238E27FC236}">
                <a16:creationId xmlns:a16="http://schemas.microsoft.com/office/drawing/2014/main" id="{6E0591CE-37A8-1448-9F86-00C7B64C7A5D}"/>
              </a:ext>
            </a:extLst>
          </p:cNvPr>
          <p:cNvSpPr txBox="1"/>
          <p:nvPr/>
        </p:nvSpPr>
        <p:spPr>
          <a:xfrm>
            <a:off x="885222" y="1424446"/>
            <a:ext cx="851515" cy="307777"/>
          </a:xfrm>
          <a:prstGeom prst="rect">
            <a:avLst/>
          </a:prstGeom>
          <a:noFill/>
        </p:spPr>
        <p:txBody>
          <a:bodyPr wrap="none" rtlCol="0" anchor="ctr">
            <a:spAutoFit/>
          </a:bodyPr>
          <a:lstStyle/>
          <a:p>
            <a:pPr algn="ctr"/>
            <a:r>
              <a:rPr kumimoji="1" lang="en-US" altLang="ja-JP" sz="1400" dirty="0">
                <a:solidFill>
                  <a:srgbClr val="404040"/>
                </a:solidFill>
                <a:latin typeface="Meiryo" panose="020B0604030504040204" pitchFamily="34" charset="-128"/>
                <a:ea typeface="Meiryo" panose="020B0604030504040204" pitchFamily="34" charset="-128"/>
                <a:cs typeface="メイリオ"/>
              </a:rPr>
              <a:t>Product</a:t>
            </a:r>
            <a:endParaRPr kumimoji="1" lang="ja-JP" altLang="en-US" sz="1600" dirty="0">
              <a:solidFill>
                <a:srgbClr val="404040"/>
              </a:solidFill>
              <a:latin typeface="Meiryo" panose="020B0604030504040204" pitchFamily="34" charset="-128"/>
              <a:ea typeface="Meiryo" panose="020B0604030504040204" pitchFamily="34" charset="-128"/>
              <a:cs typeface="メイリオ"/>
            </a:endParaRPr>
          </a:p>
        </p:txBody>
      </p:sp>
      <p:sp>
        <p:nvSpPr>
          <p:cNvPr id="102" name="テキスト ボックス 101">
            <a:extLst>
              <a:ext uri="{FF2B5EF4-FFF2-40B4-BE49-F238E27FC236}">
                <a16:creationId xmlns:a16="http://schemas.microsoft.com/office/drawing/2014/main" id="{97BE861C-4C17-4F48-96B6-6CB1721616E7}"/>
              </a:ext>
            </a:extLst>
          </p:cNvPr>
          <p:cNvSpPr txBox="1"/>
          <p:nvPr/>
        </p:nvSpPr>
        <p:spPr>
          <a:xfrm>
            <a:off x="1011989" y="2456372"/>
            <a:ext cx="595035" cy="338554"/>
          </a:xfrm>
          <a:prstGeom prst="rect">
            <a:avLst/>
          </a:prstGeom>
          <a:noFill/>
        </p:spPr>
        <p:txBody>
          <a:bodyPr wrap="none" rtlCol="0" anchor="ctr">
            <a:spAutoFit/>
          </a:bodyPr>
          <a:lstStyle/>
          <a:p>
            <a:pPr algn="ctr"/>
            <a:r>
              <a:rPr kumimoji="1" lang="ja-JP" altLang="en-US" sz="1600" dirty="0">
                <a:solidFill>
                  <a:srgbClr val="404040"/>
                </a:solidFill>
                <a:latin typeface="Meiryo" panose="020B0604030504040204" pitchFamily="34" charset="-128"/>
                <a:ea typeface="Meiryo" panose="020B0604030504040204" pitchFamily="34" charset="-128"/>
                <a:cs typeface="メイリオ"/>
              </a:rPr>
              <a:t>価格</a:t>
            </a:r>
          </a:p>
        </p:txBody>
      </p:sp>
      <p:sp>
        <p:nvSpPr>
          <p:cNvPr id="103" name="テキスト ボックス 102">
            <a:extLst>
              <a:ext uri="{FF2B5EF4-FFF2-40B4-BE49-F238E27FC236}">
                <a16:creationId xmlns:a16="http://schemas.microsoft.com/office/drawing/2014/main" id="{E5975CFD-B161-A54C-93C0-D8344175CD59}"/>
              </a:ext>
            </a:extLst>
          </p:cNvPr>
          <p:cNvSpPr txBox="1"/>
          <p:nvPr/>
        </p:nvSpPr>
        <p:spPr>
          <a:xfrm>
            <a:off x="1006376" y="2875406"/>
            <a:ext cx="606256" cy="307777"/>
          </a:xfrm>
          <a:prstGeom prst="rect">
            <a:avLst/>
          </a:prstGeom>
          <a:noFill/>
        </p:spPr>
        <p:txBody>
          <a:bodyPr wrap="none" rtlCol="0" anchor="ctr">
            <a:spAutoFit/>
          </a:bodyPr>
          <a:lstStyle/>
          <a:p>
            <a:pPr algn="ctr"/>
            <a:r>
              <a:rPr lang="en-US" altLang="ja-JP" sz="1400" dirty="0">
                <a:solidFill>
                  <a:srgbClr val="404040"/>
                </a:solidFill>
                <a:latin typeface="Meiryo" panose="020B0604030504040204" pitchFamily="34" charset="-128"/>
                <a:ea typeface="Meiryo" panose="020B0604030504040204" pitchFamily="34" charset="-128"/>
                <a:cs typeface="メイリオ"/>
              </a:rPr>
              <a:t>Price</a:t>
            </a:r>
            <a:endParaRPr kumimoji="1" lang="ja-JP" altLang="en-US" sz="1600" dirty="0">
              <a:solidFill>
                <a:srgbClr val="404040"/>
              </a:solidFill>
              <a:latin typeface="Meiryo" panose="020B0604030504040204" pitchFamily="34" charset="-128"/>
              <a:ea typeface="Meiryo" panose="020B0604030504040204" pitchFamily="34" charset="-128"/>
              <a:cs typeface="メイリオ"/>
            </a:endParaRPr>
          </a:p>
        </p:txBody>
      </p:sp>
      <p:sp>
        <p:nvSpPr>
          <p:cNvPr id="71" name="テキスト ボックス 70">
            <a:extLst>
              <a:ext uri="{FF2B5EF4-FFF2-40B4-BE49-F238E27FC236}">
                <a16:creationId xmlns:a16="http://schemas.microsoft.com/office/drawing/2014/main" id="{33C2585D-FC0A-4247-AB4A-0ED597EC4886}"/>
              </a:ext>
            </a:extLst>
          </p:cNvPr>
          <p:cNvSpPr txBox="1"/>
          <p:nvPr/>
        </p:nvSpPr>
        <p:spPr>
          <a:xfrm>
            <a:off x="463308" y="238540"/>
            <a:ext cx="1015021"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18_4P</a:t>
            </a:r>
            <a:r>
              <a:rPr lang="ja-JP" altLang="en-US" dirty="0"/>
              <a:t>分析</a:t>
            </a:r>
          </a:p>
        </p:txBody>
      </p:sp>
      <p:cxnSp>
        <p:nvCxnSpPr>
          <p:cNvPr id="90" name="直線コネクタ 89">
            <a:extLst>
              <a:ext uri="{FF2B5EF4-FFF2-40B4-BE49-F238E27FC236}">
                <a16:creationId xmlns:a16="http://schemas.microsoft.com/office/drawing/2014/main" id="{AE571569-D707-6F4E-9C4B-93E8163F0D2F}"/>
              </a:ext>
            </a:extLst>
          </p:cNvPr>
          <p:cNvCxnSpPr/>
          <p:nvPr/>
        </p:nvCxnSpPr>
        <p:spPr>
          <a:xfrm>
            <a:off x="334647" y="5039299"/>
            <a:ext cx="9223850"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96" name="直線コネクタ 95">
            <a:extLst>
              <a:ext uri="{FF2B5EF4-FFF2-40B4-BE49-F238E27FC236}">
                <a16:creationId xmlns:a16="http://schemas.microsoft.com/office/drawing/2014/main" id="{A5A751FC-440D-9B44-9A74-FF0EF4A1872F}"/>
              </a:ext>
            </a:extLst>
          </p:cNvPr>
          <p:cNvCxnSpPr/>
          <p:nvPr/>
        </p:nvCxnSpPr>
        <p:spPr>
          <a:xfrm>
            <a:off x="344158" y="2137381"/>
            <a:ext cx="9223850"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1" name="直線コネクタ 100">
            <a:extLst>
              <a:ext uri="{FF2B5EF4-FFF2-40B4-BE49-F238E27FC236}">
                <a16:creationId xmlns:a16="http://schemas.microsoft.com/office/drawing/2014/main" id="{EB6012BA-6AF3-5449-AC7B-7E102F7E4C1F}"/>
              </a:ext>
            </a:extLst>
          </p:cNvPr>
          <p:cNvCxnSpPr/>
          <p:nvPr/>
        </p:nvCxnSpPr>
        <p:spPr>
          <a:xfrm>
            <a:off x="344864" y="3588339"/>
            <a:ext cx="9223850"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10" name="角丸四角形 109">
            <a:extLst>
              <a:ext uri="{FF2B5EF4-FFF2-40B4-BE49-F238E27FC236}">
                <a16:creationId xmlns:a16="http://schemas.microsoft.com/office/drawing/2014/main" id="{54981D52-5F64-904C-97C6-396AD2CD65CE}"/>
              </a:ext>
            </a:extLst>
          </p:cNvPr>
          <p:cNvSpPr/>
          <p:nvPr/>
        </p:nvSpPr>
        <p:spPr>
          <a:xfrm>
            <a:off x="337288" y="686423"/>
            <a:ext cx="9231426" cy="5803830"/>
          </a:xfrm>
          <a:prstGeom prst="roundRect">
            <a:avLst>
              <a:gd name="adj" fmla="val 0"/>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sp>
        <p:nvSpPr>
          <p:cNvPr id="17" name="テキスト ボックス 16">
            <a:extLst>
              <a:ext uri="{FF2B5EF4-FFF2-40B4-BE49-F238E27FC236}">
                <a16:creationId xmlns:a16="http://schemas.microsoft.com/office/drawing/2014/main" id="{1E372AC4-6566-7E41-9D6B-B77AAAC647B4}"/>
              </a:ext>
            </a:extLst>
          </p:cNvPr>
          <p:cNvSpPr txBox="1"/>
          <p:nvPr/>
        </p:nvSpPr>
        <p:spPr>
          <a:xfrm>
            <a:off x="2563588" y="1115771"/>
            <a:ext cx="4576894" cy="584775"/>
          </a:xfrm>
          <a:prstGeom prst="rect">
            <a:avLst/>
          </a:prstGeom>
          <a:noFill/>
        </p:spPr>
        <p:txBody>
          <a:bodyPr wrap="none" rtlCol="0" anchor="ctr">
            <a:spAutoFit/>
          </a:bodyPr>
          <a:lstStyle/>
          <a:p>
            <a:pPr marL="285750" indent="-285750">
              <a:buFont typeface="Arial" panose="020B0604020202020204" pitchFamily="34" charset="0"/>
              <a:buChar char="•"/>
            </a:pPr>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デザイン会社による資料作成代行サービス</a:t>
            </a:r>
            <a:endParaRPr kumimoji="1" lang="en-US" altLang="ja-JP" sz="16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buFont typeface="Arial" panose="020B0604020202020204" pitchFamily="34" charset="0"/>
              <a:buChar char="•"/>
            </a:pPr>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営業資料や企画提案書を外注したい企業向け</a:t>
            </a:r>
            <a:endParaRPr kumimoji="1" lang="en-US" altLang="ja-JP" sz="16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8" name="テキスト ボックス 17">
            <a:extLst>
              <a:ext uri="{FF2B5EF4-FFF2-40B4-BE49-F238E27FC236}">
                <a16:creationId xmlns:a16="http://schemas.microsoft.com/office/drawing/2014/main" id="{49795004-4031-0E4A-A5D5-0F80A55ACD1E}"/>
              </a:ext>
            </a:extLst>
          </p:cNvPr>
          <p:cNvSpPr txBox="1"/>
          <p:nvPr/>
        </p:nvSpPr>
        <p:spPr>
          <a:xfrm>
            <a:off x="2563588" y="2542629"/>
            <a:ext cx="5497018" cy="584775"/>
          </a:xfrm>
          <a:prstGeom prst="rect">
            <a:avLst/>
          </a:prstGeom>
          <a:noFill/>
        </p:spPr>
        <p:txBody>
          <a:bodyPr wrap="none" rtlCol="0" anchor="ctr">
            <a:spAutoFit/>
          </a:bodyPr>
          <a:lstStyle/>
          <a:p>
            <a:pPr marL="285750" indent="-285750">
              <a:buFont typeface="Arial" panose="020B0604020202020204" pitchFamily="34" charset="0"/>
              <a:buChar char="•"/>
            </a:pP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プラン</a:t>
            </a:r>
            <a:r>
              <a:rPr kumimoji="1" lang="en-US" altLang="ja-JP" sz="1600" dirty="0">
                <a:solidFill>
                  <a:schemeClr val="tx1">
                    <a:lumMod val="75000"/>
                    <a:lumOff val="25000"/>
                  </a:schemeClr>
                </a:solidFill>
                <a:latin typeface="Meiryo" panose="020B0604030504040204" pitchFamily="34" charset="-128"/>
                <a:ea typeface="Meiryo" panose="020B0604030504040204" pitchFamily="34" charset="-128"/>
              </a:rPr>
              <a:t>A</a:t>
            </a:r>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a:t>
            </a:r>
            <a:r>
              <a:rPr kumimoji="1" lang="en-US" altLang="ja-JP" sz="1600" dirty="0">
                <a:solidFill>
                  <a:schemeClr val="tx1">
                    <a:lumMod val="75000"/>
                    <a:lumOff val="25000"/>
                  </a:schemeClr>
                </a:solidFill>
                <a:latin typeface="Meiryo" panose="020B0604030504040204" pitchFamily="34" charset="-128"/>
                <a:ea typeface="Meiryo" panose="020B0604030504040204" pitchFamily="34" charset="-128"/>
              </a:rPr>
              <a:t>100,000</a:t>
            </a:r>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円</a:t>
            </a:r>
            <a:r>
              <a:rPr kumimoji="1" lang="en-US" altLang="ja-JP" sz="1600" dirty="0">
                <a:solidFill>
                  <a:schemeClr val="tx1">
                    <a:lumMod val="75000"/>
                    <a:lumOff val="25000"/>
                  </a:schemeClr>
                </a:solidFill>
                <a:latin typeface="Meiryo" panose="020B0604030504040204" pitchFamily="34" charset="-128"/>
                <a:ea typeface="Meiryo" panose="020B0604030504040204" pitchFamily="34" charset="-128"/>
              </a:rPr>
              <a:t>/</a:t>
            </a:r>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月（</a:t>
            </a:r>
            <a:r>
              <a:rPr lang="en-US" altLang="ja-JP" sz="1600" dirty="0">
                <a:solidFill>
                  <a:schemeClr val="tx1">
                    <a:lumMod val="75000"/>
                    <a:lumOff val="25000"/>
                  </a:schemeClr>
                </a:solidFill>
                <a:latin typeface="Meiryo" panose="020B0604030504040204" pitchFamily="34" charset="-128"/>
                <a:ea typeface="Meiryo" panose="020B0604030504040204" pitchFamily="34" charset="-128"/>
              </a:rPr>
              <a:t>1</a:t>
            </a:r>
            <a:r>
              <a:rPr kumimoji="1" lang="en-US" altLang="ja-JP" sz="1600" dirty="0">
                <a:solidFill>
                  <a:schemeClr val="tx1">
                    <a:lumMod val="75000"/>
                    <a:lumOff val="25000"/>
                  </a:schemeClr>
                </a:solidFill>
                <a:latin typeface="Meiryo" panose="020B0604030504040204" pitchFamily="34" charset="-128"/>
                <a:ea typeface="Meiryo" panose="020B0604030504040204" pitchFamily="34" charset="-128"/>
              </a:rPr>
              <a:t>0</a:t>
            </a:r>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時間程度の作業量まで）</a:t>
            </a:r>
            <a:endParaRPr kumimoji="1" lang="en-US" altLang="ja-JP" sz="16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buFont typeface="Arial" panose="020B0604020202020204" pitchFamily="34" charset="0"/>
              <a:buChar char="•"/>
            </a:pP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プラン</a:t>
            </a:r>
            <a:r>
              <a:rPr lang="en-US" altLang="ja-JP" sz="1600" dirty="0">
                <a:solidFill>
                  <a:schemeClr val="tx1">
                    <a:lumMod val="75000"/>
                    <a:lumOff val="25000"/>
                  </a:schemeClr>
                </a:solidFill>
                <a:latin typeface="Meiryo" panose="020B0604030504040204" pitchFamily="34" charset="-128"/>
                <a:ea typeface="Meiryo" panose="020B0604030504040204" pitchFamily="34" charset="-128"/>
              </a:rPr>
              <a:t>B</a:t>
            </a: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a:t>
            </a:r>
            <a:r>
              <a:rPr lang="en-US" altLang="ja-JP" sz="1600" dirty="0">
                <a:solidFill>
                  <a:schemeClr val="tx1">
                    <a:lumMod val="75000"/>
                    <a:lumOff val="25000"/>
                  </a:schemeClr>
                </a:solidFill>
                <a:latin typeface="Meiryo" panose="020B0604030504040204" pitchFamily="34" charset="-128"/>
                <a:ea typeface="Meiryo" panose="020B0604030504040204" pitchFamily="34" charset="-128"/>
              </a:rPr>
              <a:t>300,000</a:t>
            </a: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円</a:t>
            </a:r>
            <a:r>
              <a:rPr lang="en-US" altLang="ja-JP" sz="1600" dirty="0">
                <a:solidFill>
                  <a:schemeClr val="tx1">
                    <a:lumMod val="75000"/>
                    <a:lumOff val="25000"/>
                  </a:schemeClr>
                </a:solidFill>
                <a:latin typeface="Meiryo" panose="020B0604030504040204" pitchFamily="34" charset="-128"/>
                <a:ea typeface="Meiryo" panose="020B0604030504040204" pitchFamily="34" charset="-128"/>
              </a:rPr>
              <a:t>/</a:t>
            </a: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月（</a:t>
            </a:r>
            <a:r>
              <a:rPr lang="en-US" altLang="ja-JP" sz="1600" dirty="0">
                <a:solidFill>
                  <a:schemeClr val="tx1">
                    <a:lumMod val="75000"/>
                    <a:lumOff val="25000"/>
                  </a:schemeClr>
                </a:solidFill>
                <a:latin typeface="Meiryo" panose="020B0604030504040204" pitchFamily="34" charset="-128"/>
                <a:ea typeface="Meiryo" panose="020B0604030504040204" pitchFamily="34" charset="-128"/>
              </a:rPr>
              <a:t>50</a:t>
            </a: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時間程度の作業量まで）</a:t>
            </a:r>
            <a:endParaRPr lang="en-US" altLang="ja-JP" sz="16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9" name="テキスト ボックス 18">
            <a:extLst>
              <a:ext uri="{FF2B5EF4-FFF2-40B4-BE49-F238E27FC236}">
                <a16:creationId xmlns:a16="http://schemas.microsoft.com/office/drawing/2014/main" id="{94B24C2E-01AE-1446-B6D9-DF25964A7C14}"/>
              </a:ext>
            </a:extLst>
          </p:cNvPr>
          <p:cNvSpPr txBox="1"/>
          <p:nvPr/>
        </p:nvSpPr>
        <p:spPr>
          <a:xfrm>
            <a:off x="2570090" y="4029556"/>
            <a:ext cx="6558399" cy="584775"/>
          </a:xfrm>
          <a:prstGeom prst="rect">
            <a:avLst/>
          </a:prstGeom>
          <a:noFill/>
        </p:spPr>
        <p:txBody>
          <a:bodyPr wrap="square" rtlCol="0" anchor="ctr">
            <a:spAutoFit/>
          </a:bodyPr>
          <a:lstStyle/>
          <a:p>
            <a:pPr marL="285750" indent="-285750">
              <a:buFont typeface="Arial" panose="020B0604020202020204" pitchFamily="34" charset="0"/>
              <a:buChar char="•"/>
            </a:pP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ほとんと</a:t>
            </a:r>
            <a:r>
              <a:rPr lang="en-US" altLang="ja-JP" sz="1600" dirty="0">
                <a:solidFill>
                  <a:schemeClr val="tx1">
                    <a:lumMod val="75000"/>
                    <a:lumOff val="25000"/>
                  </a:schemeClr>
                </a:solidFill>
                <a:latin typeface="Meiryo" panose="020B0604030504040204" pitchFamily="34" charset="-128"/>
                <a:ea typeface="Meiryo" panose="020B0604030504040204" pitchFamily="34" charset="-128"/>
              </a:rPr>
              <a:t>Web</a:t>
            </a: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からの認知（</a:t>
            </a:r>
            <a:r>
              <a:rPr kumimoji="1" lang="en-US" altLang="ja-JP" sz="1600" dirty="0">
                <a:solidFill>
                  <a:schemeClr val="tx1">
                    <a:lumMod val="75000"/>
                    <a:lumOff val="25000"/>
                  </a:schemeClr>
                </a:solidFill>
                <a:latin typeface="Meiryo" panose="020B0604030504040204" pitchFamily="34" charset="-128"/>
                <a:ea typeface="Meiryo" panose="020B0604030504040204" pitchFamily="34" charset="-128"/>
              </a:rPr>
              <a:t>SEO</a:t>
            </a:r>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が強い）</a:t>
            </a:r>
            <a:endParaRPr kumimoji="1" lang="en-US" altLang="ja-JP" sz="16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buFont typeface="Arial" panose="020B0604020202020204" pitchFamily="34" charset="0"/>
              <a:buChar char="•"/>
            </a:pP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拠点は大阪、関西ではアナログな営業も</a:t>
            </a:r>
            <a:endParaRPr kumimoji="1" lang="en-US" altLang="ja-JP" sz="16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0" name="テキスト ボックス 19">
            <a:extLst>
              <a:ext uri="{FF2B5EF4-FFF2-40B4-BE49-F238E27FC236}">
                <a16:creationId xmlns:a16="http://schemas.microsoft.com/office/drawing/2014/main" id="{D5517B63-C240-E441-A9EF-AD661E2E4629}"/>
              </a:ext>
            </a:extLst>
          </p:cNvPr>
          <p:cNvSpPr txBox="1"/>
          <p:nvPr/>
        </p:nvSpPr>
        <p:spPr>
          <a:xfrm>
            <a:off x="2566838" y="5349277"/>
            <a:ext cx="6558399" cy="830997"/>
          </a:xfrm>
          <a:prstGeom prst="rect">
            <a:avLst/>
          </a:prstGeom>
          <a:noFill/>
        </p:spPr>
        <p:txBody>
          <a:bodyPr wrap="square" rtlCol="0" anchor="ctr">
            <a:spAutoFit/>
          </a:bodyPr>
          <a:lstStyle/>
          <a:p>
            <a:pPr marL="285750" indent="-285750">
              <a:buFont typeface="Arial" panose="020B0604020202020204" pitchFamily="34" charset="0"/>
              <a:buChar char="•"/>
            </a:pP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自社メディアで資料作成や時短術のノウハウを配信</a:t>
            </a:r>
            <a:endParaRPr lang="en-US" altLang="ja-JP" sz="1600" dirty="0">
              <a:solidFill>
                <a:schemeClr val="tx1">
                  <a:lumMod val="75000"/>
                  <a:lumOff val="25000"/>
                </a:schemeClr>
              </a:solidFill>
              <a:latin typeface="Meiryo" panose="020B0604030504040204" pitchFamily="34" charset="-128"/>
              <a:ea typeface="Meiryo" panose="020B0604030504040204" pitchFamily="34" charset="-128"/>
            </a:endParaRPr>
          </a:p>
          <a:p>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　</a:t>
            </a:r>
            <a:r>
              <a:rPr kumimoji="1" lang="en-US" altLang="ja-JP" sz="1600" dirty="0">
                <a:solidFill>
                  <a:schemeClr val="tx1">
                    <a:lumMod val="75000"/>
                    <a:lumOff val="25000"/>
                  </a:schemeClr>
                </a:solidFill>
                <a:latin typeface="Meiryo" panose="020B0604030504040204" pitchFamily="34" charset="-128"/>
                <a:ea typeface="Meiryo" panose="020B0604030504040204" pitchFamily="34" charset="-128"/>
              </a:rPr>
              <a:t> ※</a:t>
            </a:r>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資料作成関連のキーワードで上位表示を多数獲得</a:t>
            </a:r>
            <a:endParaRPr kumimoji="1" lang="en-US" altLang="ja-JP" sz="16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buFont typeface="Arial" panose="020B0604020202020204" pitchFamily="34" charset="0"/>
              <a:buChar char="•"/>
            </a:pP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オンラインの学習コミュニティ運営</a:t>
            </a:r>
            <a:endParaRPr kumimoji="1" lang="en-US" altLang="ja-JP" sz="16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2" name="テキスト ボックス 21">
            <a:extLst>
              <a:ext uri="{FF2B5EF4-FFF2-40B4-BE49-F238E27FC236}">
                <a16:creationId xmlns:a16="http://schemas.microsoft.com/office/drawing/2014/main" id="{3E2D0567-4354-47F5-96FD-99F77CFBC4DA}"/>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2.</a:t>
            </a:r>
            <a:r>
              <a:rPr lang="ja-JP" altLang="en-US" sz="900" dirty="0">
                <a:latin typeface="Meiryo UI" panose="020B0604030504040204" pitchFamily="50" charset="-128"/>
                <a:ea typeface="Meiryo UI" panose="020B0604030504040204" pitchFamily="50" charset="-128"/>
              </a:rPr>
              <a:t>市場を分析する</a:t>
            </a:r>
          </a:p>
        </p:txBody>
      </p:sp>
      <p:sp>
        <p:nvSpPr>
          <p:cNvPr id="23" name="テキスト ボックス 22">
            <a:extLst>
              <a:ext uri="{FF2B5EF4-FFF2-40B4-BE49-F238E27FC236}">
                <a16:creationId xmlns:a16="http://schemas.microsoft.com/office/drawing/2014/main" id="{E01B587C-2A18-4C8F-A230-71DD91015850}"/>
              </a:ext>
            </a:extLst>
          </p:cNvPr>
          <p:cNvSpPr txBox="1"/>
          <p:nvPr/>
        </p:nvSpPr>
        <p:spPr>
          <a:xfrm>
            <a:off x="1809280" y="6560810"/>
            <a:ext cx="1463862"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STEP3:</a:t>
            </a:r>
            <a:r>
              <a:rPr lang="ja-JP" altLang="en-US" sz="900" dirty="0">
                <a:latin typeface="Meiryo UI" panose="020B0604030504040204" pitchFamily="50" charset="-128"/>
                <a:ea typeface="Meiryo UI" panose="020B0604030504040204" pitchFamily="50" charset="-128"/>
              </a:rPr>
              <a:t>競合について分析</a:t>
            </a:r>
          </a:p>
        </p:txBody>
      </p:sp>
    </p:spTree>
    <p:extLst>
      <p:ext uri="{BB962C8B-B14F-4D97-AF65-F5344CB8AC3E}">
        <p14:creationId xmlns:p14="http://schemas.microsoft.com/office/powerpoint/2010/main" val="56308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正方形/長方形 75">
            <a:extLst>
              <a:ext uri="{FF2B5EF4-FFF2-40B4-BE49-F238E27FC236}">
                <a16:creationId xmlns:a16="http://schemas.microsoft.com/office/drawing/2014/main" id="{F7906931-AC09-7541-BC9B-228D1AE8171A}"/>
              </a:ext>
            </a:extLst>
          </p:cNvPr>
          <p:cNvSpPr/>
          <p:nvPr/>
        </p:nvSpPr>
        <p:spPr>
          <a:xfrm>
            <a:off x="335967" y="686423"/>
            <a:ext cx="1930155" cy="5803829"/>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81" name="直線コネクタ 80">
            <a:extLst>
              <a:ext uri="{FF2B5EF4-FFF2-40B4-BE49-F238E27FC236}">
                <a16:creationId xmlns:a16="http://schemas.microsoft.com/office/drawing/2014/main" id="{30EBE8E7-5366-D248-97D1-439F8CCADF19}"/>
              </a:ext>
            </a:extLst>
          </p:cNvPr>
          <p:cNvCxnSpPr/>
          <p:nvPr/>
        </p:nvCxnSpPr>
        <p:spPr>
          <a:xfrm>
            <a:off x="2266122" y="686423"/>
            <a:ext cx="0"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91" name="テキスト ボックス 90">
            <a:extLst>
              <a:ext uri="{FF2B5EF4-FFF2-40B4-BE49-F238E27FC236}">
                <a16:creationId xmlns:a16="http://schemas.microsoft.com/office/drawing/2014/main" id="{78D01EC2-07A2-6B46-8CCB-750D766FBF10}"/>
              </a:ext>
            </a:extLst>
          </p:cNvPr>
          <p:cNvSpPr txBox="1"/>
          <p:nvPr/>
        </p:nvSpPr>
        <p:spPr>
          <a:xfrm>
            <a:off x="1003531" y="3907330"/>
            <a:ext cx="595035" cy="338554"/>
          </a:xfrm>
          <a:prstGeom prst="rect">
            <a:avLst/>
          </a:prstGeom>
          <a:noFill/>
        </p:spPr>
        <p:txBody>
          <a:bodyPr wrap="none" rtlCol="0" anchor="ctr">
            <a:spAutoFit/>
          </a:bodyPr>
          <a:lstStyle/>
          <a:p>
            <a:pPr algn="ctr"/>
            <a:r>
              <a:rPr kumimoji="1" lang="ja-JP" altLang="en-US" sz="1600" dirty="0">
                <a:solidFill>
                  <a:srgbClr val="404040"/>
                </a:solidFill>
                <a:latin typeface="Meiryo" panose="020B0604030504040204" pitchFamily="34" charset="-128"/>
                <a:ea typeface="Meiryo" panose="020B0604030504040204" pitchFamily="34" charset="-128"/>
                <a:cs typeface="メイリオ"/>
              </a:rPr>
              <a:t>流通</a:t>
            </a:r>
          </a:p>
        </p:txBody>
      </p:sp>
      <p:sp>
        <p:nvSpPr>
          <p:cNvPr id="92" name="テキスト ボックス 91">
            <a:extLst>
              <a:ext uri="{FF2B5EF4-FFF2-40B4-BE49-F238E27FC236}">
                <a16:creationId xmlns:a16="http://schemas.microsoft.com/office/drawing/2014/main" id="{CF362235-0C2A-AF47-823F-42AC9489E6B8}"/>
              </a:ext>
            </a:extLst>
          </p:cNvPr>
          <p:cNvSpPr txBox="1"/>
          <p:nvPr/>
        </p:nvSpPr>
        <p:spPr>
          <a:xfrm>
            <a:off x="982686" y="4326365"/>
            <a:ext cx="636714" cy="307777"/>
          </a:xfrm>
          <a:prstGeom prst="rect">
            <a:avLst/>
          </a:prstGeom>
          <a:noFill/>
        </p:spPr>
        <p:txBody>
          <a:bodyPr wrap="none" rtlCol="0" anchor="ctr">
            <a:spAutoFit/>
          </a:bodyPr>
          <a:lstStyle/>
          <a:p>
            <a:pPr algn="ctr"/>
            <a:r>
              <a:rPr kumimoji="1" lang="en-US" altLang="ja-JP" sz="1400" dirty="0">
                <a:solidFill>
                  <a:srgbClr val="404040"/>
                </a:solidFill>
                <a:latin typeface="Meiryo" panose="020B0604030504040204" pitchFamily="34" charset="-128"/>
                <a:ea typeface="Meiryo" panose="020B0604030504040204" pitchFamily="34" charset="-128"/>
                <a:cs typeface="メイリオ"/>
              </a:rPr>
              <a:t>Place</a:t>
            </a:r>
            <a:endParaRPr kumimoji="1" lang="ja-JP" altLang="en-US" sz="1600" dirty="0">
              <a:solidFill>
                <a:srgbClr val="404040"/>
              </a:solidFill>
              <a:latin typeface="Meiryo" panose="020B0604030504040204" pitchFamily="34" charset="-128"/>
              <a:ea typeface="Meiryo" panose="020B0604030504040204" pitchFamily="34" charset="-128"/>
              <a:cs typeface="メイリオ"/>
            </a:endParaRPr>
          </a:p>
        </p:txBody>
      </p:sp>
      <p:sp>
        <p:nvSpPr>
          <p:cNvPr id="94" name="テキスト ボックス 93">
            <a:extLst>
              <a:ext uri="{FF2B5EF4-FFF2-40B4-BE49-F238E27FC236}">
                <a16:creationId xmlns:a16="http://schemas.microsoft.com/office/drawing/2014/main" id="{01E1B100-3FFF-0A48-A85D-EEF07DCEB41E}"/>
              </a:ext>
            </a:extLst>
          </p:cNvPr>
          <p:cNvSpPr txBox="1"/>
          <p:nvPr/>
        </p:nvSpPr>
        <p:spPr>
          <a:xfrm>
            <a:off x="798346" y="5358288"/>
            <a:ext cx="1005404" cy="338554"/>
          </a:xfrm>
          <a:prstGeom prst="rect">
            <a:avLst/>
          </a:prstGeom>
          <a:noFill/>
        </p:spPr>
        <p:txBody>
          <a:bodyPr wrap="none" rtlCol="0" anchor="ctr">
            <a:spAutoFit/>
          </a:bodyPr>
          <a:lstStyle/>
          <a:p>
            <a:pPr algn="ctr"/>
            <a:r>
              <a:rPr kumimoji="1" lang="ja-JP" altLang="en-US" sz="1600" dirty="0">
                <a:solidFill>
                  <a:srgbClr val="404040"/>
                </a:solidFill>
                <a:latin typeface="Meiryo" panose="020B0604030504040204" pitchFamily="34" charset="-128"/>
                <a:ea typeface="Meiryo" panose="020B0604030504040204" pitchFamily="34" charset="-128"/>
                <a:cs typeface="メイリオ"/>
              </a:rPr>
              <a:t>販売促進</a:t>
            </a:r>
          </a:p>
        </p:txBody>
      </p:sp>
      <p:sp>
        <p:nvSpPr>
          <p:cNvPr id="95" name="テキスト ボックス 94">
            <a:extLst>
              <a:ext uri="{FF2B5EF4-FFF2-40B4-BE49-F238E27FC236}">
                <a16:creationId xmlns:a16="http://schemas.microsoft.com/office/drawing/2014/main" id="{008E7F6E-F7BE-4344-A81F-B6BD792DE3F6}"/>
              </a:ext>
            </a:extLst>
          </p:cNvPr>
          <p:cNvSpPr txBox="1"/>
          <p:nvPr/>
        </p:nvSpPr>
        <p:spPr>
          <a:xfrm>
            <a:off x="759869" y="5777322"/>
            <a:ext cx="1082348" cy="307777"/>
          </a:xfrm>
          <a:prstGeom prst="rect">
            <a:avLst/>
          </a:prstGeom>
          <a:noFill/>
        </p:spPr>
        <p:txBody>
          <a:bodyPr wrap="none" rtlCol="0" anchor="ctr">
            <a:spAutoFit/>
          </a:bodyPr>
          <a:lstStyle/>
          <a:p>
            <a:pPr algn="ctr"/>
            <a:r>
              <a:rPr kumimoji="1" lang="en-US" altLang="ja-JP" sz="1400" dirty="0">
                <a:solidFill>
                  <a:srgbClr val="404040"/>
                </a:solidFill>
                <a:latin typeface="Meiryo" panose="020B0604030504040204" pitchFamily="34" charset="-128"/>
                <a:ea typeface="Meiryo" panose="020B0604030504040204" pitchFamily="34" charset="-128"/>
                <a:cs typeface="メイリオ"/>
              </a:rPr>
              <a:t>Promotion</a:t>
            </a:r>
            <a:endParaRPr kumimoji="1" lang="ja-JP" altLang="en-US" sz="1600" dirty="0">
              <a:solidFill>
                <a:srgbClr val="404040"/>
              </a:solidFill>
              <a:latin typeface="Meiryo" panose="020B0604030504040204" pitchFamily="34" charset="-128"/>
              <a:ea typeface="Meiryo" panose="020B0604030504040204" pitchFamily="34" charset="-128"/>
              <a:cs typeface="メイリオ"/>
            </a:endParaRPr>
          </a:p>
        </p:txBody>
      </p:sp>
      <p:sp>
        <p:nvSpPr>
          <p:cNvPr id="97" name="テキスト ボックス 96">
            <a:extLst>
              <a:ext uri="{FF2B5EF4-FFF2-40B4-BE49-F238E27FC236}">
                <a16:creationId xmlns:a16="http://schemas.microsoft.com/office/drawing/2014/main" id="{A29AF753-F85B-6546-B664-425ABDB15FD6}"/>
              </a:ext>
            </a:extLst>
          </p:cNvPr>
          <p:cNvSpPr txBox="1"/>
          <p:nvPr/>
        </p:nvSpPr>
        <p:spPr>
          <a:xfrm>
            <a:off x="1013466" y="1005413"/>
            <a:ext cx="595035" cy="338554"/>
          </a:xfrm>
          <a:prstGeom prst="rect">
            <a:avLst/>
          </a:prstGeom>
          <a:noFill/>
        </p:spPr>
        <p:txBody>
          <a:bodyPr wrap="none" rtlCol="0" anchor="ctr">
            <a:spAutoFit/>
          </a:bodyPr>
          <a:lstStyle/>
          <a:p>
            <a:pPr algn="ctr"/>
            <a:r>
              <a:rPr kumimoji="1" lang="ja-JP" altLang="en-US" sz="1600" dirty="0">
                <a:solidFill>
                  <a:srgbClr val="404040"/>
                </a:solidFill>
                <a:latin typeface="Meiryo" panose="020B0604030504040204" pitchFamily="34" charset="-128"/>
                <a:ea typeface="Meiryo" panose="020B0604030504040204" pitchFamily="34" charset="-128"/>
                <a:cs typeface="メイリオ"/>
              </a:rPr>
              <a:t>製品</a:t>
            </a:r>
          </a:p>
        </p:txBody>
      </p:sp>
      <p:sp>
        <p:nvSpPr>
          <p:cNvPr id="100" name="テキスト ボックス 99">
            <a:extLst>
              <a:ext uri="{FF2B5EF4-FFF2-40B4-BE49-F238E27FC236}">
                <a16:creationId xmlns:a16="http://schemas.microsoft.com/office/drawing/2014/main" id="{6E0591CE-37A8-1448-9F86-00C7B64C7A5D}"/>
              </a:ext>
            </a:extLst>
          </p:cNvPr>
          <p:cNvSpPr txBox="1"/>
          <p:nvPr/>
        </p:nvSpPr>
        <p:spPr>
          <a:xfrm>
            <a:off x="885222" y="1424446"/>
            <a:ext cx="851515" cy="307777"/>
          </a:xfrm>
          <a:prstGeom prst="rect">
            <a:avLst/>
          </a:prstGeom>
          <a:noFill/>
        </p:spPr>
        <p:txBody>
          <a:bodyPr wrap="none" rtlCol="0" anchor="ctr">
            <a:spAutoFit/>
          </a:bodyPr>
          <a:lstStyle/>
          <a:p>
            <a:pPr algn="ctr"/>
            <a:r>
              <a:rPr kumimoji="1" lang="en-US" altLang="ja-JP" sz="1400" dirty="0">
                <a:solidFill>
                  <a:srgbClr val="404040"/>
                </a:solidFill>
                <a:latin typeface="Meiryo" panose="020B0604030504040204" pitchFamily="34" charset="-128"/>
                <a:ea typeface="Meiryo" panose="020B0604030504040204" pitchFamily="34" charset="-128"/>
                <a:cs typeface="メイリオ"/>
              </a:rPr>
              <a:t>Product</a:t>
            </a:r>
            <a:endParaRPr kumimoji="1" lang="ja-JP" altLang="en-US" sz="1600" dirty="0">
              <a:solidFill>
                <a:srgbClr val="404040"/>
              </a:solidFill>
              <a:latin typeface="Meiryo" panose="020B0604030504040204" pitchFamily="34" charset="-128"/>
              <a:ea typeface="Meiryo" panose="020B0604030504040204" pitchFamily="34" charset="-128"/>
              <a:cs typeface="メイリオ"/>
            </a:endParaRPr>
          </a:p>
        </p:txBody>
      </p:sp>
      <p:sp>
        <p:nvSpPr>
          <p:cNvPr id="102" name="テキスト ボックス 101">
            <a:extLst>
              <a:ext uri="{FF2B5EF4-FFF2-40B4-BE49-F238E27FC236}">
                <a16:creationId xmlns:a16="http://schemas.microsoft.com/office/drawing/2014/main" id="{97BE861C-4C17-4F48-96B6-6CB1721616E7}"/>
              </a:ext>
            </a:extLst>
          </p:cNvPr>
          <p:cNvSpPr txBox="1"/>
          <p:nvPr/>
        </p:nvSpPr>
        <p:spPr>
          <a:xfrm>
            <a:off x="1011989" y="2456372"/>
            <a:ext cx="595035" cy="338554"/>
          </a:xfrm>
          <a:prstGeom prst="rect">
            <a:avLst/>
          </a:prstGeom>
          <a:noFill/>
        </p:spPr>
        <p:txBody>
          <a:bodyPr wrap="none" rtlCol="0" anchor="ctr">
            <a:spAutoFit/>
          </a:bodyPr>
          <a:lstStyle/>
          <a:p>
            <a:pPr algn="ctr"/>
            <a:r>
              <a:rPr kumimoji="1" lang="ja-JP" altLang="en-US" sz="1600" dirty="0">
                <a:solidFill>
                  <a:srgbClr val="404040"/>
                </a:solidFill>
                <a:latin typeface="Meiryo" panose="020B0604030504040204" pitchFamily="34" charset="-128"/>
                <a:ea typeface="Meiryo" panose="020B0604030504040204" pitchFamily="34" charset="-128"/>
                <a:cs typeface="メイリオ"/>
              </a:rPr>
              <a:t>価格</a:t>
            </a:r>
          </a:p>
        </p:txBody>
      </p:sp>
      <p:sp>
        <p:nvSpPr>
          <p:cNvPr id="103" name="テキスト ボックス 102">
            <a:extLst>
              <a:ext uri="{FF2B5EF4-FFF2-40B4-BE49-F238E27FC236}">
                <a16:creationId xmlns:a16="http://schemas.microsoft.com/office/drawing/2014/main" id="{E5975CFD-B161-A54C-93C0-D8344175CD59}"/>
              </a:ext>
            </a:extLst>
          </p:cNvPr>
          <p:cNvSpPr txBox="1"/>
          <p:nvPr/>
        </p:nvSpPr>
        <p:spPr>
          <a:xfrm>
            <a:off x="1006376" y="2875406"/>
            <a:ext cx="606256" cy="307777"/>
          </a:xfrm>
          <a:prstGeom prst="rect">
            <a:avLst/>
          </a:prstGeom>
          <a:noFill/>
        </p:spPr>
        <p:txBody>
          <a:bodyPr wrap="none" rtlCol="0" anchor="ctr">
            <a:spAutoFit/>
          </a:bodyPr>
          <a:lstStyle/>
          <a:p>
            <a:pPr algn="ctr"/>
            <a:r>
              <a:rPr lang="en-US" altLang="ja-JP" sz="1400" dirty="0">
                <a:solidFill>
                  <a:srgbClr val="404040"/>
                </a:solidFill>
                <a:latin typeface="Meiryo" panose="020B0604030504040204" pitchFamily="34" charset="-128"/>
                <a:ea typeface="Meiryo" panose="020B0604030504040204" pitchFamily="34" charset="-128"/>
                <a:cs typeface="メイリオ"/>
              </a:rPr>
              <a:t>Price</a:t>
            </a:r>
            <a:endParaRPr kumimoji="1" lang="ja-JP" altLang="en-US" sz="1600" dirty="0">
              <a:solidFill>
                <a:srgbClr val="404040"/>
              </a:solidFill>
              <a:latin typeface="Meiryo" panose="020B0604030504040204" pitchFamily="34" charset="-128"/>
              <a:ea typeface="Meiryo" panose="020B0604030504040204" pitchFamily="34" charset="-128"/>
              <a:cs typeface="メイリオ"/>
            </a:endParaRPr>
          </a:p>
        </p:txBody>
      </p:sp>
      <p:sp>
        <p:nvSpPr>
          <p:cNvPr id="71" name="テキスト ボックス 70">
            <a:extLst>
              <a:ext uri="{FF2B5EF4-FFF2-40B4-BE49-F238E27FC236}">
                <a16:creationId xmlns:a16="http://schemas.microsoft.com/office/drawing/2014/main" id="{33C2585D-FC0A-4247-AB4A-0ED597EC4886}"/>
              </a:ext>
            </a:extLst>
          </p:cNvPr>
          <p:cNvSpPr txBox="1"/>
          <p:nvPr/>
        </p:nvSpPr>
        <p:spPr>
          <a:xfrm>
            <a:off x="463308" y="238540"/>
            <a:ext cx="1015021"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18_4P</a:t>
            </a:r>
            <a:r>
              <a:rPr lang="ja-JP" altLang="en-US" dirty="0"/>
              <a:t>分析</a:t>
            </a:r>
          </a:p>
        </p:txBody>
      </p:sp>
      <p:cxnSp>
        <p:nvCxnSpPr>
          <p:cNvPr id="90" name="直線コネクタ 89">
            <a:extLst>
              <a:ext uri="{FF2B5EF4-FFF2-40B4-BE49-F238E27FC236}">
                <a16:creationId xmlns:a16="http://schemas.microsoft.com/office/drawing/2014/main" id="{AE571569-D707-6F4E-9C4B-93E8163F0D2F}"/>
              </a:ext>
            </a:extLst>
          </p:cNvPr>
          <p:cNvCxnSpPr/>
          <p:nvPr/>
        </p:nvCxnSpPr>
        <p:spPr>
          <a:xfrm>
            <a:off x="334647" y="5039299"/>
            <a:ext cx="9223850"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96" name="直線コネクタ 95">
            <a:extLst>
              <a:ext uri="{FF2B5EF4-FFF2-40B4-BE49-F238E27FC236}">
                <a16:creationId xmlns:a16="http://schemas.microsoft.com/office/drawing/2014/main" id="{A5A751FC-440D-9B44-9A74-FF0EF4A1872F}"/>
              </a:ext>
            </a:extLst>
          </p:cNvPr>
          <p:cNvCxnSpPr/>
          <p:nvPr/>
        </p:nvCxnSpPr>
        <p:spPr>
          <a:xfrm>
            <a:off x="344158" y="2137381"/>
            <a:ext cx="9223850"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1" name="直線コネクタ 100">
            <a:extLst>
              <a:ext uri="{FF2B5EF4-FFF2-40B4-BE49-F238E27FC236}">
                <a16:creationId xmlns:a16="http://schemas.microsoft.com/office/drawing/2014/main" id="{EB6012BA-6AF3-5449-AC7B-7E102F7E4C1F}"/>
              </a:ext>
            </a:extLst>
          </p:cNvPr>
          <p:cNvCxnSpPr/>
          <p:nvPr/>
        </p:nvCxnSpPr>
        <p:spPr>
          <a:xfrm>
            <a:off x="344864" y="3588339"/>
            <a:ext cx="9223850"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10" name="角丸四角形 109">
            <a:extLst>
              <a:ext uri="{FF2B5EF4-FFF2-40B4-BE49-F238E27FC236}">
                <a16:creationId xmlns:a16="http://schemas.microsoft.com/office/drawing/2014/main" id="{54981D52-5F64-904C-97C6-396AD2CD65CE}"/>
              </a:ext>
            </a:extLst>
          </p:cNvPr>
          <p:cNvSpPr/>
          <p:nvPr/>
        </p:nvSpPr>
        <p:spPr>
          <a:xfrm>
            <a:off x="337288" y="686423"/>
            <a:ext cx="9231426" cy="5803830"/>
          </a:xfrm>
          <a:prstGeom prst="roundRect">
            <a:avLst>
              <a:gd name="adj" fmla="val 0"/>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sp>
        <p:nvSpPr>
          <p:cNvPr id="18" name="テキスト ボックス 17">
            <a:extLst>
              <a:ext uri="{FF2B5EF4-FFF2-40B4-BE49-F238E27FC236}">
                <a16:creationId xmlns:a16="http://schemas.microsoft.com/office/drawing/2014/main" id="{EB08EFD0-682D-4C34-985C-2F2A8A23D96A}"/>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2.</a:t>
            </a:r>
            <a:r>
              <a:rPr lang="ja-JP" altLang="en-US" sz="900" dirty="0">
                <a:latin typeface="Meiryo UI" panose="020B0604030504040204" pitchFamily="50" charset="-128"/>
                <a:ea typeface="Meiryo UI" panose="020B0604030504040204" pitchFamily="50" charset="-128"/>
              </a:rPr>
              <a:t>市場を分析する</a:t>
            </a:r>
          </a:p>
        </p:txBody>
      </p:sp>
      <p:sp>
        <p:nvSpPr>
          <p:cNvPr id="19" name="テキスト ボックス 18">
            <a:extLst>
              <a:ext uri="{FF2B5EF4-FFF2-40B4-BE49-F238E27FC236}">
                <a16:creationId xmlns:a16="http://schemas.microsoft.com/office/drawing/2014/main" id="{5B6EADFC-7627-4EF1-9042-74A3D1E53DAA}"/>
              </a:ext>
            </a:extLst>
          </p:cNvPr>
          <p:cNvSpPr txBox="1"/>
          <p:nvPr/>
        </p:nvSpPr>
        <p:spPr>
          <a:xfrm>
            <a:off x="1809280" y="6560810"/>
            <a:ext cx="1463862"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STEP3:</a:t>
            </a:r>
            <a:r>
              <a:rPr lang="ja-JP" altLang="en-US" sz="900" dirty="0">
                <a:latin typeface="Meiryo UI" panose="020B0604030504040204" pitchFamily="50" charset="-128"/>
                <a:ea typeface="Meiryo UI" panose="020B0604030504040204" pitchFamily="50" charset="-128"/>
              </a:rPr>
              <a:t>競合について分析</a:t>
            </a:r>
          </a:p>
        </p:txBody>
      </p:sp>
    </p:spTree>
    <p:extLst>
      <p:ext uri="{BB962C8B-B14F-4D97-AF65-F5344CB8AC3E}">
        <p14:creationId xmlns:p14="http://schemas.microsoft.com/office/powerpoint/2010/main" val="6654276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正方形/長方形 55">
            <a:extLst>
              <a:ext uri="{FF2B5EF4-FFF2-40B4-BE49-F238E27FC236}">
                <a16:creationId xmlns:a16="http://schemas.microsoft.com/office/drawing/2014/main" id="{86D383DA-F234-0A49-9BD2-B1D6396F85DC}"/>
              </a:ext>
            </a:extLst>
          </p:cNvPr>
          <p:cNvSpPr/>
          <p:nvPr/>
        </p:nvSpPr>
        <p:spPr>
          <a:xfrm>
            <a:off x="347423" y="1515540"/>
            <a:ext cx="1863917" cy="4974712"/>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50" name="正方形/長方形 49">
            <a:extLst>
              <a:ext uri="{FF2B5EF4-FFF2-40B4-BE49-F238E27FC236}">
                <a16:creationId xmlns:a16="http://schemas.microsoft.com/office/drawing/2014/main" id="{691B4B0C-0512-C346-9872-3C05BF571538}"/>
              </a:ext>
            </a:extLst>
          </p:cNvPr>
          <p:cNvSpPr/>
          <p:nvPr/>
        </p:nvSpPr>
        <p:spPr>
          <a:xfrm>
            <a:off x="2198402" y="686423"/>
            <a:ext cx="7377644" cy="82911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52" name="直線コネクタ 51"/>
          <p:cNvCxnSpPr/>
          <p:nvPr/>
        </p:nvCxnSpPr>
        <p:spPr>
          <a:xfrm>
            <a:off x="4036006" y="686423"/>
            <a:ext cx="2"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53" name="直線コネクタ 52"/>
          <p:cNvCxnSpPr/>
          <p:nvPr/>
        </p:nvCxnSpPr>
        <p:spPr>
          <a:xfrm>
            <a:off x="5870810" y="686423"/>
            <a:ext cx="2"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54" name="直線コネクタ 53"/>
          <p:cNvCxnSpPr/>
          <p:nvPr/>
        </p:nvCxnSpPr>
        <p:spPr>
          <a:xfrm>
            <a:off x="7705614" y="686423"/>
            <a:ext cx="2"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7" name="直線コネクタ 46"/>
          <p:cNvCxnSpPr>
            <a:cxnSpLocks/>
          </p:cNvCxnSpPr>
          <p:nvPr/>
        </p:nvCxnSpPr>
        <p:spPr>
          <a:xfrm>
            <a:off x="340090" y="4002895"/>
            <a:ext cx="9213267"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8" name="直線コネクタ 47"/>
          <p:cNvCxnSpPr>
            <a:cxnSpLocks/>
          </p:cNvCxnSpPr>
          <p:nvPr/>
        </p:nvCxnSpPr>
        <p:spPr>
          <a:xfrm>
            <a:off x="340090" y="4832013"/>
            <a:ext cx="9213267"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9" name="直線コネクタ 48"/>
          <p:cNvCxnSpPr/>
          <p:nvPr/>
        </p:nvCxnSpPr>
        <p:spPr>
          <a:xfrm>
            <a:off x="340090" y="5661131"/>
            <a:ext cx="922862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9" name="直線コネクタ 28">
            <a:extLst>
              <a:ext uri="{FF2B5EF4-FFF2-40B4-BE49-F238E27FC236}">
                <a16:creationId xmlns:a16="http://schemas.microsoft.com/office/drawing/2014/main" id="{016F7EAD-73CA-B745-855B-D07AC6E2E936}"/>
              </a:ext>
            </a:extLst>
          </p:cNvPr>
          <p:cNvCxnSpPr>
            <a:cxnSpLocks/>
          </p:cNvCxnSpPr>
          <p:nvPr/>
        </p:nvCxnSpPr>
        <p:spPr>
          <a:xfrm>
            <a:off x="340090" y="3173777"/>
            <a:ext cx="9213267"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6" name="直線コネクタ 45">
            <a:extLst>
              <a:ext uri="{FF2B5EF4-FFF2-40B4-BE49-F238E27FC236}">
                <a16:creationId xmlns:a16="http://schemas.microsoft.com/office/drawing/2014/main" id="{124C1A00-356D-0E49-8D06-88F0BF7646C9}"/>
              </a:ext>
            </a:extLst>
          </p:cNvPr>
          <p:cNvCxnSpPr/>
          <p:nvPr/>
        </p:nvCxnSpPr>
        <p:spPr>
          <a:xfrm>
            <a:off x="340090" y="2344660"/>
            <a:ext cx="919019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58" name="テキスト ボックス 57">
            <a:extLst>
              <a:ext uri="{FF2B5EF4-FFF2-40B4-BE49-F238E27FC236}">
                <a16:creationId xmlns:a16="http://schemas.microsoft.com/office/drawing/2014/main" id="{0D782E25-D134-3E45-B4E2-EF89482EB092}"/>
              </a:ext>
            </a:extLst>
          </p:cNvPr>
          <p:cNvSpPr txBox="1"/>
          <p:nvPr/>
        </p:nvSpPr>
        <p:spPr>
          <a:xfrm>
            <a:off x="344622" y="1667222"/>
            <a:ext cx="1853780" cy="525759"/>
          </a:xfrm>
          <a:prstGeom prst="rect">
            <a:avLst/>
          </a:prstGeom>
          <a:noFill/>
        </p:spPr>
        <p:txBody>
          <a:bodyPr wrap="square" rtlCol="0" anchor="ctr">
            <a:spAutoFit/>
          </a:bodyPr>
          <a:lstStyle/>
          <a:p>
            <a:pPr algn="ctr"/>
            <a:r>
              <a:rPr lang="ja-JP" altLang="en-US" sz="1200" dirty="0">
                <a:solidFill>
                  <a:srgbClr val="404040"/>
                </a:solidFill>
                <a:latin typeface="Meiryo" panose="020B0604030504040204" pitchFamily="34" charset="-128"/>
                <a:ea typeface="Meiryo" panose="020B0604030504040204" pitchFamily="34" charset="-128"/>
                <a:cs typeface="メイリオ"/>
              </a:rPr>
              <a:t>誰に</a:t>
            </a:r>
            <a:endParaRPr lang="en-US" altLang="ja-JP" sz="1200" dirty="0">
              <a:solidFill>
                <a:srgbClr val="404040"/>
              </a:solidFill>
              <a:latin typeface="Meiryo" panose="020B0604030504040204" pitchFamily="34" charset="-128"/>
              <a:ea typeface="Meiryo" panose="020B0604030504040204" pitchFamily="34" charset="-128"/>
              <a:cs typeface="メイリオ"/>
            </a:endParaRPr>
          </a:p>
          <a:p>
            <a:pPr algn="ctr"/>
            <a:r>
              <a:rPr kumimoji="1" lang="ja-JP" altLang="en-US" sz="1200" dirty="0">
                <a:solidFill>
                  <a:srgbClr val="404040"/>
                </a:solidFill>
                <a:latin typeface="Meiryo" panose="020B0604030504040204" pitchFamily="34" charset="-128"/>
                <a:ea typeface="Meiryo" panose="020B0604030504040204" pitchFamily="34" charset="-128"/>
                <a:cs typeface="メイリオ"/>
              </a:rPr>
              <a:t>（ターゲット）</a:t>
            </a:r>
            <a:endParaRPr kumimoji="1" lang="ja-JP" altLang="en-US" sz="2000" dirty="0">
              <a:solidFill>
                <a:srgbClr val="404040"/>
              </a:solidFill>
              <a:latin typeface="Meiryo" panose="020B0604030504040204" pitchFamily="34" charset="-128"/>
              <a:ea typeface="Meiryo" panose="020B0604030504040204" pitchFamily="34" charset="-128"/>
              <a:cs typeface="メイリオ"/>
            </a:endParaRPr>
          </a:p>
        </p:txBody>
      </p:sp>
      <p:sp>
        <p:nvSpPr>
          <p:cNvPr id="61" name="テキスト ボックス 60">
            <a:extLst>
              <a:ext uri="{FF2B5EF4-FFF2-40B4-BE49-F238E27FC236}">
                <a16:creationId xmlns:a16="http://schemas.microsoft.com/office/drawing/2014/main" id="{3CEC1025-74FB-5648-96DC-8FCF9555D8BE}"/>
              </a:ext>
            </a:extLst>
          </p:cNvPr>
          <p:cNvSpPr txBox="1"/>
          <p:nvPr/>
        </p:nvSpPr>
        <p:spPr>
          <a:xfrm>
            <a:off x="344622" y="2496341"/>
            <a:ext cx="1853780" cy="525759"/>
          </a:xfrm>
          <a:prstGeom prst="rect">
            <a:avLst/>
          </a:prstGeom>
          <a:noFill/>
        </p:spPr>
        <p:txBody>
          <a:bodyPr wrap="square" rtlCol="0" anchor="ctr">
            <a:spAutoFit/>
          </a:bodyPr>
          <a:lstStyle/>
          <a:p>
            <a:pPr algn="ctr"/>
            <a:r>
              <a:rPr lang="ja-JP" altLang="en-US" sz="1200" dirty="0">
                <a:solidFill>
                  <a:srgbClr val="404040"/>
                </a:solidFill>
                <a:latin typeface="Meiryo" panose="020B0604030504040204" pitchFamily="34" charset="-128"/>
                <a:ea typeface="Meiryo" panose="020B0604030504040204" pitchFamily="34" charset="-128"/>
                <a:cs typeface="メイリオ"/>
              </a:rPr>
              <a:t>何を</a:t>
            </a:r>
            <a:endParaRPr lang="en-US" altLang="ja-JP" sz="1200" dirty="0">
              <a:solidFill>
                <a:srgbClr val="404040"/>
              </a:solidFill>
              <a:latin typeface="Meiryo" panose="020B0604030504040204" pitchFamily="34" charset="-128"/>
              <a:ea typeface="Meiryo" panose="020B0604030504040204" pitchFamily="34" charset="-128"/>
              <a:cs typeface="メイリオ"/>
            </a:endParaRPr>
          </a:p>
          <a:p>
            <a:pPr algn="ctr"/>
            <a:r>
              <a:rPr kumimoji="1" lang="ja-JP" altLang="en-US" sz="1200" dirty="0">
                <a:solidFill>
                  <a:srgbClr val="404040"/>
                </a:solidFill>
                <a:latin typeface="Meiryo" panose="020B0604030504040204" pitchFamily="34" charset="-128"/>
                <a:ea typeface="Meiryo" panose="020B0604030504040204" pitchFamily="34" charset="-128"/>
                <a:cs typeface="メイリオ"/>
              </a:rPr>
              <a:t>（届ける価値）</a:t>
            </a:r>
            <a:endParaRPr kumimoji="1" lang="ja-JP" altLang="en-US" sz="2000" dirty="0">
              <a:solidFill>
                <a:srgbClr val="404040"/>
              </a:solidFill>
              <a:latin typeface="Meiryo" panose="020B0604030504040204" pitchFamily="34" charset="-128"/>
              <a:ea typeface="Meiryo" panose="020B0604030504040204" pitchFamily="34" charset="-128"/>
              <a:cs typeface="メイリオ"/>
            </a:endParaRPr>
          </a:p>
        </p:txBody>
      </p:sp>
      <p:sp>
        <p:nvSpPr>
          <p:cNvPr id="62" name="テキスト ボックス 61">
            <a:extLst>
              <a:ext uri="{FF2B5EF4-FFF2-40B4-BE49-F238E27FC236}">
                <a16:creationId xmlns:a16="http://schemas.microsoft.com/office/drawing/2014/main" id="{515EC199-D682-194D-B455-8DE15639B496}"/>
              </a:ext>
            </a:extLst>
          </p:cNvPr>
          <p:cNvSpPr txBox="1"/>
          <p:nvPr/>
        </p:nvSpPr>
        <p:spPr>
          <a:xfrm>
            <a:off x="344622" y="3357507"/>
            <a:ext cx="1853780" cy="461665"/>
          </a:xfrm>
          <a:prstGeom prst="rect">
            <a:avLst/>
          </a:prstGeom>
          <a:noFill/>
        </p:spPr>
        <p:txBody>
          <a:bodyPr wrap="square" rtlCol="0" anchor="ctr">
            <a:spAutoFit/>
          </a:bodyPr>
          <a:lstStyle/>
          <a:p>
            <a:pPr algn="ctr"/>
            <a:r>
              <a:rPr lang="ja-JP" altLang="en-US" sz="1200" dirty="0">
                <a:solidFill>
                  <a:srgbClr val="404040"/>
                </a:solidFill>
                <a:latin typeface="Meiryo" panose="020B0604030504040204" pitchFamily="34" charset="-128"/>
                <a:ea typeface="Meiryo" panose="020B0604030504040204" pitchFamily="34" charset="-128"/>
                <a:cs typeface="メイリオ"/>
              </a:rPr>
              <a:t>製品</a:t>
            </a:r>
            <a:endParaRPr lang="en-US" altLang="ja-JP" sz="1200" dirty="0">
              <a:solidFill>
                <a:srgbClr val="404040"/>
              </a:solidFill>
              <a:latin typeface="Meiryo" panose="020B0604030504040204" pitchFamily="34" charset="-128"/>
              <a:ea typeface="Meiryo" panose="020B0604030504040204" pitchFamily="34" charset="-128"/>
              <a:cs typeface="メイリオ"/>
            </a:endParaRPr>
          </a:p>
          <a:p>
            <a:pPr algn="ctr"/>
            <a:r>
              <a:rPr lang="en-US" altLang="ja-JP" sz="1200" dirty="0">
                <a:solidFill>
                  <a:srgbClr val="404040"/>
                </a:solidFill>
                <a:latin typeface="Meiryo" panose="020B0604030504040204" pitchFamily="34" charset="-128"/>
                <a:ea typeface="Meiryo" panose="020B0604030504040204" pitchFamily="34" charset="-128"/>
                <a:cs typeface="メイリオ"/>
              </a:rPr>
              <a:t>Product</a:t>
            </a:r>
          </a:p>
        </p:txBody>
      </p:sp>
      <p:sp>
        <p:nvSpPr>
          <p:cNvPr id="63" name="テキスト ボックス 62">
            <a:extLst>
              <a:ext uri="{FF2B5EF4-FFF2-40B4-BE49-F238E27FC236}">
                <a16:creationId xmlns:a16="http://schemas.microsoft.com/office/drawing/2014/main" id="{4414C8AA-36F7-5348-AE1F-0B858053C951}"/>
              </a:ext>
            </a:extLst>
          </p:cNvPr>
          <p:cNvSpPr txBox="1"/>
          <p:nvPr/>
        </p:nvSpPr>
        <p:spPr>
          <a:xfrm>
            <a:off x="344622" y="4186626"/>
            <a:ext cx="1853780" cy="461665"/>
          </a:xfrm>
          <a:prstGeom prst="rect">
            <a:avLst/>
          </a:prstGeom>
          <a:noFill/>
        </p:spPr>
        <p:txBody>
          <a:bodyPr wrap="square" rtlCol="0" anchor="ctr">
            <a:spAutoFit/>
          </a:bodyPr>
          <a:lstStyle/>
          <a:p>
            <a:pPr algn="ctr"/>
            <a:r>
              <a:rPr lang="ja-JP" altLang="en-US" sz="1200" dirty="0">
                <a:solidFill>
                  <a:srgbClr val="404040"/>
                </a:solidFill>
                <a:latin typeface="Meiryo" panose="020B0604030504040204" pitchFamily="34" charset="-128"/>
                <a:ea typeface="Meiryo" panose="020B0604030504040204" pitchFamily="34" charset="-128"/>
                <a:cs typeface="メイリオ"/>
              </a:rPr>
              <a:t>価格</a:t>
            </a:r>
            <a:endParaRPr lang="en-US" altLang="ja-JP" sz="1200" dirty="0">
              <a:solidFill>
                <a:srgbClr val="404040"/>
              </a:solidFill>
              <a:latin typeface="Meiryo" panose="020B0604030504040204" pitchFamily="34" charset="-128"/>
              <a:ea typeface="Meiryo" panose="020B0604030504040204" pitchFamily="34" charset="-128"/>
              <a:cs typeface="メイリオ"/>
            </a:endParaRPr>
          </a:p>
          <a:p>
            <a:pPr algn="ctr"/>
            <a:r>
              <a:rPr lang="en-US" altLang="ja-JP" sz="1200" dirty="0">
                <a:solidFill>
                  <a:srgbClr val="404040"/>
                </a:solidFill>
                <a:latin typeface="Meiryo" panose="020B0604030504040204" pitchFamily="34" charset="-128"/>
                <a:ea typeface="Meiryo" panose="020B0604030504040204" pitchFamily="34" charset="-128"/>
                <a:cs typeface="メイリオ"/>
              </a:rPr>
              <a:t>Price</a:t>
            </a:r>
          </a:p>
        </p:txBody>
      </p:sp>
      <p:sp>
        <p:nvSpPr>
          <p:cNvPr id="64" name="テキスト ボックス 63">
            <a:extLst>
              <a:ext uri="{FF2B5EF4-FFF2-40B4-BE49-F238E27FC236}">
                <a16:creationId xmlns:a16="http://schemas.microsoft.com/office/drawing/2014/main" id="{BFBFF515-23F1-F946-BE5F-B36C5535234D}"/>
              </a:ext>
            </a:extLst>
          </p:cNvPr>
          <p:cNvSpPr txBox="1"/>
          <p:nvPr/>
        </p:nvSpPr>
        <p:spPr>
          <a:xfrm>
            <a:off x="344622" y="5015744"/>
            <a:ext cx="1853780" cy="461665"/>
          </a:xfrm>
          <a:prstGeom prst="rect">
            <a:avLst/>
          </a:prstGeom>
          <a:noFill/>
        </p:spPr>
        <p:txBody>
          <a:bodyPr wrap="square" rtlCol="0" anchor="ctr">
            <a:spAutoFit/>
          </a:bodyPr>
          <a:lstStyle/>
          <a:p>
            <a:pPr algn="ctr"/>
            <a:r>
              <a:rPr kumimoji="1" lang="ja-JP" altLang="en-US" sz="1200" dirty="0">
                <a:solidFill>
                  <a:srgbClr val="404040"/>
                </a:solidFill>
                <a:latin typeface="Meiryo" panose="020B0604030504040204" pitchFamily="34" charset="-128"/>
                <a:ea typeface="Meiryo" panose="020B0604030504040204" pitchFamily="34" charset="-128"/>
                <a:cs typeface="メイリオ"/>
              </a:rPr>
              <a:t>流通</a:t>
            </a:r>
            <a:endParaRPr kumimoji="1" lang="en-US" altLang="ja-JP" sz="1200" dirty="0">
              <a:solidFill>
                <a:srgbClr val="404040"/>
              </a:solidFill>
              <a:latin typeface="Meiryo" panose="020B0604030504040204" pitchFamily="34" charset="-128"/>
              <a:ea typeface="Meiryo" panose="020B0604030504040204" pitchFamily="34" charset="-128"/>
              <a:cs typeface="メイリオ"/>
            </a:endParaRPr>
          </a:p>
          <a:p>
            <a:pPr algn="ctr"/>
            <a:r>
              <a:rPr kumimoji="1" lang="en-US" altLang="ja-JP" sz="1200" dirty="0">
                <a:solidFill>
                  <a:srgbClr val="404040"/>
                </a:solidFill>
                <a:latin typeface="Meiryo" panose="020B0604030504040204" pitchFamily="34" charset="-128"/>
                <a:ea typeface="Meiryo" panose="020B0604030504040204" pitchFamily="34" charset="-128"/>
                <a:cs typeface="メイリオ"/>
              </a:rPr>
              <a:t>Place</a:t>
            </a:r>
          </a:p>
        </p:txBody>
      </p:sp>
      <p:sp>
        <p:nvSpPr>
          <p:cNvPr id="65" name="テキスト ボックス 64">
            <a:extLst>
              <a:ext uri="{FF2B5EF4-FFF2-40B4-BE49-F238E27FC236}">
                <a16:creationId xmlns:a16="http://schemas.microsoft.com/office/drawing/2014/main" id="{2A03F2E5-FE89-F14E-8A82-7C0CCD827F0E}"/>
              </a:ext>
            </a:extLst>
          </p:cNvPr>
          <p:cNvSpPr txBox="1"/>
          <p:nvPr/>
        </p:nvSpPr>
        <p:spPr>
          <a:xfrm>
            <a:off x="344622" y="5844863"/>
            <a:ext cx="1853780" cy="461665"/>
          </a:xfrm>
          <a:prstGeom prst="rect">
            <a:avLst/>
          </a:prstGeom>
          <a:noFill/>
        </p:spPr>
        <p:txBody>
          <a:bodyPr wrap="square" rtlCol="0" anchor="ctr">
            <a:spAutoFit/>
          </a:bodyPr>
          <a:lstStyle/>
          <a:p>
            <a:pPr algn="ctr"/>
            <a:r>
              <a:rPr lang="ja-JP" altLang="en-US" sz="1200" dirty="0">
                <a:solidFill>
                  <a:srgbClr val="404040"/>
                </a:solidFill>
                <a:latin typeface="Meiryo" panose="020B0604030504040204" pitchFamily="34" charset="-128"/>
                <a:ea typeface="Meiryo" panose="020B0604030504040204" pitchFamily="34" charset="-128"/>
                <a:cs typeface="メイリオ"/>
              </a:rPr>
              <a:t>販売促進</a:t>
            </a:r>
            <a:endParaRPr lang="en-US" altLang="ja-JP" sz="1200" dirty="0">
              <a:solidFill>
                <a:srgbClr val="404040"/>
              </a:solidFill>
              <a:latin typeface="Meiryo" panose="020B0604030504040204" pitchFamily="34" charset="-128"/>
              <a:ea typeface="Meiryo" panose="020B0604030504040204" pitchFamily="34" charset="-128"/>
              <a:cs typeface="メイリオ"/>
            </a:endParaRPr>
          </a:p>
          <a:p>
            <a:pPr algn="ctr"/>
            <a:r>
              <a:rPr lang="en-US" altLang="ja-JP" sz="1200" dirty="0">
                <a:solidFill>
                  <a:srgbClr val="404040"/>
                </a:solidFill>
                <a:latin typeface="Meiryo" panose="020B0604030504040204" pitchFamily="34" charset="-128"/>
                <a:ea typeface="Meiryo" panose="020B0604030504040204" pitchFamily="34" charset="-128"/>
                <a:cs typeface="メイリオ"/>
              </a:rPr>
              <a:t>Promotion</a:t>
            </a:r>
          </a:p>
        </p:txBody>
      </p:sp>
      <p:sp>
        <p:nvSpPr>
          <p:cNvPr id="66" name="テキスト ボックス 65">
            <a:extLst>
              <a:ext uri="{FF2B5EF4-FFF2-40B4-BE49-F238E27FC236}">
                <a16:creationId xmlns:a16="http://schemas.microsoft.com/office/drawing/2014/main" id="{2C43BFFA-2CFA-3440-A405-26259D4D330F}"/>
              </a:ext>
            </a:extLst>
          </p:cNvPr>
          <p:cNvSpPr txBox="1"/>
          <p:nvPr/>
        </p:nvSpPr>
        <p:spPr>
          <a:xfrm>
            <a:off x="2205737" y="943255"/>
            <a:ext cx="1853780" cy="315455"/>
          </a:xfrm>
          <a:prstGeom prst="rect">
            <a:avLst/>
          </a:prstGeom>
          <a:noFill/>
        </p:spPr>
        <p:txBody>
          <a:bodyPr wrap="square" rtlCol="0" anchor="ctr">
            <a:spAutoFit/>
          </a:bodyPr>
          <a:lstStyle/>
          <a:p>
            <a:pPr algn="ctr"/>
            <a:r>
              <a:rPr lang="ja-JP" altLang="en-US" sz="1200" dirty="0">
                <a:solidFill>
                  <a:srgbClr val="404040"/>
                </a:solidFill>
                <a:latin typeface="Meiryo" panose="020B0604030504040204" pitchFamily="34" charset="-128"/>
                <a:ea typeface="Meiryo" panose="020B0604030504040204" pitchFamily="34" charset="-128"/>
                <a:cs typeface="メイリオ"/>
              </a:rPr>
              <a:t>自社</a:t>
            </a:r>
            <a:endParaRPr lang="en-US" altLang="ja-JP" sz="1200" dirty="0">
              <a:solidFill>
                <a:srgbClr val="404040"/>
              </a:solidFill>
              <a:latin typeface="Meiryo" panose="020B0604030504040204" pitchFamily="34" charset="-128"/>
              <a:ea typeface="Meiryo" panose="020B0604030504040204" pitchFamily="34" charset="-128"/>
              <a:cs typeface="メイリオ"/>
            </a:endParaRPr>
          </a:p>
        </p:txBody>
      </p:sp>
      <p:sp>
        <p:nvSpPr>
          <p:cNvPr id="67" name="テキスト ボックス 66">
            <a:extLst>
              <a:ext uri="{FF2B5EF4-FFF2-40B4-BE49-F238E27FC236}">
                <a16:creationId xmlns:a16="http://schemas.microsoft.com/office/drawing/2014/main" id="{3DE36A33-50BC-6741-AD27-82F0BF981B1B}"/>
              </a:ext>
            </a:extLst>
          </p:cNvPr>
          <p:cNvSpPr txBox="1"/>
          <p:nvPr/>
        </p:nvSpPr>
        <p:spPr>
          <a:xfrm>
            <a:off x="4039241" y="943255"/>
            <a:ext cx="1853780" cy="315455"/>
          </a:xfrm>
          <a:prstGeom prst="rect">
            <a:avLst/>
          </a:prstGeom>
          <a:noFill/>
        </p:spPr>
        <p:txBody>
          <a:bodyPr wrap="square" rtlCol="0" anchor="ctr">
            <a:spAutoFit/>
          </a:bodyPr>
          <a:lstStyle/>
          <a:p>
            <a:pPr algn="ctr"/>
            <a:r>
              <a:rPr lang="ja-JP" altLang="en-US" sz="1200" dirty="0">
                <a:solidFill>
                  <a:srgbClr val="404040"/>
                </a:solidFill>
                <a:latin typeface="Meiryo" panose="020B0604030504040204" pitchFamily="34" charset="-128"/>
                <a:ea typeface="Meiryo" panose="020B0604030504040204" pitchFamily="34" charset="-128"/>
                <a:cs typeface="メイリオ"/>
              </a:rPr>
              <a:t>競合</a:t>
            </a:r>
            <a:r>
              <a:rPr lang="en-US" altLang="ja-JP" sz="1200" dirty="0">
                <a:solidFill>
                  <a:srgbClr val="404040"/>
                </a:solidFill>
                <a:latin typeface="Meiryo" panose="020B0604030504040204" pitchFamily="34" charset="-128"/>
                <a:ea typeface="Meiryo" panose="020B0604030504040204" pitchFamily="34" charset="-128"/>
                <a:cs typeface="メイリオ"/>
              </a:rPr>
              <a:t>A</a:t>
            </a:r>
          </a:p>
        </p:txBody>
      </p:sp>
      <p:sp>
        <p:nvSpPr>
          <p:cNvPr id="68" name="テキスト ボックス 67">
            <a:extLst>
              <a:ext uri="{FF2B5EF4-FFF2-40B4-BE49-F238E27FC236}">
                <a16:creationId xmlns:a16="http://schemas.microsoft.com/office/drawing/2014/main" id="{3C944064-431A-AD41-B46E-C56336CC574E}"/>
              </a:ext>
            </a:extLst>
          </p:cNvPr>
          <p:cNvSpPr txBox="1"/>
          <p:nvPr/>
        </p:nvSpPr>
        <p:spPr>
          <a:xfrm>
            <a:off x="5881813" y="943255"/>
            <a:ext cx="1853780" cy="315455"/>
          </a:xfrm>
          <a:prstGeom prst="rect">
            <a:avLst/>
          </a:prstGeom>
          <a:noFill/>
        </p:spPr>
        <p:txBody>
          <a:bodyPr wrap="square" rtlCol="0" anchor="ctr">
            <a:spAutoFit/>
          </a:bodyPr>
          <a:lstStyle/>
          <a:p>
            <a:pPr algn="ctr"/>
            <a:r>
              <a:rPr lang="ja-JP" altLang="en-US" sz="1200" dirty="0">
                <a:solidFill>
                  <a:srgbClr val="404040"/>
                </a:solidFill>
                <a:latin typeface="Meiryo" panose="020B0604030504040204" pitchFamily="34" charset="-128"/>
                <a:ea typeface="Meiryo" panose="020B0604030504040204" pitchFamily="34" charset="-128"/>
                <a:cs typeface="メイリオ"/>
              </a:rPr>
              <a:t>競合</a:t>
            </a:r>
            <a:r>
              <a:rPr lang="en-US" altLang="ja-JP" sz="1200" dirty="0">
                <a:solidFill>
                  <a:srgbClr val="404040"/>
                </a:solidFill>
                <a:latin typeface="Meiryo" panose="020B0604030504040204" pitchFamily="34" charset="-128"/>
                <a:ea typeface="Meiryo" panose="020B0604030504040204" pitchFamily="34" charset="-128"/>
                <a:cs typeface="メイリオ"/>
              </a:rPr>
              <a:t>B</a:t>
            </a:r>
          </a:p>
        </p:txBody>
      </p:sp>
      <p:sp>
        <p:nvSpPr>
          <p:cNvPr id="69" name="テキスト ボックス 68">
            <a:extLst>
              <a:ext uri="{FF2B5EF4-FFF2-40B4-BE49-F238E27FC236}">
                <a16:creationId xmlns:a16="http://schemas.microsoft.com/office/drawing/2014/main" id="{86783C93-7291-B04C-8943-7C9109C31FF7}"/>
              </a:ext>
            </a:extLst>
          </p:cNvPr>
          <p:cNvSpPr txBox="1"/>
          <p:nvPr/>
        </p:nvSpPr>
        <p:spPr>
          <a:xfrm>
            <a:off x="7726525" y="962483"/>
            <a:ext cx="1821661" cy="276999"/>
          </a:xfrm>
          <a:prstGeom prst="rect">
            <a:avLst/>
          </a:prstGeom>
          <a:noFill/>
        </p:spPr>
        <p:txBody>
          <a:bodyPr wrap="square" rtlCol="0" anchor="ctr">
            <a:spAutoFit/>
          </a:bodyPr>
          <a:lstStyle/>
          <a:p>
            <a:pPr algn="ctr"/>
            <a:r>
              <a:rPr lang="ja-JP" altLang="en-US" sz="1200" dirty="0">
                <a:solidFill>
                  <a:srgbClr val="404040"/>
                </a:solidFill>
                <a:latin typeface="Meiryo" panose="020B0604030504040204" pitchFamily="34" charset="-128"/>
                <a:ea typeface="Meiryo" panose="020B0604030504040204" pitchFamily="34" charset="-128"/>
                <a:cs typeface="メイリオ"/>
              </a:rPr>
              <a:t>競合</a:t>
            </a:r>
            <a:r>
              <a:rPr lang="en-US" altLang="ja-JP" sz="1200" dirty="0">
                <a:solidFill>
                  <a:srgbClr val="404040"/>
                </a:solidFill>
                <a:latin typeface="Meiryo" panose="020B0604030504040204" pitchFamily="34" charset="-128"/>
                <a:ea typeface="Meiryo" panose="020B0604030504040204" pitchFamily="34" charset="-128"/>
                <a:cs typeface="メイリオ"/>
              </a:rPr>
              <a:t>C</a:t>
            </a:r>
          </a:p>
        </p:txBody>
      </p:sp>
      <p:sp>
        <p:nvSpPr>
          <p:cNvPr id="71" name="テキスト ボックス 70">
            <a:extLst>
              <a:ext uri="{FF2B5EF4-FFF2-40B4-BE49-F238E27FC236}">
                <a16:creationId xmlns:a16="http://schemas.microsoft.com/office/drawing/2014/main" id="{33C2585D-FC0A-4247-AB4A-0ED597EC4886}"/>
              </a:ext>
            </a:extLst>
          </p:cNvPr>
          <p:cNvSpPr txBox="1"/>
          <p:nvPr/>
        </p:nvSpPr>
        <p:spPr>
          <a:xfrm>
            <a:off x="463308" y="238540"/>
            <a:ext cx="1758815"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19_4P+</a:t>
            </a:r>
            <a:r>
              <a:rPr lang="ja-JP" altLang="en-US" dirty="0"/>
              <a:t>誰に何を分析</a:t>
            </a:r>
          </a:p>
        </p:txBody>
      </p:sp>
      <p:sp>
        <p:nvSpPr>
          <p:cNvPr id="30" name="正方形/長方形 29">
            <a:extLst>
              <a:ext uri="{FF2B5EF4-FFF2-40B4-BE49-F238E27FC236}">
                <a16:creationId xmlns:a16="http://schemas.microsoft.com/office/drawing/2014/main" id="{70433C8D-7DA9-1A40-8048-F2617430DACF}"/>
              </a:ext>
            </a:extLst>
          </p:cNvPr>
          <p:cNvSpPr/>
          <p:nvPr/>
        </p:nvSpPr>
        <p:spPr>
          <a:xfrm>
            <a:off x="337288" y="1515539"/>
            <a:ext cx="9231425" cy="4974712"/>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496C5979-D650-804A-93AA-014E2559D971}"/>
              </a:ext>
            </a:extLst>
          </p:cNvPr>
          <p:cNvSpPr/>
          <p:nvPr/>
        </p:nvSpPr>
        <p:spPr>
          <a:xfrm>
            <a:off x="2205540" y="686422"/>
            <a:ext cx="7363173" cy="580382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5" name="テキスト ボックス 24">
            <a:extLst>
              <a:ext uri="{FF2B5EF4-FFF2-40B4-BE49-F238E27FC236}">
                <a16:creationId xmlns:a16="http://schemas.microsoft.com/office/drawing/2014/main" id="{12FB070E-3F35-A14A-B578-6C4A449D6EA3}"/>
              </a:ext>
            </a:extLst>
          </p:cNvPr>
          <p:cNvSpPr txBox="1"/>
          <p:nvPr/>
        </p:nvSpPr>
        <p:spPr>
          <a:xfrm>
            <a:off x="2294350" y="1745434"/>
            <a:ext cx="1642912" cy="369332"/>
          </a:xfrm>
          <a:prstGeom prst="rect">
            <a:avLst/>
          </a:prstGeom>
          <a:noFill/>
        </p:spPr>
        <p:txBody>
          <a:bodyPr wrap="square" rtlCol="0" anchor="ctr">
            <a:spAutoFit/>
          </a:bodyPr>
          <a:lstStyle/>
          <a:p>
            <a:r>
              <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rPr>
              <a:t>30〜40</a:t>
            </a:r>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代</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こだわり派の女性</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26" name="テキスト ボックス 25">
            <a:extLst>
              <a:ext uri="{FF2B5EF4-FFF2-40B4-BE49-F238E27FC236}">
                <a16:creationId xmlns:a16="http://schemas.microsoft.com/office/drawing/2014/main" id="{5B8D758C-C193-2543-B70E-F0180C138350}"/>
              </a:ext>
            </a:extLst>
          </p:cNvPr>
          <p:cNvSpPr txBox="1"/>
          <p:nvPr/>
        </p:nvSpPr>
        <p:spPr>
          <a:xfrm>
            <a:off x="4129154" y="1745434"/>
            <a:ext cx="1642912" cy="369332"/>
          </a:xfrm>
          <a:prstGeom prst="rect">
            <a:avLst/>
          </a:prstGeom>
          <a:noFill/>
        </p:spPr>
        <p:txBody>
          <a:bodyPr wrap="square" rtlCol="0" anchor="ctr">
            <a:spAutoFit/>
          </a:bodyPr>
          <a:lstStyle/>
          <a:p>
            <a:r>
              <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rPr>
              <a:t>10</a:t>
            </a:r>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代後半</a:t>
            </a:r>
            <a:r>
              <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rPr>
              <a:t>〜20</a:t>
            </a:r>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代中盤</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大学生を中心とした若者</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27" name="テキスト ボックス 26">
            <a:extLst>
              <a:ext uri="{FF2B5EF4-FFF2-40B4-BE49-F238E27FC236}">
                <a16:creationId xmlns:a16="http://schemas.microsoft.com/office/drawing/2014/main" id="{CF384123-0969-7649-AB2A-4478E7AE07A2}"/>
              </a:ext>
            </a:extLst>
          </p:cNvPr>
          <p:cNvSpPr txBox="1"/>
          <p:nvPr/>
        </p:nvSpPr>
        <p:spPr>
          <a:xfrm>
            <a:off x="5963957" y="1745434"/>
            <a:ext cx="1642912" cy="369332"/>
          </a:xfrm>
          <a:prstGeom prst="rect">
            <a:avLst/>
          </a:prstGeom>
          <a:noFill/>
        </p:spPr>
        <p:txBody>
          <a:bodyPr wrap="square" rtlCol="0" anchor="ctr">
            <a:spAutoFit/>
          </a:bodyPr>
          <a:lstStyle/>
          <a:p>
            <a:r>
              <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rPr>
              <a:t>20</a:t>
            </a:r>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代</a:t>
            </a:r>
            <a:r>
              <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rPr>
              <a:t>〜30</a:t>
            </a:r>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代</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自立した</a:t>
            </a:r>
            <a:r>
              <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rPr>
              <a:t>1</a:t>
            </a:r>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人暮らしの女性</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28" name="テキスト ボックス 27">
            <a:extLst>
              <a:ext uri="{FF2B5EF4-FFF2-40B4-BE49-F238E27FC236}">
                <a16:creationId xmlns:a16="http://schemas.microsoft.com/office/drawing/2014/main" id="{A28EC5BC-7EE0-0744-A95C-25E2F16A9CE1}"/>
              </a:ext>
            </a:extLst>
          </p:cNvPr>
          <p:cNvSpPr txBox="1"/>
          <p:nvPr/>
        </p:nvSpPr>
        <p:spPr>
          <a:xfrm>
            <a:off x="7798761" y="1745433"/>
            <a:ext cx="1642912" cy="369332"/>
          </a:xfrm>
          <a:prstGeom prst="rect">
            <a:avLst/>
          </a:prstGeom>
          <a:noFill/>
        </p:spPr>
        <p:txBody>
          <a:bodyPr wrap="square" rtlCol="0" anchor="ctr">
            <a:spAutoFit/>
          </a:bodyPr>
          <a:lstStyle/>
          <a:p>
            <a:r>
              <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rPr>
              <a:t>30</a:t>
            </a:r>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代</a:t>
            </a:r>
            <a:r>
              <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rPr>
              <a:t>〜40</a:t>
            </a:r>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代中心</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ママ</a:t>
            </a:r>
            <a:r>
              <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rPr>
              <a:t>(</a:t>
            </a:r>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主婦</a:t>
            </a:r>
            <a:r>
              <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rPr>
              <a:t>)</a:t>
            </a:r>
          </a:p>
        </p:txBody>
      </p:sp>
      <p:sp>
        <p:nvSpPr>
          <p:cNvPr id="32" name="テキスト ボックス 31">
            <a:extLst>
              <a:ext uri="{FF2B5EF4-FFF2-40B4-BE49-F238E27FC236}">
                <a16:creationId xmlns:a16="http://schemas.microsoft.com/office/drawing/2014/main" id="{DBB67EEF-0564-A341-BEB1-787CB5EE8D19}"/>
              </a:ext>
            </a:extLst>
          </p:cNvPr>
          <p:cNvSpPr txBox="1"/>
          <p:nvPr/>
        </p:nvSpPr>
        <p:spPr>
          <a:xfrm>
            <a:off x="2294350" y="2574552"/>
            <a:ext cx="1642912" cy="3693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こだわり派にぴったりの厳選アイテム</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3" name="テキスト ボックス 32">
            <a:extLst>
              <a:ext uri="{FF2B5EF4-FFF2-40B4-BE49-F238E27FC236}">
                <a16:creationId xmlns:a16="http://schemas.microsoft.com/office/drawing/2014/main" id="{FE61887C-DBC6-BA46-8FA0-F1A8A9882617}"/>
              </a:ext>
            </a:extLst>
          </p:cNvPr>
          <p:cNvSpPr txBox="1"/>
          <p:nvPr/>
        </p:nvSpPr>
        <p:spPr>
          <a:xfrm>
            <a:off x="4129154" y="2548914"/>
            <a:ext cx="1642912" cy="420607"/>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最新トレンドのファッションコーディネート</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4" name="テキスト ボックス 33">
            <a:extLst>
              <a:ext uri="{FF2B5EF4-FFF2-40B4-BE49-F238E27FC236}">
                <a16:creationId xmlns:a16="http://schemas.microsoft.com/office/drawing/2014/main" id="{7F6BAC4F-B7D9-E746-A16F-9B87FCAC10CA}"/>
              </a:ext>
            </a:extLst>
          </p:cNvPr>
          <p:cNvSpPr txBox="1"/>
          <p:nvPr/>
        </p:nvSpPr>
        <p:spPr>
          <a:xfrm>
            <a:off x="5963957" y="2548914"/>
            <a:ext cx="1642912" cy="420607"/>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かっこいい女性になるためのエッセンス</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5" name="テキスト ボックス 34">
            <a:extLst>
              <a:ext uri="{FF2B5EF4-FFF2-40B4-BE49-F238E27FC236}">
                <a16:creationId xmlns:a16="http://schemas.microsoft.com/office/drawing/2014/main" id="{CDC04486-8345-BE4E-8F6C-20EFDA4E1508}"/>
              </a:ext>
            </a:extLst>
          </p:cNvPr>
          <p:cNvSpPr txBox="1"/>
          <p:nvPr/>
        </p:nvSpPr>
        <p:spPr>
          <a:xfrm>
            <a:off x="7798761" y="2627778"/>
            <a:ext cx="1642912" cy="262879"/>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子育てママのおしゃれ生活</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6" name="テキスト ボックス 35">
            <a:extLst>
              <a:ext uri="{FF2B5EF4-FFF2-40B4-BE49-F238E27FC236}">
                <a16:creationId xmlns:a16="http://schemas.microsoft.com/office/drawing/2014/main" id="{C29C2AE3-993D-B049-893A-8C460B01E85E}"/>
              </a:ext>
            </a:extLst>
          </p:cNvPr>
          <p:cNvSpPr txBox="1"/>
          <p:nvPr/>
        </p:nvSpPr>
        <p:spPr>
          <a:xfrm>
            <a:off x="2294350" y="3403670"/>
            <a:ext cx="1642912" cy="3693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厳選された海外のファッションアイテム</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7" name="テキスト ボックス 36">
            <a:extLst>
              <a:ext uri="{FF2B5EF4-FFF2-40B4-BE49-F238E27FC236}">
                <a16:creationId xmlns:a16="http://schemas.microsoft.com/office/drawing/2014/main" id="{37E5DA83-8DD3-114A-AACF-E4B84DF65EA2}"/>
              </a:ext>
            </a:extLst>
          </p:cNvPr>
          <p:cNvSpPr txBox="1"/>
          <p:nvPr/>
        </p:nvSpPr>
        <p:spPr>
          <a:xfrm>
            <a:off x="4129154" y="3403671"/>
            <a:ext cx="1642912" cy="3693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トレンドに合った商品を展開。点数も多い</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8" name="テキスト ボックス 37">
            <a:extLst>
              <a:ext uri="{FF2B5EF4-FFF2-40B4-BE49-F238E27FC236}">
                <a16:creationId xmlns:a16="http://schemas.microsoft.com/office/drawing/2014/main" id="{D4FD60B4-D661-624D-BF35-2D0C62327C06}"/>
              </a:ext>
            </a:extLst>
          </p:cNvPr>
          <p:cNvSpPr txBox="1"/>
          <p:nvPr/>
        </p:nvSpPr>
        <p:spPr>
          <a:xfrm>
            <a:off x="5963957" y="3334422"/>
            <a:ext cx="1642912" cy="507831"/>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できる女性に思われるファッションアイテムと関連商品</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9" name="テキスト ボックス 38">
            <a:extLst>
              <a:ext uri="{FF2B5EF4-FFF2-40B4-BE49-F238E27FC236}">
                <a16:creationId xmlns:a16="http://schemas.microsoft.com/office/drawing/2014/main" id="{FC6D4556-9895-6C49-94C3-05590E20EE4A}"/>
              </a:ext>
            </a:extLst>
          </p:cNvPr>
          <p:cNvSpPr txBox="1"/>
          <p:nvPr/>
        </p:nvSpPr>
        <p:spPr>
          <a:xfrm>
            <a:off x="7798761" y="3403670"/>
            <a:ext cx="1642912" cy="3693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機能面にも配慮したファッションアイテム</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40" name="テキスト ボックス 39">
            <a:extLst>
              <a:ext uri="{FF2B5EF4-FFF2-40B4-BE49-F238E27FC236}">
                <a16:creationId xmlns:a16="http://schemas.microsoft.com/office/drawing/2014/main" id="{7E62F9BD-5E27-304D-9D53-B9D6F92430DE}"/>
              </a:ext>
            </a:extLst>
          </p:cNvPr>
          <p:cNvSpPr txBox="1"/>
          <p:nvPr/>
        </p:nvSpPr>
        <p:spPr>
          <a:xfrm>
            <a:off x="2294350" y="4286013"/>
            <a:ext cx="1642912" cy="262879"/>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相場よりはやや高め</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41" name="テキスト ボックス 40">
            <a:extLst>
              <a:ext uri="{FF2B5EF4-FFF2-40B4-BE49-F238E27FC236}">
                <a16:creationId xmlns:a16="http://schemas.microsoft.com/office/drawing/2014/main" id="{4C2A9AE9-D0EB-4444-BB59-77736DC9B8B4}"/>
              </a:ext>
            </a:extLst>
          </p:cNvPr>
          <p:cNvSpPr txBox="1"/>
          <p:nvPr/>
        </p:nvSpPr>
        <p:spPr>
          <a:xfrm>
            <a:off x="4129154" y="4232787"/>
            <a:ext cx="1642912" cy="3693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低単価の商品多数。</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a:p>
            <a:r>
              <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rPr>
              <a:t>Web</a:t>
            </a:r>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からも購入可能</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42" name="テキスト ボックス 41">
            <a:extLst>
              <a:ext uri="{FF2B5EF4-FFF2-40B4-BE49-F238E27FC236}">
                <a16:creationId xmlns:a16="http://schemas.microsoft.com/office/drawing/2014/main" id="{91475599-EFE4-CB4C-8085-C317BD50DA9D}"/>
              </a:ext>
            </a:extLst>
          </p:cNvPr>
          <p:cNvSpPr txBox="1"/>
          <p:nvPr/>
        </p:nvSpPr>
        <p:spPr>
          <a:xfrm>
            <a:off x="5963957" y="4232787"/>
            <a:ext cx="1642912" cy="3693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高くもなく安くもない価格帯で展開</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43" name="テキスト ボックス 42">
            <a:extLst>
              <a:ext uri="{FF2B5EF4-FFF2-40B4-BE49-F238E27FC236}">
                <a16:creationId xmlns:a16="http://schemas.microsoft.com/office/drawing/2014/main" id="{179A1A9C-AEFF-A14A-A996-7F8C1381F55F}"/>
              </a:ext>
            </a:extLst>
          </p:cNvPr>
          <p:cNvSpPr txBox="1"/>
          <p:nvPr/>
        </p:nvSpPr>
        <p:spPr>
          <a:xfrm>
            <a:off x="7798761" y="4232787"/>
            <a:ext cx="1642912" cy="3693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相場よりは低単価のものが多い。ポイント制度を活用</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44" name="テキスト ボックス 43">
            <a:extLst>
              <a:ext uri="{FF2B5EF4-FFF2-40B4-BE49-F238E27FC236}">
                <a16:creationId xmlns:a16="http://schemas.microsoft.com/office/drawing/2014/main" id="{538D4CF6-DC11-5A4C-A49B-5251D843A9E9}"/>
              </a:ext>
            </a:extLst>
          </p:cNvPr>
          <p:cNvSpPr txBox="1"/>
          <p:nvPr/>
        </p:nvSpPr>
        <p:spPr>
          <a:xfrm>
            <a:off x="2294350" y="5061905"/>
            <a:ext cx="1642912" cy="3693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海外のアイテムやトレンドに強い</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45" name="テキスト ボックス 44">
            <a:extLst>
              <a:ext uri="{FF2B5EF4-FFF2-40B4-BE49-F238E27FC236}">
                <a16:creationId xmlns:a16="http://schemas.microsoft.com/office/drawing/2014/main" id="{239D0DEB-1CC0-BA4F-9411-6DDD9CFBB920}"/>
              </a:ext>
            </a:extLst>
          </p:cNvPr>
          <p:cNvSpPr txBox="1"/>
          <p:nvPr/>
        </p:nvSpPr>
        <p:spPr>
          <a:xfrm>
            <a:off x="4129154" y="5061905"/>
            <a:ext cx="1642912" cy="3693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多数のブランドとつながりがあり、仕入れ力が高い</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51" name="テキスト ボックス 50">
            <a:extLst>
              <a:ext uri="{FF2B5EF4-FFF2-40B4-BE49-F238E27FC236}">
                <a16:creationId xmlns:a16="http://schemas.microsoft.com/office/drawing/2014/main" id="{6E51B128-B3D8-1A42-AABD-668F8FCE1CF9}"/>
              </a:ext>
            </a:extLst>
          </p:cNvPr>
          <p:cNvSpPr txBox="1"/>
          <p:nvPr/>
        </p:nvSpPr>
        <p:spPr>
          <a:xfrm>
            <a:off x="5963957" y="5061905"/>
            <a:ext cx="1642912" cy="3693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駅前に店舗があり露出に強み</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55" name="テキスト ボックス 54">
            <a:extLst>
              <a:ext uri="{FF2B5EF4-FFF2-40B4-BE49-F238E27FC236}">
                <a16:creationId xmlns:a16="http://schemas.microsoft.com/office/drawing/2014/main" id="{8CBA7065-914C-674F-B69C-A277A29C8A2B}"/>
              </a:ext>
            </a:extLst>
          </p:cNvPr>
          <p:cNvSpPr txBox="1"/>
          <p:nvPr/>
        </p:nvSpPr>
        <p:spPr>
          <a:xfrm>
            <a:off x="7798761" y="5061905"/>
            <a:ext cx="1642912" cy="3693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移動型の簡易ショップを展開。モールとコラボも</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57" name="テキスト ボックス 56">
            <a:extLst>
              <a:ext uri="{FF2B5EF4-FFF2-40B4-BE49-F238E27FC236}">
                <a16:creationId xmlns:a16="http://schemas.microsoft.com/office/drawing/2014/main" id="{0802F9A9-E0B4-1C4D-AC84-68E4581AF3E3}"/>
              </a:ext>
            </a:extLst>
          </p:cNvPr>
          <p:cNvSpPr txBox="1"/>
          <p:nvPr/>
        </p:nvSpPr>
        <p:spPr>
          <a:xfrm>
            <a:off x="2294350" y="5891024"/>
            <a:ext cx="1642912" cy="3693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ファッション情報のフリーペーパーを定期発行</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59" name="テキスト ボックス 58">
            <a:extLst>
              <a:ext uri="{FF2B5EF4-FFF2-40B4-BE49-F238E27FC236}">
                <a16:creationId xmlns:a16="http://schemas.microsoft.com/office/drawing/2014/main" id="{BA76C6E9-800C-8A4C-8E40-310428A7DE1C}"/>
              </a:ext>
            </a:extLst>
          </p:cNvPr>
          <p:cNvSpPr txBox="1"/>
          <p:nvPr/>
        </p:nvSpPr>
        <p:spPr>
          <a:xfrm>
            <a:off x="4129154" y="5891024"/>
            <a:ext cx="1642912" cy="3693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大型の自社メディアを保有。</a:t>
            </a:r>
            <a:r>
              <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rPr>
              <a:t>Web</a:t>
            </a:r>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の集客力がある</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60" name="テキスト ボックス 59">
            <a:extLst>
              <a:ext uri="{FF2B5EF4-FFF2-40B4-BE49-F238E27FC236}">
                <a16:creationId xmlns:a16="http://schemas.microsoft.com/office/drawing/2014/main" id="{47FCC709-AB61-DE49-8FC0-6E947F140B22}"/>
              </a:ext>
            </a:extLst>
          </p:cNvPr>
          <p:cNvSpPr txBox="1"/>
          <p:nvPr/>
        </p:nvSpPr>
        <p:spPr>
          <a:xfrm>
            <a:off x="5963957" y="5891023"/>
            <a:ext cx="1642912" cy="3693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インフルエンサーを招いたトーク会を行っている</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70" name="テキスト ボックス 69">
            <a:extLst>
              <a:ext uri="{FF2B5EF4-FFF2-40B4-BE49-F238E27FC236}">
                <a16:creationId xmlns:a16="http://schemas.microsoft.com/office/drawing/2014/main" id="{F43E9F86-4F42-DA4F-942E-0B3906AADB06}"/>
              </a:ext>
            </a:extLst>
          </p:cNvPr>
          <p:cNvSpPr txBox="1"/>
          <p:nvPr/>
        </p:nvSpPr>
        <p:spPr>
          <a:xfrm>
            <a:off x="7798761" y="5891023"/>
            <a:ext cx="1642912" cy="3693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地元のママコミュニティとの綱がり多数</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72" name="テキスト ボックス 71">
            <a:extLst>
              <a:ext uri="{FF2B5EF4-FFF2-40B4-BE49-F238E27FC236}">
                <a16:creationId xmlns:a16="http://schemas.microsoft.com/office/drawing/2014/main" id="{010FF3F3-B6C0-4C6F-9EB0-84C9002F5336}"/>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2.</a:t>
            </a:r>
            <a:r>
              <a:rPr lang="ja-JP" altLang="en-US" sz="900" dirty="0">
                <a:latin typeface="Meiryo UI" panose="020B0604030504040204" pitchFamily="50" charset="-128"/>
                <a:ea typeface="Meiryo UI" panose="020B0604030504040204" pitchFamily="50" charset="-128"/>
              </a:rPr>
              <a:t>市場を分析する</a:t>
            </a:r>
          </a:p>
        </p:txBody>
      </p:sp>
      <p:sp>
        <p:nvSpPr>
          <p:cNvPr id="73" name="テキスト ボックス 72">
            <a:extLst>
              <a:ext uri="{FF2B5EF4-FFF2-40B4-BE49-F238E27FC236}">
                <a16:creationId xmlns:a16="http://schemas.microsoft.com/office/drawing/2014/main" id="{A7927440-5D2B-4A71-84F5-E9A4BC7A82F6}"/>
              </a:ext>
            </a:extLst>
          </p:cNvPr>
          <p:cNvSpPr txBox="1"/>
          <p:nvPr/>
        </p:nvSpPr>
        <p:spPr>
          <a:xfrm>
            <a:off x="1809280" y="6560810"/>
            <a:ext cx="1463862"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STEP3:</a:t>
            </a:r>
            <a:r>
              <a:rPr lang="ja-JP" altLang="en-US" sz="900" dirty="0">
                <a:latin typeface="Meiryo UI" panose="020B0604030504040204" pitchFamily="50" charset="-128"/>
                <a:ea typeface="Meiryo UI" panose="020B0604030504040204" pitchFamily="50" charset="-128"/>
              </a:rPr>
              <a:t>競合について分析</a:t>
            </a:r>
          </a:p>
        </p:txBody>
      </p:sp>
    </p:spTree>
    <p:extLst>
      <p:ext uri="{BB962C8B-B14F-4D97-AF65-F5344CB8AC3E}">
        <p14:creationId xmlns:p14="http://schemas.microsoft.com/office/powerpoint/2010/main" val="19473414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正方形/長方形 55">
            <a:extLst>
              <a:ext uri="{FF2B5EF4-FFF2-40B4-BE49-F238E27FC236}">
                <a16:creationId xmlns:a16="http://schemas.microsoft.com/office/drawing/2014/main" id="{86D383DA-F234-0A49-9BD2-B1D6396F85DC}"/>
              </a:ext>
            </a:extLst>
          </p:cNvPr>
          <p:cNvSpPr/>
          <p:nvPr/>
        </p:nvSpPr>
        <p:spPr>
          <a:xfrm>
            <a:off x="347423" y="1515540"/>
            <a:ext cx="1863917" cy="4974712"/>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50" name="正方形/長方形 49">
            <a:extLst>
              <a:ext uri="{FF2B5EF4-FFF2-40B4-BE49-F238E27FC236}">
                <a16:creationId xmlns:a16="http://schemas.microsoft.com/office/drawing/2014/main" id="{691B4B0C-0512-C346-9872-3C05BF571538}"/>
              </a:ext>
            </a:extLst>
          </p:cNvPr>
          <p:cNvSpPr/>
          <p:nvPr/>
        </p:nvSpPr>
        <p:spPr>
          <a:xfrm>
            <a:off x="2198402" y="686423"/>
            <a:ext cx="7377644" cy="82911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52" name="直線コネクタ 51"/>
          <p:cNvCxnSpPr/>
          <p:nvPr/>
        </p:nvCxnSpPr>
        <p:spPr>
          <a:xfrm>
            <a:off x="4036006" y="686423"/>
            <a:ext cx="2"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53" name="直線コネクタ 52"/>
          <p:cNvCxnSpPr/>
          <p:nvPr/>
        </p:nvCxnSpPr>
        <p:spPr>
          <a:xfrm>
            <a:off x="5870810" y="686423"/>
            <a:ext cx="2"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54" name="直線コネクタ 53"/>
          <p:cNvCxnSpPr/>
          <p:nvPr/>
        </p:nvCxnSpPr>
        <p:spPr>
          <a:xfrm>
            <a:off x="7705614" y="686423"/>
            <a:ext cx="2"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7" name="直線コネクタ 46"/>
          <p:cNvCxnSpPr>
            <a:cxnSpLocks/>
          </p:cNvCxnSpPr>
          <p:nvPr/>
        </p:nvCxnSpPr>
        <p:spPr>
          <a:xfrm>
            <a:off x="340090" y="4002895"/>
            <a:ext cx="9213267"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8" name="直線コネクタ 47"/>
          <p:cNvCxnSpPr>
            <a:cxnSpLocks/>
          </p:cNvCxnSpPr>
          <p:nvPr/>
        </p:nvCxnSpPr>
        <p:spPr>
          <a:xfrm>
            <a:off x="340090" y="4832013"/>
            <a:ext cx="9213267"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9" name="直線コネクタ 48"/>
          <p:cNvCxnSpPr/>
          <p:nvPr/>
        </p:nvCxnSpPr>
        <p:spPr>
          <a:xfrm>
            <a:off x="340090" y="5661131"/>
            <a:ext cx="922862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9" name="直線コネクタ 28">
            <a:extLst>
              <a:ext uri="{FF2B5EF4-FFF2-40B4-BE49-F238E27FC236}">
                <a16:creationId xmlns:a16="http://schemas.microsoft.com/office/drawing/2014/main" id="{016F7EAD-73CA-B745-855B-D07AC6E2E936}"/>
              </a:ext>
            </a:extLst>
          </p:cNvPr>
          <p:cNvCxnSpPr>
            <a:cxnSpLocks/>
          </p:cNvCxnSpPr>
          <p:nvPr/>
        </p:nvCxnSpPr>
        <p:spPr>
          <a:xfrm>
            <a:off x="340090" y="3173777"/>
            <a:ext cx="9213267"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6" name="直線コネクタ 45">
            <a:extLst>
              <a:ext uri="{FF2B5EF4-FFF2-40B4-BE49-F238E27FC236}">
                <a16:creationId xmlns:a16="http://schemas.microsoft.com/office/drawing/2014/main" id="{124C1A00-356D-0E49-8D06-88F0BF7646C9}"/>
              </a:ext>
            </a:extLst>
          </p:cNvPr>
          <p:cNvCxnSpPr/>
          <p:nvPr/>
        </p:nvCxnSpPr>
        <p:spPr>
          <a:xfrm>
            <a:off x="340090" y="2344660"/>
            <a:ext cx="919019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58" name="テキスト ボックス 57">
            <a:extLst>
              <a:ext uri="{FF2B5EF4-FFF2-40B4-BE49-F238E27FC236}">
                <a16:creationId xmlns:a16="http://schemas.microsoft.com/office/drawing/2014/main" id="{0D782E25-D134-3E45-B4E2-EF89482EB092}"/>
              </a:ext>
            </a:extLst>
          </p:cNvPr>
          <p:cNvSpPr txBox="1"/>
          <p:nvPr/>
        </p:nvSpPr>
        <p:spPr>
          <a:xfrm>
            <a:off x="344622" y="1667222"/>
            <a:ext cx="1853780" cy="525759"/>
          </a:xfrm>
          <a:prstGeom prst="rect">
            <a:avLst/>
          </a:prstGeom>
          <a:noFill/>
        </p:spPr>
        <p:txBody>
          <a:bodyPr wrap="square" rtlCol="0" anchor="ctr">
            <a:spAutoFit/>
          </a:bodyPr>
          <a:lstStyle/>
          <a:p>
            <a:pPr algn="ctr"/>
            <a:r>
              <a:rPr lang="ja-JP" altLang="en-US" sz="1200" dirty="0">
                <a:solidFill>
                  <a:srgbClr val="404040"/>
                </a:solidFill>
                <a:latin typeface="Meiryo" panose="020B0604030504040204" pitchFamily="34" charset="-128"/>
                <a:ea typeface="Meiryo" panose="020B0604030504040204" pitchFamily="34" charset="-128"/>
                <a:cs typeface="メイリオ"/>
              </a:rPr>
              <a:t>誰に</a:t>
            </a:r>
            <a:endParaRPr lang="en-US" altLang="ja-JP" sz="1200" dirty="0">
              <a:solidFill>
                <a:srgbClr val="404040"/>
              </a:solidFill>
              <a:latin typeface="Meiryo" panose="020B0604030504040204" pitchFamily="34" charset="-128"/>
              <a:ea typeface="Meiryo" panose="020B0604030504040204" pitchFamily="34" charset="-128"/>
              <a:cs typeface="メイリオ"/>
            </a:endParaRPr>
          </a:p>
          <a:p>
            <a:pPr algn="ctr"/>
            <a:r>
              <a:rPr kumimoji="1" lang="ja-JP" altLang="en-US" sz="1200" dirty="0">
                <a:solidFill>
                  <a:srgbClr val="404040"/>
                </a:solidFill>
                <a:latin typeface="Meiryo" panose="020B0604030504040204" pitchFamily="34" charset="-128"/>
                <a:ea typeface="Meiryo" panose="020B0604030504040204" pitchFamily="34" charset="-128"/>
                <a:cs typeface="メイリオ"/>
              </a:rPr>
              <a:t>（ターゲット）</a:t>
            </a:r>
            <a:endParaRPr kumimoji="1" lang="ja-JP" altLang="en-US" sz="2000" dirty="0">
              <a:solidFill>
                <a:srgbClr val="404040"/>
              </a:solidFill>
              <a:latin typeface="Meiryo" panose="020B0604030504040204" pitchFamily="34" charset="-128"/>
              <a:ea typeface="Meiryo" panose="020B0604030504040204" pitchFamily="34" charset="-128"/>
              <a:cs typeface="メイリオ"/>
            </a:endParaRPr>
          </a:p>
        </p:txBody>
      </p:sp>
      <p:sp>
        <p:nvSpPr>
          <p:cNvPr id="61" name="テキスト ボックス 60">
            <a:extLst>
              <a:ext uri="{FF2B5EF4-FFF2-40B4-BE49-F238E27FC236}">
                <a16:creationId xmlns:a16="http://schemas.microsoft.com/office/drawing/2014/main" id="{3CEC1025-74FB-5648-96DC-8FCF9555D8BE}"/>
              </a:ext>
            </a:extLst>
          </p:cNvPr>
          <p:cNvSpPr txBox="1"/>
          <p:nvPr/>
        </p:nvSpPr>
        <p:spPr>
          <a:xfrm>
            <a:off x="344622" y="2496341"/>
            <a:ext cx="1853780" cy="525759"/>
          </a:xfrm>
          <a:prstGeom prst="rect">
            <a:avLst/>
          </a:prstGeom>
          <a:noFill/>
        </p:spPr>
        <p:txBody>
          <a:bodyPr wrap="square" rtlCol="0" anchor="ctr">
            <a:spAutoFit/>
          </a:bodyPr>
          <a:lstStyle/>
          <a:p>
            <a:pPr algn="ctr"/>
            <a:r>
              <a:rPr lang="ja-JP" altLang="en-US" sz="1200" dirty="0">
                <a:solidFill>
                  <a:srgbClr val="404040"/>
                </a:solidFill>
                <a:latin typeface="Meiryo" panose="020B0604030504040204" pitchFamily="34" charset="-128"/>
                <a:ea typeface="Meiryo" panose="020B0604030504040204" pitchFamily="34" charset="-128"/>
                <a:cs typeface="メイリオ"/>
              </a:rPr>
              <a:t>何を</a:t>
            </a:r>
            <a:endParaRPr lang="en-US" altLang="ja-JP" sz="1200" dirty="0">
              <a:solidFill>
                <a:srgbClr val="404040"/>
              </a:solidFill>
              <a:latin typeface="Meiryo" panose="020B0604030504040204" pitchFamily="34" charset="-128"/>
              <a:ea typeface="Meiryo" panose="020B0604030504040204" pitchFamily="34" charset="-128"/>
              <a:cs typeface="メイリオ"/>
            </a:endParaRPr>
          </a:p>
          <a:p>
            <a:pPr algn="ctr"/>
            <a:r>
              <a:rPr kumimoji="1" lang="ja-JP" altLang="en-US" sz="1200" dirty="0">
                <a:solidFill>
                  <a:srgbClr val="404040"/>
                </a:solidFill>
                <a:latin typeface="Meiryo" panose="020B0604030504040204" pitchFamily="34" charset="-128"/>
                <a:ea typeface="Meiryo" panose="020B0604030504040204" pitchFamily="34" charset="-128"/>
                <a:cs typeface="メイリオ"/>
              </a:rPr>
              <a:t>（届ける価値）</a:t>
            </a:r>
            <a:endParaRPr kumimoji="1" lang="ja-JP" altLang="en-US" sz="2000" dirty="0">
              <a:solidFill>
                <a:srgbClr val="404040"/>
              </a:solidFill>
              <a:latin typeface="Meiryo" panose="020B0604030504040204" pitchFamily="34" charset="-128"/>
              <a:ea typeface="Meiryo" panose="020B0604030504040204" pitchFamily="34" charset="-128"/>
              <a:cs typeface="メイリオ"/>
            </a:endParaRPr>
          </a:p>
        </p:txBody>
      </p:sp>
      <p:sp>
        <p:nvSpPr>
          <p:cNvPr id="62" name="テキスト ボックス 61">
            <a:extLst>
              <a:ext uri="{FF2B5EF4-FFF2-40B4-BE49-F238E27FC236}">
                <a16:creationId xmlns:a16="http://schemas.microsoft.com/office/drawing/2014/main" id="{515EC199-D682-194D-B455-8DE15639B496}"/>
              </a:ext>
            </a:extLst>
          </p:cNvPr>
          <p:cNvSpPr txBox="1"/>
          <p:nvPr/>
        </p:nvSpPr>
        <p:spPr>
          <a:xfrm>
            <a:off x="344622" y="3357507"/>
            <a:ext cx="1853780" cy="461665"/>
          </a:xfrm>
          <a:prstGeom prst="rect">
            <a:avLst/>
          </a:prstGeom>
          <a:noFill/>
        </p:spPr>
        <p:txBody>
          <a:bodyPr wrap="square" rtlCol="0" anchor="ctr">
            <a:spAutoFit/>
          </a:bodyPr>
          <a:lstStyle/>
          <a:p>
            <a:pPr algn="ctr"/>
            <a:r>
              <a:rPr lang="ja-JP" altLang="en-US" sz="1200" dirty="0">
                <a:solidFill>
                  <a:srgbClr val="404040"/>
                </a:solidFill>
                <a:latin typeface="Meiryo" panose="020B0604030504040204" pitchFamily="34" charset="-128"/>
                <a:ea typeface="Meiryo" panose="020B0604030504040204" pitchFamily="34" charset="-128"/>
                <a:cs typeface="メイリオ"/>
              </a:rPr>
              <a:t>製品</a:t>
            </a:r>
            <a:endParaRPr lang="en-US" altLang="ja-JP" sz="1200" dirty="0">
              <a:solidFill>
                <a:srgbClr val="404040"/>
              </a:solidFill>
              <a:latin typeface="Meiryo" panose="020B0604030504040204" pitchFamily="34" charset="-128"/>
              <a:ea typeface="Meiryo" panose="020B0604030504040204" pitchFamily="34" charset="-128"/>
              <a:cs typeface="メイリオ"/>
            </a:endParaRPr>
          </a:p>
          <a:p>
            <a:pPr algn="ctr"/>
            <a:r>
              <a:rPr lang="en-US" altLang="ja-JP" sz="1200" dirty="0">
                <a:solidFill>
                  <a:srgbClr val="404040"/>
                </a:solidFill>
                <a:latin typeface="Meiryo" panose="020B0604030504040204" pitchFamily="34" charset="-128"/>
                <a:ea typeface="Meiryo" panose="020B0604030504040204" pitchFamily="34" charset="-128"/>
                <a:cs typeface="メイリオ"/>
              </a:rPr>
              <a:t>Product</a:t>
            </a:r>
          </a:p>
        </p:txBody>
      </p:sp>
      <p:sp>
        <p:nvSpPr>
          <p:cNvPr id="63" name="テキスト ボックス 62">
            <a:extLst>
              <a:ext uri="{FF2B5EF4-FFF2-40B4-BE49-F238E27FC236}">
                <a16:creationId xmlns:a16="http://schemas.microsoft.com/office/drawing/2014/main" id="{4414C8AA-36F7-5348-AE1F-0B858053C951}"/>
              </a:ext>
            </a:extLst>
          </p:cNvPr>
          <p:cNvSpPr txBox="1"/>
          <p:nvPr/>
        </p:nvSpPr>
        <p:spPr>
          <a:xfrm>
            <a:off x="344622" y="4186626"/>
            <a:ext cx="1853780" cy="461665"/>
          </a:xfrm>
          <a:prstGeom prst="rect">
            <a:avLst/>
          </a:prstGeom>
          <a:noFill/>
        </p:spPr>
        <p:txBody>
          <a:bodyPr wrap="square" rtlCol="0" anchor="ctr">
            <a:spAutoFit/>
          </a:bodyPr>
          <a:lstStyle/>
          <a:p>
            <a:pPr algn="ctr"/>
            <a:r>
              <a:rPr lang="ja-JP" altLang="en-US" sz="1200" dirty="0">
                <a:solidFill>
                  <a:srgbClr val="404040"/>
                </a:solidFill>
                <a:latin typeface="Meiryo" panose="020B0604030504040204" pitchFamily="34" charset="-128"/>
                <a:ea typeface="Meiryo" panose="020B0604030504040204" pitchFamily="34" charset="-128"/>
                <a:cs typeface="メイリオ"/>
              </a:rPr>
              <a:t>価格</a:t>
            </a:r>
            <a:endParaRPr lang="en-US" altLang="ja-JP" sz="1200" dirty="0">
              <a:solidFill>
                <a:srgbClr val="404040"/>
              </a:solidFill>
              <a:latin typeface="Meiryo" panose="020B0604030504040204" pitchFamily="34" charset="-128"/>
              <a:ea typeface="Meiryo" panose="020B0604030504040204" pitchFamily="34" charset="-128"/>
              <a:cs typeface="メイリオ"/>
            </a:endParaRPr>
          </a:p>
          <a:p>
            <a:pPr algn="ctr"/>
            <a:r>
              <a:rPr lang="en-US" altLang="ja-JP" sz="1200" dirty="0">
                <a:solidFill>
                  <a:srgbClr val="404040"/>
                </a:solidFill>
                <a:latin typeface="Meiryo" panose="020B0604030504040204" pitchFamily="34" charset="-128"/>
                <a:ea typeface="Meiryo" panose="020B0604030504040204" pitchFamily="34" charset="-128"/>
                <a:cs typeface="メイリオ"/>
              </a:rPr>
              <a:t>Price</a:t>
            </a:r>
          </a:p>
        </p:txBody>
      </p:sp>
      <p:sp>
        <p:nvSpPr>
          <p:cNvPr id="64" name="テキスト ボックス 63">
            <a:extLst>
              <a:ext uri="{FF2B5EF4-FFF2-40B4-BE49-F238E27FC236}">
                <a16:creationId xmlns:a16="http://schemas.microsoft.com/office/drawing/2014/main" id="{BFBFF515-23F1-F946-BE5F-B36C5535234D}"/>
              </a:ext>
            </a:extLst>
          </p:cNvPr>
          <p:cNvSpPr txBox="1"/>
          <p:nvPr/>
        </p:nvSpPr>
        <p:spPr>
          <a:xfrm>
            <a:off x="344622" y="5015744"/>
            <a:ext cx="1853780" cy="461665"/>
          </a:xfrm>
          <a:prstGeom prst="rect">
            <a:avLst/>
          </a:prstGeom>
          <a:noFill/>
        </p:spPr>
        <p:txBody>
          <a:bodyPr wrap="square" rtlCol="0" anchor="ctr">
            <a:spAutoFit/>
          </a:bodyPr>
          <a:lstStyle/>
          <a:p>
            <a:pPr algn="ctr"/>
            <a:r>
              <a:rPr kumimoji="1" lang="ja-JP" altLang="en-US" sz="1200" dirty="0">
                <a:solidFill>
                  <a:srgbClr val="404040"/>
                </a:solidFill>
                <a:latin typeface="Meiryo" panose="020B0604030504040204" pitchFamily="34" charset="-128"/>
                <a:ea typeface="Meiryo" panose="020B0604030504040204" pitchFamily="34" charset="-128"/>
                <a:cs typeface="メイリオ"/>
              </a:rPr>
              <a:t>流通</a:t>
            </a:r>
            <a:endParaRPr kumimoji="1" lang="en-US" altLang="ja-JP" sz="1200" dirty="0">
              <a:solidFill>
                <a:srgbClr val="404040"/>
              </a:solidFill>
              <a:latin typeface="Meiryo" panose="020B0604030504040204" pitchFamily="34" charset="-128"/>
              <a:ea typeface="Meiryo" panose="020B0604030504040204" pitchFamily="34" charset="-128"/>
              <a:cs typeface="メイリオ"/>
            </a:endParaRPr>
          </a:p>
          <a:p>
            <a:pPr algn="ctr"/>
            <a:r>
              <a:rPr kumimoji="1" lang="en-US" altLang="ja-JP" sz="1200" dirty="0">
                <a:solidFill>
                  <a:srgbClr val="404040"/>
                </a:solidFill>
                <a:latin typeface="Meiryo" panose="020B0604030504040204" pitchFamily="34" charset="-128"/>
                <a:ea typeface="Meiryo" panose="020B0604030504040204" pitchFamily="34" charset="-128"/>
                <a:cs typeface="メイリオ"/>
              </a:rPr>
              <a:t>Place</a:t>
            </a:r>
          </a:p>
        </p:txBody>
      </p:sp>
      <p:sp>
        <p:nvSpPr>
          <p:cNvPr id="65" name="テキスト ボックス 64">
            <a:extLst>
              <a:ext uri="{FF2B5EF4-FFF2-40B4-BE49-F238E27FC236}">
                <a16:creationId xmlns:a16="http://schemas.microsoft.com/office/drawing/2014/main" id="{2A03F2E5-FE89-F14E-8A82-7C0CCD827F0E}"/>
              </a:ext>
            </a:extLst>
          </p:cNvPr>
          <p:cNvSpPr txBox="1"/>
          <p:nvPr/>
        </p:nvSpPr>
        <p:spPr>
          <a:xfrm>
            <a:off x="344622" y="5844863"/>
            <a:ext cx="1853780" cy="461665"/>
          </a:xfrm>
          <a:prstGeom prst="rect">
            <a:avLst/>
          </a:prstGeom>
          <a:noFill/>
        </p:spPr>
        <p:txBody>
          <a:bodyPr wrap="square" rtlCol="0" anchor="ctr">
            <a:spAutoFit/>
          </a:bodyPr>
          <a:lstStyle/>
          <a:p>
            <a:pPr algn="ctr"/>
            <a:r>
              <a:rPr lang="ja-JP" altLang="en-US" sz="1200" dirty="0">
                <a:solidFill>
                  <a:srgbClr val="404040"/>
                </a:solidFill>
                <a:latin typeface="Meiryo" panose="020B0604030504040204" pitchFamily="34" charset="-128"/>
                <a:ea typeface="Meiryo" panose="020B0604030504040204" pitchFamily="34" charset="-128"/>
                <a:cs typeface="メイリオ"/>
              </a:rPr>
              <a:t>販売促進</a:t>
            </a:r>
            <a:endParaRPr lang="en-US" altLang="ja-JP" sz="1200" dirty="0">
              <a:solidFill>
                <a:srgbClr val="404040"/>
              </a:solidFill>
              <a:latin typeface="Meiryo" panose="020B0604030504040204" pitchFamily="34" charset="-128"/>
              <a:ea typeface="Meiryo" panose="020B0604030504040204" pitchFamily="34" charset="-128"/>
              <a:cs typeface="メイリオ"/>
            </a:endParaRPr>
          </a:p>
          <a:p>
            <a:pPr algn="ctr"/>
            <a:r>
              <a:rPr lang="en-US" altLang="ja-JP" sz="1200" dirty="0">
                <a:solidFill>
                  <a:srgbClr val="404040"/>
                </a:solidFill>
                <a:latin typeface="Meiryo" panose="020B0604030504040204" pitchFamily="34" charset="-128"/>
                <a:ea typeface="Meiryo" panose="020B0604030504040204" pitchFamily="34" charset="-128"/>
                <a:cs typeface="メイリオ"/>
              </a:rPr>
              <a:t>Promotion</a:t>
            </a:r>
          </a:p>
        </p:txBody>
      </p:sp>
      <p:sp>
        <p:nvSpPr>
          <p:cNvPr id="66" name="テキスト ボックス 65">
            <a:extLst>
              <a:ext uri="{FF2B5EF4-FFF2-40B4-BE49-F238E27FC236}">
                <a16:creationId xmlns:a16="http://schemas.microsoft.com/office/drawing/2014/main" id="{2C43BFFA-2CFA-3440-A405-26259D4D330F}"/>
              </a:ext>
            </a:extLst>
          </p:cNvPr>
          <p:cNvSpPr txBox="1"/>
          <p:nvPr/>
        </p:nvSpPr>
        <p:spPr>
          <a:xfrm>
            <a:off x="2205737" y="943255"/>
            <a:ext cx="1853780" cy="315455"/>
          </a:xfrm>
          <a:prstGeom prst="rect">
            <a:avLst/>
          </a:prstGeom>
          <a:noFill/>
        </p:spPr>
        <p:txBody>
          <a:bodyPr wrap="square" rtlCol="0" anchor="ctr">
            <a:spAutoFit/>
          </a:bodyPr>
          <a:lstStyle/>
          <a:p>
            <a:pPr algn="ctr"/>
            <a:r>
              <a:rPr lang="ja-JP" altLang="en-US" sz="1200" dirty="0">
                <a:solidFill>
                  <a:srgbClr val="404040"/>
                </a:solidFill>
                <a:latin typeface="Meiryo" panose="020B0604030504040204" pitchFamily="34" charset="-128"/>
                <a:ea typeface="Meiryo" panose="020B0604030504040204" pitchFamily="34" charset="-128"/>
                <a:cs typeface="メイリオ"/>
              </a:rPr>
              <a:t>自社</a:t>
            </a:r>
            <a:endParaRPr lang="en-US" altLang="ja-JP" sz="1200" dirty="0">
              <a:solidFill>
                <a:srgbClr val="404040"/>
              </a:solidFill>
              <a:latin typeface="Meiryo" panose="020B0604030504040204" pitchFamily="34" charset="-128"/>
              <a:ea typeface="Meiryo" panose="020B0604030504040204" pitchFamily="34" charset="-128"/>
              <a:cs typeface="メイリオ"/>
            </a:endParaRPr>
          </a:p>
        </p:txBody>
      </p:sp>
      <p:sp>
        <p:nvSpPr>
          <p:cNvPr id="67" name="テキスト ボックス 66">
            <a:extLst>
              <a:ext uri="{FF2B5EF4-FFF2-40B4-BE49-F238E27FC236}">
                <a16:creationId xmlns:a16="http://schemas.microsoft.com/office/drawing/2014/main" id="{3DE36A33-50BC-6741-AD27-82F0BF981B1B}"/>
              </a:ext>
            </a:extLst>
          </p:cNvPr>
          <p:cNvSpPr txBox="1"/>
          <p:nvPr/>
        </p:nvSpPr>
        <p:spPr>
          <a:xfrm>
            <a:off x="4039241" y="943255"/>
            <a:ext cx="1853780" cy="315455"/>
          </a:xfrm>
          <a:prstGeom prst="rect">
            <a:avLst/>
          </a:prstGeom>
          <a:noFill/>
        </p:spPr>
        <p:txBody>
          <a:bodyPr wrap="square" rtlCol="0" anchor="ctr">
            <a:spAutoFit/>
          </a:bodyPr>
          <a:lstStyle/>
          <a:p>
            <a:pPr algn="ctr"/>
            <a:r>
              <a:rPr lang="ja-JP" altLang="en-US" sz="1200" dirty="0">
                <a:solidFill>
                  <a:srgbClr val="404040"/>
                </a:solidFill>
                <a:latin typeface="Meiryo" panose="020B0604030504040204" pitchFamily="34" charset="-128"/>
                <a:ea typeface="Meiryo" panose="020B0604030504040204" pitchFamily="34" charset="-128"/>
                <a:cs typeface="メイリオ"/>
              </a:rPr>
              <a:t>競合</a:t>
            </a:r>
            <a:r>
              <a:rPr lang="en-US" altLang="ja-JP" sz="1200" dirty="0">
                <a:solidFill>
                  <a:srgbClr val="404040"/>
                </a:solidFill>
                <a:latin typeface="Meiryo" panose="020B0604030504040204" pitchFamily="34" charset="-128"/>
                <a:ea typeface="Meiryo" panose="020B0604030504040204" pitchFamily="34" charset="-128"/>
                <a:cs typeface="メイリオ"/>
              </a:rPr>
              <a:t>A</a:t>
            </a:r>
          </a:p>
        </p:txBody>
      </p:sp>
      <p:sp>
        <p:nvSpPr>
          <p:cNvPr id="68" name="テキスト ボックス 67">
            <a:extLst>
              <a:ext uri="{FF2B5EF4-FFF2-40B4-BE49-F238E27FC236}">
                <a16:creationId xmlns:a16="http://schemas.microsoft.com/office/drawing/2014/main" id="{3C944064-431A-AD41-B46E-C56336CC574E}"/>
              </a:ext>
            </a:extLst>
          </p:cNvPr>
          <p:cNvSpPr txBox="1"/>
          <p:nvPr/>
        </p:nvSpPr>
        <p:spPr>
          <a:xfrm>
            <a:off x="5881813" y="943255"/>
            <a:ext cx="1853780" cy="315455"/>
          </a:xfrm>
          <a:prstGeom prst="rect">
            <a:avLst/>
          </a:prstGeom>
          <a:noFill/>
        </p:spPr>
        <p:txBody>
          <a:bodyPr wrap="square" rtlCol="0" anchor="ctr">
            <a:spAutoFit/>
          </a:bodyPr>
          <a:lstStyle/>
          <a:p>
            <a:pPr algn="ctr"/>
            <a:r>
              <a:rPr lang="ja-JP" altLang="en-US" sz="1200" dirty="0">
                <a:solidFill>
                  <a:srgbClr val="404040"/>
                </a:solidFill>
                <a:latin typeface="Meiryo" panose="020B0604030504040204" pitchFamily="34" charset="-128"/>
                <a:ea typeface="Meiryo" panose="020B0604030504040204" pitchFamily="34" charset="-128"/>
                <a:cs typeface="メイリオ"/>
              </a:rPr>
              <a:t>競合</a:t>
            </a:r>
            <a:r>
              <a:rPr lang="en-US" altLang="ja-JP" sz="1200" dirty="0">
                <a:solidFill>
                  <a:srgbClr val="404040"/>
                </a:solidFill>
                <a:latin typeface="Meiryo" panose="020B0604030504040204" pitchFamily="34" charset="-128"/>
                <a:ea typeface="Meiryo" panose="020B0604030504040204" pitchFamily="34" charset="-128"/>
                <a:cs typeface="メイリオ"/>
              </a:rPr>
              <a:t>B</a:t>
            </a:r>
          </a:p>
        </p:txBody>
      </p:sp>
      <p:sp>
        <p:nvSpPr>
          <p:cNvPr id="69" name="テキスト ボックス 68">
            <a:extLst>
              <a:ext uri="{FF2B5EF4-FFF2-40B4-BE49-F238E27FC236}">
                <a16:creationId xmlns:a16="http://schemas.microsoft.com/office/drawing/2014/main" id="{86783C93-7291-B04C-8943-7C9109C31FF7}"/>
              </a:ext>
            </a:extLst>
          </p:cNvPr>
          <p:cNvSpPr txBox="1"/>
          <p:nvPr/>
        </p:nvSpPr>
        <p:spPr>
          <a:xfrm>
            <a:off x="7726525" y="962483"/>
            <a:ext cx="1821661" cy="276999"/>
          </a:xfrm>
          <a:prstGeom prst="rect">
            <a:avLst/>
          </a:prstGeom>
          <a:noFill/>
        </p:spPr>
        <p:txBody>
          <a:bodyPr wrap="square" rtlCol="0" anchor="ctr">
            <a:spAutoFit/>
          </a:bodyPr>
          <a:lstStyle/>
          <a:p>
            <a:pPr algn="ctr"/>
            <a:r>
              <a:rPr lang="ja-JP" altLang="en-US" sz="1200" dirty="0">
                <a:solidFill>
                  <a:srgbClr val="404040"/>
                </a:solidFill>
                <a:latin typeface="Meiryo" panose="020B0604030504040204" pitchFamily="34" charset="-128"/>
                <a:ea typeface="Meiryo" panose="020B0604030504040204" pitchFamily="34" charset="-128"/>
                <a:cs typeface="メイリオ"/>
              </a:rPr>
              <a:t>競合</a:t>
            </a:r>
            <a:r>
              <a:rPr lang="en-US" altLang="ja-JP" sz="1200" dirty="0">
                <a:solidFill>
                  <a:srgbClr val="404040"/>
                </a:solidFill>
                <a:latin typeface="Meiryo" panose="020B0604030504040204" pitchFamily="34" charset="-128"/>
                <a:ea typeface="Meiryo" panose="020B0604030504040204" pitchFamily="34" charset="-128"/>
                <a:cs typeface="メイリオ"/>
              </a:rPr>
              <a:t>C</a:t>
            </a:r>
          </a:p>
        </p:txBody>
      </p:sp>
      <p:sp>
        <p:nvSpPr>
          <p:cNvPr id="71" name="テキスト ボックス 70">
            <a:extLst>
              <a:ext uri="{FF2B5EF4-FFF2-40B4-BE49-F238E27FC236}">
                <a16:creationId xmlns:a16="http://schemas.microsoft.com/office/drawing/2014/main" id="{33C2585D-FC0A-4247-AB4A-0ED597EC4886}"/>
              </a:ext>
            </a:extLst>
          </p:cNvPr>
          <p:cNvSpPr txBox="1"/>
          <p:nvPr/>
        </p:nvSpPr>
        <p:spPr>
          <a:xfrm>
            <a:off x="463308" y="238540"/>
            <a:ext cx="1758815"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19_4P+</a:t>
            </a:r>
            <a:r>
              <a:rPr lang="ja-JP" altLang="en-US" dirty="0"/>
              <a:t>誰に何を分析</a:t>
            </a:r>
          </a:p>
        </p:txBody>
      </p:sp>
      <p:sp>
        <p:nvSpPr>
          <p:cNvPr id="30" name="正方形/長方形 29">
            <a:extLst>
              <a:ext uri="{FF2B5EF4-FFF2-40B4-BE49-F238E27FC236}">
                <a16:creationId xmlns:a16="http://schemas.microsoft.com/office/drawing/2014/main" id="{70433C8D-7DA9-1A40-8048-F2617430DACF}"/>
              </a:ext>
            </a:extLst>
          </p:cNvPr>
          <p:cNvSpPr/>
          <p:nvPr/>
        </p:nvSpPr>
        <p:spPr>
          <a:xfrm>
            <a:off x="337288" y="1515539"/>
            <a:ext cx="9231425" cy="4974712"/>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496C5979-D650-804A-93AA-014E2559D971}"/>
              </a:ext>
            </a:extLst>
          </p:cNvPr>
          <p:cNvSpPr/>
          <p:nvPr/>
        </p:nvSpPr>
        <p:spPr>
          <a:xfrm>
            <a:off x="2205540" y="686422"/>
            <a:ext cx="7363173" cy="580382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6" name="テキスト ボックス 25">
            <a:extLst>
              <a:ext uri="{FF2B5EF4-FFF2-40B4-BE49-F238E27FC236}">
                <a16:creationId xmlns:a16="http://schemas.microsoft.com/office/drawing/2014/main" id="{2C67FB0A-8BA1-4601-81D1-7CB781D6761B}"/>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2.</a:t>
            </a:r>
            <a:r>
              <a:rPr lang="ja-JP" altLang="en-US" sz="900" dirty="0">
                <a:latin typeface="Meiryo UI" panose="020B0604030504040204" pitchFamily="50" charset="-128"/>
                <a:ea typeface="Meiryo UI" panose="020B0604030504040204" pitchFamily="50" charset="-128"/>
              </a:rPr>
              <a:t>市場を分析する</a:t>
            </a:r>
          </a:p>
        </p:txBody>
      </p:sp>
      <p:sp>
        <p:nvSpPr>
          <p:cNvPr id="27" name="テキスト ボックス 26">
            <a:extLst>
              <a:ext uri="{FF2B5EF4-FFF2-40B4-BE49-F238E27FC236}">
                <a16:creationId xmlns:a16="http://schemas.microsoft.com/office/drawing/2014/main" id="{D939675C-A2DC-481A-8F82-C4945468C90B}"/>
              </a:ext>
            </a:extLst>
          </p:cNvPr>
          <p:cNvSpPr txBox="1"/>
          <p:nvPr/>
        </p:nvSpPr>
        <p:spPr>
          <a:xfrm>
            <a:off x="1809280" y="6560810"/>
            <a:ext cx="1463862"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STEP3:</a:t>
            </a:r>
            <a:r>
              <a:rPr lang="ja-JP" altLang="en-US" sz="900" dirty="0">
                <a:latin typeface="Meiryo UI" panose="020B0604030504040204" pitchFamily="50" charset="-128"/>
                <a:ea typeface="Meiryo UI" panose="020B0604030504040204" pitchFamily="50" charset="-128"/>
              </a:rPr>
              <a:t>競合について分析</a:t>
            </a:r>
          </a:p>
        </p:txBody>
      </p:sp>
    </p:spTree>
    <p:extLst>
      <p:ext uri="{BB962C8B-B14F-4D97-AF65-F5344CB8AC3E}">
        <p14:creationId xmlns:p14="http://schemas.microsoft.com/office/powerpoint/2010/main" val="10279566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正方形/長方形 55">
            <a:extLst>
              <a:ext uri="{FF2B5EF4-FFF2-40B4-BE49-F238E27FC236}">
                <a16:creationId xmlns:a16="http://schemas.microsoft.com/office/drawing/2014/main" id="{86D383DA-F234-0A49-9BD2-B1D6396F85DC}"/>
              </a:ext>
            </a:extLst>
          </p:cNvPr>
          <p:cNvSpPr/>
          <p:nvPr/>
        </p:nvSpPr>
        <p:spPr>
          <a:xfrm>
            <a:off x="351471" y="1226335"/>
            <a:ext cx="486373" cy="5263918"/>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00"/>
          </a:p>
        </p:txBody>
      </p:sp>
      <p:cxnSp>
        <p:nvCxnSpPr>
          <p:cNvPr id="51" name="直線コネクタ 50"/>
          <p:cNvCxnSpPr>
            <a:cxnSpLocks/>
          </p:cNvCxnSpPr>
          <p:nvPr/>
        </p:nvCxnSpPr>
        <p:spPr>
          <a:xfrm>
            <a:off x="847784" y="1226335"/>
            <a:ext cx="0" cy="5263916"/>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52" name="直線コネクタ 51"/>
          <p:cNvCxnSpPr>
            <a:cxnSpLocks/>
          </p:cNvCxnSpPr>
          <p:nvPr/>
        </p:nvCxnSpPr>
        <p:spPr>
          <a:xfrm>
            <a:off x="6067077" y="1226335"/>
            <a:ext cx="0" cy="5244623"/>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54" name="直線コネクタ 53"/>
          <p:cNvCxnSpPr>
            <a:cxnSpLocks/>
          </p:cNvCxnSpPr>
          <p:nvPr/>
        </p:nvCxnSpPr>
        <p:spPr>
          <a:xfrm>
            <a:off x="7810154" y="1226335"/>
            <a:ext cx="0" cy="5244623"/>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7" name="直線コネクタ 46">
            <a:extLst>
              <a:ext uri="{FF2B5EF4-FFF2-40B4-BE49-F238E27FC236}">
                <a16:creationId xmlns:a16="http://schemas.microsoft.com/office/drawing/2014/main" id="{E01AE347-B57B-AF4E-B801-64515389D9BA}"/>
              </a:ext>
            </a:extLst>
          </p:cNvPr>
          <p:cNvCxnSpPr>
            <a:cxnSpLocks/>
          </p:cNvCxnSpPr>
          <p:nvPr/>
        </p:nvCxnSpPr>
        <p:spPr>
          <a:xfrm>
            <a:off x="2580922" y="1226335"/>
            <a:ext cx="0" cy="5244623"/>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8" name="直線コネクタ 47">
            <a:extLst>
              <a:ext uri="{FF2B5EF4-FFF2-40B4-BE49-F238E27FC236}">
                <a16:creationId xmlns:a16="http://schemas.microsoft.com/office/drawing/2014/main" id="{67735012-6833-4942-AF3F-8AFF1985596E}"/>
              </a:ext>
            </a:extLst>
          </p:cNvPr>
          <p:cNvCxnSpPr>
            <a:cxnSpLocks/>
          </p:cNvCxnSpPr>
          <p:nvPr/>
        </p:nvCxnSpPr>
        <p:spPr>
          <a:xfrm>
            <a:off x="4323999" y="1226335"/>
            <a:ext cx="0" cy="5244623"/>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72" name="ホームベース 71">
            <a:extLst>
              <a:ext uri="{FF2B5EF4-FFF2-40B4-BE49-F238E27FC236}">
                <a16:creationId xmlns:a16="http://schemas.microsoft.com/office/drawing/2014/main" id="{20C4AAC4-FD0B-D645-9E68-0C69280C6708}"/>
              </a:ext>
            </a:extLst>
          </p:cNvPr>
          <p:cNvSpPr/>
          <p:nvPr/>
        </p:nvSpPr>
        <p:spPr>
          <a:xfrm>
            <a:off x="7810155" y="684579"/>
            <a:ext cx="1853991" cy="541756"/>
          </a:xfrm>
          <a:prstGeom prst="homePlate">
            <a:avLst>
              <a:gd name="adj" fmla="val 21626"/>
            </a:avLst>
          </a:prstGeom>
          <a:solidFill>
            <a:schemeClr val="bg2"/>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37" name="直線コネクタ 36">
            <a:extLst>
              <a:ext uri="{FF2B5EF4-FFF2-40B4-BE49-F238E27FC236}">
                <a16:creationId xmlns:a16="http://schemas.microsoft.com/office/drawing/2014/main" id="{0CBBFF3E-0239-1C4A-ADF0-2BEB77B76285}"/>
              </a:ext>
            </a:extLst>
          </p:cNvPr>
          <p:cNvCxnSpPr>
            <a:cxnSpLocks/>
          </p:cNvCxnSpPr>
          <p:nvPr/>
        </p:nvCxnSpPr>
        <p:spPr>
          <a:xfrm>
            <a:off x="351471" y="5159818"/>
            <a:ext cx="9196692" cy="0"/>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3" name="直線コネクタ 32">
            <a:extLst>
              <a:ext uri="{FF2B5EF4-FFF2-40B4-BE49-F238E27FC236}">
                <a16:creationId xmlns:a16="http://schemas.microsoft.com/office/drawing/2014/main" id="{F95A1CB9-FFB8-9E49-9A75-18E2B5E58244}"/>
              </a:ext>
            </a:extLst>
          </p:cNvPr>
          <p:cNvCxnSpPr>
            <a:cxnSpLocks/>
          </p:cNvCxnSpPr>
          <p:nvPr/>
        </p:nvCxnSpPr>
        <p:spPr>
          <a:xfrm>
            <a:off x="351471" y="2537506"/>
            <a:ext cx="9198933" cy="0"/>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6" name="直線コネクタ 35">
            <a:extLst>
              <a:ext uri="{FF2B5EF4-FFF2-40B4-BE49-F238E27FC236}">
                <a16:creationId xmlns:a16="http://schemas.microsoft.com/office/drawing/2014/main" id="{492160F8-A2E9-5048-809E-B4D29C3363F6}"/>
              </a:ext>
            </a:extLst>
          </p:cNvPr>
          <p:cNvCxnSpPr>
            <a:cxnSpLocks/>
          </p:cNvCxnSpPr>
          <p:nvPr/>
        </p:nvCxnSpPr>
        <p:spPr>
          <a:xfrm>
            <a:off x="351471" y="3848662"/>
            <a:ext cx="9196656" cy="0"/>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50" name="ホームベース 49">
            <a:extLst>
              <a:ext uri="{FF2B5EF4-FFF2-40B4-BE49-F238E27FC236}">
                <a16:creationId xmlns:a16="http://schemas.microsoft.com/office/drawing/2014/main" id="{E2618374-681F-DD42-B182-229437886F39}"/>
              </a:ext>
            </a:extLst>
          </p:cNvPr>
          <p:cNvSpPr/>
          <p:nvPr/>
        </p:nvSpPr>
        <p:spPr>
          <a:xfrm>
            <a:off x="6068057" y="684579"/>
            <a:ext cx="1853991" cy="541756"/>
          </a:xfrm>
          <a:prstGeom prst="homePlate">
            <a:avLst>
              <a:gd name="adj" fmla="val 21626"/>
            </a:avLst>
          </a:prstGeom>
          <a:solidFill>
            <a:schemeClr val="bg2"/>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0" name="ホームベース 59">
            <a:extLst>
              <a:ext uri="{FF2B5EF4-FFF2-40B4-BE49-F238E27FC236}">
                <a16:creationId xmlns:a16="http://schemas.microsoft.com/office/drawing/2014/main" id="{2E5DA81E-EB5B-4945-96F9-AF4B879FDCBC}"/>
              </a:ext>
            </a:extLst>
          </p:cNvPr>
          <p:cNvSpPr/>
          <p:nvPr/>
        </p:nvSpPr>
        <p:spPr>
          <a:xfrm>
            <a:off x="4325959" y="684579"/>
            <a:ext cx="1853991" cy="541756"/>
          </a:xfrm>
          <a:prstGeom prst="homePlate">
            <a:avLst>
              <a:gd name="adj" fmla="val 21626"/>
            </a:avLst>
          </a:prstGeom>
          <a:solidFill>
            <a:schemeClr val="bg2"/>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6" name="ホームベース 65">
            <a:extLst>
              <a:ext uri="{FF2B5EF4-FFF2-40B4-BE49-F238E27FC236}">
                <a16:creationId xmlns:a16="http://schemas.microsoft.com/office/drawing/2014/main" id="{72165959-D35F-4E41-BDD4-0D397B78351D}"/>
              </a:ext>
            </a:extLst>
          </p:cNvPr>
          <p:cNvSpPr/>
          <p:nvPr/>
        </p:nvSpPr>
        <p:spPr>
          <a:xfrm>
            <a:off x="2583861" y="684579"/>
            <a:ext cx="1853991" cy="541756"/>
          </a:xfrm>
          <a:prstGeom prst="homePlate">
            <a:avLst>
              <a:gd name="adj" fmla="val 21626"/>
            </a:avLst>
          </a:prstGeom>
          <a:solidFill>
            <a:schemeClr val="bg2"/>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9" name="ホームベース 78">
            <a:extLst>
              <a:ext uri="{FF2B5EF4-FFF2-40B4-BE49-F238E27FC236}">
                <a16:creationId xmlns:a16="http://schemas.microsoft.com/office/drawing/2014/main" id="{362FFCC9-176D-4743-904C-0F4F263AF3BD}"/>
              </a:ext>
            </a:extLst>
          </p:cNvPr>
          <p:cNvSpPr/>
          <p:nvPr/>
        </p:nvSpPr>
        <p:spPr>
          <a:xfrm>
            <a:off x="841763" y="684579"/>
            <a:ext cx="1853991" cy="541756"/>
          </a:xfrm>
          <a:prstGeom prst="homePlate">
            <a:avLst>
              <a:gd name="adj" fmla="val 21626"/>
            </a:avLst>
          </a:prstGeom>
          <a:solidFill>
            <a:schemeClr val="bg2"/>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6" name="テキスト ボックス 75">
            <a:extLst>
              <a:ext uri="{FF2B5EF4-FFF2-40B4-BE49-F238E27FC236}">
                <a16:creationId xmlns:a16="http://schemas.microsoft.com/office/drawing/2014/main" id="{F1D5CEC4-7E74-FD47-8428-51AECC059768}"/>
              </a:ext>
            </a:extLst>
          </p:cNvPr>
          <p:cNvSpPr txBox="1"/>
          <p:nvPr/>
        </p:nvSpPr>
        <p:spPr>
          <a:xfrm>
            <a:off x="417997" y="1357466"/>
            <a:ext cx="353913" cy="1048925"/>
          </a:xfrm>
          <a:prstGeom prst="rect">
            <a:avLst/>
          </a:prstGeom>
          <a:noFill/>
        </p:spPr>
        <p:txBody>
          <a:bodyPr vert="eaVert" wrap="square" rtlCol="0" anchor="ctr">
            <a:spAutoFit/>
          </a:bodyPr>
          <a:lstStyle/>
          <a:p>
            <a:pPr algn="ctr"/>
            <a:r>
              <a:rPr lang="ja-JP" altLang="en-US" sz="1050" dirty="0">
                <a:solidFill>
                  <a:srgbClr val="404040"/>
                </a:solidFill>
                <a:latin typeface="メイリオ"/>
                <a:ea typeface="メイリオ"/>
                <a:cs typeface="メイリオ"/>
              </a:rPr>
              <a:t>小プロセス❶</a:t>
            </a:r>
            <a:endParaRPr lang="en-US" altLang="ja-JP" sz="1050" dirty="0">
              <a:solidFill>
                <a:srgbClr val="404040"/>
              </a:solidFill>
              <a:latin typeface="メイリオ"/>
              <a:ea typeface="メイリオ"/>
              <a:cs typeface="メイリオ"/>
            </a:endParaRPr>
          </a:p>
        </p:txBody>
      </p:sp>
      <p:sp>
        <p:nvSpPr>
          <p:cNvPr id="77" name="テキスト ボックス 76">
            <a:extLst>
              <a:ext uri="{FF2B5EF4-FFF2-40B4-BE49-F238E27FC236}">
                <a16:creationId xmlns:a16="http://schemas.microsoft.com/office/drawing/2014/main" id="{A4F9BCC6-53D9-7F42-B5C5-8B0C8549DC46}"/>
              </a:ext>
            </a:extLst>
          </p:cNvPr>
          <p:cNvSpPr txBox="1"/>
          <p:nvPr/>
        </p:nvSpPr>
        <p:spPr>
          <a:xfrm>
            <a:off x="417997" y="2668622"/>
            <a:ext cx="353913" cy="1048925"/>
          </a:xfrm>
          <a:prstGeom prst="rect">
            <a:avLst/>
          </a:prstGeom>
          <a:noFill/>
        </p:spPr>
        <p:txBody>
          <a:bodyPr vert="eaVert" wrap="square" rtlCol="0" anchor="ctr">
            <a:spAutoFit/>
          </a:bodyPr>
          <a:lstStyle/>
          <a:p>
            <a:pPr algn="ctr"/>
            <a:r>
              <a:rPr lang="ja-JP" altLang="en-US" sz="1050" dirty="0">
                <a:solidFill>
                  <a:srgbClr val="404040"/>
                </a:solidFill>
                <a:latin typeface="メイリオ"/>
                <a:ea typeface="メイリオ"/>
                <a:cs typeface="メイリオ"/>
              </a:rPr>
              <a:t>小プロセス❷</a:t>
            </a:r>
            <a:endParaRPr lang="en-US" altLang="ja-JP" sz="1050" dirty="0">
              <a:solidFill>
                <a:srgbClr val="404040"/>
              </a:solidFill>
              <a:latin typeface="メイリオ"/>
              <a:ea typeface="メイリオ"/>
              <a:cs typeface="メイリオ"/>
            </a:endParaRPr>
          </a:p>
        </p:txBody>
      </p:sp>
      <p:sp>
        <p:nvSpPr>
          <p:cNvPr id="38" name="テキスト ボックス 37">
            <a:extLst>
              <a:ext uri="{FF2B5EF4-FFF2-40B4-BE49-F238E27FC236}">
                <a16:creationId xmlns:a16="http://schemas.microsoft.com/office/drawing/2014/main" id="{DBD282C7-E213-5043-9BFF-F4CC04495765}"/>
              </a:ext>
            </a:extLst>
          </p:cNvPr>
          <p:cNvSpPr txBox="1"/>
          <p:nvPr/>
        </p:nvSpPr>
        <p:spPr>
          <a:xfrm>
            <a:off x="417997" y="3979778"/>
            <a:ext cx="353913" cy="1048925"/>
          </a:xfrm>
          <a:prstGeom prst="rect">
            <a:avLst/>
          </a:prstGeom>
          <a:noFill/>
        </p:spPr>
        <p:txBody>
          <a:bodyPr vert="eaVert" wrap="square" rtlCol="0" anchor="ctr">
            <a:spAutoFit/>
          </a:bodyPr>
          <a:lstStyle/>
          <a:p>
            <a:pPr algn="ctr"/>
            <a:r>
              <a:rPr lang="ja-JP" altLang="en-US" sz="1050" dirty="0">
                <a:solidFill>
                  <a:srgbClr val="404040"/>
                </a:solidFill>
                <a:latin typeface="メイリオ"/>
                <a:ea typeface="メイリオ"/>
                <a:cs typeface="メイリオ"/>
              </a:rPr>
              <a:t>小プロセス❸</a:t>
            </a:r>
            <a:endParaRPr lang="en-US" altLang="ja-JP" sz="1050" dirty="0">
              <a:solidFill>
                <a:srgbClr val="404040"/>
              </a:solidFill>
              <a:latin typeface="メイリオ"/>
              <a:ea typeface="メイリオ"/>
              <a:cs typeface="メイリオ"/>
            </a:endParaRPr>
          </a:p>
        </p:txBody>
      </p:sp>
      <p:sp>
        <p:nvSpPr>
          <p:cNvPr id="80" name="テキスト ボックス 79">
            <a:extLst>
              <a:ext uri="{FF2B5EF4-FFF2-40B4-BE49-F238E27FC236}">
                <a16:creationId xmlns:a16="http://schemas.microsoft.com/office/drawing/2014/main" id="{B509E987-80B2-3848-A49A-A68D6000C95A}"/>
              </a:ext>
            </a:extLst>
          </p:cNvPr>
          <p:cNvSpPr txBox="1"/>
          <p:nvPr/>
        </p:nvSpPr>
        <p:spPr>
          <a:xfrm>
            <a:off x="417997" y="5290934"/>
            <a:ext cx="353913" cy="1048925"/>
          </a:xfrm>
          <a:prstGeom prst="rect">
            <a:avLst/>
          </a:prstGeom>
          <a:noFill/>
        </p:spPr>
        <p:txBody>
          <a:bodyPr vert="eaVert" wrap="square" rtlCol="0" anchor="ctr">
            <a:spAutoFit/>
          </a:bodyPr>
          <a:lstStyle/>
          <a:p>
            <a:pPr algn="ctr"/>
            <a:r>
              <a:rPr lang="ja-JP" altLang="en-US" sz="1050" dirty="0">
                <a:solidFill>
                  <a:srgbClr val="404040"/>
                </a:solidFill>
                <a:latin typeface="メイリオ"/>
                <a:ea typeface="メイリオ"/>
                <a:cs typeface="メイリオ"/>
              </a:rPr>
              <a:t>小プロセス❹</a:t>
            </a:r>
            <a:endParaRPr lang="en-US" altLang="ja-JP" sz="1050" dirty="0">
              <a:solidFill>
                <a:srgbClr val="404040"/>
              </a:solidFill>
              <a:latin typeface="メイリオ"/>
              <a:ea typeface="メイリオ"/>
              <a:cs typeface="メイリオ"/>
            </a:endParaRPr>
          </a:p>
        </p:txBody>
      </p:sp>
      <p:sp>
        <p:nvSpPr>
          <p:cNvPr id="74" name="テキスト ボックス 73">
            <a:extLst>
              <a:ext uri="{FF2B5EF4-FFF2-40B4-BE49-F238E27FC236}">
                <a16:creationId xmlns:a16="http://schemas.microsoft.com/office/drawing/2014/main" id="{B210BE79-A587-CB44-9BAB-D749329ECE2F}"/>
              </a:ext>
            </a:extLst>
          </p:cNvPr>
          <p:cNvSpPr txBox="1"/>
          <p:nvPr/>
        </p:nvSpPr>
        <p:spPr>
          <a:xfrm>
            <a:off x="463308" y="238540"/>
            <a:ext cx="2036135"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20_</a:t>
            </a:r>
            <a:r>
              <a:rPr lang="ja-JP" altLang="en-US" dirty="0"/>
              <a:t>バリューチェーン分析</a:t>
            </a:r>
          </a:p>
        </p:txBody>
      </p:sp>
      <p:sp>
        <p:nvSpPr>
          <p:cNvPr id="25" name="正方形/長方形 24">
            <a:extLst>
              <a:ext uri="{FF2B5EF4-FFF2-40B4-BE49-F238E27FC236}">
                <a16:creationId xmlns:a16="http://schemas.microsoft.com/office/drawing/2014/main" id="{686FF623-22AE-A54E-B4A0-B05164494CFA}"/>
              </a:ext>
            </a:extLst>
          </p:cNvPr>
          <p:cNvSpPr/>
          <p:nvPr/>
        </p:nvSpPr>
        <p:spPr>
          <a:xfrm>
            <a:off x="351471" y="1226320"/>
            <a:ext cx="9196656" cy="526393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2" name="テキスト ボックス 21">
            <a:extLst>
              <a:ext uri="{FF2B5EF4-FFF2-40B4-BE49-F238E27FC236}">
                <a16:creationId xmlns:a16="http://schemas.microsoft.com/office/drawing/2014/main" id="{ED761E1D-DAA8-1F48-8814-4B7068C84ECA}"/>
              </a:ext>
            </a:extLst>
          </p:cNvPr>
          <p:cNvSpPr txBox="1"/>
          <p:nvPr/>
        </p:nvSpPr>
        <p:spPr>
          <a:xfrm>
            <a:off x="910730" y="1566084"/>
            <a:ext cx="1603024" cy="553998"/>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豊富な素材選定の知識がある</a:t>
            </a:r>
            <a:endParaRPr lang="en-US" altLang="ja-JP" sz="1000" dirty="0">
              <a:solidFill>
                <a:srgbClr val="404040"/>
              </a:solidFill>
              <a:latin typeface="メイリオ"/>
              <a:ea typeface="メイリオ"/>
              <a:cs typeface="メイリオ"/>
            </a:endParaRPr>
          </a:p>
        </p:txBody>
      </p:sp>
      <p:sp>
        <p:nvSpPr>
          <p:cNvPr id="23" name="テキスト ボックス 22">
            <a:extLst>
              <a:ext uri="{FF2B5EF4-FFF2-40B4-BE49-F238E27FC236}">
                <a16:creationId xmlns:a16="http://schemas.microsoft.com/office/drawing/2014/main" id="{AEE95EFB-8236-C048-B8AA-AC54F3C1767C}"/>
              </a:ext>
            </a:extLst>
          </p:cNvPr>
          <p:cNvSpPr txBox="1"/>
          <p:nvPr/>
        </p:nvSpPr>
        <p:spPr>
          <a:xfrm>
            <a:off x="1023350" y="1351910"/>
            <a:ext cx="1377785" cy="265915"/>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材料・パーツ選定</a:t>
            </a:r>
            <a:endParaRPr lang="en-US" altLang="ja-JP" sz="1050" dirty="0">
              <a:solidFill>
                <a:srgbClr val="404040"/>
              </a:solidFill>
              <a:latin typeface="メイリオ"/>
              <a:ea typeface="メイリオ"/>
              <a:cs typeface="メイリオ"/>
            </a:endParaRPr>
          </a:p>
        </p:txBody>
      </p:sp>
      <p:sp>
        <p:nvSpPr>
          <p:cNvPr id="24" name="テキスト ボックス 23">
            <a:extLst>
              <a:ext uri="{FF2B5EF4-FFF2-40B4-BE49-F238E27FC236}">
                <a16:creationId xmlns:a16="http://schemas.microsoft.com/office/drawing/2014/main" id="{44449973-9538-E54F-9D19-04E1B3D24378}"/>
              </a:ext>
            </a:extLst>
          </p:cNvPr>
          <p:cNvSpPr txBox="1"/>
          <p:nvPr/>
        </p:nvSpPr>
        <p:spPr>
          <a:xfrm>
            <a:off x="910730" y="2876133"/>
            <a:ext cx="1603024" cy="553998"/>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これといった特徴や強みはない</a:t>
            </a:r>
            <a:endParaRPr lang="en-US" altLang="ja-JP" sz="1000" dirty="0">
              <a:solidFill>
                <a:srgbClr val="404040"/>
              </a:solidFill>
              <a:latin typeface="メイリオ"/>
              <a:ea typeface="メイリオ"/>
              <a:cs typeface="メイリオ"/>
            </a:endParaRPr>
          </a:p>
        </p:txBody>
      </p:sp>
      <p:sp>
        <p:nvSpPr>
          <p:cNvPr id="26" name="テキスト ボックス 25">
            <a:extLst>
              <a:ext uri="{FF2B5EF4-FFF2-40B4-BE49-F238E27FC236}">
                <a16:creationId xmlns:a16="http://schemas.microsoft.com/office/drawing/2014/main" id="{AF814C80-3FFF-B246-83A7-3E83186C2572}"/>
              </a:ext>
            </a:extLst>
          </p:cNvPr>
          <p:cNvSpPr txBox="1"/>
          <p:nvPr/>
        </p:nvSpPr>
        <p:spPr>
          <a:xfrm>
            <a:off x="1173742" y="2661960"/>
            <a:ext cx="1077001" cy="265915"/>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配送</a:t>
            </a:r>
            <a:endParaRPr lang="en-US" altLang="ja-JP" sz="1050" dirty="0">
              <a:solidFill>
                <a:srgbClr val="404040"/>
              </a:solidFill>
              <a:latin typeface="メイリオ"/>
              <a:ea typeface="メイリオ"/>
              <a:cs typeface="メイリオ"/>
            </a:endParaRPr>
          </a:p>
        </p:txBody>
      </p:sp>
      <p:sp>
        <p:nvSpPr>
          <p:cNvPr id="27" name="テキスト ボックス 26">
            <a:extLst>
              <a:ext uri="{FF2B5EF4-FFF2-40B4-BE49-F238E27FC236}">
                <a16:creationId xmlns:a16="http://schemas.microsoft.com/office/drawing/2014/main" id="{448D6769-7624-2448-B556-6EF39F3027AE}"/>
              </a:ext>
            </a:extLst>
          </p:cNvPr>
          <p:cNvSpPr txBox="1"/>
          <p:nvPr/>
        </p:nvSpPr>
        <p:spPr>
          <a:xfrm>
            <a:off x="2657489" y="1566084"/>
            <a:ext cx="1603024" cy="553998"/>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ニッチな加工にも対応できる</a:t>
            </a:r>
            <a:endParaRPr lang="en-US" altLang="ja-JP" sz="1000" dirty="0">
              <a:solidFill>
                <a:srgbClr val="404040"/>
              </a:solidFill>
              <a:latin typeface="メイリオ"/>
              <a:ea typeface="メイリオ"/>
              <a:cs typeface="メイリオ"/>
            </a:endParaRPr>
          </a:p>
        </p:txBody>
      </p:sp>
      <p:sp>
        <p:nvSpPr>
          <p:cNvPr id="28" name="テキスト ボックス 27">
            <a:extLst>
              <a:ext uri="{FF2B5EF4-FFF2-40B4-BE49-F238E27FC236}">
                <a16:creationId xmlns:a16="http://schemas.microsoft.com/office/drawing/2014/main" id="{896DFC2C-2F48-7747-92D3-F70246A88808}"/>
              </a:ext>
            </a:extLst>
          </p:cNvPr>
          <p:cNvSpPr txBox="1"/>
          <p:nvPr/>
        </p:nvSpPr>
        <p:spPr>
          <a:xfrm>
            <a:off x="2920501" y="1351910"/>
            <a:ext cx="1077001" cy="265915"/>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部品加工</a:t>
            </a:r>
            <a:endParaRPr lang="en-US" altLang="ja-JP" sz="1050" dirty="0">
              <a:solidFill>
                <a:srgbClr val="404040"/>
              </a:solidFill>
              <a:latin typeface="メイリオ"/>
              <a:ea typeface="メイリオ"/>
              <a:cs typeface="メイリオ"/>
            </a:endParaRPr>
          </a:p>
        </p:txBody>
      </p:sp>
      <p:sp>
        <p:nvSpPr>
          <p:cNvPr id="29" name="テキスト ボックス 28">
            <a:extLst>
              <a:ext uri="{FF2B5EF4-FFF2-40B4-BE49-F238E27FC236}">
                <a16:creationId xmlns:a16="http://schemas.microsoft.com/office/drawing/2014/main" id="{FC3C36DC-03BF-5544-9162-0099991D0B9F}"/>
              </a:ext>
            </a:extLst>
          </p:cNvPr>
          <p:cNvSpPr txBox="1"/>
          <p:nvPr/>
        </p:nvSpPr>
        <p:spPr>
          <a:xfrm>
            <a:off x="2657489" y="2876133"/>
            <a:ext cx="1603024" cy="553998"/>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自動化が進んでいて大量生産でも組み立てが速い</a:t>
            </a:r>
            <a:endParaRPr lang="en-US" altLang="ja-JP" sz="1000" dirty="0">
              <a:solidFill>
                <a:srgbClr val="404040"/>
              </a:solidFill>
              <a:latin typeface="メイリオ"/>
              <a:ea typeface="メイリオ"/>
              <a:cs typeface="メイリオ"/>
            </a:endParaRPr>
          </a:p>
        </p:txBody>
      </p:sp>
      <p:sp>
        <p:nvSpPr>
          <p:cNvPr id="30" name="テキスト ボックス 29">
            <a:extLst>
              <a:ext uri="{FF2B5EF4-FFF2-40B4-BE49-F238E27FC236}">
                <a16:creationId xmlns:a16="http://schemas.microsoft.com/office/drawing/2014/main" id="{6AF52497-5B8D-F445-B14E-AF4E169B70D4}"/>
              </a:ext>
            </a:extLst>
          </p:cNvPr>
          <p:cNvSpPr txBox="1"/>
          <p:nvPr/>
        </p:nvSpPr>
        <p:spPr>
          <a:xfrm>
            <a:off x="2920501" y="2661960"/>
            <a:ext cx="1077001" cy="265915"/>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組み立て</a:t>
            </a:r>
            <a:endParaRPr lang="en-US" altLang="ja-JP" sz="1050" dirty="0">
              <a:solidFill>
                <a:srgbClr val="404040"/>
              </a:solidFill>
              <a:latin typeface="メイリオ"/>
              <a:ea typeface="メイリオ"/>
              <a:cs typeface="メイリオ"/>
            </a:endParaRPr>
          </a:p>
        </p:txBody>
      </p:sp>
      <p:sp>
        <p:nvSpPr>
          <p:cNvPr id="31" name="テキスト ボックス 30">
            <a:extLst>
              <a:ext uri="{FF2B5EF4-FFF2-40B4-BE49-F238E27FC236}">
                <a16:creationId xmlns:a16="http://schemas.microsoft.com/office/drawing/2014/main" id="{2170CDA4-218A-7B4E-9A3E-37A5A4EBE058}"/>
              </a:ext>
            </a:extLst>
          </p:cNvPr>
          <p:cNvSpPr txBox="1"/>
          <p:nvPr/>
        </p:nvSpPr>
        <p:spPr>
          <a:xfrm>
            <a:off x="2660092" y="4188818"/>
            <a:ext cx="1603024" cy="553998"/>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検品技術と体制の整備に高度なノウハウがある</a:t>
            </a:r>
            <a:endParaRPr lang="en-US" altLang="ja-JP" sz="1000" dirty="0">
              <a:solidFill>
                <a:srgbClr val="404040"/>
              </a:solidFill>
              <a:latin typeface="メイリオ"/>
              <a:ea typeface="メイリオ"/>
              <a:cs typeface="メイリオ"/>
            </a:endParaRPr>
          </a:p>
        </p:txBody>
      </p:sp>
      <p:sp>
        <p:nvSpPr>
          <p:cNvPr id="32" name="テキスト ボックス 31">
            <a:extLst>
              <a:ext uri="{FF2B5EF4-FFF2-40B4-BE49-F238E27FC236}">
                <a16:creationId xmlns:a16="http://schemas.microsoft.com/office/drawing/2014/main" id="{71DFD837-5286-4349-9462-4C381DE94847}"/>
              </a:ext>
            </a:extLst>
          </p:cNvPr>
          <p:cNvSpPr txBox="1"/>
          <p:nvPr/>
        </p:nvSpPr>
        <p:spPr>
          <a:xfrm>
            <a:off x="2923103" y="3974645"/>
            <a:ext cx="1077001" cy="265915"/>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検品</a:t>
            </a:r>
            <a:endParaRPr lang="en-US" altLang="ja-JP" sz="1050" dirty="0">
              <a:solidFill>
                <a:srgbClr val="404040"/>
              </a:solidFill>
              <a:latin typeface="メイリオ"/>
              <a:ea typeface="メイリオ"/>
              <a:cs typeface="メイリオ"/>
            </a:endParaRPr>
          </a:p>
        </p:txBody>
      </p:sp>
      <p:sp>
        <p:nvSpPr>
          <p:cNvPr id="34" name="テキスト ボックス 33">
            <a:extLst>
              <a:ext uri="{FF2B5EF4-FFF2-40B4-BE49-F238E27FC236}">
                <a16:creationId xmlns:a16="http://schemas.microsoft.com/office/drawing/2014/main" id="{BD0D1AD3-F4C9-8D41-BF58-548DF98D6F2D}"/>
              </a:ext>
            </a:extLst>
          </p:cNvPr>
          <p:cNvSpPr txBox="1"/>
          <p:nvPr/>
        </p:nvSpPr>
        <p:spPr>
          <a:xfrm>
            <a:off x="4404248" y="1566084"/>
            <a:ext cx="1603024" cy="553998"/>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多数の大型倉庫を持っており管理容量が大きい</a:t>
            </a:r>
            <a:endParaRPr lang="en-US" altLang="ja-JP" sz="1000" dirty="0">
              <a:solidFill>
                <a:srgbClr val="404040"/>
              </a:solidFill>
              <a:latin typeface="メイリオ"/>
              <a:ea typeface="メイリオ"/>
              <a:cs typeface="メイリオ"/>
            </a:endParaRPr>
          </a:p>
        </p:txBody>
      </p:sp>
      <p:sp>
        <p:nvSpPr>
          <p:cNvPr id="35" name="テキスト ボックス 34">
            <a:extLst>
              <a:ext uri="{FF2B5EF4-FFF2-40B4-BE49-F238E27FC236}">
                <a16:creationId xmlns:a16="http://schemas.microsoft.com/office/drawing/2014/main" id="{F4709020-768D-BD48-AF09-92DCBB061ABD}"/>
              </a:ext>
            </a:extLst>
          </p:cNvPr>
          <p:cNvSpPr txBox="1"/>
          <p:nvPr/>
        </p:nvSpPr>
        <p:spPr>
          <a:xfrm>
            <a:off x="4667260" y="1351910"/>
            <a:ext cx="1077001" cy="265915"/>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配送と管理</a:t>
            </a:r>
            <a:endParaRPr lang="en-US" altLang="ja-JP" sz="1050" dirty="0">
              <a:solidFill>
                <a:srgbClr val="404040"/>
              </a:solidFill>
              <a:latin typeface="メイリオ"/>
              <a:ea typeface="メイリオ"/>
              <a:cs typeface="メイリオ"/>
            </a:endParaRPr>
          </a:p>
        </p:txBody>
      </p:sp>
      <p:sp>
        <p:nvSpPr>
          <p:cNvPr id="39" name="テキスト ボックス 38">
            <a:extLst>
              <a:ext uri="{FF2B5EF4-FFF2-40B4-BE49-F238E27FC236}">
                <a16:creationId xmlns:a16="http://schemas.microsoft.com/office/drawing/2014/main" id="{84E8AB73-B298-364F-8C44-DDA1520695A8}"/>
              </a:ext>
            </a:extLst>
          </p:cNvPr>
          <p:cNvSpPr txBox="1"/>
          <p:nvPr/>
        </p:nvSpPr>
        <p:spPr>
          <a:xfrm>
            <a:off x="4404248" y="2876133"/>
            <a:ext cx="1603024" cy="784830"/>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店舗間でも商品を移動させていて、バランスがよい</a:t>
            </a:r>
            <a:endParaRPr lang="en-US" altLang="ja-JP" sz="1000" dirty="0">
              <a:solidFill>
                <a:srgbClr val="404040"/>
              </a:solidFill>
              <a:latin typeface="メイリオ"/>
              <a:ea typeface="メイリオ"/>
              <a:cs typeface="メイリオ"/>
            </a:endParaRPr>
          </a:p>
        </p:txBody>
      </p:sp>
      <p:sp>
        <p:nvSpPr>
          <p:cNvPr id="40" name="テキスト ボックス 39">
            <a:extLst>
              <a:ext uri="{FF2B5EF4-FFF2-40B4-BE49-F238E27FC236}">
                <a16:creationId xmlns:a16="http://schemas.microsoft.com/office/drawing/2014/main" id="{71C872F2-0406-E845-9719-EA7A8592A074}"/>
              </a:ext>
            </a:extLst>
          </p:cNvPr>
          <p:cNvSpPr txBox="1"/>
          <p:nvPr/>
        </p:nvSpPr>
        <p:spPr>
          <a:xfrm>
            <a:off x="4667260" y="2661960"/>
            <a:ext cx="1077001" cy="265915"/>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店舗への配送</a:t>
            </a:r>
            <a:endParaRPr lang="en-US" altLang="ja-JP" sz="1050" dirty="0">
              <a:solidFill>
                <a:srgbClr val="404040"/>
              </a:solidFill>
              <a:latin typeface="メイリオ"/>
              <a:ea typeface="メイリオ"/>
              <a:cs typeface="メイリオ"/>
            </a:endParaRPr>
          </a:p>
        </p:txBody>
      </p:sp>
      <p:sp>
        <p:nvSpPr>
          <p:cNvPr id="41" name="テキスト ボックス 40">
            <a:extLst>
              <a:ext uri="{FF2B5EF4-FFF2-40B4-BE49-F238E27FC236}">
                <a16:creationId xmlns:a16="http://schemas.microsoft.com/office/drawing/2014/main" id="{AC87BEC5-CC10-E546-A31E-EF86012B5723}"/>
              </a:ext>
            </a:extLst>
          </p:cNvPr>
          <p:cNvSpPr txBox="1"/>
          <p:nvPr/>
        </p:nvSpPr>
        <p:spPr>
          <a:xfrm>
            <a:off x="6151007" y="1566084"/>
            <a:ext cx="1603024" cy="553998"/>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予算が潤沢でマス広告を活用するノウハウがある</a:t>
            </a:r>
            <a:endParaRPr lang="en-US" altLang="ja-JP" sz="1000" dirty="0">
              <a:solidFill>
                <a:srgbClr val="404040"/>
              </a:solidFill>
              <a:latin typeface="メイリオ"/>
              <a:ea typeface="メイリオ"/>
              <a:cs typeface="メイリオ"/>
            </a:endParaRPr>
          </a:p>
        </p:txBody>
      </p:sp>
      <p:sp>
        <p:nvSpPr>
          <p:cNvPr id="42" name="テキスト ボックス 41">
            <a:extLst>
              <a:ext uri="{FF2B5EF4-FFF2-40B4-BE49-F238E27FC236}">
                <a16:creationId xmlns:a16="http://schemas.microsoft.com/office/drawing/2014/main" id="{C7B1F528-A1A1-9D4C-9A06-C448B8A75EF8}"/>
              </a:ext>
            </a:extLst>
          </p:cNvPr>
          <p:cNvSpPr txBox="1"/>
          <p:nvPr/>
        </p:nvSpPr>
        <p:spPr>
          <a:xfrm>
            <a:off x="6414019" y="1351910"/>
            <a:ext cx="1077001" cy="265915"/>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宣伝広告</a:t>
            </a:r>
            <a:endParaRPr lang="en-US" altLang="ja-JP" sz="1050" dirty="0">
              <a:solidFill>
                <a:srgbClr val="404040"/>
              </a:solidFill>
              <a:latin typeface="メイリオ"/>
              <a:ea typeface="メイリオ"/>
              <a:cs typeface="メイリオ"/>
            </a:endParaRPr>
          </a:p>
        </p:txBody>
      </p:sp>
      <p:sp>
        <p:nvSpPr>
          <p:cNvPr id="43" name="テキスト ボックス 42">
            <a:extLst>
              <a:ext uri="{FF2B5EF4-FFF2-40B4-BE49-F238E27FC236}">
                <a16:creationId xmlns:a16="http://schemas.microsoft.com/office/drawing/2014/main" id="{6BE66006-9D85-B84F-8CCE-689C091E9B5F}"/>
              </a:ext>
            </a:extLst>
          </p:cNvPr>
          <p:cNvSpPr txBox="1"/>
          <p:nvPr/>
        </p:nvSpPr>
        <p:spPr>
          <a:xfrm>
            <a:off x="6151007" y="2876133"/>
            <a:ext cx="1603024" cy="553998"/>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商品陳列、ディスプレイの使い方を工夫している</a:t>
            </a:r>
            <a:endParaRPr lang="en-US" altLang="ja-JP" sz="1000" dirty="0">
              <a:solidFill>
                <a:srgbClr val="404040"/>
              </a:solidFill>
              <a:latin typeface="メイリオ"/>
              <a:ea typeface="メイリオ"/>
              <a:cs typeface="メイリオ"/>
            </a:endParaRPr>
          </a:p>
        </p:txBody>
      </p:sp>
      <p:sp>
        <p:nvSpPr>
          <p:cNvPr id="44" name="テキスト ボックス 43">
            <a:extLst>
              <a:ext uri="{FF2B5EF4-FFF2-40B4-BE49-F238E27FC236}">
                <a16:creationId xmlns:a16="http://schemas.microsoft.com/office/drawing/2014/main" id="{F9E3A921-ED33-7747-A043-111162557503}"/>
              </a:ext>
            </a:extLst>
          </p:cNvPr>
          <p:cNvSpPr txBox="1"/>
          <p:nvPr/>
        </p:nvSpPr>
        <p:spPr>
          <a:xfrm>
            <a:off x="6414019" y="2661960"/>
            <a:ext cx="1077001" cy="265915"/>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店舗商品陳列</a:t>
            </a:r>
            <a:endParaRPr lang="en-US" altLang="ja-JP" sz="1050" dirty="0">
              <a:solidFill>
                <a:srgbClr val="404040"/>
              </a:solidFill>
              <a:latin typeface="メイリオ"/>
              <a:ea typeface="メイリオ"/>
              <a:cs typeface="メイリオ"/>
            </a:endParaRPr>
          </a:p>
        </p:txBody>
      </p:sp>
      <p:sp>
        <p:nvSpPr>
          <p:cNvPr id="45" name="テキスト ボックス 44">
            <a:extLst>
              <a:ext uri="{FF2B5EF4-FFF2-40B4-BE49-F238E27FC236}">
                <a16:creationId xmlns:a16="http://schemas.microsoft.com/office/drawing/2014/main" id="{62DA126F-438F-9B4A-B001-E18881437521}"/>
              </a:ext>
            </a:extLst>
          </p:cNvPr>
          <p:cNvSpPr txBox="1"/>
          <p:nvPr/>
        </p:nvSpPr>
        <p:spPr>
          <a:xfrm>
            <a:off x="6153609" y="4188818"/>
            <a:ext cx="1603024" cy="784830"/>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顧客専任のスタッフが丁寧に説明。その場で体験も可</a:t>
            </a:r>
            <a:endParaRPr lang="en-US" altLang="ja-JP" sz="1000" dirty="0">
              <a:solidFill>
                <a:srgbClr val="404040"/>
              </a:solidFill>
              <a:latin typeface="メイリオ"/>
              <a:ea typeface="メイリオ"/>
              <a:cs typeface="メイリオ"/>
            </a:endParaRPr>
          </a:p>
        </p:txBody>
      </p:sp>
      <p:sp>
        <p:nvSpPr>
          <p:cNvPr id="46" name="テキスト ボックス 45">
            <a:extLst>
              <a:ext uri="{FF2B5EF4-FFF2-40B4-BE49-F238E27FC236}">
                <a16:creationId xmlns:a16="http://schemas.microsoft.com/office/drawing/2014/main" id="{18510AD5-8452-C449-A4F0-BAF8EC91B9A0}"/>
              </a:ext>
            </a:extLst>
          </p:cNvPr>
          <p:cNvSpPr txBox="1"/>
          <p:nvPr/>
        </p:nvSpPr>
        <p:spPr>
          <a:xfrm>
            <a:off x="6416621" y="3974645"/>
            <a:ext cx="1077001" cy="265915"/>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商品説明</a:t>
            </a:r>
            <a:endParaRPr lang="en-US" altLang="ja-JP" sz="1050" dirty="0">
              <a:solidFill>
                <a:srgbClr val="404040"/>
              </a:solidFill>
              <a:latin typeface="メイリオ"/>
              <a:ea typeface="メイリオ"/>
              <a:cs typeface="メイリオ"/>
            </a:endParaRPr>
          </a:p>
        </p:txBody>
      </p:sp>
      <p:sp>
        <p:nvSpPr>
          <p:cNvPr id="49" name="テキスト ボックス 48">
            <a:extLst>
              <a:ext uri="{FF2B5EF4-FFF2-40B4-BE49-F238E27FC236}">
                <a16:creationId xmlns:a16="http://schemas.microsoft.com/office/drawing/2014/main" id="{E12BCB60-527D-1747-80FB-7C66F3ACAC09}"/>
              </a:ext>
            </a:extLst>
          </p:cNvPr>
          <p:cNvSpPr txBox="1"/>
          <p:nvPr/>
        </p:nvSpPr>
        <p:spPr>
          <a:xfrm>
            <a:off x="6159819" y="5501080"/>
            <a:ext cx="1603024" cy="553998"/>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基本的な決済手段には全て対応。ローンも</a:t>
            </a:r>
            <a:r>
              <a:rPr lang="en-US" altLang="ja-JP" sz="1000" dirty="0">
                <a:solidFill>
                  <a:srgbClr val="404040"/>
                </a:solidFill>
                <a:latin typeface="メイリオ"/>
                <a:ea typeface="メイリオ"/>
                <a:cs typeface="メイリオ"/>
              </a:rPr>
              <a:t>OK</a:t>
            </a:r>
          </a:p>
        </p:txBody>
      </p:sp>
      <p:sp>
        <p:nvSpPr>
          <p:cNvPr id="53" name="テキスト ボックス 52">
            <a:extLst>
              <a:ext uri="{FF2B5EF4-FFF2-40B4-BE49-F238E27FC236}">
                <a16:creationId xmlns:a16="http://schemas.microsoft.com/office/drawing/2014/main" id="{8A3DA2DB-8C75-EA46-B8F7-F7465E505B8C}"/>
              </a:ext>
            </a:extLst>
          </p:cNvPr>
          <p:cNvSpPr txBox="1"/>
          <p:nvPr/>
        </p:nvSpPr>
        <p:spPr>
          <a:xfrm>
            <a:off x="6226360" y="5292906"/>
            <a:ext cx="1469942" cy="253916"/>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支払手続・決済</a:t>
            </a:r>
            <a:endParaRPr lang="en-US" altLang="ja-JP" sz="1050" dirty="0">
              <a:solidFill>
                <a:srgbClr val="404040"/>
              </a:solidFill>
              <a:latin typeface="メイリオ"/>
              <a:ea typeface="メイリオ"/>
              <a:cs typeface="メイリオ"/>
            </a:endParaRPr>
          </a:p>
        </p:txBody>
      </p:sp>
      <p:sp>
        <p:nvSpPr>
          <p:cNvPr id="55" name="テキスト ボックス 54">
            <a:extLst>
              <a:ext uri="{FF2B5EF4-FFF2-40B4-BE49-F238E27FC236}">
                <a16:creationId xmlns:a16="http://schemas.microsoft.com/office/drawing/2014/main" id="{61FEF559-6966-B14E-BE27-C01DB14D42AD}"/>
              </a:ext>
            </a:extLst>
          </p:cNvPr>
          <p:cNvSpPr txBox="1"/>
          <p:nvPr/>
        </p:nvSpPr>
        <p:spPr>
          <a:xfrm>
            <a:off x="7897767" y="1566084"/>
            <a:ext cx="1603024" cy="784830"/>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店舗と電話に加え、オンラインの</a:t>
            </a:r>
            <a:r>
              <a:rPr lang="en-US" altLang="ja-JP" sz="1000" dirty="0">
                <a:solidFill>
                  <a:srgbClr val="404040"/>
                </a:solidFill>
                <a:latin typeface="メイリオ"/>
                <a:ea typeface="メイリオ"/>
                <a:cs typeface="メイリオ"/>
              </a:rPr>
              <a:t>Q&amp;Q</a:t>
            </a:r>
            <a:r>
              <a:rPr lang="ja-JP" altLang="en-US" sz="1000" dirty="0">
                <a:solidFill>
                  <a:srgbClr val="404040"/>
                </a:solidFill>
                <a:latin typeface="メイリオ"/>
                <a:ea typeface="メイリオ"/>
                <a:cs typeface="メイリオ"/>
              </a:rPr>
              <a:t>サイトもある</a:t>
            </a:r>
            <a:endParaRPr lang="en-US" altLang="ja-JP" sz="1000" dirty="0">
              <a:solidFill>
                <a:srgbClr val="404040"/>
              </a:solidFill>
              <a:latin typeface="メイリオ"/>
              <a:ea typeface="メイリオ"/>
              <a:cs typeface="メイリオ"/>
            </a:endParaRPr>
          </a:p>
        </p:txBody>
      </p:sp>
      <p:sp>
        <p:nvSpPr>
          <p:cNvPr id="57" name="テキスト ボックス 56">
            <a:extLst>
              <a:ext uri="{FF2B5EF4-FFF2-40B4-BE49-F238E27FC236}">
                <a16:creationId xmlns:a16="http://schemas.microsoft.com/office/drawing/2014/main" id="{A8E94676-F4C8-B446-B2C2-DF4F78BA2C4B}"/>
              </a:ext>
            </a:extLst>
          </p:cNvPr>
          <p:cNvSpPr txBox="1"/>
          <p:nvPr/>
        </p:nvSpPr>
        <p:spPr>
          <a:xfrm>
            <a:off x="7990981" y="1351910"/>
            <a:ext cx="1416597" cy="265915"/>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問い合わせ対応</a:t>
            </a:r>
            <a:endParaRPr lang="en-US" altLang="ja-JP" sz="1050" dirty="0">
              <a:solidFill>
                <a:srgbClr val="404040"/>
              </a:solidFill>
              <a:latin typeface="メイリオ"/>
              <a:ea typeface="メイリオ"/>
              <a:cs typeface="メイリオ"/>
            </a:endParaRPr>
          </a:p>
        </p:txBody>
      </p:sp>
      <p:sp>
        <p:nvSpPr>
          <p:cNvPr id="58" name="テキスト ボックス 57">
            <a:extLst>
              <a:ext uri="{FF2B5EF4-FFF2-40B4-BE49-F238E27FC236}">
                <a16:creationId xmlns:a16="http://schemas.microsoft.com/office/drawing/2014/main" id="{AA338CAD-5167-0E4E-B30E-544DBD15D206}"/>
              </a:ext>
            </a:extLst>
          </p:cNvPr>
          <p:cNvSpPr txBox="1"/>
          <p:nvPr/>
        </p:nvSpPr>
        <p:spPr>
          <a:xfrm>
            <a:off x="7897767" y="2876133"/>
            <a:ext cx="1603024" cy="553998"/>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業界でもトップクラスのアフターサポートを提供</a:t>
            </a:r>
            <a:endParaRPr lang="en-US" altLang="ja-JP" sz="1000" dirty="0">
              <a:solidFill>
                <a:srgbClr val="404040"/>
              </a:solidFill>
              <a:latin typeface="メイリオ"/>
              <a:ea typeface="メイリオ"/>
              <a:cs typeface="メイリオ"/>
            </a:endParaRPr>
          </a:p>
        </p:txBody>
      </p:sp>
      <p:sp>
        <p:nvSpPr>
          <p:cNvPr id="59" name="テキスト ボックス 58">
            <a:extLst>
              <a:ext uri="{FF2B5EF4-FFF2-40B4-BE49-F238E27FC236}">
                <a16:creationId xmlns:a16="http://schemas.microsoft.com/office/drawing/2014/main" id="{903995F8-3D0E-E942-8367-F37DC5D56E07}"/>
              </a:ext>
            </a:extLst>
          </p:cNvPr>
          <p:cNvSpPr txBox="1"/>
          <p:nvPr/>
        </p:nvSpPr>
        <p:spPr>
          <a:xfrm>
            <a:off x="7958200" y="2661960"/>
            <a:ext cx="1482159" cy="265915"/>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アフターサポート</a:t>
            </a:r>
            <a:endParaRPr lang="en-US" altLang="ja-JP" sz="1050" dirty="0">
              <a:solidFill>
                <a:srgbClr val="404040"/>
              </a:solidFill>
              <a:latin typeface="メイリオ"/>
              <a:ea typeface="メイリオ"/>
              <a:cs typeface="メイリオ"/>
            </a:endParaRPr>
          </a:p>
        </p:txBody>
      </p:sp>
      <p:sp>
        <p:nvSpPr>
          <p:cNvPr id="61" name="テキスト ボックス 60">
            <a:extLst>
              <a:ext uri="{FF2B5EF4-FFF2-40B4-BE49-F238E27FC236}">
                <a16:creationId xmlns:a16="http://schemas.microsoft.com/office/drawing/2014/main" id="{864E9C23-1367-BC48-A6CD-7A5C43E4C605}"/>
              </a:ext>
            </a:extLst>
          </p:cNvPr>
          <p:cNvSpPr txBox="1"/>
          <p:nvPr/>
        </p:nvSpPr>
        <p:spPr>
          <a:xfrm>
            <a:off x="7918397" y="822498"/>
            <a:ext cx="1662470" cy="265915"/>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サービス</a:t>
            </a:r>
            <a:endParaRPr lang="en-US" altLang="ja-JP" sz="1050" dirty="0">
              <a:solidFill>
                <a:srgbClr val="404040"/>
              </a:solidFill>
              <a:latin typeface="メイリオ"/>
              <a:ea typeface="メイリオ"/>
              <a:cs typeface="メイリオ"/>
            </a:endParaRPr>
          </a:p>
        </p:txBody>
      </p:sp>
      <p:sp>
        <p:nvSpPr>
          <p:cNvPr id="62" name="テキスト ボックス 61">
            <a:extLst>
              <a:ext uri="{FF2B5EF4-FFF2-40B4-BE49-F238E27FC236}">
                <a16:creationId xmlns:a16="http://schemas.microsoft.com/office/drawing/2014/main" id="{3A4F76B3-6050-2542-BDFE-64F513375CF0}"/>
              </a:ext>
            </a:extLst>
          </p:cNvPr>
          <p:cNvSpPr txBox="1"/>
          <p:nvPr/>
        </p:nvSpPr>
        <p:spPr>
          <a:xfrm>
            <a:off x="6176299" y="737890"/>
            <a:ext cx="1662470" cy="435132"/>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販売</a:t>
            </a:r>
            <a:endParaRPr lang="en-US" altLang="ja-JP" sz="1050" dirty="0">
              <a:solidFill>
                <a:srgbClr val="404040"/>
              </a:solidFill>
              <a:latin typeface="メイリオ"/>
              <a:ea typeface="メイリオ"/>
              <a:cs typeface="メイリオ"/>
            </a:endParaRPr>
          </a:p>
          <a:p>
            <a:pPr algn="ctr"/>
            <a:r>
              <a:rPr lang="ja-JP" altLang="en-US" sz="1050" dirty="0">
                <a:solidFill>
                  <a:srgbClr val="404040"/>
                </a:solidFill>
                <a:latin typeface="メイリオ"/>
                <a:ea typeface="メイリオ"/>
                <a:cs typeface="メイリオ"/>
              </a:rPr>
              <a:t>マーケティング</a:t>
            </a:r>
            <a:endParaRPr lang="en-US" altLang="ja-JP" sz="1050" dirty="0">
              <a:solidFill>
                <a:srgbClr val="404040"/>
              </a:solidFill>
              <a:latin typeface="メイリオ"/>
              <a:ea typeface="メイリオ"/>
              <a:cs typeface="メイリオ"/>
            </a:endParaRPr>
          </a:p>
        </p:txBody>
      </p:sp>
      <p:sp>
        <p:nvSpPr>
          <p:cNvPr id="63" name="テキスト ボックス 62">
            <a:extLst>
              <a:ext uri="{FF2B5EF4-FFF2-40B4-BE49-F238E27FC236}">
                <a16:creationId xmlns:a16="http://schemas.microsoft.com/office/drawing/2014/main" id="{E46C59E6-05E1-F644-994D-02D3B7650E3F}"/>
              </a:ext>
            </a:extLst>
          </p:cNvPr>
          <p:cNvSpPr txBox="1"/>
          <p:nvPr/>
        </p:nvSpPr>
        <p:spPr>
          <a:xfrm>
            <a:off x="4434201" y="822498"/>
            <a:ext cx="1662470" cy="265915"/>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出荷物流</a:t>
            </a:r>
            <a:endParaRPr lang="en-US" altLang="ja-JP" sz="1050" dirty="0">
              <a:solidFill>
                <a:srgbClr val="404040"/>
              </a:solidFill>
              <a:latin typeface="メイリオ"/>
              <a:ea typeface="メイリオ"/>
              <a:cs typeface="メイリオ"/>
            </a:endParaRPr>
          </a:p>
        </p:txBody>
      </p:sp>
      <p:sp>
        <p:nvSpPr>
          <p:cNvPr id="64" name="テキスト ボックス 63">
            <a:extLst>
              <a:ext uri="{FF2B5EF4-FFF2-40B4-BE49-F238E27FC236}">
                <a16:creationId xmlns:a16="http://schemas.microsoft.com/office/drawing/2014/main" id="{48CF0E3E-6863-E64F-AFC0-BBF7E304D702}"/>
              </a:ext>
            </a:extLst>
          </p:cNvPr>
          <p:cNvSpPr txBox="1"/>
          <p:nvPr/>
        </p:nvSpPr>
        <p:spPr>
          <a:xfrm>
            <a:off x="2692103" y="822498"/>
            <a:ext cx="1662470" cy="265915"/>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製造</a:t>
            </a:r>
            <a:endParaRPr lang="en-US" altLang="ja-JP" sz="1050" dirty="0">
              <a:solidFill>
                <a:srgbClr val="404040"/>
              </a:solidFill>
              <a:latin typeface="メイリオ"/>
              <a:ea typeface="メイリオ"/>
              <a:cs typeface="メイリオ"/>
            </a:endParaRPr>
          </a:p>
        </p:txBody>
      </p:sp>
      <p:sp>
        <p:nvSpPr>
          <p:cNvPr id="65" name="テキスト ボックス 64">
            <a:extLst>
              <a:ext uri="{FF2B5EF4-FFF2-40B4-BE49-F238E27FC236}">
                <a16:creationId xmlns:a16="http://schemas.microsoft.com/office/drawing/2014/main" id="{8549ABA5-5F48-7E4B-A623-E7339DE5EF6A}"/>
              </a:ext>
            </a:extLst>
          </p:cNvPr>
          <p:cNvSpPr txBox="1"/>
          <p:nvPr/>
        </p:nvSpPr>
        <p:spPr>
          <a:xfrm>
            <a:off x="869395" y="805940"/>
            <a:ext cx="1743079" cy="299032"/>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購買物流</a:t>
            </a:r>
            <a:endParaRPr lang="en-US" altLang="ja-JP" sz="1050" dirty="0">
              <a:solidFill>
                <a:srgbClr val="404040"/>
              </a:solidFill>
              <a:latin typeface="メイリオ"/>
              <a:ea typeface="メイリオ"/>
              <a:cs typeface="メイリオ"/>
            </a:endParaRPr>
          </a:p>
        </p:txBody>
      </p:sp>
      <p:sp>
        <p:nvSpPr>
          <p:cNvPr id="67" name="テキスト ボックス 66">
            <a:extLst>
              <a:ext uri="{FF2B5EF4-FFF2-40B4-BE49-F238E27FC236}">
                <a16:creationId xmlns:a16="http://schemas.microsoft.com/office/drawing/2014/main" id="{5AA44959-0AFD-4874-8DD9-95FB5E65592C}"/>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2.</a:t>
            </a:r>
            <a:r>
              <a:rPr lang="ja-JP" altLang="en-US" sz="900" dirty="0">
                <a:latin typeface="Meiryo UI" panose="020B0604030504040204" pitchFamily="50" charset="-128"/>
                <a:ea typeface="Meiryo UI" panose="020B0604030504040204" pitchFamily="50" charset="-128"/>
              </a:rPr>
              <a:t>市場を分析する</a:t>
            </a:r>
          </a:p>
        </p:txBody>
      </p:sp>
      <p:sp>
        <p:nvSpPr>
          <p:cNvPr id="68" name="テキスト ボックス 67">
            <a:extLst>
              <a:ext uri="{FF2B5EF4-FFF2-40B4-BE49-F238E27FC236}">
                <a16:creationId xmlns:a16="http://schemas.microsoft.com/office/drawing/2014/main" id="{874EE8F7-A233-49A1-9BAA-92271E4B48FE}"/>
              </a:ext>
            </a:extLst>
          </p:cNvPr>
          <p:cNvSpPr txBox="1"/>
          <p:nvPr/>
        </p:nvSpPr>
        <p:spPr>
          <a:xfrm>
            <a:off x="1809280" y="6560810"/>
            <a:ext cx="1463862"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STEP3:</a:t>
            </a:r>
            <a:r>
              <a:rPr lang="ja-JP" altLang="en-US" sz="900" dirty="0">
                <a:latin typeface="Meiryo UI" panose="020B0604030504040204" pitchFamily="50" charset="-128"/>
                <a:ea typeface="Meiryo UI" panose="020B0604030504040204" pitchFamily="50" charset="-128"/>
              </a:rPr>
              <a:t>競合について分析</a:t>
            </a:r>
          </a:p>
        </p:txBody>
      </p:sp>
    </p:spTree>
    <p:extLst>
      <p:ext uri="{BB962C8B-B14F-4D97-AF65-F5344CB8AC3E}">
        <p14:creationId xmlns:p14="http://schemas.microsoft.com/office/powerpoint/2010/main" val="33512828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正方形/長方形 55">
            <a:extLst>
              <a:ext uri="{FF2B5EF4-FFF2-40B4-BE49-F238E27FC236}">
                <a16:creationId xmlns:a16="http://schemas.microsoft.com/office/drawing/2014/main" id="{86D383DA-F234-0A49-9BD2-B1D6396F85DC}"/>
              </a:ext>
            </a:extLst>
          </p:cNvPr>
          <p:cNvSpPr/>
          <p:nvPr/>
        </p:nvSpPr>
        <p:spPr>
          <a:xfrm>
            <a:off x="351471" y="1226335"/>
            <a:ext cx="486373" cy="5263918"/>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00"/>
          </a:p>
        </p:txBody>
      </p:sp>
      <p:cxnSp>
        <p:nvCxnSpPr>
          <p:cNvPr id="51" name="直線コネクタ 50"/>
          <p:cNvCxnSpPr>
            <a:cxnSpLocks/>
          </p:cNvCxnSpPr>
          <p:nvPr/>
        </p:nvCxnSpPr>
        <p:spPr>
          <a:xfrm>
            <a:off x="847784" y="1226335"/>
            <a:ext cx="0" cy="5263916"/>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52" name="直線コネクタ 51"/>
          <p:cNvCxnSpPr>
            <a:cxnSpLocks/>
          </p:cNvCxnSpPr>
          <p:nvPr/>
        </p:nvCxnSpPr>
        <p:spPr>
          <a:xfrm>
            <a:off x="6067077" y="1226335"/>
            <a:ext cx="0" cy="5244623"/>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54" name="直線コネクタ 53"/>
          <p:cNvCxnSpPr>
            <a:cxnSpLocks/>
          </p:cNvCxnSpPr>
          <p:nvPr/>
        </p:nvCxnSpPr>
        <p:spPr>
          <a:xfrm>
            <a:off x="7810154" y="1226335"/>
            <a:ext cx="0" cy="5244623"/>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7" name="直線コネクタ 46">
            <a:extLst>
              <a:ext uri="{FF2B5EF4-FFF2-40B4-BE49-F238E27FC236}">
                <a16:creationId xmlns:a16="http://schemas.microsoft.com/office/drawing/2014/main" id="{E01AE347-B57B-AF4E-B801-64515389D9BA}"/>
              </a:ext>
            </a:extLst>
          </p:cNvPr>
          <p:cNvCxnSpPr>
            <a:cxnSpLocks/>
          </p:cNvCxnSpPr>
          <p:nvPr/>
        </p:nvCxnSpPr>
        <p:spPr>
          <a:xfrm>
            <a:off x="2580922" y="1226335"/>
            <a:ext cx="0" cy="5244623"/>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8" name="直線コネクタ 47">
            <a:extLst>
              <a:ext uri="{FF2B5EF4-FFF2-40B4-BE49-F238E27FC236}">
                <a16:creationId xmlns:a16="http://schemas.microsoft.com/office/drawing/2014/main" id="{67735012-6833-4942-AF3F-8AFF1985596E}"/>
              </a:ext>
            </a:extLst>
          </p:cNvPr>
          <p:cNvCxnSpPr>
            <a:cxnSpLocks/>
          </p:cNvCxnSpPr>
          <p:nvPr/>
        </p:nvCxnSpPr>
        <p:spPr>
          <a:xfrm>
            <a:off x="4323999" y="1226335"/>
            <a:ext cx="0" cy="5244623"/>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72" name="ホームベース 71">
            <a:extLst>
              <a:ext uri="{FF2B5EF4-FFF2-40B4-BE49-F238E27FC236}">
                <a16:creationId xmlns:a16="http://schemas.microsoft.com/office/drawing/2014/main" id="{20C4AAC4-FD0B-D645-9E68-0C69280C6708}"/>
              </a:ext>
            </a:extLst>
          </p:cNvPr>
          <p:cNvSpPr/>
          <p:nvPr/>
        </p:nvSpPr>
        <p:spPr>
          <a:xfrm>
            <a:off x="7810155" y="684579"/>
            <a:ext cx="1853991" cy="541756"/>
          </a:xfrm>
          <a:prstGeom prst="homePlate">
            <a:avLst>
              <a:gd name="adj" fmla="val 21626"/>
            </a:avLst>
          </a:prstGeom>
          <a:solidFill>
            <a:schemeClr val="bg2"/>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37" name="直線コネクタ 36">
            <a:extLst>
              <a:ext uri="{FF2B5EF4-FFF2-40B4-BE49-F238E27FC236}">
                <a16:creationId xmlns:a16="http://schemas.microsoft.com/office/drawing/2014/main" id="{0CBBFF3E-0239-1C4A-ADF0-2BEB77B76285}"/>
              </a:ext>
            </a:extLst>
          </p:cNvPr>
          <p:cNvCxnSpPr>
            <a:cxnSpLocks/>
          </p:cNvCxnSpPr>
          <p:nvPr/>
        </p:nvCxnSpPr>
        <p:spPr>
          <a:xfrm>
            <a:off x="351471" y="5159818"/>
            <a:ext cx="9196692" cy="0"/>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3" name="直線コネクタ 32">
            <a:extLst>
              <a:ext uri="{FF2B5EF4-FFF2-40B4-BE49-F238E27FC236}">
                <a16:creationId xmlns:a16="http://schemas.microsoft.com/office/drawing/2014/main" id="{F95A1CB9-FFB8-9E49-9A75-18E2B5E58244}"/>
              </a:ext>
            </a:extLst>
          </p:cNvPr>
          <p:cNvCxnSpPr>
            <a:cxnSpLocks/>
          </p:cNvCxnSpPr>
          <p:nvPr/>
        </p:nvCxnSpPr>
        <p:spPr>
          <a:xfrm>
            <a:off x="351471" y="2537506"/>
            <a:ext cx="9198933" cy="0"/>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6" name="直線コネクタ 35">
            <a:extLst>
              <a:ext uri="{FF2B5EF4-FFF2-40B4-BE49-F238E27FC236}">
                <a16:creationId xmlns:a16="http://schemas.microsoft.com/office/drawing/2014/main" id="{492160F8-A2E9-5048-809E-B4D29C3363F6}"/>
              </a:ext>
            </a:extLst>
          </p:cNvPr>
          <p:cNvCxnSpPr>
            <a:cxnSpLocks/>
          </p:cNvCxnSpPr>
          <p:nvPr/>
        </p:nvCxnSpPr>
        <p:spPr>
          <a:xfrm>
            <a:off x="351471" y="3848662"/>
            <a:ext cx="9196656" cy="0"/>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50" name="ホームベース 49">
            <a:extLst>
              <a:ext uri="{FF2B5EF4-FFF2-40B4-BE49-F238E27FC236}">
                <a16:creationId xmlns:a16="http://schemas.microsoft.com/office/drawing/2014/main" id="{E2618374-681F-DD42-B182-229437886F39}"/>
              </a:ext>
            </a:extLst>
          </p:cNvPr>
          <p:cNvSpPr/>
          <p:nvPr/>
        </p:nvSpPr>
        <p:spPr>
          <a:xfrm>
            <a:off x="6068057" y="684579"/>
            <a:ext cx="1853991" cy="541756"/>
          </a:xfrm>
          <a:prstGeom prst="homePlate">
            <a:avLst>
              <a:gd name="adj" fmla="val 21626"/>
            </a:avLst>
          </a:prstGeom>
          <a:solidFill>
            <a:schemeClr val="bg2"/>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0" name="ホームベース 59">
            <a:extLst>
              <a:ext uri="{FF2B5EF4-FFF2-40B4-BE49-F238E27FC236}">
                <a16:creationId xmlns:a16="http://schemas.microsoft.com/office/drawing/2014/main" id="{2E5DA81E-EB5B-4945-96F9-AF4B879FDCBC}"/>
              </a:ext>
            </a:extLst>
          </p:cNvPr>
          <p:cNvSpPr/>
          <p:nvPr/>
        </p:nvSpPr>
        <p:spPr>
          <a:xfrm>
            <a:off x="4325959" y="684579"/>
            <a:ext cx="1853991" cy="541756"/>
          </a:xfrm>
          <a:prstGeom prst="homePlate">
            <a:avLst>
              <a:gd name="adj" fmla="val 21626"/>
            </a:avLst>
          </a:prstGeom>
          <a:solidFill>
            <a:schemeClr val="bg2"/>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6" name="ホームベース 65">
            <a:extLst>
              <a:ext uri="{FF2B5EF4-FFF2-40B4-BE49-F238E27FC236}">
                <a16:creationId xmlns:a16="http://schemas.microsoft.com/office/drawing/2014/main" id="{72165959-D35F-4E41-BDD4-0D397B78351D}"/>
              </a:ext>
            </a:extLst>
          </p:cNvPr>
          <p:cNvSpPr/>
          <p:nvPr/>
        </p:nvSpPr>
        <p:spPr>
          <a:xfrm>
            <a:off x="2583861" y="684579"/>
            <a:ext cx="1853991" cy="541756"/>
          </a:xfrm>
          <a:prstGeom prst="homePlate">
            <a:avLst>
              <a:gd name="adj" fmla="val 21626"/>
            </a:avLst>
          </a:prstGeom>
          <a:solidFill>
            <a:schemeClr val="bg2"/>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9" name="ホームベース 78">
            <a:extLst>
              <a:ext uri="{FF2B5EF4-FFF2-40B4-BE49-F238E27FC236}">
                <a16:creationId xmlns:a16="http://schemas.microsoft.com/office/drawing/2014/main" id="{362FFCC9-176D-4743-904C-0F4F263AF3BD}"/>
              </a:ext>
            </a:extLst>
          </p:cNvPr>
          <p:cNvSpPr/>
          <p:nvPr/>
        </p:nvSpPr>
        <p:spPr>
          <a:xfrm>
            <a:off x="841763" y="684579"/>
            <a:ext cx="1853991" cy="541756"/>
          </a:xfrm>
          <a:prstGeom prst="homePlate">
            <a:avLst>
              <a:gd name="adj" fmla="val 21626"/>
            </a:avLst>
          </a:prstGeom>
          <a:solidFill>
            <a:schemeClr val="bg2"/>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6" name="テキスト ボックス 75">
            <a:extLst>
              <a:ext uri="{FF2B5EF4-FFF2-40B4-BE49-F238E27FC236}">
                <a16:creationId xmlns:a16="http://schemas.microsoft.com/office/drawing/2014/main" id="{F1D5CEC4-7E74-FD47-8428-51AECC059768}"/>
              </a:ext>
            </a:extLst>
          </p:cNvPr>
          <p:cNvSpPr txBox="1"/>
          <p:nvPr/>
        </p:nvSpPr>
        <p:spPr>
          <a:xfrm>
            <a:off x="417997" y="1357466"/>
            <a:ext cx="353913" cy="1048925"/>
          </a:xfrm>
          <a:prstGeom prst="rect">
            <a:avLst/>
          </a:prstGeom>
          <a:noFill/>
        </p:spPr>
        <p:txBody>
          <a:bodyPr vert="eaVert" wrap="square" rtlCol="0" anchor="ctr">
            <a:spAutoFit/>
          </a:bodyPr>
          <a:lstStyle/>
          <a:p>
            <a:pPr algn="ctr"/>
            <a:r>
              <a:rPr lang="ja-JP" altLang="en-US" sz="1050" dirty="0">
                <a:solidFill>
                  <a:srgbClr val="404040"/>
                </a:solidFill>
                <a:latin typeface="メイリオ"/>
                <a:ea typeface="メイリオ"/>
                <a:cs typeface="メイリオ"/>
              </a:rPr>
              <a:t>小プロセス❶</a:t>
            </a:r>
            <a:endParaRPr lang="en-US" altLang="ja-JP" sz="1050" dirty="0">
              <a:solidFill>
                <a:srgbClr val="404040"/>
              </a:solidFill>
              <a:latin typeface="メイリオ"/>
              <a:ea typeface="メイリオ"/>
              <a:cs typeface="メイリオ"/>
            </a:endParaRPr>
          </a:p>
        </p:txBody>
      </p:sp>
      <p:sp>
        <p:nvSpPr>
          <p:cNvPr id="77" name="テキスト ボックス 76">
            <a:extLst>
              <a:ext uri="{FF2B5EF4-FFF2-40B4-BE49-F238E27FC236}">
                <a16:creationId xmlns:a16="http://schemas.microsoft.com/office/drawing/2014/main" id="{A4F9BCC6-53D9-7F42-B5C5-8B0C8549DC46}"/>
              </a:ext>
            </a:extLst>
          </p:cNvPr>
          <p:cNvSpPr txBox="1"/>
          <p:nvPr/>
        </p:nvSpPr>
        <p:spPr>
          <a:xfrm>
            <a:off x="417997" y="2668622"/>
            <a:ext cx="353913" cy="1048925"/>
          </a:xfrm>
          <a:prstGeom prst="rect">
            <a:avLst/>
          </a:prstGeom>
          <a:noFill/>
        </p:spPr>
        <p:txBody>
          <a:bodyPr vert="eaVert" wrap="square" rtlCol="0" anchor="ctr">
            <a:spAutoFit/>
          </a:bodyPr>
          <a:lstStyle/>
          <a:p>
            <a:pPr algn="ctr"/>
            <a:r>
              <a:rPr lang="ja-JP" altLang="en-US" sz="1050" dirty="0">
                <a:solidFill>
                  <a:srgbClr val="404040"/>
                </a:solidFill>
                <a:latin typeface="メイリオ"/>
                <a:ea typeface="メイリオ"/>
                <a:cs typeface="メイリオ"/>
              </a:rPr>
              <a:t>小プロセス❷</a:t>
            </a:r>
            <a:endParaRPr lang="en-US" altLang="ja-JP" sz="1050" dirty="0">
              <a:solidFill>
                <a:srgbClr val="404040"/>
              </a:solidFill>
              <a:latin typeface="メイリオ"/>
              <a:ea typeface="メイリオ"/>
              <a:cs typeface="メイリオ"/>
            </a:endParaRPr>
          </a:p>
        </p:txBody>
      </p:sp>
      <p:sp>
        <p:nvSpPr>
          <p:cNvPr id="38" name="テキスト ボックス 37">
            <a:extLst>
              <a:ext uri="{FF2B5EF4-FFF2-40B4-BE49-F238E27FC236}">
                <a16:creationId xmlns:a16="http://schemas.microsoft.com/office/drawing/2014/main" id="{DBD282C7-E213-5043-9BFF-F4CC04495765}"/>
              </a:ext>
            </a:extLst>
          </p:cNvPr>
          <p:cNvSpPr txBox="1"/>
          <p:nvPr/>
        </p:nvSpPr>
        <p:spPr>
          <a:xfrm>
            <a:off x="417997" y="3979778"/>
            <a:ext cx="353913" cy="1048925"/>
          </a:xfrm>
          <a:prstGeom prst="rect">
            <a:avLst/>
          </a:prstGeom>
          <a:noFill/>
        </p:spPr>
        <p:txBody>
          <a:bodyPr vert="eaVert" wrap="square" rtlCol="0" anchor="ctr">
            <a:spAutoFit/>
          </a:bodyPr>
          <a:lstStyle/>
          <a:p>
            <a:pPr algn="ctr"/>
            <a:r>
              <a:rPr lang="ja-JP" altLang="en-US" sz="1050" dirty="0">
                <a:solidFill>
                  <a:srgbClr val="404040"/>
                </a:solidFill>
                <a:latin typeface="メイリオ"/>
                <a:ea typeface="メイリオ"/>
                <a:cs typeface="メイリオ"/>
              </a:rPr>
              <a:t>小プロセス❸</a:t>
            </a:r>
            <a:endParaRPr lang="en-US" altLang="ja-JP" sz="1050" dirty="0">
              <a:solidFill>
                <a:srgbClr val="404040"/>
              </a:solidFill>
              <a:latin typeface="メイリオ"/>
              <a:ea typeface="メイリオ"/>
              <a:cs typeface="メイリオ"/>
            </a:endParaRPr>
          </a:p>
        </p:txBody>
      </p:sp>
      <p:sp>
        <p:nvSpPr>
          <p:cNvPr id="80" name="テキスト ボックス 79">
            <a:extLst>
              <a:ext uri="{FF2B5EF4-FFF2-40B4-BE49-F238E27FC236}">
                <a16:creationId xmlns:a16="http://schemas.microsoft.com/office/drawing/2014/main" id="{B509E987-80B2-3848-A49A-A68D6000C95A}"/>
              </a:ext>
            </a:extLst>
          </p:cNvPr>
          <p:cNvSpPr txBox="1"/>
          <p:nvPr/>
        </p:nvSpPr>
        <p:spPr>
          <a:xfrm>
            <a:off x="417997" y="5290934"/>
            <a:ext cx="353913" cy="1048925"/>
          </a:xfrm>
          <a:prstGeom prst="rect">
            <a:avLst/>
          </a:prstGeom>
          <a:noFill/>
        </p:spPr>
        <p:txBody>
          <a:bodyPr vert="eaVert" wrap="square" rtlCol="0" anchor="ctr">
            <a:spAutoFit/>
          </a:bodyPr>
          <a:lstStyle/>
          <a:p>
            <a:pPr algn="ctr"/>
            <a:r>
              <a:rPr lang="ja-JP" altLang="en-US" sz="1050" dirty="0">
                <a:solidFill>
                  <a:srgbClr val="404040"/>
                </a:solidFill>
                <a:latin typeface="メイリオ"/>
                <a:ea typeface="メイリオ"/>
                <a:cs typeface="メイリオ"/>
              </a:rPr>
              <a:t>小プロセス❹</a:t>
            </a:r>
            <a:endParaRPr lang="en-US" altLang="ja-JP" sz="1050" dirty="0">
              <a:solidFill>
                <a:srgbClr val="404040"/>
              </a:solidFill>
              <a:latin typeface="メイリオ"/>
              <a:ea typeface="メイリオ"/>
              <a:cs typeface="メイリオ"/>
            </a:endParaRPr>
          </a:p>
        </p:txBody>
      </p:sp>
      <p:sp>
        <p:nvSpPr>
          <p:cNvPr id="74" name="テキスト ボックス 73">
            <a:extLst>
              <a:ext uri="{FF2B5EF4-FFF2-40B4-BE49-F238E27FC236}">
                <a16:creationId xmlns:a16="http://schemas.microsoft.com/office/drawing/2014/main" id="{B210BE79-A587-CB44-9BAB-D749329ECE2F}"/>
              </a:ext>
            </a:extLst>
          </p:cNvPr>
          <p:cNvSpPr txBox="1"/>
          <p:nvPr/>
        </p:nvSpPr>
        <p:spPr>
          <a:xfrm>
            <a:off x="463308" y="238540"/>
            <a:ext cx="2036135"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20_</a:t>
            </a:r>
            <a:r>
              <a:rPr lang="ja-JP" altLang="en-US" dirty="0"/>
              <a:t>バリューチェーン分析</a:t>
            </a:r>
          </a:p>
        </p:txBody>
      </p:sp>
      <p:sp>
        <p:nvSpPr>
          <p:cNvPr id="25" name="正方形/長方形 24">
            <a:extLst>
              <a:ext uri="{FF2B5EF4-FFF2-40B4-BE49-F238E27FC236}">
                <a16:creationId xmlns:a16="http://schemas.microsoft.com/office/drawing/2014/main" id="{686FF623-22AE-A54E-B4A0-B05164494CFA}"/>
              </a:ext>
            </a:extLst>
          </p:cNvPr>
          <p:cNvSpPr/>
          <p:nvPr/>
        </p:nvSpPr>
        <p:spPr>
          <a:xfrm>
            <a:off x="351471" y="1226320"/>
            <a:ext cx="9196656" cy="526393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3" name="テキスト ボックス 22">
            <a:extLst>
              <a:ext uri="{FF2B5EF4-FFF2-40B4-BE49-F238E27FC236}">
                <a16:creationId xmlns:a16="http://schemas.microsoft.com/office/drawing/2014/main" id="{248AC6E5-14FE-4BCA-804B-1C886422137C}"/>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2.</a:t>
            </a:r>
            <a:r>
              <a:rPr lang="ja-JP" altLang="en-US" sz="900" dirty="0">
                <a:latin typeface="Meiryo UI" panose="020B0604030504040204" pitchFamily="50" charset="-128"/>
                <a:ea typeface="Meiryo UI" panose="020B0604030504040204" pitchFamily="50" charset="-128"/>
              </a:rPr>
              <a:t>市場を分析する</a:t>
            </a:r>
          </a:p>
        </p:txBody>
      </p:sp>
      <p:sp>
        <p:nvSpPr>
          <p:cNvPr id="24" name="テキスト ボックス 23">
            <a:extLst>
              <a:ext uri="{FF2B5EF4-FFF2-40B4-BE49-F238E27FC236}">
                <a16:creationId xmlns:a16="http://schemas.microsoft.com/office/drawing/2014/main" id="{69159B89-5FAC-452D-B603-62BAE6FF78EF}"/>
              </a:ext>
            </a:extLst>
          </p:cNvPr>
          <p:cNvSpPr txBox="1"/>
          <p:nvPr/>
        </p:nvSpPr>
        <p:spPr>
          <a:xfrm>
            <a:off x="1809280" y="6560810"/>
            <a:ext cx="1463862"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STEP3:</a:t>
            </a:r>
            <a:r>
              <a:rPr lang="ja-JP" altLang="en-US" sz="900" dirty="0">
                <a:latin typeface="Meiryo UI" panose="020B0604030504040204" pitchFamily="50" charset="-128"/>
                <a:ea typeface="Meiryo UI" panose="020B0604030504040204" pitchFamily="50" charset="-128"/>
              </a:rPr>
              <a:t>競合について分析</a:t>
            </a:r>
          </a:p>
        </p:txBody>
      </p:sp>
    </p:spTree>
    <p:extLst>
      <p:ext uri="{BB962C8B-B14F-4D97-AF65-F5344CB8AC3E}">
        <p14:creationId xmlns:p14="http://schemas.microsoft.com/office/powerpoint/2010/main" val="26480636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テキスト ボックス 73">
            <a:extLst>
              <a:ext uri="{FF2B5EF4-FFF2-40B4-BE49-F238E27FC236}">
                <a16:creationId xmlns:a16="http://schemas.microsoft.com/office/drawing/2014/main" id="{B210BE79-A587-CB44-9BAB-D749329ECE2F}"/>
              </a:ext>
            </a:extLst>
          </p:cNvPr>
          <p:cNvSpPr txBox="1"/>
          <p:nvPr/>
        </p:nvSpPr>
        <p:spPr>
          <a:xfrm>
            <a:off x="463308" y="238540"/>
            <a:ext cx="3217547"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20_</a:t>
            </a:r>
            <a:r>
              <a:rPr lang="ja-JP" altLang="en-US" dirty="0"/>
              <a:t>バリューチェーン分析（競合比較版）</a:t>
            </a:r>
          </a:p>
        </p:txBody>
      </p:sp>
      <p:sp>
        <p:nvSpPr>
          <p:cNvPr id="26" name="正方形/長方形 25">
            <a:extLst>
              <a:ext uri="{FF2B5EF4-FFF2-40B4-BE49-F238E27FC236}">
                <a16:creationId xmlns:a16="http://schemas.microsoft.com/office/drawing/2014/main" id="{7308A27B-AC5A-DF42-BF2C-AAF2DA381770}"/>
              </a:ext>
            </a:extLst>
          </p:cNvPr>
          <p:cNvSpPr/>
          <p:nvPr/>
        </p:nvSpPr>
        <p:spPr>
          <a:xfrm>
            <a:off x="351471" y="1226335"/>
            <a:ext cx="486373" cy="5263918"/>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00"/>
          </a:p>
        </p:txBody>
      </p:sp>
      <p:cxnSp>
        <p:nvCxnSpPr>
          <p:cNvPr id="29" name="直線コネクタ 28">
            <a:extLst>
              <a:ext uri="{FF2B5EF4-FFF2-40B4-BE49-F238E27FC236}">
                <a16:creationId xmlns:a16="http://schemas.microsoft.com/office/drawing/2014/main" id="{88A2266A-7066-BD49-A123-9200AF2DDD97}"/>
              </a:ext>
            </a:extLst>
          </p:cNvPr>
          <p:cNvCxnSpPr>
            <a:cxnSpLocks/>
          </p:cNvCxnSpPr>
          <p:nvPr/>
        </p:nvCxnSpPr>
        <p:spPr>
          <a:xfrm>
            <a:off x="847784" y="1226335"/>
            <a:ext cx="0" cy="5263916"/>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0" name="直線コネクタ 29">
            <a:extLst>
              <a:ext uri="{FF2B5EF4-FFF2-40B4-BE49-F238E27FC236}">
                <a16:creationId xmlns:a16="http://schemas.microsoft.com/office/drawing/2014/main" id="{DB6A1270-6B3C-C54F-BEFB-8E0BA2BFABAA}"/>
              </a:ext>
            </a:extLst>
          </p:cNvPr>
          <p:cNvCxnSpPr>
            <a:cxnSpLocks/>
          </p:cNvCxnSpPr>
          <p:nvPr/>
        </p:nvCxnSpPr>
        <p:spPr>
          <a:xfrm>
            <a:off x="6067077" y="1226335"/>
            <a:ext cx="0" cy="5244623"/>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1" name="直線コネクタ 30">
            <a:extLst>
              <a:ext uri="{FF2B5EF4-FFF2-40B4-BE49-F238E27FC236}">
                <a16:creationId xmlns:a16="http://schemas.microsoft.com/office/drawing/2014/main" id="{D6CF2417-D598-7F44-AF35-8CF781FA076D}"/>
              </a:ext>
            </a:extLst>
          </p:cNvPr>
          <p:cNvCxnSpPr>
            <a:cxnSpLocks/>
          </p:cNvCxnSpPr>
          <p:nvPr/>
        </p:nvCxnSpPr>
        <p:spPr>
          <a:xfrm>
            <a:off x="7810154" y="1226335"/>
            <a:ext cx="0" cy="5244623"/>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2" name="直線コネクタ 31">
            <a:extLst>
              <a:ext uri="{FF2B5EF4-FFF2-40B4-BE49-F238E27FC236}">
                <a16:creationId xmlns:a16="http://schemas.microsoft.com/office/drawing/2014/main" id="{F89246C6-735B-3545-8491-13AD32E37F48}"/>
              </a:ext>
            </a:extLst>
          </p:cNvPr>
          <p:cNvCxnSpPr>
            <a:cxnSpLocks/>
          </p:cNvCxnSpPr>
          <p:nvPr/>
        </p:nvCxnSpPr>
        <p:spPr>
          <a:xfrm>
            <a:off x="2580922" y="1226335"/>
            <a:ext cx="0" cy="5244623"/>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4" name="直線コネクタ 33">
            <a:extLst>
              <a:ext uri="{FF2B5EF4-FFF2-40B4-BE49-F238E27FC236}">
                <a16:creationId xmlns:a16="http://schemas.microsoft.com/office/drawing/2014/main" id="{30C40909-106B-304A-ABD0-04D6C468EB50}"/>
              </a:ext>
            </a:extLst>
          </p:cNvPr>
          <p:cNvCxnSpPr>
            <a:cxnSpLocks/>
          </p:cNvCxnSpPr>
          <p:nvPr/>
        </p:nvCxnSpPr>
        <p:spPr>
          <a:xfrm>
            <a:off x="4323999" y="1226335"/>
            <a:ext cx="0" cy="5244623"/>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35" name="ホームベース 34">
            <a:extLst>
              <a:ext uri="{FF2B5EF4-FFF2-40B4-BE49-F238E27FC236}">
                <a16:creationId xmlns:a16="http://schemas.microsoft.com/office/drawing/2014/main" id="{29DD6184-7121-034B-B917-3CD656CA9A42}"/>
              </a:ext>
            </a:extLst>
          </p:cNvPr>
          <p:cNvSpPr/>
          <p:nvPr/>
        </p:nvSpPr>
        <p:spPr>
          <a:xfrm>
            <a:off x="7810155" y="684579"/>
            <a:ext cx="1853991" cy="541756"/>
          </a:xfrm>
          <a:prstGeom prst="homePlate">
            <a:avLst>
              <a:gd name="adj" fmla="val 21626"/>
            </a:avLst>
          </a:prstGeom>
          <a:solidFill>
            <a:schemeClr val="bg2"/>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0" name="ホームベース 39">
            <a:extLst>
              <a:ext uri="{FF2B5EF4-FFF2-40B4-BE49-F238E27FC236}">
                <a16:creationId xmlns:a16="http://schemas.microsoft.com/office/drawing/2014/main" id="{994F3BED-AC5B-A443-BE01-1D65C52F4712}"/>
              </a:ext>
            </a:extLst>
          </p:cNvPr>
          <p:cNvSpPr/>
          <p:nvPr/>
        </p:nvSpPr>
        <p:spPr>
          <a:xfrm>
            <a:off x="6068057" y="684579"/>
            <a:ext cx="1853991" cy="541756"/>
          </a:xfrm>
          <a:prstGeom prst="homePlate">
            <a:avLst>
              <a:gd name="adj" fmla="val 21626"/>
            </a:avLst>
          </a:prstGeom>
          <a:solidFill>
            <a:schemeClr val="bg2"/>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1" name="ホームベース 40">
            <a:extLst>
              <a:ext uri="{FF2B5EF4-FFF2-40B4-BE49-F238E27FC236}">
                <a16:creationId xmlns:a16="http://schemas.microsoft.com/office/drawing/2014/main" id="{13742393-071E-274E-B01B-F26E75F18F86}"/>
              </a:ext>
            </a:extLst>
          </p:cNvPr>
          <p:cNvSpPr/>
          <p:nvPr/>
        </p:nvSpPr>
        <p:spPr>
          <a:xfrm>
            <a:off x="4325959" y="684579"/>
            <a:ext cx="1853991" cy="541756"/>
          </a:xfrm>
          <a:prstGeom prst="homePlate">
            <a:avLst>
              <a:gd name="adj" fmla="val 21626"/>
            </a:avLst>
          </a:prstGeom>
          <a:solidFill>
            <a:schemeClr val="bg2"/>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2" name="ホームベース 41">
            <a:extLst>
              <a:ext uri="{FF2B5EF4-FFF2-40B4-BE49-F238E27FC236}">
                <a16:creationId xmlns:a16="http://schemas.microsoft.com/office/drawing/2014/main" id="{9783BC27-FC83-E847-8BB9-D1D943DAE5FD}"/>
              </a:ext>
            </a:extLst>
          </p:cNvPr>
          <p:cNvSpPr/>
          <p:nvPr/>
        </p:nvSpPr>
        <p:spPr>
          <a:xfrm>
            <a:off x="2583861" y="684579"/>
            <a:ext cx="1853991" cy="541756"/>
          </a:xfrm>
          <a:prstGeom prst="homePlate">
            <a:avLst>
              <a:gd name="adj" fmla="val 21626"/>
            </a:avLst>
          </a:prstGeom>
          <a:solidFill>
            <a:schemeClr val="bg2"/>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3" name="ホームベース 42">
            <a:extLst>
              <a:ext uri="{FF2B5EF4-FFF2-40B4-BE49-F238E27FC236}">
                <a16:creationId xmlns:a16="http://schemas.microsoft.com/office/drawing/2014/main" id="{2C32DB7E-C0F0-154D-8E9A-18C0CC795572}"/>
              </a:ext>
            </a:extLst>
          </p:cNvPr>
          <p:cNvSpPr/>
          <p:nvPr/>
        </p:nvSpPr>
        <p:spPr>
          <a:xfrm>
            <a:off x="841763" y="684579"/>
            <a:ext cx="1853991" cy="541756"/>
          </a:xfrm>
          <a:prstGeom prst="homePlate">
            <a:avLst>
              <a:gd name="adj" fmla="val 21626"/>
            </a:avLst>
          </a:prstGeom>
          <a:solidFill>
            <a:schemeClr val="bg2"/>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50869CEC-4C66-AF4A-AA71-0E2A4103D764}"/>
              </a:ext>
            </a:extLst>
          </p:cNvPr>
          <p:cNvSpPr txBox="1"/>
          <p:nvPr/>
        </p:nvSpPr>
        <p:spPr>
          <a:xfrm>
            <a:off x="421829" y="1357466"/>
            <a:ext cx="346249" cy="1048925"/>
          </a:xfrm>
          <a:prstGeom prst="rect">
            <a:avLst/>
          </a:prstGeom>
          <a:noFill/>
        </p:spPr>
        <p:txBody>
          <a:bodyPr vert="eaVert" wrap="square" rtlCol="0" anchor="ctr">
            <a:spAutoFit/>
          </a:bodyPr>
          <a:lstStyle/>
          <a:p>
            <a:pPr algn="ctr"/>
            <a:r>
              <a:rPr lang="ja-JP" altLang="en-US" sz="1050" dirty="0">
                <a:solidFill>
                  <a:srgbClr val="404040"/>
                </a:solidFill>
                <a:latin typeface="メイリオ"/>
                <a:ea typeface="メイリオ"/>
                <a:cs typeface="メイリオ"/>
              </a:rPr>
              <a:t>自社</a:t>
            </a:r>
            <a:endParaRPr lang="en-US" altLang="ja-JP" sz="1050" dirty="0">
              <a:solidFill>
                <a:srgbClr val="404040"/>
              </a:solidFill>
              <a:latin typeface="メイリオ"/>
              <a:ea typeface="メイリオ"/>
              <a:cs typeface="メイリオ"/>
            </a:endParaRPr>
          </a:p>
        </p:txBody>
      </p:sp>
      <p:sp>
        <p:nvSpPr>
          <p:cNvPr id="46" name="テキスト ボックス 45">
            <a:extLst>
              <a:ext uri="{FF2B5EF4-FFF2-40B4-BE49-F238E27FC236}">
                <a16:creationId xmlns:a16="http://schemas.microsoft.com/office/drawing/2014/main" id="{0F7EF0D6-74F5-8341-AE4E-6F84DFC4BEED}"/>
              </a:ext>
            </a:extLst>
          </p:cNvPr>
          <p:cNvSpPr txBox="1"/>
          <p:nvPr/>
        </p:nvSpPr>
        <p:spPr>
          <a:xfrm>
            <a:off x="421829" y="2668622"/>
            <a:ext cx="346249" cy="1048925"/>
          </a:xfrm>
          <a:prstGeom prst="rect">
            <a:avLst/>
          </a:prstGeom>
          <a:noFill/>
        </p:spPr>
        <p:txBody>
          <a:bodyPr vert="eaVert" wrap="square" rtlCol="0" anchor="ctr">
            <a:spAutoFit/>
          </a:bodyPr>
          <a:lstStyle/>
          <a:p>
            <a:pPr algn="ctr"/>
            <a:r>
              <a:rPr lang="ja-JP" altLang="en-US" sz="1050" dirty="0">
                <a:solidFill>
                  <a:srgbClr val="404040"/>
                </a:solidFill>
                <a:latin typeface="メイリオ"/>
                <a:ea typeface="メイリオ"/>
                <a:cs typeface="メイリオ"/>
              </a:rPr>
              <a:t>競合</a:t>
            </a:r>
            <a:endParaRPr lang="en-US" altLang="ja-JP" sz="1050" dirty="0">
              <a:solidFill>
                <a:srgbClr val="404040"/>
              </a:solidFill>
              <a:latin typeface="メイリオ"/>
              <a:ea typeface="メイリオ"/>
              <a:cs typeface="メイリオ"/>
            </a:endParaRPr>
          </a:p>
        </p:txBody>
      </p:sp>
      <p:sp>
        <p:nvSpPr>
          <p:cNvPr id="49" name="テキスト ボックス 48">
            <a:extLst>
              <a:ext uri="{FF2B5EF4-FFF2-40B4-BE49-F238E27FC236}">
                <a16:creationId xmlns:a16="http://schemas.microsoft.com/office/drawing/2014/main" id="{7C75D9BD-2ECB-B04F-82FC-EA8A9188F6FB}"/>
              </a:ext>
            </a:extLst>
          </p:cNvPr>
          <p:cNvSpPr txBox="1"/>
          <p:nvPr/>
        </p:nvSpPr>
        <p:spPr>
          <a:xfrm>
            <a:off x="421829" y="3979778"/>
            <a:ext cx="346249" cy="1048925"/>
          </a:xfrm>
          <a:prstGeom prst="rect">
            <a:avLst/>
          </a:prstGeom>
          <a:noFill/>
        </p:spPr>
        <p:txBody>
          <a:bodyPr vert="eaVert" wrap="square" rtlCol="0" anchor="ctr">
            <a:spAutoFit/>
          </a:bodyPr>
          <a:lstStyle/>
          <a:p>
            <a:pPr algn="ctr"/>
            <a:r>
              <a:rPr lang="ja-JP" altLang="en-US" sz="1050" dirty="0">
                <a:solidFill>
                  <a:srgbClr val="404040"/>
                </a:solidFill>
                <a:latin typeface="メイリオ"/>
                <a:ea typeface="メイリオ"/>
                <a:cs typeface="メイリオ"/>
              </a:rPr>
              <a:t>競合</a:t>
            </a:r>
            <a:endParaRPr lang="en-US" altLang="ja-JP" sz="1050" dirty="0">
              <a:solidFill>
                <a:srgbClr val="404040"/>
              </a:solidFill>
              <a:latin typeface="メイリオ"/>
              <a:ea typeface="メイリオ"/>
              <a:cs typeface="メイリオ"/>
            </a:endParaRPr>
          </a:p>
        </p:txBody>
      </p:sp>
      <p:sp>
        <p:nvSpPr>
          <p:cNvPr id="53" name="テキスト ボックス 52">
            <a:extLst>
              <a:ext uri="{FF2B5EF4-FFF2-40B4-BE49-F238E27FC236}">
                <a16:creationId xmlns:a16="http://schemas.microsoft.com/office/drawing/2014/main" id="{8574C7E7-3C3B-A341-ADBD-6288F27F12E4}"/>
              </a:ext>
            </a:extLst>
          </p:cNvPr>
          <p:cNvSpPr txBox="1"/>
          <p:nvPr/>
        </p:nvSpPr>
        <p:spPr>
          <a:xfrm>
            <a:off x="421829" y="5290934"/>
            <a:ext cx="346249" cy="1048925"/>
          </a:xfrm>
          <a:prstGeom prst="rect">
            <a:avLst/>
          </a:prstGeom>
          <a:noFill/>
        </p:spPr>
        <p:txBody>
          <a:bodyPr vert="eaVert" wrap="square" rtlCol="0" anchor="ctr">
            <a:spAutoFit/>
          </a:bodyPr>
          <a:lstStyle/>
          <a:p>
            <a:pPr algn="ctr"/>
            <a:r>
              <a:rPr lang="ja-JP" altLang="en-US" sz="1050" dirty="0">
                <a:solidFill>
                  <a:srgbClr val="404040"/>
                </a:solidFill>
                <a:latin typeface="メイリオ"/>
                <a:ea typeface="メイリオ"/>
                <a:cs typeface="メイリオ"/>
              </a:rPr>
              <a:t>競合</a:t>
            </a:r>
            <a:endParaRPr lang="en-US" altLang="ja-JP" sz="1050" dirty="0">
              <a:solidFill>
                <a:srgbClr val="404040"/>
              </a:solidFill>
              <a:latin typeface="メイリオ"/>
              <a:ea typeface="メイリオ"/>
              <a:cs typeface="メイリオ"/>
            </a:endParaRPr>
          </a:p>
        </p:txBody>
      </p:sp>
      <p:sp>
        <p:nvSpPr>
          <p:cNvPr id="55" name="正方形/長方形 54">
            <a:extLst>
              <a:ext uri="{FF2B5EF4-FFF2-40B4-BE49-F238E27FC236}">
                <a16:creationId xmlns:a16="http://schemas.microsoft.com/office/drawing/2014/main" id="{156835C3-373D-4645-80D8-C868D6E8A078}"/>
              </a:ext>
            </a:extLst>
          </p:cNvPr>
          <p:cNvSpPr/>
          <p:nvPr/>
        </p:nvSpPr>
        <p:spPr>
          <a:xfrm>
            <a:off x="351471" y="1226320"/>
            <a:ext cx="9196656" cy="526393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58" name="直線コネクタ 57">
            <a:extLst>
              <a:ext uri="{FF2B5EF4-FFF2-40B4-BE49-F238E27FC236}">
                <a16:creationId xmlns:a16="http://schemas.microsoft.com/office/drawing/2014/main" id="{57501F5D-5EBD-424C-B677-F0709522ADDA}"/>
              </a:ext>
            </a:extLst>
          </p:cNvPr>
          <p:cNvCxnSpPr>
            <a:cxnSpLocks/>
          </p:cNvCxnSpPr>
          <p:nvPr/>
        </p:nvCxnSpPr>
        <p:spPr>
          <a:xfrm>
            <a:off x="351471" y="5159818"/>
            <a:ext cx="9196692" cy="0"/>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59" name="直線コネクタ 58">
            <a:extLst>
              <a:ext uri="{FF2B5EF4-FFF2-40B4-BE49-F238E27FC236}">
                <a16:creationId xmlns:a16="http://schemas.microsoft.com/office/drawing/2014/main" id="{1263A74C-3A87-5D45-AE91-3C8A6728C626}"/>
              </a:ext>
            </a:extLst>
          </p:cNvPr>
          <p:cNvCxnSpPr>
            <a:cxnSpLocks/>
          </p:cNvCxnSpPr>
          <p:nvPr/>
        </p:nvCxnSpPr>
        <p:spPr>
          <a:xfrm>
            <a:off x="351471" y="2537506"/>
            <a:ext cx="9198933" cy="0"/>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61" name="直線コネクタ 60">
            <a:extLst>
              <a:ext uri="{FF2B5EF4-FFF2-40B4-BE49-F238E27FC236}">
                <a16:creationId xmlns:a16="http://schemas.microsoft.com/office/drawing/2014/main" id="{95AED98C-0E4D-3446-B269-A0304DD96698}"/>
              </a:ext>
            </a:extLst>
          </p:cNvPr>
          <p:cNvCxnSpPr>
            <a:cxnSpLocks/>
          </p:cNvCxnSpPr>
          <p:nvPr/>
        </p:nvCxnSpPr>
        <p:spPr>
          <a:xfrm>
            <a:off x="351471" y="3848662"/>
            <a:ext cx="9196656" cy="0"/>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23" name="テキスト ボックス 22">
            <a:extLst>
              <a:ext uri="{FF2B5EF4-FFF2-40B4-BE49-F238E27FC236}">
                <a16:creationId xmlns:a16="http://schemas.microsoft.com/office/drawing/2014/main" id="{B8880AE4-5E14-8541-842A-1531CAA94DBE}"/>
              </a:ext>
            </a:extLst>
          </p:cNvPr>
          <p:cNvSpPr txBox="1"/>
          <p:nvPr/>
        </p:nvSpPr>
        <p:spPr>
          <a:xfrm>
            <a:off x="7918397" y="822498"/>
            <a:ext cx="1662470" cy="265915"/>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サービス</a:t>
            </a:r>
            <a:endParaRPr lang="en-US" altLang="ja-JP" sz="1050" dirty="0">
              <a:solidFill>
                <a:srgbClr val="404040"/>
              </a:solidFill>
              <a:latin typeface="メイリオ"/>
              <a:ea typeface="メイリオ"/>
              <a:cs typeface="メイリオ"/>
            </a:endParaRPr>
          </a:p>
        </p:txBody>
      </p:sp>
      <p:sp>
        <p:nvSpPr>
          <p:cNvPr id="24" name="テキスト ボックス 23">
            <a:extLst>
              <a:ext uri="{FF2B5EF4-FFF2-40B4-BE49-F238E27FC236}">
                <a16:creationId xmlns:a16="http://schemas.microsoft.com/office/drawing/2014/main" id="{63B011DE-B2AA-9A42-9096-E45D37D38DFB}"/>
              </a:ext>
            </a:extLst>
          </p:cNvPr>
          <p:cNvSpPr txBox="1"/>
          <p:nvPr/>
        </p:nvSpPr>
        <p:spPr>
          <a:xfrm>
            <a:off x="6176299" y="737890"/>
            <a:ext cx="1662470" cy="435132"/>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販売</a:t>
            </a:r>
            <a:endParaRPr lang="en-US" altLang="ja-JP" sz="1050" dirty="0">
              <a:solidFill>
                <a:srgbClr val="404040"/>
              </a:solidFill>
              <a:latin typeface="メイリオ"/>
              <a:ea typeface="メイリオ"/>
              <a:cs typeface="メイリオ"/>
            </a:endParaRPr>
          </a:p>
          <a:p>
            <a:pPr algn="ctr"/>
            <a:r>
              <a:rPr lang="ja-JP" altLang="en-US" sz="1050" dirty="0">
                <a:solidFill>
                  <a:srgbClr val="404040"/>
                </a:solidFill>
                <a:latin typeface="メイリオ"/>
                <a:ea typeface="メイリオ"/>
                <a:cs typeface="メイリオ"/>
              </a:rPr>
              <a:t>マーケティング</a:t>
            </a:r>
            <a:endParaRPr lang="en-US" altLang="ja-JP" sz="1050" dirty="0">
              <a:solidFill>
                <a:srgbClr val="404040"/>
              </a:solidFill>
              <a:latin typeface="メイリオ"/>
              <a:ea typeface="メイリオ"/>
              <a:cs typeface="メイリオ"/>
            </a:endParaRPr>
          </a:p>
        </p:txBody>
      </p:sp>
      <p:sp>
        <p:nvSpPr>
          <p:cNvPr id="27" name="テキスト ボックス 26">
            <a:extLst>
              <a:ext uri="{FF2B5EF4-FFF2-40B4-BE49-F238E27FC236}">
                <a16:creationId xmlns:a16="http://schemas.microsoft.com/office/drawing/2014/main" id="{753C3535-85D1-134C-9BDF-3C7E9BEF9D53}"/>
              </a:ext>
            </a:extLst>
          </p:cNvPr>
          <p:cNvSpPr txBox="1"/>
          <p:nvPr/>
        </p:nvSpPr>
        <p:spPr>
          <a:xfrm>
            <a:off x="4434201" y="822498"/>
            <a:ext cx="1662470" cy="265915"/>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出荷物流</a:t>
            </a:r>
            <a:endParaRPr lang="en-US" altLang="ja-JP" sz="1050" dirty="0">
              <a:solidFill>
                <a:srgbClr val="404040"/>
              </a:solidFill>
              <a:latin typeface="メイリオ"/>
              <a:ea typeface="メイリオ"/>
              <a:cs typeface="メイリオ"/>
            </a:endParaRPr>
          </a:p>
        </p:txBody>
      </p:sp>
      <p:sp>
        <p:nvSpPr>
          <p:cNvPr id="28" name="テキスト ボックス 27">
            <a:extLst>
              <a:ext uri="{FF2B5EF4-FFF2-40B4-BE49-F238E27FC236}">
                <a16:creationId xmlns:a16="http://schemas.microsoft.com/office/drawing/2014/main" id="{57883546-C066-F34E-B752-CE356AB2EC51}"/>
              </a:ext>
            </a:extLst>
          </p:cNvPr>
          <p:cNvSpPr txBox="1"/>
          <p:nvPr/>
        </p:nvSpPr>
        <p:spPr>
          <a:xfrm>
            <a:off x="2692103" y="822498"/>
            <a:ext cx="1662470" cy="265915"/>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製造</a:t>
            </a:r>
            <a:endParaRPr lang="en-US" altLang="ja-JP" sz="1050" dirty="0">
              <a:solidFill>
                <a:srgbClr val="404040"/>
              </a:solidFill>
              <a:latin typeface="メイリオ"/>
              <a:ea typeface="メイリオ"/>
              <a:cs typeface="メイリオ"/>
            </a:endParaRPr>
          </a:p>
        </p:txBody>
      </p:sp>
      <p:sp>
        <p:nvSpPr>
          <p:cNvPr id="33" name="テキスト ボックス 32">
            <a:extLst>
              <a:ext uri="{FF2B5EF4-FFF2-40B4-BE49-F238E27FC236}">
                <a16:creationId xmlns:a16="http://schemas.microsoft.com/office/drawing/2014/main" id="{9913CD39-2439-374B-8F4B-4167725DE7C5}"/>
              </a:ext>
            </a:extLst>
          </p:cNvPr>
          <p:cNvSpPr txBox="1"/>
          <p:nvPr/>
        </p:nvSpPr>
        <p:spPr>
          <a:xfrm>
            <a:off x="869395" y="805940"/>
            <a:ext cx="1743079" cy="299032"/>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購買物流</a:t>
            </a:r>
            <a:endParaRPr lang="en-US" altLang="ja-JP" sz="1050" dirty="0">
              <a:solidFill>
                <a:srgbClr val="404040"/>
              </a:solidFill>
              <a:latin typeface="メイリオ"/>
              <a:ea typeface="メイリオ"/>
              <a:cs typeface="メイリオ"/>
            </a:endParaRPr>
          </a:p>
        </p:txBody>
      </p:sp>
      <p:sp>
        <p:nvSpPr>
          <p:cNvPr id="36" name="テキスト ボックス 35">
            <a:extLst>
              <a:ext uri="{FF2B5EF4-FFF2-40B4-BE49-F238E27FC236}">
                <a16:creationId xmlns:a16="http://schemas.microsoft.com/office/drawing/2014/main" id="{E8183DF3-3445-2447-98B0-3A6D5C23006C}"/>
              </a:ext>
            </a:extLst>
          </p:cNvPr>
          <p:cNvSpPr txBox="1"/>
          <p:nvPr/>
        </p:nvSpPr>
        <p:spPr>
          <a:xfrm>
            <a:off x="908202" y="1358313"/>
            <a:ext cx="1613488" cy="553998"/>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ここに特徴を記入します。ここに特徴を記入します。</a:t>
            </a:r>
            <a:endParaRPr lang="en-US" altLang="ja-JP" sz="1000" dirty="0">
              <a:solidFill>
                <a:srgbClr val="404040"/>
              </a:solidFill>
              <a:latin typeface="メイリオ"/>
              <a:ea typeface="メイリオ"/>
              <a:cs typeface="メイリオ"/>
            </a:endParaRPr>
          </a:p>
        </p:txBody>
      </p:sp>
      <p:sp>
        <p:nvSpPr>
          <p:cNvPr id="37" name="テキスト ボックス 36">
            <a:extLst>
              <a:ext uri="{FF2B5EF4-FFF2-40B4-BE49-F238E27FC236}">
                <a16:creationId xmlns:a16="http://schemas.microsoft.com/office/drawing/2014/main" id="{85083ED0-BE8D-C444-B13F-75D824D55415}"/>
              </a:ext>
            </a:extLst>
          </p:cNvPr>
          <p:cNvSpPr txBox="1"/>
          <p:nvPr/>
        </p:nvSpPr>
        <p:spPr>
          <a:xfrm>
            <a:off x="2648312" y="1358313"/>
            <a:ext cx="1616340" cy="553998"/>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ここに特徴を記入します。ここに特徴を記入します。</a:t>
            </a:r>
            <a:endParaRPr lang="en-US" altLang="ja-JP" sz="1000" dirty="0">
              <a:solidFill>
                <a:srgbClr val="404040"/>
              </a:solidFill>
              <a:latin typeface="メイリオ"/>
              <a:ea typeface="メイリオ"/>
              <a:cs typeface="メイリオ"/>
            </a:endParaRPr>
          </a:p>
        </p:txBody>
      </p:sp>
      <p:sp>
        <p:nvSpPr>
          <p:cNvPr id="38" name="テキスト ボックス 37">
            <a:extLst>
              <a:ext uri="{FF2B5EF4-FFF2-40B4-BE49-F238E27FC236}">
                <a16:creationId xmlns:a16="http://schemas.microsoft.com/office/drawing/2014/main" id="{97FBCDF0-627E-DC4E-A444-AF5502934F64}"/>
              </a:ext>
            </a:extLst>
          </p:cNvPr>
          <p:cNvSpPr txBox="1"/>
          <p:nvPr/>
        </p:nvSpPr>
        <p:spPr>
          <a:xfrm>
            <a:off x="4393365" y="1358313"/>
            <a:ext cx="1611614" cy="553998"/>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ここに特徴を記入します。ここに特徴を記入します。</a:t>
            </a:r>
            <a:endParaRPr lang="en-US" altLang="ja-JP" sz="1000" dirty="0">
              <a:solidFill>
                <a:srgbClr val="404040"/>
              </a:solidFill>
              <a:latin typeface="メイリオ"/>
              <a:ea typeface="メイリオ"/>
              <a:cs typeface="メイリオ"/>
            </a:endParaRPr>
          </a:p>
        </p:txBody>
      </p:sp>
      <p:sp>
        <p:nvSpPr>
          <p:cNvPr id="39" name="テキスト ボックス 38">
            <a:extLst>
              <a:ext uri="{FF2B5EF4-FFF2-40B4-BE49-F238E27FC236}">
                <a16:creationId xmlns:a16="http://schemas.microsoft.com/office/drawing/2014/main" id="{D3447197-ADB7-3548-84F3-A556F934D8BF}"/>
              </a:ext>
            </a:extLst>
          </p:cNvPr>
          <p:cNvSpPr txBox="1"/>
          <p:nvPr/>
        </p:nvSpPr>
        <p:spPr>
          <a:xfrm>
            <a:off x="6133612" y="1358313"/>
            <a:ext cx="1614334" cy="553998"/>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ここに特徴を記入します。ここに特徴を記入します。</a:t>
            </a:r>
            <a:endParaRPr lang="en-US" altLang="ja-JP" sz="1000" dirty="0">
              <a:solidFill>
                <a:srgbClr val="404040"/>
              </a:solidFill>
              <a:latin typeface="メイリオ"/>
              <a:ea typeface="メイリオ"/>
              <a:cs typeface="メイリオ"/>
            </a:endParaRPr>
          </a:p>
        </p:txBody>
      </p:sp>
      <p:sp>
        <p:nvSpPr>
          <p:cNvPr id="45" name="テキスト ボックス 44">
            <a:extLst>
              <a:ext uri="{FF2B5EF4-FFF2-40B4-BE49-F238E27FC236}">
                <a16:creationId xmlns:a16="http://schemas.microsoft.com/office/drawing/2014/main" id="{CEEBA80B-1AB3-4945-9C94-226277173FFB}"/>
              </a:ext>
            </a:extLst>
          </p:cNvPr>
          <p:cNvSpPr txBox="1"/>
          <p:nvPr/>
        </p:nvSpPr>
        <p:spPr>
          <a:xfrm>
            <a:off x="7900514" y="1358313"/>
            <a:ext cx="1584434" cy="553998"/>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ここに特徴を記入します。ここに特徴を記入します。</a:t>
            </a:r>
            <a:endParaRPr lang="en-US" altLang="ja-JP" sz="1000" dirty="0">
              <a:solidFill>
                <a:srgbClr val="404040"/>
              </a:solidFill>
              <a:latin typeface="メイリオ"/>
              <a:ea typeface="メイリオ"/>
              <a:cs typeface="メイリオ"/>
            </a:endParaRPr>
          </a:p>
        </p:txBody>
      </p:sp>
      <p:sp>
        <p:nvSpPr>
          <p:cNvPr id="48" name="テキスト ボックス 47">
            <a:extLst>
              <a:ext uri="{FF2B5EF4-FFF2-40B4-BE49-F238E27FC236}">
                <a16:creationId xmlns:a16="http://schemas.microsoft.com/office/drawing/2014/main" id="{EBFAA13D-4EBC-214D-9075-418F7A820E64}"/>
              </a:ext>
            </a:extLst>
          </p:cNvPr>
          <p:cNvSpPr txBox="1"/>
          <p:nvPr/>
        </p:nvSpPr>
        <p:spPr>
          <a:xfrm>
            <a:off x="908202" y="2669484"/>
            <a:ext cx="1613488" cy="553998"/>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ここに特徴を記入します。ここに特徴を記入します。</a:t>
            </a:r>
            <a:endParaRPr lang="en-US" altLang="ja-JP" sz="1000" dirty="0">
              <a:solidFill>
                <a:srgbClr val="404040"/>
              </a:solidFill>
              <a:latin typeface="メイリオ"/>
              <a:ea typeface="メイリオ"/>
              <a:cs typeface="メイリオ"/>
            </a:endParaRPr>
          </a:p>
        </p:txBody>
      </p:sp>
      <p:sp>
        <p:nvSpPr>
          <p:cNvPr id="50" name="テキスト ボックス 49">
            <a:extLst>
              <a:ext uri="{FF2B5EF4-FFF2-40B4-BE49-F238E27FC236}">
                <a16:creationId xmlns:a16="http://schemas.microsoft.com/office/drawing/2014/main" id="{89FD9698-0047-ED40-A114-2FD821EE4EE7}"/>
              </a:ext>
            </a:extLst>
          </p:cNvPr>
          <p:cNvSpPr txBox="1"/>
          <p:nvPr/>
        </p:nvSpPr>
        <p:spPr>
          <a:xfrm>
            <a:off x="2648312" y="2669484"/>
            <a:ext cx="1616340" cy="553998"/>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ここに特徴を記入します。ここに特徴を記入します。</a:t>
            </a:r>
            <a:endParaRPr lang="en-US" altLang="ja-JP" sz="1000" dirty="0">
              <a:solidFill>
                <a:srgbClr val="404040"/>
              </a:solidFill>
              <a:latin typeface="メイリオ"/>
              <a:ea typeface="メイリオ"/>
              <a:cs typeface="メイリオ"/>
            </a:endParaRPr>
          </a:p>
        </p:txBody>
      </p:sp>
      <p:sp>
        <p:nvSpPr>
          <p:cNvPr id="51" name="テキスト ボックス 50">
            <a:extLst>
              <a:ext uri="{FF2B5EF4-FFF2-40B4-BE49-F238E27FC236}">
                <a16:creationId xmlns:a16="http://schemas.microsoft.com/office/drawing/2014/main" id="{5C40603D-5A50-2B4E-AD3E-0EA990234F0B}"/>
              </a:ext>
            </a:extLst>
          </p:cNvPr>
          <p:cNvSpPr txBox="1"/>
          <p:nvPr/>
        </p:nvSpPr>
        <p:spPr>
          <a:xfrm>
            <a:off x="4393365" y="2669484"/>
            <a:ext cx="1611614" cy="553998"/>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ここに特徴を記入します。ここに特徴を記入します。</a:t>
            </a:r>
            <a:endParaRPr lang="en-US" altLang="ja-JP" sz="1000" dirty="0">
              <a:solidFill>
                <a:srgbClr val="404040"/>
              </a:solidFill>
              <a:latin typeface="メイリオ"/>
              <a:ea typeface="メイリオ"/>
              <a:cs typeface="メイリオ"/>
            </a:endParaRPr>
          </a:p>
        </p:txBody>
      </p:sp>
      <p:sp>
        <p:nvSpPr>
          <p:cNvPr id="52" name="テキスト ボックス 51">
            <a:extLst>
              <a:ext uri="{FF2B5EF4-FFF2-40B4-BE49-F238E27FC236}">
                <a16:creationId xmlns:a16="http://schemas.microsoft.com/office/drawing/2014/main" id="{6B258E99-A9C5-AA4B-BE24-CAB9FA17B4CF}"/>
              </a:ext>
            </a:extLst>
          </p:cNvPr>
          <p:cNvSpPr txBox="1"/>
          <p:nvPr/>
        </p:nvSpPr>
        <p:spPr>
          <a:xfrm>
            <a:off x="6133612" y="2669484"/>
            <a:ext cx="1614334" cy="553998"/>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ここに特徴を記入します。ここに特徴を記入します。</a:t>
            </a:r>
            <a:endParaRPr lang="en-US" altLang="ja-JP" sz="1000" dirty="0">
              <a:solidFill>
                <a:srgbClr val="404040"/>
              </a:solidFill>
              <a:latin typeface="メイリオ"/>
              <a:ea typeface="メイリオ"/>
              <a:cs typeface="メイリオ"/>
            </a:endParaRPr>
          </a:p>
        </p:txBody>
      </p:sp>
      <p:sp>
        <p:nvSpPr>
          <p:cNvPr id="54" name="テキスト ボックス 53">
            <a:extLst>
              <a:ext uri="{FF2B5EF4-FFF2-40B4-BE49-F238E27FC236}">
                <a16:creationId xmlns:a16="http://schemas.microsoft.com/office/drawing/2014/main" id="{581BEF05-FAF9-BD4D-A6B0-D3833869A1CC}"/>
              </a:ext>
            </a:extLst>
          </p:cNvPr>
          <p:cNvSpPr txBox="1"/>
          <p:nvPr/>
        </p:nvSpPr>
        <p:spPr>
          <a:xfrm>
            <a:off x="7900514" y="2669484"/>
            <a:ext cx="1584434" cy="553998"/>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ここに特徴を記入します。ここに特徴を記入します。</a:t>
            </a:r>
            <a:endParaRPr lang="en-US" altLang="ja-JP" sz="1000" dirty="0">
              <a:solidFill>
                <a:srgbClr val="404040"/>
              </a:solidFill>
              <a:latin typeface="メイリオ"/>
              <a:ea typeface="メイリオ"/>
              <a:cs typeface="メイリオ"/>
            </a:endParaRPr>
          </a:p>
        </p:txBody>
      </p:sp>
      <p:sp>
        <p:nvSpPr>
          <p:cNvPr id="57" name="テキスト ボックス 56">
            <a:extLst>
              <a:ext uri="{FF2B5EF4-FFF2-40B4-BE49-F238E27FC236}">
                <a16:creationId xmlns:a16="http://schemas.microsoft.com/office/drawing/2014/main" id="{C536FAB7-5F9B-244E-9BCC-7A49500BBB5A}"/>
              </a:ext>
            </a:extLst>
          </p:cNvPr>
          <p:cNvSpPr txBox="1"/>
          <p:nvPr/>
        </p:nvSpPr>
        <p:spPr>
          <a:xfrm>
            <a:off x="908202" y="3980640"/>
            <a:ext cx="1613488" cy="553998"/>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ここに特徴を記入します。ここに特徴を記入します。</a:t>
            </a:r>
            <a:endParaRPr lang="en-US" altLang="ja-JP" sz="1000" dirty="0">
              <a:solidFill>
                <a:srgbClr val="404040"/>
              </a:solidFill>
              <a:latin typeface="メイリオ"/>
              <a:ea typeface="メイリオ"/>
              <a:cs typeface="メイリオ"/>
            </a:endParaRPr>
          </a:p>
        </p:txBody>
      </p:sp>
      <p:sp>
        <p:nvSpPr>
          <p:cNvPr id="60" name="テキスト ボックス 59">
            <a:extLst>
              <a:ext uri="{FF2B5EF4-FFF2-40B4-BE49-F238E27FC236}">
                <a16:creationId xmlns:a16="http://schemas.microsoft.com/office/drawing/2014/main" id="{255A4F5C-4156-CE42-B0D0-EC687236AB45}"/>
              </a:ext>
            </a:extLst>
          </p:cNvPr>
          <p:cNvSpPr txBox="1"/>
          <p:nvPr/>
        </p:nvSpPr>
        <p:spPr>
          <a:xfrm>
            <a:off x="2648312" y="3980640"/>
            <a:ext cx="1616340" cy="553998"/>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ここに特徴を記入します。ここに特徴を記入します。</a:t>
            </a:r>
            <a:endParaRPr lang="en-US" altLang="ja-JP" sz="1000" dirty="0">
              <a:solidFill>
                <a:srgbClr val="404040"/>
              </a:solidFill>
              <a:latin typeface="メイリオ"/>
              <a:ea typeface="メイリオ"/>
              <a:cs typeface="メイリオ"/>
            </a:endParaRPr>
          </a:p>
        </p:txBody>
      </p:sp>
      <p:sp>
        <p:nvSpPr>
          <p:cNvPr id="62" name="テキスト ボックス 61">
            <a:extLst>
              <a:ext uri="{FF2B5EF4-FFF2-40B4-BE49-F238E27FC236}">
                <a16:creationId xmlns:a16="http://schemas.microsoft.com/office/drawing/2014/main" id="{E3779C77-B141-0247-B0FE-05709B6A830B}"/>
              </a:ext>
            </a:extLst>
          </p:cNvPr>
          <p:cNvSpPr txBox="1"/>
          <p:nvPr/>
        </p:nvSpPr>
        <p:spPr>
          <a:xfrm>
            <a:off x="4393365" y="3980640"/>
            <a:ext cx="1611614" cy="553998"/>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ここに特徴を記入します。ここに特徴を記入します。</a:t>
            </a:r>
            <a:endParaRPr lang="en-US" altLang="ja-JP" sz="1000" dirty="0">
              <a:solidFill>
                <a:srgbClr val="404040"/>
              </a:solidFill>
              <a:latin typeface="メイリオ"/>
              <a:ea typeface="メイリオ"/>
              <a:cs typeface="メイリオ"/>
            </a:endParaRPr>
          </a:p>
        </p:txBody>
      </p:sp>
      <p:sp>
        <p:nvSpPr>
          <p:cNvPr id="63" name="テキスト ボックス 62">
            <a:extLst>
              <a:ext uri="{FF2B5EF4-FFF2-40B4-BE49-F238E27FC236}">
                <a16:creationId xmlns:a16="http://schemas.microsoft.com/office/drawing/2014/main" id="{9B441362-1991-A147-90CB-0C5088913785}"/>
              </a:ext>
            </a:extLst>
          </p:cNvPr>
          <p:cNvSpPr txBox="1"/>
          <p:nvPr/>
        </p:nvSpPr>
        <p:spPr>
          <a:xfrm>
            <a:off x="6133612" y="3980640"/>
            <a:ext cx="1614334" cy="553998"/>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ここに特徴を記入します。ここに特徴を記入します。</a:t>
            </a:r>
            <a:endParaRPr lang="en-US" altLang="ja-JP" sz="1000" dirty="0">
              <a:solidFill>
                <a:srgbClr val="404040"/>
              </a:solidFill>
              <a:latin typeface="メイリオ"/>
              <a:ea typeface="メイリオ"/>
              <a:cs typeface="メイリオ"/>
            </a:endParaRPr>
          </a:p>
        </p:txBody>
      </p:sp>
      <p:sp>
        <p:nvSpPr>
          <p:cNvPr id="64" name="テキスト ボックス 63">
            <a:extLst>
              <a:ext uri="{FF2B5EF4-FFF2-40B4-BE49-F238E27FC236}">
                <a16:creationId xmlns:a16="http://schemas.microsoft.com/office/drawing/2014/main" id="{DD5FF0A0-FD6C-9646-8434-48DB3AEEEAED}"/>
              </a:ext>
            </a:extLst>
          </p:cNvPr>
          <p:cNvSpPr txBox="1"/>
          <p:nvPr/>
        </p:nvSpPr>
        <p:spPr>
          <a:xfrm>
            <a:off x="7900514" y="3980640"/>
            <a:ext cx="1584434" cy="553998"/>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ここに特徴を記入します。ここに特徴を記入します。</a:t>
            </a:r>
            <a:endParaRPr lang="en-US" altLang="ja-JP" sz="1000" dirty="0">
              <a:solidFill>
                <a:srgbClr val="404040"/>
              </a:solidFill>
              <a:latin typeface="メイリオ"/>
              <a:ea typeface="メイリオ"/>
              <a:cs typeface="メイリオ"/>
            </a:endParaRPr>
          </a:p>
        </p:txBody>
      </p:sp>
      <p:sp>
        <p:nvSpPr>
          <p:cNvPr id="66" name="テキスト ボックス 65">
            <a:extLst>
              <a:ext uri="{FF2B5EF4-FFF2-40B4-BE49-F238E27FC236}">
                <a16:creationId xmlns:a16="http://schemas.microsoft.com/office/drawing/2014/main" id="{5E6A9405-7C6C-B84E-AF41-BCD0B1D635E6}"/>
              </a:ext>
            </a:extLst>
          </p:cNvPr>
          <p:cNvSpPr txBox="1"/>
          <p:nvPr/>
        </p:nvSpPr>
        <p:spPr>
          <a:xfrm>
            <a:off x="908202" y="5291796"/>
            <a:ext cx="1613488" cy="553998"/>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ここに特徴を記入します。ここに特徴を記入します。</a:t>
            </a:r>
            <a:endParaRPr lang="en-US" altLang="ja-JP" sz="1000" dirty="0">
              <a:solidFill>
                <a:srgbClr val="404040"/>
              </a:solidFill>
              <a:latin typeface="メイリオ"/>
              <a:ea typeface="メイリオ"/>
              <a:cs typeface="メイリオ"/>
            </a:endParaRPr>
          </a:p>
        </p:txBody>
      </p:sp>
      <p:sp>
        <p:nvSpPr>
          <p:cNvPr id="67" name="テキスト ボックス 66">
            <a:extLst>
              <a:ext uri="{FF2B5EF4-FFF2-40B4-BE49-F238E27FC236}">
                <a16:creationId xmlns:a16="http://schemas.microsoft.com/office/drawing/2014/main" id="{D11DA31E-773B-F94D-8D53-84CF79FD3809}"/>
              </a:ext>
            </a:extLst>
          </p:cNvPr>
          <p:cNvSpPr txBox="1"/>
          <p:nvPr/>
        </p:nvSpPr>
        <p:spPr>
          <a:xfrm>
            <a:off x="2648312" y="5291796"/>
            <a:ext cx="1616340" cy="553998"/>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ここに特徴を記入します。ここに特徴を記入します。</a:t>
            </a:r>
            <a:endParaRPr lang="en-US" altLang="ja-JP" sz="1000" dirty="0">
              <a:solidFill>
                <a:srgbClr val="404040"/>
              </a:solidFill>
              <a:latin typeface="メイリオ"/>
              <a:ea typeface="メイリオ"/>
              <a:cs typeface="メイリオ"/>
            </a:endParaRPr>
          </a:p>
        </p:txBody>
      </p:sp>
      <p:sp>
        <p:nvSpPr>
          <p:cNvPr id="68" name="テキスト ボックス 67">
            <a:extLst>
              <a:ext uri="{FF2B5EF4-FFF2-40B4-BE49-F238E27FC236}">
                <a16:creationId xmlns:a16="http://schemas.microsoft.com/office/drawing/2014/main" id="{0A3C5E39-BC49-8748-83E6-12CDC088C149}"/>
              </a:ext>
            </a:extLst>
          </p:cNvPr>
          <p:cNvSpPr txBox="1"/>
          <p:nvPr/>
        </p:nvSpPr>
        <p:spPr>
          <a:xfrm>
            <a:off x="4393365" y="5291796"/>
            <a:ext cx="1611614" cy="553998"/>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ここに特徴を記入します。ここに特徴を記入します。</a:t>
            </a:r>
            <a:endParaRPr lang="en-US" altLang="ja-JP" sz="1000" dirty="0">
              <a:solidFill>
                <a:srgbClr val="404040"/>
              </a:solidFill>
              <a:latin typeface="メイリオ"/>
              <a:ea typeface="メイリオ"/>
              <a:cs typeface="メイリオ"/>
            </a:endParaRPr>
          </a:p>
        </p:txBody>
      </p:sp>
      <p:sp>
        <p:nvSpPr>
          <p:cNvPr id="69" name="テキスト ボックス 68">
            <a:extLst>
              <a:ext uri="{FF2B5EF4-FFF2-40B4-BE49-F238E27FC236}">
                <a16:creationId xmlns:a16="http://schemas.microsoft.com/office/drawing/2014/main" id="{0F9E98CF-559E-784B-A027-0BF89AFC48B8}"/>
              </a:ext>
            </a:extLst>
          </p:cNvPr>
          <p:cNvSpPr txBox="1"/>
          <p:nvPr/>
        </p:nvSpPr>
        <p:spPr>
          <a:xfrm>
            <a:off x="6133612" y="5291796"/>
            <a:ext cx="1614334" cy="553998"/>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ここに特徴を記入します。ここに特徴を記入します。</a:t>
            </a:r>
            <a:endParaRPr lang="en-US" altLang="ja-JP" sz="1000" dirty="0">
              <a:solidFill>
                <a:srgbClr val="404040"/>
              </a:solidFill>
              <a:latin typeface="メイリオ"/>
              <a:ea typeface="メイリオ"/>
              <a:cs typeface="メイリオ"/>
            </a:endParaRPr>
          </a:p>
        </p:txBody>
      </p:sp>
      <p:sp>
        <p:nvSpPr>
          <p:cNvPr id="70" name="テキスト ボックス 69">
            <a:extLst>
              <a:ext uri="{FF2B5EF4-FFF2-40B4-BE49-F238E27FC236}">
                <a16:creationId xmlns:a16="http://schemas.microsoft.com/office/drawing/2014/main" id="{13A70DFC-C68E-8F4D-8CC6-E5513AF617C0}"/>
              </a:ext>
            </a:extLst>
          </p:cNvPr>
          <p:cNvSpPr txBox="1"/>
          <p:nvPr/>
        </p:nvSpPr>
        <p:spPr>
          <a:xfrm>
            <a:off x="7900514" y="5291796"/>
            <a:ext cx="1584434" cy="553998"/>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ここに特徴を記入します。ここに特徴を記入します。</a:t>
            </a:r>
            <a:endParaRPr lang="en-US" altLang="ja-JP" sz="1000" dirty="0">
              <a:solidFill>
                <a:srgbClr val="404040"/>
              </a:solidFill>
              <a:latin typeface="メイリオ"/>
              <a:ea typeface="メイリオ"/>
              <a:cs typeface="メイリオ"/>
            </a:endParaRPr>
          </a:p>
        </p:txBody>
      </p:sp>
      <p:sp>
        <p:nvSpPr>
          <p:cNvPr id="56" name="テキスト ボックス 55">
            <a:extLst>
              <a:ext uri="{FF2B5EF4-FFF2-40B4-BE49-F238E27FC236}">
                <a16:creationId xmlns:a16="http://schemas.microsoft.com/office/drawing/2014/main" id="{C3E6E078-5FE7-4182-92A7-01AC57F47856}"/>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2.</a:t>
            </a:r>
            <a:r>
              <a:rPr lang="ja-JP" altLang="en-US" sz="900" dirty="0">
                <a:latin typeface="Meiryo UI" panose="020B0604030504040204" pitchFamily="50" charset="-128"/>
                <a:ea typeface="Meiryo UI" panose="020B0604030504040204" pitchFamily="50" charset="-128"/>
              </a:rPr>
              <a:t>市場を分析する</a:t>
            </a:r>
          </a:p>
        </p:txBody>
      </p:sp>
      <p:sp>
        <p:nvSpPr>
          <p:cNvPr id="65" name="テキスト ボックス 64">
            <a:extLst>
              <a:ext uri="{FF2B5EF4-FFF2-40B4-BE49-F238E27FC236}">
                <a16:creationId xmlns:a16="http://schemas.microsoft.com/office/drawing/2014/main" id="{A32E0EE2-1B1B-44AE-B50D-0E07EAECE525}"/>
              </a:ext>
            </a:extLst>
          </p:cNvPr>
          <p:cNvSpPr txBox="1"/>
          <p:nvPr/>
        </p:nvSpPr>
        <p:spPr>
          <a:xfrm>
            <a:off x="1809280" y="6560810"/>
            <a:ext cx="1463862"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STEP3:</a:t>
            </a:r>
            <a:r>
              <a:rPr lang="ja-JP" altLang="en-US" sz="900" dirty="0">
                <a:latin typeface="Meiryo UI" panose="020B0604030504040204" pitchFamily="50" charset="-128"/>
                <a:ea typeface="Meiryo UI" panose="020B0604030504040204" pitchFamily="50" charset="-128"/>
              </a:rPr>
              <a:t>競合について分析</a:t>
            </a:r>
          </a:p>
        </p:txBody>
      </p:sp>
    </p:spTree>
    <p:extLst>
      <p:ext uri="{BB962C8B-B14F-4D97-AF65-F5344CB8AC3E}">
        <p14:creationId xmlns:p14="http://schemas.microsoft.com/office/powerpoint/2010/main" val="5957062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テキスト ボックス 73">
            <a:extLst>
              <a:ext uri="{FF2B5EF4-FFF2-40B4-BE49-F238E27FC236}">
                <a16:creationId xmlns:a16="http://schemas.microsoft.com/office/drawing/2014/main" id="{B210BE79-A587-CB44-9BAB-D749329ECE2F}"/>
              </a:ext>
            </a:extLst>
          </p:cNvPr>
          <p:cNvSpPr txBox="1"/>
          <p:nvPr/>
        </p:nvSpPr>
        <p:spPr>
          <a:xfrm>
            <a:off x="463308" y="238540"/>
            <a:ext cx="3217547"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20_</a:t>
            </a:r>
            <a:r>
              <a:rPr lang="ja-JP" altLang="en-US" dirty="0"/>
              <a:t>バリューチェーン分析（競合比較版）</a:t>
            </a:r>
          </a:p>
        </p:txBody>
      </p:sp>
      <p:sp>
        <p:nvSpPr>
          <p:cNvPr id="26" name="正方形/長方形 25">
            <a:extLst>
              <a:ext uri="{FF2B5EF4-FFF2-40B4-BE49-F238E27FC236}">
                <a16:creationId xmlns:a16="http://schemas.microsoft.com/office/drawing/2014/main" id="{7308A27B-AC5A-DF42-BF2C-AAF2DA381770}"/>
              </a:ext>
            </a:extLst>
          </p:cNvPr>
          <p:cNvSpPr/>
          <p:nvPr/>
        </p:nvSpPr>
        <p:spPr>
          <a:xfrm>
            <a:off x="351471" y="1226335"/>
            <a:ext cx="486373" cy="5263918"/>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00"/>
          </a:p>
        </p:txBody>
      </p:sp>
      <p:cxnSp>
        <p:nvCxnSpPr>
          <p:cNvPr id="29" name="直線コネクタ 28">
            <a:extLst>
              <a:ext uri="{FF2B5EF4-FFF2-40B4-BE49-F238E27FC236}">
                <a16:creationId xmlns:a16="http://schemas.microsoft.com/office/drawing/2014/main" id="{88A2266A-7066-BD49-A123-9200AF2DDD97}"/>
              </a:ext>
            </a:extLst>
          </p:cNvPr>
          <p:cNvCxnSpPr>
            <a:cxnSpLocks/>
          </p:cNvCxnSpPr>
          <p:nvPr/>
        </p:nvCxnSpPr>
        <p:spPr>
          <a:xfrm>
            <a:off x="847784" y="1226335"/>
            <a:ext cx="0" cy="5263916"/>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0" name="直線コネクタ 29">
            <a:extLst>
              <a:ext uri="{FF2B5EF4-FFF2-40B4-BE49-F238E27FC236}">
                <a16:creationId xmlns:a16="http://schemas.microsoft.com/office/drawing/2014/main" id="{DB6A1270-6B3C-C54F-BEFB-8E0BA2BFABAA}"/>
              </a:ext>
            </a:extLst>
          </p:cNvPr>
          <p:cNvCxnSpPr>
            <a:cxnSpLocks/>
          </p:cNvCxnSpPr>
          <p:nvPr/>
        </p:nvCxnSpPr>
        <p:spPr>
          <a:xfrm>
            <a:off x="6067077" y="1226335"/>
            <a:ext cx="0" cy="5244623"/>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1" name="直線コネクタ 30">
            <a:extLst>
              <a:ext uri="{FF2B5EF4-FFF2-40B4-BE49-F238E27FC236}">
                <a16:creationId xmlns:a16="http://schemas.microsoft.com/office/drawing/2014/main" id="{D6CF2417-D598-7F44-AF35-8CF781FA076D}"/>
              </a:ext>
            </a:extLst>
          </p:cNvPr>
          <p:cNvCxnSpPr>
            <a:cxnSpLocks/>
          </p:cNvCxnSpPr>
          <p:nvPr/>
        </p:nvCxnSpPr>
        <p:spPr>
          <a:xfrm>
            <a:off x="7810154" y="1226335"/>
            <a:ext cx="0" cy="5244623"/>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2" name="直線コネクタ 31">
            <a:extLst>
              <a:ext uri="{FF2B5EF4-FFF2-40B4-BE49-F238E27FC236}">
                <a16:creationId xmlns:a16="http://schemas.microsoft.com/office/drawing/2014/main" id="{F89246C6-735B-3545-8491-13AD32E37F48}"/>
              </a:ext>
            </a:extLst>
          </p:cNvPr>
          <p:cNvCxnSpPr>
            <a:cxnSpLocks/>
          </p:cNvCxnSpPr>
          <p:nvPr/>
        </p:nvCxnSpPr>
        <p:spPr>
          <a:xfrm>
            <a:off x="2580922" y="1226335"/>
            <a:ext cx="0" cy="5244623"/>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4" name="直線コネクタ 33">
            <a:extLst>
              <a:ext uri="{FF2B5EF4-FFF2-40B4-BE49-F238E27FC236}">
                <a16:creationId xmlns:a16="http://schemas.microsoft.com/office/drawing/2014/main" id="{30C40909-106B-304A-ABD0-04D6C468EB50}"/>
              </a:ext>
            </a:extLst>
          </p:cNvPr>
          <p:cNvCxnSpPr>
            <a:cxnSpLocks/>
          </p:cNvCxnSpPr>
          <p:nvPr/>
        </p:nvCxnSpPr>
        <p:spPr>
          <a:xfrm>
            <a:off x="4323999" y="1226335"/>
            <a:ext cx="0" cy="5244623"/>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35" name="ホームベース 34">
            <a:extLst>
              <a:ext uri="{FF2B5EF4-FFF2-40B4-BE49-F238E27FC236}">
                <a16:creationId xmlns:a16="http://schemas.microsoft.com/office/drawing/2014/main" id="{29DD6184-7121-034B-B917-3CD656CA9A42}"/>
              </a:ext>
            </a:extLst>
          </p:cNvPr>
          <p:cNvSpPr/>
          <p:nvPr/>
        </p:nvSpPr>
        <p:spPr>
          <a:xfrm>
            <a:off x="7810155" y="684579"/>
            <a:ext cx="1853991" cy="541756"/>
          </a:xfrm>
          <a:prstGeom prst="homePlate">
            <a:avLst>
              <a:gd name="adj" fmla="val 21626"/>
            </a:avLst>
          </a:prstGeom>
          <a:solidFill>
            <a:schemeClr val="bg2"/>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0" name="ホームベース 39">
            <a:extLst>
              <a:ext uri="{FF2B5EF4-FFF2-40B4-BE49-F238E27FC236}">
                <a16:creationId xmlns:a16="http://schemas.microsoft.com/office/drawing/2014/main" id="{994F3BED-AC5B-A443-BE01-1D65C52F4712}"/>
              </a:ext>
            </a:extLst>
          </p:cNvPr>
          <p:cNvSpPr/>
          <p:nvPr/>
        </p:nvSpPr>
        <p:spPr>
          <a:xfrm>
            <a:off x="6068057" y="684579"/>
            <a:ext cx="1853991" cy="541756"/>
          </a:xfrm>
          <a:prstGeom prst="homePlate">
            <a:avLst>
              <a:gd name="adj" fmla="val 21626"/>
            </a:avLst>
          </a:prstGeom>
          <a:solidFill>
            <a:schemeClr val="bg2"/>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1" name="ホームベース 40">
            <a:extLst>
              <a:ext uri="{FF2B5EF4-FFF2-40B4-BE49-F238E27FC236}">
                <a16:creationId xmlns:a16="http://schemas.microsoft.com/office/drawing/2014/main" id="{13742393-071E-274E-B01B-F26E75F18F86}"/>
              </a:ext>
            </a:extLst>
          </p:cNvPr>
          <p:cNvSpPr/>
          <p:nvPr/>
        </p:nvSpPr>
        <p:spPr>
          <a:xfrm>
            <a:off x="4325959" y="684579"/>
            <a:ext cx="1853991" cy="541756"/>
          </a:xfrm>
          <a:prstGeom prst="homePlate">
            <a:avLst>
              <a:gd name="adj" fmla="val 21626"/>
            </a:avLst>
          </a:prstGeom>
          <a:solidFill>
            <a:schemeClr val="bg2"/>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2" name="ホームベース 41">
            <a:extLst>
              <a:ext uri="{FF2B5EF4-FFF2-40B4-BE49-F238E27FC236}">
                <a16:creationId xmlns:a16="http://schemas.microsoft.com/office/drawing/2014/main" id="{9783BC27-FC83-E847-8BB9-D1D943DAE5FD}"/>
              </a:ext>
            </a:extLst>
          </p:cNvPr>
          <p:cNvSpPr/>
          <p:nvPr/>
        </p:nvSpPr>
        <p:spPr>
          <a:xfrm>
            <a:off x="2583861" y="684579"/>
            <a:ext cx="1853991" cy="541756"/>
          </a:xfrm>
          <a:prstGeom prst="homePlate">
            <a:avLst>
              <a:gd name="adj" fmla="val 21626"/>
            </a:avLst>
          </a:prstGeom>
          <a:solidFill>
            <a:schemeClr val="bg2"/>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3" name="ホームベース 42">
            <a:extLst>
              <a:ext uri="{FF2B5EF4-FFF2-40B4-BE49-F238E27FC236}">
                <a16:creationId xmlns:a16="http://schemas.microsoft.com/office/drawing/2014/main" id="{2C32DB7E-C0F0-154D-8E9A-18C0CC795572}"/>
              </a:ext>
            </a:extLst>
          </p:cNvPr>
          <p:cNvSpPr/>
          <p:nvPr/>
        </p:nvSpPr>
        <p:spPr>
          <a:xfrm>
            <a:off x="841763" y="684579"/>
            <a:ext cx="1853991" cy="541756"/>
          </a:xfrm>
          <a:prstGeom prst="homePlate">
            <a:avLst>
              <a:gd name="adj" fmla="val 21626"/>
            </a:avLst>
          </a:prstGeom>
          <a:solidFill>
            <a:schemeClr val="bg2"/>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50869CEC-4C66-AF4A-AA71-0E2A4103D764}"/>
              </a:ext>
            </a:extLst>
          </p:cNvPr>
          <p:cNvSpPr txBox="1"/>
          <p:nvPr/>
        </p:nvSpPr>
        <p:spPr>
          <a:xfrm>
            <a:off x="421829" y="1357466"/>
            <a:ext cx="346249" cy="1048925"/>
          </a:xfrm>
          <a:prstGeom prst="rect">
            <a:avLst/>
          </a:prstGeom>
          <a:noFill/>
        </p:spPr>
        <p:txBody>
          <a:bodyPr vert="eaVert" wrap="square" rtlCol="0" anchor="ctr">
            <a:spAutoFit/>
          </a:bodyPr>
          <a:lstStyle/>
          <a:p>
            <a:pPr algn="ctr"/>
            <a:r>
              <a:rPr lang="ja-JP" altLang="en-US" sz="1050" dirty="0">
                <a:solidFill>
                  <a:srgbClr val="404040"/>
                </a:solidFill>
                <a:latin typeface="メイリオ"/>
                <a:ea typeface="メイリオ"/>
                <a:cs typeface="メイリオ"/>
              </a:rPr>
              <a:t>自社</a:t>
            </a:r>
            <a:endParaRPr lang="en-US" altLang="ja-JP" sz="1050" dirty="0">
              <a:solidFill>
                <a:srgbClr val="404040"/>
              </a:solidFill>
              <a:latin typeface="メイリオ"/>
              <a:ea typeface="メイリオ"/>
              <a:cs typeface="メイリオ"/>
            </a:endParaRPr>
          </a:p>
        </p:txBody>
      </p:sp>
      <p:sp>
        <p:nvSpPr>
          <p:cNvPr id="46" name="テキスト ボックス 45">
            <a:extLst>
              <a:ext uri="{FF2B5EF4-FFF2-40B4-BE49-F238E27FC236}">
                <a16:creationId xmlns:a16="http://schemas.microsoft.com/office/drawing/2014/main" id="{0F7EF0D6-74F5-8341-AE4E-6F84DFC4BEED}"/>
              </a:ext>
            </a:extLst>
          </p:cNvPr>
          <p:cNvSpPr txBox="1"/>
          <p:nvPr/>
        </p:nvSpPr>
        <p:spPr>
          <a:xfrm>
            <a:off x="421829" y="2668622"/>
            <a:ext cx="346249" cy="1048925"/>
          </a:xfrm>
          <a:prstGeom prst="rect">
            <a:avLst/>
          </a:prstGeom>
          <a:noFill/>
        </p:spPr>
        <p:txBody>
          <a:bodyPr vert="eaVert" wrap="square" rtlCol="0" anchor="ctr">
            <a:spAutoFit/>
          </a:bodyPr>
          <a:lstStyle/>
          <a:p>
            <a:pPr algn="ctr"/>
            <a:r>
              <a:rPr lang="ja-JP" altLang="en-US" sz="1050" dirty="0">
                <a:solidFill>
                  <a:srgbClr val="404040"/>
                </a:solidFill>
                <a:latin typeface="メイリオ"/>
                <a:ea typeface="メイリオ"/>
                <a:cs typeface="メイリオ"/>
              </a:rPr>
              <a:t>競合</a:t>
            </a:r>
            <a:endParaRPr lang="en-US" altLang="ja-JP" sz="1050" dirty="0">
              <a:solidFill>
                <a:srgbClr val="404040"/>
              </a:solidFill>
              <a:latin typeface="メイリオ"/>
              <a:ea typeface="メイリオ"/>
              <a:cs typeface="メイリオ"/>
            </a:endParaRPr>
          </a:p>
        </p:txBody>
      </p:sp>
      <p:sp>
        <p:nvSpPr>
          <p:cNvPr id="49" name="テキスト ボックス 48">
            <a:extLst>
              <a:ext uri="{FF2B5EF4-FFF2-40B4-BE49-F238E27FC236}">
                <a16:creationId xmlns:a16="http://schemas.microsoft.com/office/drawing/2014/main" id="{7C75D9BD-2ECB-B04F-82FC-EA8A9188F6FB}"/>
              </a:ext>
            </a:extLst>
          </p:cNvPr>
          <p:cNvSpPr txBox="1"/>
          <p:nvPr/>
        </p:nvSpPr>
        <p:spPr>
          <a:xfrm>
            <a:off x="421829" y="3979778"/>
            <a:ext cx="346249" cy="1048925"/>
          </a:xfrm>
          <a:prstGeom prst="rect">
            <a:avLst/>
          </a:prstGeom>
          <a:noFill/>
        </p:spPr>
        <p:txBody>
          <a:bodyPr vert="eaVert" wrap="square" rtlCol="0" anchor="ctr">
            <a:spAutoFit/>
          </a:bodyPr>
          <a:lstStyle/>
          <a:p>
            <a:pPr algn="ctr"/>
            <a:r>
              <a:rPr lang="ja-JP" altLang="en-US" sz="1050" dirty="0">
                <a:solidFill>
                  <a:srgbClr val="404040"/>
                </a:solidFill>
                <a:latin typeface="メイリオ"/>
                <a:ea typeface="メイリオ"/>
                <a:cs typeface="メイリオ"/>
              </a:rPr>
              <a:t>競合</a:t>
            </a:r>
            <a:endParaRPr lang="en-US" altLang="ja-JP" sz="1050" dirty="0">
              <a:solidFill>
                <a:srgbClr val="404040"/>
              </a:solidFill>
              <a:latin typeface="メイリオ"/>
              <a:ea typeface="メイリオ"/>
              <a:cs typeface="メイリオ"/>
            </a:endParaRPr>
          </a:p>
        </p:txBody>
      </p:sp>
      <p:sp>
        <p:nvSpPr>
          <p:cNvPr id="53" name="テキスト ボックス 52">
            <a:extLst>
              <a:ext uri="{FF2B5EF4-FFF2-40B4-BE49-F238E27FC236}">
                <a16:creationId xmlns:a16="http://schemas.microsoft.com/office/drawing/2014/main" id="{8574C7E7-3C3B-A341-ADBD-6288F27F12E4}"/>
              </a:ext>
            </a:extLst>
          </p:cNvPr>
          <p:cNvSpPr txBox="1"/>
          <p:nvPr/>
        </p:nvSpPr>
        <p:spPr>
          <a:xfrm>
            <a:off x="421829" y="5290934"/>
            <a:ext cx="346249" cy="1048925"/>
          </a:xfrm>
          <a:prstGeom prst="rect">
            <a:avLst/>
          </a:prstGeom>
          <a:noFill/>
        </p:spPr>
        <p:txBody>
          <a:bodyPr vert="eaVert" wrap="square" rtlCol="0" anchor="ctr">
            <a:spAutoFit/>
          </a:bodyPr>
          <a:lstStyle/>
          <a:p>
            <a:pPr algn="ctr"/>
            <a:r>
              <a:rPr lang="ja-JP" altLang="en-US" sz="1050" dirty="0">
                <a:solidFill>
                  <a:srgbClr val="404040"/>
                </a:solidFill>
                <a:latin typeface="メイリオ"/>
                <a:ea typeface="メイリオ"/>
                <a:cs typeface="メイリオ"/>
              </a:rPr>
              <a:t>競合</a:t>
            </a:r>
            <a:endParaRPr lang="en-US" altLang="ja-JP" sz="1050" dirty="0">
              <a:solidFill>
                <a:srgbClr val="404040"/>
              </a:solidFill>
              <a:latin typeface="メイリオ"/>
              <a:ea typeface="メイリオ"/>
              <a:cs typeface="メイリオ"/>
            </a:endParaRPr>
          </a:p>
        </p:txBody>
      </p:sp>
      <p:sp>
        <p:nvSpPr>
          <p:cNvPr id="55" name="正方形/長方形 54">
            <a:extLst>
              <a:ext uri="{FF2B5EF4-FFF2-40B4-BE49-F238E27FC236}">
                <a16:creationId xmlns:a16="http://schemas.microsoft.com/office/drawing/2014/main" id="{156835C3-373D-4645-80D8-C868D6E8A078}"/>
              </a:ext>
            </a:extLst>
          </p:cNvPr>
          <p:cNvSpPr/>
          <p:nvPr/>
        </p:nvSpPr>
        <p:spPr>
          <a:xfrm>
            <a:off x="351471" y="1226320"/>
            <a:ext cx="9196656" cy="526393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58" name="直線コネクタ 57">
            <a:extLst>
              <a:ext uri="{FF2B5EF4-FFF2-40B4-BE49-F238E27FC236}">
                <a16:creationId xmlns:a16="http://schemas.microsoft.com/office/drawing/2014/main" id="{57501F5D-5EBD-424C-B677-F0709522ADDA}"/>
              </a:ext>
            </a:extLst>
          </p:cNvPr>
          <p:cNvCxnSpPr>
            <a:cxnSpLocks/>
          </p:cNvCxnSpPr>
          <p:nvPr/>
        </p:nvCxnSpPr>
        <p:spPr>
          <a:xfrm>
            <a:off x="351471" y="5159818"/>
            <a:ext cx="9196692" cy="0"/>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59" name="直線コネクタ 58">
            <a:extLst>
              <a:ext uri="{FF2B5EF4-FFF2-40B4-BE49-F238E27FC236}">
                <a16:creationId xmlns:a16="http://schemas.microsoft.com/office/drawing/2014/main" id="{1263A74C-3A87-5D45-AE91-3C8A6728C626}"/>
              </a:ext>
            </a:extLst>
          </p:cNvPr>
          <p:cNvCxnSpPr>
            <a:cxnSpLocks/>
          </p:cNvCxnSpPr>
          <p:nvPr/>
        </p:nvCxnSpPr>
        <p:spPr>
          <a:xfrm>
            <a:off x="351471" y="2537506"/>
            <a:ext cx="9198933" cy="0"/>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61" name="直線コネクタ 60">
            <a:extLst>
              <a:ext uri="{FF2B5EF4-FFF2-40B4-BE49-F238E27FC236}">
                <a16:creationId xmlns:a16="http://schemas.microsoft.com/office/drawing/2014/main" id="{95AED98C-0E4D-3446-B269-A0304DD96698}"/>
              </a:ext>
            </a:extLst>
          </p:cNvPr>
          <p:cNvCxnSpPr>
            <a:cxnSpLocks/>
          </p:cNvCxnSpPr>
          <p:nvPr/>
        </p:nvCxnSpPr>
        <p:spPr>
          <a:xfrm>
            <a:off x="351471" y="3848662"/>
            <a:ext cx="9196656" cy="0"/>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24" name="テキスト ボックス 23">
            <a:extLst>
              <a:ext uri="{FF2B5EF4-FFF2-40B4-BE49-F238E27FC236}">
                <a16:creationId xmlns:a16="http://schemas.microsoft.com/office/drawing/2014/main" id="{F72A70B6-A643-4AD7-8358-1210ADB2DDEA}"/>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2.</a:t>
            </a:r>
            <a:r>
              <a:rPr lang="ja-JP" altLang="en-US" sz="900" dirty="0">
                <a:latin typeface="Meiryo UI" panose="020B0604030504040204" pitchFamily="50" charset="-128"/>
                <a:ea typeface="Meiryo UI" panose="020B0604030504040204" pitchFamily="50" charset="-128"/>
              </a:rPr>
              <a:t>市場を分析する</a:t>
            </a:r>
          </a:p>
        </p:txBody>
      </p:sp>
      <p:sp>
        <p:nvSpPr>
          <p:cNvPr id="27" name="テキスト ボックス 26">
            <a:extLst>
              <a:ext uri="{FF2B5EF4-FFF2-40B4-BE49-F238E27FC236}">
                <a16:creationId xmlns:a16="http://schemas.microsoft.com/office/drawing/2014/main" id="{A8EAE224-0B82-4FF2-BDC7-37D9DB777DD0}"/>
              </a:ext>
            </a:extLst>
          </p:cNvPr>
          <p:cNvSpPr txBox="1"/>
          <p:nvPr/>
        </p:nvSpPr>
        <p:spPr>
          <a:xfrm>
            <a:off x="1809280" y="6560810"/>
            <a:ext cx="1463862"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STEP3:</a:t>
            </a:r>
            <a:r>
              <a:rPr lang="ja-JP" altLang="en-US" sz="900" dirty="0">
                <a:latin typeface="Meiryo UI" panose="020B0604030504040204" pitchFamily="50" charset="-128"/>
                <a:ea typeface="Meiryo UI" panose="020B0604030504040204" pitchFamily="50" charset="-128"/>
              </a:rPr>
              <a:t>競合について分析</a:t>
            </a:r>
          </a:p>
        </p:txBody>
      </p:sp>
    </p:spTree>
    <p:extLst>
      <p:ext uri="{BB962C8B-B14F-4D97-AF65-F5344CB8AC3E}">
        <p14:creationId xmlns:p14="http://schemas.microsoft.com/office/powerpoint/2010/main" val="34981790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正方形/長方形 55">
            <a:extLst>
              <a:ext uri="{FF2B5EF4-FFF2-40B4-BE49-F238E27FC236}">
                <a16:creationId xmlns:a16="http://schemas.microsoft.com/office/drawing/2014/main" id="{86D383DA-F234-0A49-9BD2-B1D6396F85DC}"/>
              </a:ext>
            </a:extLst>
          </p:cNvPr>
          <p:cNvSpPr/>
          <p:nvPr/>
        </p:nvSpPr>
        <p:spPr>
          <a:xfrm>
            <a:off x="359781" y="1075509"/>
            <a:ext cx="2163097" cy="5406346"/>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00">
              <a:latin typeface="Meiryo" panose="020B0604030504040204" pitchFamily="34" charset="-128"/>
              <a:ea typeface="Meiryo" panose="020B0604030504040204" pitchFamily="34" charset="-128"/>
            </a:endParaRPr>
          </a:p>
        </p:txBody>
      </p:sp>
      <p:sp>
        <p:nvSpPr>
          <p:cNvPr id="50" name="正方形/長方形 49">
            <a:extLst>
              <a:ext uri="{FF2B5EF4-FFF2-40B4-BE49-F238E27FC236}">
                <a16:creationId xmlns:a16="http://schemas.microsoft.com/office/drawing/2014/main" id="{691B4B0C-0512-C346-9872-3C05BF571538}"/>
              </a:ext>
            </a:extLst>
          </p:cNvPr>
          <p:cNvSpPr/>
          <p:nvPr/>
        </p:nvSpPr>
        <p:spPr>
          <a:xfrm>
            <a:off x="2510470" y="686423"/>
            <a:ext cx="7041194" cy="38908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00">
              <a:latin typeface="Meiryo" panose="020B0604030504040204" pitchFamily="34" charset="-128"/>
              <a:ea typeface="Meiryo" panose="020B0604030504040204" pitchFamily="34" charset="-128"/>
            </a:endParaRPr>
          </a:p>
        </p:txBody>
      </p:sp>
      <p:cxnSp>
        <p:nvCxnSpPr>
          <p:cNvPr id="98" name="直線コネクタ 97"/>
          <p:cNvCxnSpPr>
            <a:cxnSpLocks/>
          </p:cNvCxnSpPr>
          <p:nvPr/>
        </p:nvCxnSpPr>
        <p:spPr>
          <a:xfrm>
            <a:off x="725611" y="1075511"/>
            <a:ext cx="0" cy="49827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52" name="直線コネクタ 51"/>
          <p:cNvCxnSpPr>
            <a:cxnSpLocks/>
          </p:cNvCxnSpPr>
          <p:nvPr/>
        </p:nvCxnSpPr>
        <p:spPr>
          <a:xfrm>
            <a:off x="4275885" y="676484"/>
            <a:ext cx="0"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53" name="直線コネクタ 52"/>
          <p:cNvCxnSpPr>
            <a:cxnSpLocks/>
          </p:cNvCxnSpPr>
          <p:nvPr/>
        </p:nvCxnSpPr>
        <p:spPr>
          <a:xfrm>
            <a:off x="6038613" y="686423"/>
            <a:ext cx="0" cy="579543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54" name="直線コネクタ 53"/>
          <p:cNvCxnSpPr>
            <a:cxnSpLocks/>
          </p:cNvCxnSpPr>
          <p:nvPr/>
        </p:nvCxnSpPr>
        <p:spPr>
          <a:xfrm>
            <a:off x="7801342" y="676484"/>
            <a:ext cx="0"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93" name="直線コネクタ 92"/>
          <p:cNvCxnSpPr>
            <a:cxnSpLocks/>
          </p:cNvCxnSpPr>
          <p:nvPr/>
        </p:nvCxnSpPr>
        <p:spPr>
          <a:xfrm>
            <a:off x="339975" y="6058240"/>
            <a:ext cx="9228739"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6" name="直線コネクタ 45">
            <a:extLst>
              <a:ext uri="{FF2B5EF4-FFF2-40B4-BE49-F238E27FC236}">
                <a16:creationId xmlns:a16="http://schemas.microsoft.com/office/drawing/2014/main" id="{124C1A00-356D-0E49-8D06-88F0BF7646C9}"/>
              </a:ext>
            </a:extLst>
          </p:cNvPr>
          <p:cNvCxnSpPr/>
          <p:nvPr/>
        </p:nvCxnSpPr>
        <p:spPr>
          <a:xfrm>
            <a:off x="728298" y="1490739"/>
            <a:ext cx="881364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66" name="テキスト ボックス 65">
            <a:extLst>
              <a:ext uri="{FF2B5EF4-FFF2-40B4-BE49-F238E27FC236}">
                <a16:creationId xmlns:a16="http://schemas.microsoft.com/office/drawing/2014/main" id="{2C43BFFA-2CFA-3440-A405-26259D4D330F}"/>
              </a:ext>
            </a:extLst>
          </p:cNvPr>
          <p:cNvSpPr txBox="1"/>
          <p:nvPr/>
        </p:nvSpPr>
        <p:spPr>
          <a:xfrm>
            <a:off x="2517504" y="766170"/>
            <a:ext cx="1777825" cy="265139"/>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自社</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67" name="テキスト ボックス 66">
            <a:extLst>
              <a:ext uri="{FF2B5EF4-FFF2-40B4-BE49-F238E27FC236}">
                <a16:creationId xmlns:a16="http://schemas.microsoft.com/office/drawing/2014/main" id="{3DE36A33-50BC-6741-AD27-82F0BF981B1B}"/>
              </a:ext>
            </a:extLst>
          </p:cNvPr>
          <p:cNvSpPr txBox="1"/>
          <p:nvPr/>
        </p:nvSpPr>
        <p:spPr>
          <a:xfrm>
            <a:off x="4275885" y="766170"/>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A</a:t>
            </a:r>
            <a:r>
              <a:rPr lang="ja-JP" altLang="en-US" sz="1000" dirty="0">
                <a:solidFill>
                  <a:srgbClr val="404040"/>
                </a:solidFill>
                <a:latin typeface="Meiryo" panose="020B0604030504040204" pitchFamily="34" charset="-128"/>
                <a:ea typeface="Meiryo" panose="020B0604030504040204" pitchFamily="34" charset="-128"/>
                <a:cs typeface="メイリオ"/>
              </a:rPr>
              <a:t>社</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68" name="テキスト ボックス 67">
            <a:extLst>
              <a:ext uri="{FF2B5EF4-FFF2-40B4-BE49-F238E27FC236}">
                <a16:creationId xmlns:a16="http://schemas.microsoft.com/office/drawing/2014/main" id="{3C944064-431A-AD41-B46E-C56336CC574E}"/>
              </a:ext>
            </a:extLst>
          </p:cNvPr>
          <p:cNvSpPr txBox="1"/>
          <p:nvPr/>
        </p:nvSpPr>
        <p:spPr>
          <a:xfrm>
            <a:off x="6042960" y="766170"/>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B</a:t>
            </a:r>
            <a:r>
              <a:rPr lang="ja-JP" altLang="en-US" sz="1000" dirty="0">
                <a:solidFill>
                  <a:srgbClr val="404040"/>
                </a:solidFill>
                <a:latin typeface="Meiryo" panose="020B0604030504040204" pitchFamily="34" charset="-128"/>
                <a:ea typeface="Meiryo" panose="020B0604030504040204" pitchFamily="34" charset="-128"/>
                <a:cs typeface="メイリオ"/>
              </a:rPr>
              <a:t>社</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69" name="テキスト ボックス 68">
            <a:extLst>
              <a:ext uri="{FF2B5EF4-FFF2-40B4-BE49-F238E27FC236}">
                <a16:creationId xmlns:a16="http://schemas.microsoft.com/office/drawing/2014/main" id="{86783C93-7291-B04C-8943-7C9109C31FF7}"/>
              </a:ext>
            </a:extLst>
          </p:cNvPr>
          <p:cNvSpPr txBox="1"/>
          <p:nvPr/>
        </p:nvSpPr>
        <p:spPr>
          <a:xfrm>
            <a:off x="7812090" y="766170"/>
            <a:ext cx="1751981"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C</a:t>
            </a:r>
            <a:r>
              <a:rPr lang="ja-JP" altLang="en-US" sz="1000" dirty="0">
                <a:solidFill>
                  <a:srgbClr val="404040"/>
                </a:solidFill>
                <a:latin typeface="Meiryo" panose="020B0604030504040204" pitchFamily="34" charset="-128"/>
                <a:ea typeface="Meiryo" panose="020B0604030504040204" pitchFamily="34" charset="-128"/>
                <a:cs typeface="メイリオ"/>
              </a:rPr>
              <a:t>社</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cxnSp>
        <p:nvCxnSpPr>
          <p:cNvPr id="33" name="直線コネクタ 32">
            <a:extLst>
              <a:ext uri="{FF2B5EF4-FFF2-40B4-BE49-F238E27FC236}">
                <a16:creationId xmlns:a16="http://schemas.microsoft.com/office/drawing/2014/main" id="{F95A1CB9-FFB8-9E49-9A75-18E2B5E58244}"/>
              </a:ext>
            </a:extLst>
          </p:cNvPr>
          <p:cNvCxnSpPr/>
          <p:nvPr/>
        </p:nvCxnSpPr>
        <p:spPr>
          <a:xfrm>
            <a:off x="725609" y="1905967"/>
            <a:ext cx="881364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7" name="直線コネクタ 36">
            <a:extLst>
              <a:ext uri="{FF2B5EF4-FFF2-40B4-BE49-F238E27FC236}">
                <a16:creationId xmlns:a16="http://schemas.microsoft.com/office/drawing/2014/main" id="{0CBBFF3E-0239-1C4A-ADF0-2BEB77B76285}"/>
              </a:ext>
            </a:extLst>
          </p:cNvPr>
          <p:cNvCxnSpPr/>
          <p:nvPr/>
        </p:nvCxnSpPr>
        <p:spPr>
          <a:xfrm>
            <a:off x="732688" y="2736422"/>
            <a:ext cx="881364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9" name="直線コネクタ 38">
            <a:extLst>
              <a:ext uri="{FF2B5EF4-FFF2-40B4-BE49-F238E27FC236}">
                <a16:creationId xmlns:a16="http://schemas.microsoft.com/office/drawing/2014/main" id="{A5DF19A4-4F4C-2441-81DB-AFF54B60049A}"/>
              </a:ext>
            </a:extLst>
          </p:cNvPr>
          <p:cNvCxnSpPr/>
          <p:nvPr/>
        </p:nvCxnSpPr>
        <p:spPr>
          <a:xfrm>
            <a:off x="725674" y="3151650"/>
            <a:ext cx="881364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3" name="直線コネクタ 42">
            <a:extLst>
              <a:ext uri="{FF2B5EF4-FFF2-40B4-BE49-F238E27FC236}">
                <a16:creationId xmlns:a16="http://schemas.microsoft.com/office/drawing/2014/main" id="{4F3078D6-F0A9-B140-BD9B-73216118CB22}"/>
              </a:ext>
            </a:extLst>
          </p:cNvPr>
          <p:cNvCxnSpPr/>
          <p:nvPr/>
        </p:nvCxnSpPr>
        <p:spPr>
          <a:xfrm>
            <a:off x="732754" y="3982106"/>
            <a:ext cx="881364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55" name="直線コネクタ 54">
            <a:extLst>
              <a:ext uri="{FF2B5EF4-FFF2-40B4-BE49-F238E27FC236}">
                <a16:creationId xmlns:a16="http://schemas.microsoft.com/office/drawing/2014/main" id="{575B589A-20E6-D84B-97D2-F5C9229E8D7A}"/>
              </a:ext>
            </a:extLst>
          </p:cNvPr>
          <p:cNvCxnSpPr/>
          <p:nvPr/>
        </p:nvCxnSpPr>
        <p:spPr>
          <a:xfrm>
            <a:off x="730065" y="4397334"/>
            <a:ext cx="881364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5" name="直線コネクタ 34">
            <a:extLst>
              <a:ext uri="{FF2B5EF4-FFF2-40B4-BE49-F238E27FC236}">
                <a16:creationId xmlns:a16="http://schemas.microsoft.com/office/drawing/2014/main" id="{AB725E8D-8C95-714B-B207-7F9F2D8D7971}"/>
              </a:ext>
            </a:extLst>
          </p:cNvPr>
          <p:cNvCxnSpPr>
            <a:cxnSpLocks/>
          </p:cNvCxnSpPr>
          <p:nvPr/>
        </p:nvCxnSpPr>
        <p:spPr>
          <a:xfrm>
            <a:off x="354642" y="2321195"/>
            <a:ext cx="919438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1" name="直線コネクタ 40">
            <a:extLst>
              <a:ext uri="{FF2B5EF4-FFF2-40B4-BE49-F238E27FC236}">
                <a16:creationId xmlns:a16="http://schemas.microsoft.com/office/drawing/2014/main" id="{5F85D3D8-FFF9-A945-ABA9-1473FD39B241}"/>
              </a:ext>
            </a:extLst>
          </p:cNvPr>
          <p:cNvCxnSpPr>
            <a:cxnSpLocks/>
          </p:cNvCxnSpPr>
          <p:nvPr/>
        </p:nvCxnSpPr>
        <p:spPr>
          <a:xfrm>
            <a:off x="341715" y="3566878"/>
            <a:ext cx="919438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78" name="直線コネクタ 77">
            <a:extLst>
              <a:ext uri="{FF2B5EF4-FFF2-40B4-BE49-F238E27FC236}">
                <a16:creationId xmlns:a16="http://schemas.microsoft.com/office/drawing/2014/main" id="{CF7247BC-615B-F140-B0FA-3DAC87D3B5F2}"/>
              </a:ext>
            </a:extLst>
          </p:cNvPr>
          <p:cNvCxnSpPr/>
          <p:nvPr/>
        </p:nvCxnSpPr>
        <p:spPr>
          <a:xfrm>
            <a:off x="350060" y="4812562"/>
            <a:ext cx="919438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80" name="直線コネクタ 79">
            <a:extLst>
              <a:ext uri="{FF2B5EF4-FFF2-40B4-BE49-F238E27FC236}">
                <a16:creationId xmlns:a16="http://schemas.microsoft.com/office/drawing/2014/main" id="{56C876E5-F95B-DE40-82A9-FB66EC9419E4}"/>
              </a:ext>
            </a:extLst>
          </p:cNvPr>
          <p:cNvCxnSpPr/>
          <p:nvPr/>
        </p:nvCxnSpPr>
        <p:spPr>
          <a:xfrm>
            <a:off x="728295" y="5227790"/>
            <a:ext cx="881364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82" name="直線コネクタ 81">
            <a:extLst>
              <a:ext uri="{FF2B5EF4-FFF2-40B4-BE49-F238E27FC236}">
                <a16:creationId xmlns:a16="http://schemas.microsoft.com/office/drawing/2014/main" id="{8CD00A89-70A5-6042-BC93-4C8F2FB50D3C}"/>
              </a:ext>
            </a:extLst>
          </p:cNvPr>
          <p:cNvCxnSpPr/>
          <p:nvPr/>
        </p:nvCxnSpPr>
        <p:spPr>
          <a:xfrm>
            <a:off x="738064" y="5643018"/>
            <a:ext cx="881364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57" name="テキスト ボックス 156">
            <a:extLst>
              <a:ext uri="{FF2B5EF4-FFF2-40B4-BE49-F238E27FC236}">
                <a16:creationId xmlns:a16="http://schemas.microsoft.com/office/drawing/2014/main" id="{6F0EE317-371C-4F49-811F-20DA00F6E69C}"/>
              </a:ext>
            </a:extLst>
          </p:cNvPr>
          <p:cNvSpPr txBox="1"/>
          <p:nvPr/>
        </p:nvSpPr>
        <p:spPr>
          <a:xfrm>
            <a:off x="363847" y="6141682"/>
            <a:ext cx="2141244" cy="265139"/>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総合得点</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105" name="テキスト ボックス 104">
            <a:extLst>
              <a:ext uri="{FF2B5EF4-FFF2-40B4-BE49-F238E27FC236}">
                <a16:creationId xmlns:a16="http://schemas.microsoft.com/office/drawing/2014/main" id="{D6F92182-4A56-F04E-AABD-08F706CE36F2}"/>
              </a:ext>
            </a:extLst>
          </p:cNvPr>
          <p:cNvSpPr txBox="1"/>
          <p:nvPr/>
        </p:nvSpPr>
        <p:spPr>
          <a:xfrm>
            <a:off x="463308" y="238540"/>
            <a:ext cx="2190023"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21_</a:t>
            </a:r>
            <a:r>
              <a:rPr lang="ja-JP" altLang="en-US" dirty="0"/>
              <a:t>コア・コンピタンス分析</a:t>
            </a:r>
          </a:p>
        </p:txBody>
      </p:sp>
      <p:cxnSp>
        <p:nvCxnSpPr>
          <p:cNvPr id="32" name="直線コネクタ 31">
            <a:extLst>
              <a:ext uri="{FF2B5EF4-FFF2-40B4-BE49-F238E27FC236}">
                <a16:creationId xmlns:a16="http://schemas.microsoft.com/office/drawing/2014/main" id="{F2B26953-D924-7E48-9521-70C1CD0B1B15}"/>
              </a:ext>
            </a:extLst>
          </p:cNvPr>
          <p:cNvCxnSpPr>
            <a:cxnSpLocks/>
          </p:cNvCxnSpPr>
          <p:nvPr/>
        </p:nvCxnSpPr>
        <p:spPr>
          <a:xfrm>
            <a:off x="725611" y="1075511"/>
            <a:ext cx="0" cy="49827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34" name="テキスト ボックス 33">
            <a:extLst>
              <a:ext uri="{FF2B5EF4-FFF2-40B4-BE49-F238E27FC236}">
                <a16:creationId xmlns:a16="http://schemas.microsoft.com/office/drawing/2014/main" id="{1C3D26C8-AD66-954B-891D-D7CC876B7D8D}"/>
              </a:ext>
            </a:extLst>
          </p:cNvPr>
          <p:cNvSpPr txBox="1"/>
          <p:nvPr/>
        </p:nvSpPr>
        <p:spPr>
          <a:xfrm>
            <a:off x="732645" y="1150555"/>
            <a:ext cx="1777825" cy="265139"/>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商品サービスの開発数</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36" name="テキスト ボックス 35">
            <a:extLst>
              <a:ext uri="{FF2B5EF4-FFF2-40B4-BE49-F238E27FC236}">
                <a16:creationId xmlns:a16="http://schemas.microsoft.com/office/drawing/2014/main" id="{4681D5CE-AECB-F34E-9907-24E1AC0D97E8}"/>
              </a:ext>
            </a:extLst>
          </p:cNvPr>
          <p:cNvSpPr txBox="1"/>
          <p:nvPr/>
        </p:nvSpPr>
        <p:spPr>
          <a:xfrm>
            <a:off x="729956" y="1565784"/>
            <a:ext cx="1777825" cy="265139"/>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開発スピード</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38" name="テキスト ボックス 37">
            <a:extLst>
              <a:ext uri="{FF2B5EF4-FFF2-40B4-BE49-F238E27FC236}">
                <a16:creationId xmlns:a16="http://schemas.microsoft.com/office/drawing/2014/main" id="{4D9F6278-79A5-2144-921C-2B6E51C42392}"/>
              </a:ext>
            </a:extLst>
          </p:cNvPr>
          <p:cNvSpPr txBox="1"/>
          <p:nvPr/>
        </p:nvSpPr>
        <p:spPr>
          <a:xfrm>
            <a:off x="729956" y="1981012"/>
            <a:ext cx="1777825" cy="265139"/>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製品シェア率</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40" name="テキスト ボックス 39">
            <a:extLst>
              <a:ext uri="{FF2B5EF4-FFF2-40B4-BE49-F238E27FC236}">
                <a16:creationId xmlns:a16="http://schemas.microsoft.com/office/drawing/2014/main" id="{76F2A7C7-4640-A748-8753-B8A99F723ACD}"/>
              </a:ext>
            </a:extLst>
          </p:cNvPr>
          <p:cNvSpPr txBox="1"/>
          <p:nvPr/>
        </p:nvSpPr>
        <p:spPr>
          <a:xfrm>
            <a:off x="727266" y="2396240"/>
            <a:ext cx="1777825" cy="265139"/>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リサーチ力</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42" name="テキスト ボックス 41">
            <a:extLst>
              <a:ext uri="{FF2B5EF4-FFF2-40B4-BE49-F238E27FC236}">
                <a16:creationId xmlns:a16="http://schemas.microsoft.com/office/drawing/2014/main" id="{7141B4E8-92D4-9D41-9DB2-48DF165B108C}"/>
              </a:ext>
            </a:extLst>
          </p:cNvPr>
          <p:cNvSpPr txBox="1"/>
          <p:nvPr/>
        </p:nvSpPr>
        <p:spPr>
          <a:xfrm>
            <a:off x="730021" y="2811469"/>
            <a:ext cx="1777825" cy="265139"/>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プランニング力</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44" name="テキスト ボックス 43">
            <a:extLst>
              <a:ext uri="{FF2B5EF4-FFF2-40B4-BE49-F238E27FC236}">
                <a16:creationId xmlns:a16="http://schemas.microsoft.com/office/drawing/2014/main" id="{A9BE50FD-E7FB-4B49-8897-74665040C1C6}"/>
              </a:ext>
            </a:extLst>
          </p:cNvPr>
          <p:cNvSpPr txBox="1"/>
          <p:nvPr/>
        </p:nvSpPr>
        <p:spPr>
          <a:xfrm>
            <a:off x="727331" y="3226697"/>
            <a:ext cx="1777825" cy="265139"/>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顧客育成力</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45" name="テキスト ボックス 44">
            <a:extLst>
              <a:ext uri="{FF2B5EF4-FFF2-40B4-BE49-F238E27FC236}">
                <a16:creationId xmlns:a16="http://schemas.microsoft.com/office/drawing/2014/main" id="{5D90ACD0-0048-5249-9FA8-A4E322660DC0}"/>
              </a:ext>
            </a:extLst>
          </p:cNvPr>
          <p:cNvSpPr txBox="1"/>
          <p:nvPr/>
        </p:nvSpPr>
        <p:spPr>
          <a:xfrm>
            <a:off x="727331" y="3641926"/>
            <a:ext cx="1777825" cy="265139"/>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営業人員数</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47" name="テキスト ボックス 46">
            <a:extLst>
              <a:ext uri="{FF2B5EF4-FFF2-40B4-BE49-F238E27FC236}">
                <a16:creationId xmlns:a16="http://schemas.microsoft.com/office/drawing/2014/main" id="{FB34B6B3-5F56-E24B-8275-4167FCF0E65E}"/>
              </a:ext>
            </a:extLst>
          </p:cNvPr>
          <p:cNvSpPr txBox="1"/>
          <p:nvPr/>
        </p:nvSpPr>
        <p:spPr>
          <a:xfrm>
            <a:off x="724642" y="4057154"/>
            <a:ext cx="1777825" cy="265139"/>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企画提案力</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48" name="テキスト ボックス 47">
            <a:extLst>
              <a:ext uri="{FF2B5EF4-FFF2-40B4-BE49-F238E27FC236}">
                <a16:creationId xmlns:a16="http://schemas.microsoft.com/office/drawing/2014/main" id="{E32C990B-9ED3-4A48-AF36-89394DA8A787}"/>
              </a:ext>
            </a:extLst>
          </p:cNvPr>
          <p:cNvSpPr txBox="1"/>
          <p:nvPr/>
        </p:nvSpPr>
        <p:spPr>
          <a:xfrm>
            <a:off x="735331" y="4472382"/>
            <a:ext cx="1777825" cy="265139"/>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顧客名簿数</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49" name="テキスト ボックス 48">
            <a:extLst>
              <a:ext uri="{FF2B5EF4-FFF2-40B4-BE49-F238E27FC236}">
                <a16:creationId xmlns:a16="http://schemas.microsoft.com/office/drawing/2014/main" id="{378DFE4E-FE6E-3A44-8FA2-7FC301480D50}"/>
              </a:ext>
            </a:extLst>
          </p:cNvPr>
          <p:cNvSpPr txBox="1"/>
          <p:nvPr/>
        </p:nvSpPr>
        <p:spPr>
          <a:xfrm>
            <a:off x="732642" y="4887611"/>
            <a:ext cx="1777825" cy="265139"/>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相談対応人員数</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51" name="テキスト ボックス 50">
            <a:extLst>
              <a:ext uri="{FF2B5EF4-FFF2-40B4-BE49-F238E27FC236}">
                <a16:creationId xmlns:a16="http://schemas.microsoft.com/office/drawing/2014/main" id="{197D6D7E-75F1-9947-AC41-3D5593AB609A}"/>
              </a:ext>
            </a:extLst>
          </p:cNvPr>
          <p:cNvSpPr txBox="1"/>
          <p:nvPr/>
        </p:nvSpPr>
        <p:spPr>
          <a:xfrm>
            <a:off x="732642" y="5302839"/>
            <a:ext cx="1777825" cy="265139"/>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フォロー力</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57" name="テキスト ボックス 56">
            <a:extLst>
              <a:ext uri="{FF2B5EF4-FFF2-40B4-BE49-F238E27FC236}">
                <a16:creationId xmlns:a16="http://schemas.microsoft.com/office/drawing/2014/main" id="{11B99649-1B2B-8B4D-80A3-0BA1B52EA1EA}"/>
              </a:ext>
            </a:extLst>
          </p:cNvPr>
          <p:cNvSpPr txBox="1"/>
          <p:nvPr/>
        </p:nvSpPr>
        <p:spPr>
          <a:xfrm>
            <a:off x="729953" y="5718067"/>
            <a:ext cx="1777825" cy="265139"/>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顧客満足度</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58" name="テキスト ボックス 57">
            <a:extLst>
              <a:ext uri="{FF2B5EF4-FFF2-40B4-BE49-F238E27FC236}">
                <a16:creationId xmlns:a16="http://schemas.microsoft.com/office/drawing/2014/main" id="{5B58BEDB-8992-0E48-A3A1-2E6727FAF269}"/>
              </a:ext>
            </a:extLst>
          </p:cNvPr>
          <p:cNvSpPr txBox="1"/>
          <p:nvPr/>
        </p:nvSpPr>
        <p:spPr>
          <a:xfrm>
            <a:off x="368434" y="1075502"/>
            <a:ext cx="350964" cy="1245681"/>
          </a:xfrm>
          <a:prstGeom prst="rect">
            <a:avLst/>
          </a:prstGeom>
          <a:noFill/>
        </p:spPr>
        <p:txBody>
          <a:bodyPr vert="eaVert" wrap="square" rtlCol="0" anchor="ctr">
            <a:spAutoFit/>
          </a:bodyPr>
          <a:lstStyle/>
          <a:p>
            <a:pPr algn="ctr"/>
            <a:r>
              <a:rPr lang="ja-JP" altLang="en-US" sz="1000" dirty="0">
                <a:solidFill>
                  <a:schemeClr val="tx1">
                    <a:lumMod val="75000"/>
                    <a:lumOff val="25000"/>
                  </a:schemeClr>
                </a:solidFill>
                <a:latin typeface="Meiryo" panose="020B0604030504040204" pitchFamily="34" charset="-128"/>
                <a:ea typeface="Meiryo" panose="020B0604030504040204" pitchFamily="34" charset="-128"/>
                <a:cs typeface="メイリオ"/>
              </a:rPr>
              <a:t>商品力</a:t>
            </a:r>
            <a:endParaRPr lang="en-US" altLang="ja-JP" sz="10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59" name="テキスト ボックス 58">
            <a:extLst>
              <a:ext uri="{FF2B5EF4-FFF2-40B4-BE49-F238E27FC236}">
                <a16:creationId xmlns:a16="http://schemas.microsoft.com/office/drawing/2014/main" id="{9B42EDD9-F174-A044-BA8A-1418E697B99A}"/>
              </a:ext>
            </a:extLst>
          </p:cNvPr>
          <p:cNvSpPr txBox="1"/>
          <p:nvPr/>
        </p:nvSpPr>
        <p:spPr>
          <a:xfrm>
            <a:off x="368434" y="2321186"/>
            <a:ext cx="350964" cy="1245681"/>
          </a:xfrm>
          <a:prstGeom prst="rect">
            <a:avLst/>
          </a:prstGeom>
          <a:noFill/>
        </p:spPr>
        <p:txBody>
          <a:bodyPr vert="eaVert" wrap="square" rtlCol="0" anchor="ctr">
            <a:spAutoFit/>
          </a:bodyPr>
          <a:lstStyle/>
          <a:p>
            <a:pPr algn="ctr"/>
            <a:r>
              <a:rPr lang="ja-JP" altLang="en-US" sz="1000" dirty="0">
                <a:solidFill>
                  <a:schemeClr val="tx1">
                    <a:lumMod val="75000"/>
                    <a:lumOff val="25000"/>
                  </a:schemeClr>
                </a:solidFill>
                <a:latin typeface="Meiryo" panose="020B0604030504040204" pitchFamily="34" charset="-128"/>
                <a:ea typeface="Meiryo" panose="020B0604030504040204" pitchFamily="34" charset="-128"/>
                <a:cs typeface="メイリオ"/>
              </a:rPr>
              <a:t>企画力</a:t>
            </a:r>
            <a:endParaRPr lang="en-US" altLang="ja-JP" sz="10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60" name="テキスト ボックス 59">
            <a:extLst>
              <a:ext uri="{FF2B5EF4-FFF2-40B4-BE49-F238E27FC236}">
                <a16:creationId xmlns:a16="http://schemas.microsoft.com/office/drawing/2014/main" id="{CA93B735-D3EF-DE46-94E0-D6A5EB5B567E}"/>
              </a:ext>
            </a:extLst>
          </p:cNvPr>
          <p:cNvSpPr txBox="1"/>
          <p:nvPr/>
        </p:nvSpPr>
        <p:spPr>
          <a:xfrm>
            <a:off x="368434" y="3566870"/>
            <a:ext cx="350964" cy="1245682"/>
          </a:xfrm>
          <a:prstGeom prst="rect">
            <a:avLst/>
          </a:prstGeom>
          <a:noFill/>
        </p:spPr>
        <p:txBody>
          <a:bodyPr vert="eaVert" wrap="square" rtlCol="0" anchor="ctr">
            <a:spAutoFit/>
          </a:bodyPr>
          <a:lstStyle/>
          <a:p>
            <a:pPr algn="ctr"/>
            <a:r>
              <a:rPr lang="ja-JP" altLang="en-US" sz="1000" dirty="0">
                <a:solidFill>
                  <a:schemeClr val="tx1">
                    <a:lumMod val="75000"/>
                    <a:lumOff val="25000"/>
                  </a:schemeClr>
                </a:solidFill>
                <a:latin typeface="Meiryo" panose="020B0604030504040204" pitchFamily="34" charset="-128"/>
                <a:ea typeface="Meiryo" panose="020B0604030504040204" pitchFamily="34" charset="-128"/>
                <a:cs typeface="メイリオ"/>
              </a:rPr>
              <a:t>営業力</a:t>
            </a:r>
            <a:endParaRPr lang="en-US" altLang="ja-JP" sz="10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61" name="テキスト ボックス 60">
            <a:extLst>
              <a:ext uri="{FF2B5EF4-FFF2-40B4-BE49-F238E27FC236}">
                <a16:creationId xmlns:a16="http://schemas.microsoft.com/office/drawing/2014/main" id="{FB765748-E5D3-8247-9123-5CE5A5CDB8E1}"/>
              </a:ext>
            </a:extLst>
          </p:cNvPr>
          <p:cNvSpPr txBox="1"/>
          <p:nvPr/>
        </p:nvSpPr>
        <p:spPr>
          <a:xfrm>
            <a:off x="368434" y="4812555"/>
            <a:ext cx="350964" cy="1245684"/>
          </a:xfrm>
          <a:prstGeom prst="rect">
            <a:avLst/>
          </a:prstGeom>
          <a:noFill/>
        </p:spPr>
        <p:txBody>
          <a:bodyPr vert="eaVert" wrap="square" rtlCol="0" anchor="ctr">
            <a:spAutoFit/>
          </a:bodyPr>
          <a:lstStyle/>
          <a:p>
            <a:pPr algn="ctr"/>
            <a:r>
              <a:rPr lang="ja-JP" altLang="en-US" sz="1000" dirty="0">
                <a:solidFill>
                  <a:schemeClr val="tx1">
                    <a:lumMod val="75000"/>
                    <a:lumOff val="25000"/>
                  </a:schemeClr>
                </a:solidFill>
                <a:latin typeface="Meiryo" panose="020B0604030504040204" pitchFamily="34" charset="-128"/>
                <a:ea typeface="Meiryo" panose="020B0604030504040204" pitchFamily="34" charset="-128"/>
                <a:cs typeface="メイリオ"/>
              </a:rPr>
              <a:t>サポート力</a:t>
            </a:r>
            <a:endParaRPr lang="en-US" altLang="ja-JP" sz="10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90" name="正方形/長方形 89">
            <a:extLst>
              <a:ext uri="{FF2B5EF4-FFF2-40B4-BE49-F238E27FC236}">
                <a16:creationId xmlns:a16="http://schemas.microsoft.com/office/drawing/2014/main" id="{6DABE1FD-F1BF-474D-90D8-499A89CD201A}"/>
              </a:ext>
            </a:extLst>
          </p:cNvPr>
          <p:cNvSpPr/>
          <p:nvPr/>
        </p:nvSpPr>
        <p:spPr>
          <a:xfrm>
            <a:off x="351471" y="1083890"/>
            <a:ext cx="9196656" cy="5406362"/>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1" name="正方形/長方形 90">
            <a:extLst>
              <a:ext uri="{FF2B5EF4-FFF2-40B4-BE49-F238E27FC236}">
                <a16:creationId xmlns:a16="http://schemas.microsoft.com/office/drawing/2014/main" id="{48AD6462-157A-AB47-A8A9-5FCD42BCB7C4}"/>
              </a:ext>
            </a:extLst>
          </p:cNvPr>
          <p:cNvSpPr/>
          <p:nvPr/>
        </p:nvSpPr>
        <p:spPr>
          <a:xfrm>
            <a:off x="2512119" y="684882"/>
            <a:ext cx="7036008" cy="580536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3" name="テキスト ボックス 62">
            <a:extLst>
              <a:ext uri="{FF2B5EF4-FFF2-40B4-BE49-F238E27FC236}">
                <a16:creationId xmlns:a16="http://schemas.microsoft.com/office/drawing/2014/main" id="{310D415B-ACD2-0248-9F81-965D7976B8D0}"/>
              </a:ext>
            </a:extLst>
          </p:cNvPr>
          <p:cNvSpPr txBox="1"/>
          <p:nvPr/>
        </p:nvSpPr>
        <p:spPr>
          <a:xfrm>
            <a:off x="2517504" y="1162430"/>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40</a:t>
            </a:r>
          </a:p>
        </p:txBody>
      </p:sp>
      <p:sp>
        <p:nvSpPr>
          <p:cNvPr id="64" name="テキスト ボックス 63">
            <a:extLst>
              <a:ext uri="{FF2B5EF4-FFF2-40B4-BE49-F238E27FC236}">
                <a16:creationId xmlns:a16="http://schemas.microsoft.com/office/drawing/2014/main" id="{02AFB845-1639-664F-B621-79EAADB81431}"/>
              </a:ext>
            </a:extLst>
          </p:cNvPr>
          <p:cNvSpPr txBox="1"/>
          <p:nvPr/>
        </p:nvSpPr>
        <p:spPr>
          <a:xfrm>
            <a:off x="4275885" y="1162430"/>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80</a:t>
            </a:r>
          </a:p>
        </p:txBody>
      </p:sp>
      <p:sp>
        <p:nvSpPr>
          <p:cNvPr id="65" name="テキスト ボックス 64">
            <a:extLst>
              <a:ext uri="{FF2B5EF4-FFF2-40B4-BE49-F238E27FC236}">
                <a16:creationId xmlns:a16="http://schemas.microsoft.com/office/drawing/2014/main" id="{20884E36-9443-AF49-AFCB-6F0CDF846C9D}"/>
              </a:ext>
            </a:extLst>
          </p:cNvPr>
          <p:cNvSpPr txBox="1"/>
          <p:nvPr/>
        </p:nvSpPr>
        <p:spPr>
          <a:xfrm>
            <a:off x="6042960" y="1162430"/>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40</a:t>
            </a:r>
          </a:p>
        </p:txBody>
      </p:sp>
      <p:sp>
        <p:nvSpPr>
          <p:cNvPr id="70" name="テキスト ボックス 69">
            <a:extLst>
              <a:ext uri="{FF2B5EF4-FFF2-40B4-BE49-F238E27FC236}">
                <a16:creationId xmlns:a16="http://schemas.microsoft.com/office/drawing/2014/main" id="{AE6466C6-1FAC-C544-8543-D0DD39B9894B}"/>
              </a:ext>
            </a:extLst>
          </p:cNvPr>
          <p:cNvSpPr txBox="1"/>
          <p:nvPr/>
        </p:nvSpPr>
        <p:spPr>
          <a:xfrm>
            <a:off x="7812090" y="1162430"/>
            <a:ext cx="1751981"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40</a:t>
            </a:r>
          </a:p>
        </p:txBody>
      </p:sp>
      <p:sp>
        <p:nvSpPr>
          <p:cNvPr id="71" name="テキスト ボックス 70">
            <a:extLst>
              <a:ext uri="{FF2B5EF4-FFF2-40B4-BE49-F238E27FC236}">
                <a16:creationId xmlns:a16="http://schemas.microsoft.com/office/drawing/2014/main" id="{4ACE3670-6A04-D644-9D8F-DA3BE4A71B7B}"/>
              </a:ext>
            </a:extLst>
          </p:cNvPr>
          <p:cNvSpPr txBox="1"/>
          <p:nvPr/>
        </p:nvSpPr>
        <p:spPr>
          <a:xfrm>
            <a:off x="2517504" y="1577658"/>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50</a:t>
            </a:r>
          </a:p>
        </p:txBody>
      </p:sp>
      <p:sp>
        <p:nvSpPr>
          <p:cNvPr id="72" name="テキスト ボックス 71">
            <a:extLst>
              <a:ext uri="{FF2B5EF4-FFF2-40B4-BE49-F238E27FC236}">
                <a16:creationId xmlns:a16="http://schemas.microsoft.com/office/drawing/2014/main" id="{2569A2FE-DDBE-8749-AD81-17A2F6811EAF}"/>
              </a:ext>
            </a:extLst>
          </p:cNvPr>
          <p:cNvSpPr txBox="1"/>
          <p:nvPr/>
        </p:nvSpPr>
        <p:spPr>
          <a:xfrm>
            <a:off x="4275885" y="1577658"/>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70</a:t>
            </a:r>
          </a:p>
        </p:txBody>
      </p:sp>
      <p:sp>
        <p:nvSpPr>
          <p:cNvPr id="73" name="テキスト ボックス 72">
            <a:extLst>
              <a:ext uri="{FF2B5EF4-FFF2-40B4-BE49-F238E27FC236}">
                <a16:creationId xmlns:a16="http://schemas.microsoft.com/office/drawing/2014/main" id="{402A4CA1-7F7C-2C45-A6C0-4891ED03C409}"/>
              </a:ext>
            </a:extLst>
          </p:cNvPr>
          <p:cNvSpPr txBox="1"/>
          <p:nvPr/>
        </p:nvSpPr>
        <p:spPr>
          <a:xfrm>
            <a:off x="6042960" y="1577658"/>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50</a:t>
            </a:r>
          </a:p>
        </p:txBody>
      </p:sp>
      <p:sp>
        <p:nvSpPr>
          <p:cNvPr id="74" name="テキスト ボックス 73">
            <a:extLst>
              <a:ext uri="{FF2B5EF4-FFF2-40B4-BE49-F238E27FC236}">
                <a16:creationId xmlns:a16="http://schemas.microsoft.com/office/drawing/2014/main" id="{D7E63390-016C-3440-AA30-907D6632D487}"/>
              </a:ext>
            </a:extLst>
          </p:cNvPr>
          <p:cNvSpPr txBox="1"/>
          <p:nvPr/>
        </p:nvSpPr>
        <p:spPr>
          <a:xfrm>
            <a:off x="7812090" y="1577658"/>
            <a:ext cx="1751981"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40</a:t>
            </a:r>
          </a:p>
        </p:txBody>
      </p:sp>
      <p:sp>
        <p:nvSpPr>
          <p:cNvPr id="75" name="テキスト ボックス 74">
            <a:extLst>
              <a:ext uri="{FF2B5EF4-FFF2-40B4-BE49-F238E27FC236}">
                <a16:creationId xmlns:a16="http://schemas.microsoft.com/office/drawing/2014/main" id="{90DACF41-2D62-7143-86C2-3CA48A12ED4D}"/>
              </a:ext>
            </a:extLst>
          </p:cNvPr>
          <p:cNvSpPr txBox="1"/>
          <p:nvPr/>
        </p:nvSpPr>
        <p:spPr>
          <a:xfrm>
            <a:off x="2517504" y="1992886"/>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40</a:t>
            </a:r>
          </a:p>
        </p:txBody>
      </p:sp>
      <p:sp>
        <p:nvSpPr>
          <p:cNvPr id="76" name="テキスト ボックス 75">
            <a:extLst>
              <a:ext uri="{FF2B5EF4-FFF2-40B4-BE49-F238E27FC236}">
                <a16:creationId xmlns:a16="http://schemas.microsoft.com/office/drawing/2014/main" id="{7DD57039-FF7F-2A4D-82BA-C5C85CCDA6F0}"/>
              </a:ext>
            </a:extLst>
          </p:cNvPr>
          <p:cNvSpPr txBox="1"/>
          <p:nvPr/>
        </p:nvSpPr>
        <p:spPr>
          <a:xfrm>
            <a:off x="4275885" y="1992886"/>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70</a:t>
            </a:r>
          </a:p>
        </p:txBody>
      </p:sp>
      <p:sp>
        <p:nvSpPr>
          <p:cNvPr id="77" name="テキスト ボックス 76">
            <a:extLst>
              <a:ext uri="{FF2B5EF4-FFF2-40B4-BE49-F238E27FC236}">
                <a16:creationId xmlns:a16="http://schemas.microsoft.com/office/drawing/2014/main" id="{448B18CD-68C3-D946-955E-619FD80D45EF}"/>
              </a:ext>
            </a:extLst>
          </p:cNvPr>
          <p:cNvSpPr txBox="1"/>
          <p:nvPr/>
        </p:nvSpPr>
        <p:spPr>
          <a:xfrm>
            <a:off x="6042960" y="1992886"/>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50</a:t>
            </a:r>
          </a:p>
        </p:txBody>
      </p:sp>
      <p:sp>
        <p:nvSpPr>
          <p:cNvPr id="79" name="テキスト ボックス 78">
            <a:extLst>
              <a:ext uri="{FF2B5EF4-FFF2-40B4-BE49-F238E27FC236}">
                <a16:creationId xmlns:a16="http://schemas.microsoft.com/office/drawing/2014/main" id="{15AACF01-70F5-9D4F-896F-3E4FCF2E27C2}"/>
              </a:ext>
            </a:extLst>
          </p:cNvPr>
          <p:cNvSpPr txBox="1"/>
          <p:nvPr/>
        </p:nvSpPr>
        <p:spPr>
          <a:xfrm>
            <a:off x="7812090" y="1992886"/>
            <a:ext cx="1751981"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30</a:t>
            </a:r>
          </a:p>
        </p:txBody>
      </p:sp>
      <p:sp>
        <p:nvSpPr>
          <p:cNvPr id="81" name="テキスト ボックス 80">
            <a:extLst>
              <a:ext uri="{FF2B5EF4-FFF2-40B4-BE49-F238E27FC236}">
                <a16:creationId xmlns:a16="http://schemas.microsoft.com/office/drawing/2014/main" id="{93E24332-3EC2-CF47-AAC4-02CD9F5A5E17}"/>
              </a:ext>
            </a:extLst>
          </p:cNvPr>
          <p:cNvSpPr txBox="1"/>
          <p:nvPr/>
        </p:nvSpPr>
        <p:spPr>
          <a:xfrm>
            <a:off x="2517504" y="2408114"/>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60</a:t>
            </a:r>
          </a:p>
        </p:txBody>
      </p:sp>
      <p:sp>
        <p:nvSpPr>
          <p:cNvPr id="83" name="テキスト ボックス 82">
            <a:extLst>
              <a:ext uri="{FF2B5EF4-FFF2-40B4-BE49-F238E27FC236}">
                <a16:creationId xmlns:a16="http://schemas.microsoft.com/office/drawing/2014/main" id="{BF659677-9935-ED4B-AC85-8353A852C3F2}"/>
              </a:ext>
            </a:extLst>
          </p:cNvPr>
          <p:cNvSpPr txBox="1"/>
          <p:nvPr/>
        </p:nvSpPr>
        <p:spPr>
          <a:xfrm>
            <a:off x="4275885" y="2408114"/>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60</a:t>
            </a:r>
          </a:p>
        </p:txBody>
      </p:sp>
      <p:sp>
        <p:nvSpPr>
          <p:cNvPr id="84" name="テキスト ボックス 83">
            <a:extLst>
              <a:ext uri="{FF2B5EF4-FFF2-40B4-BE49-F238E27FC236}">
                <a16:creationId xmlns:a16="http://schemas.microsoft.com/office/drawing/2014/main" id="{99F5E3E1-67CE-6D42-BB46-96A37864DDD4}"/>
              </a:ext>
            </a:extLst>
          </p:cNvPr>
          <p:cNvSpPr txBox="1"/>
          <p:nvPr/>
        </p:nvSpPr>
        <p:spPr>
          <a:xfrm>
            <a:off x="6042960" y="2408114"/>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50</a:t>
            </a:r>
          </a:p>
        </p:txBody>
      </p:sp>
      <p:sp>
        <p:nvSpPr>
          <p:cNvPr id="85" name="テキスト ボックス 84">
            <a:extLst>
              <a:ext uri="{FF2B5EF4-FFF2-40B4-BE49-F238E27FC236}">
                <a16:creationId xmlns:a16="http://schemas.microsoft.com/office/drawing/2014/main" id="{C92CACCD-AC27-F547-8F2C-B2C0D6997A94}"/>
              </a:ext>
            </a:extLst>
          </p:cNvPr>
          <p:cNvSpPr txBox="1"/>
          <p:nvPr/>
        </p:nvSpPr>
        <p:spPr>
          <a:xfrm>
            <a:off x="7812090" y="2408114"/>
            <a:ext cx="1751981"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60</a:t>
            </a:r>
          </a:p>
        </p:txBody>
      </p:sp>
      <p:sp>
        <p:nvSpPr>
          <p:cNvPr id="86" name="テキスト ボックス 85">
            <a:extLst>
              <a:ext uri="{FF2B5EF4-FFF2-40B4-BE49-F238E27FC236}">
                <a16:creationId xmlns:a16="http://schemas.microsoft.com/office/drawing/2014/main" id="{46922D57-D5DF-6E4A-B370-095306DA5550}"/>
              </a:ext>
            </a:extLst>
          </p:cNvPr>
          <p:cNvSpPr txBox="1"/>
          <p:nvPr/>
        </p:nvSpPr>
        <p:spPr>
          <a:xfrm>
            <a:off x="2517504" y="2823342"/>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70</a:t>
            </a:r>
          </a:p>
        </p:txBody>
      </p:sp>
      <p:sp>
        <p:nvSpPr>
          <p:cNvPr id="87" name="テキスト ボックス 86">
            <a:extLst>
              <a:ext uri="{FF2B5EF4-FFF2-40B4-BE49-F238E27FC236}">
                <a16:creationId xmlns:a16="http://schemas.microsoft.com/office/drawing/2014/main" id="{C688F6E5-79D5-2343-9188-6D24F45FC192}"/>
              </a:ext>
            </a:extLst>
          </p:cNvPr>
          <p:cNvSpPr txBox="1"/>
          <p:nvPr/>
        </p:nvSpPr>
        <p:spPr>
          <a:xfrm>
            <a:off x="4275885" y="2823342"/>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40</a:t>
            </a:r>
          </a:p>
        </p:txBody>
      </p:sp>
      <p:sp>
        <p:nvSpPr>
          <p:cNvPr id="88" name="テキスト ボックス 87">
            <a:extLst>
              <a:ext uri="{FF2B5EF4-FFF2-40B4-BE49-F238E27FC236}">
                <a16:creationId xmlns:a16="http://schemas.microsoft.com/office/drawing/2014/main" id="{0C3D1373-245B-C249-8929-29FC917F51C6}"/>
              </a:ext>
            </a:extLst>
          </p:cNvPr>
          <p:cNvSpPr txBox="1"/>
          <p:nvPr/>
        </p:nvSpPr>
        <p:spPr>
          <a:xfrm>
            <a:off x="6042960" y="2823342"/>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50</a:t>
            </a:r>
          </a:p>
        </p:txBody>
      </p:sp>
      <p:sp>
        <p:nvSpPr>
          <p:cNvPr id="89" name="テキスト ボックス 88">
            <a:extLst>
              <a:ext uri="{FF2B5EF4-FFF2-40B4-BE49-F238E27FC236}">
                <a16:creationId xmlns:a16="http://schemas.microsoft.com/office/drawing/2014/main" id="{24FD56B5-AAA9-9E47-9CA0-8F4A82760E48}"/>
              </a:ext>
            </a:extLst>
          </p:cNvPr>
          <p:cNvSpPr txBox="1"/>
          <p:nvPr/>
        </p:nvSpPr>
        <p:spPr>
          <a:xfrm>
            <a:off x="7812090" y="2823342"/>
            <a:ext cx="1751981"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70</a:t>
            </a:r>
          </a:p>
        </p:txBody>
      </p:sp>
      <p:sp>
        <p:nvSpPr>
          <p:cNvPr id="92" name="テキスト ボックス 91">
            <a:extLst>
              <a:ext uri="{FF2B5EF4-FFF2-40B4-BE49-F238E27FC236}">
                <a16:creationId xmlns:a16="http://schemas.microsoft.com/office/drawing/2014/main" id="{04505560-BDB4-CD43-BFED-C002566C0083}"/>
              </a:ext>
            </a:extLst>
          </p:cNvPr>
          <p:cNvSpPr txBox="1"/>
          <p:nvPr/>
        </p:nvSpPr>
        <p:spPr>
          <a:xfrm>
            <a:off x="2517504" y="3238570"/>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80</a:t>
            </a:r>
          </a:p>
        </p:txBody>
      </p:sp>
      <p:sp>
        <p:nvSpPr>
          <p:cNvPr id="94" name="テキスト ボックス 93">
            <a:extLst>
              <a:ext uri="{FF2B5EF4-FFF2-40B4-BE49-F238E27FC236}">
                <a16:creationId xmlns:a16="http://schemas.microsoft.com/office/drawing/2014/main" id="{8C444BCB-851B-BE4E-B328-AF5348FB746F}"/>
              </a:ext>
            </a:extLst>
          </p:cNvPr>
          <p:cNvSpPr txBox="1"/>
          <p:nvPr/>
        </p:nvSpPr>
        <p:spPr>
          <a:xfrm>
            <a:off x="4275885" y="3238570"/>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30</a:t>
            </a:r>
          </a:p>
        </p:txBody>
      </p:sp>
      <p:sp>
        <p:nvSpPr>
          <p:cNvPr id="95" name="テキスト ボックス 94">
            <a:extLst>
              <a:ext uri="{FF2B5EF4-FFF2-40B4-BE49-F238E27FC236}">
                <a16:creationId xmlns:a16="http://schemas.microsoft.com/office/drawing/2014/main" id="{6FD6622D-BCA4-A74A-8454-69F51F8B8CDF}"/>
              </a:ext>
            </a:extLst>
          </p:cNvPr>
          <p:cNvSpPr txBox="1"/>
          <p:nvPr/>
        </p:nvSpPr>
        <p:spPr>
          <a:xfrm>
            <a:off x="6042960" y="3238570"/>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40</a:t>
            </a:r>
          </a:p>
        </p:txBody>
      </p:sp>
      <p:sp>
        <p:nvSpPr>
          <p:cNvPr id="96" name="テキスト ボックス 95">
            <a:extLst>
              <a:ext uri="{FF2B5EF4-FFF2-40B4-BE49-F238E27FC236}">
                <a16:creationId xmlns:a16="http://schemas.microsoft.com/office/drawing/2014/main" id="{0D423825-5BC1-6F4D-97A7-734EB28AA1DB}"/>
              </a:ext>
            </a:extLst>
          </p:cNvPr>
          <p:cNvSpPr txBox="1"/>
          <p:nvPr/>
        </p:nvSpPr>
        <p:spPr>
          <a:xfrm>
            <a:off x="7812090" y="3238570"/>
            <a:ext cx="1751981"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70</a:t>
            </a:r>
          </a:p>
        </p:txBody>
      </p:sp>
      <p:sp>
        <p:nvSpPr>
          <p:cNvPr id="97" name="テキスト ボックス 96">
            <a:extLst>
              <a:ext uri="{FF2B5EF4-FFF2-40B4-BE49-F238E27FC236}">
                <a16:creationId xmlns:a16="http://schemas.microsoft.com/office/drawing/2014/main" id="{8EC019D8-B88B-5B4F-A6E8-C2EC71DB5558}"/>
              </a:ext>
            </a:extLst>
          </p:cNvPr>
          <p:cNvSpPr txBox="1"/>
          <p:nvPr/>
        </p:nvSpPr>
        <p:spPr>
          <a:xfrm>
            <a:off x="2517504" y="3653798"/>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30</a:t>
            </a:r>
          </a:p>
        </p:txBody>
      </p:sp>
      <p:sp>
        <p:nvSpPr>
          <p:cNvPr id="99" name="テキスト ボックス 98">
            <a:extLst>
              <a:ext uri="{FF2B5EF4-FFF2-40B4-BE49-F238E27FC236}">
                <a16:creationId xmlns:a16="http://schemas.microsoft.com/office/drawing/2014/main" id="{4B84C975-338E-BD41-8602-1AAE3C5710BD}"/>
              </a:ext>
            </a:extLst>
          </p:cNvPr>
          <p:cNvSpPr txBox="1"/>
          <p:nvPr/>
        </p:nvSpPr>
        <p:spPr>
          <a:xfrm>
            <a:off x="4275885" y="3653798"/>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40</a:t>
            </a:r>
          </a:p>
        </p:txBody>
      </p:sp>
      <p:sp>
        <p:nvSpPr>
          <p:cNvPr id="100" name="テキスト ボックス 99">
            <a:extLst>
              <a:ext uri="{FF2B5EF4-FFF2-40B4-BE49-F238E27FC236}">
                <a16:creationId xmlns:a16="http://schemas.microsoft.com/office/drawing/2014/main" id="{A8B50D07-26B7-ED49-9BA4-8EAB59037A2E}"/>
              </a:ext>
            </a:extLst>
          </p:cNvPr>
          <p:cNvSpPr txBox="1"/>
          <p:nvPr/>
        </p:nvSpPr>
        <p:spPr>
          <a:xfrm>
            <a:off x="6042960" y="3653798"/>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60</a:t>
            </a:r>
          </a:p>
        </p:txBody>
      </p:sp>
      <p:sp>
        <p:nvSpPr>
          <p:cNvPr id="101" name="テキスト ボックス 100">
            <a:extLst>
              <a:ext uri="{FF2B5EF4-FFF2-40B4-BE49-F238E27FC236}">
                <a16:creationId xmlns:a16="http://schemas.microsoft.com/office/drawing/2014/main" id="{DE0EA6DB-9D4C-ED48-B8E3-656156158967}"/>
              </a:ext>
            </a:extLst>
          </p:cNvPr>
          <p:cNvSpPr txBox="1"/>
          <p:nvPr/>
        </p:nvSpPr>
        <p:spPr>
          <a:xfrm>
            <a:off x="7812090" y="3653798"/>
            <a:ext cx="1751981"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80</a:t>
            </a:r>
          </a:p>
        </p:txBody>
      </p:sp>
      <p:sp>
        <p:nvSpPr>
          <p:cNvPr id="102" name="テキスト ボックス 101">
            <a:extLst>
              <a:ext uri="{FF2B5EF4-FFF2-40B4-BE49-F238E27FC236}">
                <a16:creationId xmlns:a16="http://schemas.microsoft.com/office/drawing/2014/main" id="{3A996866-51DD-1E46-B7FB-4F691AB903E8}"/>
              </a:ext>
            </a:extLst>
          </p:cNvPr>
          <p:cNvSpPr txBox="1"/>
          <p:nvPr/>
        </p:nvSpPr>
        <p:spPr>
          <a:xfrm>
            <a:off x="2517504" y="4069026"/>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60</a:t>
            </a:r>
          </a:p>
        </p:txBody>
      </p:sp>
      <p:sp>
        <p:nvSpPr>
          <p:cNvPr id="103" name="テキスト ボックス 102">
            <a:extLst>
              <a:ext uri="{FF2B5EF4-FFF2-40B4-BE49-F238E27FC236}">
                <a16:creationId xmlns:a16="http://schemas.microsoft.com/office/drawing/2014/main" id="{C929AF8E-3D07-144B-ACA4-8A1F6AB7056D}"/>
              </a:ext>
            </a:extLst>
          </p:cNvPr>
          <p:cNvSpPr txBox="1"/>
          <p:nvPr/>
        </p:nvSpPr>
        <p:spPr>
          <a:xfrm>
            <a:off x="4275885" y="4069026"/>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50</a:t>
            </a:r>
          </a:p>
        </p:txBody>
      </p:sp>
      <p:sp>
        <p:nvSpPr>
          <p:cNvPr id="104" name="テキスト ボックス 103">
            <a:extLst>
              <a:ext uri="{FF2B5EF4-FFF2-40B4-BE49-F238E27FC236}">
                <a16:creationId xmlns:a16="http://schemas.microsoft.com/office/drawing/2014/main" id="{A5E57F4A-E955-D84B-BD22-BCF833BA98B1}"/>
              </a:ext>
            </a:extLst>
          </p:cNvPr>
          <p:cNvSpPr txBox="1"/>
          <p:nvPr/>
        </p:nvSpPr>
        <p:spPr>
          <a:xfrm>
            <a:off x="6042960" y="4069026"/>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70</a:t>
            </a:r>
          </a:p>
        </p:txBody>
      </p:sp>
      <p:sp>
        <p:nvSpPr>
          <p:cNvPr id="106" name="テキスト ボックス 105">
            <a:extLst>
              <a:ext uri="{FF2B5EF4-FFF2-40B4-BE49-F238E27FC236}">
                <a16:creationId xmlns:a16="http://schemas.microsoft.com/office/drawing/2014/main" id="{8F6DD3F8-9630-EB46-80A3-01219229FE8A}"/>
              </a:ext>
            </a:extLst>
          </p:cNvPr>
          <p:cNvSpPr txBox="1"/>
          <p:nvPr/>
        </p:nvSpPr>
        <p:spPr>
          <a:xfrm>
            <a:off x="7812090" y="4069026"/>
            <a:ext cx="1751981"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80</a:t>
            </a:r>
          </a:p>
        </p:txBody>
      </p:sp>
      <p:sp>
        <p:nvSpPr>
          <p:cNvPr id="107" name="テキスト ボックス 106">
            <a:extLst>
              <a:ext uri="{FF2B5EF4-FFF2-40B4-BE49-F238E27FC236}">
                <a16:creationId xmlns:a16="http://schemas.microsoft.com/office/drawing/2014/main" id="{10E02CEA-1018-324A-89CB-204A80533807}"/>
              </a:ext>
            </a:extLst>
          </p:cNvPr>
          <p:cNvSpPr txBox="1"/>
          <p:nvPr/>
        </p:nvSpPr>
        <p:spPr>
          <a:xfrm>
            <a:off x="2517504" y="4484254"/>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60</a:t>
            </a:r>
          </a:p>
        </p:txBody>
      </p:sp>
      <p:sp>
        <p:nvSpPr>
          <p:cNvPr id="108" name="テキスト ボックス 107">
            <a:extLst>
              <a:ext uri="{FF2B5EF4-FFF2-40B4-BE49-F238E27FC236}">
                <a16:creationId xmlns:a16="http://schemas.microsoft.com/office/drawing/2014/main" id="{8F05874A-5087-BB4D-9184-40B12ECF92EB}"/>
              </a:ext>
            </a:extLst>
          </p:cNvPr>
          <p:cNvSpPr txBox="1"/>
          <p:nvPr/>
        </p:nvSpPr>
        <p:spPr>
          <a:xfrm>
            <a:off x="4275885" y="4484254"/>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60</a:t>
            </a:r>
          </a:p>
        </p:txBody>
      </p:sp>
      <p:sp>
        <p:nvSpPr>
          <p:cNvPr id="109" name="テキスト ボックス 108">
            <a:extLst>
              <a:ext uri="{FF2B5EF4-FFF2-40B4-BE49-F238E27FC236}">
                <a16:creationId xmlns:a16="http://schemas.microsoft.com/office/drawing/2014/main" id="{E2819A4E-5F56-4144-BFDF-1C9A6921C3EB}"/>
              </a:ext>
            </a:extLst>
          </p:cNvPr>
          <p:cNvSpPr txBox="1"/>
          <p:nvPr/>
        </p:nvSpPr>
        <p:spPr>
          <a:xfrm>
            <a:off x="6042960" y="4484254"/>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80</a:t>
            </a:r>
          </a:p>
        </p:txBody>
      </p:sp>
      <p:sp>
        <p:nvSpPr>
          <p:cNvPr id="110" name="テキスト ボックス 109">
            <a:extLst>
              <a:ext uri="{FF2B5EF4-FFF2-40B4-BE49-F238E27FC236}">
                <a16:creationId xmlns:a16="http://schemas.microsoft.com/office/drawing/2014/main" id="{BCD93863-F27F-6C48-BBCE-3DABDDDE954C}"/>
              </a:ext>
            </a:extLst>
          </p:cNvPr>
          <p:cNvSpPr txBox="1"/>
          <p:nvPr/>
        </p:nvSpPr>
        <p:spPr>
          <a:xfrm>
            <a:off x="7812090" y="4484254"/>
            <a:ext cx="1751981"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70</a:t>
            </a:r>
          </a:p>
        </p:txBody>
      </p:sp>
      <p:sp>
        <p:nvSpPr>
          <p:cNvPr id="111" name="テキスト ボックス 110">
            <a:extLst>
              <a:ext uri="{FF2B5EF4-FFF2-40B4-BE49-F238E27FC236}">
                <a16:creationId xmlns:a16="http://schemas.microsoft.com/office/drawing/2014/main" id="{CC5B18D3-CC44-DC49-8CC1-3DD75B410D81}"/>
              </a:ext>
            </a:extLst>
          </p:cNvPr>
          <p:cNvSpPr txBox="1"/>
          <p:nvPr/>
        </p:nvSpPr>
        <p:spPr>
          <a:xfrm>
            <a:off x="2517504" y="4899482"/>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60</a:t>
            </a:r>
          </a:p>
        </p:txBody>
      </p:sp>
      <p:sp>
        <p:nvSpPr>
          <p:cNvPr id="112" name="テキスト ボックス 111">
            <a:extLst>
              <a:ext uri="{FF2B5EF4-FFF2-40B4-BE49-F238E27FC236}">
                <a16:creationId xmlns:a16="http://schemas.microsoft.com/office/drawing/2014/main" id="{2DDDB73D-4240-504F-B159-793C72CA2E4E}"/>
              </a:ext>
            </a:extLst>
          </p:cNvPr>
          <p:cNvSpPr txBox="1"/>
          <p:nvPr/>
        </p:nvSpPr>
        <p:spPr>
          <a:xfrm>
            <a:off x="4275885" y="4899482"/>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40</a:t>
            </a:r>
          </a:p>
        </p:txBody>
      </p:sp>
      <p:sp>
        <p:nvSpPr>
          <p:cNvPr id="113" name="テキスト ボックス 112">
            <a:extLst>
              <a:ext uri="{FF2B5EF4-FFF2-40B4-BE49-F238E27FC236}">
                <a16:creationId xmlns:a16="http://schemas.microsoft.com/office/drawing/2014/main" id="{B1419F3D-2D95-6540-BA42-1EC49F22BFDB}"/>
              </a:ext>
            </a:extLst>
          </p:cNvPr>
          <p:cNvSpPr txBox="1"/>
          <p:nvPr/>
        </p:nvSpPr>
        <p:spPr>
          <a:xfrm>
            <a:off x="6042960" y="4899482"/>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60</a:t>
            </a:r>
          </a:p>
        </p:txBody>
      </p:sp>
      <p:sp>
        <p:nvSpPr>
          <p:cNvPr id="114" name="テキスト ボックス 113">
            <a:extLst>
              <a:ext uri="{FF2B5EF4-FFF2-40B4-BE49-F238E27FC236}">
                <a16:creationId xmlns:a16="http://schemas.microsoft.com/office/drawing/2014/main" id="{757BF17C-1D17-9C4D-BD83-AF730D609ABD}"/>
              </a:ext>
            </a:extLst>
          </p:cNvPr>
          <p:cNvSpPr txBox="1"/>
          <p:nvPr/>
        </p:nvSpPr>
        <p:spPr>
          <a:xfrm>
            <a:off x="7812090" y="4899482"/>
            <a:ext cx="1751981"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50</a:t>
            </a:r>
          </a:p>
        </p:txBody>
      </p:sp>
      <p:sp>
        <p:nvSpPr>
          <p:cNvPr id="115" name="テキスト ボックス 114">
            <a:extLst>
              <a:ext uri="{FF2B5EF4-FFF2-40B4-BE49-F238E27FC236}">
                <a16:creationId xmlns:a16="http://schemas.microsoft.com/office/drawing/2014/main" id="{D81A22F9-478D-B049-B445-47E7DBCC9D0A}"/>
              </a:ext>
            </a:extLst>
          </p:cNvPr>
          <p:cNvSpPr txBox="1"/>
          <p:nvPr/>
        </p:nvSpPr>
        <p:spPr>
          <a:xfrm>
            <a:off x="2517504" y="5314710"/>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80</a:t>
            </a:r>
          </a:p>
        </p:txBody>
      </p:sp>
      <p:sp>
        <p:nvSpPr>
          <p:cNvPr id="116" name="テキスト ボックス 115">
            <a:extLst>
              <a:ext uri="{FF2B5EF4-FFF2-40B4-BE49-F238E27FC236}">
                <a16:creationId xmlns:a16="http://schemas.microsoft.com/office/drawing/2014/main" id="{0E7E6709-0213-C041-B816-21CA3925B6FA}"/>
              </a:ext>
            </a:extLst>
          </p:cNvPr>
          <p:cNvSpPr txBox="1"/>
          <p:nvPr/>
        </p:nvSpPr>
        <p:spPr>
          <a:xfrm>
            <a:off x="4275885" y="5314710"/>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30</a:t>
            </a:r>
          </a:p>
        </p:txBody>
      </p:sp>
      <p:sp>
        <p:nvSpPr>
          <p:cNvPr id="117" name="テキスト ボックス 116">
            <a:extLst>
              <a:ext uri="{FF2B5EF4-FFF2-40B4-BE49-F238E27FC236}">
                <a16:creationId xmlns:a16="http://schemas.microsoft.com/office/drawing/2014/main" id="{6CF54FCA-F347-C340-9954-A85926C1DBA3}"/>
              </a:ext>
            </a:extLst>
          </p:cNvPr>
          <p:cNvSpPr txBox="1"/>
          <p:nvPr/>
        </p:nvSpPr>
        <p:spPr>
          <a:xfrm>
            <a:off x="6042960" y="5314710"/>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70</a:t>
            </a:r>
          </a:p>
        </p:txBody>
      </p:sp>
      <p:sp>
        <p:nvSpPr>
          <p:cNvPr id="118" name="テキスト ボックス 117">
            <a:extLst>
              <a:ext uri="{FF2B5EF4-FFF2-40B4-BE49-F238E27FC236}">
                <a16:creationId xmlns:a16="http://schemas.microsoft.com/office/drawing/2014/main" id="{FFB99E44-4AAB-B24F-913F-3EF68A296981}"/>
              </a:ext>
            </a:extLst>
          </p:cNvPr>
          <p:cNvSpPr txBox="1"/>
          <p:nvPr/>
        </p:nvSpPr>
        <p:spPr>
          <a:xfrm>
            <a:off x="7812090" y="5314710"/>
            <a:ext cx="1751981"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60</a:t>
            </a:r>
          </a:p>
        </p:txBody>
      </p:sp>
      <p:sp>
        <p:nvSpPr>
          <p:cNvPr id="119" name="テキスト ボックス 118">
            <a:extLst>
              <a:ext uri="{FF2B5EF4-FFF2-40B4-BE49-F238E27FC236}">
                <a16:creationId xmlns:a16="http://schemas.microsoft.com/office/drawing/2014/main" id="{8D09C967-C254-194F-9635-1777D063940A}"/>
              </a:ext>
            </a:extLst>
          </p:cNvPr>
          <p:cNvSpPr txBox="1"/>
          <p:nvPr/>
        </p:nvSpPr>
        <p:spPr>
          <a:xfrm>
            <a:off x="2517504" y="5729937"/>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70</a:t>
            </a:r>
          </a:p>
        </p:txBody>
      </p:sp>
      <p:sp>
        <p:nvSpPr>
          <p:cNvPr id="120" name="テキスト ボックス 119">
            <a:extLst>
              <a:ext uri="{FF2B5EF4-FFF2-40B4-BE49-F238E27FC236}">
                <a16:creationId xmlns:a16="http://schemas.microsoft.com/office/drawing/2014/main" id="{8E0FE034-CF77-EC40-96C2-CBE434452DD4}"/>
              </a:ext>
            </a:extLst>
          </p:cNvPr>
          <p:cNvSpPr txBox="1"/>
          <p:nvPr/>
        </p:nvSpPr>
        <p:spPr>
          <a:xfrm>
            <a:off x="4275885" y="5729937"/>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50</a:t>
            </a:r>
          </a:p>
        </p:txBody>
      </p:sp>
      <p:sp>
        <p:nvSpPr>
          <p:cNvPr id="121" name="テキスト ボックス 120">
            <a:extLst>
              <a:ext uri="{FF2B5EF4-FFF2-40B4-BE49-F238E27FC236}">
                <a16:creationId xmlns:a16="http://schemas.microsoft.com/office/drawing/2014/main" id="{435630D3-A9D6-9D4F-AB68-C3CAE7CF71F8}"/>
              </a:ext>
            </a:extLst>
          </p:cNvPr>
          <p:cNvSpPr txBox="1"/>
          <p:nvPr/>
        </p:nvSpPr>
        <p:spPr>
          <a:xfrm>
            <a:off x="6042960" y="5729937"/>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50</a:t>
            </a:r>
          </a:p>
        </p:txBody>
      </p:sp>
      <p:sp>
        <p:nvSpPr>
          <p:cNvPr id="122" name="テキスト ボックス 121">
            <a:extLst>
              <a:ext uri="{FF2B5EF4-FFF2-40B4-BE49-F238E27FC236}">
                <a16:creationId xmlns:a16="http://schemas.microsoft.com/office/drawing/2014/main" id="{AAC0490F-19F8-864B-934F-9F92489CF5DC}"/>
              </a:ext>
            </a:extLst>
          </p:cNvPr>
          <p:cNvSpPr txBox="1"/>
          <p:nvPr/>
        </p:nvSpPr>
        <p:spPr>
          <a:xfrm>
            <a:off x="7812090" y="5729937"/>
            <a:ext cx="1751981"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60</a:t>
            </a:r>
          </a:p>
        </p:txBody>
      </p:sp>
      <p:sp>
        <p:nvSpPr>
          <p:cNvPr id="123" name="テキスト ボックス 122">
            <a:extLst>
              <a:ext uri="{FF2B5EF4-FFF2-40B4-BE49-F238E27FC236}">
                <a16:creationId xmlns:a16="http://schemas.microsoft.com/office/drawing/2014/main" id="{4AEAE3D7-8F1C-6246-844E-6C60A0E72E52}"/>
              </a:ext>
            </a:extLst>
          </p:cNvPr>
          <p:cNvSpPr txBox="1"/>
          <p:nvPr/>
        </p:nvSpPr>
        <p:spPr>
          <a:xfrm>
            <a:off x="2514817" y="6153553"/>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700</a:t>
            </a:r>
          </a:p>
        </p:txBody>
      </p:sp>
      <p:sp>
        <p:nvSpPr>
          <p:cNvPr id="124" name="テキスト ボックス 123">
            <a:extLst>
              <a:ext uri="{FF2B5EF4-FFF2-40B4-BE49-F238E27FC236}">
                <a16:creationId xmlns:a16="http://schemas.microsoft.com/office/drawing/2014/main" id="{98795D49-3D04-A142-A222-B63CB0CE7A3C}"/>
              </a:ext>
            </a:extLst>
          </p:cNvPr>
          <p:cNvSpPr txBox="1"/>
          <p:nvPr/>
        </p:nvSpPr>
        <p:spPr>
          <a:xfrm>
            <a:off x="4273198" y="6153553"/>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620</a:t>
            </a:r>
          </a:p>
        </p:txBody>
      </p:sp>
      <p:sp>
        <p:nvSpPr>
          <p:cNvPr id="125" name="テキスト ボックス 124">
            <a:extLst>
              <a:ext uri="{FF2B5EF4-FFF2-40B4-BE49-F238E27FC236}">
                <a16:creationId xmlns:a16="http://schemas.microsoft.com/office/drawing/2014/main" id="{DAF3BB70-EF9D-7D48-9259-0F84FC711D53}"/>
              </a:ext>
            </a:extLst>
          </p:cNvPr>
          <p:cNvSpPr txBox="1"/>
          <p:nvPr/>
        </p:nvSpPr>
        <p:spPr>
          <a:xfrm>
            <a:off x="6040273" y="6153553"/>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670</a:t>
            </a:r>
          </a:p>
        </p:txBody>
      </p:sp>
      <p:sp>
        <p:nvSpPr>
          <p:cNvPr id="126" name="テキスト ボックス 125">
            <a:extLst>
              <a:ext uri="{FF2B5EF4-FFF2-40B4-BE49-F238E27FC236}">
                <a16:creationId xmlns:a16="http://schemas.microsoft.com/office/drawing/2014/main" id="{8694E17A-05CB-0A4A-AD4F-19B1701A76B7}"/>
              </a:ext>
            </a:extLst>
          </p:cNvPr>
          <p:cNvSpPr txBox="1"/>
          <p:nvPr/>
        </p:nvSpPr>
        <p:spPr>
          <a:xfrm>
            <a:off x="7809403" y="6153553"/>
            <a:ext cx="1751981"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710</a:t>
            </a:r>
          </a:p>
        </p:txBody>
      </p:sp>
      <p:sp>
        <p:nvSpPr>
          <p:cNvPr id="127" name="テキスト ボックス 126">
            <a:extLst>
              <a:ext uri="{FF2B5EF4-FFF2-40B4-BE49-F238E27FC236}">
                <a16:creationId xmlns:a16="http://schemas.microsoft.com/office/drawing/2014/main" id="{168DB12D-9C90-451B-8084-8CF7B272F489}"/>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2.</a:t>
            </a:r>
            <a:r>
              <a:rPr lang="ja-JP" altLang="en-US" sz="900" dirty="0">
                <a:latin typeface="Meiryo UI" panose="020B0604030504040204" pitchFamily="50" charset="-128"/>
                <a:ea typeface="Meiryo UI" panose="020B0604030504040204" pitchFamily="50" charset="-128"/>
              </a:rPr>
              <a:t>市場を分析する</a:t>
            </a:r>
          </a:p>
        </p:txBody>
      </p:sp>
      <p:sp>
        <p:nvSpPr>
          <p:cNvPr id="128" name="テキスト ボックス 127">
            <a:extLst>
              <a:ext uri="{FF2B5EF4-FFF2-40B4-BE49-F238E27FC236}">
                <a16:creationId xmlns:a16="http://schemas.microsoft.com/office/drawing/2014/main" id="{2038EF8C-CABF-4D76-9CD7-947875B7CBE0}"/>
              </a:ext>
            </a:extLst>
          </p:cNvPr>
          <p:cNvSpPr txBox="1"/>
          <p:nvPr/>
        </p:nvSpPr>
        <p:spPr>
          <a:xfrm>
            <a:off x="1809280" y="6560810"/>
            <a:ext cx="1463862"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STEP3:</a:t>
            </a:r>
            <a:r>
              <a:rPr lang="ja-JP" altLang="en-US" sz="900" dirty="0">
                <a:latin typeface="Meiryo UI" panose="020B0604030504040204" pitchFamily="50" charset="-128"/>
                <a:ea typeface="Meiryo UI" panose="020B0604030504040204" pitchFamily="50" charset="-128"/>
              </a:rPr>
              <a:t>競合について分析</a:t>
            </a:r>
          </a:p>
        </p:txBody>
      </p:sp>
    </p:spTree>
    <p:extLst>
      <p:ext uri="{BB962C8B-B14F-4D97-AF65-F5344CB8AC3E}">
        <p14:creationId xmlns:p14="http://schemas.microsoft.com/office/powerpoint/2010/main" val="2723789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8FD19B7B-0460-423D-852D-5A740585ABCE}"/>
              </a:ext>
            </a:extLst>
          </p:cNvPr>
          <p:cNvSpPr txBox="1"/>
          <p:nvPr/>
        </p:nvSpPr>
        <p:spPr>
          <a:xfrm>
            <a:off x="1020492" y="818866"/>
            <a:ext cx="2922595" cy="1800493"/>
          </a:xfrm>
          <a:prstGeom prst="rect">
            <a:avLst/>
          </a:prstGeom>
          <a:noFill/>
        </p:spPr>
        <p:txBody>
          <a:bodyPr wrap="none" rtlCol="0">
            <a:spAutoFit/>
          </a:bodyPr>
          <a:lstStyle/>
          <a:p>
            <a:pPr>
              <a:spcBef>
                <a:spcPts val="600"/>
              </a:spcBef>
            </a:pPr>
            <a:r>
              <a:rPr lang="en-US" altLang="ja-JP" sz="2000" b="1" dirty="0">
                <a:latin typeface="Meiryo UI" panose="020B0604030504040204" pitchFamily="50" charset="-128"/>
                <a:ea typeface="Meiryo UI" panose="020B0604030504040204" pitchFamily="50" charset="-128"/>
              </a:rPr>
              <a:t>7.</a:t>
            </a:r>
            <a:r>
              <a:rPr lang="ja-JP" altLang="en-US" sz="2000" b="1" dirty="0">
                <a:latin typeface="Meiryo UI" panose="020B0604030504040204" pitchFamily="50" charset="-128"/>
                <a:ea typeface="Meiryo UI" panose="020B0604030504040204" pitchFamily="50" charset="-128"/>
              </a:rPr>
              <a:t>他者に伝える・共有する</a:t>
            </a:r>
          </a:p>
          <a:p>
            <a:pPr>
              <a:spcBef>
                <a:spcPts val="600"/>
              </a:spcBef>
            </a:pPr>
            <a:r>
              <a:rPr lang="en-US" altLang="ja-JP" sz="1600" b="1" dirty="0">
                <a:latin typeface="Meiryo UI" panose="020B0604030504040204" pitchFamily="50" charset="-128"/>
                <a:ea typeface="Meiryo UI" panose="020B0604030504040204" pitchFamily="50" charset="-128"/>
              </a:rPr>
              <a:t>STEP1:</a:t>
            </a:r>
            <a:r>
              <a:rPr lang="ja-JP" altLang="en-US" sz="1600" b="1" dirty="0">
                <a:latin typeface="Meiryo UI" panose="020B0604030504040204" pitchFamily="50" charset="-128"/>
                <a:ea typeface="Meiryo UI" panose="020B0604030504040204" pitchFamily="50" charset="-128"/>
              </a:rPr>
              <a:t>情報を伝える</a:t>
            </a:r>
          </a:p>
          <a:p>
            <a:pPr marL="72000" algn="just" fontAlgn="ctr"/>
            <a:r>
              <a:rPr lang="ja-JP" altLang="en-US" sz="1400" dirty="0">
                <a:latin typeface="Meiryo UI" panose="020B0604030504040204" pitchFamily="50" charset="-128"/>
                <a:ea typeface="Meiryo UI" panose="020B0604030504040204" pitchFamily="50" charset="-128"/>
              </a:rPr>
              <a:t>商品企画書</a:t>
            </a:r>
            <a:endParaRPr lang="ja-JP" altLang="ja-JP" sz="1400" dirty="0">
              <a:latin typeface="Meiryo UI" panose="020B0604030504040204" pitchFamily="50" charset="-128"/>
              <a:ea typeface="Meiryo UI" panose="020B0604030504040204" pitchFamily="50" charset="-128"/>
            </a:endParaRPr>
          </a:p>
          <a:p>
            <a:pPr marL="72000" algn="just" fontAlgn="ctr"/>
            <a:r>
              <a:rPr lang="ja-JP" altLang="en-US" sz="1400" dirty="0">
                <a:latin typeface="Meiryo UI" panose="020B0604030504040204" pitchFamily="50" charset="-128"/>
                <a:ea typeface="Meiryo UI" panose="020B0604030504040204" pitchFamily="50" charset="-128"/>
              </a:rPr>
              <a:t>イベント企画書</a:t>
            </a:r>
            <a:endParaRPr lang="ja-JP" altLang="ja-JP" sz="1400" dirty="0">
              <a:latin typeface="Meiryo UI" panose="020B0604030504040204" pitchFamily="50" charset="-128"/>
              <a:ea typeface="Meiryo UI" panose="020B0604030504040204" pitchFamily="50" charset="-128"/>
            </a:endParaRPr>
          </a:p>
          <a:p>
            <a:pPr marL="72000" algn="just" fontAlgn="ctr"/>
            <a:r>
              <a:rPr lang="en-US" altLang="ja-JP" sz="1400" dirty="0">
                <a:latin typeface="Meiryo UI" panose="020B0604030504040204" pitchFamily="50" charset="-128"/>
                <a:ea typeface="Meiryo UI" panose="020B0604030504040204" pitchFamily="50" charset="-128"/>
              </a:rPr>
              <a:t>PREP</a:t>
            </a:r>
          </a:p>
          <a:p>
            <a:pPr marL="72000" algn="just" fontAlgn="ctr"/>
            <a:r>
              <a:rPr lang="en-US" altLang="ja-JP" sz="1400" dirty="0">
                <a:latin typeface="Meiryo UI" panose="020B0604030504040204" pitchFamily="50" charset="-128"/>
                <a:ea typeface="Meiryo UI" panose="020B0604030504040204" pitchFamily="50" charset="-128"/>
              </a:rPr>
              <a:t>TAPS</a:t>
            </a:r>
            <a:endParaRPr lang="en-US" altLang="ja-JP" sz="1400" dirty="0">
              <a:solidFill>
                <a:srgbClr val="000000"/>
              </a:solidFill>
              <a:latin typeface="Meiryo UI" panose="020B0604030504040204" pitchFamily="50" charset="-128"/>
              <a:ea typeface="Meiryo UI" panose="020B0604030504040204" pitchFamily="50" charset="-128"/>
            </a:endParaRPr>
          </a:p>
          <a:p>
            <a:pPr marL="72000" algn="just" fontAlgn="ctr"/>
            <a:endParaRPr lang="ja-JP" altLang="ja-JP" sz="1400" dirty="0">
              <a:latin typeface="Meiryo UI" panose="020B0604030504040204" pitchFamily="50" charset="-128"/>
              <a:ea typeface="Meiryo UI" panose="020B0604030504040204" pitchFamily="50" charset="-128"/>
            </a:endParaRPr>
          </a:p>
        </p:txBody>
      </p:sp>
      <p:sp>
        <p:nvSpPr>
          <p:cNvPr id="28" name="正方形/長方形 27">
            <a:extLst>
              <a:ext uri="{FF2B5EF4-FFF2-40B4-BE49-F238E27FC236}">
                <a16:creationId xmlns:a16="http://schemas.microsoft.com/office/drawing/2014/main" id="{9265C834-FD14-4205-B393-1E6BE259770A}"/>
              </a:ext>
            </a:extLst>
          </p:cNvPr>
          <p:cNvSpPr/>
          <p:nvPr/>
        </p:nvSpPr>
        <p:spPr>
          <a:xfrm>
            <a:off x="4953000" y="818866"/>
            <a:ext cx="4059640" cy="615553"/>
          </a:xfrm>
          <a:prstGeom prst="rect">
            <a:avLst/>
          </a:prstGeom>
        </p:spPr>
        <p:txBody>
          <a:bodyPr wrap="square">
            <a:spAutoFit/>
          </a:bodyPr>
          <a:lstStyle/>
          <a:p>
            <a:pPr fontAlgn="ctr">
              <a:spcBef>
                <a:spcPts val="600"/>
              </a:spcBef>
            </a:pPr>
            <a:r>
              <a:rPr lang="ja-JP" altLang="en-US" sz="2000" b="1" dirty="0">
                <a:latin typeface="Meiryo UI" panose="020B0604030504040204" pitchFamily="50" charset="-128"/>
                <a:ea typeface="Meiryo UI" panose="020B0604030504040204" pitchFamily="50" charset="-128"/>
              </a:rPr>
              <a:t>・フレームワーク活用場面の一覧表</a:t>
            </a:r>
            <a:endParaRPr lang="en-US" altLang="ja-JP" sz="2000" b="1" dirty="0">
              <a:latin typeface="Meiryo UI" panose="020B0604030504040204" pitchFamily="50" charset="-128"/>
              <a:ea typeface="Meiryo UI" panose="020B0604030504040204" pitchFamily="50" charset="-128"/>
            </a:endParaRPr>
          </a:p>
          <a:p>
            <a:pPr marL="72000" algn="just" fontAlgn="ctr"/>
            <a:endParaRPr lang="en-US" altLang="ja-JP" sz="1400" dirty="0">
              <a:solidFill>
                <a:srgbClr val="000000"/>
              </a:solidFill>
              <a:latin typeface="Meiryo UI" panose="020B0604030504040204" pitchFamily="50" charset="-128"/>
              <a:ea typeface="Meiryo UI" panose="020B0604030504040204" pitchFamily="50" charset="-128"/>
            </a:endParaRPr>
          </a:p>
        </p:txBody>
      </p:sp>
      <p:cxnSp>
        <p:nvCxnSpPr>
          <p:cNvPr id="30" name="直線コネクタ 29">
            <a:extLst>
              <a:ext uri="{FF2B5EF4-FFF2-40B4-BE49-F238E27FC236}">
                <a16:creationId xmlns:a16="http://schemas.microsoft.com/office/drawing/2014/main" id="{1313AE7F-FA4A-469D-BE24-D6F2C26F0C9F}"/>
              </a:ext>
            </a:extLst>
          </p:cNvPr>
          <p:cNvCxnSpPr>
            <a:cxnSpLocks/>
          </p:cNvCxnSpPr>
          <p:nvPr/>
        </p:nvCxnSpPr>
        <p:spPr>
          <a:xfrm>
            <a:off x="4816522" y="818866"/>
            <a:ext cx="0" cy="5322627"/>
          </a:xfrm>
          <a:prstGeom prst="line">
            <a:avLst/>
          </a:prstGeom>
          <a:ln w="6350">
            <a:prstDash val="dash"/>
          </a:ln>
          <a:effectLst/>
        </p:spPr>
        <p:style>
          <a:lnRef idx="2">
            <a:schemeClr val="accent1"/>
          </a:lnRef>
          <a:fillRef idx="0">
            <a:schemeClr val="accent1"/>
          </a:fillRef>
          <a:effectRef idx="1">
            <a:schemeClr val="accent1"/>
          </a:effectRef>
          <a:fontRef idx="minor">
            <a:schemeClr val="tx1"/>
          </a:fontRef>
        </p:style>
      </p:cxnSp>
      <p:sp>
        <p:nvSpPr>
          <p:cNvPr id="14" name="テキスト ボックス 13">
            <a:extLst>
              <a:ext uri="{FF2B5EF4-FFF2-40B4-BE49-F238E27FC236}">
                <a16:creationId xmlns:a16="http://schemas.microsoft.com/office/drawing/2014/main" id="{E54773C6-6111-474E-81C2-AE9E2FCCA951}"/>
              </a:ext>
            </a:extLst>
          </p:cNvPr>
          <p:cNvSpPr txBox="1"/>
          <p:nvPr/>
        </p:nvSpPr>
        <p:spPr>
          <a:xfrm>
            <a:off x="463308" y="238540"/>
            <a:ext cx="1527021" cy="400110"/>
          </a:xfrm>
          <a:prstGeom prst="rect">
            <a:avLst/>
          </a:prstGeom>
          <a:noFill/>
        </p:spPr>
        <p:txBody>
          <a:bodyPr wrap="none" rtlCol="0">
            <a:spAutoFit/>
          </a:bodyPr>
          <a:lstStyle/>
          <a:p>
            <a:r>
              <a:rPr kumimoji="1" lang="ja-JP" altLang="en-US" sz="2000" b="1" dirty="0">
                <a:solidFill>
                  <a:schemeClr val="tx1">
                    <a:lumMod val="75000"/>
                    <a:lumOff val="25000"/>
                  </a:schemeClr>
                </a:solidFill>
                <a:latin typeface="Meiryo" panose="020B0604030504040204" pitchFamily="34" charset="-128"/>
                <a:ea typeface="Meiryo" panose="020B0604030504040204" pitchFamily="34" charset="-128"/>
              </a:rPr>
              <a:t>目次 </a:t>
            </a:r>
            <a:r>
              <a:rPr lang="en-US" altLang="ja-JP" sz="2000" b="1" dirty="0">
                <a:solidFill>
                  <a:schemeClr val="tx1">
                    <a:lumMod val="75000"/>
                    <a:lumOff val="25000"/>
                  </a:schemeClr>
                </a:solidFill>
                <a:latin typeface="Meiryo" panose="020B0604030504040204" pitchFamily="34" charset="-128"/>
                <a:ea typeface="Meiryo" panose="020B0604030504040204" pitchFamily="34" charset="-128"/>
              </a:rPr>
              <a:t>(</a:t>
            </a:r>
            <a:r>
              <a:rPr kumimoji="1" lang="en-US" altLang="ja-JP" sz="2000" b="1" dirty="0">
                <a:solidFill>
                  <a:schemeClr val="tx1">
                    <a:lumMod val="75000"/>
                    <a:lumOff val="25000"/>
                  </a:schemeClr>
                </a:solidFill>
                <a:latin typeface="Meiryo" panose="020B0604030504040204" pitchFamily="34" charset="-128"/>
                <a:ea typeface="Meiryo" panose="020B0604030504040204" pitchFamily="34" charset="-128"/>
              </a:rPr>
              <a:t>4/4)</a:t>
            </a:r>
            <a:endParaRPr kumimoji="1" lang="ja-JP" altLang="en-US" sz="2000" b="1" dirty="0">
              <a:solidFill>
                <a:schemeClr val="tx1">
                  <a:lumMod val="75000"/>
                  <a:lumOff val="25000"/>
                </a:schemeClr>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42442870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正方形/長方形 55">
            <a:extLst>
              <a:ext uri="{FF2B5EF4-FFF2-40B4-BE49-F238E27FC236}">
                <a16:creationId xmlns:a16="http://schemas.microsoft.com/office/drawing/2014/main" id="{86D383DA-F234-0A49-9BD2-B1D6396F85DC}"/>
              </a:ext>
            </a:extLst>
          </p:cNvPr>
          <p:cNvSpPr/>
          <p:nvPr/>
        </p:nvSpPr>
        <p:spPr>
          <a:xfrm>
            <a:off x="359781" y="1075509"/>
            <a:ext cx="2163097" cy="5406346"/>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00">
              <a:latin typeface="Meiryo" panose="020B0604030504040204" pitchFamily="34" charset="-128"/>
              <a:ea typeface="Meiryo" panose="020B0604030504040204" pitchFamily="34" charset="-128"/>
            </a:endParaRPr>
          </a:p>
        </p:txBody>
      </p:sp>
      <p:sp>
        <p:nvSpPr>
          <p:cNvPr id="50" name="正方形/長方形 49">
            <a:extLst>
              <a:ext uri="{FF2B5EF4-FFF2-40B4-BE49-F238E27FC236}">
                <a16:creationId xmlns:a16="http://schemas.microsoft.com/office/drawing/2014/main" id="{691B4B0C-0512-C346-9872-3C05BF571538}"/>
              </a:ext>
            </a:extLst>
          </p:cNvPr>
          <p:cNvSpPr/>
          <p:nvPr/>
        </p:nvSpPr>
        <p:spPr>
          <a:xfrm>
            <a:off x="2510470" y="686423"/>
            <a:ext cx="7041194" cy="38908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00">
              <a:latin typeface="Meiryo" panose="020B0604030504040204" pitchFamily="34" charset="-128"/>
              <a:ea typeface="Meiryo" panose="020B0604030504040204" pitchFamily="34" charset="-128"/>
            </a:endParaRPr>
          </a:p>
        </p:txBody>
      </p:sp>
      <p:cxnSp>
        <p:nvCxnSpPr>
          <p:cNvPr id="98" name="直線コネクタ 97"/>
          <p:cNvCxnSpPr>
            <a:cxnSpLocks/>
          </p:cNvCxnSpPr>
          <p:nvPr/>
        </p:nvCxnSpPr>
        <p:spPr>
          <a:xfrm>
            <a:off x="725611" y="1075511"/>
            <a:ext cx="0" cy="49827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52" name="直線コネクタ 51"/>
          <p:cNvCxnSpPr>
            <a:cxnSpLocks/>
          </p:cNvCxnSpPr>
          <p:nvPr/>
        </p:nvCxnSpPr>
        <p:spPr>
          <a:xfrm>
            <a:off x="4275885" y="676484"/>
            <a:ext cx="0"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53" name="直線コネクタ 52"/>
          <p:cNvCxnSpPr>
            <a:cxnSpLocks/>
          </p:cNvCxnSpPr>
          <p:nvPr/>
        </p:nvCxnSpPr>
        <p:spPr>
          <a:xfrm>
            <a:off x="6038613" y="686423"/>
            <a:ext cx="0" cy="579543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54" name="直線コネクタ 53"/>
          <p:cNvCxnSpPr>
            <a:cxnSpLocks/>
          </p:cNvCxnSpPr>
          <p:nvPr/>
        </p:nvCxnSpPr>
        <p:spPr>
          <a:xfrm>
            <a:off x="7801342" y="676484"/>
            <a:ext cx="0"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93" name="直線コネクタ 92"/>
          <p:cNvCxnSpPr>
            <a:cxnSpLocks/>
          </p:cNvCxnSpPr>
          <p:nvPr/>
        </p:nvCxnSpPr>
        <p:spPr>
          <a:xfrm>
            <a:off x="339975" y="6058240"/>
            <a:ext cx="9228739"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6" name="直線コネクタ 45">
            <a:extLst>
              <a:ext uri="{FF2B5EF4-FFF2-40B4-BE49-F238E27FC236}">
                <a16:creationId xmlns:a16="http://schemas.microsoft.com/office/drawing/2014/main" id="{124C1A00-356D-0E49-8D06-88F0BF7646C9}"/>
              </a:ext>
            </a:extLst>
          </p:cNvPr>
          <p:cNvCxnSpPr/>
          <p:nvPr/>
        </p:nvCxnSpPr>
        <p:spPr>
          <a:xfrm>
            <a:off x="728298" y="1490739"/>
            <a:ext cx="881364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66" name="テキスト ボックス 65">
            <a:extLst>
              <a:ext uri="{FF2B5EF4-FFF2-40B4-BE49-F238E27FC236}">
                <a16:creationId xmlns:a16="http://schemas.microsoft.com/office/drawing/2014/main" id="{2C43BFFA-2CFA-3440-A405-26259D4D330F}"/>
              </a:ext>
            </a:extLst>
          </p:cNvPr>
          <p:cNvSpPr txBox="1"/>
          <p:nvPr/>
        </p:nvSpPr>
        <p:spPr>
          <a:xfrm>
            <a:off x="2517504" y="766170"/>
            <a:ext cx="1777825" cy="265139"/>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自社</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67" name="テキスト ボックス 66">
            <a:extLst>
              <a:ext uri="{FF2B5EF4-FFF2-40B4-BE49-F238E27FC236}">
                <a16:creationId xmlns:a16="http://schemas.microsoft.com/office/drawing/2014/main" id="{3DE36A33-50BC-6741-AD27-82F0BF981B1B}"/>
              </a:ext>
            </a:extLst>
          </p:cNvPr>
          <p:cNvSpPr txBox="1"/>
          <p:nvPr/>
        </p:nvSpPr>
        <p:spPr>
          <a:xfrm>
            <a:off x="4275885" y="766170"/>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A</a:t>
            </a:r>
            <a:r>
              <a:rPr lang="ja-JP" altLang="en-US" sz="1000" dirty="0">
                <a:solidFill>
                  <a:srgbClr val="404040"/>
                </a:solidFill>
                <a:latin typeface="Meiryo" panose="020B0604030504040204" pitchFamily="34" charset="-128"/>
                <a:ea typeface="Meiryo" panose="020B0604030504040204" pitchFamily="34" charset="-128"/>
                <a:cs typeface="メイリオ"/>
              </a:rPr>
              <a:t>社</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68" name="テキスト ボックス 67">
            <a:extLst>
              <a:ext uri="{FF2B5EF4-FFF2-40B4-BE49-F238E27FC236}">
                <a16:creationId xmlns:a16="http://schemas.microsoft.com/office/drawing/2014/main" id="{3C944064-431A-AD41-B46E-C56336CC574E}"/>
              </a:ext>
            </a:extLst>
          </p:cNvPr>
          <p:cNvSpPr txBox="1"/>
          <p:nvPr/>
        </p:nvSpPr>
        <p:spPr>
          <a:xfrm>
            <a:off x="6042960" y="766170"/>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B</a:t>
            </a:r>
            <a:r>
              <a:rPr lang="ja-JP" altLang="en-US" sz="1000" dirty="0">
                <a:solidFill>
                  <a:srgbClr val="404040"/>
                </a:solidFill>
                <a:latin typeface="Meiryo" panose="020B0604030504040204" pitchFamily="34" charset="-128"/>
                <a:ea typeface="Meiryo" panose="020B0604030504040204" pitchFamily="34" charset="-128"/>
                <a:cs typeface="メイリオ"/>
              </a:rPr>
              <a:t>社</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69" name="テキスト ボックス 68">
            <a:extLst>
              <a:ext uri="{FF2B5EF4-FFF2-40B4-BE49-F238E27FC236}">
                <a16:creationId xmlns:a16="http://schemas.microsoft.com/office/drawing/2014/main" id="{86783C93-7291-B04C-8943-7C9109C31FF7}"/>
              </a:ext>
            </a:extLst>
          </p:cNvPr>
          <p:cNvSpPr txBox="1"/>
          <p:nvPr/>
        </p:nvSpPr>
        <p:spPr>
          <a:xfrm>
            <a:off x="7812090" y="766170"/>
            <a:ext cx="1751981"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C</a:t>
            </a:r>
            <a:r>
              <a:rPr lang="ja-JP" altLang="en-US" sz="1000" dirty="0">
                <a:solidFill>
                  <a:srgbClr val="404040"/>
                </a:solidFill>
                <a:latin typeface="Meiryo" panose="020B0604030504040204" pitchFamily="34" charset="-128"/>
                <a:ea typeface="Meiryo" panose="020B0604030504040204" pitchFamily="34" charset="-128"/>
                <a:cs typeface="メイリオ"/>
              </a:rPr>
              <a:t>社</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cxnSp>
        <p:nvCxnSpPr>
          <p:cNvPr id="33" name="直線コネクタ 32">
            <a:extLst>
              <a:ext uri="{FF2B5EF4-FFF2-40B4-BE49-F238E27FC236}">
                <a16:creationId xmlns:a16="http://schemas.microsoft.com/office/drawing/2014/main" id="{F95A1CB9-FFB8-9E49-9A75-18E2B5E58244}"/>
              </a:ext>
            </a:extLst>
          </p:cNvPr>
          <p:cNvCxnSpPr/>
          <p:nvPr/>
        </p:nvCxnSpPr>
        <p:spPr>
          <a:xfrm>
            <a:off x="725609" y="1905967"/>
            <a:ext cx="881364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7" name="直線コネクタ 36">
            <a:extLst>
              <a:ext uri="{FF2B5EF4-FFF2-40B4-BE49-F238E27FC236}">
                <a16:creationId xmlns:a16="http://schemas.microsoft.com/office/drawing/2014/main" id="{0CBBFF3E-0239-1C4A-ADF0-2BEB77B76285}"/>
              </a:ext>
            </a:extLst>
          </p:cNvPr>
          <p:cNvCxnSpPr/>
          <p:nvPr/>
        </p:nvCxnSpPr>
        <p:spPr>
          <a:xfrm>
            <a:off x="732688" y="2736422"/>
            <a:ext cx="881364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9" name="直線コネクタ 38">
            <a:extLst>
              <a:ext uri="{FF2B5EF4-FFF2-40B4-BE49-F238E27FC236}">
                <a16:creationId xmlns:a16="http://schemas.microsoft.com/office/drawing/2014/main" id="{A5DF19A4-4F4C-2441-81DB-AFF54B60049A}"/>
              </a:ext>
            </a:extLst>
          </p:cNvPr>
          <p:cNvCxnSpPr/>
          <p:nvPr/>
        </p:nvCxnSpPr>
        <p:spPr>
          <a:xfrm>
            <a:off x="725674" y="3151650"/>
            <a:ext cx="881364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3" name="直線コネクタ 42">
            <a:extLst>
              <a:ext uri="{FF2B5EF4-FFF2-40B4-BE49-F238E27FC236}">
                <a16:creationId xmlns:a16="http://schemas.microsoft.com/office/drawing/2014/main" id="{4F3078D6-F0A9-B140-BD9B-73216118CB22}"/>
              </a:ext>
            </a:extLst>
          </p:cNvPr>
          <p:cNvCxnSpPr/>
          <p:nvPr/>
        </p:nvCxnSpPr>
        <p:spPr>
          <a:xfrm>
            <a:off x="732754" y="3982106"/>
            <a:ext cx="881364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55" name="直線コネクタ 54">
            <a:extLst>
              <a:ext uri="{FF2B5EF4-FFF2-40B4-BE49-F238E27FC236}">
                <a16:creationId xmlns:a16="http://schemas.microsoft.com/office/drawing/2014/main" id="{575B589A-20E6-D84B-97D2-F5C9229E8D7A}"/>
              </a:ext>
            </a:extLst>
          </p:cNvPr>
          <p:cNvCxnSpPr/>
          <p:nvPr/>
        </p:nvCxnSpPr>
        <p:spPr>
          <a:xfrm>
            <a:off x="730065" y="4397334"/>
            <a:ext cx="881364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5" name="直線コネクタ 34">
            <a:extLst>
              <a:ext uri="{FF2B5EF4-FFF2-40B4-BE49-F238E27FC236}">
                <a16:creationId xmlns:a16="http://schemas.microsoft.com/office/drawing/2014/main" id="{AB725E8D-8C95-714B-B207-7F9F2D8D7971}"/>
              </a:ext>
            </a:extLst>
          </p:cNvPr>
          <p:cNvCxnSpPr>
            <a:cxnSpLocks/>
          </p:cNvCxnSpPr>
          <p:nvPr/>
        </p:nvCxnSpPr>
        <p:spPr>
          <a:xfrm>
            <a:off x="354642" y="2321195"/>
            <a:ext cx="919438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1" name="直線コネクタ 40">
            <a:extLst>
              <a:ext uri="{FF2B5EF4-FFF2-40B4-BE49-F238E27FC236}">
                <a16:creationId xmlns:a16="http://schemas.microsoft.com/office/drawing/2014/main" id="{5F85D3D8-FFF9-A945-ABA9-1473FD39B241}"/>
              </a:ext>
            </a:extLst>
          </p:cNvPr>
          <p:cNvCxnSpPr>
            <a:cxnSpLocks/>
          </p:cNvCxnSpPr>
          <p:nvPr/>
        </p:nvCxnSpPr>
        <p:spPr>
          <a:xfrm>
            <a:off x="341715" y="3566878"/>
            <a:ext cx="919438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78" name="直線コネクタ 77">
            <a:extLst>
              <a:ext uri="{FF2B5EF4-FFF2-40B4-BE49-F238E27FC236}">
                <a16:creationId xmlns:a16="http://schemas.microsoft.com/office/drawing/2014/main" id="{CF7247BC-615B-F140-B0FA-3DAC87D3B5F2}"/>
              </a:ext>
            </a:extLst>
          </p:cNvPr>
          <p:cNvCxnSpPr/>
          <p:nvPr/>
        </p:nvCxnSpPr>
        <p:spPr>
          <a:xfrm>
            <a:off x="350060" y="4812562"/>
            <a:ext cx="919438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80" name="直線コネクタ 79">
            <a:extLst>
              <a:ext uri="{FF2B5EF4-FFF2-40B4-BE49-F238E27FC236}">
                <a16:creationId xmlns:a16="http://schemas.microsoft.com/office/drawing/2014/main" id="{56C876E5-F95B-DE40-82A9-FB66EC9419E4}"/>
              </a:ext>
            </a:extLst>
          </p:cNvPr>
          <p:cNvCxnSpPr/>
          <p:nvPr/>
        </p:nvCxnSpPr>
        <p:spPr>
          <a:xfrm>
            <a:off x="728295" y="5227790"/>
            <a:ext cx="881364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82" name="直線コネクタ 81">
            <a:extLst>
              <a:ext uri="{FF2B5EF4-FFF2-40B4-BE49-F238E27FC236}">
                <a16:creationId xmlns:a16="http://schemas.microsoft.com/office/drawing/2014/main" id="{8CD00A89-70A5-6042-BC93-4C8F2FB50D3C}"/>
              </a:ext>
            </a:extLst>
          </p:cNvPr>
          <p:cNvCxnSpPr/>
          <p:nvPr/>
        </p:nvCxnSpPr>
        <p:spPr>
          <a:xfrm>
            <a:off x="738064" y="5643018"/>
            <a:ext cx="881364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57" name="テキスト ボックス 156">
            <a:extLst>
              <a:ext uri="{FF2B5EF4-FFF2-40B4-BE49-F238E27FC236}">
                <a16:creationId xmlns:a16="http://schemas.microsoft.com/office/drawing/2014/main" id="{6F0EE317-371C-4F49-811F-20DA00F6E69C}"/>
              </a:ext>
            </a:extLst>
          </p:cNvPr>
          <p:cNvSpPr txBox="1"/>
          <p:nvPr/>
        </p:nvSpPr>
        <p:spPr>
          <a:xfrm>
            <a:off x="363847" y="6141682"/>
            <a:ext cx="2141244" cy="265139"/>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総合得点</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105" name="テキスト ボックス 104">
            <a:extLst>
              <a:ext uri="{FF2B5EF4-FFF2-40B4-BE49-F238E27FC236}">
                <a16:creationId xmlns:a16="http://schemas.microsoft.com/office/drawing/2014/main" id="{D6F92182-4A56-F04E-AABD-08F706CE36F2}"/>
              </a:ext>
            </a:extLst>
          </p:cNvPr>
          <p:cNvSpPr txBox="1"/>
          <p:nvPr/>
        </p:nvSpPr>
        <p:spPr>
          <a:xfrm>
            <a:off x="463308" y="238540"/>
            <a:ext cx="2190023"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21_</a:t>
            </a:r>
            <a:r>
              <a:rPr lang="ja-JP" altLang="en-US" dirty="0"/>
              <a:t>コア・コンピタンス分析</a:t>
            </a:r>
          </a:p>
        </p:txBody>
      </p:sp>
      <p:cxnSp>
        <p:nvCxnSpPr>
          <p:cNvPr id="32" name="直線コネクタ 31">
            <a:extLst>
              <a:ext uri="{FF2B5EF4-FFF2-40B4-BE49-F238E27FC236}">
                <a16:creationId xmlns:a16="http://schemas.microsoft.com/office/drawing/2014/main" id="{F2B26953-D924-7E48-9521-70C1CD0B1B15}"/>
              </a:ext>
            </a:extLst>
          </p:cNvPr>
          <p:cNvCxnSpPr>
            <a:cxnSpLocks/>
          </p:cNvCxnSpPr>
          <p:nvPr/>
        </p:nvCxnSpPr>
        <p:spPr>
          <a:xfrm>
            <a:off x="725611" y="1075511"/>
            <a:ext cx="0" cy="49827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34" name="テキスト ボックス 33">
            <a:extLst>
              <a:ext uri="{FF2B5EF4-FFF2-40B4-BE49-F238E27FC236}">
                <a16:creationId xmlns:a16="http://schemas.microsoft.com/office/drawing/2014/main" id="{1C3D26C8-AD66-954B-891D-D7CC876B7D8D}"/>
              </a:ext>
            </a:extLst>
          </p:cNvPr>
          <p:cNvSpPr txBox="1"/>
          <p:nvPr/>
        </p:nvSpPr>
        <p:spPr>
          <a:xfrm>
            <a:off x="732645" y="1150555"/>
            <a:ext cx="1777825" cy="265139"/>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商品サービスの開発数</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36" name="テキスト ボックス 35">
            <a:extLst>
              <a:ext uri="{FF2B5EF4-FFF2-40B4-BE49-F238E27FC236}">
                <a16:creationId xmlns:a16="http://schemas.microsoft.com/office/drawing/2014/main" id="{4681D5CE-AECB-F34E-9907-24E1AC0D97E8}"/>
              </a:ext>
            </a:extLst>
          </p:cNvPr>
          <p:cNvSpPr txBox="1"/>
          <p:nvPr/>
        </p:nvSpPr>
        <p:spPr>
          <a:xfrm>
            <a:off x="729956" y="1565784"/>
            <a:ext cx="1777825" cy="265139"/>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開発スピード</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38" name="テキスト ボックス 37">
            <a:extLst>
              <a:ext uri="{FF2B5EF4-FFF2-40B4-BE49-F238E27FC236}">
                <a16:creationId xmlns:a16="http://schemas.microsoft.com/office/drawing/2014/main" id="{4D9F6278-79A5-2144-921C-2B6E51C42392}"/>
              </a:ext>
            </a:extLst>
          </p:cNvPr>
          <p:cNvSpPr txBox="1"/>
          <p:nvPr/>
        </p:nvSpPr>
        <p:spPr>
          <a:xfrm>
            <a:off x="729956" y="1981012"/>
            <a:ext cx="1777825" cy="265139"/>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製品シェア率</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40" name="テキスト ボックス 39">
            <a:extLst>
              <a:ext uri="{FF2B5EF4-FFF2-40B4-BE49-F238E27FC236}">
                <a16:creationId xmlns:a16="http://schemas.microsoft.com/office/drawing/2014/main" id="{76F2A7C7-4640-A748-8753-B8A99F723ACD}"/>
              </a:ext>
            </a:extLst>
          </p:cNvPr>
          <p:cNvSpPr txBox="1"/>
          <p:nvPr/>
        </p:nvSpPr>
        <p:spPr>
          <a:xfrm>
            <a:off x="727266" y="2396240"/>
            <a:ext cx="1777825" cy="265139"/>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リサーチ力</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42" name="テキスト ボックス 41">
            <a:extLst>
              <a:ext uri="{FF2B5EF4-FFF2-40B4-BE49-F238E27FC236}">
                <a16:creationId xmlns:a16="http://schemas.microsoft.com/office/drawing/2014/main" id="{7141B4E8-92D4-9D41-9DB2-48DF165B108C}"/>
              </a:ext>
            </a:extLst>
          </p:cNvPr>
          <p:cNvSpPr txBox="1"/>
          <p:nvPr/>
        </p:nvSpPr>
        <p:spPr>
          <a:xfrm>
            <a:off x="730021" y="2811469"/>
            <a:ext cx="1777825" cy="265139"/>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プランニング力</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44" name="テキスト ボックス 43">
            <a:extLst>
              <a:ext uri="{FF2B5EF4-FFF2-40B4-BE49-F238E27FC236}">
                <a16:creationId xmlns:a16="http://schemas.microsoft.com/office/drawing/2014/main" id="{A9BE50FD-E7FB-4B49-8897-74665040C1C6}"/>
              </a:ext>
            </a:extLst>
          </p:cNvPr>
          <p:cNvSpPr txBox="1"/>
          <p:nvPr/>
        </p:nvSpPr>
        <p:spPr>
          <a:xfrm>
            <a:off x="727331" y="3226697"/>
            <a:ext cx="1777825" cy="265139"/>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顧客育成力</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45" name="テキスト ボックス 44">
            <a:extLst>
              <a:ext uri="{FF2B5EF4-FFF2-40B4-BE49-F238E27FC236}">
                <a16:creationId xmlns:a16="http://schemas.microsoft.com/office/drawing/2014/main" id="{5D90ACD0-0048-5249-9FA8-A4E322660DC0}"/>
              </a:ext>
            </a:extLst>
          </p:cNvPr>
          <p:cNvSpPr txBox="1"/>
          <p:nvPr/>
        </p:nvSpPr>
        <p:spPr>
          <a:xfrm>
            <a:off x="727331" y="3641926"/>
            <a:ext cx="1777825" cy="265139"/>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営業人員数</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47" name="テキスト ボックス 46">
            <a:extLst>
              <a:ext uri="{FF2B5EF4-FFF2-40B4-BE49-F238E27FC236}">
                <a16:creationId xmlns:a16="http://schemas.microsoft.com/office/drawing/2014/main" id="{FB34B6B3-5F56-E24B-8275-4167FCF0E65E}"/>
              </a:ext>
            </a:extLst>
          </p:cNvPr>
          <p:cNvSpPr txBox="1"/>
          <p:nvPr/>
        </p:nvSpPr>
        <p:spPr>
          <a:xfrm>
            <a:off x="724642" y="4057154"/>
            <a:ext cx="1777825" cy="265139"/>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企画提案力</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48" name="テキスト ボックス 47">
            <a:extLst>
              <a:ext uri="{FF2B5EF4-FFF2-40B4-BE49-F238E27FC236}">
                <a16:creationId xmlns:a16="http://schemas.microsoft.com/office/drawing/2014/main" id="{E32C990B-9ED3-4A48-AF36-89394DA8A787}"/>
              </a:ext>
            </a:extLst>
          </p:cNvPr>
          <p:cNvSpPr txBox="1"/>
          <p:nvPr/>
        </p:nvSpPr>
        <p:spPr>
          <a:xfrm>
            <a:off x="735331" y="4472382"/>
            <a:ext cx="1777825" cy="265139"/>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顧客名簿数</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49" name="テキスト ボックス 48">
            <a:extLst>
              <a:ext uri="{FF2B5EF4-FFF2-40B4-BE49-F238E27FC236}">
                <a16:creationId xmlns:a16="http://schemas.microsoft.com/office/drawing/2014/main" id="{378DFE4E-FE6E-3A44-8FA2-7FC301480D50}"/>
              </a:ext>
            </a:extLst>
          </p:cNvPr>
          <p:cNvSpPr txBox="1"/>
          <p:nvPr/>
        </p:nvSpPr>
        <p:spPr>
          <a:xfrm>
            <a:off x="732642" y="4887611"/>
            <a:ext cx="1777825" cy="265139"/>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相談対応人員数</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51" name="テキスト ボックス 50">
            <a:extLst>
              <a:ext uri="{FF2B5EF4-FFF2-40B4-BE49-F238E27FC236}">
                <a16:creationId xmlns:a16="http://schemas.microsoft.com/office/drawing/2014/main" id="{197D6D7E-75F1-9947-AC41-3D5593AB609A}"/>
              </a:ext>
            </a:extLst>
          </p:cNvPr>
          <p:cNvSpPr txBox="1"/>
          <p:nvPr/>
        </p:nvSpPr>
        <p:spPr>
          <a:xfrm>
            <a:off x="732642" y="5302839"/>
            <a:ext cx="1777825" cy="265139"/>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フォロー力</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57" name="テキスト ボックス 56">
            <a:extLst>
              <a:ext uri="{FF2B5EF4-FFF2-40B4-BE49-F238E27FC236}">
                <a16:creationId xmlns:a16="http://schemas.microsoft.com/office/drawing/2014/main" id="{11B99649-1B2B-8B4D-80A3-0BA1B52EA1EA}"/>
              </a:ext>
            </a:extLst>
          </p:cNvPr>
          <p:cNvSpPr txBox="1"/>
          <p:nvPr/>
        </p:nvSpPr>
        <p:spPr>
          <a:xfrm>
            <a:off x="729953" y="5718067"/>
            <a:ext cx="1777825" cy="265139"/>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顧客満足度</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58" name="テキスト ボックス 57">
            <a:extLst>
              <a:ext uri="{FF2B5EF4-FFF2-40B4-BE49-F238E27FC236}">
                <a16:creationId xmlns:a16="http://schemas.microsoft.com/office/drawing/2014/main" id="{5B58BEDB-8992-0E48-A3A1-2E6727FAF269}"/>
              </a:ext>
            </a:extLst>
          </p:cNvPr>
          <p:cNvSpPr txBox="1"/>
          <p:nvPr/>
        </p:nvSpPr>
        <p:spPr>
          <a:xfrm>
            <a:off x="368434" y="1075502"/>
            <a:ext cx="350964" cy="1245681"/>
          </a:xfrm>
          <a:prstGeom prst="rect">
            <a:avLst/>
          </a:prstGeom>
          <a:noFill/>
        </p:spPr>
        <p:txBody>
          <a:bodyPr vert="eaVert" wrap="square" rtlCol="0" anchor="ctr">
            <a:spAutoFit/>
          </a:bodyPr>
          <a:lstStyle/>
          <a:p>
            <a:pPr algn="ctr"/>
            <a:r>
              <a:rPr lang="ja-JP" altLang="en-US" sz="1000" dirty="0">
                <a:solidFill>
                  <a:schemeClr val="tx1">
                    <a:lumMod val="75000"/>
                    <a:lumOff val="25000"/>
                  </a:schemeClr>
                </a:solidFill>
                <a:latin typeface="Meiryo" panose="020B0604030504040204" pitchFamily="34" charset="-128"/>
                <a:ea typeface="Meiryo" panose="020B0604030504040204" pitchFamily="34" charset="-128"/>
                <a:cs typeface="メイリオ"/>
              </a:rPr>
              <a:t>商品力</a:t>
            </a:r>
            <a:endParaRPr lang="en-US" altLang="ja-JP" sz="10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59" name="テキスト ボックス 58">
            <a:extLst>
              <a:ext uri="{FF2B5EF4-FFF2-40B4-BE49-F238E27FC236}">
                <a16:creationId xmlns:a16="http://schemas.microsoft.com/office/drawing/2014/main" id="{9B42EDD9-F174-A044-BA8A-1418E697B99A}"/>
              </a:ext>
            </a:extLst>
          </p:cNvPr>
          <p:cNvSpPr txBox="1"/>
          <p:nvPr/>
        </p:nvSpPr>
        <p:spPr>
          <a:xfrm>
            <a:off x="368434" y="2321186"/>
            <a:ext cx="350964" cy="1245681"/>
          </a:xfrm>
          <a:prstGeom prst="rect">
            <a:avLst/>
          </a:prstGeom>
          <a:noFill/>
        </p:spPr>
        <p:txBody>
          <a:bodyPr vert="eaVert" wrap="square" rtlCol="0" anchor="ctr">
            <a:spAutoFit/>
          </a:bodyPr>
          <a:lstStyle/>
          <a:p>
            <a:pPr algn="ctr"/>
            <a:r>
              <a:rPr lang="ja-JP" altLang="en-US" sz="1000" dirty="0">
                <a:solidFill>
                  <a:schemeClr val="tx1">
                    <a:lumMod val="75000"/>
                    <a:lumOff val="25000"/>
                  </a:schemeClr>
                </a:solidFill>
                <a:latin typeface="Meiryo" panose="020B0604030504040204" pitchFamily="34" charset="-128"/>
                <a:ea typeface="Meiryo" panose="020B0604030504040204" pitchFamily="34" charset="-128"/>
                <a:cs typeface="メイリオ"/>
              </a:rPr>
              <a:t>企画力</a:t>
            </a:r>
            <a:endParaRPr lang="en-US" altLang="ja-JP" sz="10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60" name="テキスト ボックス 59">
            <a:extLst>
              <a:ext uri="{FF2B5EF4-FFF2-40B4-BE49-F238E27FC236}">
                <a16:creationId xmlns:a16="http://schemas.microsoft.com/office/drawing/2014/main" id="{CA93B735-D3EF-DE46-94E0-D6A5EB5B567E}"/>
              </a:ext>
            </a:extLst>
          </p:cNvPr>
          <p:cNvSpPr txBox="1"/>
          <p:nvPr/>
        </p:nvSpPr>
        <p:spPr>
          <a:xfrm>
            <a:off x="368434" y="3566870"/>
            <a:ext cx="350964" cy="1245682"/>
          </a:xfrm>
          <a:prstGeom prst="rect">
            <a:avLst/>
          </a:prstGeom>
          <a:noFill/>
        </p:spPr>
        <p:txBody>
          <a:bodyPr vert="eaVert" wrap="square" rtlCol="0" anchor="ctr">
            <a:spAutoFit/>
          </a:bodyPr>
          <a:lstStyle/>
          <a:p>
            <a:pPr algn="ctr"/>
            <a:r>
              <a:rPr lang="ja-JP" altLang="en-US" sz="1000" dirty="0">
                <a:solidFill>
                  <a:schemeClr val="tx1">
                    <a:lumMod val="75000"/>
                    <a:lumOff val="25000"/>
                  </a:schemeClr>
                </a:solidFill>
                <a:latin typeface="Meiryo" panose="020B0604030504040204" pitchFamily="34" charset="-128"/>
                <a:ea typeface="Meiryo" panose="020B0604030504040204" pitchFamily="34" charset="-128"/>
                <a:cs typeface="メイリオ"/>
              </a:rPr>
              <a:t>営業力</a:t>
            </a:r>
            <a:endParaRPr lang="en-US" altLang="ja-JP" sz="10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61" name="テキスト ボックス 60">
            <a:extLst>
              <a:ext uri="{FF2B5EF4-FFF2-40B4-BE49-F238E27FC236}">
                <a16:creationId xmlns:a16="http://schemas.microsoft.com/office/drawing/2014/main" id="{FB765748-E5D3-8247-9123-5CE5A5CDB8E1}"/>
              </a:ext>
            </a:extLst>
          </p:cNvPr>
          <p:cNvSpPr txBox="1"/>
          <p:nvPr/>
        </p:nvSpPr>
        <p:spPr>
          <a:xfrm>
            <a:off x="368434" y="4812555"/>
            <a:ext cx="350964" cy="1245684"/>
          </a:xfrm>
          <a:prstGeom prst="rect">
            <a:avLst/>
          </a:prstGeom>
          <a:noFill/>
        </p:spPr>
        <p:txBody>
          <a:bodyPr vert="eaVert" wrap="square" rtlCol="0" anchor="ctr">
            <a:spAutoFit/>
          </a:bodyPr>
          <a:lstStyle/>
          <a:p>
            <a:pPr algn="ctr"/>
            <a:r>
              <a:rPr lang="ja-JP" altLang="en-US" sz="1000" dirty="0">
                <a:solidFill>
                  <a:schemeClr val="tx1">
                    <a:lumMod val="75000"/>
                    <a:lumOff val="25000"/>
                  </a:schemeClr>
                </a:solidFill>
                <a:latin typeface="Meiryo" panose="020B0604030504040204" pitchFamily="34" charset="-128"/>
                <a:ea typeface="Meiryo" panose="020B0604030504040204" pitchFamily="34" charset="-128"/>
                <a:cs typeface="メイリオ"/>
              </a:rPr>
              <a:t>サポート力</a:t>
            </a:r>
            <a:endParaRPr lang="en-US" altLang="ja-JP" sz="10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62" name="テキスト ボックス 61">
            <a:extLst>
              <a:ext uri="{FF2B5EF4-FFF2-40B4-BE49-F238E27FC236}">
                <a16:creationId xmlns:a16="http://schemas.microsoft.com/office/drawing/2014/main" id="{4D380A13-91B3-FC4E-A691-C827F4C19517}"/>
              </a:ext>
            </a:extLst>
          </p:cNvPr>
          <p:cNvSpPr txBox="1"/>
          <p:nvPr/>
        </p:nvSpPr>
        <p:spPr>
          <a:xfrm>
            <a:off x="3988632" y="6536483"/>
            <a:ext cx="5193043" cy="215444"/>
          </a:xfrm>
          <a:prstGeom prst="rect">
            <a:avLst/>
          </a:prstGeom>
          <a:noFill/>
        </p:spPr>
        <p:txBody>
          <a:bodyPr wrap="square" rtlCol="0" anchor="t">
            <a:spAutoFit/>
          </a:bodyPr>
          <a:lstStyle/>
          <a:p>
            <a:r>
              <a:rPr kumimoji="1" lang="en-US" altLang="ja-JP" sz="800" dirty="0">
                <a:solidFill>
                  <a:schemeClr val="tx1">
                    <a:lumMod val="75000"/>
                    <a:lumOff val="25000"/>
                  </a:schemeClr>
                </a:solidFill>
                <a:latin typeface="Meiryo" panose="020B0604030504040204" pitchFamily="34" charset="-128"/>
                <a:ea typeface="Meiryo" panose="020B0604030504040204" pitchFamily="34" charset="-128"/>
              </a:rPr>
              <a:t>※</a:t>
            </a:r>
            <a:r>
              <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rPr>
              <a:t>上記の</a:t>
            </a: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分析項目は例でありこの限りではありません。編集してご活用ください。</a:t>
            </a:r>
            <a:endParaRPr kumimoji="1" lang="en-US" altLang="ja-JP"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90" name="正方形/長方形 89">
            <a:extLst>
              <a:ext uri="{FF2B5EF4-FFF2-40B4-BE49-F238E27FC236}">
                <a16:creationId xmlns:a16="http://schemas.microsoft.com/office/drawing/2014/main" id="{6DABE1FD-F1BF-474D-90D8-499A89CD201A}"/>
              </a:ext>
            </a:extLst>
          </p:cNvPr>
          <p:cNvSpPr/>
          <p:nvPr/>
        </p:nvSpPr>
        <p:spPr>
          <a:xfrm>
            <a:off x="351471" y="1083890"/>
            <a:ext cx="9196656" cy="5406362"/>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1" name="正方形/長方形 90">
            <a:extLst>
              <a:ext uri="{FF2B5EF4-FFF2-40B4-BE49-F238E27FC236}">
                <a16:creationId xmlns:a16="http://schemas.microsoft.com/office/drawing/2014/main" id="{48AD6462-157A-AB47-A8A9-5FCD42BCB7C4}"/>
              </a:ext>
            </a:extLst>
          </p:cNvPr>
          <p:cNvSpPr/>
          <p:nvPr/>
        </p:nvSpPr>
        <p:spPr>
          <a:xfrm>
            <a:off x="2512119" y="684882"/>
            <a:ext cx="7036008" cy="580536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5" name="テキスト ボックス 64">
            <a:extLst>
              <a:ext uri="{FF2B5EF4-FFF2-40B4-BE49-F238E27FC236}">
                <a16:creationId xmlns:a16="http://schemas.microsoft.com/office/drawing/2014/main" id="{A7AD3C8E-A58F-4ECE-9328-922FC56D523A}"/>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2.</a:t>
            </a:r>
            <a:r>
              <a:rPr lang="ja-JP" altLang="en-US" sz="900" dirty="0">
                <a:latin typeface="Meiryo UI" panose="020B0604030504040204" pitchFamily="50" charset="-128"/>
                <a:ea typeface="Meiryo UI" panose="020B0604030504040204" pitchFamily="50" charset="-128"/>
              </a:rPr>
              <a:t>市場を分析する</a:t>
            </a:r>
          </a:p>
        </p:txBody>
      </p:sp>
      <p:sp>
        <p:nvSpPr>
          <p:cNvPr id="70" name="テキスト ボックス 69">
            <a:extLst>
              <a:ext uri="{FF2B5EF4-FFF2-40B4-BE49-F238E27FC236}">
                <a16:creationId xmlns:a16="http://schemas.microsoft.com/office/drawing/2014/main" id="{8EB740C3-5C80-4A1F-81BA-EE6D46AD585F}"/>
              </a:ext>
            </a:extLst>
          </p:cNvPr>
          <p:cNvSpPr txBox="1"/>
          <p:nvPr/>
        </p:nvSpPr>
        <p:spPr>
          <a:xfrm>
            <a:off x="1809280" y="6560810"/>
            <a:ext cx="1463862"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STEP3:</a:t>
            </a:r>
            <a:r>
              <a:rPr lang="ja-JP" altLang="en-US" sz="900" dirty="0">
                <a:latin typeface="Meiryo UI" panose="020B0604030504040204" pitchFamily="50" charset="-128"/>
                <a:ea typeface="Meiryo UI" panose="020B0604030504040204" pitchFamily="50" charset="-128"/>
              </a:rPr>
              <a:t>競合について分析</a:t>
            </a:r>
          </a:p>
        </p:txBody>
      </p:sp>
    </p:spTree>
    <p:extLst>
      <p:ext uri="{BB962C8B-B14F-4D97-AF65-F5344CB8AC3E}">
        <p14:creationId xmlns:p14="http://schemas.microsoft.com/office/powerpoint/2010/main" val="31227366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角丸四角形 44">
            <a:extLst>
              <a:ext uri="{FF2B5EF4-FFF2-40B4-BE49-F238E27FC236}">
                <a16:creationId xmlns:a16="http://schemas.microsoft.com/office/drawing/2014/main" id="{56580523-A235-4B4D-BB95-E57C7A39D003}"/>
              </a:ext>
            </a:extLst>
          </p:cNvPr>
          <p:cNvSpPr/>
          <p:nvPr/>
        </p:nvSpPr>
        <p:spPr>
          <a:xfrm>
            <a:off x="341815" y="1630017"/>
            <a:ext cx="9231426" cy="4860235"/>
          </a:xfrm>
          <a:prstGeom prst="roundRect">
            <a:avLst>
              <a:gd name="adj" fmla="val 0"/>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sp>
        <p:nvSpPr>
          <p:cNvPr id="44" name="角丸四角形 43">
            <a:extLst>
              <a:ext uri="{FF2B5EF4-FFF2-40B4-BE49-F238E27FC236}">
                <a16:creationId xmlns:a16="http://schemas.microsoft.com/office/drawing/2014/main" id="{256F558F-35B4-9349-9784-706F1452585A}"/>
              </a:ext>
            </a:extLst>
          </p:cNvPr>
          <p:cNvSpPr/>
          <p:nvPr/>
        </p:nvSpPr>
        <p:spPr>
          <a:xfrm>
            <a:off x="341815" y="686619"/>
            <a:ext cx="9231426" cy="713137"/>
          </a:xfrm>
          <a:prstGeom prst="roundRect">
            <a:avLst>
              <a:gd name="adj" fmla="val 0"/>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sp>
        <p:nvSpPr>
          <p:cNvPr id="149" name="テキスト ボックス 148">
            <a:extLst>
              <a:ext uri="{FF2B5EF4-FFF2-40B4-BE49-F238E27FC236}">
                <a16:creationId xmlns:a16="http://schemas.microsoft.com/office/drawing/2014/main" id="{019F7E72-42EC-724B-BF31-66A501A1548D}"/>
              </a:ext>
            </a:extLst>
          </p:cNvPr>
          <p:cNvSpPr txBox="1"/>
          <p:nvPr/>
        </p:nvSpPr>
        <p:spPr>
          <a:xfrm>
            <a:off x="389470" y="743318"/>
            <a:ext cx="746751" cy="276999"/>
          </a:xfrm>
          <a:prstGeom prst="rect">
            <a:avLst/>
          </a:prstGeom>
          <a:noFill/>
        </p:spPr>
        <p:txBody>
          <a:bodyPr wrap="square" rtlCol="0" anchor="ctr">
            <a:spAutoFit/>
          </a:bodyPr>
          <a:lstStyle/>
          <a:p>
            <a:r>
              <a:rPr lang="ja-JP" altLang="en-US" sz="1200" dirty="0">
                <a:latin typeface="Meiryo" panose="020B0604030504040204" pitchFamily="34" charset="-128"/>
                <a:ea typeface="Meiryo" panose="020B0604030504040204" pitchFamily="34" charset="-128"/>
              </a:rPr>
              <a:t>テーマ</a:t>
            </a:r>
            <a:endParaRPr kumimoji="1" lang="ja-JP" altLang="en-US" sz="1200" dirty="0">
              <a:latin typeface="Meiryo" panose="020B0604030504040204" pitchFamily="34" charset="-128"/>
              <a:ea typeface="Meiryo" panose="020B0604030504040204" pitchFamily="34" charset="-128"/>
            </a:endParaRPr>
          </a:p>
        </p:txBody>
      </p:sp>
      <p:cxnSp>
        <p:nvCxnSpPr>
          <p:cNvPr id="22" name="直線コネクタ 21"/>
          <p:cNvCxnSpPr/>
          <p:nvPr/>
        </p:nvCxnSpPr>
        <p:spPr>
          <a:xfrm>
            <a:off x="3411315" y="1630019"/>
            <a:ext cx="9349" cy="4860234"/>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5" name="直線コネクタ 24"/>
          <p:cNvCxnSpPr/>
          <p:nvPr/>
        </p:nvCxnSpPr>
        <p:spPr>
          <a:xfrm>
            <a:off x="6485342" y="1630019"/>
            <a:ext cx="9349" cy="4860234"/>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6" name="直線コネクタ 35"/>
          <p:cNvCxnSpPr/>
          <p:nvPr/>
        </p:nvCxnSpPr>
        <p:spPr>
          <a:xfrm>
            <a:off x="337288" y="2440057"/>
            <a:ext cx="922120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7" name="直線コネクタ 36"/>
          <p:cNvCxnSpPr/>
          <p:nvPr/>
        </p:nvCxnSpPr>
        <p:spPr>
          <a:xfrm>
            <a:off x="337288" y="3250095"/>
            <a:ext cx="922120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8" name="直線コネクタ 37"/>
          <p:cNvCxnSpPr/>
          <p:nvPr/>
        </p:nvCxnSpPr>
        <p:spPr>
          <a:xfrm>
            <a:off x="337288" y="4870172"/>
            <a:ext cx="922120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9" name="直線コネクタ 38"/>
          <p:cNvCxnSpPr/>
          <p:nvPr/>
        </p:nvCxnSpPr>
        <p:spPr>
          <a:xfrm>
            <a:off x="337288" y="5680210"/>
            <a:ext cx="922120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48" name="直線コネクタ 147">
            <a:extLst>
              <a:ext uri="{FF2B5EF4-FFF2-40B4-BE49-F238E27FC236}">
                <a16:creationId xmlns:a16="http://schemas.microsoft.com/office/drawing/2014/main" id="{7AEC6E6C-388C-DE49-891C-664FD19665B0}"/>
              </a:ext>
            </a:extLst>
          </p:cNvPr>
          <p:cNvCxnSpPr/>
          <p:nvPr/>
        </p:nvCxnSpPr>
        <p:spPr>
          <a:xfrm>
            <a:off x="337288" y="4060134"/>
            <a:ext cx="922120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40" name="テキスト ボックス 39">
            <a:extLst>
              <a:ext uri="{FF2B5EF4-FFF2-40B4-BE49-F238E27FC236}">
                <a16:creationId xmlns:a16="http://schemas.microsoft.com/office/drawing/2014/main" id="{C0B8EFEE-F977-2F46-946D-DF220EE30E80}"/>
              </a:ext>
            </a:extLst>
          </p:cNvPr>
          <p:cNvSpPr txBox="1"/>
          <p:nvPr/>
        </p:nvSpPr>
        <p:spPr>
          <a:xfrm>
            <a:off x="463308" y="238540"/>
            <a:ext cx="2036135"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22_</a:t>
            </a:r>
            <a:r>
              <a:rPr lang="ja-JP" altLang="en-US" dirty="0"/>
              <a:t>ブレインライティング</a:t>
            </a:r>
          </a:p>
        </p:txBody>
      </p:sp>
      <p:sp>
        <p:nvSpPr>
          <p:cNvPr id="74" name="テキスト ボックス 73">
            <a:extLst>
              <a:ext uri="{FF2B5EF4-FFF2-40B4-BE49-F238E27FC236}">
                <a16:creationId xmlns:a16="http://schemas.microsoft.com/office/drawing/2014/main" id="{314CEB1C-117B-144C-A15F-6A6553050D01}"/>
              </a:ext>
            </a:extLst>
          </p:cNvPr>
          <p:cNvSpPr txBox="1"/>
          <p:nvPr/>
        </p:nvSpPr>
        <p:spPr>
          <a:xfrm>
            <a:off x="1483937" y="875986"/>
            <a:ext cx="6938127" cy="338554"/>
          </a:xfrm>
          <a:prstGeom prst="rect">
            <a:avLst/>
          </a:prstGeom>
          <a:noFill/>
        </p:spPr>
        <p:txBody>
          <a:bodyPr wrap="square" rtlCol="0" anchor="ctr">
            <a:spAutoFit/>
          </a:bodyPr>
          <a:lstStyle/>
          <a:p>
            <a:pPr algn="ct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新しいテーマパーク</a:t>
            </a:r>
            <a:endPar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75" name="テキスト ボックス 74">
            <a:extLst>
              <a:ext uri="{FF2B5EF4-FFF2-40B4-BE49-F238E27FC236}">
                <a16:creationId xmlns:a16="http://schemas.microsoft.com/office/drawing/2014/main" id="{CE3B4A41-9697-E048-B663-74468AE68EAE}"/>
              </a:ext>
            </a:extLst>
          </p:cNvPr>
          <p:cNvSpPr txBox="1"/>
          <p:nvPr/>
        </p:nvSpPr>
        <p:spPr>
          <a:xfrm>
            <a:off x="346991" y="1881149"/>
            <a:ext cx="3064678" cy="307777"/>
          </a:xfrm>
          <a:prstGeom prst="rect">
            <a:avLst/>
          </a:prstGeom>
          <a:noFill/>
        </p:spPr>
        <p:txBody>
          <a:bodyPr wrap="square" rtlCol="0" anchor="ctr">
            <a:spAutoFit/>
          </a:bodyPr>
          <a:lstStyle/>
          <a:p>
            <a:pPr algn="ct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無料で遊べる</a:t>
            </a:r>
          </a:p>
        </p:txBody>
      </p:sp>
      <p:sp>
        <p:nvSpPr>
          <p:cNvPr id="76" name="テキスト ボックス 75">
            <a:extLst>
              <a:ext uri="{FF2B5EF4-FFF2-40B4-BE49-F238E27FC236}">
                <a16:creationId xmlns:a16="http://schemas.microsoft.com/office/drawing/2014/main" id="{2C79326C-AB44-504E-8408-D9B2DFB5042A}"/>
              </a:ext>
            </a:extLst>
          </p:cNvPr>
          <p:cNvSpPr txBox="1"/>
          <p:nvPr/>
        </p:nvSpPr>
        <p:spPr>
          <a:xfrm>
            <a:off x="346991" y="2691188"/>
            <a:ext cx="3064678" cy="307777"/>
          </a:xfrm>
          <a:prstGeom prst="rect">
            <a:avLst/>
          </a:prstGeom>
          <a:noFill/>
        </p:spPr>
        <p:txBody>
          <a:bodyPr wrap="square" rtlCol="0" anchor="ctr">
            <a:spAutoFit/>
          </a:bodyPr>
          <a:lstStyle/>
          <a:p>
            <a:pPr algn="ctr"/>
            <a:r>
              <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rPr>
              <a:t>10</a:t>
            </a: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回利用すると</a:t>
            </a:r>
            <a:r>
              <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rPr>
              <a:t>1</a:t>
            </a: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回無料</a:t>
            </a:r>
            <a:endPar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77" name="テキスト ボックス 76">
            <a:extLst>
              <a:ext uri="{FF2B5EF4-FFF2-40B4-BE49-F238E27FC236}">
                <a16:creationId xmlns:a16="http://schemas.microsoft.com/office/drawing/2014/main" id="{A47AE23C-13E8-A744-933E-3192CF8F1941}"/>
              </a:ext>
            </a:extLst>
          </p:cNvPr>
          <p:cNvSpPr txBox="1"/>
          <p:nvPr/>
        </p:nvSpPr>
        <p:spPr>
          <a:xfrm>
            <a:off x="346991" y="3393505"/>
            <a:ext cx="3064678" cy="523220"/>
          </a:xfrm>
          <a:prstGeom prst="rect">
            <a:avLst/>
          </a:prstGeom>
          <a:noFill/>
        </p:spPr>
        <p:txBody>
          <a:bodyPr wrap="square" rtlCol="0" anchor="ctr">
            <a:spAutoFit/>
          </a:bodyPr>
          <a:lstStyle/>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友達の多い人は</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発信する代わりに無料で遊べる</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78" name="テキスト ボックス 77">
            <a:extLst>
              <a:ext uri="{FF2B5EF4-FFF2-40B4-BE49-F238E27FC236}">
                <a16:creationId xmlns:a16="http://schemas.microsoft.com/office/drawing/2014/main" id="{6742D8C1-62C1-B740-9668-9CF5A6D9E725}"/>
              </a:ext>
            </a:extLst>
          </p:cNvPr>
          <p:cNvSpPr txBox="1"/>
          <p:nvPr/>
        </p:nvSpPr>
        <p:spPr>
          <a:xfrm>
            <a:off x="346991" y="4141986"/>
            <a:ext cx="3064678" cy="646331"/>
          </a:xfrm>
          <a:prstGeom prst="rect">
            <a:avLst/>
          </a:prstGeom>
          <a:noFill/>
        </p:spPr>
        <p:txBody>
          <a:bodyPr wrap="square" rtlCol="0" anchor="ctr">
            <a:spAutoFit/>
          </a:bodyPr>
          <a:lstStyle/>
          <a:p>
            <a:pPr algn="ctr"/>
            <a:r>
              <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rPr>
              <a:t>SNS(Twitter)</a:t>
            </a: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のフォロワー</a:t>
            </a: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10,000</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人以上の人は</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無料で遊べるテーマパーク</a:t>
            </a:r>
          </a:p>
        </p:txBody>
      </p:sp>
      <p:sp>
        <p:nvSpPr>
          <p:cNvPr id="79" name="テキスト ボックス 78">
            <a:extLst>
              <a:ext uri="{FF2B5EF4-FFF2-40B4-BE49-F238E27FC236}">
                <a16:creationId xmlns:a16="http://schemas.microsoft.com/office/drawing/2014/main" id="{9C2B6210-BA64-904E-879C-EA30382A0FE2}"/>
              </a:ext>
            </a:extLst>
          </p:cNvPr>
          <p:cNvSpPr txBox="1"/>
          <p:nvPr/>
        </p:nvSpPr>
        <p:spPr>
          <a:xfrm>
            <a:off x="346991" y="5013582"/>
            <a:ext cx="3064678" cy="523220"/>
          </a:xfrm>
          <a:prstGeom prst="rect">
            <a:avLst/>
          </a:prstGeom>
          <a:noFill/>
        </p:spPr>
        <p:txBody>
          <a:bodyPr wrap="square" rtlCol="0" anchor="ctr">
            <a:spAutoFit/>
          </a:bodyPr>
          <a:lstStyle/>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来ていない人も</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rPr>
              <a:t>SNS</a:t>
            </a: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上で楽しめる仕掛け</a:t>
            </a:r>
          </a:p>
        </p:txBody>
      </p:sp>
      <p:sp>
        <p:nvSpPr>
          <p:cNvPr id="80" name="テキスト ボックス 79">
            <a:extLst>
              <a:ext uri="{FF2B5EF4-FFF2-40B4-BE49-F238E27FC236}">
                <a16:creationId xmlns:a16="http://schemas.microsoft.com/office/drawing/2014/main" id="{776A9988-22C1-2344-9C84-AA212765C514}"/>
              </a:ext>
            </a:extLst>
          </p:cNvPr>
          <p:cNvSpPr txBox="1"/>
          <p:nvPr/>
        </p:nvSpPr>
        <p:spPr>
          <a:xfrm>
            <a:off x="346991" y="5931341"/>
            <a:ext cx="3064678" cy="307777"/>
          </a:xfrm>
          <a:prstGeom prst="rect">
            <a:avLst/>
          </a:prstGeom>
          <a:noFill/>
        </p:spPr>
        <p:txBody>
          <a:bodyPr wrap="square" rtlCol="0" anchor="ctr">
            <a:spAutoFit/>
          </a:bodyPr>
          <a:lstStyle/>
          <a:p>
            <a:pPr algn="ct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ライブ配信</a:t>
            </a:r>
          </a:p>
        </p:txBody>
      </p:sp>
      <p:sp>
        <p:nvSpPr>
          <p:cNvPr id="81" name="テキスト ボックス 80">
            <a:extLst>
              <a:ext uri="{FF2B5EF4-FFF2-40B4-BE49-F238E27FC236}">
                <a16:creationId xmlns:a16="http://schemas.microsoft.com/office/drawing/2014/main" id="{B0D052A2-9C45-9E4A-A624-96E9F689946B}"/>
              </a:ext>
            </a:extLst>
          </p:cNvPr>
          <p:cNvSpPr txBox="1"/>
          <p:nvPr/>
        </p:nvSpPr>
        <p:spPr>
          <a:xfrm>
            <a:off x="3420839" y="1881149"/>
            <a:ext cx="3064678" cy="307777"/>
          </a:xfrm>
          <a:prstGeom prst="rect">
            <a:avLst/>
          </a:prstGeom>
          <a:noFill/>
        </p:spPr>
        <p:txBody>
          <a:bodyPr wrap="square" rtlCol="0" anchor="ctr">
            <a:spAutoFit/>
          </a:bodyPr>
          <a:lstStyle/>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シニア向け</a:t>
            </a:r>
            <a:endPar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2" name="テキスト ボックス 81">
            <a:extLst>
              <a:ext uri="{FF2B5EF4-FFF2-40B4-BE49-F238E27FC236}">
                <a16:creationId xmlns:a16="http://schemas.microsoft.com/office/drawing/2014/main" id="{05DBC125-DD1C-3D41-BBA1-C3DD5CDD81E4}"/>
              </a:ext>
            </a:extLst>
          </p:cNvPr>
          <p:cNvSpPr txBox="1"/>
          <p:nvPr/>
        </p:nvSpPr>
        <p:spPr>
          <a:xfrm>
            <a:off x="3420839" y="2583467"/>
            <a:ext cx="3064678" cy="523220"/>
          </a:xfrm>
          <a:prstGeom prst="rect">
            <a:avLst/>
          </a:prstGeom>
          <a:noFill/>
        </p:spPr>
        <p:txBody>
          <a:bodyPr wrap="square" rtlCol="0" anchor="ctr">
            <a:spAutoFit/>
          </a:bodyPr>
          <a:lstStyle/>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動きが少なくても楽しい</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アトラクション</a:t>
            </a:r>
            <a:endPar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3" name="テキスト ボックス 82">
            <a:extLst>
              <a:ext uri="{FF2B5EF4-FFF2-40B4-BE49-F238E27FC236}">
                <a16:creationId xmlns:a16="http://schemas.microsoft.com/office/drawing/2014/main" id="{CB341A56-0737-BA40-A42C-E680BAA92C55}"/>
              </a:ext>
            </a:extLst>
          </p:cNvPr>
          <p:cNvSpPr txBox="1"/>
          <p:nvPr/>
        </p:nvSpPr>
        <p:spPr>
          <a:xfrm>
            <a:off x="3420839" y="3501226"/>
            <a:ext cx="3064678" cy="307777"/>
          </a:xfrm>
          <a:prstGeom prst="rect">
            <a:avLst/>
          </a:prstGeom>
          <a:noFill/>
        </p:spPr>
        <p:txBody>
          <a:bodyPr wrap="square" rtlCol="0" anchor="ctr">
            <a:spAutoFit/>
          </a:bodyPr>
          <a:lstStyle/>
          <a:p>
            <a:pPr algn="ct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バリアフリー完備</a:t>
            </a:r>
          </a:p>
        </p:txBody>
      </p:sp>
      <p:sp>
        <p:nvSpPr>
          <p:cNvPr id="84" name="テキスト ボックス 83">
            <a:extLst>
              <a:ext uri="{FF2B5EF4-FFF2-40B4-BE49-F238E27FC236}">
                <a16:creationId xmlns:a16="http://schemas.microsoft.com/office/drawing/2014/main" id="{C1DA84F6-0CAD-244B-B2CB-1609B2B5E452}"/>
              </a:ext>
            </a:extLst>
          </p:cNvPr>
          <p:cNvSpPr txBox="1"/>
          <p:nvPr/>
        </p:nvSpPr>
        <p:spPr>
          <a:xfrm>
            <a:off x="3420839" y="4203544"/>
            <a:ext cx="3064678" cy="523220"/>
          </a:xfrm>
          <a:prstGeom prst="rect">
            <a:avLst/>
          </a:prstGeom>
          <a:noFill/>
        </p:spPr>
        <p:txBody>
          <a:bodyPr wrap="square" rtlCol="0" anchor="ctr">
            <a:spAutoFit/>
          </a:bodyPr>
          <a:lstStyle/>
          <a:p>
            <a:pPr algn="ct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あえて身体をフルに動かす</a:t>
            </a:r>
            <a:endPar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（健康促進）</a:t>
            </a:r>
            <a:endPar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5" name="テキスト ボックス 84">
            <a:extLst>
              <a:ext uri="{FF2B5EF4-FFF2-40B4-BE49-F238E27FC236}">
                <a16:creationId xmlns:a16="http://schemas.microsoft.com/office/drawing/2014/main" id="{47AA977C-4D0F-1346-ADBA-5A81C85A4718}"/>
              </a:ext>
            </a:extLst>
          </p:cNvPr>
          <p:cNvSpPr txBox="1"/>
          <p:nvPr/>
        </p:nvSpPr>
        <p:spPr>
          <a:xfrm>
            <a:off x="3420839" y="5013582"/>
            <a:ext cx="3064678" cy="523220"/>
          </a:xfrm>
          <a:prstGeom prst="rect">
            <a:avLst/>
          </a:prstGeom>
          <a:noFill/>
        </p:spPr>
        <p:txBody>
          <a:bodyPr wrap="square" rtlCol="0" anchor="ctr">
            <a:spAutoFit/>
          </a:bodyPr>
          <a:lstStyle/>
          <a:p>
            <a:pPr algn="ct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身体も頭も使うような</a:t>
            </a:r>
            <a:endPar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健康によいアトラクション</a:t>
            </a:r>
            <a:endPar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6" name="テキスト ボックス 85">
            <a:extLst>
              <a:ext uri="{FF2B5EF4-FFF2-40B4-BE49-F238E27FC236}">
                <a16:creationId xmlns:a16="http://schemas.microsoft.com/office/drawing/2014/main" id="{F8537148-E5D8-D942-A66F-DCF48D2EBB2E}"/>
              </a:ext>
            </a:extLst>
          </p:cNvPr>
          <p:cNvSpPr txBox="1"/>
          <p:nvPr/>
        </p:nvSpPr>
        <p:spPr>
          <a:xfrm>
            <a:off x="3420839" y="5931341"/>
            <a:ext cx="3064678" cy="307777"/>
          </a:xfrm>
          <a:prstGeom prst="rect">
            <a:avLst/>
          </a:prstGeom>
          <a:noFill/>
        </p:spPr>
        <p:txBody>
          <a:bodyPr wrap="square" rtlCol="0" anchor="ctr">
            <a:spAutoFit/>
          </a:bodyPr>
          <a:lstStyle/>
          <a:p>
            <a:pPr algn="ct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あの頃を思い出す</a:t>
            </a:r>
            <a:endPar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7" name="テキスト ボックス 86">
            <a:extLst>
              <a:ext uri="{FF2B5EF4-FFF2-40B4-BE49-F238E27FC236}">
                <a16:creationId xmlns:a16="http://schemas.microsoft.com/office/drawing/2014/main" id="{CF3D4CB0-6296-0742-8146-2AC62E574551}"/>
              </a:ext>
            </a:extLst>
          </p:cNvPr>
          <p:cNvSpPr txBox="1"/>
          <p:nvPr/>
        </p:nvSpPr>
        <p:spPr>
          <a:xfrm>
            <a:off x="6494687" y="1881149"/>
            <a:ext cx="3064678" cy="307777"/>
          </a:xfrm>
          <a:prstGeom prst="rect">
            <a:avLst/>
          </a:prstGeom>
          <a:noFill/>
        </p:spPr>
        <p:txBody>
          <a:bodyPr wrap="square" rtlCol="0" anchor="ctr">
            <a:spAutoFit/>
          </a:bodyPr>
          <a:lstStyle/>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もっと身近に</a:t>
            </a:r>
            <a:endPar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8" name="テキスト ボックス 87">
            <a:extLst>
              <a:ext uri="{FF2B5EF4-FFF2-40B4-BE49-F238E27FC236}">
                <a16:creationId xmlns:a16="http://schemas.microsoft.com/office/drawing/2014/main" id="{3878E712-0FA2-8243-8C7B-7A069C17C9CA}"/>
              </a:ext>
            </a:extLst>
          </p:cNvPr>
          <p:cNvSpPr txBox="1"/>
          <p:nvPr/>
        </p:nvSpPr>
        <p:spPr>
          <a:xfrm>
            <a:off x="6494687" y="2691188"/>
            <a:ext cx="3064678" cy="307777"/>
          </a:xfrm>
          <a:prstGeom prst="rect">
            <a:avLst/>
          </a:prstGeom>
          <a:noFill/>
        </p:spPr>
        <p:txBody>
          <a:bodyPr wrap="square" rtlCol="0" anchor="ctr">
            <a:spAutoFit/>
          </a:bodyPr>
          <a:lstStyle/>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コンパクトなサイズ</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9" name="テキスト ボックス 88">
            <a:extLst>
              <a:ext uri="{FF2B5EF4-FFF2-40B4-BE49-F238E27FC236}">
                <a16:creationId xmlns:a16="http://schemas.microsoft.com/office/drawing/2014/main" id="{8A7A6C17-D7A9-6C47-A767-1BDA73DFF23F}"/>
              </a:ext>
            </a:extLst>
          </p:cNvPr>
          <p:cNvSpPr txBox="1"/>
          <p:nvPr/>
        </p:nvSpPr>
        <p:spPr>
          <a:xfrm>
            <a:off x="6494687" y="3393505"/>
            <a:ext cx="3064678" cy="523220"/>
          </a:xfrm>
          <a:prstGeom prst="rect">
            <a:avLst/>
          </a:prstGeom>
          <a:noFill/>
        </p:spPr>
        <p:txBody>
          <a:bodyPr wrap="square" rtlCol="0" anchor="ctr">
            <a:spAutoFit/>
          </a:bodyPr>
          <a:lstStyle/>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テーマも身近</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学校の勉強内容とか</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90" name="テキスト ボックス 89">
            <a:extLst>
              <a:ext uri="{FF2B5EF4-FFF2-40B4-BE49-F238E27FC236}">
                <a16:creationId xmlns:a16="http://schemas.microsoft.com/office/drawing/2014/main" id="{2B3FE1CC-B248-744B-A7C9-7E43F912341A}"/>
              </a:ext>
            </a:extLst>
          </p:cNvPr>
          <p:cNvSpPr txBox="1"/>
          <p:nvPr/>
        </p:nvSpPr>
        <p:spPr>
          <a:xfrm>
            <a:off x="6494687" y="4203544"/>
            <a:ext cx="3064678" cy="523220"/>
          </a:xfrm>
          <a:prstGeom prst="rect">
            <a:avLst/>
          </a:prstGeom>
          <a:noFill/>
        </p:spPr>
        <p:txBody>
          <a:bodyPr wrap="square" rtlCol="0" anchor="ctr">
            <a:spAutoFit/>
          </a:bodyPr>
          <a:lstStyle/>
          <a:p>
            <a:pPr algn="ct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数学好きの小学生向け</a:t>
            </a:r>
            <a:endPar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理系テーマパーク</a:t>
            </a:r>
            <a:endPar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91" name="テキスト ボックス 90">
            <a:extLst>
              <a:ext uri="{FF2B5EF4-FFF2-40B4-BE49-F238E27FC236}">
                <a16:creationId xmlns:a16="http://schemas.microsoft.com/office/drawing/2014/main" id="{71AF8714-1D23-E64D-9847-BAE1F61FB784}"/>
              </a:ext>
            </a:extLst>
          </p:cNvPr>
          <p:cNvSpPr txBox="1"/>
          <p:nvPr/>
        </p:nvSpPr>
        <p:spPr>
          <a:xfrm>
            <a:off x="6494687" y="5013582"/>
            <a:ext cx="3064678" cy="523220"/>
          </a:xfrm>
          <a:prstGeom prst="rect">
            <a:avLst/>
          </a:prstGeom>
          <a:noFill/>
        </p:spPr>
        <p:txBody>
          <a:bodyPr wrap="square" rtlCol="0" anchor="ctr">
            <a:spAutoFit/>
          </a:bodyPr>
          <a:lstStyle/>
          <a:p>
            <a:pPr algn="ct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身体も動かす</a:t>
            </a:r>
            <a:endPar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科学館</a:t>
            </a:r>
            <a:endPar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92" name="テキスト ボックス 91">
            <a:extLst>
              <a:ext uri="{FF2B5EF4-FFF2-40B4-BE49-F238E27FC236}">
                <a16:creationId xmlns:a16="http://schemas.microsoft.com/office/drawing/2014/main" id="{EB75B4E5-622C-AA4B-8E0F-2796D036A7A7}"/>
              </a:ext>
            </a:extLst>
          </p:cNvPr>
          <p:cNvSpPr txBox="1"/>
          <p:nvPr/>
        </p:nvSpPr>
        <p:spPr>
          <a:xfrm>
            <a:off x="6494687" y="5823620"/>
            <a:ext cx="3064678" cy="523220"/>
          </a:xfrm>
          <a:prstGeom prst="rect">
            <a:avLst/>
          </a:prstGeom>
          <a:noFill/>
        </p:spPr>
        <p:txBody>
          <a:bodyPr wrap="square" rtlCol="0" anchor="ctr">
            <a:spAutoFit/>
          </a:bodyPr>
          <a:lstStyle/>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数学を使ったゲームで</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対戦できる</a:t>
            </a:r>
          </a:p>
        </p:txBody>
      </p:sp>
      <p:sp>
        <p:nvSpPr>
          <p:cNvPr id="33" name="テキスト ボックス 32">
            <a:extLst>
              <a:ext uri="{FF2B5EF4-FFF2-40B4-BE49-F238E27FC236}">
                <a16:creationId xmlns:a16="http://schemas.microsoft.com/office/drawing/2014/main" id="{AD433667-9E56-4C29-A2ED-429A16F9CF04}"/>
              </a:ext>
            </a:extLst>
          </p:cNvPr>
          <p:cNvSpPr txBox="1"/>
          <p:nvPr/>
        </p:nvSpPr>
        <p:spPr>
          <a:xfrm>
            <a:off x="337288" y="6560810"/>
            <a:ext cx="155202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3.</a:t>
            </a:r>
            <a:r>
              <a:rPr lang="ja-JP" altLang="en-US" sz="900" dirty="0">
                <a:latin typeface="Meiryo UI" panose="020B0604030504040204" pitchFamily="50" charset="-128"/>
                <a:ea typeface="Meiryo UI" panose="020B0604030504040204" pitchFamily="50" charset="-128"/>
              </a:rPr>
              <a:t>課題解決のアイデアを練る</a:t>
            </a:r>
          </a:p>
        </p:txBody>
      </p:sp>
      <p:sp>
        <p:nvSpPr>
          <p:cNvPr id="34" name="テキスト ボックス 33">
            <a:extLst>
              <a:ext uri="{FF2B5EF4-FFF2-40B4-BE49-F238E27FC236}">
                <a16:creationId xmlns:a16="http://schemas.microsoft.com/office/drawing/2014/main" id="{7132E501-9B0C-4CF3-B1E2-DB62FDD4D340}"/>
              </a:ext>
            </a:extLst>
          </p:cNvPr>
          <p:cNvSpPr txBox="1"/>
          <p:nvPr/>
        </p:nvSpPr>
        <p:spPr>
          <a:xfrm>
            <a:off x="1809280" y="6560810"/>
            <a:ext cx="1835759"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STEP1:</a:t>
            </a:r>
            <a:r>
              <a:rPr lang="ja-JP" altLang="en-US" sz="900" dirty="0">
                <a:latin typeface="Meiryo UI" panose="020B0604030504040204" pitchFamily="50" charset="-128"/>
                <a:ea typeface="Meiryo UI" panose="020B0604030504040204" pitchFamily="50" charset="-128"/>
              </a:rPr>
              <a:t>制限なくアイデアを発想する</a:t>
            </a:r>
          </a:p>
        </p:txBody>
      </p:sp>
    </p:spTree>
    <p:extLst>
      <p:ext uri="{BB962C8B-B14F-4D97-AF65-F5344CB8AC3E}">
        <p14:creationId xmlns:p14="http://schemas.microsoft.com/office/powerpoint/2010/main" val="29517258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角丸四角形 44">
            <a:extLst>
              <a:ext uri="{FF2B5EF4-FFF2-40B4-BE49-F238E27FC236}">
                <a16:creationId xmlns:a16="http://schemas.microsoft.com/office/drawing/2014/main" id="{56580523-A235-4B4D-BB95-E57C7A39D003}"/>
              </a:ext>
            </a:extLst>
          </p:cNvPr>
          <p:cNvSpPr/>
          <p:nvPr/>
        </p:nvSpPr>
        <p:spPr>
          <a:xfrm>
            <a:off x="341815" y="1630017"/>
            <a:ext cx="9231426" cy="4860235"/>
          </a:xfrm>
          <a:prstGeom prst="roundRect">
            <a:avLst>
              <a:gd name="adj" fmla="val 0"/>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sp>
        <p:nvSpPr>
          <p:cNvPr id="44" name="角丸四角形 43">
            <a:extLst>
              <a:ext uri="{FF2B5EF4-FFF2-40B4-BE49-F238E27FC236}">
                <a16:creationId xmlns:a16="http://schemas.microsoft.com/office/drawing/2014/main" id="{256F558F-35B4-9349-9784-706F1452585A}"/>
              </a:ext>
            </a:extLst>
          </p:cNvPr>
          <p:cNvSpPr/>
          <p:nvPr/>
        </p:nvSpPr>
        <p:spPr>
          <a:xfrm>
            <a:off x="341815" y="686619"/>
            <a:ext cx="9231426" cy="713137"/>
          </a:xfrm>
          <a:prstGeom prst="roundRect">
            <a:avLst>
              <a:gd name="adj" fmla="val 0"/>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sp>
        <p:nvSpPr>
          <p:cNvPr id="149" name="テキスト ボックス 148">
            <a:extLst>
              <a:ext uri="{FF2B5EF4-FFF2-40B4-BE49-F238E27FC236}">
                <a16:creationId xmlns:a16="http://schemas.microsoft.com/office/drawing/2014/main" id="{019F7E72-42EC-724B-BF31-66A501A1548D}"/>
              </a:ext>
            </a:extLst>
          </p:cNvPr>
          <p:cNvSpPr txBox="1"/>
          <p:nvPr/>
        </p:nvSpPr>
        <p:spPr>
          <a:xfrm>
            <a:off x="389470" y="743318"/>
            <a:ext cx="746751" cy="276999"/>
          </a:xfrm>
          <a:prstGeom prst="rect">
            <a:avLst/>
          </a:prstGeom>
          <a:noFill/>
        </p:spPr>
        <p:txBody>
          <a:bodyPr wrap="square" rtlCol="0" anchor="ctr">
            <a:spAutoFit/>
          </a:bodyPr>
          <a:lstStyle/>
          <a:p>
            <a:r>
              <a:rPr lang="ja-JP" altLang="en-US" sz="1200" dirty="0">
                <a:latin typeface="Meiryo" panose="020B0604030504040204" pitchFamily="34" charset="-128"/>
                <a:ea typeface="Meiryo" panose="020B0604030504040204" pitchFamily="34" charset="-128"/>
              </a:rPr>
              <a:t>テーマ</a:t>
            </a:r>
            <a:endParaRPr kumimoji="1" lang="ja-JP" altLang="en-US" sz="1200" dirty="0">
              <a:latin typeface="Meiryo" panose="020B0604030504040204" pitchFamily="34" charset="-128"/>
              <a:ea typeface="Meiryo" panose="020B0604030504040204" pitchFamily="34" charset="-128"/>
            </a:endParaRPr>
          </a:p>
        </p:txBody>
      </p:sp>
      <p:cxnSp>
        <p:nvCxnSpPr>
          <p:cNvPr id="22" name="直線コネクタ 21"/>
          <p:cNvCxnSpPr/>
          <p:nvPr/>
        </p:nvCxnSpPr>
        <p:spPr>
          <a:xfrm>
            <a:off x="3411315" y="1630019"/>
            <a:ext cx="9349" cy="4860234"/>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5" name="直線コネクタ 24"/>
          <p:cNvCxnSpPr/>
          <p:nvPr/>
        </p:nvCxnSpPr>
        <p:spPr>
          <a:xfrm>
            <a:off x="6485342" y="1630019"/>
            <a:ext cx="9349" cy="4860234"/>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6" name="直線コネクタ 35"/>
          <p:cNvCxnSpPr/>
          <p:nvPr/>
        </p:nvCxnSpPr>
        <p:spPr>
          <a:xfrm>
            <a:off x="337288" y="2440057"/>
            <a:ext cx="922120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7" name="直線コネクタ 36"/>
          <p:cNvCxnSpPr/>
          <p:nvPr/>
        </p:nvCxnSpPr>
        <p:spPr>
          <a:xfrm>
            <a:off x="337288" y="3250095"/>
            <a:ext cx="922120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8" name="直線コネクタ 37"/>
          <p:cNvCxnSpPr/>
          <p:nvPr/>
        </p:nvCxnSpPr>
        <p:spPr>
          <a:xfrm>
            <a:off x="337288" y="4870172"/>
            <a:ext cx="922120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9" name="直線コネクタ 38"/>
          <p:cNvCxnSpPr/>
          <p:nvPr/>
        </p:nvCxnSpPr>
        <p:spPr>
          <a:xfrm>
            <a:off x="337288" y="5680210"/>
            <a:ext cx="922120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48" name="直線コネクタ 147">
            <a:extLst>
              <a:ext uri="{FF2B5EF4-FFF2-40B4-BE49-F238E27FC236}">
                <a16:creationId xmlns:a16="http://schemas.microsoft.com/office/drawing/2014/main" id="{7AEC6E6C-388C-DE49-891C-664FD19665B0}"/>
              </a:ext>
            </a:extLst>
          </p:cNvPr>
          <p:cNvCxnSpPr/>
          <p:nvPr/>
        </p:nvCxnSpPr>
        <p:spPr>
          <a:xfrm>
            <a:off x="337288" y="4060134"/>
            <a:ext cx="922120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40" name="テキスト ボックス 39">
            <a:extLst>
              <a:ext uri="{FF2B5EF4-FFF2-40B4-BE49-F238E27FC236}">
                <a16:creationId xmlns:a16="http://schemas.microsoft.com/office/drawing/2014/main" id="{C0B8EFEE-F977-2F46-946D-DF220EE30E80}"/>
              </a:ext>
            </a:extLst>
          </p:cNvPr>
          <p:cNvSpPr txBox="1"/>
          <p:nvPr/>
        </p:nvSpPr>
        <p:spPr>
          <a:xfrm>
            <a:off x="463308" y="238540"/>
            <a:ext cx="2036135"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22_</a:t>
            </a:r>
            <a:r>
              <a:rPr lang="ja-JP" altLang="en-US" dirty="0"/>
              <a:t>ブレインライティング</a:t>
            </a:r>
          </a:p>
        </p:txBody>
      </p:sp>
      <p:sp>
        <p:nvSpPr>
          <p:cNvPr id="14" name="テキスト ボックス 13">
            <a:extLst>
              <a:ext uri="{FF2B5EF4-FFF2-40B4-BE49-F238E27FC236}">
                <a16:creationId xmlns:a16="http://schemas.microsoft.com/office/drawing/2014/main" id="{40616DC3-6B77-4877-9A71-659977301643}"/>
              </a:ext>
            </a:extLst>
          </p:cNvPr>
          <p:cNvSpPr txBox="1"/>
          <p:nvPr/>
        </p:nvSpPr>
        <p:spPr>
          <a:xfrm>
            <a:off x="337288" y="6560810"/>
            <a:ext cx="155202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3.</a:t>
            </a:r>
            <a:r>
              <a:rPr lang="ja-JP" altLang="en-US" sz="900" dirty="0">
                <a:latin typeface="Meiryo UI" panose="020B0604030504040204" pitchFamily="50" charset="-128"/>
                <a:ea typeface="Meiryo UI" panose="020B0604030504040204" pitchFamily="50" charset="-128"/>
              </a:rPr>
              <a:t>課題解決のアイデアを練る</a:t>
            </a:r>
          </a:p>
        </p:txBody>
      </p:sp>
      <p:sp>
        <p:nvSpPr>
          <p:cNvPr id="15" name="テキスト ボックス 14">
            <a:extLst>
              <a:ext uri="{FF2B5EF4-FFF2-40B4-BE49-F238E27FC236}">
                <a16:creationId xmlns:a16="http://schemas.microsoft.com/office/drawing/2014/main" id="{8EE8A9B3-AC25-4764-A4DA-666EB42087A2}"/>
              </a:ext>
            </a:extLst>
          </p:cNvPr>
          <p:cNvSpPr txBox="1"/>
          <p:nvPr/>
        </p:nvSpPr>
        <p:spPr>
          <a:xfrm>
            <a:off x="1809280" y="6560810"/>
            <a:ext cx="1835759"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STEP1:</a:t>
            </a:r>
            <a:r>
              <a:rPr lang="ja-JP" altLang="en-US" sz="900" dirty="0">
                <a:latin typeface="Meiryo UI" panose="020B0604030504040204" pitchFamily="50" charset="-128"/>
                <a:ea typeface="Meiryo UI" panose="020B0604030504040204" pitchFamily="50" charset="-128"/>
              </a:rPr>
              <a:t>制限なくアイデアを発想する</a:t>
            </a:r>
          </a:p>
        </p:txBody>
      </p:sp>
    </p:spTree>
    <p:extLst>
      <p:ext uri="{BB962C8B-B14F-4D97-AF65-F5344CB8AC3E}">
        <p14:creationId xmlns:p14="http://schemas.microsoft.com/office/powerpoint/2010/main" val="9145444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線コネクタ 12"/>
          <p:cNvCxnSpPr/>
          <p:nvPr/>
        </p:nvCxnSpPr>
        <p:spPr>
          <a:xfrm>
            <a:off x="337288" y="2621032"/>
            <a:ext cx="9221200" cy="0"/>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4" name="直線コネクタ 13"/>
          <p:cNvCxnSpPr/>
          <p:nvPr/>
        </p:nvCxnSpPr>
        <p:spPr>
          <a:xfrm>
            <a:off x="337288" y="4555642"/>
            <a:ext cx="9221200" cy="0"/>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2" name="直線コネクタ 21"/>
          <p:cNvCxnSpPr/>
          <p:nvPr/>
        </p:nvCxnSpPr>
        <p:spPr>
          <a:xfrm>
            <a:off x="3411315" y="686423"/>
            <a:ext cx="9349" cy="5803830"/>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5" name="直線コネクタ 24"/>
          <p:cNvCxnSpPr/>
          <p:nvPr/>
        </p:nvCxnSpPr>
        <p:spPr>
          <a:xfrm>
            <a:off x="6485342" y="686423"/>
            <a:ext cx="9349" cy="5803830"/>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6" name="直線コネクタ 25"/>
          <p:cNvCxnSpPr/>
          <p:nvPr/>
        </p:nvCxnSpPr>
        <p:spPr>
          <a:xfrm>
            <a:off x="1361963" y="686423"/>
            <a:ext cx="9349"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7" name="直線コネクタ 26"/>
          <p:cNvCxnSpPr/>
          <p:nvPr/>
        </p:nvCxnSpPr>
        <p:spPr>
          <a:xfrm>
            <a:off x="4435990" y="686423"/>
            <a:ext cx="9349"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8" name="直線コネクタ 27"/>
          <p:cNvCxnSpPr/>
          <p:nvPr/>
        </p:nvCxnSpPr>
        <p:spPr>
          <a:xfrm>
            <a:off x="2386640" y="686423"/>
            <a:ext cx="9349"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9" name="直線コネクタ 28"/>
          <p:cNvCxnSpPr/>
          <p:nvPr/>
        </p:nvCxnSpPr>
        <p:spPr>
          <a:xfrm>
            <a:off x="5460667" y="686423"/>
            <a:ext cx="9349"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0" name="直線コネクタ 29"/>
          <p:cNvCxnSpPr/>
          <p:nvPr/>
        </p:nvCxnSpPr>
        <p:spPr>
          <a:xfrm>
            <a:off x="7510017" y="686423"/>
            <a:ext cx="9349"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3" name="直線コネクタ 32"/>
          <p:cNvCxnSpPr/>
          <p:nvPr/>
        </p:nvCxnSpPr>
        <p:spPr>
          <a:xfrm>
            <a:off x="8534692" y="686423"/>
            <a:ext cx="9349"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4" name="直線コネクタ 33"/>
          <p:cNvCxnSpPr/>
          <p:nvPr/>
        </p:nvCxnSpPr>
        <p:spPr>
          <a:xfrm>
            <a:off x="337288" y="1331293"/>
            <a:ext cx="9221200"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5" name="直線コネクタ 34"/>
          <p:cNvCxnSpPr/>
          <p:nvPr/>
        </p:nvCxnSpPr>
        <p:spPr>
          <a:xfrm>
            <a:off x="337288" y="1976163"/>
            <a:ext cx="9221200"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6" name="直線コネクタ 35"/>
          <p:cNvCxnSpPr/>
          <p:nvPr/>
        </p:nvCxnSpPr>
        <p:spPr>
          <a:xfrm>
            <a:off x="337288" y="3265902"/>
            <a:ext cx="9221200"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7" name="直線コネクタ 36"/>
          <p:cNvCxnSpPr/>
          <p:nvPr/>
        </p:nvCxnSpPr>
        <p:spPr>
          <a:xfrm>
            <a:off x="337288" y="3910772"/>
            <a:ext cx="9221200"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8" name="直線コネクタ 37"/>
          <p:cNvCxnSpPr/>
          <p:nvPr/>
        </p:nvCxnSpPr>
        <p:spPr>
          <a:xfrm>
            <a:off x="337288" y="5200512"/>
            <a:ext cx="9221200"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9" name="直線コネクタ 38"/>
          <p:cNvCxnSpPr/>
          <p:nvPr/>
        </p:nvCxnSpPr>
        <p:spPr>
          <a:xfrm>
            <a:off x="337288" y="5845381"/>
            <a:ext cx="9221200"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22" name="テキスト ボックス 121">
            <a:extLst>
              <a:ext uri="{FF2B5EF4-FFF2-40B4-BE49-F238E27FC236}">
                <a16:creationId xmlns:a16="http://schemas.microsoft.com/office/drawing/2014/main" id="{37786D0B-173A-F347-A3AB-70F33A67D2B7}"/>
              </a:ext>
            </a:extLst>
          </p:cNvPr>
          <p:cNvSpPr txBox="1"/>
          <p:nvPr/>
        </p:nvSpPr>
        <p:spPr>
          <a:xfrm>
            <a:off x="463308" y="238540"/>
            <a:ext cx="1420582"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23_</a:t>
            </a:r>
            <a:r>
              <a:rPr lang="ja-JP" altLang="en-US" dirty="0"/>
              <a:t>マンダラート</a:t>
            </a:r>
          </a:p>
        </p:txBody>
      </p:sp>
      <p:sp>
        <p:nvSpPr>
          <p:cNvPr id="23" name="正方形/長方形 22">
            <a:extLst>
              <a:ext uri="{FF2B5EF4-FFF2-40B4-BE49-F238E27FC236}">
                <a16:creationId xmlns:a16="http://schemas.microsoft.com/office/drawing/2014/main" id="{D5196D77-F4A0-9149-B716-556D628D2648}"/>
              </a:ext>
            </a:extLst>
          </p:cNvPr>
          <p:cNvSpPr/>
          <p:nvPr/>
        </p:nvSpPr>
        <p:spPr>
          <a:xfrm>
            <a:off x="337288" y="686422"/>
            <a:ext cx="9231425" cy="580383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 name="テキスト ボックス 19">
            <a:extLst>
              <a:ext uri="{FF2B5EF4-FFF2-40B4-BE49-F238E27FC236}">
                <a16:creationId xmlns:a16="http://schemas.microsoft.com/office/drawing/2014/main" id="{A74F6627-7233-424F-A6B3-48486B3E6EE3}"/>
              </a:ext>
            </a:extLst>
          </p:cNvPr>
          <p:cNvSpPr txBox="1"/>
          <p:nvPr/>
        </p:nvSpPr>
        <p:spPr>
          <a:xfrm>
            <a:off x="4468767" y="868062"/>
            <a:ext cx="987880" cy="238321"/>
          </a:xfrm>
          <a:prstGeom prst="rect">
            <a:avLst/>
          </a:prstGeom>
          <a:noFill/>
        </p:spPr>
        <p:txBody>
          <a:bodyPr wrap="square" rtlCol="0" anchor="ctr">
            <a:spAutoFit/>
          </a:bodyPr>
          <a:lstStyle/>
          <a:p>
            <a:pPr algn="ctr"/>
            <a:r>
              <a:rPr lang="en-US" altLang="ja-JP" sz="1050" dirty="0">
                <a:latin typeface="Meiryo" panose="020B0604030504040204" pitchFamily="34" charset="-128"/>
                <a:ea typeface="Meiryo" panose="020B0604030504040204" pitchFamily="34" charset="-128"/>
              </a:rPr>
              <a:t>YouTube</a:t>
            </a:r>
            <a:endParaRPr kumimoji="1" lang="ja-JP" altLang="en-US" sz="1050" dirty="0">
              <a:latin typeface="Meiryo" panose="020B0604030504040204" pitchFamily="34" charset="-128"/>
              <a:ea typeface="Meiryo" panose="020B0604030504040204" pitchFamily="34" charset="-128"/>
            </a:endParaRPr>
          </a:p>
        </p:txBody>
      </p:sp>
      <p:sp>
        <p:nvSpPr>
          <p:cNvPr id="21" name="テキスト ボックス 20">
            <a:extLst>
              <a:ext uri="{FF2B5EF4-FFF2-40B4-BE49-F238E27FC236}">
                <a16:creationId xmlns:a16="http://schemas.microsoft.com/office/drawing/2014/main" id="{BED8628E-3418-F041-BC3F-ED2C27CD0AA0}"/>
              </a:ext>
            </a:extLst>
          </p:cNvPr>
          <p:cNvSpPr txBox="1"/>
          <p:nvPr/>
        </p:nvSpPr>
        <p:spPr>
          <a:xfrm>
            <a:off x="5491016" y="790959"/>
            <a:ext cx="987880" cy="392529"/>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メモリアル</a:t>
            </a:r>
            <a:endParaRPr lang="en-US" altLang="ja-JP" sz="1050" dirty="0">
              <a:latin typeface="Meiryo" panose="020B0604030504040204" pitchFamily="34" charset="-128"/>
              <a:ea typeface="Meiryo" panose="020B0604030504040204" pitchFamily="34" charset="-128"/>
            </a:endParaRPr>
          </a:p>
          <a:p>
            <a:pPr algn="ctr"/>
            <a:r>
              <a:rPr kumimoji="1" lang="ja-JP" altLang="en-US" sz="1050" dirty="0">
                <a:latin typeface="Meiryo" panose="020B0604030504040204" pitchFamily="34" charset="-128"/>
                <a:ea typeface="Meiryo" panose="020B0604030504040204" pitchFamily="34" charset="-128"/>
              </a:rPr>
              <a:t>ムービー</a:t>
            </a:r>
          </a:p>
        </p:txBody>
      </p:sp>
      <p:sp>
        <p:nvSpPr>
          <p:cNvPr id="24" name="テキスト ボックス 23">
            <a:extLst>
              <a:ext uri="{FF2B5EF4-FFF2-40B4-BE49-F238E27FC236}">
                <a16:creationId xmlns:a16="http://schemas.microsoft.com/office/drawing/2014/main" id="{0786D5E0-2744-1043-B013-946BC9E3BFBC}"/>
              </a:ext>
            </a:extLst>
          </p:cNvPr>
          <p:cNvSpPr txBox="1"/>
          <p:nvPr/>
        </p:nvSpPr>
        <p:spPr>
          <a:xfrm>
            <a:off x="6513265" y="868062"/>
            <a:ext cx="987880" cy="238321"/>
          </a:xfrm>
          <a:prstGeom prst="rect">
            <a:avLst/>
          </a:prstGeom>
          <a:noFill/>
        </p:spPr>
        <p:txBody>
          <a:bodyPr wrap="square" rtlCol="0" anchor="ctr">
            <a:spAutoFit/>
          </a:bodyPr>
          <a:lstStyle/>
          <a:p>
            <a:pPr algn="ctr"/>
            <a:r>
              <a:rPr kumimoji="1" lang="ja-JP" altLang="en-US" sz="1050" dirty="0">
                <a:latin typeface="Meiryo" panose="020B0604030504040204" pitchFamily="34" charset="-128"/>
                <a:ea typeface="Meiryo" panose="020B0604030504040204" pitchFamily="34" charset="-128"/>
              </a:rPr>
              <a:t>体験</a:t>
            </a:r>
          </a:p>
        </p:txBody>
      </p:sp>
      <p:sp>
        <p:nvSpPr>
          <p:cNvPr id="31" name="テキスト ボックス 30">
            <a:extLst>
              <a:ext uri="{FF2B5EF4-FFF2-40B4-BE49-F238E27FC236}">
                <a16:creationId xmlns:a16="http://schemas.microsoft.com/office/drawing/2014/main" id="{A2121CF6-13DD-1643-9285-936E035936DC}"/>
              </a:ext>
            </a:extLst>
          </p:cNvPr>
          <p:cNvSpPr txBox="1"/>
          <p:nvPr/>
        </p:nvSpPr>
        <p:spPr>
          <a:xfrm>
            <a:off x="7535514" y="790959"/>
            <a:ext cx="987880" cy="392529"/>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フリー素材</a:t>
            </a:r>
            <a:endParaRPr lang="en-US" altLang="ja-JP" sz="1050" dirty="0">
              <a:latin typeface="Meiryo" panose="020B0604030504040204" pitchFamily="34" charset="-128"/>
              <a:ea typeface="Meiryo" panose="020B0604030504040204" pitchFamily="34" charset="-128"/>
            </a:endParaRPr>
          </a:p>
          <a:p>
            <a:pPr algn="ctr"/>
            <a:r>
              <a:rPr kumimoji="1" lang="ja-JP" altLang="en-US" sz="1050" dirty="0">
                <a:latin typeface="Meiryo" panose="020B0604030504040204" pitchFamily="34" charset="-128"/>
                <a:ea typeface="Meiryo" panose="020B0604030504040204" pitchFamily="34" charset="-128"/>
              </a:rPr>
              <a:t>配信</a:t>
            </a:r>
          </a:p>
        </p:txBody>
      </p:sp>
      <p:sp>
        <p:nvSpPr>
          <p:cNvPr id="32" name="テキスト ボックス 31">
            <a:extLst>
              <a:ext uri="{FF2B5EF4-FFF2-40B4-BE49-F238E27FC236}">
                <a16:creationId xmlns:a16="http://schemas.microsoft.com/office/drawing/2014/main" id="{1F0997AF-0A51-764F-AEB9-7DDFD6EB6DF9}"/>
              </a:ext>
            </a:extLst>
          </p:cNvPr>
          <p:cNvSpPr txBox="1"/>
          <p:nvPr/>
        </p:nvSpPr>
        <p:spPr>
          <a:xfrm>
            <a:off x="8557764" y="790959"/>
            <a:ext cx="987880" cy="392529"/>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撮影</a:t>
            </a:r>
            <a:endParaRPr lang="en-US" altLang="ja-JP" sz="1050" dirty="0">
              <a:latin typeface="Meiryo" panose="020B0604030504040204" pitchFamily="34" charset="-128"/>
              <a:ea typeface="Meiryo" panose="020B0604030504040204" pitchFamily="34" charset="-128"/>
            </a:endParaRPr>
          </a:p>
          <a:p>
            <a:pPr algn="ctr"/>
            <a:r>
              <a:rPr lang="ja-JP" altLang="en-US" sz="1050" dirty="0">
                <a:latin typeface="Meiryo" panose="020B0604030504040204" pitchFamily="34" charset="-128"/>
                <a:ea typeface="Meiryo" panose="020B0604030504040204" pitchFamily="34" charset="-128"/>
              </a:rPr>
              <a:t>ノウハウ</a:t>
            </a:r>
            <a:endParaRPr kumimoji="1" lang="ja-JP" altLang="en-US" sz="1050" dirty="0">
              <a:latin typeface="Meiryo" panose="020B0604030504040204" pitchFamily="34" charset="-128"/>
              <a:ea typeface="Meiryo" panose="020B0604030504040204" pitchFamily="34" charset="-128"/>
            </a:endParaRPr>
          </a:p>
        </p:txBody>
      </p:sp>
      <p:sp>
        <p:nvSpPr>
          <p:cNvPr id="40" name="テキスト ボックス 39">
            <a:extLst>
              <a:ext uri="{FF2B5EF4-FFF2-40B4-BE49-F238E27FC236}">
                <a16:creationId xmlns:a16="http://schemas.microsoft.com/office/drawing/2014/main" id="{6A16E7D9-CF4C-D34F-9C51-801DDC4CC586}"/>
              </a:ext>
            </a:extLst>
          </p:cNvPr>
          <p:cNvSpPr txBox="1"/>
          <p:nvPr/>
        </p:nvSpPr>
        <p:spPr>
          <a:xfrm>
            <a:off x="360360" y="868062"/>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記念写真</a:t>
            </a:r>
            <a:endParaRPr kumimoji="1" lang="ja-JP" altLang="en-US" sz="1050" dirty="0">
              <a:latin typeface="Meiryo" panose="020B0604030504040204" pitchFamily="34" charset="-128"/>
              <a:ea typeface="Meiryo" panose="020B0604030504040204" pitchFamily="34" charset="-128"/>
            </a:endParaRPr>
          </a:p>
        </p:txBody>
      </p:sp>
      <p:sp>
        <p:nvSpPr>
          <p:cNvPr id="41" name="テキスト ボックス 40">
            <a:extLst>
              <a:ext uri="{FF2B5EF4-FFF2-40B4-BE49-F238E27FC236}">
                <a16:creationId xmlns:a16="http://schemas.microsoft.com/office/drawing/2014/main" id="{186558F2-4387-DD48-AD22-A821F99A0A9E}"/>
              </a:ext>
            </a:extLst>
          </p:cNvPr>
          <p:cNvSpPr txBox="1"/>
          <p:nvPr/>
        </p:nvSpPr>
        <p:spPr>
          <a:xfrm>
            <a:off x="1387462" y="868062"/>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思い出</a:t>
            </a:r>
            <a:endParaRPr kumimoji="1" lang="ja-JP" altLang="en-US" sz="1050" dirty="0">
              <a:latin typeface="Meiryo" panose="020B0604030504040204" pitchFamily="34" charset="-128"/>
              <a:ea typeface="Meiryo" panose="020B0604030504040204" pitchFamily="34" charset="-128"/>
            </a:endParaRPr>
          </a:p>
        </p:txBody>
      </p:sp>
      <p:sp>
        <p:nvSpPr>
          <p:cNvPr id="42" name="テキスト ボックス 41">
            <a:extLst>
              <a:ext uri="{FF2B5EF4-FFF2-40B4-BE49-F238E27FC236}">
                <a16:creationId xmlns:a16="http://schemas.microsoft.com/office/drawing/2014/main" id="{6E8A7D6C-82A0-9041-A3BA-516CD44C86F0}"/>
              </a:ext>
            </a:extLst>
          </p:cNvPr>
          <p:cNvSpPr txBox="1"/>
          <p:nvPr/>
        </p:nvSpPr>
        <p:spPr>
          <a:xfrm>
            <a:off x="2414563" y="868062"/>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七五三</a:t>
            </a:r>
            <a:endParaRPr kumimoji="1" lang="ja-JP" altLang="en-US" sz="1050" dirty="0">
              <a:latin typeface="Meiryo" panose="020B0604030504040204" pitchFamily="34" charset="-128"/>
              <a:ea typeface="Meiryo" panose="020B0604030504040204" pitchFamily="34" charset="-128"/>
            </a:endParaRPr>
          </a:p>
        </p:txBody>
      </p:sp>
      <p:sp>
        <p:nvSpPr>
          <p:cNvPr id="43" name="テキスト ボックス 42">
            <a:extLst>
              <a:ext uri="{FF2B5EF4-FFF2-40B4-BE49-F238E27FC236}">
                <a16:creationId xmlns:a16="http://schemas.microsoft.com/office/drawing/2014/main" id="{0FF6D913-CC86-8A4A-9E84-804C343879D2}"/>
              </a:ext>
            </a:extLst>
          </p:cNvPr>
          <p:cNvSpPr txBox="1"/>
          <p:nvPr/>
        </p:nvSpPr>
        <p:spPr>
          <a:xfrm>
            <a:off x="3441664" y="868062"/>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ドローン</a:t>
            </a:r>
            <a:endParaRPr kumimoji="1" lang="ja-JP" altLang="en-US" sz="1050" dirty="0">
              <a:latin typeface="Meiryo" panose="020B0604030504040204" pitchFamily="34" charset="-128"/>
              <a:ea typeface="Meiryo" panose="020B0604030504040204" pitchFamily="34" charset="-128"/>
            </a:endParaRPr>
          </a:p>
        </p:txBody>
      </p:sp>
      <p:sp>
        <p:nvSpPr>
          <p:cNvPr id="44" name="テキスト ボックス 43">
            <a:extLst>
              <a:ext uri="{FF2B5EF4-FFF2-40B4-BE49-F238E27FC236}">
                <a16:creationId xmlns:a16="http://schemas.microsoft.com/office/drawing/2014/main" id="{0A04256F-B653-6F4F-8944-73AE9E5B817E}"/>
              </a:ext>
            </a:extLst>
          </p:cNvPr>
          <p:cNvSpPr txBox="1"/>
          <p:nvPr/>
        </p:nvSpPr>
        <p:spPr>
          <a:xfrm>
            <a:off x="4468767" y="1512932"/>
            <a:ext cx="987880" cy="238321"/>
          </a:xfrm>
          <a:prstGeom prst="rect">
            <a:avLst/>
          </a:prstGeom>
          <a:noFill/>
        </p:spPr>
        <p:txBody>
          <a:bodyPr wrap="square" rtlCol="0" anchor="ctr">
            <a:spAutoFit/>
          </a:bodyPr>
          <a:lstStyle/>
          <a:p>
            <a:pPr algn="ctr"/>
            <a:r>
              <a:rPr kumimoji="1" lang="ja-JP" altLang="en-US" sz="1050" dirty="0">
                <a:latin typeface="Meiryo" panose="020B0604030504040204" pitchFamily="34" charset="-128"/>
                <a:ea typeface="Meiryo" panose="020B0604030504040204" pitchFamily="34" charset="-128"/>
              </a:rPr>
              <a:t>動画にする</a:t>
            </a:r>
          </a:p>
        </p:txBody>
      </p:sp>
      <p:sp>
        <p:nvSpPr>
          <p:cNvPr id="45" name="テキスト ボックス 44">
            <a:extLst>
              <a:ext uri="{FF2B5EF4-FFF2-40B4-BE49-F238E27FC236}">
                <a16:creationId xmlns:a16="http://schemas.microsoft.com/office/drawing/2014/main" id="{A8AF6796-7DB7-7D44-BFAB-5DB1139FD5D7}"/>
              </a:ext>
            </a:extLst>
          </p:cNvPr>
          <p:cNvSpPr txBox="1"/>
          <p:nvPr/>
        </p:nvSpPr>
        <p:spPr>
          <a:xfrm>
            <a:off x="5491016" y="1512932"/>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商品紹介</a:t>
            </a:r>
            <a:endParaRPr kumimoji="1" lang="ja-JP" altLang="en-US" sz="1050" dirty="0">
              <a:latin typeface="Meiryo" panose="020B0604030504040204" pitchFamily="34" charset="-128"/>
              <a:ea typeface="Meiryo" panose="020B0604030504040204" pitchFamily="34" charset="-128"/>
            </a:endParaRPr>
          </a:p>
        </p:txBody>
      </p:sp>
      <p:sp>
        <p:nvSpPr>
          <p:cNvPr id="46" name="テキスト ボックス 45">
            <a:extLst>
              <a:ext uri="{FF2B5EF4-FFF2-40B4-BE49-F238E27FC236}">
                <a16:creationId xmlns:a16="http://schemas.microsoft.com/office/drawing/2014/main" id="{11FDF8B1-A677-674A-8D5B-01C196D79486}"/>
              </a:ext>
            </a:extLst>
          </p:cNvPr>
          <p:cNvSpPr txBox="1"/>
          <p:nvPr/>
        </p:nvSpPr>
        <p:spPr>
          <a:xfrm>
            <a:off x="6513265" y="1512932"/>
            <a:ext cx="987880" cy="238321"/>
          </a:xfrm>
          <a:prstGeom prst="rect">
            <a:avLst/>
          </a:prstGeom>
          <a:noFill/>
        </p:spPr>
        <p:txBody>
          <a:bodyPr wrap="square" rtlCol="0" anchor="ctr">
            <a:spAutoFit/>
          </a:bodyPr>
          <a:lstStyle/>
          <a:p>
            <a:pPr algn="ctr"/>
            <a:r>
              <a:rPr kumimoji="1" lang="ja-JP" altLang="en-US" sz="1050" dirty="0">
                <a:latin typeface="Meiryo" panose="020B0604030504040204" pitchFamily="34" charset="-128"/>
                <a:ea typeface="Meiryo" panose="020B0604030504040204" pitchFamily="34" charset="-128"/>
              </a:rPr>
              <a:t>商用写真</a:t>
            </a:r>
          </a:p>
        </p:txBody>
      </p:sp>
      <p:sp>
        <p:nvSpPr>
          <p:cNvPr id="47" name="テキスト ボックス 46">
            <a:extLst>
              <a:ext uri="{FF2B5EF4-FFF2-40B4-BE49-F238E27FC236}">
                <a16:creationId xmlns:a16="http://schemas.microsoft.com/office/drawing/2014/main" id="{75CDA3A9-CF60-7D43-960E-EBF94BE1DE4B}"/>
              </a:ext>
            </a:extLst>
          </p:cNvPr>
          <p:cNvSpPr txBox="1"/>
          <p:nvPr/>
        </p:nvSpPr>
        <p:spPr>
          <a:xfrm>
            <a:off x="7535514" y="1512932"/>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販売する</a:t>
            </a:r>
            <a:endParaRPr kumimoji="1" lang="ja-JP" altLang="en-US" sz="1050" dirty="0">
              <a:latin typeface="Meiryo" panose="020B0604030504040204" pitchFamily="34" charset="-128"/>
              <a:ea typeface="Meiryo" panose="020B0604030504040204" pitchFamily="34" charset="-128"/>
            </a:endParaRPr>
          </a:p>
        </p:txBody>
      </p:sp>
      <p:sp>
        <p:nvSpPr>
          <p:cNvPr id="48" name="テキスト ボックス 47">
            <a:extLst>
              <a:ext uri="{FF2B5EF4-FFF2-40B4-BE49-F238E27FC236}">
                <a16:creationId xmlns:a16="http://schemas.microsoft.com/office/drawing/2014/main" id="{F1EB4D0B-3FEC-FC46-9441-130BE3973A78}"/>
              </a:ext>
            </a:extLst>
          </p:cNvPr>
          <p:cNvSpPr txBox="1"/>
          <p:nvPr/>
        </p:nvSpPr>
        <p:spPr>
          <a:xfrm>
            <a:off x="8557764" y="1512932"/>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写真集</a:t>
            </a:r>
            <a:endParaRPr kumimoji="1" lang="ja-JP" altLang="en-US" sz="1050" dirty="0">
              <a:latin typeface="Meiryo" panose="020B0604030504040204" pitchFamily="34" charset="-128"/>
              <a:ea typeface="Meiryo" panose="020B0604030504040204" pitchFamily="34" charset="-128"/>
            </a:endParaRPr>
          </a:p>
        </p:txBody>
      </p:sp>
      <p:sp>
        <p:nvSpPr>
          <p:cNvPr id="49" name="テキスト ボックス 48">
            <a:extLst>
              <a:ext uri="{FF2B5EF4-FFF2-40B4-BE49-F238E27FC236}">
                <a16:creationId xmlns:a16="http://schemas.microsoft.com/office/drawing/2014/main" id="{2B192397-6D52-4F4F-8A68-3261D218D3E9}"/>
              </a:ext>
            </a:extLst>
          </p:cNvPr>
          <p:cNvSpPr txBox="1"/>
          <p:nvPr/>
        </p:nvSpPr>
        <p:spPr>
          <a:xfrm>
            <a:off x="360360" y="1512932"/>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写真館</a:t>
            </a:r>
            <a:endParaRPr kumimoji="1" lang="ja-JP" altLang="en-US" sz="1050" dirty="0">
              <a:latin typeface="Meiryo" panose="020B0604030504040204" pitchFamily="34" charset="-128"/>
              <a:ea typeface="Meiryo" panose="020B0604030504040204" pitchFamily="34" charset="-128"/>
            </a:endParaRPr>
          </a:p>
        </p:txBody>
      </p:sp>
      <p:sp>
        <p:nvSpPr>
          <p:cNvPr id="50" name="テキスト ボックス 49">
            <a:extLst>
              <a:ext uri="{FF2B5EF4-FFF2-40B4-BE49-F238E27FC236}">
                <a16:creationId xmlns:a16="http://schemas.microsoft.com/office/drawing/2014/main" id="{A9F438B7-9958-E34B-95EC-210F18594994}"/>
              </a:ext>
            </a:extLst>
          </p:cNvPr>
          <p:cNvSpPr txBox="1"/>
          <p:nvPr/>
        </p:nvSpPr>
        <p:spPr>
          <a:xfrm>
            <a:off x="1387462" y="1512932"/>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撮影する</a:t>
            </a:r>
            <a:endParaRPr kumimoji="1" lang="ja-JP" altLang="en-US" sz="1050" dirty="0">
              <a:latin typeface="Meiryo" panose="020B0604030504040204" pitchFamily="34" charset="-128"/>
              <a:ea typeface="Meiryo" panose="020B0604030504040204" pitchFamily="34" charset="-128"/>
            </a:endParaRPr>
          </a:p>
        </p:txBody>
      </p:sp>
      <p:sp>
        <p:nvSpPr>
          <p:cNvPr id="51" name="テキスト ボックス 50">
            <a:extLst>
              <a:ext uri="{FF2B5EF4-FFF2-40B4-BE49-F238E27FC236}">
                <a16:creationId xmlns:a16="http://schemas.microsoft.com/office/drawing/2014/main" id="{4C4085B2-8FBB-6943-872B-BFBE938D96C8}"/>
              </a:ext>
            </a:extLst>
          </p:cNvPr>
          <p:cNvSpPr txBox="1"/>
          <p:nvPr/>
        </p:nvSpPr>
        <p:spPr>
          <a:xfrm>
            <a:off x="2414563" y="1512932"/>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料理</a:t>
            </a:r>
            <a:endParaRPr kumimoji="1" lang="ja-JP" altLang="en-US" sz="1050" dirty="0">
              <a:latin typeface="Meiryo" panose="020B0604030504040204" pitchFamily="34" charset="-128"/>
              <a:ea typeface="Meiryo" panose="020B0604030504040204" pitchFamily="34" charset="-128"/>
            </a:endParaRPr>
          </a:p>
        </p:txBody>
      </p:sp>
      <p:sp>
        <p:nvSpPr>
          <p:cNvPr id="52" name="テキスト ボックス 51">
            <a:extLst>
              <a:ext uri="{FF2B5EF4-FFF2-40B4-BE49-F238E27FC236}">
                <a16:creationId xmlns:a16="http://schemas.microsoft.com/office/drawing/2014/main" id="{29F18EAD-29A7-3944-8A66-5E4B03F95D97}"/>
              </a:ext>
            </a:extLst>
          </p:cNvPr>
          <p:cNvSpPr txBox="1"/>
          <p:nvPr/>
        </p:nvSpPr>
        <p:spPr>
          <a:xfrm>
            <a:off x="3441664" y="1512932"/>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映画制作</a:t>
            </a:r>
            <a:endParaRPr kumimoji="1" lang="ja-JP" altLang="en-US" sz="1050" dirty="0">
              <a:latin typeface="Meiryo" panose="020B0604030504040204" pitchFamily="34" charset="-128"/>
              <a:ea typeface="Meiryo" panose="020B0604030504040204" pitchFamily="34" charset="-128"/>
            </a:endParaRPr>
          </a:p>
        </p:txBody>
      </p:sp>
      <p:sp>
        <p:nvSpPr>
          <p:cNvPr id="53" name="テキスト ボックス 52">
            <a:extLst>
              <a:ext uri="{FF2B5EF4-FFF2-40B4-BE49-F238E27FC236}">
                <a16:creationId xmlns:a16="http://schemas.microsoft.com/office/drawing/2014/main" id="{6709F923-9C7B-BF4F-9E4F-96234ECD4534}"/>
              </a:ext>
            </a:extLst>
          </p:cNvPr>
          <p:cNvSpPr txBox="1"/>
          <p:nvPr/>
        </p:nvSpPr>
        <p:spPr>
          <a:xfrm>
            <a:off x="4468767" y="2108735"/>
            <a:ext cx="987880" cy="336453"/>
          </a:xfrm>
          <a:prstGeom prst="rect">
            <a:avLst/>
          </a:prstGeom>
          <a:noFill/>
        </p:spPr>
        <p:txBody>
          <a:bodyPr wrap="square" rtlCol="0" anchor="ctr">
            <a:spAutoFit/>
          </a:bodyPr>
          <a:lstStyle/>
          <a:p>
            <a:pPr algn="ctr"/>
            <a:r>
              <a:rPr lang="ja-JP" altLang="en-US" sz="900" dirty="0">
                <a:latin typeface="Meiryo" panose="020B0604030504040204" pitchFamily="34" charset="-128"/>
                <a:ea typeface="Meiryo" panose="020B0604030504040204" pitchFamily="34" charset="-128"/>
              </a:rPr>
              <a:t>スライドショーアプリ</a:t>
            </a:r>
            <a:endParaRPr kumimoji="1" lang="ja-JP" altLang="en-US" sz="900" dirty="0">
              <a:latin typeface="Meiryo" panose="020B0604030504040204" pitchFamily="34" charset="-128"/>
              <a:ea typeface="Meiryo" panose="020B0604030504040204" pitchFamily="34" charset="-128"/>
            </a:endParaRPr>
          </a:p>
        </p:txBody>
      </p:sp>
      <p:sp>
        <p:nvSpPr>
          <p:cNvPr id="54" name="テキスト ボックス 53">
            <a:extLst>
              <a:ext uri="{FF2B5EF4-FFF2-40B4-BE49-F238E27FC236}">
                <a16:creationId xmlns:a16="http://schemas.microsoft.com/office/drawing/2014/main" id="{1B7EC33E-8DF0-104F-9736-951294DEFC72}"/>
              </a:ext>
            </a:extLst>
          </p:cNvPr>
          <p:cNvSpPr txBox="1"/>
          <p:nvPr/>
        </p:nvSpPr>
        <p:spPr>
          <a:xfrm>
            <a:off x="5491016" y="2108735"/>
            <a:ext cx="987880" cy="336453"/>
          </a:xfrm>
          <a:prstGeom prst="rect">
            <a:avLst/>
          </a:prstGeom>
          <a:noFill/>
        </p:spPr>
        <p:txBody>
          <a:bodyPr wrap="square" rtlCol="0" anchor="ctr">
            <a:spAutoFit/>
          </a:bodyPr>
          <a:lstStyle/>
          <a:p>
            <a:pPr algn="ctr"/>
            <a:r>
              <a:rPr lang="ja-JP" altLang="en-US" sz="900" dirty="0">
                <a:latin typeface="Meiryo" panose="020B0604030504040204" pitchFamily="34" charset="-128"/>
                <a:ea typeface="Meiryo" panose="020B0604030504040204" pitchFamily="34" charset="-128"/>
              </a:rPr>
              <a:t>ウェディング</a:t>
            </a:r>
            <a:endParaRPr lang="en-US" altLang="ja-JP" sz="900" dirty="0">
              <a:latin typeface="Meiryo" panose="020B0604030504040204" pitchFamily="34" charset="-128"/>
              <a:ea typeface="Meiryo" panose="020B0604030504040204" pitchFamily="34" charset="-128"/>
            </a:endParaRPr>
          </a:p>
          <a:p>
            <a:pPr algn="ctr"/>
            <a:r>
              <a:rPr lang="ja-JP" altLang="en-US" sz="900" dirty="0">
                <a:latin typeface="Meiryo" panose="020B0604030504040204" pitchFamily="34" charset="-128"/>
                <a:ea typeface="Meiryo" panose="020B0604030504040204" pitchFamily="34" charset="-128"/>
              </a:rPr>
              <a:t>ムービー</a:t>
            </a:r>
            <a:endParaRPr kumimoji="1" lang="ja-JP" altLang="en-US" sz="900" dirty="0">
              <a:latin typeface="Meiryo" panose="020B0604030504040204" pitchFamily="34" charset="-128"/>
              <a:ea typeface="Meiryo" panose="020B0604030504040204" pitchFamily="34" charset="-128"/>
            </a:endParaRPr>
          </a:p>
        </p:txBody>
      </p:sp>
      <p:sp>
        <p:nvSpPr>
          <p:cNvPr id="55" name="テキスト ボックス 54">
            <a:extLst>
              <a:ext uri="{FF2B5EF4-FFF2-40B4-BE49-F238E27FC236}">
                <a16:creationId xmlns:a16="http://schemas.microsoft.com/office/drawing/2014/main" id="{840C0DA0-B24E-794E-A567-1DD703F9B412}"/>
              </a:ext>
            </a:extLst>
          </p:cNvPr>
          <p:cNvSpPr txBox="1"/>
          <p:nvPr/>
        </p:nvSpPr>
        <p:spPr>
          <a:xfrm>
            <a:off x="6513265" y="2157802"/>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アルバム</a:t>
            </a:r>
            <a:endParaRPr kumimoji="1" lang="ja-JP" altLang="en-US" sz="1050" dirty="0">
              <a:latin typeface="Meiryo" panose="020B0604030504040204" pitchFamily="34" charset="-128"/>
              <a:ea typeface="Meiryo" panose="020B0604030504040204" pitchFamily="34" charset="-128"/>
            </a:endParaRPr>
          </a:p>
        </p:txBody>
      </p:sp>
      <p:sp>
        <p:nvSpPr>
          <p:cNvPr id="56" name="テキスト ボックス 55">
            <a:extLst>
              <a:ext uri="{FF2B5EF4-FFF2-40B4-BE49-F238E27FC236}">
                <a16:creationId xmlns:a16="http://schemas.microsoft.com/office/drawing/2014/main" id="{74AA739C-C28F-1446-9256-A9358624F9E9}"/>
              </a:ext>
            </a:extLst>
          </p:cNvPr>
          <p:cNvSpPr txBox="1"/>
          <p:nvPr/>
        </p:nvSpPr>
        <p:spPr>
          <a:xfrm>
            <a:off x="7535514" y="2080698"/>
            <a:ext cx="987880" cy="392529"/>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ポスト</a:t>
            </a:r>
            <a:endParaRPr lang="en-US" altLang="ja-JP" sz="1050" dirty="0">
              <a:latin typeface="Meiryo" panose="020B0604030504040204" pitchFamily="34" charset="-128"/>
              <a:ea typeface="Meiryo" panose="020B0604030504040204" pitchFamily="34" charset="-128"/>
            </a:endParaRPr>
          </a:p>
          <a:p>
            <a:pPr algn="ctr"/>
            <a:r>
              <a:rPr lang="ja-JP" altLang="en-US" sz="1050" dirty="0">
                <a:latin typeface="Meiryo" panose="020B0604030504040204" pitchFamily="34" charset="-128"/>
                <a:ea typeface="Meiryo" panose="020B0604030504040204" pitchFamily="34" charset="-128"/>
              </a:rPr>
              <a:t>カード</a:t>
            </a:r>
            <a:endParaRPr kumimoji="1" lang="ja-JP" altLang="en-US" sz="1050" dirty="0">
              <a:latin typeface="Meiryo" panose="020B0604030504040204" pitchFamily="34" charset="-128"/>
              <a:ea typeface="Meiryo" panose="020B0604030504040204" pitchFamily="34" charset="-128"/>
            </a:endParaRPr>
          </a:p>
        </p:txBody>
      </p:sp>
      <p:sp>
        <p:nvSpPr>
          <p:cNvPr id="57" name="テキスト ボックス 56">
            <a:extLst>
              <a:ext uri="{FF2B5EF4-FFF2-40B4-BE49-F238E27FC236}">
                <a16:creationId xmlns:a16="http://schemas.microsoft.com/office/drawing/2014/main" id="{857C6C84-BF7A-7F45-AC0B-70A649ADA942}"/>
              </a:ext>
            </a:extLst>
          </p:cNvPr>
          <p:cNvSpPr txBox="1"/>
          <p:nvPr/>
        </p:nvSpPr>
        <p:spPr>
          <a:xfrm>
            <a:off x="8557764" y="2157802"/>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写真立て</a:t>
            </a:r>
            <a:endParaRPr kumimoji="1" lang="ja-JP" altLang="en-US" sz="1050" dirty="0">
              <a:latin typeface="Meiryo" panose="020B0604030504040204" pitchFamily="34" charset="-128"/>
              <a:ea typeface="Meiryo" panose="020B0604030504040204" pitchFamily="34" charset="-128"/>
            </a:endParaRPr>
          </a:p>
        </p:txBody>
      </p:sp>
      <p:sp>
        <p:nvSpPr>
          <p:cNvPr id="58" name="テキスト ボックス 57">
            <a:extLst>
              <a:ext uri="{FF2B5EF4-FFF2-40B4-BE49-F238E27FC236}">
                <a16:creationId xmlns:a16="http://schemas.microsoft.com/office/drawing/2014/main" id="{58AE58B8-6837-2742-9E7F-9AFB146DBCD6}"/>
              </a:ext>
            </a:extLst>
          </p:cNvPr>
          <p:cNvSpPr txBox="1"/>
          <p:nvPr/>
        </p:nvSpPr>
        <p:spPr>
          <a:xfrm>
            <a:off x="360360" y="2157802"/>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出張撮影</a:t>
            </a:r>
            <a:endParaRPr kumimoji="1" lang="ja-JP" altLang="en-US" sz="1050" dirty="0">
              <a:latin typeface="Meiryo" panose="020B0604030504040204" pitchFamily="34" charset="-128"/>
              <a:ea typeface="Meiryo" panose="020B0604030504040204" pitchFamily="34" charset="-128"/>
            </a:endParaRPr>
          </a:p>
        </p:txBody>
      </p:sp>
      <p:sp>
        <p:nvSpPr>
          <p:cNvPr id="59" name="テキスト ボックス 58">
            <a:extLst>
              <a:ext uri="{FF2B5EF4-FFF2-40B4-BE49-F238E27FC236}">
                <a16:creationId xmlns:a16="http://schemas.microsoft.com/office/drawing/2014/main" id="{C3CF5FD0-22CF-3943-887C-B4CEB86BBEA2}"/>
              </a:ext>
            </a:extLst>
          </p:cNvPr>
          <p:cNvSpPr txBox="1"/>
          <p:nvPr/>
        </p:nvSpPr>
        <p:spPr>
          <a:xfrm>
            <a:off x="1387462" y="2157802"/>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結婚式</a:t>
            </a:r>
            <a:endParaRPr kumimoji="1" lang="ja-JP" altLang="en-US" sz="1050" dirty="0">
              <a:latin typeface="Meiryo" panose="020B0604030504040204" pitchFamily="34" charset="-128"/>
              <a:ea typeface="Meiryo" panose="020B0604030504040204" pitchFamily="34" charset="-128"/>
            </a:endParaRPr>
          </a:p>
        </p:txBody>
      </p:sp>
      <p:sp>
        <p:nvSpPr>
          <p:cNvPr id="60" name="テキスト ボックス 59">
            <a:extLst>
              <a:ext uri="{FF2B5EF4-FFF2-40B4-BE49-F238E27FC236}">
                <a16:creationId xmlns:a16="http://schemas.microsoft.com/office/drawing/2014/main" id="{E884434E-1ADF-FB46-BD1C-3B5A98FB9B6B}"/>
              </a:ext>
            </a:extLst>
          </p:cNvPr>
          <p:cNvSpPr txBox="1"/>
          <p:nvPr/>
        </p:nvSpPr>
        <p:spPr>
          <a:xfrm>
            <a:off x="2414563" y="2157802"/>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デート</a:t>
            </a:r>
            <a:endParaRPr lang="en-US" altLang="ja-JP" sz="1050" dirty="0">
              <a:latin typeface="Meiryo" panose="020B0604030504040204" pitchFamily="34" charset="-128"/>
              <a:ea typeface="Meiryo" panose="020B0604030504040204" pitchFamily="34" charset="-128"/>
            </a:endParaRPr>
          </a:p>
        </p:txBody>
      </p:sp>
      <p:sp>
        <p:nvSpPr>
          <p:cNvPr id="61" name="テキスト ボックス 60">
            <a:extLst>
              <a:ext uri="{FF2B5EF4-FFF2-40B4-BE49-F238E27FC236}">
                <a16:creationId xmlns:a16="http://schemas.microsoft.com/office/drawing/2014/main" id="{A491250F-D9C5-9144-898A-1EA49C079E1E}"/>
              </a:ext>
            </a:extLst>
          </p:cNvPr>
          <p:cNvSpPr txBox="1"/>
          <p:nvPr/>
        </p:nvSpPr>
        <p:spPr>
          <a:xfrm>
            <a:off x="3441664" y="2157802"/>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動画撮影</a:t>
            </a:r>
            <a:endParaRPr kumimoji="1" lang="ja-JP" altLang="en-US" sz="1050" dirty="0">
              <a:latin typeface="Meiryo" panose="020B0604030504040204" pitchFamily="34" charset="-128"/>
              <a:ea typeface="Meiryo" panose="020B0604030504040204" pitchFamily="34" charset="-128"/>
            </a:endParaRPr>
          </a:p>
        </p:txBody>
      </p:sp>
      <p:sp>
        <p:nvSpPr>
          <p:cNvPr id="62" name="テキスト ボックス 61">
            <a:extLst>
              <a:ext uri="{FF2B5EF4-FFF2-40B4-BE49-F238E27FC236}">
                <a16:creationId xmlns:a16="http://schemas.microsoft.com/office/drawing/2014/main" id="{E1C9BBFD-9B2C-AE4A-BBA5-F2A8EC0445C2}"/>
              </a:ext>
            </a:extLst>
          </p:cNvPr>
          <p:cNvSpPr txBox="1"/>
          <p:nvPr/>
        </p:nvSpPr>
        <p:spPr>
          <a:xfrm>
            <a:off x="4468767" y="2802671"/>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動画に</a:t>
            </a:r>
            <a:r>
              <a:rPr kumimoji="1" lang="ja-JP" altLang="en-US" sz="1050" dirty="0">
                <a:latin typeface="Meiryo" panose="020B0604030504040204" pitchFamily="34" charset="-128"/>
                <a:ea typeface="Meiryo" panose="020B0604030504040204" pitchFamily="34" charset="-128"/>
              </a:rPr>
              <a:t>する</a:t>
            </a:r>
          </a:p>
        </p:txBody>
      </p:sp>
      <p:sp>
        <p:nvSpPr>
          <p:cNvPr id="63" name="テキスト ボックス 62">
            <a:extLst>
              <a:ext uri="{FF2B5EF4-FFF2-40B4-BE49-F238E27FC236}">
                <a16:creationId xmlns:a16="http://schemas.microsoft.com/office/drawing/2014/main" id="{29FCD59A-0B32-4845-915C-AF756A383584}"/>
              </a:ext>
            </a:extLst>
          </p:cNvPr>
          <p:cNvSpPr txBox="1"/>
          <p:nvPr/>
        </p:nvSpPr>
        <p:spPr>
          <a:xfrm>
            <a:off x="5491016" y="2802671"/>
            <a:ext cx="987880" cy="238321"/>
          </a:xfrm>
          <a:prstGeom prst="rect">
            <a:avLst/>
          </a:prstGeom>
          <a:noFill/>
        </p:spPr>
        <p:txBody>
          <a:bodyPr wrap="square" rtlCol="0" anchor="ctr">
            <a:spAutoFit/>
          </a:bodyPr>
          <a:lstStyle/>
          <a:p>
            <a:pPr algn="ctr"/>
            <a:r>
              <a:rPr kumimoji="1" lang="ja-JP" altLang="en-US" sz="1050" dirty="0">
                <a:latin typeface="Meiryo" panose="020B0604030504040204" pitchFamily="34" charset="-128"/>
                <a:ea typeface="Meiryo" panose="020B0604030504040204" pitchFamily="34" charset="-128"/>
              </a:rPr>
              <a:t>販売する</a:t>
            </a:r>
          </a:p>
        </p:txBody>
      </p:sp>
      <p:sp>
        <p:nvSpPr>
          <p:cNvPr id="64" name="テキスト ボックス 63">
            <a:extLst>
              <a:ext uri="{FF2B5EF4-FFF2-40B4-BE49-F238E27FC236}">
                <a16:creationId xmlns:a16="http://schemas.microsoft.com/office/drawing/2014/main" id="{6678F24F-44D4-E344-8DAC-9D3CCE2F0220}"/>
              </a:ext>
            </a:extLst>
          </p:cNvPr>
          <p:cNvSpPr txBox="1"/>
          <p:nvPr/>
        </p:nvSpPr>
        <p:spPr>
          <a:xfrm>
            <a:off x="6513265" y="2802671"/>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スタジオ</a:t>
            </a:r>
            <a:endParaRPr kumimoji="1" lang="ja-JP" altLang="en-US" sz="1050" dirty="0">
              <a:latin typeface="Meiryo" panose="020B0604030504040204" pitchFamily="34" charset="-128"/>
              <a:ea typeface="Meiryo" panose="020B0604030504040204" pitchFamily="34" charset="-128"/>
            </a:endParaRPr>
          </a:p>
        </p:txBody>
      </p:sp>
      <p:sp>
        <p:nvSpPr>
          <p:cNvPr id="65" name="テキスト ボックス 64">
            <a:extLst>
              <a:ext uri="{FF2B5EF4-FFF2-40B4-BE49-F238E27FC236}">
                <a16:creationId xmlns:a16="http://schemas.microsoft.com/office/drawing/2014/main" id="{9BDAB5B8-18D9-C441-B3AA-E073E4933547}"/>
              </a:ext>
            </a:extLst>
          </p:cNvPr>
          <p:cNvSpPr txBox="1"/>
          <p:nvPr/>
        </p:nvSpPr>
        <p:spPr>
          <a:xfrm>
            <a:off x="7535514" y="2725568"/>
            <a:ext cx="987880" cy="392529"/>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販売</a:t>
            </a:r>
            <a:endParaRPr lang="en-US" altLang="ja-JP" sz="1050" dirty="0">
              <a:latin typeface="Meiryo" panose="020B0604030504040204" pitchFamily="34" charset="-128"/>
              <a:ea typeface="Meiryo" panose="020B0604030504040204" pitchFamily="34" charset="-128"/>
            </a:endParaRPr>
          </a:p>
          <a:p>
            <a:pPr algn="ctr"/>
            <a:r>
              <a:rPr kumimoji="1" lang="ja-JP" altLang="en-US" sz="1050" dirty="0">
                <a:latin typeface="Meiryo" panose="020B0604030504040204" pitchFamily="34" charset="-128"/>
                <a:ea typeface="Meiryo" panose="020B0604030504040204" pitchFamily="34" charset="-128"/>
              </a:rPr>
              <a:t>システム</a:t>
            </a:r>
          </a:p>
        </p:txBody>
      </p:sp>
      <p:sp>
        <p:nvSpPr>
          <p:cNvPr id="66" name="テキスト ボックス 65">
            <a:extLst>
              <a:ext uri="{FF2B5EF4-FFF2-40B4-BE49-F238E27FC236}">
                <a16:creationId xmlns:a16="http://schemas.microsoft.com/office/drawing/2014/main" id="{605C4F18-D0E7-CF49-95E8-C4D925361E48}"/>
              </a:ext>
            </a:extLst>
          </p:cNvPr>
          <p:cNvSpPr txBox="1"/>
          <p:nvPr/>
        </p:nvSpPr>
        <p:spPr>
          <a:xfrm>
            <a:off x="8557764" y="2802671"/>
            <a:ext cx="987880" cy="238321"/>
          </a:xfrm>
          <a:prstGeom prst="rect">
            <a:avLst/>
          </a:prstGeom>
          <a:noFill/>
        </p:spPr>
        <p:txBody>
          <a:bodyPr wrap="square" rtlCol="0" anchor="ctr">
            <a:spAutoFit/>
          </a:bodyPr>
          <a:lstStyle/>
          <a:p>
            <a:pPr algn="ctr"/>
            <a:r>
              <a:rPr kumimoji="1" lang="ja-JP" altLang="en-US" sz="1050" dirty="0">
                <a:latin typeface="Meiryo" panose="020B0604030504040204" pitchFamily="34" charset="-128"/>
                <a:ea typeface="Meiryo" panose="020B0604030504040204" pitchFamily="34" charset="-128"/>
              </a:rPr>
              <a:t>写真データ</a:t>
            </a:r>
          </a:p>
        </p:txBody>
      </p:sp>
      <p:sp>
        <p:nvSpPr>
          <p:cNvPr id="67" name="テキスト ボックス 66">
            <a:extLst>
              <a:ext uri="{FF2B5EF4-FFF2-40B4-BE49-F238E27FC236}">
                <a16:creationId xmlns:a16="http://schemas.microsoft.com/office/drawing/2014/main" id="{29DE5730-4F07-D749-9880-D42BFAF4BCB7}"/>
              </a:ext>
            </a:extLst>
          </p:cNvPr>
          <p:cNvSpPr txBox="1"/>
          <p:nvPr/>
        </p:nvSpPr>
        <p:spPr>
          <a:xfrm>
            <a:off x="360360" y="2802671"/>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メイク</a:t>
            </a:r>
            <a:endParaRPr kumimoji="1" lang="ja-JP" altLang="en-US" sz="1050" dirty="0">
              <a:latin typeface="Meiryo" panose="020B0604030504040204" pitchFamily="34" charset="-128"/>
              <a:ea typeface="Meiryo" panose="020B0604030504040204" pitchFamily="34" charset="-128"/>
            </a:endParaRPr>
          </a:p>
        </p:txBody>
      </p:sp>
      <p:sp>
        <p:nvSpPr>
          <p:cNvPr id="68" name="テキスト ボックス 67">
            <a:extLst>
              <a:ext uri="{FF2B5EF4-FFF2-40B4-BE49-F238E27FC236}">
                <a16:creationId xmlns:a16="http://schemas.microsoft.com/office/drawing/2014/main" id="{5B001CA6-B6D0-C44B-BBDB-6B4E98AFB03F}"/>
              </a:ext>
            </a:extLst>
          </p:cNvPr>
          <p:cNvSpPr txBox="1"/>
          <p:nvPr/>
        </p:nvSpPr>
        <p:spPr>
          <a:xfrm>
            <a:off x="1387462" y="2816690"/>
            <a:ext cx="987880" cy="210283"/>
          </a:xfrm>
          <a:prstGeom prst="rect">
            <a:avLst/>
          </a:prstGeom>
          <a:noFill/>
        </p:spPr>
        <p:txBody>
          <a:bodyPr wrap="square" rtlCol="0" anchor="ctr">
            <a:spAutoFit/>
          </a:bodyPr>
          <a:lstStyle/>
          <a:p>
            <a:pPr algn="ctr"/>
            <a:r>
              <a:rPr kumimoji="1" lang="en-US" altLang="ja-JP" sz="900" dirty="0">
                <a:latin typeface="Meiryo" panose="020B0604030504040204" pitchFamily="34" charset="-128"/>
                <a:ea typeface="Meiryo" panose="020B0604030504040204" pitchFamily="34" charset="-128"/>
              </a:rPr>
              <a:t>Photoshop</a:t>
            </a:r>
            <a:endParaRPr kumimoji="1" lang="ja-JP" altLang="en-US" sz="900" dirty="0">
              <a:latin typeface="Meiryo" panose="020B0604030504040204" pitchFamily="34" charset="-128"/>
              <a:ea typeface="Meiryo" panose="020B0604030504040204" pitchFamily="34" charset="-128"/>
            </a:endParaRPr>
          </a:p>
        </p:txBody>
      </p:sp>
      <p:sp>
        <p:nvSpPr>
          <p:cNvPr id="69" name="テキスト ボックス 68">
            <a:extLst>
              <a:ext uri="{FF2B5EF4-FFF2-40B4-BE49-F238E27FC236}">
                <a16:creationId xmlns:a16="http://schemas.microsoft.com/office/drawing/2014/main" id="{160F43A0-1F22-E040-B422-07F0952281F6}"/>
              </a:ext>
            </a:extLst>
          </p:cNvPr>
          <p:cNvSpPr txBox="1"/>
          <p:nvPr/>
        </p:nvSpPr>
        <p:spPr>
          <a:xfrm>
            <a:off x="2414563" y="2802671"/>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加工アプリ</a:t>
            </a:r>
            <a:endParaRPr kumimoji="1" lang="ja-JP" altLang="en-US" sz="1050" dirty="0">
              <a:latin typeface="Meiryo" panose="020B0604030504040204" pitchFamily="34" charset="-128"/>
              <a:ea typeface="Meiryo" panose="020B0604030504040204" pitchFamily="34" charset="-128"/>
            </a:endParaRPr>
          </a:p>
        </p:txBody>
      </p:sp>
      <p:sp>
        <p:nvSpPr>
          <p:cNvPr id="70" name="テキスト ボックス 69">
            <a:extLst>
              <a:ext uri="{FF2B5EF4-FFF2-40B4-BE49-F238E27FC236}">
                <a16:creationId xmlns:a16="http://schemas.microsoft.com/office/drawing/2014/main" id="{9C1B83D3-52FC-AF45-A775-EB2897F2432F}"/>
              </a:ext>
            </a:extLst>
          </p:cNvPr>
          <p:cNvSpPr txBox="1"/>
          <p:nvPr/>
        </p:nvSpPr>
        <p:spPr>
          <a:xfrm>
            <a:off x="3441664" y="2802671"/>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撮影する</a:t>
            </a:r>
            <a:endParaRPr kumimoji="1" lang="ja-JP" altLang="en-US" sz="1050" dirty="0">
              <a:latin typeface="Meiryo" panose="020B0604030504040204" pitchFamily="34" charset="-128"/>
              <a:ea typeface="Meiryo" panose="020B0604030504040204" pitchFamily="34" charset="-128"/>
            </a:endParaRPr>
          </a:p>
        </p:txBody>
      </p:sp>
      <p:sp>
        <p:nvSpPr>
          <p:cNvPr id="71" name="テキスト ボックス 70">
            <a:extLst>
              <a:ext uri="{FF2B5EF4-FFF2-40B4-BE49-F238E27FC236}">
                <a16:creationId xmlns:a16="http://schemas.microsoft.com/office/drawing/2014/main" id="{C645EB33-5F36-7D42-A9D7-9E0FEB6F73C1}"/>
              </a:ext>
            </a:extLst>
          </p:cNvPr>
          <p:cNvSpPr txBox="1"/>
          <p:nvPr/>
        </p:nvSpPr>
        <p:spPr>
          <a:xfrm>
            <a:off x="4468767" y="3370438"/>
            <a:ext cx="987880" cy="392529"/>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写真</a:t>
            </a:r>
            <a:endParaRPr lang="en-US" altLang="ja-JP" sz="1050" dirty="0">
              <a:latin typeface="Meiryo" panose="020B0604030504040204" pitchFamily="34" charset="-128"/>
              <a:ea typeface="Meiryo" panose="020B0604030504040204" pitchFamily="34" charset="-128"/>
            </a:endParaRPr>
          </a:p>
          <a:p>
            <a:pPr algn="ctr"/>
            <a:r>
              <a:rPr lang="ja-JP" altLang="en-US" sz="1050" dirty="0">
                <a:latin typeface="Meiryo" panose="020B0604030504040204" pitchFamily="34" charset="-128"/>
                <a:ea typeface="Meiryo" panose="020B0604030504040204" pitchFamily="34" charset="-128"/>
              </a:rPr>
              <a:t>サービス</a:t>
            </a:r>
            <a:endParaRPr kumimoji="1" lang="en-US" altLang="ja-JP" sz="1050" dirty="0">
              <a:latin typeface="Meiryo" panose="020B0604030504040204" pitchFamily="34" charset="-128"/>
              <a:ea typeface="Meiryo" panose="020B0604030504040204" pitchFamily="34" charset="-128"/>
            </a:endParaRPr>
          </a:p>
        </p:txBody>
      </p:sp>
      <p:sp>
        <p:nvSpPr>
          <p:cNvPr id="72" name="テキスト ボックス 71">
            <a:extLst>
              <a:ext uri="{FF2B5EF4-FFF2-40B4-BE49-F238E27FC236}">
                <a16:creationId xmlns:a16="http://schemas.microsoft.com/office/drawing/2014/main" id="{AFDBB5B8-0780-F54F-8221-E2C4AC06673A}"/>
              </a:ext>
            </a:extLst>
          </p:cNvPr>
          <p:cNvSpPr txBox="1"/>
          <p:nvPr/>
        </p:nvSpPr>
        <p:spPr>
          <a:xfrm>
            <a:off x="5491016" y="3447541"/>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貸し出す</a:t>
            </a:r>
            <a:endParaRPr lang="en-US" altLang="ja-JP" sz="1050" dirty="0">
              <a:latin typeface="Meiryo" panose="020B0604030504040204" pitchFamily="34" charset="-128"/>
              <a:ea typeface="Meiryo" panose="020B0604030504040204" pitchFamily="34" charset="-128"/>
            </a:endParaRPr>
          </a:p>
        </p:txBody>
      </p:sp>
      <p:sp>
        <p:nvSpPr>
          <p:cNvPr id="73" name="テキスト ボックス 72">
            <a:extLst>
              <a:ext uri="{FF2B5EF4-FFF2-40B4-BE49-F238E27FC236}">
                <a16:creationId xmlns:a16="http://schemas.microsoft.com/office/drawing/2014/main" id="{C545730B-22A3-714C-A12C-FB762B8C66E3}"/>
              </a:ext>
            </a:extLst>
          </p:cNvPr>
          <p:cNvSpPr txBox="1"/>
          <p:nvPr/>
        </p:nvSpPr>
        <p:spPr>
          <a:xfrm>
            <a:off x="6513265" y="3447541"/>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カメラマン</a:t>
            </a:r>
            <a:endParaRPr kumimoji="1" lang="ja-JP" altLang="en-US" sz="1050" dirty="0">
              <a:latin typeface="Meiryo" panose="020B0604030504040204" pitchFamily="34" charset="-128"/>
              <a:ea typeface="Meiryo" panose="020B0604030504040204" pitchFamily="34" charset="-128"/>
            </a:endParaRPr>
          </a:p>
        </p:txBody>
      </p:sp>
      <p:sp>
        <p:nvSpPr>
          <p:cNvPr id="74" name="テキスト ボックス 73">
            <a:extLst>
              <a:ext uri="{FF2B5EF4-FFF2-40B4-BE49-F238E27FC236}">
                <a16:creationId xmlns:a16="http://schemas.microsoft.com/office/drawing/2014/main" id="{A30AC65B-1E2F-D347-A0B6-18FD49A662DA}"/>
              </a:ext>
            </a:extLst>
          </p:cNvPr>
          <p:cNvSpPr txBox="1"/>
          <p:nvPr/>
        </p:nvSpPr>
        <p:spPr>
          <a:xfrm>
            <a:off x="7535514" y="3447541"/>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貸し出す</a:t>
            </a:r>
            <a:endParaRPr kumimoji="1" lang="ja-JP" altLang="en-US" sz="1050" dirty="0">
              <a:latin typeface="Meiryo" panose="020B0604030504040204" pitchFamily="34" charset="-128"/>
              <a:ea typeface="Meiryo" panose="020B0604030504040204" pitchFamily="34" charset="-128"/>
            </a:endParaRPr>
          </a:p>
        </p:txBody>
      </p:sp>
      <p:sp>
        <p:nvSpPr>
          <p:cNvPr id="75" name="テキスト ボックス 74">
            <a:extLst>
              <a:ext uri="{FF2B5EF4-FFF2-40B4-BE49-F238E27FC236}">
                <a16:creationId xmlns:a16="http://schemas.microsoft.com/office/drawing/2014/main" id="{9371B9EC-2EC9-5D4E-B3C1-042205112678}"/>
              </a:ext>
            </a:extLst>
          </p:cNvPr>
          <p:cNvSpPr txBox="1"/>
          <p:nvPr/>
        </p:nvSpPr>
        <p:spPr>
          <a:xfrm>
            <a:off x="8557764" y="3447541"/>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ブランド</a:t>
            </a:r>
            <a:endParaRPr kumimoji="1" lang="ja-JP" altLang="en-US" sz="1050" dirty="0">
              <a:latin typeface="Meiryo" panose="020B0604030504040204" pitchFamily="34" charset="-128"/>
              <a:ea typeface="Meiryo" panose="020B0604030504040204" pitchFamily="34" charset="-128"/>
            </a:endParaRPr>
          </a:p>
        </p:txBody>
      </p:sp>
      <p:sp>
        <p:nvSpPr>
          <p:cNvPr id="76" name="テキスト ボックス 75">
            <a:extLst>
              <a:ext uri="{FF2B5EF4-FFF2-40B4-BE49-F238E27FC236}">
                <a16:creationId xmlns:a16="http://schemas.microsoft.com/office/drawing/2014/main" id="{A5359E72-5A97-674E-BCEE-8DBF4E789458}"/>
              </a:ext>
            </a:extLst>
          </p:cNvPr>
          <p:cNvSpPr txBox="1"/>
          <p:nvPr/>
        </p:nvSpPr>
        <p:spPr>
          <a:xfrm>
            <a:off x="360360" y="3447541"/>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文字入れ</a:t>
            </a:r>
            <a:endParaRPr kumimoji="1" lang="ja-JP" altLang="en-US" sz="1050" dirty="0">
              <a:latin typeface="Meiryo" panose="020B0604030504040204" pitchFamily="34" charset="-128"/>
              <a:ea typeface="Meiryo" panose="020B0604030504040204" pitchFamily="34" charset="-128"/>
            </a:endParaRPr>
          </a:p>
        </p:txBody>
      </p:sp>
      <p:sp>
        <p:nvSpPr>
          <p:cNvPr id="77" name="テキスト ボックス 76">
            <a:extLst>
              <a:ext uri="{FF2B5EF4-FFF2-40B4-BE49-F238E27FC236}">
                <a16:creationId xmlns:a16="http://schemas.microsoft.com/office/drawing/2014/main" id="{EE7B0C7E-E673-1B4F-ADE0-B131DC4E6762}"/>
              </a:ext>
            </a:extLst>
          </p:cNvPr>
          <p:cNvSpPr txBox="1"/>
          <p:nvPr/>
        </p:nvSpPr>
        <p:spPr>
          <a:xfrm>
            <a:off x="1387462" y="3447541"/>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加工する</a:t>
            </a:r>
            <a:endParaRPr kumimoji="1" lang="ja-JP" altLang="en-US" sz="1050" dirty="0">
              <a:latin typeface="Meiryo" panose="020B0604030504040204" pitchFamily="34" charset="-128"/>
              <a:ea typeface="Meiryo" panose="020B0604030504040204" pitchFamily="34" charset="-128"/>
            </a:endParaRPr>
          </a:p>
        </p:txBody>
      </p:sp>
      <p:sp>
        <p:nvSpPr>
          <p:cNvPr id="78" name="テキスト ボックス 77">
            <a:extLst>
              <a:ext uri="{FF2B5EF4-FFF2-40B4-BE49-F238E27FC236}">
                <a16:creationId xmlns:a16="http://schemas.microsoft.com/office/drawing/2014/main" id="{A6D40829-A56A-C442-8457-954C23E4F237}"/>
              </a:ext>
            </a:extLst>
          </p:cNvPr>
          <p:cNvSpPr txBox="1"/>
          <p:nvPr/>
        </p:nvSpPr>
        <p:spPr>
          <a:xfrm>
            <a:off x="2414563" y="3447541"/>
            <a:ext cx="987880" cy="238321"/>
          </a:xfrm>
          <a:prstGeom prst="rect">
            <a:avLst/>
          </a:prstGeom>
          <a:noFill/>
        </p:spPr>
        <p:txBody>
          <a:bodyPr wrap="square" rtlCol="0" anchor="ctr">
            <a:spAutoFit/>
          </a:bodyPr>
          <a:lstStyle/>
          <a:p>
            <a:pPr algn="ctr"/>
            <a:r>
              <a:rPr kumimoji="1" lang="ja-JP" altLang="en-US" sz="1050" dirty="0">
                <a:latin typeface="Meiryo" panose="020B0604030504040204" pitchFamily="34" charset="-128"/>
                <a:ea typeface="Meiryo" panose="020B0604030504040204" pitchFamily="34" charset="-128"/>
              </a:rPr>
              <a:t>フィルター</a:t>
            </a:r>
          </a:p>
        </p:txBody>
      </p:sp>
      <p:sp>
        <p:nvSpPr>
          <p:cNvPr id="79" name="テキスト ボックス 78">
            <a:extLst>
              <a:ext uri="{FF2B5EF4-FFF2-40B4-BE49-F238E27FC236}">
                <a16:creationId xmlns:a16="http://schemas.microsoft.com/office/drawing/2014/main" id="{1A8280B4-EAB9-F64E-AF50-46508D0AE645}"/>
              </a:ext>
            </a:extLst>
          </p:cNvPr>
          <p:cNvSpPr txBox="1"/>
          <p:nvPr/>
        </p:nvSpPr>
        <p:spPr>
          <a:xfrm>
            <a:off x="3441664" y="3447541"/>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加工する</a:t>
            </a:r>
            <a:endParaRPr kumimoji="1" lang="ja-JP" altLang="en-US" sz="1050" dirty="0">
              <a:latin typeface="Meiryo" panose="020B0604030504040204" pitchFamily="34" charset="-128"/>
              <a:ea typeface="Meiryo" panose="020B0604030504040204" pitchFamily="34" charset="-128"/>
            </a:endParaRPr>
          </a:p>
        </p:txBody>
      </p:sp>
      <p:sp>
        <p:nvSpPr>
          <p:cNvPr id="80" name="テキスト ボックス 79">
            <a:extLst>
              <a:ext uri="{FF2B5EF4-FFF2-40B4-BE49-F238E27FC236}">
                <a16:creationId xmlns:a16="http://schemas.microsoft.com/office/drawing/2014/main" id="{211DF5B5-A6B7-B04F-8063-B708933395C1}"/>
              </a:ext>
            </a:extLst>
          </p:cNvPr>
          <p:cNvSpPr txBox="1"/>
          <p:nvPr/>
        </p:nvSpPr>
        <p:spPr>
          <a:xfrm>
            <a:off x="4468767" y="4092411"/>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見せる</a:t>
            </a:r>
            <a:endParaRPr kumimoji="1" lang="ja-JP" altLang="en-US" sz="1050" dirty="0">
              <a:latin typeface="Meiryo" panose="020B0604030504040204" pitchFamily="34" charset="-128"/>
              <a:ea typeface="Meiryo" panose="020B0604030504040204" pitchFamily="34" charset="-128"/>
            </a:endParaRPr>
          </a:p>
        </p:txBody>
      </p:sp>
      <p:sp>
        <p:nvSpPr>
          <p:cNvPr id="81" name="テキスト ボックス 80">
            <a:extLst>
              <a:ext uri="{FF2B5EF4-FFF2-40B4-BE49-F238E27FC236}">
                <a16:creationId xmlns:a16="http://schemas.microsoft.com/office/drawing/2014/main" id="{9512E86B-34B9-3049-BD07-BF4DBFAEE044}"/>
              </a:ext>
            </a:extLst>
          </p:cNvPr>
          <p:cNvSpPr txBox="1"/>
          <p:nvPr/>
        </p:nvSpPr>
        <p:spPr>
          <a:xfrm>
            <a:off x="5491016" y="4092411"/>
            <a:ext cx="987880" cy="238321"/>
          </a:xfrm>
          <a:prstGeom prst="rect">
            <a:avLst/>
          </a:prstGeom>
          <a:noFill/>
        </p:spPr>
        <p:txBody>
          <a:bodyPr wrap="square" rtlCol="0" anchor="ctr">
            <a:spAutoFit/>
          </a:bodyPr>
          <a:lstStyle/>
          <a:p>
            <a:pPr algn="ctr"/>
            <a:r>
              <a:rPr kumimoji="1" lang="ja-JP" altLang="en-US" sz="1050" dirty="0">
                <a:latin typeface="Meiryo" panose="020B0604030504040204" pitchFamily="34" charset="-128"/>
                <a:ea typeface="Meiryo" panose="020B0604030504040204" pitchFamily="34" charset="-128"/>
              </a:rPr>
              <a:t>仲介する</a:t>
            </a:r>
          </a:p>
        </p:txBody>
      </p:sp>
      <p:sp>
        <p:nvSpPr>
          <p:cNvPr id="82" name="テキスト ボックス 81">
            <a:extLst>
              <a:ext uri="{FF2B5EF4-FFF2-40B4-BE49-F238E27FC236}">
                <a16:creationId xmlns:a16="http://schemas.microsoft.com/office/drawing/2014/main" id="{EFF3AE54-FEDC-6D46-99F8-C3E0244A57F6}"/>
              </a:ext>
            </a:extLst>
          </p:cNvPr>
          <p:cNvSpPr txBox="1"/>
          <p:nvPr/>
        </p:nvSpPr>
        <p:spPr>
          <a:xfrm>
            <a:off x="6513265" y="4092411"/>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カメラ</a:t>
            </a:r>
            <a:endParaRPr kumimoji="1" lang="ja-JP" altLang="en-US" sz="1050" dirty="0">
              <a:latin typeface="Meiryo" panose="020B0604030504040204" pitchFamily="34" charset="-128"/>
              <a:ea typeface="Meiryo" panose="020B0604030504040204" pitchFamily="34" charset="-128"/>
            </a:endParaRPr>
          </a:p>
        </p:txBody>
      </p:sp>
      <p:sp>
        <p:nvSpPr>
          <p:cNvPr id="83" name="テキスト ボックス 82">
            <a:extLst>
              <a:ext uri="{FF2B5EF4-FFF2-40B4-BE49-F238E27FC236}">
                <a16:creationId xmlns:a16="http://schemas.microsoft.com/office/drawing/2014/main" id="{5DA2BF51-99A1-BF48-922C-464F044F3A54}"/>
              </a:ext>
            </a:extLst>
          </p:cNvPr>
          <p:cNvSpPr txBox="1"/>
          <p:nvPr/>
        </p:nvSpPr>
        <p:spPr>
          <a:xfrm>
            <a:off x="7535514" y="4092411"/>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関連グッズ</a:t>
            </a:r>
            <a:endParaRPr kumimoji="1" lang="ja-JP" altLang="en-US" sz="1050" dirty="0">
              <a:latin typeface="Meiryo" panose="020B0604030504040204" pitchFamily="34" charset="-128"/>
              <a:ea typeface="Meiryo" panose="020B0604030504040204" pitchFamily="34" charset="-128"/>
            </a:endParaRPr>
          </a:p>
        </p:txBody>
      </p:sp>
      <p:sp>
        <p:nvSpPr>
          <p:cNvPr id="84" name="テキスト ボックス 83">
            <a:extLst>
              <a:ext uri="{FF2B5EF4-FFF2-40B4-BE49-F238E27FC236}">
                <a16:creationId xmlns:a16="http://schemas.microsoft.com/office/drawing/2014/main" id="{030F8212-4772-D94E-B502-867EFFB3F07A}"/>
              </a:ext>
            </a:extLst>
          </p:cNvPr>
          <p:cNvSpPr txBox="1"/>
          <p:nvPr/>
        </p:nvSpPr>
        <p:spPr>
          <a:xfrm>
            <a:off x="8557764" y="4092411"/>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衣装</a:t>
            </a:r>
            <a:endParaRPr kumimoji="1" lang="ja-JP" altLang="en-US" sz="1050" dirty="0">
              <a:latin typeface="Meiryo" panose="020B0604030504040204" pitchFamily="34" charset="-128"/>
              <a:ea typeface="Meiryo" panose="020B0604030504040204" pitchFamily="34" charset="-128"/>
            </a:endParaRPr>
          </a:p>
        </p:txBody>
      </p:sp>
      <p:sp>
        <p:nvSpPr>
          <p:cNvPr id="85" name="テキスト ボックス 84">
            <a:extLst>
              <a:ext uri="{FF2B5EF4-FFF2-40B4-BE49-F238E27FC236}">
                <a16:creationId xmlns:a16="http://schemas.microsoft.com/office/drawing/2014/main" id="{A783C478-2BDD-4840-A9EC-B6C774BB8387}"/>
              </a:ext>
            </a:extLst>
          </p:cNvPr>
          <p:cNvSpPr txBox="1"/>
          <p:nvPr/>
        </p:nvSpPr>
        <p:spPr>
          <a:xfrm>
            <a:off x="360360" y="4092411"/>
            <a:ext cx="987880" cy="238321"/>
          </a:xfrm>
          <a:prstGeom prst="rect">
            <a:avLst/>
          </a:prstGeom>
          <a:noFill/>
        </p:spPr>
        <p:txBody>
          <a:bodyPr wrap="square" rtlCol="0" anchor="ctr">
            <a:spAutoFit/>
          </a:bodyPr>
          <a:lstStyle/>
          <a:p>
            <a:pPr algn="ctr"/>
            <a:r>
              <a:rPr kumimoji="1" lang="ja-JP" altLang="en-US" sz="1050" dirty="0">
                <a:latin typeface="Meiryo" panose="020B0604030504040204" pitchFamily="34" charset="-128"/>
                <a:ea typeface="Meiryo" panose="020B0604030504040204" pitchFamily="34" charset="-128"/>
              </a:rPr>
              <a:t>販促物</a:t>
            </a:r>
          </a:p>
        </p:txBody>
      </p:sp>
      <p:sp>
        <p:nvSpPr>
          <p:cNvPr id="86" name="テキスト ボックス 85">
            <a:extLst>
              <a:ext uri="{FF2B5EF4-FFF2-40B4-BE49-F238E27FC236}">
                <a16:creationId xmlns:a16="http://schemas.microsoft.com/office/drawing/2014/main" id="{A440F72E-B57E-D240-B6B7-529FD5960E99}"/>
              </a:ext>
            </a:extLst>
          </p:cNvPr>
          <p:cNvSpPr txBox="1"/>
          <p:nvPr/>
        </p:nvSpPr>
        <p:spPr>
          <a:xfrm>
            <a:off x="1387462" y="4092411"/>
            <a:ext cx="987880" cy="238321"/>
          </a:xfrm>
          <a:prstGeom prst="rect">
            <a:avLst/>
          </a:prstGeom>
          <a:noFill/>
        </p:spPr>
        <p:txBody>
          <a:bodyPr wrap="square" rtlCol="0" anchor="ctr">
            <a:spAutoFit/>
          </a:bodyPr>
          <a:lstStyle/>
          <a:p>
            <a:pPr algn="ctr"/>
            <a:r>
              <a:rPr kumimoji="1" lang="ja-JP" altLang="en-US" sz="1050" dirty="0">
                <a:latin typeface="Meiryo" panose="020B0604030504040204" pitchFamily="34" charset="-128"/>
                <a:ea typeface="Meiryo" panose="020B0604030504040204" pitchFamily="34" charset="-128"/>
              </a:rPr>
              <a:t>可愛い</a:t>
            </a:r>
          </a:p>
        </p:txBody>
      </p:sp>
      <p:sp>
        <p:nvSpPr>
          <p:cNvPr id="87" name="テキスト ボックス 86">
            <a:extLst>
              <a:ext uri="{FF2B5EF4-FFF2-40B4-BE49-F238E27FC236}">
                <a16:creationId xmlns:a16="http://schemas.microsoft.com/office/drawing/2014/main" id="{4BCAF4F9-67CB-2F41-B3E6-D1EDCB0E9B78}"/>
              </a:ext>
            </a:extLst>
          </p:cNvPr>
          <p:cNvSpPr txBox="1"/>
          <p:nvPr/>
        </p:nvSpPr>
        <p:spPr>
          <a:xfrm>
            <a:off x="2414563" y="4092411"/>
            <a:ext cx="987880" cy="238321"/>
          </a:xfrm>
          <a:prstGeom prst="rect">
            <a:avLst/>
          </a:prstGeom>
          <a:noFill/>
        </p:spPr>
        <p:txBody>
          <a:bodyPr wrap="square" rtlCol="0" anchor="ctr">
            <a:spAutoFit/>
          </a:bodyPr>
          <a:lstStyle/>
          <a:p>
            <a:pPr algn="ctr"/>
            <a:r>
              <a:rPr kumimoji="1" lang="ja-JP" altLang="en-US" sz="1050" dirty="0">
                <a:latin typeface="Meiryo" panose="020B0604030504040204" pitchFamily="34" charset="-128"/>
                <a:ea typeface="Meiryo" panose="020B0604030504040204" pitchFamily="34" charset="-128"/>
              </a:rPr>
              <a:t>パステル</a:t>
            </a:r>
          </a:p>
        </p:txBody>
      </p:sp>
      <p:sp>
        <p:nvSpPr>
          <p:cNvPr id="88" name="テキスト ボックス 87">
            <a:extLst>
              <a:ext uri="{FF2B5EF4-FFF2-40B4-BE49-F238E27FC236}">
                <a16:creationId xmlns:a16="http://schemas.microsoft.com/office/drawing/2014/main" id="{C075F5D5-D67B-3943-BCB0-4646F1065772}"/>
              </a:ext>
            </a:extLst>
          </p:cNvPr>
          <p:cNvSpPr txBox="1"/>
          <p:nvPr/>
        </p:nvSpPr>
        <p:spPr>
          <a:xfrm>
            <a:off x="3441664" y="4015308"/>
            <a:ext cx="987880" cy="392529"/>
          </a:xfrm>
          <a:prstGeom prst="rect">
            <a:avLst/>
          </a:prstGeom>
          <a:noFill/>
        </p:spPr>
        <p:txBody>
          <a:bodyPr wrap="square" rtlCol="0" anchor="ctr">
            <a:spAutoFit/>
          </a:bodyPr>
          <a:lstStyle/>
          <a:p>
            <a:pPr algn="ctr"/>
            <a:r>
              <a:rPr kumimoji="1" lang="ja-JP" altLang="en-US" sz="1050" dirty="0">
                <a:latin typeface="Meiryo" panose="020B0604030504040204" pitchFamily="34" charset="-128"/>
                <a:ea typeface="Meiryo" panose="020B0604030504040204" pitchFamily="34" charset="-128"/>
              </a:rPr>
              <a:t>イベント</a:t>
            </a:r>
            <a:endParaRPr kumimoji="1" lang="en-US" altLang="ja-JP" sz="1050" dirty="0">
              <a:latin typeface="Meiryo" panose="020B0604030504040204" pitchFamily="34" charset="-128"/>
              <a:ea typeface="Meiryo" panose="020B0604030504040204" pitchFamily="34" charset="-128"/>
            </a:endParaRPr>
          </a:p>
          <a:p>
            <a:pPr algn="ctr"/>
            <a:r>
              <a:rPr kumimoji="1" lang="ja-JP" altLang="en-US" sz="1050" dirty="0">
                <a:latin typeface="Meiryo" panose="020B0604030504040204" pitchFamily="34" charset="-128"/>
                <a:ea typeface="Meiryo" panose="020B0604030504040204" pitchFamily="34" charset="-128"/>
              </a:rPr>
              <a:t>にする</a:t>
            </a:r>
          </a:p>
        </p:txBody>
      </p:sp>
      <p:sp>
        <p:nvSpPr>
          <p:cNvPr id="89" name="テキスト ボックス 88">
            <a:extLst>
              <a:ext uri="{FF2B5EF4-FFF2-40B4-BE49-F238E27FC236}">
                <a16:creationId xmlns:a16="http://schemas.microsoft.com/office/drawing/2014/main" id="{8D804E92-8769-8242-AEDE-F4A85A33E640}"/>
              </a:ext>
            </a:extLst>
          </p:cNvPr>
          <p:cNvSpPr txBox="1"/>
          <p:nvPr/>
        </p:nvSpPr>
        <p:spPr>
          <a:xfrm>
            <a:off x="4468767" y="4737281"/>
            <a:ext cx="987880" cy="238321"/>
          </a:xfrm>
          <a:prstGeom prst="rect">
            <a:avLst/>
          </a:prstGeom>
          <a:noFill/>
        </p:spPr>
        <p:txBody>
          <a:bodyPr wrap="square" rtlCol="0" anchor="ctr">
            <a:spAutoFit/>
          </a:bodyPr>
          <a:lstStyle/>
          <a:p>
            <a:pPr algn="ctr"/>
            <a:r>
              <a:rPr kumimoji="1" lang="ja-JP" altLang="en-US" sz="1050" dirty="0">
                <a:latin typeface="Meiryo" panose="020B0604030504040204" pitchFamily="34" charset="-128"/>
                <a:ea typeface="Meiryo" panose="020B0604030504040204" pitchFamily="34" charset="-128"/>
              </a:rPr>
              <a:t>写真展示会</a:t>
            </a:r>
          </a:p>
        </p:txBody>
      </p:sp>
      <p:sp>
        <p:nvSpPr>
          <p:cNvPr id="90" name="テキスト ボックス 89">
            <a:extLst>
              <a:ext uri="{FF2B5EF4-FFF2-40B4-BE49-F238E27FC236}">
                <a16:creationId xmlns:a16="http://schemas.microsoft.com/office/drawing/2014/main" id="{EC5E79EC-92DB-2A45-820E-BB89EA069C8D}"/>
              </a:ext>
            </a:extLst>
          </p:cNvPr>
          <p:cNvSpPr txBox="1"/>
          <p:nvPr/>
        </p:nvSpPr>
        <p:spPr>
          <a:xfrm>
            <a:off x="5491016" y="4660177"/>
            <a:ext cx="987880" cy="392529"/>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ポート</a:t>
            </a:r>
            <a:endParaRPr lang="en-US" altLang="ja-JP" sz="1050" dirty="0">
              <a:latin typeface="Meiryo" panose="020B0604030504040204" pitchFamily="34" charset="-128"/>
              <a:ea typeface="Meiryo" panose="020B0604030504040204" pitchFamily="34" charset="-128"/>
            </a:endParaRPr>
          </a:p>
          <a:p>
            <a:pPr algn="ctr"/>
            <a:r>
              <a:rPr lang="ja-JP" altLang="en-US" sz="1050" dirty="0">
                <a:latin typeface="Meiryo" panose="020B0604030504040204" pitchFamily="34" charset="-128"/>
                <a:ea typeface="Meiryo" panose="020B0604030504040204" pitchFamily="34" charset="-128"/>
              </a:rPr>
              <a:t>フォリオ</a:t>
            </a:r>
            <a:endParaRPr kumimoji="1" lang="ja-JP" altLang="en-US" sz="1050" dirty="0">
              <a:latin typeface="Meiryo" panose="020B0604030504040204" pitchFamily="34" charset="-128"/>
              <a:ea typeface="Meiryo" panose="020B0604030504040204" pitchFamily="34" charset="-128"/>
            </a:endParaRPr>
          </a:p>
        </p:txBody>
      </p:sp>
      <p:sp>
        <p:nvSpPr>
          <p:cNvPr id="91" name="テキスト ボックス 90">
            <a:extLst>
              <a:ext uri="{FF2B5EF4-FFF2-40B4-BE49-F238E27FC236}">
                <a16:creationId xmlns:a16="http://schemas.microsoft.com/office/drawing/2014/main" id="{79C62291-0363-B948-9874-2E8C90798277}"/>
              </a:ext>
            </a:extLst>
          </p:cNvPr>
          <p:cNvSpPr txBox="1"/>
          <p:nvPr/>
        </p:nvSpPr>
        <p:spPr>
          <a:xfrm>
            <a:off x="6513265" y="4678285"/>
            <a:ext cx="987880" cy="392529"/>
          </a:xfrm>
          <a:prstGeom prst="rect">
            <a:avLst/>
          </a:prstGeom>
          <a:noFill/>
        </p:spPr>
        <p:txBody>
          <a:bodyPr wrap="square" rtlCol="0" anchor="ctr">
            <a:spAutoFit/>
          </a:bodyPr>
          <a:lstStyle/>
          <a:p>
            <a:pPr algn="ctr"/>
            <a:r>
              <a:rPr lang="en-US" altLang="ja-JP" sz="1050" dirty="0">
                <a:latin typeface="Meiryo" panose="020B0604030504040204" pitchFamily="34" charset="-128"/>
                <a:ea typeface="Meiryo" panose="020B0604030504040204" pitchFamily="34" charset="-128"/>
              </a:rPr>
              <a:t>C to C</a:t>
            </a:r>
          </a:p>
          <a:p>
            <a:pPr algn="ctr"/>
            <a:r>
              <a:rPr lang="ja-JP" altLang="en-US" sz="1050" dirty="0">
                <a:latin typeface="Meiryo" panose="020B0604030504040204" pitchFamily="34" charset="-128"/>
                <a:ea typeface="Meiryo" panose="020B0604030504040204" pitchFamily="34" charset="-128"/>
              </a:rPr>
              <a:t>写真販売</a:t>
            </a:r>
            <a:endParaRPr lang="en-US" altLang="ja-JP" sz="1050" dirty="0">
              <a:latin typeface="Meiryo" panose="020B0604030504040204" pitchFamily="34" charset="-128"/>
              <a:ea typeface="Meiryo" panose="020B0604030504040204" pitchFamily="34" charset="-128"/>
            </a:endParaRPr>
          </a:p>
        </p:txBody>
      </p:sp>
      <p:sp>
        <p:nvSpPr>
          <p:cNvPr id="92" name="テキスト ボックス 91">
            <a:extLst>
              <a:ext uri="{FF2B5EF4-FFF2-40B4-BE49-F238E27FC236}">
                <a16:creationId xmlns:a16="http://schemas.microsoft.com/office/drawing/2014/main" id="{B454CEF5-1D50-E64A-8452-2227E5E96729}"/>
              </a:ext>
            </a:extLst>
          </p:cNvPr>
          <p:cNvSpPr txBox="1"/>
          <p:nvPr/>
        </p:nvSpPr>
        <p:spPr>
          <a:xfrm>
            <a:off x="7535514" y="4678286"/>
            <a:ext cx="987880" cy="392529"/>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カメラマン</a:t>
            </a:r>
            <a:endParaRPr lang="en-US" altLang="ja-JP" sz="1050" dirty="0">
              <a:latin typeface="Meiryo" panose="020B0604030504040204" pitchFamily="34" charset="-128"/>
              <a:ea typeface="Meiryo" panose="020B0604030504040204" pitchFamily="34" charset="-128"/>
            </a:endParaRPr>
          </a:p>
          <a:p>
            <a:pPr algn="ctr"/>
            <a:r>
              <a:rPr lang="ja-JP" altLang="en-US" sz="1050" dirty="0">
                <a:latin typeface="Meiryo" panose="020B0604030504040204" pitchFamily="34" charset="-128"/>
                <a:ea typeface="Meiryo" panose="020B0604030504040204" pitchFamily="34" charset="-128"/>
              </a:rPr>
              <a:t>スカウト</a:t>
            </a:r>
            <a:endParaRPr kumimoji="1" lang="ja-JP" altLang="en-US" sz="1050" dirty="0">
              <a:latin typeface="Meiryo" panose="020B0604030504040204" pitchFamily="34" charset="-128"/>
              <a:ea typeface="Meiryo" panose="020B0604030504040204" pitchFamily="34" charset="-128"/>
            </a:endParaRPr>
          </a:p>
        </p:txBody>
      </p:sp>
      <p:sp>
        <p:nvSpPr>
          <p:cNvPr id="93" name="テキスト ボックス 92">
            <a:extLst>
              <a:ext uri="{FF2B5EF4-FFF2-40B4-BE49-F238E27FC236}">
                <a16:creationId xmlns:a16="http://schemas.microsoft.com/office/drawing/2014/main" id="{164BC6D2-A673-744D-9C3F-F8ED95099E11}"/>
              </a:ext>
            </a:extLst>
          </p:cNvPr>
          <p:cNvSpPr txBox="1"/>
          <p:nvPr/>
        </p:nvSpPr>
        <p:spPr>
          <a:xfrm>
            <a:off x="8557764" y="4643716"/>
            <a:ext cx="987880" cy="461665"/>
          </a:xfrm>
          <a:prstGeom prst="rect">
            <a:avLst/>
          </a:prstGeom>
          <a:noFill/>
        </p:spPr>
        <p:txBody>
          <a:bodyPr wrap="square" rtlCol="0" anchor="ctr">
            <a:spAutoFit/>
          </a:bodyPr>
          <a:lstStyle/>
          <a:p>
            <a:pPr algn="ctr"/>
            <a:r>
              <a:rPr lang="ja-JP" altLang="en-US" sz="800" dirty="0">
                <a:latin typeface="Meiryo" panose="020B0604030504040204" pitchFamily="34" charset="-128"/>
                <a:ea typeface="Meiryo" panose="020B0604030504040204" pitchFamily="34" charset="-128"/>
              </a:rPr>
              <a:t>ポートフォリオプラット</a:t>
            </a:r>
            <a:endParaRPr lang="en-US" altLang="ja-JP" sz="800" dirty="0">
              <a:latin typeface="Meiryo" panose="020B0604030504040204" pitchFamily="34" charset="-128"/>
              <a:ea typeface="Meiryo" panose="020B0604030504040204" pitchFamily="34" charset="-128"/>
            </a:endParaRPr>
          </a:p>
          <a:p>
            <a:pPr algn="ctr"/>
            <a:r>
              <a:rPr lang="ja-JP" altLang="en-US" sz="800" dirty="0">
                <a:latin typeface="Meiryo" panose="020B0604030504040204" pitchFamily="34" charset="-128"/>
                <a:ea typeface="Meiryo" panose="020B0604030504040204" pitchFamily="34" charset="-128"/>
              </a:rPr>
              <a:t>フォーム</a:t>
            </a:r>
            <a:endParaRPr lang="en-US" altLang="ja-JP" sz="800" dirty="0">
              <a:latin typeface="Meiryo" panose="020B0604030504040204" pitchFamily="34" charset="-128"/>
              <a:ea typeface="Meiryo" panose="020B0604030504040204" pitchFamily="34" charset="-128"/>
            </a:endParaRPr>
          </a:p>
        </p:txBody>
      </p:sp>
      <p:sp>
        <p:nvSpPr>
          <p:cNvPr id="94" name="テキスト ボックス 93">
            <a:extLst>
              <a:ext uri="{FF2B5EF4-FFF2-40B4-BE49-F238E27FC236}">
                <a16:creationId xmlns:a16="http://schemas.microsoft.com/office/drawing/2014/main" id="{B5C5E78E-AFDE-484C-82C7-3464F4B2423D}"/>
              </a:ext>
            </a:extLst>
          </p:cNvPr>
          <p:cNvSpPr txBox="1"/>
          <p:nvPr/>
        </p:nvSpPr>
        <p:spPr>
          <a:xfrm>
            <a:off x="360360" y="4737281"/>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写真教室</a:t>
            </a:r>
            <a:endParaRPr kumimoji="1" lang="ja-JP" altLang="en-US" sz="1050" dirty="0">
              <a:latin typeface="Meiryo" panose="020B0604030504040204" pitchFamily="34" charset="-128"/>
              <a:ea typeface="Meiryo" panose="020B0604030504040204" pitchFamily="34" charset="-128"/>
            </a:endParaRPr>
          </a:p>
        </p:txBody>
      </p:sp>
      <p:sp>
        <p:nvSpPr>
          <p:cNvPr id="95" name="テキスト ボックス 94">
            <a:extLst>
              <a:ext uri="{FF2B5EF4-FFF2-40B4-BE49-F238E27FC236}">
                <a16:creationId xmlns:a16="http://schemas.microsoft.com/office/drawing/2014/main" id="{0D20616E-056C-604F-ABB4-0A33C015E71D}"/>
              </a:ext>
            </a:extLst>
          </p:cNvPr>
          <p:cNvSpPr txBox="1"/>
          <p:nvPr/>
        </p:nvSpPr>
        <p:spPr>
          <a:xfrm>
            <a:off x="1387462" y="4660177"/>
            <a:ext cx="987880" cy="392529"/>
          </a:xfrm>
          <a:prstGeom prst="rect">
            <a:avLst/>
          </a:prstGeom>
          <a:noFill/>
        </p:spPr>
        <p:txBody>
          <a:bodyPr wrap="square" rtlCol="0" anchor="ctr">
            <a:spAutoFit/>
          </a:bodyPr>
          <a:lstStyle/>
          <a:p>
            <a:pPr algn="ctr"/>
            <a:r>
              <a:rPr kumimoji="1" lang="ja-JP" altLang="en-US" sz="1050" dirty="0">
                <a:latin typeface="Meiryo" panose="020B0604030504040204" pitchFamily="34" charset="-128"/>
                <a:ea typeface="Meiryo" panose="020B0604030504040204" pitchFamily="34" charset="-128"/>
              </a:rPr>
              <a:t>写真好き</a:t>
            </a:r>
            <a:endParaRPr kumimoji="1" lang="en-US" altLang="ja-JP" sz="1050" dirty="0">
              <a:latin typeface="Meiryo" panose="020B0604030504040204" pitchFamily="34" charset="-128"/>
              <a:ea typeface="Meiryo" panose="020B0604030504040204" pitchFamily="34" charset="-128"/>
            </a:endParaRPr>
          </a:p>
          <a:p>
            <a:pPr algn="ctr"/>
            <a:r>
              <a:rPr lang="ja-JP" altLang="en-US" sz="1050" dirty="0">
                <a:latin typeface="Meiryo" panose="020B0604030504040204" pitchFamily="34" charset="-128"/>
                <a:ea typeface="Meiryo" panose="020B0604030504040204" pitchFamily="34" charset="-128"/>
              </a:rPr>
              <a:t>オフ会</a:t>
            </a:r>
            <a:endParaRPr kumimoji="1" lang="ja-JP" altLang="en-US" sz="1050" dirty="0">
              <a:latin typeface="Meiryo" panose="020B0604030504040204" pitchFamily="34" charset="-128"/>
              <a:ea typeface="Meiryo" panose="020B0604030504040204" pitchFamily="34" charset="-128"/>
            </a:endParaRPr>
          </a:p>
        </p:txBody>
      </p:sp>
      <p:sp>
        <p:nvSpPr>
          <p:cNvPr id="96" name="テキスト ボックス 95">
            <a:extLst>
              <a:ext uri="{FF2B5EF4-FFF2-40B4-BE49-F238E27FC236}">
                <a16:creationId xmlns:a16="http://schemas.microsoft.com/office/drawing/2014/main" id="{1F97D962-30F1-9C4C-BE33-31F3AD5A3A05}"/>
              </a:ext>
            </a:extLst>
          </p:cNvPr>
          <p:cNvSpPr txBox="1"/>
          <p:nvPr/>
        </p:nvSpPr>
        <p:spPr>
          <a:xfrm>
            <a:off x="2414563" y="4688215"/>
            <a:ext cx="987880" cy="336453"/>
          </a:xfrm>
          <a:prstGeom prst="rect">
            <a:avLst/>
          </a:prstGeom>
          <a:noFill/>
        </p:spPr>
        <p:txBody>
          <a:bodyPr wrap="square" rtlCol="0" anchor="ctr">
            <a:spAutoFit/>
          </a:bodyPr>
          <a:lstStyle/>
          <a:p>
            <a:pPr algn="ctr"/>
            <a:r>
              <a:rPr lang="ja-JP" altLang="en-US" sz="900" dirty="0">
                <a:latin typeface="Meiryo" panose="020B0604030504040204" pitchFamily="34" charset="-128"/>
                <a:ea typeface="Meiryo" panose="020B0604030504040204" pitchFamily="34" charset="-128"/>
              </a:rPr>
              <a:t>フォト</a:t>
            </a:r>
            <a:endParaRPr lang="en-US" altLang="ja-JP" sz="900" dirty="0">
              <a:latin typeface="Meiryo" panose="020B0604030504040204" pitchFamily="34" charset="-128"/>
              <a:ea typeface="Meiryo" panose="020B0604030504040204" pitchFamily="34" charset="-128"/>
            </a:endParaRPr>
          </a:p>
          <a:p>
            <a:pPr algn="ctr"/>
            <a:r>
              <a:rPr kumimoji="1" lang="ja-JP" altLang="en-US" sz="900" dirty="0">
                <a:latin typeface="Meiryo" panose="020B0604030504040204" pitchFamily="34" charset="-128"/>
                <a:ea typeface="Meiryo" panose="020B0604030504040204" pitchFamily="34" charset="-128"/>
              </a:rPr>
              <a:t>コンテンスト</a:t>
            </a:r>
          </a:p>
        </p:txBody>
      </p:sp>
      <p:sp>
        <p:nvSpPr>
          <p:cNvPr id="97" name="テキスト ボックス 96">
            <a:extLst>
              <a:ext uri="{FF2B5EF4-FFF2-40B4-BE49-F238E27FC236}">
                <a16:creationId xmlns:a16="http://schemas.microsoft.com/office/drawing/2014/main" id="{578F44F0-42F1-434B-8D8B-102803CAA81F}"/>
              </a:ext>
            </a:extLst>
          </p:cNvPr>
          <p:cNvSpPr txBox="1"/>
          <p:nvPr/>
        </p:nvSpPr>
        <p:spPr>
          <a:xfrm>
            <a:off x="3441664" y="4660177"/>
            <a:ext cx="987880" cy="392529"/>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ブラン</a:t>
            </a:r>
            <a:endParaRPr lang="en-US" altLang="ja-JP" sz="1050" dirty="0">
              <a:latin typeface="Meiryo" panose="020B0604030504040204" pitchFamily="34" charset="-128"/>
              <a:ea typeface="Meiryo" panose="020B0604030504040204" pitchFamily="34" charset="-128"/>
            </a:endParaRPr>
          </a:p>
          <a:p>
            <a:pPr algn="ctr"/>
            <a:r>
              <a:rPr lang="ja-JP" altLang="en-US" sz="1050" dirty="0">
                <a:latin typeface="Meiryo" panose="020B0604030504040204" pitchFamily="34" charset="-128"/>
                <a:ea typeface="Meiryo" panose="020B0604030504040204" pitchFamily="34" charset="-128"/>
              </a:rPr>
              <a:t>ディング</a:t>
            </a:r>
            <a:endParaRPr kumimoji="1" lang="ja-JP" altLang="en-US" sz="1050" dirty="0">
              <a:latin typeface="Meiryo" panose="020B0604030504040204" pitchFamily="34" charset="-128"/>
              <a:ea typeface="Meiryo" panose="020B0604030504040204" pitchFamily="34" charset="-128"/>
            </a:endParaRPr>
          </a:p>
        </p:txBody>
      </p:sp>
      <p:sp>
        <p:nvSpPr>
          <p:cNvPr id="98" name="テキスト ボックス 97">
            <a:extLst>
              <a:ext uri="{FF2B5EF4-FFF2-40B4-BE49-F238E27FC236}">
                <a16:creationId xmlns:a16="http://schemas.microsoft.com/office/drawing/2014/main" id="{542B013C-D246-2B45-ABB4-9EB20D4F2461}"/>
              </a:ext>
            </a:extLst>
          </p:cNvPr>
          <p:cNvSpPr txBox="1"/>
          <p:nvPr/>
        </p:nvSpPr>
        <p:spPr>
          <a:xfrm>
            <a:off x="4468767" y="5382151"/>
            <a:ext cx="987880" cy="238321"/>
          </a:xfrm>
          <a:prstGeom prst="rect">
            <a:avLst/>
          </a:prstGeom>
          <a:noFill/>
        </p:spPr>
        <p:txBody>
          <a:bodyPr wrap="square" rtlCol="0" anchor="ctr">
            <a:spAutoFit/>
          </a:bodyPr>
          <a:lstStyle/>
          <a:p>
            <a:pPr algn="ctr"/>
            <a:r>
              <a:rPr kumimoji="1" lang="ja-JP" altLang="en-US" sz="1050" dirty="0">
                <a:latin typeface="Meiryo" panose="020B0604030504040204" pitchFamily="34" charset="-128"/>
                <a:ea typeface="Meiryo" panose="020B0604030504040204" pitchFamily="34" charset="-128"/>
              </a:rPr>
              <a:t>見せる</a:t>
            </a:r>
          </a:p>
        </p:txBody>
      </p:sp>
      <p:sp>
        <p:nvSpPr>
          <p:cNvPr id="99" name="テキスト ボックス 98">
            <a:extLst>
              <a:ext uri="{FF2B5EF4-FFF2-40B4-BE49-F238E27FC236}">
                <a16:creationId xmlns:a16="http://schemas.microsoft.com/office/drawing/2014/main" id="{61A176D5-A58E-514B-804F-62E9D7E868D7}"/>
              </a:ext>
            </a:extLst>
          </p:cNvPr>
          <p:cNvSpPr txBox="1"/>
          <p:nvPr/>
        </p:nvSpPr>
        <p:spPr>
          <a:xfrm>
            <a:off x="5491016" y="5382151"/>
            <a:ext cx="987880" cy="238321"/>
          </a:xfrm>
          <a:prstGeom prst="rect">
            <a:avLst/>
          </a:prstGeom>
          <a:noFill/>
        </p:spPr>
        <p:txBody>
          <a:bodyPr wrap="square" rtlCol="0" anchor="ctr">
            <a:spAutoFit/>
          </a:bodyPr>
          <a:lstStyle/>
          <a:p>
            <a:pPr algn="ctr"/>
            <a:r>
              <a:rPr kumimoji="1" lang="en-US" altLang="ja-JP" sz="1050" dirty="0">
                <a:latin typeface="Meiryo" panose="020B0604030504040204" pitchFamily="34" charset="-128"/>
                <a:ea typeface="Meiryo" panose="020B0604030504040204" pitchFamily="34" charset="-128"/>
              </a:rPr>
              <a:t>SNS</a:t>
            </a:r>
            <a:endParaRPr kumimoji="1" lang="ja-JP" altLang="en-US" sz="1050" dirty="0">
              <a:latin typeface="Meiryo" panose="020B0604030504040204" pitchFamily="34" charset="-128"/>
              <a:ea typeface="Meiryo" panose="020B0604030504040204" pitchFamily="34" charset="-128"/>
            </a:endParaRPr>
          </a:p>
        </p:txBody>
      </p:sp>
      <p:sp>
        <p:nvSpPr>
          <p:cNvPr id="100" name="テキスト ボックス 99">
            <a:extLst>
              <a:ext uri="{FF2B5EF4-FFF2-40B4-BE49-F238E27FC236}">
                <a16:creationId xmlns:a16="http://schemas.microsoft.com/office/drawing/2014/main" id="{EAFF0480-5A9C-4147-A639-8E555121409D}"/>
              </a:ext>
            </a:extLst>
          </p:cNvPr>
          <p:cNvSpPr txBox="1"/>
          <p:nvPr/>
        </p:nvSpPr>
        <p:spPr>
          <a:xfrm>
            <a:off x="6513265" y="5314101"/>
            <a:ext cx="987880" cy="392529"/>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カメラマン</a:t>
            </a:r>
            <a:endParaRPr lang="en-US" altLang="ja-JP" sz="1050" dirty="0">
              <a:latin typeface="Meiryo" panose="020B0604030504040204" pitchFamily="34" charset="-128"/>
              <a:ea typeface="Meiryo" panose="020B0604030504040204" pitchFamily="34" charset="-128"/>
            </a:endParaRPr>
          </a:p>
          <a:p>
            <a:pPr algn="ctr"/>
            <a:r>
              <a:rPr kumimoji="1" lang="ja-JP" altLang="en-US" sz="1050" dirty="0">
                <a:latin typeface="Meiryo" panose="020B0604030504040204" pitchFamily="34" charset="-128"/>
                <a:ea typeface="Meiryo" panose="020B0604030504040204" pitchFamily="34" charset="-128"/>
              </a:rPr>
              <a:t>マッチング</a:t>
            </a:r>
            <a:endParaRPr kumimoji="1" lang="en-US" altLang="ja-JP" sz="1050" dirty="0">
              <a:latin typeface="Meiryo" panose="020B0604030504040204" pitchFamily="34" charset="-128"/>
              <a:ea typeface="Meiryo" panose="020B0604030504040204" pitchFamily="34" charset="-128"/>
            </a:endParaRPr>
          </a:p>
        </p:txBody>
      </p:sp>
      <p:sp>
        <p:nvSpPr>
          <p:cNvPr id="101" name="テキスト ボックス 100">
            <a:extLst>
              <a:ext uri="{FF2B5EF4-FFF2-40B4-BE49-F238E27FC236}">
                <a16:creationId xmlns:a16="http://schemas.microsoft.com/office/drawing/2014/main" id="{9489132E-CE17-D54A-8666-B8C5FE0EF1EC}"/>
              </a:ext>
            </a:extLst>
          </p:cNvPr>
          <p:cNvSpPr txBox="1"/>
          <p:nvPr/>
        </p:nvSpPr>
        <p:spPr>
          <a:xfrm>
            <a:off x="7535514" y="5382151"/>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仲介する</a:t>
            </a:r>
            <a:endParaRPr kumimoji="1" lang="ja-JP" altLang="en-US" sz="1050" dirty="0">
              <a:latin typeface="Meiryo" panose="020B0604030504040204" pitchFamily="34" charset="-128"/>
              <a:ea typeface="Meiryo" panose="020B0604030504040204" pitchFamily="34" charset="-128"/>
            </a:endParaRPr>
          </a:p>
        </p:txBody>
      </p:sp>
      <p:sp>
        <p:nvSpPr>
          <p:cNvPr id="102" name="テキスト ボックス 101">
            <a:extLst>
              <a:ext uri="{FF2B5EF4-FFF2-40B4-BE49-F238E27FC236}">
                <a16:creationId xmlns:a16="http://schemas.microsoft.com/office/drawing/2014/main" id="{46F4E9A8-DDFB-E244-8EA7-458B030BF574}"/>
              </a:ext>
            </a:extLst>
          </p:cNvPr>
          <p:cNvSpPr txBox="1"/>
          <p:nvPr/>
        </p:nvSpPr>
        <p:spPr>
          <a:xfrm>
            <a:off x="8557764" y="5382151"/>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モデル手配</a:t>
            </a:r>
            <a:endParaRPr kumimoji="1" lang="ja-JP" altLang="en-US" sz="1050" dirty="0">
              <a:latin typeface="Meiryo" panose="020B0604030504040204" pitchFamily="34" charset="-128"/>
              <a:ea typeface="Meiryo" panose="020B0604030504040204" pitchFamily="34" charset="-128"/>
            </a:endParaRPr>
          </a:p>
        </p:txBody>
      </p:sp>
      <p:sp>
        <p:nvSpPr>
          <p:cNvPr id="103" name="テキスト ボックス 102">
            <a:extLst>
              <a:ext uri="{FF2B5EF4-FFF2-40B4-BE49-F238E27FC236}">
                <a16:creationId xmlns:a16="http://schemas.microsoft.com/office/drawing/2014/main" id="{175A9F44-7EBE-9E42-9A41-73ABD422ECD0}"/>
              </a:ext>
            </a:extLst>
          </p:cNvPr>
          <p:cNvSpPr txBox="1"/>
          <p:nvPr/>
        </p:nvSpPr>
        <p:spPr>
          <a:xfrm>
            <a:off x="360360" y="5305047"/>
            <a:ext cx="987880" cy="392529"/>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写真を</a:t>
            </a:r>
            <a:endParaRPr lang="en-US" altLang="ja-JP" sz="1050" dirty="0">
              <a:latin typeface="Meiryo" panose="020B0604030504040204" pitchFamily="34" charset="-128"/>
              <a:ea typeface="Meiryo" panose="020B0604030504040204" pitchFamily="34" charset="-128"/>
            </a:endParaRPr>
          </a:p>
          <a:p>
            <a:pPr algn="ctr"/>
            <a:r>
              <a:rPr lang="ja-JP" altLang="en-US" sz="1050" dirty="0">
                <a:latin typeface="Meiryo" panose="020B0604030504040204" pitchFamily="34" charset="-128"/>
                <a:ea typeface="Meiryo" panose="020B0604030504040204" pitchFamily="34" charset="-128"/>
              </a:rPr>
              <a:t>使った</a:t>
            </a:r>
            <a:r>
              <a:rPr lang="en-US" altLang="ja-JP" sz="1050" dirty="0">
                <a:latin typeface="Meiryo" panose="020B0604030504040204" pitchFamily="34" charset="-128"/>
                <a:ea typeface="Meiryo" panose="020B0604030504040204" pitchFamily="34" charset="-128"/>
              </a:rPr>
              <a:t>PR</a:t>
            </a:r>
            <a:endParaRPr kumimoji="1" lang="ja-JP" altLang="en-US" sz="1050" dirty="0">
              <a:latin typeface="Meiryo" panose="020B0604030504040204" pitchFamily="34" charset="-128"/>
              <a:ea typeface="Meiryo" panose="020B0604030504040204" pitchFamily="34" charset="-128"/>
            </a:endParaRPr>
          </a:p>
        </p:txBody>
      </p:sp>
      <p:sp>
        <p:nvSpPr>
          <p:cNvPr id="104" name="テキスト ボックス 103">
            <a:extLst>
              <a:ext uri="{FF2B5EF4-FFF2-40B4-BE49-F238E27FC236}">
                <a16:creationId xmlns:a16="http://schemas.microsoft.com/office/drawing/2014/main" id="{0208108F-541A-2048-AA31-C97EFF512085}"/>
              </a:ext>
            </a:extLst>
          </p:cNvPr>
          <p:cNvSpPr txBox="1"/>
          <p:nvPr/>
        </p:nvSpPr>
        <p:spPr>
          <a:xfrm>
            <a:off x="1387462" y="5305047"/>
            <a:ext cx="987880" cy="392529"/>
          </a:xfrm>
          <a:prstGeom prst="rect">
            <a:avLst/>
          </a:prstGeom>
          <a:noFill/>
        </p:spPr>
        <p:txBody>
          <a:bodyPr wrap="square" rtlCol="0" anchor="ctr">
            <a:spAutoFit/>
          </a:bodyPr>
          <a:lstStyle/>
          <a:p>
            <a:pPr algn="ctr"/>
            <a:r>
              <a:rPr kumimoji="1" lang="ja-JP" altLang="en-US" sz="1050" dirty="0">
                <a:latin typeface="Meiryo" panose="020B0604030504040204" pitchFamily="34" charset="-128"/>
                <a:ea typeface="Meiryo" panose="020B0604030504040204" pitchFamily="34" charset="-128"/>
              </a:rPr>
              <a:t>イベント</a:t>
            </a:r>
            <a:endParaRPr kumimoji="1" lang="en-US" altLang="ja-JP" sz="1050" dirty="0">
              <a:latin typeface="Meiryo" panose="020B0604030504040204" pitchFamily="34" charset="-128"/>
              <a:ea typeface="Meiryo" panose="020B0604030504040204" pitchFamily="34" charset="-128"/>
            </a:endParaRPr>
          </a:p>
          <a:p>
            <a:pPr algn="ctr"/>
            <a:r>
              <a:rPr kumimoji="1" lang="ja-JP" altLang="en-US" sz="1050" dirty="0">
                <a:latin typeface="Meiryo" panose="020B0604030504040204" pitchFamily="34" charset="-128"/>
                <a:ea typeface="Meiryo" panose="020B0604030504040204" pitchFamily="34" charset="-128"/>
              </a:rPr>
              <a:t>にする</a:t>
            </a:r>
          </a:p>
        </p:txBody>
      </p:sp>
      <p:sp>
        <p:nvSpPr>
          <p:cNvPr id="105" name="テキスト ボックス 104">
            <a:extLst>
              <a:ext uri="{FF2B5EF4-FFF2-40B4-BE49-F238E27FC236}">
                <a16:creationId xmlns:a16="http://schemas.microsoft.com/office/drawing/2014/main" id="{D9BC49A4-F9C2-064D-831D-F4F27CB21569}"/>
              </a:ext>
            </a:extLst>
          </p:cNvPr>
          <p:cNvSpPr txBox="1"/>
          <p:nvPr/>
        </p:nvSpPr>
        <p:spPr>
          <a:xfrm>
            <a:off x="2414563" y="5305047"/>
            <a:ext cx="987880" cy="392529"/>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フォト</a:t>
            </a:r>
            <a:endParaRPr lang="en-US" altLang="ja-JP" sz="1050" dirty="0">
              <a:latin typeface="Meiryo" panose="020B0604030504040204" pitchFamily="34" charset="-128"/>
              <a:ea typeface="Meiryo" panose="020B0604030504040204" pitchFamily="34" charset="-128"/>
            </a:endParaRPr>
          </a:p>
          <a:p>
            <a:pPr algn="ctr"/>
            <a:r>
              <a:rPr lang="ja-JP" altLang="en-US" sz="1050" dirty="0">
                <a:latin typeface="Meiryo" panose="020B0604030504040204" pitchFamily="34" charset="-128"/>
                <a:ea typeface="Meiryo" panose="020B0604030504040204" pitchFamily="34" charset="-128"/>
              </a:rPr>
              <a:t>ギャラリー</a:t>
            </a:r>
            <a:endParaRPr kumimoji="1" lang="ja-JP" altLang="en-US" sz="1050" dirty="0">
              <a:latin typeface="Meiryo" panose="020B0604030504040204" pitchFamily="34" charset="-128"/>
              <a:ea typeface="Meiryo" panose="020B0604030504040204" pitchFamily="34" charset="-128"/>
            </a:endParaRPr>
          </a:p>
        </p:txBody>
      </p:sp>
      <p:sp>
        <p:nvSpPr>
          <p:cNvPr id="106" name="テキスト ボックス 105">
            <a:extLst>
              <a:ext uri="{FF2B5EF4-FFF2-40B4-BE49-F238E27FC236}">
                <a16:creationId xmlns:a16="http://schemas.microsoft.com/office/drawing/2014/main" id="{E17437C5-4D01-9C49-8BEC-0708EDC9A347}"/>
              </a:ext>
            </a:extLst>
          </p:cNvPr>
          <p:cNvSpPr txBox="1"/>
          <p:nvPr/>
        </p:nvSpPr>
        <p:spPr>
          <a:xfrm>
            <a:off x="3441664" y="5305047"/>
            <a:ext cx="987880" cy="392529"/>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インスタ</a:t>
            </a:r>
            <a:endParaRPr lang="en-US" altLang="ja-JP" sz="1050" dirty="0">
              <a:latin typeface="Meiryo" panose="020B0604030504040204" pitchFamily="34" charset="-128"/>
              <a:ea typeface="Meiryo" panose="020B0604030504040204" pitchFamily="34" charset="-128"/>
            </a:endParaRPr>
          </a:p>
          <a:p>
            <a:pPr algn="ctr"/>
            <a:r>
              <a:rPr lang="ja-JP" altLang="en-US" sz="1050" dirty="0">
                <a:latin typeface="Meiryo" panose="020B0604030504040204" pitchFamily="34" charset="-128"/>
                <a:ea typeface="Meiryo" panose="020B0604030504040204" pitchFamily="34" charset="-128"/>
              </a:rPr>
              <a:t>映え</a:t>
            </a:r>
            <a:endParaRPr kumimoji="1" lang="ja-JP" altLang="en-US" sz="1050" dirty="0">
              <a:latin typeface="Meiryo" panose="020B0604030504040204" pitchFamily="34" charset="-128"/>
              <a:ea typeface="Meiryo" panose="020B0604030504040204" pitchFamily="34" charset="-128"/>
            </a:endParaRPr>
          </a:p>
        </p:txBody>
      </p:sp>
      <p:sp>
        <p:nvSpPr>
          <p:cNvPr id="107" name="テキスト ボックス 106">
            <a:extLst>
              <a:ext uri="{FF2B5EF4-FFF2-40B4-BE49-F238E27FC236}">
                <a16:creationId xmlns:a16="http://schemas.microsoft.com/office/drawing/2014/main" id="{23D3B21F-3150-E14A-845E-98EF829786D0}"/>
              </a:ext>
            </a:extLst>
          </p:cNvPr>
          <p:cNvSpPr txBox="1"/>
          <p:nvPr/>
        </p:nvSpPr>
        <p:spPr>
          <a:xfrm>
            <a:off x="4468767" y="6027020"/>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アート</a:t>
            </a:r>
            <a:endParaRPr lang="en-US" altLang="ja-JP" sz="1050" dirty="0">
              <a:latin typeface="Meiryo" panose="020B0604030504040204" pitchFamily="34" charset="-128"/>
              <a:ea typeface="Meiryo" panose="020B0604030504040204" pitchFamily="34" charset="-128"/>
            </a:endParaRPr>
          </a:p>
        </p:txBody>
      </p:sp>
      <p:sp>
        <p:nvSpPr>
          <p:cNvPr id="108" name="テキスト ボックス 107">
            <a:extLst>
              <a:ext uri="{FF2B5EF4-FFF2-40B4-BE49-F238E27FC236}">
                <a16:creationId xmlns:a16="http://schemas.microsoft.com/office/drawing/2014/main" id="{DD96D338-E13E-C748-9ABA-C3963F181A96}"/>
              </a:ext>
            </a:extLst>
          </p:cNvPr>
          <p:cNvSpPr txBox="1"/>
          <p:nvPr/>
        </p:nvSpPr>
        <p:spPr>
          <a:xfrm>
            <a:off x="5491016" y="6027020"/>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プリクラ</a:t>
            </a:r>
            <a:endParaRPr kumimoji="1" lang="ja-JP" altLang="en-US" sz="1050" dirty="0">
              <a:latin typeface="Meiryo" panose="020B0604030504040204" pitchFamily="34" charset="-128"/>
              <a:ea typeface="Meiryo" panose="020B0604030504040204" pitchFamily="34" charset="-128"/>
            </a:endParaRPr>
          </a:p>
        </p:txBody>
      </p:sp>
      <p:sp>
        <p:nvSpPr>
          <p:cNvPr id="109" name="テキスト ボックス 108">
            <a:extLst>
              <a:ext uri="{FF2B5EF4-FFF2-40B4-BE49-F238E27FC236}">
                <a16:creationId xmlns:a16="http://schemas.microsoft.com/office/drawing/2014/main" id="{2A3ACC0B-E35F-7B48-AA47-71000B31124E}"/>
              </a:ext>
            </a:extLst>
          </p:cNvPr>
          <p:cNvSpPr txBox="1"/>
          <p:nvPr/>
        </p:nvSpPr>
        <p:spPr>
          <a:xfrm>
            <a:off x="6513265" y="6027020"/>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著作権保護</a:t>
            </a:r>
            <a:endParaRPr kumimoji="1" lang="ja-JP" altLang="en-US" sz="1050" dirty="0">
              <a:latin typeface="Meiryo" panose="020B0604030504040204" pitchFamily="34" charset="-128"/>
              <a:ea typeface="Meiryo" panose="020B0604030504040204" pitchFamily="34" charset="-128"/>
            </a:endParaRPr>
          </a:p>
        </p:txBody>
      </p:sp>
      <p:sp>
        <p:nvSpPr>
          <p:cNvPr id="110" name="テキスト ボックス 109">
            <a:extLst>
              <a:ext uri="{FF2B5EF4-FFF2-40B4-BE49-F238E27FC236}">
                <a16:creationId xmlns:a16="http://schemas.microsoft.com/office/drawing/2014/main" id="{2BDEE0EC-4046-8645-8521-9508212BD187}"/>
              </a:ext>
            </a:extLst>
          </p:cNvPr>
          <p:cNvSpPr txBox="1"/>
          <p:nvPr/>
        </p:nvSpPr>
        <p:spPr>
          <a:xfrm>
            <a:off x="7535514" y="5949917"/>
            <a:ext cx="987880" cy="392529"/>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アンテナショップ</a:t>
            </a:r>
            <a:endParaRPr kumimoji="1" lang="ja-JP" altLang="en-US" sz="1050" dirty="0">
              <a:latin typeface="Meiryo" panose="020B0604030504040204" pitchFamily="34" charset="-128"/>
              <a:ea typeface="Meiryo" panose="020B0604030504040204" pitchFamily="34" charset="-128"/>
            </a:endParaRPr>
          </a:p>
        </p:txBody>
      </p:sp>
      <p:sp>
        <p:nvSpPr>
          <p:cNvPr id="111" name="テキスト ボックス 110">
            <a:extLst>
              <a:ext uri="{FF2B5EF4-FFF2-40B4-BE49-F238E27FC236}">
                <a16:creationId xmlns:a16="http://schemas.microsoft.com/office/drawing/2014/main" id="{0400C47E-B7E3-C24D-B777-C145400C84AC}"/>
              </a:ext>
            </a:extLst>
          </p:cNvPr>
          <p:cNvSpPr txBox="1"/>
          <p:nvPr/>
        </p:nvSpPr>
        <p:spPr>
          <a:xfrm>
            <a:off x="8557764" y="5949917"/>
            <a:ext cx="987880" cy="392529"/>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プレス</a:t>
            </a:r>
            <a:endParaRPr lang="en-US" altLang="ja-JP" sz="1050" dirty="0">
              <a:latin typeface="Meiryo" panose="020B0604030504040204" pitchFamily="34" charset="-128"/>
              <a:ea typeface="Meiryo" panose="020B0604030504040204" pitchFamily="34" charset="-128"/>
            </a:endParaRPr>
          </a:p>
          <a:p>
            <a:pPr algn="ctr"/>
            <a:r>
              <a:rPr lang="ja-JP" altLang="en-US" sz="1050" dirty="0">
                <a:latin typeface="Meiryo" panose="020B0604030504040204" pitchFamily="34" charset="-128"/>
                <a:ea typeface="Meiryo" panose="020B0604030504040204" pitchFamily="34" charset="-128"/>
              </a:rPr>
              <a:t>リリース</a:t>
            </a:r>
            <a:endParaRPr kumimoji="1" lang="ja-JP" altLang="en-US" sz="1050" dirty="0">
              <a:latin typeface="Meiryo" panose="020B0604030504040204" pitchFamily="34" charset="-128"/>
              <a:ea typeface="Meiryo" panose="020B0604030504040204" pitchFamily="34" charset="-128"/>
            </a:endParaRPr>
          </a:p>
        </p:txBody>
      </p:sp>
      <p:sp>
        <p:nvSpPr>
          <p:cNvPr id="112" name="テキスト ボックス 111">
            <a:extLst>
              <a:ext uri="{FF2B5EF4-FFF2-40B4-BE49-F238E27FC236}">
                <a16:creationId xmlns:a16="http://schemas.microsoft.com/office/drawing/2014/main" id="{F0B83B3D-A2C0-E740-98CF-BD01197DD93D}"/>
              </a:ext>
            </a:extLst>
          </p:cNvPr>
          <p:cNvSpPr txBox="1"/>
          <p:nvPr/>
        </p:nvSpPr>
        <p:spPr>
          <a:xfrm>
            <a:off x="360360" y="5977954"/>
            <a:ext cx="987880" cy="336453"/>
          </a:xfrm>
          <a:prstGeom prst="rect">
            <a:avLst/>
          </a:prstGeom>
          <a:noFill/>
        </p:spPr>
        <p:txBody>
          <a:bodyPr wrap="square" rtlCol="0" anchor="ctr">
            <a:spAutoFit/>
          </a:bodyPr>
          <a:lstStyle/>
          <a:p>
            <a:pPr algn="ctr"/>
            <a:r>
              <a:rPr kumimoji="1" lang="ja-JP" altLang="en-US" sz="900" dirty="0">
                <a:latin typeface="Meiryo" panose="020B0604030504040204" pitchFamily="34" charset="-128"/>
                <a:ea typeface="Meiryo" panose="020B0604030504040204" pitchFamily="34" charset="-128"/>
              </a:rPr>
              <a:t>ファッション</a:t>
            </a:r>
            <a:endParaRPr kumimoji="1" lang="en-US" altLang="ja-JP" sz="900" dirty="0">
              <a:latin typeface="Meiryo" panose="020B0604030504040204" pitchFamily="34" charset="-128"/>
              <a:ea typeface="Meiryo" panose="020B0604030504040204" pitchFamily="34" charset="-128"/>
            </a:endParaRPr>
          </a:p>
          <a:p>
            <a:pPr algn="ctr"/>
            <a:r>
              <a:rPr kumimoji="1" lang="ja-JP" altLang="en-US" sz="900" dirty="0">
                <a:latin typeface="Meiryo" panose="020B0604030504040204" pitchFamily="34" charset="-128"/>
                <a:ea typeface="Meiryo" panose="020B0604030504040204" pitchFamily="34" charset="-128"/>
              </a:rPr>
              <a:t>ショー</a:t>
            </a:r>
          </a:p>
        </p:txBody>
      </p:sp>
      <p:sp>
        <p:nvSpPr>
          <p:cNvPr id="113" name="テキスト ボックス 112">
            <a:extLst>
              <a:ext uri="{FF2B5EF4-FFF2-40B4-BE49-F238E27FC236}">
                <a16:creationId xmlns:a16="http://schemas.microsoft.com/office/drawing/2014/main" id="{8046267F-BAAA-3A44-8BA3-19019F2E0750}"/>
              </a:ext>
            </a:extLst>
          </p:cNvPr>
          <p:cNvSpPr txBox="1"/>
          <p:nvPr/>
        </p:nvSpPr>
        <p:spPr>
          <a:xfrm>
            <a:off x="1387462" y="6027020"/>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モデル体験</a:t>
            </a:r>
            <a:endParaRPr kumimoji="1" lang="ja-JP" altLang="en-US" sz="1050" dirty="0">
              <a:latin typeface="Meiryo" panose="020B0604030504040204" pitchFamily="34" charset="-128"/>
              <a:ea typeface="Meiryo" panose="020B0604030504040204" pitchFamily="34" charset="-128"/>
            </a:endParaRPr>
          </a:p>
        </p:txBody>
      </p:sp>
      <p:sp>
        <p:nvSpPr>
          <p:cNvPr id="114" name="テキスト ボックス 113">
            <a:extLst>
              <a:ext uri="{FF2B5EF4-FFF2-40B4-BE49-F238E27FC236}">
                <a16:creationId xmlns:a16="http://schemas.microsoft.com/office/drawing/2014/main" id="{B0DF3DDB-F89D-C446-AB18-E13A822A60FA}"/>
              </a:ext>
            </a:extLst>
          </p:cNvPr>
          <p:cNvSpPr txBox="1"/>
          <p:nvPr/>
        </p:nvSpPr>
        <p:spPr>
          <a:xfrm>
            <a:off x="2414563" y="5996063"/>
            <a:ext cx="987880" cy="336453"/>
          </a:xfrm>
          <a:prstGeom prst="rect">
            <a:avLst/>
          </a:prstGeom>
          <a:noFill/>
        </p:spPr>
        <p:txBody>
          <a:bodyPr wrap="square" rtlCol="0" anchor="ctr">
            <a:spAutoFit/>
          </a:bodyPr>
          <a:lstStyle/>
          <a:p>
            <a:pPr algn="ctr"/>
            <a:r>
              <a:rPr lang="ja-JP" altLang="en-US" sz="900" dirty="0">
                <a:latin typeface="Meiryo" panose="020B0604030504040204" pitchFamily="34" charset="-128"/>
                <a:ea typeface="Meiryo" panose="020B0604030504040204" pitchFamily="34" charset="-128"/>
              </a:rPr>
              <a:t>カメラ</a:t>
            </a:r>
            <a:r>
              <a:rPr kumimoji="1" lang="ja-JP" altLang="en-US" sz="900" dirty="0">
                <a:latin typeface="Meiryo" panose="020B0604030504040204" pitchFamily="34" charset="-128"/>
                <a:ea typeface="Meiryo" panose="020B0604030504040204" pitchFamily="34" charset="-128"/>
              </a:rPr>
              <a:t>販売</a:t>
            </a:r>
            <a:endParaRPr kumimoji="1" lang="en-US" altLang="ja-JP" sz="900" dirty="0">
              <a:latin typeface="Meiryo" panose="020B0604030504040204" pitchFamily="34" charset="-128"/>
              <a:ea typeface="Meiryo" panose="020B0604030504040204" pitchFamily="34" charset="-128"/>
            </a:endParaRPr>
          </a:p>
          <a:p>
            <a:pPr algn="ctr"/>
            <a:r>
              <a:rPr kumimoji="1" lang="ja-JP" altLang="en-US" sz="900" dirty="0">
                <a:latin typeface="Meiryo" panose="020B0604030504040204" pitchFamily="34" charset="-128"/>
                <a:ea typeface="Meiryo" panose="020B0604030504040204" pitchFamily="34" charset="-128"/>
              </a:rPr>
              <a:t>イベント</a:t>
            </a:r>
          </a:p>
        </p:txBody>
      </p:sp>
      <p:sp>
        <p:nvSpPr>
          <p:cNvPr id="115" name="テキスト ボックス 114">
            <a:extLst>
              <a:ext uri="{FF2B5EF4-FFF2-40B4-BE49-F238E27FC236}">
                <a16:creationId xmlns:a16="http://schemas.microsoft.com/office/drawing/2014/main" id="{80B1384D-E4C8-D54E-8DA4-3A212208AAE1}"/>
              </a:ext>
            </a:extLst>
          </p:cNvPr>
          <p:cNvSpPr txBox="1"/>
          <p:nvPr/>
        </p:nvSpPr>
        <p:spPr>
          <a:xfrm>
            <a:off x="3441664" y="6019223"/>
            <a:ext cx="987880" cy="253916"/>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ディスプレイ</a:t>
            </a:r>
            <a:endParaRPr kumimoji="1" lang="ja-JP" altLang="en-US" sz="1050" dirty="0">
              <a:latin typeface="Meiryo" panose="020B0604030504040204" pitchFamily="34" charset="-128"/>
              <a:ea typeface="Meiryo" panose="020B0604030504040204" pitchFamily="34" charset="-128"/>
            </a:endParaRPr>
          </a:p>
        </p:txBody>
      </p:sp>
      <p:sp>
        <p:nvSpPr>
          <p:cNvPr id="116" name="テキスト ボックス 115">
            <a:extLst>
              <a:ext uri="{FF2B5EF4-FFF2-40B4-BE49-F238E27FC236}">
                <a16:creationId xmlns:a16="http://schemas.microsoft.com/office/drawing/2014/main" id="{5D8D8090-BBAD-49ED-8DB3-BAB2705A6B51}"/>
              </a:ext>
            </a:extLst>
          </p:cNvPr>
          <p:cNvSpPr txBox="1"/>
          <p:nvPr/>
        </p:nvSpPr>
        <p:spPr>
          <a:xfrm>
            <a:off x="337288" y="6560810"/>
            <a:ext cx="155202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3.</a:t>
            </a:r>
            <a:r>
              <a:rPr lang="ja-JP" altLang="en-US" sz="900" dirty="0">
                <a:latin typeface="Meiryo UI" panose="020B0604030504040204" pitchFamily="50" charset="-128"/>
                <a:ea typeface="Meiryo UI" panose="020B0604030504040204" pitchFamily="50" charset="-128"/>
              </a:rPr>
              <a:t>課題解決のアイデアを練る</a:t>
            </a:r>
          </a:p>
        </p:txBody>
      </p:sp>
      <p:sp>
        <p:nvSpPr>
          <p:cNvPr id="117" name="テキスト ボックス 116">
            <a:extLst>
              <a:ext uri="{FF2B5EF4-FFF2-40B4-BE49-F238E27FC236}">
                <a16:creationId xmlns:a16="http://schemas.microsoft.com/office/drawing/2014/main" id="{26D6E7D7-2A34-42FE-9433-D6E757EDEA94}"/>
              </a:ext>
            </a:extLst>
          </p:cNvPr>
          <p:cNvSpPr txBox="1"/>
          <p:nvPr/>
        </p:nvSpPr>
        <p:spPr>
          <a:xfrm>
            <a:off x="1809280" y="6560810"/>
            <a:ext cx="1835759"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STEP1:</a:t>
            </a:r>
            <a:r>
              <a:rPr lang="ja-JP" altLang="en-US" sz="900" dirty="0">
                <a:latin typeface="Meiryo UI" panose="020B0604030504040204" pitchFamily="50" charset="-128"/>
                <a:ea typeface="Meiryo UI" panose="020B0604030504040204" pitchFamily="50" charset="-128"/>
              </a:rPr>
              <a:t>制限なくアイデアを発想する</a:t>
            </a:r>
          </a:p>
        </p:txBody>
      </p:sp>
    </p:spTree>
    <p:extLst>
      <p:ext uri="{BB962C8B-B14F-4D97-AF65-F5344CB8AC3E}">
        <p14:creationId xmlns:p14="http://schemas.microsoft.com/office/powerpoint/2010/main" val="17480180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線コネクタ 12"/>
          <p:cNvCxnSpPr/>
          <p:nvPr/>
        </p:nvCxnSpPr>
        <p:spPr>
          <a:xfrm>
            <a:off x="337288" y="2621032"/>
            <a:ext cx="9221200" cy="0"/>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4" name="直線コネクタ 13"/>
          <p:cNvCxnSpPr/>
          <p:nvPr/>
        </p:nvCxnSpPr>
        <p:spPr>
          <a:xfrm>
            <a:off x="337288" y="4555642"/>
            <a:ext cx="9221200" cy="0"/>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2" name="直線コネクタ 21"/>
          <p:cNvCxnSpPr/>
          <p:nvPr/>
        </p:nvCxnSpPr>
        <p:spPr>
          <a:xfrm>
            <a:off x="3411315" y="686423"/>
            <a:ext cx="9349" cy="5803830"/>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5" name="直線コネクタ 24"/>
          <p:cNvCxnSpPr/>
          <p:nvPr/>
        </p:nvCxnSpPr>
        <p:spPr>
          <a:xfrm>
            <a:off x="6485342" y="686423"/>
            <a:ext cx="9349" cy="5803830"/>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6" name="直線コネクタ 25"/>
          <p:cNvCxnSpPr/>
          <p:nvPr/>
        </p:nvCxnSpPr>
        <p:spPr>
          <a:xfrm>
            <a:off x="1361963" y="686423"/>
            <a:ext cx="9349"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7" name="直線コネクタ 26"/>
          <p:cNvCxnSpPr/>
          <p:nvPr/>
        </p:nvCxnSpPr>
        <p:spPr>
          <a:xfrm>
            <a:off x="4435990" y="686423"/>
            <a:ext cx="9349"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8" name="直線コネクタ 27"/>
          <p:cNvCxnSpPr/>
          <p:nvPr/>
        </p:nvCxnSpPr>
        <p:spPr>
          <a:xfrm>
            <a:off x="2386640" y="686423"/>
            <a:ext cx="9349"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9" name="直線コネクタ 28"/>
          <p:cNvCxnSpPr/>
          <p:nvPr/>
        </p:nvCxnSpPr>
        <p:spPr>
          <a:xfrm>
            <a:off x="5460667" y="686423"/>
            <a:ext cx="9349"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0" name="直線コネクタ 29"/>
          <p:cNvCxnSpPr/>
          <p:nvPr/>
        </p:nvCxnSpPr>
        <p:spPr>
          <a:xfrm>
            <a:off x="7510017" y="686423"/>
            <a:ext cx="9349"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3" name="直線コネクタ 32"/>
          <p:cNvCxnSpPr/>
          <p:nvPr/>
        </p:nvCxnSpPr>
        <p:spPr>
          <a:xfrm>
            <a:off x="8534692" y="686423"/>
            <a:ext cx="9349"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4" name="直線コネクタ 33"/>
          <p:cNvCxnSpPr/>
          <p:nvPr/>
        </p:nvCxnSpPr>
        <p:spPr>
          <a:xfrm>
            <a:off x="337288" y="1331293"/>
            <a:ext cx="9221200"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5" name="直線コネクタ 34"/>
          <p:cNvCxnSpPr/>
          <p:nvPr/>
        </p:nvCxnSpPr>
        <p:spPr>
          <a:xfrm>
            <a:off x="337288" y="1976163"/>
            <a:ext cx="9221200"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6" name="直線コネクタ 35"/>
          <p:cNvCxnSpPr/>
          <p:nvPr/>
        </p:nvCxnSpPr>
        <p:spPr>
          <a:xfrm>
            <a:off x="337288" y="3265902"/>
            <a:ext cx="9221200"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7" name="直線コネクタ 36"/>
          <p:cNvCxnSpPr/>
          <p:nvPr/>
        </p:nvCxnSpPr>
        <p:spPr>
          <a:xfrm>
            <a:off x="337288" y="3910772"/>
            <a:ext cx="9221200"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8" name="直線コネクタ 37"/>
          <p:cNvCxnSpPr/>
          <p:nvPr/>
        </p:nvCxnSpPr>
        <p:spPr>
          <a:xfrm>
            <a:off x="337288" y="5200512"/>
            <a:ext cx="9221200"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9" name="直線コネクタ 38"/>
          <p:cNvCxnSpPr/>
          <p:nvPr/>
        </p:nvCxnSpPr>
        <p:spPr>
          <a:xfrm>
            <a:off x="337288" y="5845381"/>
            <a:ext cx="9221200"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22" name="テキスト ボックス 121">
            <a:extLst>
              <a:ext uri="{FF2B5EF4-FFF2-40B4-BE49-F238E27FC236}">
                <a16:creationId xmlns:a16="http://schemas.microsoft.com/office/drawing/2014/main" id="{37786D0B-173A-F347-A3AB-70F33A67D2B7}"/>
              </a:ext>
            </a:extLst>
          </p:cNvPr>
          <p:cNvSpPr txBox="1"/>
          <p:nvPr/>
        </p:nvSpPr>
        <p:spPr>
          <a:xfrm>
            <a:off x="463308" y="238540"/>
            <a:ext cx="1420582"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23_</a:t>
            </a:r>
            <a:r>
              <a:rPr lang="ja-JP" altLang="en-US" dirty="0"/>
              <a:t>マンダラート</a:t>
            </a:r>
          </a:p>
        </p:txBody>
      </p:sp>
      <p:sp>
        <p:nvSpPr>
          <p:cNvPr id="20" name="正方形/長方形 19">
            <a:extLst>
              <a:ext uri="{FF2B5EF4-FFF2-40B4-BE49-F238E27FC236}">
                <a16:creationId xmlns:a16="http://schemas.microsoft.com/office/drawing/2014/main" id="{74F50473-8FEF-2D4D-8364-F0BFFC588258}"/>
              </a:ext>
            </a:extLst>
          </p:cNvPr>
          <p:cNvSpPr/>
          <p:nvPr/>
        </p:nvSpPr>
        <p:spPr>
          <a:xfrm>
            <a:off x="337288" y="686422"/>
            <a:ext cx="9231425" cy="580383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1" name="テキスト ボックス 20">
            <a:extLst>
              <a:ext uri="{FF2B5EF4-FFF2-40B4-BE49-F238E27FC236}">
                <a16:creationId xmlns:a16="http://schemas.microsoft.com/office/drawing/2014/main" id="{B66FA458-9B7D-43D7-991A-E6488259D69E}"/>
              </a:ext>
            </a:extLst>
          </p:cNvPr>
          <p:cNvSpPr txBox="1"/>
          <p:nvPr/>
        </p:nvSpPr>
        <p:spPr>
          <a:xfrm>
            <a:off x="337288" y="6560810"/>
            <a:ext cx="155202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3.</a:t>
            </a:r>
            <a:r>
              <a:rPr lang="ja-JP" altLang="en-US" sz="900" dirty="0">
                <a:latin typeface="Meiryo UI" panose="020B0604030504040204" pitchFamily="50" charset="-128"/>
                <a:ea typeface="Meiryo UI" panose="020B0604030504040204" pitchFamily="50" charset="-128"/>
              </a:rPr>
              <a:t>課題解決のアイデアを練る</a:t>
            </a:r>
          </a:p>
        </p:txBody>
      </p:sp>
      <p:sp>
        <p:nvSpPr>
          <p:cNvPr id="23" name="テキスト ボックス 22">
            <a:extLst>
              <a:ext uri="{FF2B5EF4-FFF2-40B4-BE49-F238E27FC236}">
                <a16:creationId xmlns:a16="http://schemas.microsoft.com/office/drawing/2014/main" id="{CE8ED404-F0D1-4EDD-ADB5-9593F532BDB0}"/>
              </a:ext>
            </a:extLst>
          </p:cNvPr>
          <p:cNvSpPr txBox="1"/>
          <p:nvPr/>
        </p:nvSpPr>
        <p:spPr>
          <a:xfrm>
            <a:off x="1809280" y="6560810"/>
            <a:ext cx="1835759"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STEP1:</a:t>
            </a:r>
            <a:r>
              <a:rPr lang="ja-JP" altLang="en-US" sz="900" dirty="0">
                <a:latin typeface="Meiryo UI" panose="020B0604030504040204" pitchFamily="50" charset="-128"/>
                <a:ea typeface="Meiryo UI" panose="020B0604030504040204" pitchFamily="50" charset="-128"/>
              </a:rPr>
              <a:t>制限なくアイデアを発想する</a:t>
            </a:r>
          </a:p>
        </p:txBody>
      </p:sp>
    </p:spTree>
    <p:extLst>
      <p:ext uri="{BB962C8B-B14F-4D97-AF65-F5344CB8AC3E}">
        <p14:creationId xmlns:p14="http://schemas.microsoft.com/office/powerpoint/2010/main" val="42190563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角丸四角形 405">
            <a:extLst>
              <a:ext uri="{FF2B5EF4-FFF2-40B4-BE49-F238E27FC236}">
                <a16:creationId xmlns:a16="http://schemas.microsoft.com/office/drawing/2014/main" id="{FBF28E6A-AF26-C347-A0AE-951F08E434FA}"/>
              </a:ext>
            </a:extLst>
          </p:cNvPr>
          <p:cNvSpPr/>
          <p:nvPr/>
        </p:nvSpPr>
        <p:spPr>
          <a:xfrm>
            <a:off x="1570383" y="686423"/>
            <a:ext cx="7998331" cy="953740"/>
          </a:xfrm>
          <a:prstGeom prst="roundRect">
            <a:avLst>
              <a:gd name="adj" fmla="val 0"/>
            </a:avLst>
          </a:prstGeom>
          <a:solidFill>
            <a:schemeClr val="accent6">
              <a:lumMod val="20000"/>
              <a:lumOff val="80000"/>
            </a:schemeClr>
          </a:solidFill>
          <a:ln w="317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b="1">
              <a:latin typeface="Meiryo" panose="020B0604030504040204" pitchFamily="34" charset="-128"/>
              <a:ea typeface="Meiryo" panose="020B0604030504040204" pitchFamily="34" charset="-128"/>
            </a:endParaRPr>
          </a:p>
        </p:txBody>
      </p:sp>
      <p:sp>
        <p:nvSpPr>
          <p:cNvPr id="393" name="角丸四角形 392">
            <a:extLst>
              <a:ext uri="{FF2B5EF4-FFF2-40B4-BE49-F238E27FC236}">
                <a16:creationId xmlns:a16="http://schemas.microsoft.com/office/drawing/2014/main" id="{F6039AFC-AF40-1043-95E5-AEC5BCCCB0B1}"/>
              </a:ext>
            </a:extLst>
          </p:cNvPr>
          <p:cNvSpPr/>
          <p:nvPr/>
        </p:nvSpPr>
        <p:spPr>
          <a:xfrm>
            <a:off x="351870" y="1640162"/>
            <a:ext cx="1218511" cy="4838463"/>
          </a:xfrm>
          <a:prstGeom prst="roundRect">
            <a:avLst>
              <a:gd name="adj" fmla="val 0"/>
            </a:avLst>
          </a:prstGeom>
          <a:solidFill>
            <a:schemeClr val="accent6">
              <a:lumMod val="20000"/>
              <a:lumOff val="80000"/>
            </a:schemeClr>
          </a:solidFill>
          <a:ln w="317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Meiryo" panose="020B0604030504040204" pitchFamily="34" charset="-128"/>
              <a:ea typeface="Meiryo" panose="020B0604030504040204" pitchFamily="34" charset="-128"/>
            </a:endParaRPr>
          </a:p>
        </p:txBody>
      </p:sp>
      <p:cxnSp>
        <p:nvCxnSpPr>
          <p:cNvPr id="236" name="直線コネクタ 235">
            <a:extLst>
              <a:ext uri="{FF2B5EF4-FFF2-40B4-BE49-F238E27FC236}">
                <a16:creationId xmlns:a16="http://schemas.microsoft.com/office/drawing/2014/main" id="{9DA85D58-A29C-5042-9036-5E7B45D1C46D}"/>
              </a:ext>
            </a:extLst>
          </p:cNvPr>
          <p:cNvCxnSpPr/>
          <p:nvPr/>
        </p:nvCxnSpPr>
        <p:spPr>
          <a:xfrm flipV="1">
            <a:off x="337288" y="3260735"/>
            <a:ext cx="9231426"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37" name="直線コネクタ 236">
            <a:extLst>
              <a:ext uri="{FF2B5EF4-FFF2-40B4-BE49-F238E27FC236}">
                <a16:creationId xmlns:a16="http://schemas.microsoft.com/office/drawing/2014/main" id="{C406301D-5907-714B-AA1D-9EDD541153F4}"/>
              </a:ext>
            </a:extLst>
          </p:cNvPr>
          <p:cNvCxnSpPr/>
          <p:nvPr/>
        </p:nvCxnSpPr>
        <p:spPr>
          <a:xfrm flipV="1">
            <a:off x="337288" y="4869679"/>
            <a:ext cx="9231426"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79" name="直線コネクタ 378">
            <a:extLst>
              <a:ext uri="{FF2B5EF4-FFF2-40B4-BE49-F238E27FC236}">
                <a16:creationId xmlns:a16="http://schemas.microsoft.com/office/drawing/2014/main" id="{9266CA27-94CA-F240-BEC8-58B1F204007C}"/>
              </a:ext>
            </a:extLst>
          </p:cNvPr>
          <p:cNvCxnSpPr>
            <a:cxnSpLocks/>
          </p:cNvCxnSpPr>
          <p:nvPr/>
        </p:nvCxnSpPr>
        <p:spPr>
          <a:xfrm>
            <a:off x="4236493" y="686423"/>
            <a:ext cx="0" cy="5792203"/>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91" name="直線コネクタ 390">
            <a:extLst>
              <a:ext uri="{FF2B5EF4-FFF2-40B4-BE49-F238E27FC236}">
                <a16:creationId xmlns:a16="http://schemas.microsoft.com/office/drawing/2014/main" id="{C8ABC5BD-1EB1-634C-8A19-5EAADC597FAE}"/>
              </a:ext>
            </a:extLst>
          </p:cNvPr>
          <p:cNvCxnSpPr>
            <a:cxnSpLocks/>
          </p:cNvCxnSpPr>
          <p:nvPr/>
        </p:nvCxnSpPr>
        <p:spPr>
          <a:xfrm>
            <a:off x="6902603" y="686423"/>
            <a:ext cx="0" cy="5792203"/>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8" name="テキスト ボックス 17">
            <a:extLst>
              <a:ext uri="{FF2B5EF4-FFF2-40B4-BE49-F238E27FC236}">
                <a16:creationId xmlns:a16="http://schemas.microsoft.com/office/drawing/2014/main" id="{ABB103E4-A8B3-7245-A159-F35111D137D5}"/>
              </a:ext>
            </a:extLst>
          </p:cNvPr>
          <p:cNvSpPr txBox="1"/>
          <p:nvPr/>
        </p:nvSpPr>
        <p:spPr>
          <a:xfrm>
            <a:off x="619237" y="2302373"/>
            <a:ext cx="683777" cy="307777"/>
          </a:xfrm>
          <a:prstGeom prst="rect">
            <a:avLst/>
          </a:prstGeom>
          <a:noFill/>
        </p:spPr>
        <p:txBody>
          <a:bodyPr wrap="square" rtlCol="0" anchor="ctr">
            <a:spAutoFit/>
          </a:bodyPr>
          <a:lstStyle/>
          <a:p>
            <a:pPr algn="ctr"/>
            <a:r>
              <a:rPr lang="ja-JP" altLang="en-US" sz="1400" b="1" dirty="0">
                <a:solidFill>
                  <a:schemeClr val="tx1">
                    <a:lumMod val="75000"/>
                    <a:lumOff val="25000"/>
                  </a:schemeClr>
                </a:solidFill>
                <a:latin typeface="Meiryo" panose="020B0604030504040204" pitchFamily="34" charset="-128"/>
                <a:ea typeface="Meiryo" panose="020B0604030504040204" pitchFamily="34" charset="-128"/>
              </a:rPr>
              <a:t>要素</a:t>
            </a:r>
            <a:r>
              <a:rPr lang="en-US" altLang="ja-JP" sz="1400" b="1" dirty="0">
                <a:solidFill>
                  <a:schemeClr val="tx1">
                    <a:lumMod val="75000"/>
                    <a:lumOff val="25000"/>
                  </a:schemeClr>
                </a:solidFill>
                <a:latin typeface="Meiryo" panose="020B0604030504040204" pitchFamily="34" charset="-128"/>
                <a:ea typeface="Meiryo" panose="020B0604030504040204" pitchFamily="34" charset="-128"/>
              </a:rPr>
              <a:t>1</a:t>
            </a:r>
          </a:p>
        </p:txBody>
      </p:sp>
      <p:sp>
        <p:nvSpPr>
          <p:cNvPr id="407" name="テキスト ボックス 406">
            <a:extLst>
              <a:ext uri="{FF2B5EF4-FFF2-40B4-BE49-F238E27FC236}">
                <a16:creationId xmlns:a16="http://schemas.microsoft.com/office/drawing/2014/main" id="{58414A42-48F1-C04C-941E-81B490062E6E}"/>
              </a:ext>
            </a:extLst>
          </p:cNvPr>
          <p:cNvSpPr txBox="1"/>
          <p:nvPr/>
        </p:nvSpPr>
        <p:spPr>
          <a:xfrm>
            <a:off x="619237" y="3911318"/>
            <a:ext cx="683777" cy="307777"/>
          </a:xfrm>
          <a:prstGeom prst="rect">
            <a:avLst/>
          </a:prstGeom>
          <a:noFill/>
        </p:spPr>
        <p:txBody>
          <a:bodyPr wrap="none" rtlCol="0" anchor="ctr">
            <a:spAutoFit/>
          </a:bodyPr>
          <a:lstStyle/>
          <a:p>
            <a:pPr algn="ctr"/>
            <a:r>
              <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rPr>
              <a:t>要素</a:t>
            </a:r>
            <a:r>
              <a:rPr kumimoji="1" lang="en-US" altLang="ja-JP" sz="1400" b="1" dirty="0">
                <a:solidFill>
                  <a:schemeClr val="tx1">
                    <a:lumMod val="75000"/>
                    <a:lumOff val="25000"/>
                  </a:schemeClr>
                </a:solidFill>
                <a:latin typeface="Meiryo" panose="020B0604030504040204" pitchFamily="34" charset="-128"/>
                <a:ea typeface="Meiryo" panose="020B0604030504040204" pitchFamily="34" charset="-128"/>
              </a:rPr>
              <a:t>2</a:t>
            </a:r>
            <a:endPar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408" name="テキスト ボックス 407">
            <a:extLst>
              <a:ext uri="{FF2B5EF4-FFF2-40B4-BE49-F238E27FC236}">
                <a16:creationId xmlns:a16="http://schemas.microsoft.com/office/drawing/2014/main" id="{61E8C92F-5D19-4A42-8CAE-1B780BEFB8B8}"/>
              </a:ext>
            </a:extLst>
          </p:cNvPr>
          <p:cNvSpPr txBox="1"/>
          <p:nvPr/>
        </p:nvSpPr>
        <p:spPr>
          <a:xfrm>
            <a:off x="619237" y="5520262"/>
            <a:ext cx="683777" cy="307777"/>
          </a:xfrm>
          <a:prstGeom prst="rect">
            <a:avLst/>
          </a:prstGeom>
          <a:noFill/>
        </p:spPr>
        <p:txBody>
          <a:bodyPr wrap="none" rtlCol="0" anchor="ctr">
            <a:spAutoFit/>
          </a:bodyPr>
          <a:lstStyle/>
          <a:p>
            <a:pPr algn="ctr"/>
            <a:r>
              <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rPr>
              <a:t>要素</a:t>
            </a:r>
            <a:r>
              <a:rPr kumimoji="1" lang="en-US" altLang="ja-JP" sz="1400" b="1" dirty="0">
                <a:solidFill>
                  <a:schemeClr val="tx1">
                    <a:lumMod val="75000"/>
                    <a:lumOff val="25000"/>
                  </a:schemeClr>
                </a:solidFill>
                <a:latin typeface="Meiryo" panose="020B0604030504040204" pitchFamily="34" charset="-128"/>
                <a:ea typeface="Meiryo" panose="020B0604030504040204" pitchFamily="34" charset="-128"/>
              </a:rPr>
              <a:t>3</a:t>
            </a:r>
            <a:endPar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4" name="テキスト ボックス 33">
            <a:extLst>
              <a:ext uri="{FF2B5EF4-FFF2-40B4-BE49-F238E27FC236}">
                <a16:creationId xmlns:a16="http://schemas.microsoft.com/office/drawing/2014/main" id="{3DF766D9-FDCE-504F-9CBA-D153A2A00155}"/>
              </a:ext>
            </a:extLst>
          </p:cNvPr>
          <p:cNvSpPr txBox="1"/>
          <p:nvPr/>
        </p:nvSpPr>
        <p:spPr>
          <a:xfrm>
            <a:off x="463308" y="238540"/>
            <a:ext cx="1266693"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24_</a:t>
            </a:r>
            <a:r>
              <a:rPr lang="ja-JP" altLang="en-US" dirty="0"/>
              <a:t>形態分析法</a:t>
            </a:r>
          </a:p>
        </p:txBody>
      </p:sp>
      <p:sp>
        <p:nvSpPr>
          <p:cNvPr id="19" name="正方形/長方形 18">
            <a:extLst>
              <a:ext uri="{FF2B5EF4-FFF2-40B4-BE49-F238E27FC236}">
                <a16:creationId xmlns:a16="http://schemas.microsoft.com/office/drawing/2014/main" id="{0AF770FC-3FB7-8A45-AFC3-46AD05236BFF}"/>
              </a:ext>
            </a:extLst>
          </p:cNvPr>
          <p:cNvSpPr/>
          <p:nvPr/>
        </p:nvSpPr>
        <p:spPr>
          <a:xfrm>
            <a:off x="337288" y="1640163"/>
            <a:ext cx="9231425" cy="4850088"/>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2ED90AF8-CBEA-EF40-87E6-F91A5C09DEE2}"/>
              </a:ext>
            </a:extLst>
          </p:cNvPr>
          <p:cNvSpPr/>
          <p:nvPr/>
        </p:nvSpPr>
        <p:spPr>
          <a:xfrm>
            <a:off x="1570383" y="686424"/>
            <a:ext cx="7998329" cy="5803828"/>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 name="テキスト ボックス 13">
            <a:extLst>
              <a:ext uri="{FF2B5EF4-FFF2-40B4-BE49-F238E27FC236}">
                <a16:creationId xmlns:a16="http://schemas.microsoft.com/office/drawing/2014/main" id="{9C843133-4CBA-4249-B310-C22E00A972A7}"/>
              </a:ext>
            </a:extLst>
          </p:cNvPr>
          <p:cNvSpPr txBox="1"/>
          <p:nvPr/>
        </p:nvSpPr>
        <p:spPr>
          <a:xfrm>
            <a:off x="1570382" y="994016"/>
            <a:ext cx="2666111" cy="307777"/>
          </a:xfrm>
          <a:prstGeom prst="rect">
            <a:avLst/>
          </a:prstGeom>
          <a:noFill/>
        </p:spPr>
        <p:txBody>
          <a:bodyPr wrap="square" rtlCol="0">
            <a:spAutoFit/>
          </a:bodyPr>
          <a:lstStyle/>
          <a:p>
            <a:pPr algn="ctr"/>
            <a:r>
              <a:rPr lang="ja-JP" altLang="en-US" sz="1400" b="1" dirty="0">
                <a:solidFill>
                  <a:schemeClr val="tx1">
                    <a:lumMod val="75000"/>
                    <a:lumOff val="25000"/>
                  </a:schemeClr>
                </a:solidFill>
                <a:latin typeface="Meiryo" panose="020B0604030504040204" pitchFamily="34" charset="-128"/>
                <a:ea typeface="Meiryo" panose="020B0604030504040204" pitchFamily="34" charset="-128"/>
              </a:rPr>
              <a:t>雰囲気</a:t>
            </a:r>
            <a:endPar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5" name="テキスト ボックス 14">
            <a:extLst>
              <a:ext uri="{FF2B5EF4-FFF2-40B4-BE49-F238E27FC236}">
                <a16:creationId xmlns:a16="http://schemas.microsoft.com/office/drawing/2014/main" id="{C491C42D-0AAE-6542-BE33-62FFD1DE3E76}"/>
              </a:ext>
            </a:extLst>
          </p:cNvPr>
          <p:cNvSpPr txBox="1"/>
          <p:nvPr/>
        </p:nvSpPr>
        <p:spPr>
          <a:xfrm>
            <a:off x="4236492" y="994016"/>
            <a:ext cx="2666110" cy="307777"/>
          </a:xfrm>
          <a:prstGeom prst="rect">
            <a:avLst/>
          </a:prstGeom>
          <a:noFill/>
        </p:spPr>
        <p:txBody>
          <a:bodyPr wrap="square" rtlCol="0">
            <a:spAutoFit/>
          </a:bodyPr>
          <a:lstStyle/>
          <a:p>
            <a:pPr algn="ctr"/>
            <a:r>
              <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rPr>
              <a:t>場所</a:t>
            </a:r>
          </a:p>
        </p:txBody>
      </p:sp>
      <p:sp>
        <p:nvSpPr>
          <p:cNvPr id="16" name="テキスト ボックス 15">
            <a:extLst>
              <a:ext uri="{FF2B5EF4-FFF2-40B4-BE49-F238E27FC236}">
                <a16:creationId xmlns:a16="http://schemas.microsoft.com/office/drawing/2014/main" id="{9291EAD3-880E-5C45-A592-5878E54E8D5F}"/>
              </a:ext>
            </a:extLst>
          </p:cNvPr>
          <p:cNvSpPr txBox="1"/>
          <p:nvPr/>
        </p:nvSpPr>
        <p:spPr>
          <a:xfrm>
            <a:off x="6902603" y="994016"/>
            <a:ext cx="2666112" cy="307777"/>
          </a:xfrm>
          <a:prstGeom prst="rect">
            <a:avLst/>
          </a:prstGeom>
          <a:noFill/>
        </p:spPr>
        <p:txBody>
          <a:bodyPr wrap="square" rtlCol="0">
            <a:spAutoFit/>
          </a:bodyPr>
          <a:lstStyle/>
          <a:p>
            <a:pPr algn="ctr"/>
            <a:r>
              <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rPr>
              <a:t>機能</a:t>
            </a:r>
          </a:p>
        </p:txBody>
      </p:sp>
      <p:sp>
        <p:nvSpPr>
          <p:cNvPr id="17" name="テキスト ボックス 16">
            <a:extLst>
              <a:ext uri="{FF2B5EF4-FFF2-40B4-BE49-F238E27FC236}">
                <a16:creationId xmlns:a16="http://schemas.microsoft.com/office/drawing/2014/main" id="{91340AD2-7686-A74D-8842-725058B9FDC9}"/>
              </a:ext>
            </a:extLst>
          </p:cNvPr>
          <p:cNvSpPr txBox="1"/>
          <p:nvPr/>
        </p:nvSpPr>
        <p:spPr>
          <a:xfrm>
            <a:off x="1584964" y="2286985"/>
            <a:ext cx="2651526" cy="338554"/>
          </a:xfrm>
          <a:prstGeom prst="rect">
            <a:avLst/>
          </a:prstGeom>
          <a:noFill/>
        </p:spPr>
        <p:txBody>
          <a:bodyPr wrap="square" rtlCol="0" anchor="ctr">
            <a:spAutoFit/>
          </a:bodyPr>
          <a:lstStyle/>
          <a:p>
            <a:pPr algn="ct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オープンな雰囲気</a:t>
            </a:r>
            <a:endPar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1" name="テキスト ボックス 20">
            <a:extLst>
              <a:ext uri="{FF2B5EF4-FFF2-40B4-BE49-F238E27FC236}">
                <a16:creationId xmlns:a16="http://schemas.microsoft.com/office/drawing/2014/main" id="{478CF974-ADD9-4D4E-AD76-7925CB9F9EB1}"/>
              </a:ext>
            </a:extLst>
          </p:cNvPr>
          <p:cNvSpPr txBox="1"/>
          <p:nvPr/>
        </p:nvSpPr>
        <p:spPr>
          <a:xfrm>
            <a:off x="4236490" y="2248387"/>
            <a:ext cx="2666109" cy="338554"/>
          </a:xfrm>
          <a:prstGeom prst="rect">
            <a:avLst/>
          </a:prstGeom>
          <a:noFill/>
        </p:spPr>
        <p:txBody>
          <a:bodyPr wrap="square" rtlCol="0">
            <a:spAutoFit/>
          </a:bodyPr>
          <a:lstStyle/>
          <a:p>
            <a:pPr algn="ctr"/>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駅</a:t>
            </a: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周辺</a:t>
            </a:r>
            <a:endPar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2" name="テキスト ボックス 21">
            <a:extLst>
              <a:ext uri="{FF2B5EF4-FFF2-40B4-BE49-F238E27FC236}">
                <a16:creationId xmlns:a16="http://schemas.microsoft.com/office/drawing/2014/main" id="{C8188434-71B2-454D-B4C7-9E5DBD58C565}"/>
              </a:ext>
            </a:extLst>
          </p:cNvPr>
          <p:cNvSpPr txBox="1"/>
          <p:nvPr/>
        </p:nvSpPr>
        <p:spPr>
          <a:xfrm>
            <a:off x="6902597" y="2248387"/>
            <a:ext cx="2666117" cy="338554"/>
          </a:xfrm>
          <a:prstGeom prst="rect">
            <a:avLst/>
          </a:prstGeom>
          <a:noFill/>
        </p:spPr>
        <p:txBody>
          <a:bodyPr wrap="square" rtlCol="0">
            <a:spAutoFit/>
          </a:bodyPr>
          <a:lstStyle/>
          <a:p>
            <a:pPr algn="ct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書籍の貸し出し</a:t>
            </a:r>
            <a:endPar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3" name="テキスト ボックス 22">
            <a:extLst>
              <a:ext uri="{FF2B5EF4-FFF2-40B4-BE49-F238E27FC236}">
                <a16:creationId xmlns:a16="http://schemas.microsoft.com/office/drawing/2014/main" id="{44BD410E-D8F2-C748-8CC3-836111A68D1E}"/>
              </a:ext>
            </a:extLst>
          </p:cNvPr>
          <p:cNvSpPr txBox="1"/>
          <p:nvPr/>
        </p:nvSpPr>
        <p:spPr>
          <a:xfrm>
            <a:off x="1570382" y="3772820"/>
            <a:ext cx="2666108" cy="584775"/>
          </a:xfrm>
          <a:prstGeom prst="rect">
            <a:avLst/>
          </a:prstGeom>
          <a:noFill/>
        </p:spPr>
        <p:txBody>
          <a:bodyPr wrap="square" rtlCol="0" anchor="ctr">
            <a:spAutoFit/>
          </a:bodyPr>
          <a:lstStyle/>
          <a:p>
            <a:pPr algn="ctr"/>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カフェのような</a:t>
            </a:r>
            <a:endParaRPr kumimoji="1" lang="en-US" altLang="ja-JP" sz="16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軽く音のある</a:t>
            </a:r>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雰囲気</a:t>
            </a:r>
          </a:p>
        </p:txBody>
      </p:sp>
      <p:sp>
        <p:nvSpPr>
          <p:cNvPr id="24" name="テキスト ボックス 23">
            <a:extLst>
              <a:ext uri="{FF2B5EF4-FFF2-40B4-BE49-F238E27FC236}">
                <a16:creationId xmlns:a16="http://schemas.microsoft.com/office/drawing/2014/main" id="{6DD69286-62DE-5244-8E67-06DF1E10CDF7}"/>
              </a:ext>
            </a:extLst>
          </p:cNvPr>
          <p:cNvSpPr txBox="1"/>
          <p:nvPr/>
        </p:nvSpPr>
        <p:spPr>
          <a:xfrm>
            <a:off x="4236490" y="3857332"/>
            <a:ext cx="2666109" cy="338554"/>
          </a:xfrm>
          <a:prstGeom prst="rect">
            <a:avLst/>
          </a:prstGeom>
          <a:noFill/>
        </p:spPr>
        <p:txBody>
          <a:bodyPr wrap="square" rtlCol="0">
            <a:spAutoFit/>
          </a:bodyPr>
          <a:lstStyle/>
          <a:p>
            <a:pPr algn="ctr"/>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僻地</a:t>
            </a:r>
          </a:p>
        </p:txBody>
      </p:sp>
      <p:sp>
        <p:nvSpPr>
          <p:cNvPr id="25" name="テキスト ボックス 24">
            <a:extLst>
              <a:ext uri="{FF2B5EF4-FFF2-40B4-BE49-F238E27FC236}">
                <a16:creationId xmlns:a16="http://schemas.microsoft.com/office/drawing/2014/main" id="{ADB3AA90-5A20-2D4B-8826-9641825C8B80}"/>
              </a:ext>
            </a:extLst>
          </p:cNvPr>
          <p:cNvSpPr txBox="1"/>
          <p:nvPr/>
        </p:nvSpPr>
        <p:spPr>
          <a:xfrm>
            <a:off x="6902597" y="3857332"/>
            <a:ext cx="2666117" cy="338554"/>
          </a:xfrm>
          <a:prstGeom prst="rect">
            <a:avLst/>
          </a:prstGeom>
          <a:noFill/>
        </p:spPr>
        <p:txBody>
          <a:bodyPr wrap="square" rtlCol="0">
            <a:spAutoFit/>
          </a:bodyPr>
          <a:lstStyle/>
          <a:p>
            <a:pPr algn="ctr"/>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スペースの提供</a:t>
            </a:r>
          </a:p>
        </p:txBody>
      </p:sp>
      <p:sp>
        <p:nvSpPr>
          <p:cNvPr id="26" name="テキスト ボックス 25">
            <a:extLst>
              <a:ext uri="{FF2B5EF4-FFF2-40B4-BE49-F238E27FC236}">
                <a16:creationId xmlns:a16="http://schemas.microsoft.com/office/drawing/2014/main" id="{7FE197EB-D899-6F46-846B-E3F4C6589068}"/>
              </a:ext>
            </a:extLst>
          </p:cNvPr>
          <p:cNvSpPr txBox="1"/>
          <p:nvPr/>
        </p:nvSpPr>
        <p:spPr>
          <a:xfrm>
            <a:off x="1570382" y="5381765"/>
            <a:ext cx="2666108" cy="584775"/>
          </a:xfrm>
          <a:prstGeom prst="rect">
            <a:avLst/>
          </a:prstGeom>
          <a:noFill/>
        </p:spPr>
        <p:txBody>
          <a:bodyPr wrap="square" rtlCol="0" anchor="ctr">
            <a:spAutoFit/>
          </a:bodyPr>
          <a:lstStyle/>
          <a:p>
            <a:pPr algn="ctr"/>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古本屋のような好奇心</a:t>
            </a:r>
            <a:endParaRPr kumimoji="1" lang="en-US" altLang="ja-JP" sz="1600" dirty="0">
              <a:solidFill>
                <a:schemeClr val="tx1">
                  <a:lumMod val="75000"/>
                  <a:lumOff val="25000"/>
                </a:schemeClr>
              </a:solidFill>
              <a:latin typeface="Meiryo" panose="020B0604030504040204" pitchFamily="34" charset="-128"/>
              <a:ea typeface="Meiryo" panose="020B0604030504040204" pitchFamily="34" charset="-128"/>
            </a:endParaRPr>
          </a:p>
          <a:p>
            <a:pPr algn="ctr"/>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をくすぐる雰囲気</a:t>
            </a:r>
            <a:endParaRPr kumimoji="1" lang="en-US" altLang="ja-JP" sz="16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7" name="テキスト ボックス 26">
            <a:extLst>
              <a:ext uri="{FF2B5EF4-FFF2-40B4-BE49-F238E27FC236}">
                <a16:creationId xmlns:a16="http://schemas.microsoft.com/office/drawing/2014/main" id="{4734B383-1BFB-474F-9775-7E9EB5B92341}"/>
              </a:ext>
            </a:extLst>
          </p:cNvPr>
          <p:cNvSpPr txBox="1"/>
          <p:nvPr/>
        </p:nvSpPr>
        <p:spPr>
          <a:xfrm>
            <a:off x="4236490" y="5466276"/>
            <a:ext cx="2666109" cy="338554"/>
          </a:xfrm>
          <a:prstGeom prst="rect">
            <a:avLst/>
          </a:prstGeom>
          <a:noFill/>
        </p:spPr>
        <p:txBody>
          <a:bodyPr wrap="square" rtlCol="0">
            <a:spAutoFit/>
          </a:bodyPr>
          <a:lstStyle/>
          <a:p>
            <a:pPr algn="ct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商店街</a:t>
            </a:r>
            <a:endPar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8" name="テキスト ボックス 27">
            <a:extLst>
              <a:ext uri="{FF2B5EF4-FFF2-40B4-BE49-F238E27FC236}">
                <a16:creationId xmlns:a16="http://schemas.microsoft.com/office/drawing/2014/main" id="{E5672382-AACD-5A46-AF32-2A1C992306A8}"/>
              </a:ext>
            </a:extLst>
          </p:cNvPr>
          <p:cNvSpPr txBox="1"/>
          <p:nvPr/>
        </p:nvSpPr>
        <p:spPr>
          <a:xfrm>
            <a:off x="6902597" y="5466276"/>
            <a:ext cx="2666117" cy="338554"/>
          </a:xfrm>
          <a:prstGeom prst="rect">
            <a:avLst/>
          </a:prstGeom>
          <a:noFill/>
        </p:spPr>
        <p:txBody>
          <a:bodyPr wrap="square" rtlCol="0">
            <a:spAutoFit/>
          </a:bodyPr>
          <a:lstStyle/>
          <a:p>
            <a:pPr algn="ctr"/>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イベントの開催</a:t>
            </a:r>
          </a:p>
        </p:txBody>
      </p:sp>
      <p:sp>
        <p:nvSpPr>
          <p:cNvPr id="29" name="テキスト ボックス 28">
            <a:extLst>
              <a:ext uri="{FF2B5EF4-FFF2-40B4-BE49-F238E27FC236}">
                <a16:creationId xmlns:a16="http://schemas.microsoft.com/office/drawing/2014/main" id="{E53FC442-9395-4A0A-BB98-1A79155E2317}"/>
              </a:ext>
            </a:extLst>
          </p:cNvPr>
          <p:cNvSpPr txBox="1"/>
          <p:nvPr/>
        </p:nvSpPr>
        <p:spPr>
          <a:xfrm>
            <a:off x="337288" y="6560810"/>
            <a:ext cx="155202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3.</a:t>
            </a:r>
            <a:r>
              <a:rPr lang="ja-JP" altLang="en-US" sz="900" dirty="0">
                <a:latin typeface="Meiryo UI" panose="020B0604030504040204" pitchFamily="50" charset="-128"/>
                <a:ea typeface="Meiryo UI" panose="020B0604030504040204" pitchFamily="50" charset="-128"/>
              </a:rPr>
              <a:t>課題解決のアイデアを練る</a:t>
            </a:r>
          </a:p>
        </p:txBody>
      </p:sp>
      <p:sp>
        <p:nvSpPr>
          <p:cNvPr id="30" name="テキスト ボックス 29">
            <a:extLst>
              <a:ext uri="{FF2B5EF4-FFF2-40B4-BE49-F238E27FC236}">
                <a16:creationId xmlns:a16="http://schemas.microsoft.com/office/drawing/2014/main" id="{78E460B5-C693-48C7-9AD5-8A549A456621}"/>
              </a:ext>
            </a:extLst>
          </p:cNvPr>
          <p:cNvSpPr txBox="1"/>
          <p:nvPr/>
        </p:nvSpPr>
        <p:spPr>
          <a:xfrm>
            <a:off x="1809280" y="6560810"/>
            <a:ext cx="1835759"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STEP1:</a:t>
            </a:r>
            <a:r>
              <a:rPr lang="ja-JP" altLang="en-US" sz="900" dirty="0">
                <a:latin typeface="Meiryo UI" panose="020B0604030504040204" pitchFamily="50" charset="-128"/>
                <a:ea typeface="Meiryo UI" panose="020B0604030504040204" pitchFamily="50" charset="-128"/>
              </a:rPr>
              <a:t>制限なくアイデアを発想する</a:t>
            </a:r>
          </a:p>
        </p:txBody>
      </p:sp>
    </p:spTree>
    <p:extLst>
      <p:ext uri="{BB962C8B-B14F-4D97-AF65-F5344CB8AC3E}">
        <p14:creationId xmlns:p14="http://schemas.microsoft.com/office/powerpoint/2010/main" val="548105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角丸四角形 405">
            <a:extLst>
              <a:ext uri="{FF2B5EF4-FFF2-40B4-BE49-F238E27FC236}">
                <a16:creationId xmlns:a16="http://schemas.microsoft.com/office/drawing/2014/main" id="{FBF28E6A-AF26-C347-A0AE-951F08E434FA}"/>
              </a:ext>
            </a:extLst>
          </p:cNvPr>
          <p:cNvSpPr/>
          <p:nvPr/>
        </p:nvSpPr>
        <p:spPr>
          <a:xfrm>
            <a:off x="1570383" y="686423"/>
            <a:ext cx="7998331" cy="953740"/>
          </a:xfrm>
          <a:prstGeom prst="roundRect">
            <a:avLst>
              <a:gd name="adj" fmla="val 0"/>
            </a:avLst>
          </a:prstGeom>
          <a:solidFill>
            <a:schemeClr val="accent6">
              <a:lumMod val="20000"/>
              <a:lumOff val="80000"/>
            </a:schemeClr>
          </a:solidFill>
          <a:ln w="317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b="1">
              <a:latin typeface="Meiryo" panose="020B0604030504040204" pitchFamily="34" charset="-128"/>
              <a:ea typeface="Meiryo" panose="020B0604030504040204" pitchFamily="34" charset="-128"/>
            </a:endParaRPr>
          </a:p>
        </p:txBody>
      </p:sp>
      <p:sp>
        <p:nvSpPr>
          <p:cNvPr id="393" name="角丸四角形 392">
            <a:extLst>
              <a:ext uri="{FF2B5EF4-FFF2-40B4-BE49-F238E27FC236}">
                <a16:creationId xmlns:a16="http://schemas.microsoft.com/office/drawing/2014/main" id="{F6039AFC-AF40-1043-95E5-AEC5BCCCB0B1}"/>
              </a:ext>
            </a:extLst>
          </p:cNvPr>
          <p:cNvSpPr/>
          <p:nvPr/>
        </p:nvSpPr>
        <p:spPr>
          <a:xfrm>
            <a:off x="351870" y="1640162"/>
            <a:ext cx="1218511" cy="4838463"/>
          </a:xfrm>
          <a:prstGeom prst="roundRect">
            <a:avLst>
              <a:gd name="adj" fmla="val 0"/>
            </a:avLst>
          </a:prstGeom>
          <a:solidFill>
            <a:schemeClr val="accent6">
              <a:lumMod val="20000"/>
              <a:lumOff val="80000"/>
            </a:schemeClr>
          </a:solidFill>
          <a:ln w="317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Meiryo" panose="020B0604030504040204" pitchFamily="34" charset="-128"/>
              <a:ea typeface="Meiryo" panose="020B0604030504040204" pitchFamily="34" charset="-128"/>
            </a:endParaRPr>
          </a:p>
        </p:txBody>
      </p:sp>
      <p:cxnSp>
        <p:nvCxnSpPr>
          <p:cNvPr id="236" name="直線コネクタ 235">
            <a:extLst>
              <a:ext uri="{FF2B5EF4-FFF2-40B4-BE49-F238E27FC236}">
                <a16:creationId xmlns:a16="http://schemas.microsoft.com/office/drawing/2014/main" id="{9DA85D58-A29C-5042-9036-5E7B45D1C46D}"/>
              </a:ext>
            </a:extLst>
          </p:cNvPr>
          <p:cNvCxnSpPr/>
          <p:nvPr/>
        </p:nvCxnSpPr>
        <p:spPr>
          <a:xfrm flipV="1">
            <a:off x="337288" y="3260735"/>
            <a:ext cx="9231426"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37" name="直線コネクタ 236">
            <a:extLst>
              <a:ext uri="{FF2B5EF4-FFF2-40B4-BE49-F238E27FC236}">
                <a16:creationId xmlns:a16="http://schemas.microsoft.com/office/drawing/2014/main" id="{C406301D-5907-714B-AA1D-9EDD541153F4}"/>
              </a:ext>
            </a:extLst>
          </p:cNvPr>
          <p:cNvCxnSpPr/>
          <p:nvPr/>
        </p:nvCxnSpPr>
        <p:spPr>
          <a:xfrm flipV="1">
            <a:off x="337288" y="4869679"/>
            <a:ext cx="9231426"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79" name="直線コネクタ 378">
            <a:extLst>
              <a:ext uri="{FF2B5EF4-FFF2-40B4-BE49-F238E27FC236}">
                <a16:creationId xmlns:a16="http://schemas.microsoft.com/office/drawing/2014/main" id="{9266CA27-94CA-F240-BEC8-58B1F204007C}"/>
              </a:ext>
            </a:extLst>
          </p:cNvPr>
          <p:cNvCxnSpPr>
            <a:cxnSpLocks/>
          </p:cNvCxnSpPr>
          <p:nvPr/>
        </p:nvCxnSpPr>
        <p:spPr>
          <a:xfrm>
            <a:off x="4236493" y="686423"/>
            <a:ext cx="0" cy="5792203"/>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91" name="直線コネクタ 390">
            <a:extLst>
              <a:ext uri="{FF2B5EF4-FFF2-40B4-BE49-F238E27FC236}">
                <a16:creationId xmlns:a16="http://schemas.microsoft.com/office/drawing/2014/main" id="{C8ABC5BD-1EB1-634C-8A19-5EAADC597FAE}"/>
              </a:ext>
            </a:extLst>
          </p:cNvPr>
          <p:cNvCxnSpPr>
            <a:cxnSpLocks/>
          </p:cNvCxnSpPr>
          <p:nvPr/>
        </p:nvCxnSpPr>
        <p:spPr>
          <a:xfrm>
            <a:off x="6902603" y="686423"/>
            <a:ext cx="0" cy="5792203"/>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8" name="テキスト ボックス 17">
            <a:extLst>
              <a:ext uri="{FF2B5EF4-FFF2-40B4-BE49-F238E27FC236}">
                <a16:creationId xmlns:a16="http://schemas.microsoft.com/office/drawing/2014/main" id="{ABB103E4-A8B3-7245-A159-F35111D137D5}"/>
              </a:ext>
            </a:extLst>
          </p:cNvPr>
          <p:cNvSpPr txBox="1"/>
          <p:nvPr/>
        </p:nvSpPr>
        <p:spPr>
          <a:xfrm>
            <a:off x="619237" y="2302373"/>
            <a:ext cx="683777" cy="307777"/>
          </a:xfrm>
          <a:prstGeom prst="rect">
            <a:avLst/>
          </a:prstGeom>
          <a:noFill/>
        </p:spPr>
        <p:txBody>
          <a:bodyPr wrap="square" rtlCol="0" anchor="ctr">
            <a:spAutoFit/>
          </a:bodyPr>
          <a:lstStyle/>
          <a:p>
            <a:pPr algn="ctr"/>
            <a:r>
              <a:rPr lang="ja-JP" altLang="en-US" sz="1400" b="1" dirty="0">
                <a:solidFill>
                  <a:schemeClr val="tx1">
                    <a:lumMod val="75000"/>
                    <a:lumOff val="25000"/>
                  </a:schemeClr>
                </a:solidFill>
                <a:latin typeface="Meiryo" panose="020B0604030504040204" pitchFamily="34" charset="-128"/>
                <a:ea typeface="Meiryo" panose="020B0604030504040204" pitchFamily="34" charset="-128"/>
              </a:rPr>
              <a:t>要素</a:t>
            </a:r>
            <a:r>
              <a:rPr lang="en-US" altLang="ja-JP" sz="1400" b="1" dirty="0">
                <a:solidFill>
                  <a:schemeClr val="tx1">
                    <a:lumMod val="75000"/>
                    <a:lumOff val="25000"/>
                  </a:schemeClr>
                </a:solidFill>
                <a:latin typeface="Meiryo" panose="020B0604030504040204" pitchFamily="34" charset="-128"/>
                <a:ea typeface="Meiryo" panose="020B0604030504040204" pitchFamily="34" charset="-128"/>
              </a:rPr>
              <a:t>1</a:t>
            </a:r>
          </a:p>
        </p:txBody>
      </p:sp>
      <p:sp>
        <p:nvSpPr>
          <p:cNvPr id="407" name="テキスト ボックス 406">
            <a:extLst>
              <a:ext uri="{FF2B5EF4-FFF2-40B4-BE49-F238E27FC236}">
                <a16:creationId xmlns:a16="http://schemas.microsoft.com/office/drawing/2014/main" id="{58414A42-48F1-C04C-941E-81B490062E6E}"/>
              </a:ext>
            </a:extLst>
          </p:cNvPr>
          <p:cNvSpPr txBox="1"/>
          <p:nvPr/>
        </p:nvSpPr>
        <p:spPr>
          <a:xfrm>
            <a:off x="619237" y="3911318"/>
            <a:ext cx="683777" cy="307777"/>
          </a:xfrm>
          <a:prstGeom prst="rect">
            <a:avLst/>
          </a:prstGeom>
          <a:noFill/>
        </p:spPr>
        <p:txBody>
          <a:bodyPr wrap="none" rtlCol="0" anchor="ctr">
            <a:spAutoFit/>
          </a:bodyPr>
          <a:lstStyle/>
          <a:p>
            <a:pPr algn="ctr"/>
            <a:r>
              <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rPr>
              <a:t>要素</a:t>
            </a:r>
            <a:r>
              <a:rPr kumimoji="1" lang="en-US" altLang="ja-JP" sz="1400" b="1" dirty="0">
                <a:solidFill>
                  <a:schemeClr val="tx1">
                    <a:lumMod val="75000"/>
                    <a:lumOff val="25000"/>
                  </a:schemeClr>
                </a:solidFill>
                <a:latin typeface="Meiryo" panose="020B0604030504040204" pitchFamily="34" charset="-128"/>
                <a:ea typeface="Meiryo" panose="020B0604030504040204" pitchFamily="34" charset="-128"/>
              </a:rPr>
              <a:t>2</a:t>
            </a:r>
            <a:endPar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408" name="テキスト ボックス 407">
            <a:extLst>
              <a:ext uri="{FF2B5EF4-FFF2-40B4-BE49-F238E27FC236}">
                <a16:creationId xmlns:a16="http://schemas.microsoft.com/office/drawing/2014/main" id="{61E8C92F-5D19-4A42-8CAE-1B780BEFB8B8}"/>
              </a:ext>
            </a:extLst>
          </p:cNvPr>
          <p:cNvSpPr txBox="1"/>
          <p:nvPr/>
        </p:nvSpPr>
        <p:spPr>
          <a:xfrm>
            <a:off x="619237" y="5520262"/>
            <a:ext cx="683777" cy="307777"/>
          </a:xfrm>
          <a:prstGeom prst="rect">
            <a:avLst/>
          </a:prstGeom>
          <a:noFill/>
        </p:spPr>
        <p:txBody>
          <a:bodyPr wrap="none" rtlCol="0" anchor="ctr">
            <a:spAutoFit/>
          </a:bodyPr>
          <a:lstStyle/>
          <a:p>
            <a:pPr algn="ctr"/>
            <a:r>
              <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rPr>
              <a:t>要素</a:t>
            </a:r>
            <a:r>
              <a:rPr kumimoji="1" lang="en-US" altLang="ja-JP" sz="1400" b="1" dirty="0">
                <a:solidFill>
                  <a:schemeClr val="tx1">
                    <a:lumMod val="75000"/>
                    <a:lumOff val="25000"/>
                  </a:schemeClr>
                </a:solidFill>
                <a:latin typeface="Meiryo" panose="020B0604030504040204" pitchFamily="34" charset="-128"/>
                <a:ea typeface="Meiryo" panose="020B0604030504040204" pitchFamily="34" charset="-128"/>
              </a:rPr>
              <a:t>3</a:t>
            </a:r>
            <a:endPar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4" name="テキスト ボックス 33">
            <a:extLst>
              <a:ext uri="{FF2B5EF4-FFF2-40B4-BE49-F238E27FC236}">
                <a16:creationId xmlns:a16="http://schemas.microsoft.com/office/drawing/2014/main" id="{3DF766D9-FDCE-504F-9CBA-D153A2A00155}"/>
              </a:ext>
            </a:extLst>
          </p:cNvPr>
          <p:cNvSpPr txBox="1"/>
          <p:nvPr/>
        </p:nvSpPr>
        <p:spPr>
          <a:xfrm>
            <a:off x="463308" y="238540"/>
            <a:ext cx="1266693"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24_</a:t>
            </a:r>
            <a:r>
              <a:rPr lang="ja-JP" altLang="en-US" dirty="0"/>
              <a:t>形態分析法</a:t>
            </a:r>
          </a:p>
        </p:txBody>
      </p:sp>
      <p:sp>
        <p:nvSpPr>
          <p:cNvPr id="19" name="正方形/長方形 18">
            <a:extLst>
              <a:ext uri="{FF2B5EF4-FFF2-40B4-BE49-F238E27FC236}">
                <a16:creationId xmlns:a16="http://schemas.microsoft.com/office/drawing/2014/main" id="{0AF770FC-3FB7-8A45-AFC3-46AD05236BFF}"/>
              </a:ext>
            </a:extLst>
          </p:cNvPr>
          <p:cNvSpPr/>
          <p:nvPr/>
        </p:nvSpPr>
        <p:spPr>
          <a:xfrm>
            <a:off x="337288" y="1640163"/>
            <a:ext cx="9231425" cy="4850088"/>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2ED90AF8-CBEA-EF40-87E6-F91A5C09DEE2}"/>
              </a:ext>
            </a:extLst>
          </p:cNvPr>
          <p:cNvSpPr/>
          <p:nvPr/>
        </p:nvSpPr>
        <p:spPr>
          <a:xfrm>
            <a:off x="1570383" y="686424"/>
            <a:ext cx="7998329" cy="5803828"/>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 name="テキスト ボックス 14">
            <a:extLst>
              <a:ext uri="{FF2B5EF4-FFF2-40B4-BE49-F238E27FC236}">
                <a16:creationId xmlns:a16="http://schemas.microsoft.com/office/drawing/2014/main" id="{66EFD73B-5306-419F-82F7-90512D365934}"/>
              </a:ext>
            </a:extLst>
          </p:cNvPr>
          <p:cNvSpPr txBox="1"/>
          <p:nvPr/>
        </p:nvSpPr>
        <p:spPr>
          <a:xfrm>
            <a:off x="337288" y="6560810"/>
            <a:ext cx="155202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3.</a:t>
            </a:r>
            <a:r>
              <a:rPr lang="ja-JP" altLang="en-US" sz="900" dirty="0">
                <a:latin typeface="Meiryo UI" panose="020B0604030504040204" pitchFamily="50" charset="-128"/>
                <a:ea typeface="Meiryo UI" panose="020B0604030504040204" pitchFamily="50" charset="-128"/>
              </a:rPr>
              <a:t>課題解決のアイデアを練る</a:t>
            </a:r>
          </a:p>
        </p:txBody>
      </p:sp>
      <p:sp>
        <p:nvSpPr>
          <p:cNvPr id="16" name="テキスト ボックス 15">
            <a:extLst>
              <a:ext uri="{FF2B5EF4-FFF2-40B4-BE49-F238E27FC236}">
                <a16:creationId xmlns:a16="http://schemas.microsoft.com/office/drawing/2014/main" id="{569A4F35-C727-4D82-9D06-2CAC08D5CB5F}"/>
              </a:ext>
            </a:extLst>
          </p:cNvPr>
          <p:cNvSpPr txBox="1"/>
          <p:nvPr/>
        </p:nvSpPr>
        <p:spPr>
          <a:xfrm>
            <a:off x="1809280" y="6560810"/>
            <a:ext cx="1835759"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STEP1:</a:t>
            </a:r>
            <a:r>
              <a:rPr lang="ja-JP" altLang="en-US" sz="900" dirty="0">
                <a:latin typeface="Meiryo UI" panose="020B0604030504040204" pitchFamily="50" charset="-128"/>
                <a:ea typeface="Meiryo UI" panose="020B0604030504040204" pitchFamily="50" charset="-128"/>
              </a:rPr>
              <a:t>制限なくアイデアを発想する</a:t>
            </a:r>
          </a:p>
        </p:txBody>
      </p:sp>
    </p:spTree>
    <p:extLst>
      <p:ext uri="{BB962C8B-B14F-4D97-AF65-F5344CB8AC3E}">
        <p14:creationId xmlns:p14="http://schemas.microsoft.com/office/powerpoint/2010/main" val="13323655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正方形/長方形 134">
            <a:extLst>
              <a:ext uri="{FF2B5EF4-FFF2-40B4-BE49-F238E27FC236}">
                <a16:creationId xmlns:a16="http://schemas.microsoft.com/office/drawing/2014/main" id="{7021DAB1-2E50-3C42-A3E8-88B1E1239A61}"/>
              </a:ext>
            </a:extLst>
          </p:cNvPr>
          <p:cNvSpPr/>
          <p:nvPr/>
        </p:nvSpPr>
        <p:spPr>
          <a:xfrm>
            <a:off x="337288" y="686423"/>
            <a:ext cx="530991" cy="5803830"/>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123" name="直線コネクタ 122">
            <a:extLst>
              <a:ext uri="{FF2B5EF4-FFF2-40B4-BE49-F238E27FC236}">
                <a16:creationId xmlns:a16="http://schemas.microsoft.com/office/drawing/2014/main" id="{9EA61058-B86F-EA4D-B0D3-C04C9506048F}"/>
              </a:ext>
            </a:extLst>
          </p:cNvPr>
          <p:cNvCxnSpPr>
            <a:cxnSpLocks/>
          </p:cNvCxnSpPr>
          <p:nvPr/>
        </p:nvCxnSpPr>
        <p:spPr>
          <a:xfrm>
            <a:off x="868279" y="686423"/>
            <a:ext cx="0"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24" name="直線コネクタ 123">
            <a:extLst>
              <a:ext uri="{FF2B5EF4-FFF2-40B4-BE49-F238E27FC236}">
                <a16:creationId xmlns:a16="http://schemas.microsoft.com/office/drawing/2014/main" id="{F1377DE7-2BFA-DF46-AD23-3DB088439799}"/>
              </a:ext>
            </a:extLst>
          </p:cNvPr>
          <p:cNvCxnSpPr>
            <a:cxnSpLocks/>
          </p:cNvCxnSpPr>
          <p:nvPr/>
        </p:nvCxnSpPr>
        <p:spPr>
          <a:xfrm>
            <a:off x="338835" y="2131383"/>
            <a:ext cx="9228333"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25" name="直線コネクタ 124">
            <a:extLst>
              <a:ext uri="{FF2B5EF4-FFF2-40B4-BE49-F238E27FC236}">
                <a16:creationId xmlns:a16="http://schemas.microsoft.com/office/drawing/2014/main" id="{9F90473D-F48A-E547-9D44-0132E4073A40}"/>
              </a:ext>
            </a:extLst>
          </p:cNvPr>
          <p:cNvCxnSpPr>
            <a:cxnSpLocks/>
          </p:cNvCxnSpPr>
          <p:nvPr/>
        </p:nvCxnSpPr>
        <p:spPr>
          <a:xfrm>
            <a:off x="338835" y="3576340"/>
            <a:ext cx="9228333"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30" name="直線コネクタ 129">
            <a:extLst>
              <a:ext uri="{FF2B5EF4-FFF2-40B4-BE49-F238E27FC236}">
                <a16:creationId xmlns:a16="http://schemas.microsoft.com/office/drawing/2014/main" id="{EDC5983E-03E1-F84A-A31C-ED7C951DF261}"/>
              </a:ext>
            </a:extLst>
          </p:cNvPr>
          <p:cNvCxnSpPr>
            <a:cxnSpLocks/>
          </p:cNvCxnSpPr>
          <p:nvPr/>
        </p:nvCxnSpPr>
        <p:spPr>
          <a:xfrm>
            <a:off x="338835" y="5021298"/>
            <a:ext cx="9228333"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46" name="テキスト ボックス 145">
            <a:extLst>
              <a:ext uri="{FF2B5EF4-FFF2-40B4-BE49-F238E27FC236}">
                <a16:creationId xmlns:a16="http://schemas.microsoft.com/office/drawing/2014/main" id="{2FBA3C92-F374-924C-86C9-DCD787E02AEE}"/>
              </a:ext>
            </a:extLst>
          </p:cNvPr>
          <p:cNvSpPr txBox="1"/>
          <p:nvPr/>
        </p:nvSpPr>
        <p:spPr>
          <a:xfrm>
            <a:off x="427309" y="686424"/>
            <a:ext cx="350949" cy="1420961"/>
          </a:xfrm>
          <a:prstGeom prst="rect">
            <a:avLst/>
          </a:prstGeom>
          <a:noFill/>
        </p:spPr>
        <p:txBody>
          <a:bodyPr vert="eaVert" wrap="square" rtlCol="0" anchor="ctr">
            <a:spAutoFit/>
          </a:bodyPr>
          <a:lstStyle/>
          <a:p>
            <a:pPr algn="ctr"/>
            <a:r>
              <a:rPr lang="ja-JP" altLang="en-US" sz="1000" dirty="0">
                <a:solidFill>
                  <a:schemeClr val="tx1">
                    <a:lumMod val="75000"/>
                    <a:lumOff val="25000"/>
                  </a:schemeClr>
                </a:solidFill>
                <a:latin typeface="Meiryo" panose="020B0604030504040204" pitchFamily="34" charset="-128"/>
                <a:ea typeface="Meiryo" panose="020B0604030504040204" pitchFamily="34" charset="-128"/>
                <a:cs typeface="メイリオ"/>
              </a:rPr>
              <a:t>誰が</a:t>
            </a:r>
            <a:endParaRPr lang="en-US" altLang="ja-JP" sz="10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151" name="テキスト ボックス 150">
            <a:extLst>
              <a:ext uri="{FF2B5EF4-FFF2-40B4-BE49-F238E27FC236}">
                <a16:creationId xmlns:a16="http://schemas.microsoft.com/office/drawing/2014/main" id="{534755E6-E07F-6C46-8B41-594ACA022961}"/>
              </a:ext>
            </a:extLst>
          </p:cNvPr>
          <p:cNvSpPr txBox="1"/>
          <p:nvPr/>
        </p:nvSpPr>
        <p:spPr>
          <a:xfrm>
            <a:off x="427309" y="2131380"/>
            <a:ext cx="350949" cy="1444959"/>
          </a:xfrm>
          <a:prstGeom prst="rect">
            <a:avLst/>
          </a:prstGeom>
          <a:noFill/>
        </p:spPr>
        <p:txBody>
          <a:bodyPr vert="eaVert" wrap="square" rtlCol="0" anchor="ctr">
            <a:spAutoFit/>
          </a:bodyPr>
          <a:lstStyle/>
          <a:p>
            <a:pPr algn="ctr"/>
            <a:r>
              <a:rPr lang="ja-JP" altLang="en-US" sz="1000" dirty="0">
                <a:solidFill>
                  <a:schemeClr val="tx1">
                    <a:lumMod val="75000"/>
                    <a:lumOff val="25000"/>
                  </a:schemeClr>
                </a:solidFill>
                <a:latin typeface="Meiryo" panose="020B0604030504040204" pitchFamily="34" charset="-128"/>
                <a:ea typeface="Meiryo" panose="020B0604030504040204" pitchFamily="34" charset="-128"/>
                <a:cs typeface="メイリオ"/>
              </a:rPr>
              <a:t>いつ</a:t>
            </a:r>
            <a:endParaRPr lang="en-US" altLang="ja-JP" sz="10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158" name="テキスト ボックス 157">
            <a:extLst>
              <a:ext uri="{FF2B5EF4-FFF2-40B4-BE49-F238E27FC236}">
                <a16:creationId xmlns:a16="http://schemas.microsoft.com/office/drawing/2014/main" id="{CC915135-7DB6-1B41-8B3A-460913174C4F}"/>
              </a:ext>
            </a:extLst>
          </p:cNvPr>
          <p:cNvSpPr txBox="1"/>
          <p:nvPr/>
        </p:nvSpPr>
        <p:spPr>
          <a:xfrm>
            <a:off x="433506" y="3576338"/>
            <a:ext cx="338554" cy="1444954"/>
          </a:xfrm>
          <a:prstGeom prst="rect">
            <a:avLst/>
          </a:prstGeom>
          <a:noFill/>
        </p:spPr>
        <p:txBody>
          <a:bodyPr vert="eaVert" wrap="square" rtlCol="0" anchor="ctr">
            <a:spAutoFit/>
          </a:bodyPr>
          <a:lstStyle/>
          <a:p>
            <a:pPr algn="ctr"/>
            <a:r>
              <a:rPr lang="ja-JP" altLang="en-US" sz="1000" dirty="0">
                <a:solidFill>
                  <a:schemeClr val="tx1">
                    <a:lumMod val="75000"/>
                    <a:lumOff val="25000"/>
                  </a:schemeClr>
                </a:solidFill>
                <a:latin typeface="Meiryo" panose="020B0604030504040204" pitchFamily="34" charset="-128"/>
                <a:ea typeface="Meiryo" panose="020B0604030504040204" pitchFamily="34" charset="-128"/>
                <a:cs typeface="メイリオ"/>
              </a:rPr>
              <a:t>どこで</a:t>
            </a:r>
            <a:endParaRPr lang="en-US" altLang="ja-JP" sz="10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163" name="テキスト ボックス 162">
            <a:extLst>
              <a:ext uri="{FF2B5EF4-FFF2-40B4-BE49-F238E27FC236}">
                <a16:creationId xmlns:a16="http://schemas.microsoft.com/office/drawing/2014/main" id="{441D6281-4E6F-D44B-BB5B-FA58A7F24606}"/>
              </a:ext>
            </a:extLst>
          </p:cNvPr>
          <p:cNvSpPr txBox="1"/>
          <p:nvPr/>
        </p:nvSpPr>
        <p:spPr>
          <a:xfrm>
            <a:off x="433506" y="5021290"/>
            <a:ext cx="338554" cy="1440849"/>
          </a:xfrm>
          <a:prstGeom prst="rect">
            <a:avLst/>
          </a:prstGeom>
          <a:noFill/>
        </p:spPr>
        <p:txBody>
          <a:bodyPr vert="eaVert" wrap="square" rtlCol="0" anchor="ctr">
            <a:spAutoFit/>
          </a:bodyPr>
          <a:lstStyle/>
          <a:p>
            <a:pPr algn="ctr"/>
            <a:r>
              <a:rPr lang="ja-JP" altLang="en-US" sz="1000" dirty="0">
                <a:solidFill>
                  <a:schemeClr val="tx1">
                    <a:lumMod val="75000"/>
                    <a:lumOff val="25000"/>
                  </a:schemeClr>
                </a:solidFill>
                <a:latin typeface="Meiryo" panose="020B0604030504040204" pitchFamily="34" charset="-128"/>
                <a:ea typeface="Meiryo" panose="020B0604030504040204" pitchFamily="34" charset="-128"/>
                <a:cs typeface="メイリオ"/>
              </a:rPr>
              <a:t>何をする</a:t>
            </a:r>
            <a:endParaRPr lang="en-US" altLang="ja-JP" sz="10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cxnSp>
        <p:nvCxnSpPr>
          <p:cNvPr id="164" name="直線コネクタ 163">
            <a:extLst>
              <a:ext uri="{FF2B5EF4-FFF2-40B4-BE49-F238E27FC236}">
                <a16:creationId xmlns:a16="http://schemas.microsoft.com/office/drawing/2014/main" id="{CB880B1F-153C-DB4D-95AA-7297BA670944}"/>
              </a:ext>
            </a:extLst>
          </p:cNvPr>
          <p:cNvCxnSpPr>
            <a:cxnSpLocks/>
          </p:cNvCxnSpPr>
          <p:nvPr/>
        </p:nvCxnSpPr>
        <p:spPr>
          <a:xfrm>
            <a:off x="2314456" y="686423"/>
            <a:ext cx="0" cy="5775717"/>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65" name="直線コネクタ 164">
            <a:extLst>
              <a:ext uri="{FF2B5EF4-FFF2-40B4-BE49-F238E27FC236}">
                <a16:creationId xmlns:a16="http://schemas.microsoft.com/office/drawing/2014/main" id="{7C47040B-84DF-7943-AB58-19B37A36E78D}"/>
              </a:ext>
            </a:extLst>
          </p:cNvPr>
          <p:cNvCxnSpPr>
            <a:cxnSpLocks/>
          </p:cNvCxnSpPr>
          <p:nvPr/>
        </p:nvCxnSpPr>
        <p:spPr>
          <a:xfrm>
            <a:off x="5203715" y="686423"/>
            <a:ext cx="0" cy="5775717"/>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66" name="直線コネクタ 165">
            <a:extLst>
              <a:ext uri="{FF2B5EF4-FFF2-40B4-BE49-F238E27FC236}">
                <a16:creationId xmlns:a16="http://schemas.microsoft.com/office/drawing/2014/main" id="{E1B7B04B-210F-4F4A-960E-4C84D4AE21F0}"/>
              </a:ext>
            </a:extLst>
          </p:cNvPr>
          <p:cNvCxnSpPr>
            <a:cxnSpLocks/>
          </p:cNvCxnSpPr>
          <p:nvPr/>
        </p:nvCxnSpPr>
        <p:spPr>
          <a:xfrm>
            <a:off x="6648345" y="686423"/>
            <a:ext cx="0" cy="5775717"/>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2" name="直線コネクタ 31">
            <a:extLst>
              <a:ext uri="{FF2B5EF4-FFF2-40B4-BE49-F238E27FC236}">
                <a16:creationId xmlns:a16="http://schemas.microsoft.com/office/drawing/2014/main" id="{AC4EEF0B-0233-474C-9786-32E3CF8CCA94}"/>
              </a:ext>
            </a:extLst>
          </p:cNvPr>
          <p:cNvCxnSpPr>
            <a:cxnSpLocks/>
          </p:cNvCxnSpPr>
          <p:nvPr/>
        </p:nvCxnSpPr>
        <p:spPr>
          <a:xfrm>
            <a:off x="3759085" y="686423"/>
            <a:ext cx="0" cy="5775717"/>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29" name="直線コネクタ 128">
            <a:extLst>
              <a:ext uri="{FF2B5EF4-FFF2-40B4-BE49-F238E27FC236}">
                <a16:creationId xmlns:a16="http://schemas.microsoft.com/office/drawing/2014/main" id="{E2B0D4FC-26CF-C440-8DF1-DAB1690C8CA8}"/>
              </a:ext>
            </a:extLst>
          </p:cNvPr>
          <p:cNvCxnSpPr>
            <a:cxnSpLocks/>
          </p:cNvCxnSpPr>
          <p:nvPr/>
        </p:nvCxnSpPr>
        <p:spPr>
          <a:xfrm>
            <a:off x="8122536" y="701821"/>
            <a:ext cx="0" cy="5775717"/>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06" name="テキスト ボックス 105">
            <a:extLst>
              <a:ext uri="{FF2B5EF4-FFF2-40B4-BE49-F238E27FC236}">
                <a16:creationId xmlns:a16="http://schemas.microsoft.com/office/drawing/2014/main" id="{288C9D1E-88B4-0C4D-AD53-1F2A2F9EFCEB}"/>
              </a:ext>
            </a:extLst>
          </p:cNvPr>
          <p:cNvSpPr txBox="1"/>
          <p:nvPr/>
        </p:nvSpPr>
        <p:spPr>
          <a:xfrm>
            <a:off x="463308" y="238540"/>
            <a:ext cx="1574470"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25_</a:t>
            </a:r>
            <a:r>
              <a:rPr lang="ja-JP" altLang="en-US" dirty="0"/>
              <a:t>シナリオグラフ</a:t>
            </a:r>
          </a:p>
        </p:txBody>
      </p:sp>
      <p:sp>
        <p:nvSpPr>
          <p:cNvPr id="110" name="角丸四角形 109">
            <a:extLst>
              <a:ext uri="{FF2B5EF4-FFF2-40B4-BE49-F238E27FC236}">
                <a16:creationId xmlns:a16="http://schemas.microsoft.com/office/drawing/2014/main" id="{5898578F-433E-B343-8194-CFD644EAB7B2}"/>
              </a:ext>
            </a:extLst>
          </p:cNvPr>
          <p:cNvSpPr/>
          <p:nvPr/>
        </p:nvSpPr>
        <p:spPr>
          <a:xfrm>
            <a:off x="341815" y="686423"/>
            <a:ext cx="9231426" cy="5803830"/>
          </a:xfrm>
          <a:prstGeom prst="roundRect">
            <a:avLst>
              <a:gd name="adj" fmla="val 0"/>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cxnSp>
        <p:nvCxnSpPr>
          <p:cNvPr id="18" name="直線コネクタ 17">
            <a:extLst>
              <a:ext uri="{FF2B5EF4-FFF2-40B4-BE49-F238E27FC236}">
                <a16:creationId xmlns:a16="http://schemas.microsoft.com/office/drawing/2014/main" id="{55CAE6B1-14C3-2040-BDAA-2B1A8DC9F8D0}"/>
              </a:ext>
            </a:extLst>
          </p:cNvPr>
          <p:cNvCxnSpPr>
            <a:cxnSpLocks/>
          </p:cNvCxnSpPr>
          <p:nvPr/>
        </p:nvCxnSpPr>
        <p:spPr>
          <a:xfrm>
            <a:off x="869826" y="686423"/>
            <a:ext cx="0" cy="5775713"/>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9" name="直線コネクタ 18">
            <a:extLst>
              <a:ext uri="{FF2B5EF4-FFF2-40B4-BE49-F238E27FC236}">
                <a16:creationId xmlns:a16="http://schemas.microsoft.com/office/drawing/2014/main" id="{2D8B0D32-EDCB-454C-9EE5-E7C937DDEFE2}"/>
              </a:ext>
            </a:extLst>
          </p:cNvPr>
          <p:cNvCxnSpPr>
            <a:cxnSpLocks/>
          </p:cNvCxnSpPr>
          <p:nvPr/>
        </p:nvCxnSpPr>
        <p:spPr>
          <a:xfrm>
            <a:off x="2314456" y="686423"/>
            <a:ext cx="0" cy="5775717"/>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20" name="直線コネクタ 19">
            <a:extLst>
              <a:ext uri="{FF2B5EF4-FFF2-40B4-BE49-F238E27FC236}">
                <a16:creationId xmlns:a16="http://schemas.microsoft.com/office/drawing/2014/main" id="{02CBB76F-F406-C045-B2A0-88117DDCC7FD}"/>
              </a:ext>
            </a:extLst>
          </p:cNvPr>
          <p:cNvCxnSpPr>
            <a:cxnSpLocks/>
          </p:cNvCxnSpPr>
          <p:nvPr/>
        </p:nvCxnSpPr>
        <p:spPr>
          <a:xfrm>
            <a:off x="5203715" y="686423"/>
            <a:ext cx="0" cy="5775717"/>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21" name="直線コネクタ 20">
            <a:extLst>
              <a:ext uri="{FF2B5EF4-FFF2-40B4-BE49-F238E27FC236}">
                <a16:creationId xmlns:a16="http://schemas.microsoft.com/office/drawing/2014/main" id="{45EA9447-B3CD-1848-B3F7-E0FF4E449A42}"/>
              </a:ext>
            </a:extLst>
          </p:cNvPr>
          <p:cNvCxnSpPr>
            <a:cxnSpLocks/>
          </p:cNvCxnSpPr>
          <p:nvPr/>
        </p:nvCxnSpPr>
        <p:spPr>
          <a:xfrm>
            <a:off x="6648345" y="686423"/>
            <a:ext cx="0" cy="5775717"/>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22" name="直線コネクタ 21">
            <a:extLst>
              <a:ext uri="{FF2B5EF4-FFF2-40B4-BE49-F238E27FC236}">
                <a16:creationId xmlns:a16="http://schemas.microsoft.com/office/drawing/2014/main" id="{31083247-44D1-F641-BFA3-AA876623634F}"/>
              </a:ext>
            </a:extLst>
          </p:cNvPr>
          <p:cNvCxnSpPr>
            <a:cxnSpLocks/>
          </p:cNvCxnSpPr>
          <p:nvPr/>
        </p:nvCxnSpPr>
        <p:spPr>
          <a:xfrm>
            <a:off x="3759085" y="686423"/>
            <a:ext cx="0" cy="5775717"/>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25" name="テキスト ボックス 24">
            <a:extLst>
              <a:ext uri="{FF2B5EF4-FFF2-40B4-BE49-F238E27FC236}">
                <a16:creationId xmlns:a16="http://schemas.microsoft.com/office/drawing/2014/main" id="{08DCF2BA-D8DA-F642-81C9-EBD8C92F8502}"/>
              </a:ext>
            </a:extLst>
          </p:cNvPr>
          <p:cNvSpPr txBox="1"/>
          <p:nvPr/>
        </p:nvSpPr>
        <p:spPr>
          <a:xfrm>
            <a:off x="1192031" y="1239627"/>
            <a:ext cx="800219" cy="338554"/>
          </a:xfrm>
          <a:prstGeom prst="rect">
            <a:avLst/>
          </a:prstGeom>
          <a:noFill/>
        </p:spPr>
        <p:txBody>
          <a:bodyPr wrap="none" rtlCol="0" anchor="ctr">
            <a:spAutoFit/>
          </a:bodyPr>
          <a:lstStyle/>
          <a:p>
            <a:pPr algn="ct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高校生</a:t>
            </a:r>
            <a:endPar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8" name="テキスト ボックス 27">
            <a:extLst>
              <a:ext uri="{FF2B5EF4-FFF2-40B4-BE49-F238E27FC236}">
                <a16:creationId xmlns:a16="http://schemas.microsoft.com/office/drawing/2014/main" id="{3CECD288-5BAE-9E40-8663-C16B8A5A1FE1}"/>
              </a:ext>
            </a:extLst>
          </p:cNvPr>
          <p:cNvSpPr txBox="1"/>
          <p:nvPr/>
        </p:nvSpPr>
        <p:spPr>
          <a:xfrm>
            <a:off x="2739255" y="1239627"/>
            <a:ext cx="595036" cy="338554"/>
          </a:xfrm>
          <a:prstGeom prst="rect">
            <a:avLst/>
          </a:prstGeom>
          <a:noFill/>
        </p:spPr>
        <p:txBody>
          <a:bodyPr wrap="none" rtlCol="0" anchor="ctr">
            <a:spAutoFit/>
          </a:bodyPr>
          <a:lstStyle/>
          <a:p>
            <a:pPr algn="ct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親子</a:t>
            </a:r>
            <a:endPar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1" name="テキスト ボックス 30">
            <a:extLst>
              <a:ext uri="{FF2B5EF4-FFF2-40B4-BE49-F238E27FC236}">
                <a16:creationId xmlns:a16="http://schemas.microsoft.com/office/drawing/2014/main" id="{CF638576-7408-DE4C-9ED0-64D22470CC38}"/>
              </a:ext>
            </a:extLst>
          </p:cNvPr>
          <p:cNvSpPr txBox="1"/>
          <p:nvPr/>
        </p:nvSpPr>
        <p:spPr>
          <a:xfrm>
            <a:off x="4081291" y="1239627"/>
            <a:ext cx="800219" cy="338554"/>
          </a:xfrm>
          <a:prstGeom prst="rect">
            <a:avLst/>
          </a:prstGeom>
          <a:noFill/>
        </p:spPr>
        <p:txBody>
          <a:bodyPr wrap="none" rtlCol="0" anchor="ctr">
            <a:spAutoFit/>
          </a:bodyPr>
          <a:lstStyle/>
          <a:p>
            <a:pPr algn="ctr"/>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留学生</a:t>
            </a:r>
          </a:p>
        </p:txBody>
      </p:sp>
      <p:sp>
        <p:nvSpPr>
          <p:cNvPr id="35" name="テキスト ボックス 34">
            <a:extLst>
              <a:ext uri="{FF2B5EF4-FFF2-40B4-BE49-F238E27FC236}">
                <a16:creationId xmlns:a16="http://schemas.microsoft.com/office/drawing/2014/main" id="{711814E1-256A-C848-AE4A-A3E89670596D}"/>
              </a:ext>
            </a:extLst>
          </p:cNvPr>
          <p:cNvSpPr txBox="1"/>
          <p:nvPr/>
        </p:nvSpPr>
        <p:spPr>
          <a:xfrm>
            <a:off x="5525922" y="1239627"/>
            <a:ext cx="800219" cy="338554"/>
          </a:xfrm>
          <a:prstGeom prst="rect">
            <a:avLst/>
          </a:prstGeom>
          <a:noFill/>
        </p:spPr>
        <p:txBody>
          <a:bodyPr wrap="none" rtlCol="0" anchor="ctr">
            <a:spAutoFit/>
          </a:bodyPr>
          <a:lstStyle/>
          <a:p>
            <a:pPr algn="ctr"/>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就活生</a:t>
            </a:r>
          </a:p>
        </p:txBody>
      </p:sp>
      <p:sp>
        <p:nvSpPr>
          <p:cNvPr id="38" name="テキスト ボックス 37">
            <a:extLst>
              <a:ext uri="{FF2B5EF4-FFF2-40B4-BE49-F238E27FC236}">
                <a16:creationId xmlns:a16="http://schemas.microsoft.com/office/drawing/2014/main" id="{D9474A30-0A35-5546-9BE3-595AB7508822}"/>
              </a:ext>
            </a:extLst>
          </p:cNvPr>
          <p:cNvSpPr txBox="1"/>
          <p:nvPr/>
        </p:nvSpPr>
        <p:spPr>
          <a:xfrm>
            <a:off x="6780147" y="993406"/>
            <a:ext cx="1210588" cy="830997"/>
          </a:xfrm>
          <a:prstGeom prst="rect">
            <a:avLst/>
          </a:prstGeom>
          <a:noFill/>
        </p:spPr>
        <p:txBody>
          <a:bodyPr wrap="none" rtlCol="0" anchor="ctr">
            <a:spAutoFit/>
          </a:bodyPr>
          <a:lstStyle/>
          <a:p>
            <a:pPr algn="ct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学校を</a:t>
            </a:r>
            <a:endParaRPr lang="en-US" altLang="ja-JP" sz="16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休んでいる</a:t>
            </a:r>
            <a:endParaRPr lang="en-US" altLang="ja-JP" sz="16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生徒</a:t>
            </a:r>
            <a:endPar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41" name="テキスト ボックス 40">
            <a:extLst>
              <a:ext uri="{FF2B5EF4-FFF2-40B4-BE49-F238E27FC236}">
                <a16:creationId xmlns:a16="http://schemas.microsoft.com/office/drawing/2014/main" id="{BB524292-7B3B-3E4B-AC2A-2B168BA7DF06}"/>
              </a:ext>
            </a:extLst>
          </p:cNvPr>
          <p:cNvSpPr txBox="1"/>
          <p:nvPr/>
        </p:nvSpPr>
        <p:spPr>
          <a:xfrm>
            <a:off x="1324189" y="2684584"/>
            <a:ext cx="595036" cy="338554"/>
          </a:xfrm>
          <a:prstGeom prst="rect">
            <a:avLst/>
          </a:prstGeom>
          <a:noFill/>
        </p:spPr>
        <p:txBody>
          <a:bodyPr wrap="none" rtlCol="0" anchor="ctr">
            <a:spAutoFit/>
          </a:bodyPr>
          <a:lstStyle/>
          <a:p>
            <a:pPr algn="ct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早朝</a:t>
            </a:r>
            <a:endPar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44" name="テキスト ボックス 43">
            <a:extLst>
              <a:ext uri="{FF2B5EF4-FFF2-40B4-BE49-F238E27FC236}">
                <a16:creationId xmlns:a16="http://schemas.microsoft.com/office/drawing/2014/main" id="{DDC69544-71CC-8048-8629-18062E07FAA4}"/>
              </a:ext>
            </a:extLst>
          </p:cNvPr>
          <p:cNvSpPr txBox="1"/>
          <p:nvPr/>
        </p:nvSpPr>
        <p:spPr>
          <a:xfrm>
            <a:off x="2534073" y="2684584"/>
            <a:ext cx="1005403" cy="338554"/>
          </a:xfrm>
          <a:prstGeom prst="rect">
            <a:avLst/>
          </a:prstGeom>
          <a:noFill/>
        </p:spPr>
        <p:txBody>
          <a:bodyPr wrap="none" rtlCol="0" anchor="ctr">
            <a:spAutoFit/>
          </a:bodyPr>
          <a:lstStyle/>
          <a:p>
            <a:pPr algn="ct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登下校中</a:t>
            </a:r>
            <a:endPar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47" name="テキスト ボックス 46">
            <a:extLst>
              <a:ext uri="{FF2B5EF4-FFF2-40B4-BE49-F238E27FC236}">
                <a16:creationId xmlns:a16="http://schemas.microsoft.com/office/drawing/2014/main" id="{ADB0F58D-31A8-B542-9FC2-EB1EFC0C7118}"/>
              </a:ext>
            </a:extLst>
          </p:cNvPr>
          <p:cNvSpPr txBox="1"/>
          <p:nvPr/>
        </p:nvSpPr>
        <p:spPr>
          <a:xfrm>
            <a:off x="4093613" y="2684584"/>
            <a:ext cx="800219" cy="338554"/>
          </a:xfrm>
          <a:prstGeom prst="rect">
            <a:avLst/>
          </a:prstGeom>
          <a:noFill/>
        </p:spPr>
        <p:txBody>
          <a:bodyPr wrap="none" rtlCol="0" anchor="ctr">
            <a:spAutoFit/>
          </a:bodyPr>
          <a:lstStyle/>
          <a:p>
            <a:pPr algn="ctr"/>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就寝前</a:t>
            </a:r>
          </a:p>
        </p:txBody>
      </p:sp>
      <p:sp>
        <p:nvSpPr>
          <p:cNvPr id="50" name="テキスト ボックス 49">
            <a:extLst>
              <a:ext uri="{FF2B5EF4-FFF2-40B4-BE49-F238E27FC236}">
                <a16:creationId xmlns:a16="http://schemas.microsoft.com/office/drawing/2014/main" id="{86DDE6F9-0B39-F046-8939-EECC3FF3DCCC}"/>
              </a:ext>
            </a:extLst>
          </p:cNvPr>
          <p:cNvSpPr txBox="1"/>
          <p:nvPr/>
        </p:nvSpPr>
        <p:spPr>
          <a:xfrm>
            <a:off x="5423333" y="2684584"/>
            <a:ext cx="1005403" cy="338554"/>
          </a:xfrm>
          <a:prstGeom prst="rect">
            <a:avLst/>
          </a:prstGeom>
          <a:noFill/>
        </p:spPr>
        <p:txBody>
          <a:bodyPr wrap="none" rtlCol="0" anchor="ctr">
            <a:spAutoFit/>
          </a:bodyPr>
          <a:lstStyle/>
          <a:p>
            <a:pPr algn="ct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テスト前</a:t>
            </a:r>
            <a:endPar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53" name="テキスト ボックス 52">
            <a:extLst>
              <a:ext uri="{FF2B5EF4-FFF2-40B4-BE49-F238E27FC236}">
                <a16:creationId xmlns:a16="http://schemas.microsoft.com/office/drawing/2014/main" id="{5366D2E2-1205-2D4D-9ED0-8C4723C4FF41}"/>
              </a:ext>
            </a:extLst>
          </p:cNvPr>
          <p:cNvSpPr txBox="1"/>
          <p:nvPr/>
        </p:nvSpPr>
        <p:spPr>
          <a:xfrm>
            <a:off x="6970557" y="2684584"/>
            <a:ext cx="800219" cy="338554"/>
          </a:xfrm>
          <a:prstGeom prst="rect">
            <a:avLst/>
          </a:prstGeom>
          <a:noFill/>
        </p:spPr>
        <p:txBody>
          <a:bodyPr wrap="none" rtlCol="0" anchor="ctr">
            <a:spAutoFit/>
          </a:bodyPr>
          <a:lstStyle/>
          <a:p>
            <a:pPr algn="ct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夏休み</a:t>
            </a:r>
            <a:endPar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56" name="テキスト ボックス 55">
            <a:extLst>
              <a:ext uri="{FF2B5EF4-FFF2-40B4-BE49-F238E27FC236}">
                <a16:creationId xmlns:a16="http://schemas.microsoft.com/office/drawing/2014/main" id="{C7CE7F79-610D-8F43-A635-8B2E0F39D408}"/>
              </a:ext>
            </a:extLst>
          </p:cNvPr>
          <p:cNvSpPr txBox="1"/>
          <p:nvPr/>
        </p:nvSpPr>
        <p:spPr>
          <a:xfrm>
            <a:off x="1324188" y="4129541"/>
            <a:ext cx="595036" cy="338554"/>
          </a:xfrm>
          <a:prstGeom prst="rect">
            <a:avLst/>
          </a:prstGeom>
          <a:noFill/>
        </p:spPr>
        <p:txBody>
          <a:bodyPr wrap="none" rtlCol="0" anchor="ctr">
            <a:spAutoFit/>
          </a:bodyPr>
          <a:lstStyle/>
          <a:p>
            <a:pPr algn="ctr"/>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学校</a:t>
            </a:r>
          </a:p>
        </p:txBody>
      </p:sp>
      <p:sp>
        <p:nvSpPr>
          <p:cNvPr id="59" name="テキスト ボックス 58">
            <a:extLst>
              <a:ext uri="{FF2B5EF4-FFF2-40B4-BE49-F238E27FC236}">
                <a16:creationId xmlns:a16="http://schemas.microsoft.com/office/drawing/2014/main" id="{2B95DF23-4745-A148-9A16-36B70DC75822}"/>
              </a:ext>
            </a:extLst>
          </p:cNvPr>
          <p:cNvSpPr txBox="1"/>
          <p:nvPr/>
        </p:nvSpPr>
        <p:spPr>
          <a:xfrm>
            <a:off x="2534075" y="4129541"/>
            <a:ext cx="1005403" cy="338554"/>
          </a:xfrm>
          <a:prstGeom prst="rect">
            <a:avLst/>
          </a:prstGeom>
          <a:noFill/>
        </p:spPr>
        <p:txBody>
          <a:bodyPr wrap="none" rtlCol="0" anchor="ctr">
            <a:spAutoFit/>
          </a:bodyPr>
          <a:lstStyle/>
          <a:p>
            <a:pPr algn="ct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勉強部屋</a:t>
            </a:r>
            <a:endPar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2" name="テキスト ボックス 61">
            <a:extLst>
              <a:ext uri="{FF2B5EF4-FFF2-40B4-BE49-F238E27FC236}">
                <a16:creationId xmlns:a16="http://schemas.microsoft.com/office/drawing/2014/main" id="{92BAA87C-687E-9E42-8E00-3E74B29FF76C}"/>
              </a:ext>
            </a:extLst>
          </p:cNvPr>
          <p:cNvSpPr txBox="1"/>
          <p:nvPr/>
        </p:nvSpPr>
        <p:spPr>
          <a:xfrm>
            <a:off x="4093611" y="4129541"/>
            <a:ext cx="800219" cy="338554"/>
          </a:xfrm>
          <a:prstGeom prst="rect">
            <a:avLst/>
          </a:prstGeom>
          <a:noFill/>
        </p:spPr>
        <p:txBody>
          <a:bodyPr wrap="none" rtlCol="0" anchor="ctr">
            <a:spAutoFit/>
          </a:bodyPr>
          <a:lstStyle/>
          <a:p>
            <a:pPr algn="ct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カフェ</a:t>
            </a:r>
            <a:endPar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5" name="テキスト ボックス 64">
            <a:extLst>
              <a:ext uri="{FF2B5EF4-FFF2-40B4-BE49-F238E27FC236}">
                <a16:creationId xmlns:a16="http://schemas.microsoft.com/office/drawing/2014/main" id="{BA1A9D7E-D024-9B47-9B23-56C54A361A80}"/>
              </a:ext>
            </a:extLst>
          </p:cNvPr>
          <p:cNvSpPr txBox="1"/>
          <p:nvPr/>
        </p:nvSpPr>
        <p:spPr>
          <a:xfrm>
            <a:off x="5628516" y="4129541"/>
            <a:ext cx="595036" cy="338554"/>
          </a:xfrm>
          <a:prstGeom prst="rect">
            <a:avLst/>
          </a:prstGeom>
          <a:noFill/>
        </p:spPr>
        <p:txBody>
          <a:bodyPr wrap="none" rtlCol="0" anchor="ctr">
            <a:spAutoFit/>
          </a:bodyPr>
          <a:lstStyle/>
          <a:p>
            <a:pPr algn="ct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バス</a:t>
            </a:r>
            <a:endPar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8" name="テキスト ボックス 67">
            <a:extLst>
              <a:ext uri="{FF2B5EF4-FFF2-40B4-BE49-F238E27FC236}">
                <a16:creationId xmlns:a16="http://schemas.microsoft.com/office/drawing/2014/main" id="{558A396F-20F8-0348-BD5C-AA1DCFBFE606}"/>
              </a:ext>
            </a:extLst>
          </p:cNvPr>
          <p:cNvSpPr txBox="1"/>
          <p:nvPr/>
        </p:nvSpPr>
        <p:spPr>
          <a:xfrm>
            <a:off x="6970558" y="4129541"/>
            <a:ext cx="800219" cy="338554"/>
          </a:xfrm>
          <a:prstGeom prst="rect">
            <a:avLst/>
          </a:prstGeom>
          <a:noFill/>
        </p:spPr>
        <p:txBody>
          <a:bodyPr wrap="none" rtlCol="0" anchor="ctr">
            <a:spAutoFit/>
          </a:bodyPr>
          <a:lstStyle/>
          <a:p>
            <a:pPr algn="ct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お風呂</a:t>
            </a:r>
            <a:endPar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71" name="テキスト ボックス 70">
            <a:extLst>
              <a:ext uri="{FF2B5EF4-FFF2-40B4-BE49-F238E27FC236}">
                <a16:creationId xmlns:a16="http://schemas.microsoft.com/office/drawing/2014/main" id="{9B42F02D-1458-084B-99B7-B63F73A669D2}"/>
              </a:ext>
            </a:extLst>
          </p:cNvPr>
          <p:cNvSpPr txBox="1"/>
          <p:nvPr/>
        </p:nvSpPr>
        <p:spPr>
          <a:xfrm>
            <a:off x="1119008" y="5574499"/>
            <a:ext cx="1005403" cy="338554"/>
          </a:xfrm>
          <a:prstGeom prst="rect">
            <a:avLst/>
          </a:prstGeom>
          <a:noFill/>
        </p:spPr>
        <p:txBody>
          <a:bodyPr wrap="none" rtlCol="0" anchor="ctr">
            <a:spAutoFit/>
          </a:bodyPr>
          <a:lstStyle/>
          <a:p>
            <a:pPr algn="ctr"/>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勉強する</a:t>
            </a:r>
          </a:p>
        </p:txBody>
      </p:sp>
      <p:sp>
        <p:nvSpPr>
          <p:cNvPr id="74" name="テキスト ボックス 73">
            <a:extLst>
              <a:ext uri="{FF2B5EF4-FFF2-40B4-BE49-F238E27FC236}">
                <a16:creationId xmlns:a16="http://schemas.microsoft.com/office/drawing/2014/main" id="{3E7387B6-57C3-704C-9B9F-217C977389CC}"/>
              </a:ext>
            </a:extLst>
          </p:cNvPr>
          <p:cNvSpPr txBox="1"/>
          <p:nvPr/>
        </p:nvSpPr>
        <p:spPr>
          <a:xfrm>
            <a:off x="2739256" y="5574499"/>
            <a:ext cx="595035" cy="338554"/>
          </a:xfrm>
          <a:prstGeom prst="rect">
            <a:avLst/>
          </a:prstGeom>
          <a:noFill/>
        </p:spPr>
        <p:txBody>
          <a:bodyPr wrap="none" rtlCol="0" anchor="ctr">
            <a:spAutoFit/>
          </a:bodyPr>
          <a:lstStyle/>
          <a:p>
            <a:pPr algn="ctr"/>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試す</a:t>
            </a:r>
          </a:p>
        </p:txBody>
      </p:sp>
      <p:sp>
        <p:nvSpPr>
          <p:cNvPr id="77" name="テキスト ボックス 76">
            <a:extLst>
              <a:ext uri="{FF2B5EF4-FFF2-40B4-BE49-F238E27FC236}">
                <a16:creationId xmlns:a16="http://schemas.microsoft.com/office/drawing/2014/main" id="{5B1B0470-623A-6B41-9949-E0F9C6725784}"/>
              </a:ext>
            </a:extLst>
          </p:cNvPr>
          <p:cNvSpPr txBox="1"/>
          <p:nvPr/>
        </p:nvSpPr>
        <p:spPr>
          <a:xfrm>
            <a:off x="3991018" y="5574499"/>
            <a:ext cx="1005403" cy="338554"/>
          </a:xfrm>
          <a:prstGeom prst="rect">
            <a:avLst/>
          </a:prstGeom>
          <a:noFill/>
        </p:spPr>
        <p:txBody>
          <a:bodyPr wrap="none" rtlCol="0" anchor="ctr">
            <a:spAutoFit/>
          </a:bodyPr>
          <a:lstStyle/>
          <a:p>
            <a:pPr algn="ct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会話する</a:t>
            </a:r>
            <a:endPar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0" name="テキスト ボックス 79">
            <a:extLst>
              <a:ext uri="{FF2B5EF4-FFF2-40B4-BE49-F238E27FC236}">
                <a16:creationId xmlns:a16="http://schemas.microsoft.com/office/drawing/2014/main" id="{AD0B9727-8331-944A-8510-FC2C7E451461}"/>
              </a:ext>
            </a:extLst>
          </p:cNvPr>
          <p:cNvSpPr txBox="1"/>
          <p:nvPr/>
        </p:nvSpPr>
        <p:spPr>
          <a:xfrm>
            <a:off x="5423330" y="5574499"/>
            <a:ext cx="1005403" cy="338554"/>
          </a:xfrm>
          <a:prstGeom prst="rect">
            <a:avLst/>
          </a:prstGeom>
          <a:noFill/>
        </p:spPr>
        <p:txBody>
          <a:bodyPr wrap="none" rtlCol="0" anchor="ctr">
            <a:spAutoFit/>
          </a:bodyPr>
          <a:lstStyle/>
          <a:p>
            <a:pPr algn="ct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質問する</a:t>
            </a:r>
            <a:endPar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3" name="テキスト ボックス 82">
            <a:extLst>
              <a:ext uri="{FF2B5EF4-FFF2-40B4-BE49-F238E27FC236}">
                <a16:creationId xmlns:a16="http://schemas.microsoft.com/office/drawing/2014/main" id="{01648071-92D9-5840-94AB-E2ED9BA32FE0}"/>
              </a:ext>
            </a:extLst>
          </p:cNvPr>
          <p:cNvSpPr txBox="1"/>
          <p:nvPr/>
        </p:nvSpPr>
        <p:spPr>
          <a:xfrm>
            <a:off x="6765373" y="5574499"/>
            <a:ext cx="1210588" cy="338554"/>
          </a:xfrm>
          <a:prstGeom prst="rect">
            <a:avLst/>
          </a:prstGeom>
          <a:noFill/>
        </p:spPr>
        <p:txBody>
          <a:bodyPr wrap="none" rtlCol="0" anchor="ctr">
            <a:spAutoFit/>
          </a:bodyPr>
          <a:lstStyle/>
          <a:p>
            <a:pPr algn="ct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実力を測る</a:t>
            </a:r>
            <a:endPar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84" name="直線コネクタ 83">
            <a:extLst>
              <a:ext uri="{FF2B5EF4-FFF2-40B4-BE49-F238E27FC236}">
                <a16:creationId xmlns:a16="http://schemas.microsoft.com/office/drawing/2014/main" id="{EAE93A30-C395-8442-BE27-1987B936DC96}"/>
              </a:ext>
            </a:extLst>
          </p:cNvPr>
          <p:cNvCxnSpPr>
            <a:cxnSpLocks/>
          </p:cNvCxnSpPr>
          <p:nvPr/>
        </p:nvCxnSpPr>
        <p:spPr>
          <a:xfrm>
            <a:off x="8122536" y="701821"/>
            <a:ext cx="0" cy="5775717"/>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87" name="テキスト ボックス 86">
            <a:extLst>
              <a:ext uri="{FF2B5EF4-FFF2-40B4-BE49-F238E27FC236}">
                <a16:creationId xmlns:a16="http://schemas.microsoft.com/office/drawing/2014/main" id="{5E050FDC-E3BF-6E4A-AD41-FADC9F83DCAF}"/>
              </a:ext>
            </a:extLst>
          </p:cNvPr>
          <p:cNvSpPr txBox="1"/>
          <p:nvPr/>
        </p:nvSpPr>
        <p:spPr>
          <a:xfrm>
            <a:off x="8547339" y="1239627"/>
            <a:ext cx="595036" cy="338554"/>
          </a:xfrm>
          <a:prstGeom prst="rect">
            <a:avLst/>
          </a:prstGeom>
          <a:noFill/>
        </p:spPr>
        <p:txBody>
          <a:bodyPr wrap="none" rtlCol="0" anchor="ctr">
            <a:spAutoFit/>
          </a:bodyPr>
          <a:lstStyle/>
          <a:p>
            <a:pPr algn="ctr"/>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先生</a:t>
            </a:r>
          </a:p>
        </p:txBody>
      </p:sp>
      <p:sp>
        <p:nvSpPr>
          <p:cNvPr id="90" name="テキスト ボックス 89">
            <a:extLst>
              <a:ext uri="{FF2B5EF4-FFF2-40B4-BE49-F238E27FC236}">
                <a16:creationId xmlns:a16="http://schemas.microsoft.com/office/drawing/2014/main" id="{AB983EBB-87C3-4145-A01E-AFEE47DF3712}"/>
              </a:ext>
            </a:extLst>
          </p:cNvPr>
          <p:cNvSpPr txBox="1"/>
          <p:nvPr/>
        </p:nvSpPr>
        <p:spPr>
          <a:xfrm>
            <a:off x="8444749" y="2684584"/>
            <a:ext cx="800219" cy="338554"/>
          </a:xfrm>
          <a:prstGeom prst="rect">
            <a:avLst/>
          </a:prstGeom>
          <a:noFill/>
        </p:spPr>
        <p:txBody>
          <a:bodyPr wrap="none" rtlCol="0" anchor="ctr">
            <a:spAutoFit/>
          </a:bodyPr>
          <a:lstStyle/>
          <a:p>
            <a:pPr algn="ctr"/>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勉強中</a:t>
            </a:r>
          </a:p>
        </p:txBody>
      </p:sp>
      <p:sp>
        <p:nvSpPr>
          <p:cNvPr id="93" name="テキスト ボックス 92">
            <a:extLst>
              <a:ext uri="{FF2B5EF4-FFF2-40B4-BE49-F238E27FC236}">
                <a16:creationId xmlns:a16="http://schemas.microsoft.com/office/drawing/2014/main" id="{AE30655B-B501-B140-A104-AA7F1C9B3C7F}"/>
              </a:ext>
            </a:extLst>
          </p:cNvPr>
          <p:cNvSpPr txBox="1"/>
          <p:nvPr/>
        </p:nvSpPr>
        <p:spPr>
          <a:xfrm>
            <a:off x="8547340" y="4129541"/>
            <a:ext cx="595035" cy="338554"/>
          </a:xfrm>
          <a:prstGeom prst="rect">
            <a:avLst/>
          </a:prstGeom>
          <a:noFill/>
        </p:spPr>
        <p:txBody>
          <a:bodyPr wrap="none" rtlCol="0" anchor="ctr">
            <a:spAutoFit/>
          </a:bodyPr>
          <a:lstStyle/>
          <a:p>
            <a:pPr algn="ctr"/>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公園</a:t>
            </a:r>
          </a:p>
        </p:txBody>
      </p:sp>
      <p:sp>
        <p:nvSpPr>
          <p:cNvPr id="96" name="テキスト ボックス 95">
            <a:extLst>
              <a:ext uri="{FF2B5EF4-FFF2-40B4-BE49-F238E27FC236}">
                <a16:creationId xmlns:a16="http://schemas.microsoft.com/office/drawing/2014/main" id="{92289AA5-2C06-6648-BE25-1A773D931274}"/>
              </a:ext>
            </a:extLst>
          </p:cNvPr>
          <p:cNvSpPr txBox="1"/>
          <p:nvPr/>
        </p:nvSpPr>
        <p:spPr>
          <a:xfrm>
            <a:off x="8342154" y="5574499"/>
            <a:ext cx="1005403" cy="338554"/>
          </a:xfrm>
          <a:prstGeom prst="rect">
            <a:avLst/>
          </a:prstGeom>
          <a:noFill/>
        </p:spPr>
        <p:txBody>
          <a:bodyPr wrap="none" rtlCol="0" anchor="ctr">
            <a:spAutoFit/>
          </a:bodyPr>
          <a:lstStyle/>
          <a:p>
            <a:pPr algn="ctr"/>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交換する</a:t>
            </a:r>
          </a:p>
        </p:txBody>
      </p:sp>
      <p:sp>
        <p:nvSpPr>
          <p:cNvPr id="49" name="テキスト ボックス 48">
            <a:extLst>
              <a:ext uri="{FF2B5EF4-FFF2-40B4-BE49-F238E27FC236}">
                <a16:creationId xmlns:a16="http://schemas.microsoft.com/office/drawing/2014/main" id="{2B82EE5D-8C01-4873-BF57-A3F3C78AA25E}"/>
              </a:ext>
            </a:extLst>
          </p:cNvPr>
          <p:cNvSpPr txBox="1"/>
          <p:nvPr/>
        </p:nvSpPr>
        <p:spPr>
          <a:xfrm>
            <a:off x="337288" y="6560810"/>
            <a:ext cx="155202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3.</a:t>
            </a:r>
            <a:r>
              <a:rPr lang="ja-JP" altLang="en-US" sz="900" dirty="0">
                <a:latin typeface="Meiryo UI" panose="020B0604030504040204" pitchFamily="50" charset="-128"/>
                <a:ea typeface="Meiryo UI" panose="020B0604030504040204" pitchFamily="50" charset="-128"/>
              </a:rPr>
              <a:t>課題解決のアイデアを練る</a:t>
            </a:r>
          </a:p>
        </p:txBody>
      </p:sp>
      <p:sp>
        <p:nvSpPr>
          <p:cNvPr id="51" name="テキスト ボックス 50">
            <a:extLst>
              <a:ext uri="{FF2B5EF4-FFF2-40B4-BE49-F238E27FC236}">
                <a16:creationId xmlns:a16="http://schemas.microsoft.com/office/drawing/2014/main" id="{F51A5357-DF4A-421A-9CF3-4F6B3C62A4D5}"/>
              </a:ext>
            </a:extLst>
          </p:cNvPr>
          <p:cNvSpPr txBox="1"/>
          <p:nvPr/>
        </p:nvSpPr>
        <p:spPr>
          <a:xfrm>
            <a:off x="1809280" y="6560810"/>
            <a:ext cx="1835759"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STEP1:</a:t>
            </a:r>
            <a:r>
              <a:rPr lang="ja-JP" altLang="en-US" sz="900" dirty="0">
                <a:latin typeface="Meiryo UI" panose="020B0604030504040204" pitchFamily="50" charset="-128"/>
                <a:ea typeface="Meiryo UI" panose="020B0604030504040204" pitchFamily="50" charset="-128"/>
              </a:rPr>
              <a:t>制限なくアイデアを発想する</a:t>
            </a:r>
          </a:p>
        </p:txBody>
      </p:sp>
    </p:spTree>
    <p:extLst>
      <p:ext uri="{BB962C8B-B14F-4D97-AF65-F5344CB8AC3E}">
        <p14:creationId xmlns:p14="http://schemas.microsoft.com/office/powerpoint/2010/main" val="13459959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正方形/長方形 134">
            <a:extLst>
              <a:ext uri="{FF2B5EF4-FFF2-40B4-BE49-F238E27FC236}">
                <a16:creationId xmlns:a16="http://schemas.microsoft.com/office/drawing/2014/main" id="{7021DAB1-2E50-3C42-A3E8-88B1E1239A61}"/>
              </a:ext>
            </a:extLst>
          </p:cNvPr>
          <p:cNvSpPr/>
          <p:nvPr/>
        </p:nvSpPr>
        <p:spPr>
          <a:xfrm>
            <a:off x="337288" y="686423"/>
            <a:ext cx="530991" cy="5803830"/>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123" name="直線コネクタ 122">
            <a:extLst>
              <a:ext uri="{FF2B5EF4-FFF2-40B4-BE49-F238E27FC236}">
                <a16:creationId xmlns:a16="http://schemas.microsoft.com/office/drawing/2014/main" id="{9EA61058-B86F-EA4D-B0D3-C04C9506048F}"/>
              </a:ext>
            </a:extLst>
          </p:cNvPr>
          <p:cNvCxnSpPr>
            <a:cxnSpLocks/>
          </p:cNvCxnSpPr>
          <p:nvPr/>
        </p:nvCxnSpPr>
        <p:spPr>
          <a:xfrm>
            <a:off x="868279" y="686423"/>
            <a:ext cx="0"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24" name="直線コネクタ 123">
            <a:extLst>
              <a:ext uri="{FF2B5EF4-FFF2-40B4-BE49-F238E27FC236}">
                <a16:creationId xmlns:a16="http://schemas.microsoft.com/office/drawing/2014/main" id="{F1377DE7-2BFA-DF46-AD23-3DB088439799}"/>
              </a:ext>
            </a:extLst>
          </p:cNvPr>
          <p:cNvCxnSpPr>
            <a:cxnSpLocks/>
          </p:cNvCxnSpPr>
          <p:nvPr/>
        </p:nvCxnSpPr>
        <p:spPr>
          <a:xfrm>
            <a:off x="338835" y="2131383"/>
            <a:ext cx="9228333"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25" name="直線コネクタ 124">
            <a:extLst>
              <a:ext uri="{FF2B5EF4-FFF2-40B4-BE49-F238E27FC236}">
                <a16:creationId xmlns:a16="http://schemas.microsoft.com/office/drawing/2014/main" id="{9F90473D-F48A-E547-9D44-0132E4073A40}"/>
              </a:ext>
            </a:extLst>
          </p:cNvPr>
          <p:cNvCxnSpPr>
            <a:cxnSpLocks/>
          </p:cNvCxnSpPr>
          <p:nvPr/>
        </p:nvCxnSpPr>
        <p:spPr>
          <a:xfrm>
            <a:off x="338835" y="3576340"/>
            <a:ext cx="9228333"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30" name="直線コネクタ 129">
            <a:extLst>
              <a:ext uri="{FF2B5EF4-FFF2-40B4-BE49-F238E27FC236}">
                <a16:creationId xmlns:a16="http://schemas.microsoft.com/office/drawing/2014/main" id="{EDC5983E-03E1-F84A-A31C-ED7C951DF261}"/>
              </a:ext>
            </a:extLst>
          </p:cNvPr>
          <p:cNvCxnSpPr>
            <a:cxnSpLocks/>
          </p:cNvCxnSpPr>
          <p:nvPr/>
        </p:nvCxnSpPr>
        <p:spPr>
          <a:xfrm>
            <a:off x="338835" y="5021298"/>
            <a:ext cx="9228333"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46" name="テキスト ボックス 145">
            <a:extLst>
              <a:ext uri="{FF2B5EF4-FFF2-40B4-BE49-F238E27FC236}">
                <a16:creationId xmlns:a16="http://schemas.microsoft.com/office/drawing/2014/main" id="{2FBA3C92-F374-924C-86C9-DCD787E02AEE}"/>
              </a:ext>
            </a:extLst>
          </p:cNvPr>
          <p:cNvSpPr txBox="1"/>
          <p:nvPr/>
        </p:nvSpPr>
        <p:spPr>
          <a:xfrm>
            <a:off x="427309" y="686424"/>
            <a:ext cx="350949" cy="1420961"/>
          </a:xfrm>
          <a:prstGeom prst="rect">
            <a:avLst/>
          </a:prstGeom>
          <a:noFill/>
        </p:spPr>
        <p:txBody>
          <a:bodyPr vert="eaVert" wrap="square" rtlCol="0" anchor="ctr">
            <a:spAutoFit/>
          </a:bodyPr>
          <a:lstStyle/>
          <a:p>
            <a:pPr algn="ctr"/>
            <a:r>
              <a:rPr lang="ja-JP" altLang="en-US" sz="1000" dirty="0">
                <a:solidFill>
                  <a:schemeClr val="tx1">
                    <a:lumMod val="75000"/>
                    <a:lumOff val="25000"/>
                  </a:schemeClr>
                </a:solidFill>
                <a:latin typeface="Meiryo" panose="020B0604030504040204" pitchFamily="34" charset="-128"/>
                <a:ea typeface="Meiryo" panose="020B0604030504040204" pitchFamily="34" charset="-128"/>
                <a:cs typeface="メイリオ"/>
              </a:rPr>
              <a:t>誰が</a:t>
            </a:r>
            <a:endParaRPr lang="en-US" altLang="ja-JP" sz="10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151" name="テキスト ボックス 150">
            <a:extLst>
              <a:ext uri="{FF2B5EF4-FFF2-40B4-BE49-F238E27FC236}">
                <a16:creationId xmlns:a16="http://schemas.microsoft.com/office/drawing/2014/main" id="{534755E6-E07F-6C46-8B41-594ACA022961}"/>
              </a:ext>
            </a:extLst>
          </p:cNvPr>
          <p:cNvSpPr txBox="1"/>
          <p:nvPr/>
        </p:nvSpPr>
        <p:spPr>
          <a:xfrm>
            <a:off x="427309" y="2131380"/>
            <a:ext cx="350949" cy="1444959"/>
          </a:xfrm>
          <a:prstGeom prst="rect">
            <a:avLst/>
          </a:prstGeom>
          <a:noFill/>
        </p:spPr>
        <p:txBody>
          <a:bodyPr vert="eaVert" wrap="square" rtlCol="0" anchor="ctr">
            <a:spAutoFit/>
          </a:bodyPr>
          <a:lstStyle/>
          <a:p>
            <a:pPr algn="ctr"/>
            <a:r>
              <a:rPr lang="ja-JP" altLang="en-US" sz="1000" dirty="0">
                <a:solidFill>
                  <a:schemeClr val="tx1">
                    <a:lumMod val="75000"/>
                    <a:lumOff val="25000"/>
                  </a:schemeClr>
                </a:solidFill>
                <a:latin typeface="Meiryo" panose="020B0604030504040204" pitchFamily="34" charset="-128"/>
                <a:ea typeface="Meiryo" panose="020B0604030504040204" pitchFamily="34" charset="-128"/>
                <a:cs typeface="メイリオ"/>
              </a:rPr>
              <a:t>いつ</a:t>
            </a:r>
            <a:endParaRPr lang="en-US" altLang="ja-JP" sz="10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158" name="テキスト ボックス 157">
            <a:extLst>
              <a:ext uri="{FF2B5EF4-FFF2-40B4-BE49-F238E27FC236}">
                <a16:creationId xmlns:a16="http://schemas.microsoft.com/office/drawing/2014/main" id="{CC915135-7DB6-1B41-8B3A-460913174C4F}"/>
              </a:ext>
            </a:extLst>
          </p:cNvPr>
          <p:cNvSpPr txBox="1"/>
          <p:nvPr/>
        </p:nvSpPr>
        <p:spPr>
          <a:xfrm>
            <a:off x="433506" y="3576338"/>
            <a:ext cx="338554" cy="1444954"/>
          </a:xfrm>
          <a:prstGeom prst="rect">
            <a:avLst/>
          </a:prstGeom>
          <a:noFill/>
        </p:spPr>
        <p:txBody>
          <a:bodyPr vert="eaVert" wrap="square" rtlCol="0" anchor="ctr">
            <a:spAutoFit/>
          </a:bodyPr>
          <a:lstStyle/>
          <a:p>
            <a:pPr algn="ctr"/>
            <a:r>
              <a:rPr lang="ja-JP" altLang="en-US" sz="1000" dirty="0">
                <a:solidFill>
                  <a:schemeClr val="tx1">
                    <a:lumMod val="75000"/>
                    <a:lumOff val="25000"/>
                  </a:schemeClr>
                </a:solidFill>
                <a:latin typeface="Meiryo" panose="020B0604030504040204" pitchFamily="34" charset="-128"/>
                <a:ea typeface="Meiryo" panose="020B0604030504040204" pitchFamily="34" charset="-128"/>
                <a:cs typeface="メイリオ"/>
              </a:rPr>
              <a:t>どこで</a:t>
            </a:r>
            <a:endParaRPr lang="en-US" altLang="ja-JP" sz="10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163" name="テキスト ボックス 162">
            <a:extLst>
              <a:ext uri="{FF2B5EF4-FFF2-40B4-BE49-F238E27FC236}">
                <a16:creationId xmlns:a16="http://schemas.microsoft.com/office/drawing/2014/main" id="{441D6281-4E6F-D44B-BB5B-FA58A7F24606}"/>
              </a:ext>
            </a:extLst>
          </p:cNvPr>
          <p:cNvSpPr txBox="1"/>
          <p:nvPr/>
        </p:nvSpPr>
        <p:spPr>
          <a:xfrm>
            <a:off x="433506" y="5021290"/>
            <a:ext cx="338554" cy="1440849"/>
          </a:xfrm>
          <a:prstGeom prst="rect">
            <a:avLst/>
          </a:prstGeom>
          <a:noFill/>
        </p:spPr>
        <p:txBody>
          <a:bodyPr vert="eaVert" wrap="square" rtlCol="0" anchor="ctr">
            <a:spAutoFit/>
          </a:bodyPr>
          <a:lstStyle/>
          <a:p>
            <a:pPr algn="ctr"/>
            <a:r>
              <a:rPr lang="ja-JP" altLang="en-US" sz="1000" dirty="0">
                <a:solidFill>
                  <a:schemeClr val="tx1">
                    <a:lumMod val="75000"/>
                    <a:lumOff val="25000"/>
                  </a:schemeClr>
                </a:solidFill>
                <a:latin typeface="Meiryo" panose="020B0604030504040204" pitchFamily="34" charset="-128"/>
                <a:ea typeface="Meiryo" panose="020B0604030504040204" pitchFamily="34" charset="-128"/>
                <a:cs typeface="メイリオ"/>
              </a:rPr>
              <a:t>何をする</a:t>
            </a:r>
            <a:endParaRPr lang="en-US" altLang="ja-JP" sz="10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cxnSp>
        <p:nvCxnSpPr>
          <p:cNvPr id="164" name="直線コネクタ 163">
            <a:extLst>
              <a:ext uri="{FF2B5EF4-FFF2-40B4-BE49-F238E27FC236}">
                <a16:creationId xmlns:a16="http://schemas.microsoft.com/office/drawing/2014/main" id="{CB880B1F-153C-DB4D-95AA-7297BA670944}"/>
              </a:ext>
            </a:extLst>
          </p:cNvPr>
          <p:cNvCxnSpPr>
            <a:cxnSpLocks/>
          </p:cNvCxnSpPr>
          <p:nvPr/>
        </p:nvCxnSpPr>
        <p:spPr>
          <a:xfrm>
            <a:off x="2314456" y="686423"/>
            <a:ext cx="0" cy="5775717"/>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65" name="直線コネクタ 164">
            <a:extLst>
              <a:ext uri="{FF2B5EF4-FFF2-40B4-BE49-F238E27FC236}">
                <a16:creationId xmlns:a16="http://schemas.microsoft.com/office/drawing/2014/main" id="{7C47040B-84DF-7943-AB58-19B37A36E78D}"/>
              </a:ext>
            </a:extLst>
          </p:cNvPr>
          <p:cNvCxnSpPr>
            <a:cxnSpLocks/>
          </p:cNvCxnSpPr>
          <p:nvPr/>
        </p:nvCxnSpPr>
        <p:spPr>
          <a:xfrm>
            <a:off x="5203715" y="686423"/>
            <a:ext cx="0" cy="5775717"/>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66" name="直線コネクタ 165">
            <a:extLst>
              <a:ext uri="{FF2B5EF4-FFF2-40B4-BE49-F238E27FC236}">
                <a16:creationId xmlns:a16="http://schemas.microsoft.com/office/drawing/2014/main" id="{E1B7B04B-210F-4F4A-960E-4C84D4AE21F0}"/>
              </a:ext>
            </a:extLst>
          </p:cNvPr>
          <p:cNvCxnSpPr>
            <a:cxnSpLocks/>
          </p:cNvCxnSpPr>
          <p:nvPr/>
        </p:nvCxnSpPr>
        <p:spPr>
          <a:xfrm>
            <a:off x="6648345" y="686423"/>
            <a:ext cx="0" cy="5775717"/>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2" name="直線コネクタ 31">
            <a:extLst>
              <a:ext uri="{FF2B5EF4-FFF2-40B4-BE49-F238E27FC236}">
                <a16:creationId xmlns:a16="http://schemas.microsoft.com/office/drawing/2014/main" id="{AC4EEF0B-0233-474C-9786-32E3CF8CCA94}"/>
              </a:ext>
            </a:extLst>
          </p:cNvPr>
          <p:cNvCxnSpPr>
            <a:cxnSpLocks/>
          </p:cNvCxnSpPr>
          <p:nvPr/>
        </p:nvCxnSpPr>
        <p:spPr>
          <a:xfrm>
            <a:off x="3759085" y="686423"/>
            <a:ext cx="0" cy="5775717"/>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29" name="直線コネクタ 128">
            <a:extLst>
              <a:ext uri="{FF2B5EF4-FFF2-40B4-BE49-F238E27FC236}">
                <a16:creationId xmlns:a16="http://schemas.microsoft.com/office/drawing/2014/main" id="{E2B0D4FC-26CF-C440-8DF1-DAB1690C8CA8}"/>
              </a:ext>
            </a:extLst>
          </p:cNvPr>
          <p:cNvCxnSpPr>
            <a:cxnSpLocks/>
          </p:cNvCxnSpPr>
          <p:nvPr/>
        </p:nvCxnSpPr>
        <p:spPr>
          <a:xfrm>
            <a:off x="8122536" y="701821"/>
            <a:ext cx="0" cy="5775717"/>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06" name="テキスト ボックス 105">
            <a:extLst>
              <a:ext uri="{FF2B5EF4-FFF2-40B4-BE49-F238E27FC236}">
                <a16:creationId xmlns:a16="http://schemas.microsoft.com/office/drawing/2014/main" id="{288C9D1E-88B4-0C4D-AD53-1F2A2F9EFCEB}"/>
              </a:ext>
            </a:extLst>
          </p:cNvPr>
          <p:cNvSpPr txBox="1"/>
          <p:nvPr/>
        </p:nvSpPr>
        <p:spPr>
          <a:xfrm>
            <a:off x="463308" y="238540"/>
            <a:ext cx="1574470"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25_</a:t>
            </a:r>
            <a:r>
              <a:rPr lang="ja-JP" altLang="en-US" dirty="0"/>
              <a:t>シナリオグラフ</a:t>
            </a:r>
          </a:p>
        </p:txBody>
      </p:sp>
      <p:sp>
        <p:nvSpPr>
          <p:cNvPr id="110" name="角丸四角形 109">
            <a:extLst>
              <a:ext uri="{FF2B5EF4-FFF2-40B4-BE49-F238E27FC236}">
                <a16:creationId xmlns:a16="http://schemas.microsoft.com/office/drawing/2014/main" id="{5898578F-433E-B343-8194-CFD644EAB7B2}"/>
              </a:ext>
            </a:extLst>
          </p:cNvPr>
          <p:cNvSpPr/>
          <p:nvPr/>
        </p:nvSpPr>
        <p:spPr>
          <a:xfrm>
            <a:off x="341815" y="686423"/>
            <a:ext cx="9231426" cy="5803830"/>
          </a:xfrm>
          <a:prstGeom prst="roundRect">
            <a:avLst>
              <a:gd name="adj" fmla="val 0"/>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sp>
        <p:nvSpPr>
          <p:cNvPr id="19" name="テキスト ボックス 18">
            <a:extLst>
              <a:ext uri="{FF2B5EF4-FFF2-40B4-BE49-F238E27FC236}">
                <a16:creationId xmlns:a16="http://schemas.microsoft.com/office/drawing/2014/main" id="{F54DADCC-C1F6-4B56-8CA8-020CACCE4133}"/>
              </a:ext>
            </a:extLst>
          </p:cNvPr>
          <p:cNvSpPr txBox="1"/>
          <p:nvPr/>
        </p:nvSpPr>
        <p:spPr>
          <a:xfrm>
            <a:off x="337288" y="6560810"/>
            <a:ext cx="155202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3.</a:t>
            </a:r>
            <a:r>
              <a:rPr lang="ja-JP" altLang="en-US" sz="900" dirty="0">
                <a:latin typeface="Meiryo UI" panose="020B0604030504040204" pitchFamily="50" charset="-128"/>
                <a:ea typeface="Meiryo UI" panose="020B0604030504040204" pitchFamily="50" charset="-128"/>
              </a:rPr>
              <a:t>課題解決のアイデアを練る</a:t>
            </a:r>
          </a:p>
        </p:txBody>
      </p:sp>
      <p:sp>
        <p:nvSpPr>
          <p:cNvPr id="20" name="テキスト ボックス 19">
            <a:extLst>
              <a:ext uri="{FF2B5EF4-FFF2-40B4-BE49-F238E27FC236}">
                <a16:creationId xmlns:a16="http://schemas.microsoft.com/office/drawing/2014/main" id="{1276F84D-3A67-49EB-ADF8-5B62E2629418}"/>
              </a:ext>
            </a:extLst>
          </p:cNvPr>
          <p:cNvSpPr txBox="1"/>
          <p:nvPr/>
        </p:nvSpPr>
        <p:spPr>
          <a:xfrm>
            <a:off x="1809280" y="6560810"/>
            <a:ext cx="1835759"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STEP1:</a:t>
            </a:r>
            <a:r>
              <a:rPr lang="ja-JP" altLang="en-US" sz="900" dirty="0">
                <a:latin typeface="Meiryo UI" panose="020B0604030504040204" pitchFamily="50" charset="-128"/>
                <a:ea typeface="Meiryo UI" panose="020B0604030504040204" pitchFamily="50" charset="-128"/>
              </a:rPr>
              <a:t>制限なくアイデアを発想する</a:t>
            </a:r>
          </a:p>
        </p:txBody>
      </p:sp>
    </p:spTree>
    <p:extLst>
      <p:ext uri="{BB962C8B-B14F-4D97-AF65-F5344CB8AC3E}">
        <p14:creationId xmlns:p14="http://schemas.microsoft.com/office/powerpoint/2010/main" val="21395498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テキスト ボックス 41">
            <a:extLst>
              <a:ext uri="{FF2B5EF4-FFF2-40B4-BE49-F238E27FC236}">
                <a16:creationId xmlns:a16="http://schemas.microsoft.com/office/drawing/2014/main" id="{7584913A-E9AD-8448-B465-BEC8F71A5AFD}"/>
              </a:ext>
            </a:extLst>
          </p:cNvPr>
          <p:cNvSpPr txBox="1"/>
          <p:nvPr/>
        </p:nvSpPr>
        <p:spPr>
          <a:xfrm>
            <a:off x="414532" y="762200"/>
            <a:ext cx="1915909" cy="230832"/>
          </a:xfrm>
          <a:prstGeom prst="rect">
            <a:avLst/>
          </a:prstGeom>
          <a:noFill/>
        </p:spPr>
        <p:txBody>
          <a:bodyPr wrap="none" rtlCol="0">
            <a:spAutoFit/>
          </a:bodyPr>
          <a:lstStyle/>
          <a:p>
            <a:r>
              <a:rPr kumimoji="1" lang="ja-JP" altLang="en-US" sz="900" dirty="0">
                <a:solidFill>
                  <a:srgbClr val="404040"/>
                </a:solidFill>
                <a:latin typeface="Meiryo" panose="020B0604030504040204" pitchFamily="34" charset="-128"/>
                <a:ea typeface="Meiryo" panose="020B0604030504040204" pitchFamily="34" charset="-128"/>
                <a:cs typeface="メイリオ"/>
              </a:rPr>
              <a:t>テーマ（キーワードやアイデア）</a:t>
            </a:r>
            <a:endParaRPr kumimoji="1" lang="ja-JP" altLang="en-US" sz="1100" dirty="0">
              <a:solidFill>
                <a:srgbClr val="404040"/>
              </a:solidFill>
              <a:latin typeface="Meiryo" panose="020B0604030504040204" pitchFamily="34" charset="-128"/>
              <a:ea typeface="Meiryo" panose="020B0604030504040204" pitchFamily="34" charset="-128"/>
              <a:cs typeface="メイリオ"/>
            </a:endParaRPr>
          </a:p>
        </p:txBody>
      </p:sp>
      <p:cxnSp>
        <p:nvCxnSpPr>
          <p:cNvPr id="70" name="直線コネクタ 69"/>
          <p:cNvCxnSpPr/>
          <p:nvPr/>
        </p:nvCxnSpPr>
        <p:spPr>
          <a:xfrm>
            <a:off x="3417833" y="1721797"/>
            <a:ext cx="1" cy="4768456"/>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73" name="直線コネクタ 72"/>
          <p:cNvCxnSpPr/>
          <p:nvPr/>
        </p:nvCxnSpPr>
        <p:spPr>
          <a:xfrm>
            <a:off x="347502" y="3311282"/>
            <a:ext cx="922121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8" name="直線コネクタ 117"/>
          <p:cNvCxnSpPr/>
          <p:nvPr/>
        </p:nvCxnSpPr>
        <p:spPr>
          <a:xfrm>
            <a:off x="337288" y="4900767"/>
            <a:ext cx="922121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7" name="直線コネクタ 26"/>
          <p:cNvCxnSpPr/>
          <p:nvPr/>
        </p:nvCxnSpPr>
        <p:spPr>
          <a:xfrm>
            <a:off x="6488165" y="1721797"/>
            <a:ext cx="1" cy="4768456"/>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30" name="テキスト ボックス 29"/>
          <p:cNvSpPr txBox="1"/>
          <p:nvPr/>
        </p:nvSpPr>
        <p:spPr>
          <a:xfrm>
            <a:off x="3417835" y="3423521"/>
            <a:ext cx="3070333" cy="302400"/>
          </a:xfrm>
          <a:prstGeom prst="rect">
            <a:avLst/>
          </a:prstGeom>
          <a:noFill/>
        </p:spPr>
        <p:txBody>
          <a:bodyPr wrap="square" rtlCol="0" anchor="t">
            <a:spAutoFit/>
          </a:bodyPr>
          <a:lstStyle/>
          <a:p>
            <a:pPr algn="ctr">
              <a:lnSpc>
                <a:spcPct val="120000"/>
              </a:lnSpc>
            </a:pPr>
            <a:r>
              <a:rPr lang="ja-JP" altLang="en-US" sz="1050" dirty="0">
                <a:solidFill>
                  <a:schemeClr val="tx1">
                    <a:lumMod val="75000"/>
                    <a:lumOff val="25000"/>
                  </a:schemeClr>
                </a:solidFill>
                <a:latin typeface="Meiryo" panose="020B0604030504040204" pitchFamily="34" charset="-128"/>
                <a:ea typeface="Meiryo" panose="020B0604030504040204" pitchFamily="34" charset="-128"/>
                <a:cs typeface="メイリオ"/>
              </a:rPr>
              <a:t>縮小してみたらどうか？</a:t>
            </a:r>
            <a:endParaRPr lang="en-US" altLang="ja-JP" sz="105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4" name="テキスト ボックス 33"/>
          <p:cNvSpPr txBox="1"/>
          <p:nvPr/>
        </p:nvSpPr>
        <p:spPr>
          <a:xfrm>
            <a:off x="3417835" y="5007397"/>
            <a:ext cx="3070330" cy="302400"/>
          </a:xfrm>
          <a:prstGeom prst="rect">
            <a:avLst/>
          </a:prstGeom>
          <a:noFill/>
        </p:spPr>
        <p:txBody>
          <a:bodyPr wrap="square" rtlCol="0" anchor="t">
            <a:spAutoFit/>
          </a:bodyPr>
          <a:lstStyle/>
          <a:p>
            <a:pPr algn="ctr">
              <a:lnSpc>
                <a:spcPct val="120000"/>
              </a:lnSpc>
            </a:pPr>
            <a:r>
              <a:rPr lang="ja-JP" altLang="en-US" sz="1050" dirty="0">
                <a:solidFill>
                  <a:schemeClr val="tx1">
                    <a:lumMod val="75000"/>
                    <a:lumOff val="25000"/>
                  </a:schemeClr>
                </a:solidFill>
                <a:latin typeface="Meiryo" panose="020B0604030504040204" pitchFamily="34" charset="-128"/>
                <a:ea typeface="Meiryo" panose="020B0604030504040204" pitchFamily="34" charset="-128"/>
                <a:cs typeface="メイリオ"/>
              </a:rPr>
              <a:t>逆転させてみたらどうか？</a:t>
            </a:r>
            <a:endParaRPr lang="en-US" altLang="ja-JP" sz="105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5" name="テキスト ボックス 34"/>
          <p:cNvSpPr txBox="1"/>
          <p:nvPr/>
        </p:nvSpPr>
        <p:spPr>
          <a:xfrm>
            <a:off x="3417835" y="1828427"/>
            <a:ext cx="3070330" cy="302400"/>
          </a:xfrm>
          <a:prstGeom prst="rect">
            <a:avLst/>
          </a:prstGeom>
          <a:noFill/>
        </p:spPr>
        <p:txBody>
          <a:bodyPr wrap="square" rtlCol="0" anchor="t">
            <a:spAutoFit/>
          </a:bodyPr>
          <a:lstStyle/>
          <a:p>
            <a:pPr algn="ctr">
              <a:lnSpc>
                <a:spcPct val="120000"/>
              </a:lnSpc>
            </a:pPr>
            <a:r>
              <a:rPr lang="ja-JP" altLang="en-US" sz="1050" dirty="0">
                <a:solidFill>
                  <a:schemeClr val="tx1">
                    <a:lumMod val="75000"/>
                    <a:lumOff val="25000"/>
                  </a:schemeClr>
                </a:solidFill>
                <a:latin typeface="Meiryo" panose="020B0604030504040204" pitchFamily="34" charset="-128"/>
                <a:ea typeface="Meiryo" panose="020B0604030504040204" pitchFamily="34" charset="-128"/>
                <a:cs typeface="メイリオ"/>
              </a:rPr>
              <a:t>応用してみたらどうか？</a:t>
            </a:r>
            <a:endParaRPr lang="en-US" altLang="ja-JP" sz="105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6" name="テキスト ボックス 35"/>
          <p:cNvSpPr txBox="1"/>
          <p:nvPr/>
        </p:nvSpPr>
        <p:spPr>
          <a:xfrm>
            <a:off x="347502" y="1829486"/>
            <a:ext cx="3070333" cy="302400"/>
          </a:xfrm>
          <a:prstGeom prst="rect">
            <a:avLst/>
          </a:prstGeom>
          <a:noFill/>
        </p:spPr>
        <p:txBody>
          <a:bodyPr wrap="square" rtlCol="0" anchor="t">
            <a:spAutoFit/>
          </a:bodyPr>
          <a:lstStyle/>
          <a:p>
            <a:pPr algn="ctr">
              <a:lnSpc>
                <a:spcPct val="120000"/>
              </a:lnSpc>
            </a:pPr>
            <a:r>
              <a:rPr lang="ja-JP" altLang="en-US" sz="1050" dirty="0">
                <a:solidFill>
                  <a:schemeClr val="tx1">
                    <a:lumMod val="75000"/>
                    <a:lumOff val="25000"/>
                  </a:schemeClr>
                </a:solidFill>
                <a:latin typeface="Meiryo" panose="020B0604030504040204" pitchFamily="34" charset="-128"/>
                <a:ea typeface="Meiryo" panose="020B0604030504040204" pitchFamily="34" charset="-128"/>
                <a:cs typeface="メイリオ"/>
              </a:rPr>
              <a:t>転用してみたらどうか？</a:t>
            </a:r>
            <a:endParaRPr lang="en-US" altLang="ja-JP" sz="105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7" name="テキスト ボックス 36"/>
          <p:cNvSpPr txBox="1"/>
          <p:nvPr/>
        </p:nvSpPr>
        <p:spPr>
          <a:xfrm>
            <a:off x="6488168" y="1829486"/>
            <a:ext cx="3060117" cy="302400"/>
          </a:xfrm>
          <a:prstGeom prst="rect">
            <a:avLst/>
          </a:prstGeom>
          <a:noFill/>
        </p:spPr>
        <p:txBody>
          <a:bodyPr wrap="square" rtlCol="0" anchor="t">
            <a:spAutoFit/>
          </a:bodyPr>
          <a:lstStyle/>
          <a:p>
            <a:pPr algn="ctr">
              <a:lnSpc>
                <a:spcPct val="120000"/>
              </a:lnSpc>
            </a:pPr>
            <a:r>
              <a:rPr lang="ja-JP" altLang="en-US" sz="1050" dirty="0">
                <a:solidFill>
                  <a:schemeClr val="tx1">
                    <a:lumMod val="75000"/>
                    <a:lumOff val="25000"/>
                  </a:schemeClr>
                </a:solidFill>
                <a:latin typeface="Meiryo" panose="020B0604030504040204" pitchFamily="34" charset="-128"/>
                <a:ea typeface="Meiryo" panose="020B0604030504040204" pitchFamily="34" charset="-128"/>
                <a:cs typeface="メイリオ"/>
              </a:rPr>
              <a:t>変更してみたらどうか？</a:t>
            </a:r>
            <a:endParaRPr lang="en-US" altLang="ja-JP" sz="105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8" name="テキスト ボックス 37"/>
          <p:cNvSpPr txBox="1"/>
          <p:nvPr/>
        </p:nvSpPr>
        <p:spPr>
          <a:xfrm>
            <a:off x="6488165" y="3423717"/>
            <a:ext cx="3060117" cy="302400"/>
          </a:xfrm>
          <a:prstGeom prst="rect">
            <a:avLst/>
          </a:prstGeom>
          <a:noFill/>
        </p:spPr>
        <p:txBody>
          <a:bodyPr wrap="square" rtlCol="0" anchor="t">
            <a:spAutoFit/>
          </a:bodyPr>
          <a:lstStyle/>
          <a:p>
            <a:pPr algn="ctr">
              <a:lnSpc>
                <a:spcPct val="120000"/>
              </a:lnSpc>
            </a:pPr>
            <a:r>
              <a:rPr lang="ja-JP" altLang="en-US" sz="1050" dirty="0">
                <a:solidFill>
                  <a:schemeClr val="tx1">
                    <a:lumMod val="75000"/>
                    <a:lumOff val="25000"/>
                  </a:schemeClr>
                </a:solidFill>
                <a:latin typeface="Meiryo" panose="020B0604030504040204" pitchFamily="34" charset="-128"/>
                <a:ea typeface="Meiryo" panose="020B0604030504040204" pitchFamily="34" charset="-128"/>
                <a:cs typeface="メイリオ"/>
              </a:rPr>
              <a:t>代用してみたらどうか？</a:t>
            </a:r>
            <a:endParaRPr lang="en-US" altLang="ja-JP" sz="105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9" name="テキスト ボックス 38"/>
          <p:cNvSpPr txBox="1"/>
          <p:nvPr/>
        </p:nvSpPr>
        <p:spPr>
          <a:xfrm>
            <a:off x="347502" y="3428205"/>
            <a:ext cx="3060117" cy="302400"/>
          </a:xfrm>
          <a:prstGeom prst="rect">
            <a:avLst/>
          </a:prstGeom>
          <a:noFill/>
        </p:spPr>
        <p:txBody>
          <a:bodyPr wrap="square" rtlCol="0" anchor="t">
            <a:spAutoFit/>
          </a:bodyPr>
          <a:lstStyle/>
          <a:p>
            <a:pPr algn="ctr">
              <a:lnSpc>
                <a:spcPct val="120000"/>
              </a:lnSpc>
            </a:pPr>
            <a:r>
              <a:rPr lang="ja-JP" altLang="en-US" sz="1050" dirty="0">
                <a:solidFill>
                  <a:schemeClr val="tx1">
                    <a:lumMod val="75000"/>
                    <a:lumOff val="25000"/>
                  </a:schemeClr>
                </a:solidFill>
                <a:latin typeface="Meiryo" panose="020B0604030504040204" pitchFamily="34" charset="-128"/>
                <a:ea typeface="Meiryo" panose="020B0604030504040204" pitchFamily="34" charset="-128"/>
                <a:cs typeface="メイリオ"/>
              </a:rPr>
              <a:t>拡大してみたらどうか？</a:t>
            </a:r>
            <a:endParaRPr lang="en-US" altLang="ja-JP" sz="105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40" name="テキスト ボックス 39"/>
          <p:cNvSpPr txBox="1"/>
          <p:nvPr/>
        </p:nvSpPr>
        <p:spPr>
          <a:xfrm>
            <a:off x="357718" y="5007533"/>
            <a:ext cx="3060117" cy="302400"/>
          </a:xfrm>
          <a:prstGeom prst="rect">
            <a:avLst/>
          </a:prstGeom>
          <a:noFill/>
        </p:spPr>
        <p:txBody>
          <a:bodyPr wrap="square" rtlCol="0" anchor="t">
            <a:spAutoFit/>
          </a:bodyPr>
          <a:lstStyle/>
          <a:p>
            <a:pPr algn="ctr">
              <a:lnSpc>
                <a:spcPct val="120000"/>
              </a:lnSpc>
            </a:pPr>
            <a:r>
              <a:rPr lang="ja-JP" altLang="en-US" sz="1050" dirty="0">
                <a:solidFill>
                  <a:schemeClr val="tx1">
                    <a:lumMod val="75000"/>
                    <a:lumOff val="25000"/>
                  </a:schemeClr>
                </a:solidFill>
                <a:latin typeface="Meiryo" panose="020B0604030504040204" pitchFamily="34" charset="-128"/>
                <a:ea typeface="Meiryo" panose="020B0604030504040204" pitchFamily="34" charset="-128"/>
                <a:cs typeface="メイリオ"/>
              </a:rPr>
              <a:t>置き換えてみたらどうか？</a:t>
            </a:r>
            <a:endParaRPr lang="en-US" altLang="ja-JP" sz="105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41" name="テキスト ボックス 40"/>
          <p:cNvSpPr txBox="1"/>
          <p:nvPr/>
        </p:nvSpPr>
        <p:spPr>
          <a:xfrm>
            <a:off x="6489045" y="5007533"/>
            <a:ext cx="3070330" cy="286232"/>
          </a:xfrm>
          <a:prstGeom prst="rect">
            <a:avLst/>
          </a:prstGeom>
          <a:noFill/>
        </p:spPr>
        <p:txBody>
          <a:bodyPr wrap="square" rtlCol="0" anchor="t">
            <a:spAutoFit/>
          </a:bodyPr>
          <a:lstStyle/>
          <a:p>
            <a:pPr algn="ctr">
              <a:lnSpc>
                <a:spcPct val="120000"/>
              </a:lnSpc>
            </a:pPr>
            <a:r>
              <a:rPr lang="ja-JP" altLang="en-US" sz="1050" dirty="0">
                <a:solidFill>
                  <a:schemeClr val="tx1">
                    <a:lumMod val="75000"/>
                    <a:lumOff val="25000"/>
                  </a:schemeClr>
                </a:solidFill>
                <a:latin typeface="Meiryo" panose="020B0604030504040204" pitchFamily="34" charset="-128"/>
                <a:ea typeface="Meiryo" panose="020B0604030504040204" pitchFamily="34" charset="-128"/>
                <a:cs typeface="メイリオ"/>
              </a:rPr>
              <a:t>結合してみたらどうか？</a:t>
            </a:r>
            <a:endParaRPr lang="en-US" altLang="ja-JP" sz="105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50" name="テキスト ボックス 49">
            <a:extLst>
              <a:ext uri="{FF2B5EF4-FFF2-40B4-BE49-F238E27FC236}">
                <a16:creationId xmlns:a16="http://schemas.microsoft.com/office/drawing/2014/main" id="{57931EA0-9F2D-8345-999F-6529CBE72734}"/>
              </a:ext>
            </a:extLst>
          </p:cNvPr>
          <p:cNvSpPr txBox="1"/>
          <p:nvPr/>
        </p:nvSpPr>
        <p:spPr>
          <a:xfrm>
            <a:off x="463308" y="238540"/>
            <a:ext cx="2497800"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26_</a:t>
            </a:r>
            <a:r>
              <a:rPr lang="ja-JP" altLang="en-US" dirty="0"/>
              <a:t>オズボーンのチェックリスト</a:t>
            </a:r>
          </a:p>
        </p:txBody>
      </p:sp>
      <p:sp>
        <p:nvSpPr>
          <p:cNvPr id="61" name="角丸四角形 60">
            <a:extLst>
              <a:ext uri="{FF2B5EF4-FFF2-40B4-BE49-F238E27FC236}">
                <a16:creationId xmlns:a16="http://schemas.microsoft.com/office/drawing/2014/main" id="{C411DA9A-22B8-5545-96A9-78902A301286}"/>
              </a:ext>
            </a:extLst>
          </p:cNvPr>
          <p:cNvSpPr/>
          <p:nvPr/>
        </p:nvSpPr>
        <p:spPr>
          <a:xfrm>
            <a:off x="341815" y="686619"/>
            <a:ext cx="9231426" cy="781085"/>
          </a:xfrm>
          <a:prstGeom prst="roundRect">
            <a:avLst>
              <a:gd name="adj" fmla="val 0"/>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sp>
        <p:nvSpPr>
          <p:cNvPr id="62" name="角丸四角形 61">
            <a:extLst>
              <a:ext uri="{FF2B5EF4-FFF2-40B4-BE49-F238E27FC236}">
                <a16:creationId xmlns:a16="http://schemas.microsoft.com/office/drawing/2014/main" id="{FA7F06D1-74FA-2340-8B9E-556B01E377A9}"/>
              </a:ext>
            </a:extLst>
          </p:cNvPr>
          <p:cNvSpPr/>
          <p:nvPr/>
        </p:nvSpPr>
        <p:spPr>
          <a:xfrm>
            <a:off x="341815" y="1721796"/>
            <a:ext cx="9231426" cy="4768455"/>
          </a:xfrm>
          <a:prstGeom prst="roundRect">
            <a:avLst>
              <a:gd name="adj" fmla="val 0"/>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sp>
        <p:nvSpPr>
          <p:cNvPr id="19" name="テキスト ボックス 18">
            <a:extLst>
              <a:ext uri="{FF2B5EF4-FFF2-40B4-BE49-F238E27FC236}">
                <a16:creationId xmlns:a16="http://schemas.microsoft.com/office/drawing/2014/main" id="{6FA8203B-2D49-A04E-8DC8-AA674C4726A6}"/>
              </a:ext>
            </a:extLst>
          </p:cNvPr>
          <p:cNvSpPr txBox="1"/>
          <p:nvPr/>
        </p:nvSpPr>
        <p:spPr>
          <a:xfrm>
            <a:off x="4547869" y="907785"/>
            <a:ext cx="800219" cy="338554"/>
          </a:xfrm>
          <a:prstGeom prst="rect">
            <a:avLst/>
          </a:prstGeom>
          <a:noFill/>
        </p:spPr>
        <p:txBody>
          <a:bodyPr wrap="none" rtlCol="0" anchor="ctr">
            <a:spAutoFit/>
          </a:bodyPr>
          <a:lstStyle/>
          <a:p>
            <a:pPr algn="ctr"/>
            <a:r>
              <a:rPr kumimoji="1" lang="ja-JP" altLang="en-US" sz="1600" dirty="0">
                <a:solidFill>
                  <a:srgbClr val="404040"/>
                </a:solidFill>
                <a:latin typeface="Meiryo" panose="020B0604030504040204" pitchFamily="34" charset="-128"/>
                <a:ea typeface="Meiryo" panose="020B0604030504040204" pitchFamily="34" charset="-128"/>
                <a:cs typeface="メイリオ"/>
              </a:rPr>
              <a:t>映画館</a:t>
            </a:r>
            <a:endParaRPr kumimoji="1" lang="ja-JP" altLang="en-US" sz="2400" dirty="0">
              <a:solidFill>
                <a:srgbClr val="404040"/>
              </a:solidFill>
              <a:latin typeface="Meiryo" panose="020B0604030504040204" pitchFamily="34" charset="-128"/>
              <a:ea typeface="Meiryo" panose="020B0604030504040204" pitchFamily="34" charset="-128"/>
              <a:cs typeface="メイリオ"/>
            </a:endParaRPr>
          </a:p>
        </p:txBody>
      </p:sp>
      <p:sp>
        <p:nvSpPr>
          <p:cNvPr id="20" name="テキスト ボックス 19">
            <a:extLst>
              <a:ext uri="{FF2B5EF4-FFF2-40B4-BE49-F238E27FC236}">
                <a16:creationId xmlns:a16="http://schemas.microsoft.com/office/drawing/2014/main" id="{7A27DF8B-2668-BF4E-976D-966068CE640E}"/>
              </a:ext>
            </a:extLst>
          </p:cNvPr>
          <p:cNvSpPr txBox="1"/>
          <p:nvPr/>
        </p:nvSpPr>
        <p:spPr>
          <a:xfrm>
            <a:off x="481227" y="2136996"/>
            <a:ext cx="2802882" cy="646331"/>
          </a:xfrm>
          <a:prstGeom prst="rect">
            <a:avLst/>
          </a:prstGeom>
          <a:noFill/>
        </p:spPr>
        <p:txBody>
          <a:bodyPr wrap="square" rtlCol="0" anchor="t">
            <a:spAutoFit/>
          </a:bodyPr>
          <a:lstStyle/>
          <a:p>
            <a:pPr marL="171450" indent="-171450">
              <a:buFont typeface="Arial" panose="020B0604020202020204" pitchFamily="34" charset="0"/>
              <a:buChar char="•"/>
            </a:pPr>
            <a:r>
              <a:rPr kumimoji="1" lang="ja-JP" altLang="en-US" sz="1200" dirty="0">
                <a:solidFill>
                  <a:srgbClr val="404040"/>
                </a:solidFill>
                <a:latin typeface="Meiryo" panose="020B0604030504040204" pitchFamily="34" charset="-128"/>
                <a:ea typeface="Meiryo" panose="020B0604030504040204" pitchFamily="34" charset="-128"/>
                <a:cs typeface="メイリオ"/>
              </a:rPr>
              <a:t>映画館でファッションショー</a:t>
            </a:r>
            <a:endParaRPr kumimoji="1" lang="en-US" altLang="ja-JP" sz="1200" dirty="0">
              <a:solidFill>
                <a:srgbClr val="404040"/>
              </a:solidFill>
              <a:latin typeface="Meiryo" panose="020B0604030504040204" pitchFamily="34" charset="-128"/>
              <a:ea typeface="Meiryo" panose="020B0604030504040204" pitchFamily="34" charset="-128"/>
              <a:cs typeface="メイリオ"/>
            </a:endParaRPr>
          </a:p>
          <a:p>
            <a:pPr marL="171450" indent="-171450">
              <a:buFont typeface="Arial" panose="020B0604020202020204" pitchFamily="34" charset="0"/>
              <a:buChar char="•"/>
            </a:pPr>
            <a:r>
              <a:rPr lang="ja-JP" altLang="en-US" sz="1200" dirty="0">
                <a:solidFill>
                  <a:srgbClr val="404040"/>
                </a:solidFill>
                <a:latin typeface="Meiryo" panose="020B0604030504040204" pitchFamily="34" charset="-128"/>
                <a:ea typeface="Meiryo" panose="020B0604030504040204" pitchFamily="34" charset="-128"/>
                <a:cs typeface="メイリオ"/>
              </a:rPr>
              <a:t>映画館でプレゼンイベント</a:t>
            </a:r>
            <a:endParaRPr lang="en-US" altLang="ja-JP" sz="1200" dirty="0">
              <a:solidFill>
                <a:srgbClr val="404040"/>
              </a:solidFill>
              <a:latin typeface="Meiryo" panose="020B0604030504040204" pitchFamily="34" charset="-128"/>
              <a:ea typeface="Meiryo" panose="020B0604030504040204" pitchFamily="34" charset="-128"/>
              <a:cs typeface="メイリオ"/>
            </a:endParaRPr>
          </a:p>
          <a:p>
            <a:pPr marL="171450" indent="-171450">
              <a:buFont typeface="Arial" panose="020B0604020202020204" pitchFamily="34" charset="0"/>
              <a:buChar char="•"/>
            </a:pPr>
            <a:r>
              <a:rPr kumimoji="1" lang="ja-JP" altLang="en-US" sz="1200" dirty="0">
                <a:solidFill>
                  <a:srgbClr val="404040"/>
                </a:solidFill>
                <a:latin typeface="Meiryo" panose="020B0604030504040204" pitchFamily="34" charset="-128"/>
                <a:ea typeface="Meiryo" panose="020B0604030504040204" pitchFamily="34" charset="-128"/>
                <a:cs typeface="メイリオ"/>
              </a:rPr>
              <a:t>教材として映画コンテンツを使う</a:t>
            </a:r>
            <a:endParaRPr lang="en-US" altLang="ja-JP" sz="1200" dirty="0">
              <a:solidFill>
                <a:srgbClr val="404040"/>
              </a:solidFill>
              <a:latin typeface="Meiryo" panose="020B0604030504040204" pitchFamily="34" charset="-128"/>
              <a:ea typeface="Meiryo" panose="020B0604030504040204" pitchFamily="34" charset="-128"/>
              <a:cs typeface="メイリオ"/>
            </a:endParaRPr>
          </a:p>
        </p:txBody>
      </p:sp>
      <p:sp>
        <p:nvSpPr>
          <p:cNvPr id="21" name="テキスト ボックス 20">
            <a:extLst>
              <a:ext uri="{FF2B5EF4-FFF2-40B4-BE49-F238E27FC236}">
                <a16:creationId xmlns:a16="http://schemas.microsoft.com/office/drawing/2014/main" id="{C1904D0E-4232-2641-A461-A93ED24294C4}"/>
              </a:ext>
            </a:extLst>
          </p:cNvPr>
          <p:cNvSpPr txBox="1"/>
          <p:nvPr/>
        </p:nvSpPr>
        <p:spPr>
          <a:xfrm>
            <a:off x="3551559" y="2136996"/>
            <a:ext cx="2802882" cy="646331"/>
          </a:xfrm>
          <a:prstGeom prst="rect">
            <a:avLst/>
          </a:prstGeom>
          <a:noFill/>
        </p:spPr>
        <p:txBody>
          <a:bodyPr wrap="square" rtlCol="0" anchor="t">
            <a:spAutoFit/>
          </a:bodyPr>
          <a:lstStyle/>
          <a:p>
            <a:pPr marL="171450" indent="-171450">
              <a:buFont typeface="Arial" panose="020B0604020202020204" pitchFamily="34" charset="0"/>
              <a:buChar char="•"/>
            </a:pPr>
            <a:r>
              <a:rPr kumimoji="1" lang="ja-JP" altLang="en-US" sz="1200" dirty="0">
                <a:solidFill>
                  <a:srgbClr val="404040"/>
                </a:solidFill>
                <a:latin typeface="Meiryo" panose="020B0604030504040204" pitchFamily="34" charset="-128"/>
                <a:ea typeface="Meiryo" panose="020B0604030504040204" pitchFamily="34" charset="-128"/>
                <a:cs typeface="メイリオ"/>
              </a:rPr>
              <a:t>本のように個人がもっと映画を制作できるようにする</a:t>
            </a:r>
            <a:endParaRPr lang="en-US" altLang="ja-JP" sz="1200" dirty="0">
              <a:solidFill>
                <a:srgbClr val="404040"/>
              </a:solidFill>
              <a:latin typeface="Meiryo" panose="020B0604030504040204" pitchFamily="34" charset="-128"/>
              <a:ea typeface="Meiryo" panose="020B0604030504040204" pitchFamily="34" charset="-128"/>
              <a:cs typeface="メイリオ"/>
            </a:endParaRPr>
          </a:p>
          <a:p>
            <a:pPr marL="171450" indent="-171450">
              <a:buFont typeface="Arial" panose="020B0604020202020204" pitchFamily="34" charset="0"/>
              <a:buChar char="•"/>
            </a:pPr>
            <a:r>
              <a:rPr kumimoji="1" lang="ja-JP" altLang="en-US" sz="1200" dirty="0">
                <a:solidFill>
                  <a:srgbClr val="404040"/>
                </a:solidFill>
                <a:latin typeface="Meiryo" panose="020B0604030504040204" pitchFamily="34" charset="-128"/>
                <a:ea typeface="Meiryo" panose="020B0604030504040204" pitchFamily="34" charset="-128"/>
                <a:cs typeface="メイリオ"/>
              </a:rPr>
              <a:t>映画館限定のマッチングサービス</a:t>
            </a:r>
            <a:endParaRPr kumimoji="1" lang="en-US" altLang="ja-JP" sz="1200" dirty="0">
              <a:solidFill>
                <a:srgbClr val="404040"/>
              </a:solidFill>
              <a:latin typeface="Meiryo" panose="020B0604030504040204" pitchFamily="34" charset="-128"/>
              <a:ea typeface="Meiryo" panose="020B0604030504040204" pitchFamily="34" charset="-128"/>
              <a:cs typeface="メイリオ"/>
            </a:endParaRPr>
          </a:p>
        </p:txBody>
      </p:sp>
      <p:sp>
        <p:nvSpPr>
          <p:cNvPr id="22" name="テキスト ボックス 21">
            <a:extLst>
              <a:ext uri="{FF2B5EF4-FFF2-40B4-BE49-F238E27FC236}">
                <a16:creationId xmlns:a16="http://schemas.microsoft.com/office/drawing/2014/main" id="{7DE1E22D-724C-0341-9375-F0E4BD30B6EF}"/>
              </a:ext>
            </a:extLst>
          </p:cNvPr>
          <p:cNvSpPr txBox="1"/>
          <p:nvPr/>
        </p:nvSpPr>
        <p:spPr>
          <a:xfrm>
            <a:off x="6621891" y="2136996"/>
            <a:ext cx="2802882" cy="646331"/>
          </a:xfrm>
          <a:prstGeom prst="rect">
            <a:avLst/>
          </a:prstGeom>
          <a:noFill/>
        </p:spPr>
        <p:txBody>
          <a:bodyPr wrap="square" rtlCol="0" anchor="t">
            <a:spAutoFit/>
          </a:bodyPr>
          <a:lstStyle/>
          <a:p>
            <a:pPr marL="171450" indent="-171450">
              <a:buFont typeface="Arial" panose="020B0604020202020204" pitchFamily="34" charset="0"/>
              <a:buChar char="•"/>
            </a:pPr>
            <a:r>
              <a:rPr kumimoji="1" lang="ja-JP" altLang="en-US" sz="1200" dirty="0">
                <a:solidFill>
                  <a:srgbClr val="404040"/>
                </a:solidFill>
                <a:latin typeface="Meiryo" panose="020B0604030504040204" pitchFamily="34" charset="-128"/>
                <a:ea typeface="Meiryo" panose="020B0604030504040204" pitchFamily="34" charset="-128"/>
                <a:cs typeface="メイリオ"/>
              </a:rPr>
              <a:t>映画館でドラマを上映する</a:t>
            </a:r>
            <a:endParaRPr kumimoji="1" lang="en-US" altLang="ja-JP" sz="1200" dirty="0">
              <a:solidFill>
                <a:srgbClr val="404040"/>
              </a:solidFill>
              <a:latin typeface="Meiryo" panose="020B0604030504040204" pitchFamily="34" charset="-128"/>
              <a:ea typeface="Meiryo" panose="020B0604030504040204" pitchFamily="34" charset="-128"/>
              <a:cs typeface="メイリオ"/>
            </a:endParaRPr>
          </a:p>
          <a:p>
            <a:pPr marL="171450" indent="-171450">
              <a:buFont typeface="Arial" panose="020B0604020202020204" pitchFamily="34" charset="0"/>
              <a:buChar char="•"/>
            </a:pPr>
            <a:r>
              <a:rPr lang="ja-JP" altLang="en-US" sz="1200" dirty="0">
                <a:solidFill>
                  <a:srgbClr val="404040"/>
                </a:solidFill>
                <a:latin typeface="Meiryo" panose="020B0604030504040204" pitchFamily="34" charset="-128"/>
                <a:ea typeface="Meiryo" panose="020B0604030504040204" pitchFamily="34" charset="-128"/>
                <a:cs typeface="メイリオ"/>
              </a:rPr>
              <a:t>過去の作品も上映できないか</a:t>
            </a:r>
            <a:endParaRPr lang="en-US" altLang="ja-JP" sz="1200" dirty="0">
              <a:solidFill>
                <a:srgbClr val="404040"/>
              </a:solidFill>
              <a:latin typeface="Meiryo" panose="020B0604030504040204" pitchFamily="34" charset="-128"/>
              <a:ea typeface="Meiryo" panose="020B0604030504040204" pitchFamily="34" charset="-128"/>
              <a:cs typeface="メイリオ"/>
            </a:endParaRPr>
          </a:p>
          <a:p>
            <a:pPr marL="171450" indent="-171450">
              <a:buFont typeface="Arial" panose="020B0604020202020204" pitchFamily="34" charset="0"/>
              <a:buChar char="•"/>
            </a:pPr>
            <a:r>
              <a:rPr lang="ja-JP" altLang="en-US" sz="1200" dirty="0">
                <a:solidFill>
                  <a:srgbClr val="404040"/>
                </a:solidFill>
                <a:latin typeface="Meiryo" panose="020B0604030504040204" pitchFamily="34" charset="-128"/>
                <a:ea typeface="Meiryo" panose="020B0604030504040204" pitchFamily="34" charset="-128"/>
                <a:cs typeface="メイリオ"/>
              </a:rPr>
              <a:t>定額制にしてみる</a:t>
            </a:r>
            <a:endParaRPr lang="en-US" altLang="ja-JP" sz="1200" dirty="0">
              <a:solidFill>
                <a:srgbClr val="404040"/>
              </a:solidFill>
              <a:latin typeface="Meiryo" panose="020B0604030504040204" pitchFamily="34" charset="-128"/>
              <a:ea typeface="Meiryo" panose="020B0604030504040204" pitchFamily="34" charset="-128"/>
              <a:cs typeface="メイリオ"/>
            </a:endParaRPr>
          </a:p>
        </p:txBody>
      </p:sp>
      <p:sp>
        <p:nvSpPr>
          <p:cNvPr id="23" name="テキスト ボックス 22">
            <a:extLst>
              <a:ext uri="{FF2B5EF4-FFF2-40B4-BE49-F238E27FC236}">
                <a16:creationId xmlns:a16="http://schemas.microsoft.com/office/drawing/2014/main" id="{C8531A72-726F-084D-BAC9-5C27102E70EF}"/>
              </a:ext>
            </a:extLst>
          </p:cNvPr>
          <p:cNvSpPr txBox="1"/>
          <p:nvPr/>
        </p:nvSpPr>
        <p:spPr>
          <a:xfrm>
            <a:off x="481227" y="3726481"/>
            <a:ext cx="2802882" cy="646331"/>
          </a:xfrm>
          <a:prstGeom prst="rect">
            <a:avLst/>
          </a:prstGeom>
          <a:noFill/>
        </p:spPr>
        <p:txBody>
          <a:bodyPr wrap="square" rtlCol="0" anchor="t">
            <a:spAutoFit/>
          </a:bodyPr>
          <a:lstStyle/>
          <a:p>
            <a:pPr marL="171450" indent="-171450">
              <a:buFont typeface="Arial" panose="020B0604020202020204" pitchFamily="34" charset="0"/>
              <a:buChar char="•"/>
            </a:pPr>
            <a:r>
              <a:rPr kumimoji="1" lang="en-US" altLang="ja-JP" sz="1200" dirty="0">
                <a:solidFill>
                  <a:srgbClr val="404040"/>
                </a:solidFill>
                <a:latin typeface="Meiryo" panose="020B0604030504040204" pitchFamily="34" charset="-128"/>
                <a:ea typeface="Meiryo" panose="020B0604030504040204" pitchFamily="34" charset="-128"/>
                <a:cs typeface="メイリオ"/>
              </a:rPr>
              <a:t>24</a:t>
            </a:r>
            <a:r>
              <a:rPr kumimoji="1" lang="ja-JP" altLang="en-US" sz="1200" dirty="0">
                <a:solidFill>
                  <a:srgbClr val="404040"/>
                </a:solidFill>
                <a:latin typeface="Meiryo" panose="020B0604030504040204" pitchFamily="34" charset="-128"/>
                <a:ea typeface="Meiryo" panose="020B0604030504040204" pitchFamily="34" charset="-128"/>
                <a:cs typeface="メイリオ"/>
              </a:rPr>
              <a:t>時間オープンの映画館</a:t>
            </a:r>
            <a:endParaRPr kumimoji="1" lang="en-US" altLang="ja-JP" sz="1200" dirty="0">
              <a:solidFill>
                <a:srgbClr val="404040"/>
              </a:solidFill>
              <a:latin typeface="Meiryo" panose="020B0604030504040204" pitchFamily="34" charset="-128"/>
              <a:ea typeface="Meiryo" panose="020B0604030504040204" pitchFamily="34" charset="-128"/>
              <a:cs typeface="メイリオ"/>
            </a:endParaRPr>
          </a:p>
          <a:p>
            <a:pPr marL="171450" indent="-171450">
              <a:buFont typeface="Arial" panose="020B0604020202020204" pitchFamily="34" charset="0"/>
              <a:buChar char="•"/>
            </a:pPr>
            <a:r>
              <a:rPr lang="ja-JP" altLang="en-US" sz="1200" dirty="0">
                <a:solidFill>
                  <a:srgbClr val="404040"/>
                </a:solidFill>
                <a:latin typeface="Meiryo" panose="020B0604030504040204" pitchFamily="34" charset="-128"/>
                <a:ea typeface="Meiryo" panose="020B0604030504040204" pitchFamily="34" charset="-128"/>
                <a:cs typeface="メイリオ"/>
              </a:rPr>
              <a:t>上映する映画の種類を</a:t>
            </a:r>
            <a:r>
              <a:rPr lang="en-US" altLang="ja-JP" sz="1200" dirty="0">
                <a:solidFill>
                  <a:srgbClr val="404040"/>
                </a:solidFill>
                <a:latin typeface="Meiryo" panose="020B0604030504040204" pitchFamily="34" charset="-128"/>
                <a:ea typeface="Meiryo" panose="020B0604030504040204" pitchFamily="34" charset="-128"/>
                <a:cs typeface="メイリオ"/>
              </a:rPr>
              <a:t>2</a:t>
            </a:r>
            <a:r>
              <a:rPr lang="ja-JP" altLang="en-US" sz="1200" dirty="0">
                <a:solidFill>
                  <a:srgbClr val="404040"/>
                </a:solidFill>
                <a:latin typeface="Meiryo" panose="020B0604030504040204" pitchFamily="34" charset="-128"/>
                <a:ea typeface="Meiryo" panose="020B0604030504040204" pitchFamily="34" charset="-128"/>
                <a:cs typeface="メイリオ"/>
              </a:rPr>
              <a:t>倍にする</a:t>
            </a:r>
            <a:endParaRPr lang="en-US" altLang="ja-JP" sz="1200" dirty="0">
              <a:solidFill>
                <a:srgbClr val="404040"/>
              </a:solidFill>
              <a:latin typeface="Meiryo" panose="020B0604030504040204" pitchFamily="34" charset="-128"/>
              <a:ea typeface="Meiryo" panose="020B0604030504040204" pitchFamily="34" charset="-128"/>
              <a:cs typeface="メイリオ"/>
            </a:endParaRPr>
          </a:p>
          <a:p>
            <a:pPr marL="171450" indent="-171450">
              <a:buFont typeface="Arial" panose="020B0604020202020204" pitchFamily="34" charset="0"/>
              <a:buChar char="•"/>
            </a:pPr>
            <a:r>
              <a:rPr lang="ja-JP" altLang="en-US" sz="1200" dirty="0">
                <a:solidFill>
                  <a:srgbClr val="404040"/>
                </a:solidFill>
                <a:latin typeface="Meiryo" panose="020B0604030504040204" pitchFamily="34" charset="-128"/>
                <a:ea typeface="Meiryo" panose="020B0604030504040204" pitchFamily="34" charset="-128"/>
                <a:cs typeface="メイリオ"/>
              </a:rPr>
              <a:t>子供用のスクリーンを作る</a:t>
            </a:r>
            <a:endParaRPr kumimoji="1" lang="ja-JP" altLang="en-US" dirty="0">
              <a:solidFill>
                <a:srgbClr val="404040"/>
              </a:solidFill>
              <a:latin typeface="Meiryo" panose="020B0604030504040204" pitchFamily="34" charset="-128"/>
              <a:ea typeface="Meiryo" panose="020B0604030504040204" pitchFamily="34" charset="-128"/>
              <a:cs typeface="メイリオ"/>
            </a:endParaRPr>
          </a:p>
        </p:txBody>
      </p:sp>
      <p:sp>
        <p:nvSpPr>
          <p:cNvPr id="24" name="テキスト ボックス 23">
            <a:extLst>
              <a:ext uri="{FF2B5EF4-FFF2-40B4-BE49-F238E27FC236}">
                <a16:creationId xmlns:a16="http://schemas.microsoft.com/office/drawing/2014/main" id="{301B5209-8DDE-1340-BF60-12F886DF24DE}"/>
              </a:ext>
            </a:extLst>
          </p:cNvPr>
          <p:cNvSpPr txBox="1"/>
          <p:nvPr/>
        </p:nvSpPr>
        <p:spPr>
          <a:xfrm>
            <a:off x="3551559" y="3726481"/>
            <a:ext cx="2802882" cy="646331"/>
          </a:xfrm>
          <a:prstGeom prst="rect">
            <a:avLst/>
          </a:prstGeom>
          <a:noFill/>
        </p:spPr>
        <p:txBody>
          <a:bodyPr wrap="square" rtlCol="0" anchor="t">
            <a:spAutoFit/>
          </a:bodyPr>
          <a:lstStyle/>
          <a:p>
            <a:pPr marL="171450" indent="-171450">
              <a:buFont typeface="Arial" panose="020B0604020202020204" pitchFamily="34" charset="0"/>
              <a:buChar char="•"/>
            </a:pPr>
            <a:r>
              <a:rPr lang="ja-JP" altLang="en-US" sz="1200" dirty="0">
                <a:solidFill>
                  <a:srgbClr val="404040"/>
                </a:solidFill>
                <a:latin typeface="Meiryo" panose="020B0604030504040204" pitchFamily="34" charset="-128"/>
                <a:ea typeface="Meiryo" panose="020B0604030504040204" pitchFamily="34" charset="-128"/>
                <a:cs typeface="メイリオ"/>
              </a:rPr>
              <a:t>カラオケボックス並みのサイズ</a:t>
            </a:r>
            <a:endParaRPr lang="en-US" altLang="ja-JP" sz="1200" dirty="0">
              <a:solidFill>
                <a:srgbClr val="404040"/>
              </a:solidFill>
              <a:latin typeface="Meiryo" panose="020B0604030504040204" pitchFamily="34" charset="-128"/>
              <a:ea typeface="Meiryo" panose="020B0604030504040204" pitchFamily="34" charset="-128"/>
              <a:cs typeface="メイリオ"/>
            </a:endParaRPr>
          </a:p>
          <a:p>
            <a:pPr marL="171450" indent="-171450">
              <a:buFont typeface="Arial" panose="020B0604020202020204" pitchFamily="34" charset="0"/>
              <a:buChar char="•"/>
            </a:pPr>
            <a:r>
              <a:rPr kumimoji="1" lang="ja-JP" altLang="en-US" sz="1200" dirty="0">
                <a:solidFill>
                  <a:srgbClr val="404040"/>
                </a:solidFill>
                <a:latin typeface="Meiryo" panose="020B0604030504040204" pitchFamily="34" charset="-128"/>
                <a:ea typeface="Meiryo" panose="020B0604030504040204" pitchFamily="34" charset="-128"/>
                <a:cs typeface="メイリオ"/>
              </a:rPr>
              <a:t>放映ジャンルを特化する</a:t>
            </a:r>
            <a:endParaRPr kumimoji="1" lang="en-US" altLang="ja-JP" sz="1200" dirty="0">
              <a:solidFill>
                <a:srgbClr val="404040"/>
              </a:solidFill>
              <a:latin typeface="Meiryo" panose="020B0604030504040204" pitchFamily="34" charset="-128"/>
              <a:ea typeface="Meiryo" panose="020B0604030504040204" pitchFamily="34" charset="-128"/>
              <a:cs typeface="メイリオ"/>
            </a:endParaRPr>
          </a:p>
          <a:p>
            <a:pPr marL="171450" indent="-171450">
              <a:buFont typeface="Arial" panose="020B0604020202020204" pitchFamily="34" charset="0"/>
              <a:buChar char="•"/>
            </a:pPr>
            <a:r>
              <a:rPr kumimoji="1" lang="ja-JP" altLang="en-US" sz="1200" dirty="0">
                <a:solidFill>
                  <a:srgbClr val="404040"/>
                </a:solidFill>
                <a:latin typeface="Meiryo" panose="020B0604030504040204" pitchFamily="34" charset="-128"/>
                <a:ea typeface="Meiryo" panose="020B0604030504040204" pitchFamily="34" charset="-128"/>
                <a:cs typeface="メイリオ"/>
              </a:rPr>
              <a:t>イスをなくして寝転ぶ</a:t>
            </a:r>
            <a:endParaRPr kumimoji="1" lang="en-US" altLang="ja-JP" sz="1200" dirty="0">
              <a:solidFill>
                <a:srgbClr val="404040"/>
              </a:solidFill>
              <a:latin typeface="Meiryo" panose="020B0604030504040204" pitchFamily="34" charset="-128"/>
              <a:ea typeface="Meiryo" panose="020B0604030504040204" pitchFamily="34" charset="-128"/>
              <a:cs typeface="メイリオ"/>
            </a:endParaRPr>
          </a:p>
        </p:txBody>
      </p:sp>
      <p:sp>
        <p:nvSpPr>
          <p:cNvPr id="25" name="テキスト ボックス 24">
            <a:extLst>
              <a:ext uri="{FF2B5EF4-FFF2-40B4-BE49-F238E27FC236}">
                <a16:creationId xmlns:a16="http://schemas.microsoft.com/office/drawing/2014/main" id="{C5E28A12-A65C-5D4D-967A-77AEFA9DCFED}"/>
              </a:ext>
            </a:extLst>
          </p:cNvPr>
          <p:cNvSpPr txBox="1"/>
          <p:nvPr/>
        </p:nvSpPr>
        <p:spPr>
          <a:xfrm>
            <a:off x="6621891" y="3726481"/>
            <a:ext cx="2802882" cy="646331"/>
          </a:xfrm>
          <a:prstGeom prst="rect">
            <a:avLst/>
          </a:prstGeom>
          <a:noFill/>
        </p:spPr>
        <p:txBody>
          <a:bodyPr wrap="square" rtlCol="0" anchor="t">
            <a:spAutoFit/>
          </a:bodyPr>
          <a:lstStyle/>
          <a:p>
            <a:pPr marL="171450" indent="-171450">
              <a:buFont typeface="Arial" panose="020B0604020202020204" pitchFamily="34" charset="0"/>
              <a:buChar char="•"/>
            </a:pPr>
            <a:r>
              <a:rPr kumimoji="1" lang="ja-JP" altLang="en-US" sz="1200" dirty="0">
                <a:solidFill>
                  <a:srgbClr val="404040"/>
                </a:solidFill>
                <a:latin typeface="Meiryo" panose="020B0604030504040204" pitchFamily="34" charset="-128"/>
                <a:ea typeface="Meiryo" panose="020B0604030504040204" pitchFamily="34" charset="-128"/>
                <a:cs typeface="メイリオ"/>
              </a:rPr>
              <a:t>公園の壁で上映</a:t>
            </a:r>
            <a:r>
              <a:rPr lang="ja-JP" altLang="en-US" sz="1200" dirty="0">
                <a:solidFill>
                  <a:srgbClr val="404040"/>
                </a:solidFill>
                <a:latin typeface="Meiryo" panose="020B0604030504040204" pitchFamily="34" charset="-128"/>
                <a:ea typeface="Meiryo" panose="020B0604030504040204" pitchFamily="34" charset="-128"/>
                <a:cs typeface="メイリオ"/>
              </a:rPr>
              <a:t>する</a:t>
            </a:r>
            <a:endParaRPr kumimoji="1" lang="en-US" altLang="ja-JP" sz="1200" dirty="0">
              <a:solidFill>
                <a:srgbClr val="404040"/>
              </a:solidFill>
              <a:latin typeface="Meiryo" panose="020B0604030504040204" pitchFamily="34" charset="-128"/>
              <a:ea typeface="Meiryo" panose="020B0604030504040204" pitchFamily="34" charset="-128"/>
              <a:cs typeface="メイリオ"/>
            </a:endParaRPr>
          </a:p>
          <a:p>
            <a:pPr marL="171450" indent="-171450">
              <a:buFont typeface="Arial" panose="020B0604020202020204" pitchFamily="34" charset="0"/>
              <a:buChar char="•"/>
            </a:pPr>
            <a:r>
              <a:rPr lang="ja-JP" altLang="en-US" sz="1200" dirty="0">
                <a:solidFill>
                  <a:srgbClr val="404040"/>
                </a:solidFill>
                <a:latin typeface="Meiryo" panose="020B0604030504040204" pitchFamily="34" charset="-128"/>
                <a:ea typeface="Meiryo" panose="020B0604030504040204" pitchFamily="34" charset="-128"/>
                <a:cs typeface="メイリオ"/>
              </a:rPr>
              <a:t>スマホで上映する</a:t>
            </a:r>
            <a:endParaRPr lang="en-US" altLang="ja-JP" sz="1200" dirty="0">
              <a:solidFill>
                <a:srgbClr val="404040"/>
              </a:solidFill>
              <a:latin typeface="Meiryo" panose="020B0604030504040204" pitchFamily="34" charset="-128"/>
              <a:ea typeface="Meiryo" panose="020B0604030504040204" pitchFamily="34" charset="-128"/>
              <a:cs typeface="メイリオ"/>
            </a:endParaRPr>
          </a:p>
          <a:p>
            <a:pPr marL="171450" indent="-171450">
              <a:buFont typeface="Arial" panose="020B0604020202020204" pitchFamily="34" charset="0"/>
              <a:buChar char="•"/>
            </a:pPr>
            <a:r>
              <a:rPr kumimoji="1" lang="ja-JP" altLang="en-US" sz="1200" dirty="0">
                <a:solidFill>
                  <a:srgbClr val="404040"/>
                </a:solidFill>
                <a:latin typeface="Meiryo" panose="020B0604030504040204" pitchFamily="34" charset="-128"/>
                <a:ea typeface="Meiryo" panose="020B0604030504040204" pitchFamily="34" charset="-128"/>
                <a:cs typeface="メイリオ"/>
              </a:rPr>
              <a:t>コンサートホールで上映する</a:t>
            </a:r>
            <a:endParaRPr kumimoji="1" lang="ja-JP" altLang="en-US" dirty="0">
              <a:solidFill>
                <a:srgbClr val="404040"/>
              </a:solidFill>
              <a:latin typeface="Meiryo" panose="020B0604030504040204" pitchFamily="34" charset="-128"/>
              <a:ea typeface="Meiryo" panose="020B0604030504040204" pitchFamily="34" charset="-128"/>
              <a:cs typeface="メイリオ"/>
            </a:endParaRPr>
          </a:p>
        </p:txBody>
      </p:sp>
      <p:sp>
        <p:nvSpPr>
          <p:cNvPr id="26" name="テキスト ボックス 25">
            <a:extLst>
              <a:ext uri="{FF2B5EF4-FFF2-40B4-BE49-F238E27FC236}">
                <a16:creationId xmlns:a16="http://schemas.microsoft.com/office/drawing/2014/main" id="{D4103CAE-640C-C542-872C-13BD224A7AEF}"/>
              </a:ext>
            </a:extLst>
          </p:cNvPr>
          <p:cNvSpPr txBox="1"/>
          <p:nvPr/>
        </p:nvSpPr>
        <p:spPr>
          <a:xfrm>
            <a:off x="481227" y="5315967"/>
            <a:ext cx="2802882" cy="646331"/>
          </a:xfrm>
          <a:prstGeom prst="rect">
            <a:avLst/>
          </a:prstGeom>
          <a:noFill/>
        </p:spPr>
        <p:txBody>
          <a:bodyPr wrap="square" rtlCol="0" anchor="t">
            <a:spAutoFit/>
          </a:bodyPr>
          <a:lstStyle/>
          <a:p>
            <a:pPr marL="171450" indent="-171450">
              <a:buFont typeface="Arial" panose="020B0604020202020204" pitchFamily="34" charset="0"/>
              <a:buChar char="•"/>
            </a:pPr>
            <a:r>
              <a:rPr lang="ja-JP" altLang="en-US" sz="1200" dirty="0">
                <a:solidFill>
                  <a:srgbClr val="404040"/>
                </a:solidFill>
                <a:latin typeface="Meiryo" panose="020B0604030504040204" pitchFamily="34" charset="-128"/>
                <a:ea typeface="Meiryo" panose="020B0604030504040204" pitchFamily="34" charset="-128"/>
                <a:cs typeface="メイリオ"/>
              </a:rPr>
              <a:t>これから制作する映画についてのトークイベントを開催</a:t>
            </a:r>
            <a:endParaRPr lang="en-US" altLang="ja-JP" sz="1200" dirty="0">
              <a:solidFill>
                <a:srgbClr val="404040"/>
              </a:solidFill>
              <a:latin typeface="Meiryo" panose="020B0604030504040204" pitchFamily="34" charset="-128"/>
              <a:ea typeface="Meiryo" panose="020B0604030504040204" pitchFamily="34" charset="-128"/>
              <a:cs typeface="メイリオ"/>
            </a:endParaRPr>
          </a:p>
          <a:p>
            <a:pPr marL="171450" indent="-171450">
              <a:buFont typeface="Arial" panose="020B0604020202020204" pitchFamily="34" charset="0"/>
              <a:buChar char="•"/>
            </a:pPr>
            <a:r>
              <a:rPr lang="ja-JP" altLang="en-US" sz="1200" dirty="0">
                <a:solidFill>
                  <a:srgbClr val="404040"/>
                </a:solidFill>
                <a:latin typeface="Meiryo" panose="020B0604030504040204" pitchFamily="34" charset="-128"/>
                <a:ea typeface="Meiryo" panose="020B0604030504040204" pitchFamily="34" charset="-128"/>
                <a:cs typeface="メイリオ"/>
              </a:rPr>
              <a:t>早朝ショー</a:t>
            </a:r>
            <a:endParaRPr lang="en-US" altLang="ja-JP" sz="1200" dirty="0">
              <a:solidFill>
                <a:srgbClr val="404040"/>
              </a:solidFill>
              <a:latin typeface="Meiryo" panose="020B0604030504040204" pitchFamily="34" charset="-128"/>
              <a:ea typeface="Meiryo" panose="020B0604030504040204" pitchFamily="34" charset="-128"/>
              <a:cs typeface="メイリオ"/>
            </a:endParaRPr>
          </a:p>
        </p:txBody>
      </p:sp>
      <p:sp>
        <p:nvSpPr>
          <p:cNvPr id="28" name="テキスト ボックス 27">
            <a:extLst>
              <a:ext uri="{FF2B5EF4-FFF2-40B4-BE49-F238E27FC236}">
                <a16:creationId xmlns:a16="http://schemas.microsoft.com/office/drawing/2014/main" id="{4D98DE60-F494-2B45-93A7-FF8D8F6CA154}"/>
              </a:ext>
            </a:extLst>
          </p:cNvPr>
          <p:cNvSpPr txBox="1"/>
          <p:nvPr/>
        </p:nvSpPr>
        <p:spPr>
          <a:xfrm>
            <a:off x="3551559" y="5315967"/>
            <a:ext cx="2802882" cy="646331"/>
          </a:xfrm>
          <a:prstGeom prst="rect">
            <a:avLst/>
          </a:prstGeom>
          <a:noFill/>
        </p:spPr>
        <p:txBody>
          <a:bodyPr wrap="square" rtlCol="0" anchor="t">
            <a:spAutoFit/>
          </a:bodyPr>
          <a:lstStyle/>
          <a:p>
            <a:pPr marL="171450" indent="-171450">
              <a:buFont typeface="Arial" panose="020B0604020202020204" pitchFamily="34" charset="0"/>
              <a:buChar char="•"/>
            </a:pPr>
            <a:r>
              <a:rPr kumimoji="1" lang="ja-JP" altLang="en-US" sz="1200" dirty="0">
                <a:solidFill>
                  <a:srgbClr val="404040"/>
                </a:solidFill>
                <a:latin typeface="Meiryo" panose="020B0604030504040204" pitchFamily="34" charset="-128"/>
                <a:ea typeface="Meiryo" panose="020B0604030504040204" pitchFamily="34" charset="-128"/>
                <a:cs typeface="メイリオ"/>
              </a:rPr>
              <a:t>映画をお客様に作ってもらう</a:t>
            </a:r>
            <a:endParaRPr kumimoji="1" lang="en-US" altLang="ja-JP" sz="1200" dirty="0">
              <a:solidFill>
                <a:srgbClr val="404040"/>
              </a:solidFill>
              <a:latin typeface="Meiryo" panose="020B0604030504040204" pitchFamily="34" charset="-128"/>
              <a:ea typeface="Meiryo" panose="020B0604030504040204" pitchFamily="34" charset="-128"/>
              <a:cs typeface="メイリオ"/>
            </a:endParaRPr>
          </a:p>
          <a:p>
            <a:pPr marL="171450" indent="-171450">
              <a:buFont typeface="Arial" panose="020B0604020202020204" pitchFamily="34" charset="0"/>
              <a:buChar char="•"/>
            </a:pPr>
            <a:r>
              <a:rPr lang="ja-JP" altLang="en-US" sz="1200" dirty="0">
                <a:solidFill>
                  <a:srgbClr val="404040"/>
                </a:solidFill>
                <a:latin typeface="Meiryo" panose="020B0604030504040204" pitchFamily="34" charset="-128"/>
                <a:ea typeface="Meiryo" panose="020B0604030504040204" pitchFamily="34" charset="-128"/>
                <a:cs typeface="メイリオ"/>
              </a:rPr>
              <a:t>明るい空間で話しながら見る</a:t>
            </a:r>
            <a:endParaRPr lang="en-US" altLang="ja-JP" sz="1200" dirty="0">
              <a:solidFill>
                <a:srgbClr val="404040"/>
              </a:solidFill>
              <a:latin typeface="Meiryo" panose="020B0604030504040204" pitchFamily="34" charset="-128"/>
              <a:ea typeface="Meiryo" panose="020B0604030504040204" pitchFamily="34" charset="-128"/>
              <a:cs typeface="メイリオ"/>
            </a:endParaRPr>
          </a:p>
          <a:p>
            <a:pPr marL="171450" indent="-171450">
              <a:buFont typeface="Arial" panose="020B0604020202020204" pitchFamily="34" charset="0"/>
              <a:buChar char="•"/>
            </a:pPr>
            <a:r>
              <a:rPr lang="ja-JP" altLang="en-US" sz="1200" dirty="0">
                <a:solidFill>
                  <a:srgbClr val="404040"/>
                </a:solidFill>
                <a:latin typeface="Meiryo" panose="020B0604030504040204" pitchFamily="34" charset="-128"/>
                <a:ea typeface="Meiryo" panose="020B0604030504040204" pitchFamily="34" charset="-128"/>
                <a:cs typeface="メイリオ"/>
              </a:rPr>
              <a:t>投げ銭式にしてみる</a:t>
            </a:r>
            <a:endParaRPr lang="en-US" altLang="ja-JP" sz="1200" dirty="0">
              <a:solidFill>
                <a:srgbClr val="404040"/>
              </a:solidFill>
              <a:latin typeface="Meiryo" panose="020B0604030504040204" pitchFamily="34" charset="-128"/>
              <a:ea typeface="Meiryo" panose="020B0604030504040204" pitchFamily="34" charset="-128"/>
              <a:cs typeface="メイリオ"/>
            </a:endParaRPr>
          </a:p>
        </p:txBody>
      </p:sp>
      <p:sp>
        <p:nvSpPr>
          <p:cNvPr id="29" name="テキスト ボックス 28">
            <a:extLst>
              <a:ext uri="{FF2B5EF4-FFF2-40B4-BE49-F238E27FC236}">
                <a16:creationId xmlns:a16="http://schemas.microsoft.com/office/drawing/2014/main" id="{0A795190-363F-184B-B8FA-824BD023DDC3}"/>
              </a:ext>
            </a:extLst>
          </p:cNvPr>
          <p:cNvSpPr txBox="1"/>
          <p:nvPr/>
        </p:nvSpPr>
        <p:spPr>
          <a:xfrm>
            <a:off x="6621891" y="5315967"/>
            <a:ext cx="2802882" cy="646331"/>
          </a:xfrm>
          <a:prstGeom prst="rect">
            <a:avLst/>
          </a:prstGeom>
          <a:noFill/>
        </p:spPr>
        <p:txBody>
          <a:bodyPr wrap="square" rtlCol="0" anchor="t">
            <a:spAutoFit/>
          </a:bodyPr>
          <a:lstStyle/>
          <a:p>
            <a:pPr marL="171450" indent="-171450">
              <a:buFont typeface="Arial" panose="020B0604020202020204" pitchFamily="34" charset="0"/>
              <a:buChar char="•"/>
            </a:pPr>
            <a:r>
              <a:rPr kumimoji="1" lang="ja-JP" altLang="en-US" sz="1200" dirty="0">
                <a:solidFill>
                  <a:srgbClr val="404040"/>
                </a:solidFill>
                <a:latin typeface="Meiryo" panose="020B0604030504040204" pitchFamily="34" charset="-128"/>
                <a:ea typeface="Meiryo" panose="020B0604030504040204" pitchFamily="34" charset="-128"/>
                <a:cs typeface="メイリオ"/>
              </a:rPr>
              <a:t>カフェと併設の映画館</a:t>
            </a:r>
            <a:endParaRPr kumimoji="1" lang="en-US" altLang="ja-JP" sz="1200" dirty="0">
              <a:solidFill>
                <a:srgbClr val="404040"/>
              </a:solidFill>
              <a:latin typeface="Meiryo" panose="020B0604030504040204" pitchFamily="34" charset="-128"/>
              <a:ea typeface="Meiryo" panose="020B0604030504040204" pitchFamily="34" charset="-128"/>
              <a:cs typeface="メイリオ"/>
            </a:endParaRPr>
          </a:p>
          <a:p>
            <a:pPr marL="171450" indent="-171450">
              <a:buFont typeface="Arial" panose="020B0604020202020204" pitchFamily="34" charset="0"/>
              <a:buChar char="•"/>
            </a:pPr>
            <a:r>
              <a:rPr kumimoji="1" lang="en-US" altLang="ja-JP" sz="1200" dirty="0">
                <a:solidFill>
                  <a:srgbClr val="404040"/>
                </a:solidFill>
                <a:latin typeface="Meiryo" panose="020B0604030504040204" pitchFamily="34" charset="-128"/>
                <a:ea typeface="Meiryo" panose="020B0604030504040204" pitchFamily="34" charset="-128"/>
                <a:cs typeface="メイリオ"/>
              </a:rPr>
              <a:t>DVD</a:t>
            </a:r>
            <a:r>
              <a:rPr kumimoji="1" lang="ja-JP" altLang="en-US" sz="1200" dirty="0">
                <a:solidFill>
                  <a:srgbClr val="404040"/>
                </a:solidFill>
                <a:latin typeface="Meiryo" panose="020B0604030504040204" pitchFamily="34" charset="-128"/>
                <a:ea typeface="Meiryo" panose="020B0604030504040204" pitchFamily="34" charset="-128"/>
                <a:cs typeface="メイリオ"/>
              </a:rPr>
              <a:t>ショップと併設</a:t>
            </a:r>
            <a:endParaRPr kumimoji="1" lang="en-US" altLang="ja-JP" sz="1200" dirty="0">
              <a:solidFill>
                <a:srgbClr val="404040"/>
              </a:solidFill>
              <a:latin typeface="Meiryo" panose="020B0604030504040204" pitchFamily="34" charset="-128"/>
              <a:ea typeface="Meiryo" panose="020B0604030504040204" pitchFamily="34" charset="-128"/>
              <a:cs typeface="メイリオ"/>
            </a:endParaRPr>
          </a:p>
          <a:p>
            <a:pPr marL="171450" indent="-171450">
              <a:buFont typeface="Arial" panose="020B0604020202020204" pitchFamily="34" charset="0"/>
              <a:buChar char="•"/>
            </a:pPr>
            <a:r>
              <a:rPr lang="ja-JP" altLang="en-US" sz="1200" dirty="0">
                <a:solidFill>
                  <a:srgbClr val="404040"/>
                </a:solidFill>
                <a:latin typeface="Meiryo" panose="020B0604030504040204" pitchFamily="34" charset="-128"/>
                <a:ea typeface="Meiryo" panose="020B0604030504040204" pitchFamily="34" charset="-128"/>
                <a:cs typeface="メイリオ"/>
              </a:rPr>
              <a:t>映画館と動画配信サービスが連携</a:t>
            </a:r>
            <a:endParaRPr lang="en-US" altLang="ja-JP" sz="1200" dirty="0">
              <a:solidFill>
                <a:srgbClr val="404040"/>
              </a:solidFill>
              <a:latin typeface="Meiryo" panose="020B0604030504040204" pitchFamily="34" charset="-128"/>
              <a:ea typeface="Meiryo" panose="020B0604030504040204" pitchFamily="34" charset="-128"/>
              <a:cs typeface="メイリオ"/>
            </a:endParaRPr>
          </a:p>
        </p:txBody>
      </p:sp>
      <p:sp>
        <p:nvSpPr>
          <p:cNvPr id="31" name="テキスト ボックス 30">
            <a:extLst>
              <a:ext uri="{FF2B5EF4-FFF2-40B4-BE49-F238E27FC236}">
                <a16:creationId xmlns:a16="http://schemas.microsoft.com/office/drawing/2014/main" id="{9469F0A5-11D6-45E7-ACB2-72CAFDDD90B5}"/>
              </a:ext>
            </a:extLst>
          </p:cNvPr>
          <p:cNvSpPr txBox="1"/>
          <p:nvPr/>
        </p:nvSpPr>
        <p:spPr>
          <a:xfrm>
            <a:off x="337288" y="6560810"/>
            <a:ext cx="155202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3.</a:t>
            </a:r>
            <a:r>
              <a:rPr lang="ja-JP" altLang="en-US" sz="900" dirty="0">
                <a:latin typeface="Meiryo UI" panose="020B0604030504040204" pitchFamily="50" charset="-128"/>
                <a:ea typeface="Meiryo UI" panose="020B0604030504040204" pitchFamily="50" charset="-128"/>
              </a:rPr>
              <a:t>課題解決のアイデアを練る</a:t>
            </a:r>
          </a:p>
        </p:txBody>
      </p:sp>
      <p:sp>
        <p:nvSpPr>
          <p:cNvPr id="32" name="テキスト ボックス 31">
            <a:extLst>
              <a:ext uri="{FF2B5EF4-FFF2-40B4-BE49-F238E27FC236}">
                <a16:creationId xmlns:a16="http://schemas.microsoft.com/office/drawing/2014/main" id="{C4D307B9-BDF8-4D78-95ED-EB407AAD76A3}"/>
              </a:ext>
            </a:extLst>
          </p:cNvPr>
          <p:cNvSpPr txBox="1"/>
          <p:nvPr/>
        </p:nvSpPr>
        <p:spPr>
          <a:xfrm>
            <a:off x="1809280" y="6560810"/>
            <a:ext cx="1835759"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STEP1:</a:t>
            </a:r>
            <a:r>
              <a:rPr lang="ja-JP" altLang="en-US" sz="900" dirty="0">
                <a:latin typeface="Meiryo UI" panose="020B0604030504040204" pitchFamily="50" charset="-128"/>
                <a:ea typeface="Meiryo UI" panose="020B0604030504040204" pitchFamily="50" charset="-128"/>
              </a:rPr>
              <a:t>制限なくアイデアを発想する</a:t>
            </a:r>
          </a:p>
        </p:txBody>
      </p:sp>
    </p:spTree>
    <p:extLst>
      <p:ext uri="{BB962C8B-B14F-4D97-AF65-F5344CB8AC3E}">
        <p14:creationId xmlns:p14="http://schemas.microsoft.com/office/powerpoint/2010/main" val="3922560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四角形: 角を丸くする 31">
            <a:extLst>
              <a:ext uri="{FF2B5EF4-FFF2-40B4-BE49-F238E27FC236}">
                <a16:creationId xmlns:a16="http://schemas.microsoft.com/office/drawing/2014/main" id="{6167F1ED-C6A0-465C-BB1A-CFEB0A6BBCD6}"/>
              </a:ext>
            </a:extLst>
          </p:cNvPr>
          <p:cNvSpPr/>
          <p:nvPr/>
        </p:nvSpPr>
        <p:spPr>
          <a:xfrm>
            <a:off x="5174108" y="231686"/>
            <a:ext cx="4323391" cy="3389403"/>
          </a:xfrm>
          <a:prstGeom prst="roundRect">
            <a:avLst>
              <a:gd name="adj" fmla="val 5105"/>
            </a:avLst>
          </a:prstGeom>
          <a:ln w="3175">
            <a:solidFill>
              <a:srgbClr val="6699FF"/>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8" name="正方形/長方形 17"/>
          <p:cNvSpPr/>
          <p:nvPr/>
        </p:nvSpPr>
        <p:spPr>
          <a:xfrm>
            <a:off x="365761" y="572269"/>
            <a:ext cx="466657" cy="400114"/>
          </a:xfrm>
          <a:prstGeom prst="rect">
            <a:avLst/>
          </a:prstGeom>
          <a:solidFill>
            <a:srgbClr val="6699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36" name="直線コネクタ 35"/>
          <p:cNvCxnSpPr/>
          <p:nvPr/>
        </p:nvCxnSpPr>
        <p:spPr>
          <a:xfrm>
            <a:off x="4953000" y="0"/>
            <a:ext cx="0" cy="6858000"/>
          </a:xfrm>
          <a:prstGeom prst="line">
            <a:avLst/>
          </a:prstGeom>
          <a:ln w="12700" cmpd="sng">
            <a:solidFill>
              <a:schemeClr val="tx1">
                <a:lumMod val="65000"/>
                <a:lumOff val="3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5" name="テキスト ボックス 14"/>
          <p:cNvSpPr txBox="1"/>
          <p:nvPr/>
        </p:nvSpPr>
        <p:spPr>
          <a:xfrm>
            <a:off x="907222" y="499729"/>
            <a:ext cx="1700466" cy="369332"/>
          </a:xfrm>
          <a:prstGeom prst="rect">
            <a:avLst/>
          </a:prstGeom>
          <a:noFill/>
        </p:spPr>
        <p:txBody>
          <a:bodyPr wrap="none" rtlCol="0">
            <a:spAutoFit/>
          </a:bodyPr>
          <a:lstStyle/>
          <a:p>
            <a:r>
              <a:rPr lang="en-US" altLang="ja-JP" b="1" dirty="0">
                <a:solidFill>
                  <a:schemeClr val="tx1">
                    <a:lumMod val="75000"/>
                    <a:lumOff val="25000"/>
                  </a:schemeClr>
                </a:solidFill>
                <a:latin typeface="Meiryo UI" panose="020B0604030504040204" pitchFamily="50" charset="-128"/>
                <a:ea typeface="Meiryo UI" panose="020B0604030504040204" pitchFamily="50" charset="-128"/>
              </a:rPr>
              <a:t>As is / To be</a:t>
            </a:r>
            <a:endParaRPr lang="ja-JP" altLang="en-US" dirty="0">
              <a:solidFill>
                <a:schemeClr val="tx1">
                  <a:lumMod val="85000"/>
                  <a:lumOff val="15000"/>
                </a:schemeClr>
              </a:solidFill>
              <a:latin typeface="Meiryo UI" panose="020B0604030504040204" pitchFamily="50" charset="-128"/>
              <a:ea typeface="Meiryo UI" panose="020B0604030504040204" pitchFamily="50" charset="-128"/>
              <a:cs typeface="メイリオ"/>
            </a:endParaRPr>
          </a:p>
        </p:txBody>
      </p:sp>
      <p:sp>
        <p:nvSpPr>
          <p:cNvPr id="50" name="テキスト ボックス 49"/>
          <p:cNvSpPr txBox="1"/>
          <p:nvPr/>
        </p:nvSpPr>
        <p:spPr>
          <a:xfrm>
            <a:off x="338250" y="575837"/>
            <a:ext cx="474314" cy="338554"/>
          </a:xfrm>
          <a:prstGeom prst="rect">
            <a:avLst/>
          </a:prstGeom>
          <a:noFill/>
        </p:spPr>
        <p:txBody>
          <a:bodyPr wrap="square" rtlCol="0">
            <a:spAutoFit/>
          </a:bodyPr>
          <a:lstStyle/>
          <a:p>
            <a:pPr algn="ctr"/>
            <a:r>
              <a:rPr lang="en-US" altLang="ja-JP" sz="1600" b="1" dirty="0">
                <a:solidFill>
                  <a:schemeClr val="tx1">
                    <a:lumMod val="75000"/>
                    <a:lumOff val="25000"/>
                  </a:schemeClr>
                </a:solidFill>
                <a:latin typeface="Meiryo UI" panose="020B0604030504040204" pitchFamily="50" charset="-128"/>
                <a:ea typeface="Meiryo UI" panose="020B0604030504040204" pitchFamily="50" charset="-128"/>
              </a:rPr>
              <a:t>01</a:t>
            </a:r>
            <a:endParaRPr kumimoji="1" lang="ja-JP" altLang="en-US" sz="1600" dirty="0">
              <a:solidFill>
                <a:schemeClr val="tx1">
                  <a:lumMod val="85000"/>
                  <a:lumOff val="15000"/>
                </a:schemeClr>
              </a:solidFill>
              <a:latin typeface="Meiryo UI" panose="020B0604030504040204" pitchFamily="50" charset="-128"/>
              <a:ea typeface="Meiryo UI" panose="020B0604030504040204" pitchFamily="50" charset="-128"/>
              <a:cs typeface="メイリオ"/>
            </a:endParaRPr>
          </a:p>
        </p:txBody>
      </p:sp>
      <p:sp>
        <p:nvSpPr>
          <p:cNvPr id="51" name="テキスト ボックス 50"/>
          <p:cNvSpPr txBox="1"/>
          <p:nvPr/>
        </p:nvSpPr>
        <p:spPr>
          <a:xfrm>
            <a:off x="907222" y="821234"/>
            <a:ext cx="1980029" cy="246221"/>
          </a:xfrm>
          <a:prstGeom prst="rect">
            <a:avLst/>
          </a:prstGeom>
          <a:noFill/>
        </p:spPr>
        <p:txBody>
          <a:bodyPr wrap="none" rtlCol="0">
            <a:spAutoFit/>
          </a:bodyPr>
          <a:lstStyle/>
          <a:p>
            <a:r>
              <a:rPr lang="ja-JP" altLang="en-US" sz="1000" dirty="0">
                <a:solidFill>
                  <a:srgbClr val="262626"/>
                </a:solidFill>
                <a:latin typeface="メイリオ"/>
                <a:ea typeface="メイリオ"/>
                <a:cs typeface="メイリオ"/>
              </a:rPr>
              <a:t>客観的に企画の魅力をまとめる</a:t>
            </a:r>
            <a:endParaRPr lang="en-US" altLang="ja-JP" sz="1000" dirty="0">
              <a:solidFill>
                <a:srgbClr val="262626"/>
              </a:solidFill>
              <a:latin typeface="メイリオ"/>
              <a:ea typeface="メイリオ"/>
              <a:cs typeface="メイリオ"/>
            </a:endParaRPr>
          </a:p>
        </p:txBody>
      </p:sp>
      <p:sp>
        <p:nvSpPr>
          <p:cNvPr id="62" name="テキスト ボックス 61"/>
          <p:cNvSpPr txBox="1"/>
          <p:nvPr/>
        </p:nvSpPr>
        <p:spPr>
          <a:xfrm>
            <a:off x="6968575" y="271623"/>
            <a:ext cx="723275" cy="307777"/>
          </a:xfrm>
          <a:prstGeom prst="rect">
            <a:avLst/>
          </a:prstGeom>
          <a:noFill/>
        </p:spPr>
        <p:txBody>
          <a:bodyPr wrap="none" rtlCol="0" anchor="ctr">
            <a:spAutoFit/>
          </a:bodyPr>
          <a:lstStyle/>
          <a:p>
            <a:r>
              <a:rPr lang="ja-JP" altLang="en-US" sz="1400" b="1" dirty="0">
                <a:solidFill>
                  <a:srgbClr val="6699FF"/>
                </a:solidFill>
                <a:latin typeface="メイリオ"/>
                <a:ea typeface="メイリオ"/>
                <a:cs typeface="メイリオ"/>
              </a:rPr>
              <a:t>使い方</a:t>
            </a:r>
            <a:endParaRPr kumimoji="1" lang="ja-JP" altLang="en-US" sz="1400" b="1" dirty="0">
              <a:solidFill>
                <a:srgbClr val="6699FF"/>
              </a:solidFill>
              <a:latin typeface="メイリオ"/>
              <a:ea typeface="メイリオ"/>
              <a:cs typeface="メイリオ"/>
            </a:endParaRPr>
          </a:p>
        </p:txBody>
      </p:sp>
      <p:sp>
        <p:nvSpPr>
          <p:cNvPr id="75" name="テキスト ボックス 74"/>
          <p:cNvSpPr txBox="1"/>
          <p:nvPr/>
        </p:nvSpPr>
        <p:spPr>
          <a:xfrm>
            <a:off x="5226875" y="555848"/>
            <a:ext cx="4270624" cy="3160096"/>
          </a:xfrm>
          <a:prstGeom prst="rect">
            <a:avLst/>
          </a:prstGeom>
          <a:noFill/>
        </p:spPr>
        <p:txBody>
          <a:bodyPr wrap="square" rtlCol="0" anchor="t">
            <a:spAutoFit/>
          </a:bodyPr>
          <a:lstStyle/>
          <a:p>
            <a:pPr>
              <a:lnSpc>
                <a:spcPct val="140000"/>
              </a:lnSpc>
            </a:pPr>
            <a:r>
              <a:rPr lang="en-US" altLang="ja-JP" sz="900" b="1" dirty="0">
                <a:solidFill>
                  <a:srgbClr val="6699FF"/>
                </a:solidFill>
                <a:latin typeface="メイリオ"/>
                <a:ea typeface="メイリオ"/>
                <a:cs typeface="メイリオ"/>
              </a:rPr>
              <a:t>①</a:t>
            </a:r>
            <a:r>
              <a:rPr lang="ja-JP" altLang="en-US" sz="900" b="1" dirty="0">
                <a:solidFill>
                  <a:srgbClr val="6699FF"/>
                </a:solidFill>
                <a:latin typeface="メイリオ"/>
                <a:ea typeface="メイリオ"/>
                <a:cs typeface="メイリオ"/>
              </a:rPr>
              <a:t>［ヘッダーを作成する］：</a:t>
            </a:r>
            <a:r>
              <a:rPr lang="ja-JP" altLang="en-US" sz="900" dirty="0">
                <a:solidFill>
                  <a:schemeClr val="tx1">
                    <a:lumMod val="85000"/>
                    <a:lumOff val="15000"/>
                  </a:schemeClr>
                </a:solidFill>
                <a:latin typeface="メイリオ"/>
                <a:ea typeface="メイリオ"/>
                <a:cs typeface="メイリオ"/>
              </a:rPr>
              <a:t>プレスリリースであることが一目でわかるよう、「プレスリリース」と明記します。ブランドイメージを伝えるためのロゴのほか、発信日時や発信者も記載しましょう。</a:t>
            </a:r>
            <a:endParaRPr lang="en-US" altLang="ja-JP" sz="900" dirty="0">
              <a:solidFill>
                <a:schemeClr val="tx1">
                  <a:lumMod val="85000"/>
                  <a:lumOff val="15000"/>
                </a:schemeClr>
              </a:solidFill>
              <a:latin typeface="メイリオ"/>
              <a:ea typeface="メイリオ"/>
              <a:cs typeface="メイリオ"/>
            </a:endParaRPr>
          </a:p>
          <a:p>
            <a:pPr>
              <a:lnSpc>
                <a:spcPct val="140000"/>
              </a:lnSpc>
            </a:pPr>
            <a:endParaRPr lang="en-US" altLang="ja-JP" sz="900" dirty="0">
              <a:solidFill>
                <a:schemeClr val="tx1">
                  <a:lumMod val="85000"/>
                  <a:lumOff val="15000"/>
                </a:schemeClr>
              </a:solidFill>
              <a:latin typeface="メイリオ"/>
              <a:ea typeface="メイリオ"/>
              <a:cs typeface="メイリオ"/>
            </a:endParaRPr>
          </a:p>
          <a:p>
            <a:pPr>
              <a:lnSpc>
                <a:spcPct val="140000"/>
              </a:lnSpc>
            </a:pPr>
            <a:r>
              <a:rPr lang="ja-JP" altLang="en-US" sz="900" b="1" dirty="0">
                <a:solidFill>
                  <a:srgbClr val="6699FF"/>
                </a:solidFill>
                <a:latin typeface="メイリオ"/>
                <a:ea typeface="メイリオ"/>
                <a:cs typeface="メイリオ"/>
              </a:rPr>
              <a:t>②［見出しを作成する］：</a:t>
            </a:r>
            <a:r>
              <a:rPr lang="ja-JP" altLang="en-US" sz="900" dirty="0">
                <a:solidFill>
                  <a:schemeClr val="tx1">
                    <a:lumMod val="85000"/>
                    <a:lumOff val="15000"/>
                  </a:schemeClr>
                </a:solidFill>
                <a:latin typeface="メイリオ"/>
                <a:ea typeface="メイリオ"/>
                <a:cs typeface="メイリオ"/>
              </a:rPr>
              <a:t>内容と特徴をコンパクトに表現します。ニュースとして目を引けるかどうかがポイントです。サブタイトルを含め、</a:t>
            </a:r>
            <a:r>
              <a:rPr lang="en-US" altLang="ja-JP" sz="900" dirty="0">
                <a:solidFill>
                  <a:schemeClr val="tx1">
                    <a:lumMod val="85000"/>
                    <a:lumOff val="15000"/>
                  </a:schemeClr>
                </a:solidFill>
                <a:latin typeface="メイリオ"/>
                <a:ea typeface="メイリオ"/>
                <a:cs typeface="メイリオ"/>
              </a:rPr>
              <a:t>2</a:t>
            </a:r>
            <a:r>
              <a:rPr lang="ja-JP" altLang="en-US" sz="900" dirty="0">
                <a:solidFill>
                  <a:schemeClr val="tx1">
                    <a:lumMod val="85000"/>
                    <a:lumOff val="15000"/>
                  </a:schemeClr>
                </a:solidFill>
                <a:latin typeface="メイリオ"/>
                <a:ea typeface="メイリオ"/>
                <a:cs typeface="メイリオ"/>
              </a:rPr>
              <a:t>～</a:t>
            </a:r>
            <a:r>
              <a:rPr lang="en-US" altLang="ja-JP" sz="900" dirty="0">
                <a:solidFill>
                  <a:schemeClr val="tx1">
                    <a:lumMod val="85000"/>
                    <a:lumOff val="15000"/>
                  </a:schemeClr>
                </a:solidFill>
                <a:latin typeface="メイリオ"/>
                <a:ea typeface="メイリオ"/>
                <a:cs typeface="メイリオ"/>
              </a:rPr>
              <a:t>3</a:t>
            </a:r>
            <a:r>
              <a:rPr lang="ja-JP" altLang="en-US" sz="900" dirty="0">
                <a:solidFill>
                  <a:schemeClr val="tx1">
                    <a:lumMod val="85000"/>
                    <a:lumOff val="15000"/>
                  </a:schemeClr>
                </a:solidFill>
                <a:latin typeface="メイリオ"/>
                <a:ea typeface="メイリオ"/>
                <a:cs typeface="メイリオ"/>
              </a:rPr>
              <a:t>行でインパクトを与えられるように考えます。</a:t>
            </a:r>
            <a:endParaRPr lang="en-US" altLang="ja-JP" sz="900" dirty="0">
              <a:solidFill>
                <a:schemeClr val="tx1">
                  <a:lumMod val="85000"/>
                  <a:lumOff val="15000"/>
                </a:schemeClr>
              </a:solidFill>
              <a:latin typeface="メイリオ"/>
              <a:ea typeface="メイリオ"/>
              <a:cs typeface="メイリオ"/>
            </a:endParaRPr>
          </a:p>
          <a:p>
            <a:pPr>
              <a:lnSpc>
                <a:spcPct val="140000"/>
              </a:lnSpc>
            </a:pPr>
            <a:endParaRPr lang="en-US" altLang="ja-JP" sz="900" dirty="0">
              <a:solidFill>
                <a:schemeClr val="tx1">
                  <a:lumMod val="85000"/>
                  <a:lumOff val="15000"/>
                </a:schemeClr>
              </a:solidFill>
              <a:latin typeface="メイリオ"/>
              <a:ea typeface="メイリオ"/>
              <a:cs typeface="メイリオ"/>
            </a:endParaRPr>
          </a:p>
          <a:p>
            <a:pPr>
              <a:lnSpc>
                <a:spcPct val="140000"/>
              </a:lnSpc>
            </a:pPr>
            <a:r>
              <a:rPr lang="ja-JP" altLang="en-US" sz="900" b="1" dirty="0">
                <a:solidFill>
                  <a:srgbClr val="6699FF"/>
                </a:solidFill>
                <a:latin typeface="メイリオ"/>
                <a:ea typeface="メイリオ"/>
                <a:cs typeface="メイリオ"/>
              </a:rPr>
              <a:t>③［リード文を作成する］：</a:t>
            </a:r>
            <a:r>
              <a:rPr lang="ja-JP" altLang="en-US" sz="900" dirty="0">
                <a:solidFill>
                  <a:schemeClr val="tx1">
                    <a:lumMod val="85000"/>
                    <a:lumOff val="15000"/>
                  </a:schemeClr>
                </a:solidFill>
                <a:latin typeface="メイリオ"/>
                <a:ea typeface="メイリオ"/>
                <a:cs typeface="メイリオ"/>
              </a:rPr>
              <a:t>伝えたい内容のポイントや結論をリード文としてまとめます。最も伝えたい情報を表現しましょう。</a:t>
            </a:r>
            <a:endParaRPr lang="en-US" altLang="ja-JP" sz="900" dirty="0">
              <a:solidFill>
                <a:schemeClr val="tx1">
                  <a:lumMod val="85000"/>
                  <a:lumOff val="15000"/>
                </a:schemeClr>
              </a:solidFill>
              <a:latin typeface="メイリオ"/>
              <a:ea typeface="メイリオ"/>
              <a:cs typeface="メイリオ"/>
            </a:endParaRPr>
          </a:p>
          <a:p>
            <a:pPr>
              <a:lnSpc>
                <a:spcPct val="140000"/>
              </a:lnSpc>
            </a:pPr>
            <a:endParaRPr lang="en-US" altLang="ja-JP" sz="900" dirty="0">
              <a:solidFill>
                <a:schemeClr val="tx1">
                  <a:lumMod val="85000"/>
                  <a:lumOff val="15000"/>
                </a:schemeClr>
              </a:solidFill>
              <a:latin typeface="メイリオ"/>
              <a:ea typeface="メイリオ"/>
              <a:cs typeface="メイリオ"/>
            </a:endParaRPr>
          </a:p>
          <a:p>
            <a:pPr>
              <a:lnSpc>
                <a:spcPct val="140000"/>
              </a:lnSpc>
            </a:pPr>
            <a:r>
              <a:rPr lang="ja-JP" altLang="en-US" sz="900" b="1" dirty="0">
                <a:solidFill>
                  <a:srgbClr val="6699FF"/>
                </a:solidFill>
                <a:latin typeface="メイリオ"/>
                <a:ea typeface="メイリオ"/>
                <a:cs typeface="メイリオ"/>
              </a:rPr>
              <a:t>④［本文を作成する］：</a:t>
            </a:r>
            <a:r>
              <a:rPr lang="ja-JP" altLang="en-US" sz="900" dirty="0">
                <a:solidFill>
                  <a:schemeClr val="tx1">
                    <a:lumMod val="85000"/>
                    <a:lumOff val="15000"/>
                  </a:schemeClr>
                </a:solidFill>
                <a:latin typeface="メイリオ"/>
                <a:ea typeface="メイリオ"/>
                <a:cs typeface="メイリオ"/>
              </a:rPr>
              <a:t>伝えたい事柄を整理して本文を作成します。企画内容の</a:t>
            </a:r>
            <a:r>
              <a:rPr lang="en-US" altLang="ja-JP" sz="900" dirty="0">
                <a:solidFill>
                  <a:schemeClr val="tx1">
                    <a:lumMod val="85000"/>
                    <a:lumOff val="15000"/>
                  </a:schemeClr>
                </a:solidFill>
                <a:latin typeface="メイリオ"/>
                <a:ea typeface="メイリオ"/>
                <a:cs typeface="メイリオ"/>
              </a:rPr>
              <a:t>6W2H</a:t>
            </a:r>
            <a:r>
              <a:rPr lang="ja-JP" altLang="en-US" sz="900" dirty="0">
                <a:solidFill>
                  <a:schemeClr val="tx1">
                    <a:lumMod val="85000"/>
                    <a:lumOff val="15000"/>
                  </a:schemeClr>
                </a:solidFill>
                <a:latin typeface="メイリオ"/>
                <a:ea typeface="メイリオ"/>
                <a:cs typeface="メイリオ"/>
              </a:rPr>
              <a:t>（参照→</a:t>
            </a:r>
            <a:r>
              <a:rPr lang="en-US" altLang="ja-JP" sz="900" dirty="0">
                <a:solidFill>
                  <a:schemeClr val="tx1">
                    <a:lumMod val="85000"/>
                    <a:lumOff val="15000"/>
                  </a:schemeClr>
                </a:solidFill>
                <a:latin typeface="メイリオ"/>
                <a:ea typeface="メイリオ"/>
                <a:cs typeface="メイリオ"/>
              </a:rPr>
              <a:t>02</a:t>
            </a:r>
            <a:r>
              <a:rPr lang="ja-JP" altLang="en-US" sz="900" dirty="0">
                <a:solidFill>
                  <a:schemeClr val="tx1">
                    <a:lumMod val="85000"/>
                    <a:lumOff val="15000"/>
                  </a:schemeClr>
                </a:solidFill>
                <a:latin typeface="メイリオ"/>
                <a:ea typeface="メイリオ"/>
                <a:cs typeface="メイリオ"/>
              </a:rPr>
              <a:t>）を正確に伝えます。プレスリリースでは新規性や社会性、希少性、意外性、信頼性、ドラマ性、将来性など、ニュースとしての価値があるかどうかが重要です。問い合わせ先や会社概要も忘れず記載します。</a:t>
            </a:r>
            <a:endParaRPr lang="en-US" altLang="ja-JP" sz="900" dirty="0">
              <a:solidFill>
                <a:schemeClr val="tx1">
                  <a:lumMod val="85000"/>
                  <a:lumOff val="15000"/>
                </a:schemeClr>
              </a:solidFill>
              <a:latin typeface="メイリオ"/>
              <a:ea typeface="メイリオ"/>
              <a:cs typeface="メイリオ"/>
            </a:endParaRPr>
          </a:p>
          <a:p>
            <a:pPr>
              <a:lnSpc>
                <a:spcPct val="120000"/>
              </a:lnSpc>
            </a:pPr>
            <a:endParaRPr lang="en-US" altLang="ja-JP" sz="900" dirty="0">
              <a:solidFill>
                <a:schemeClr val="tx1">
                  <a:lumMod val="85000"/>
                  <a:lumOff val="15000"/>
                </a:schemeClr>
              </a:solidFill>
              <a:latin typeface="メイリオ"/>
              <a:ea typeface="メイリオ"/>
              <a:cs typeface="メイリオ"/>
            </a:endParaRPr>
          </a:p>
        </p:txBody>
      </p:sp>
      <p:sp>
        <p:nvSpPr>
          <p:cNvPr id="89" name="テキスト ボックス 88"/>
          <p:cNvSpPr txBox="1"/>
          <p:nvPr/>
        </p:nvSpPr>
        <p:spPr>
          <a:xfrm>
            <a:off x="281859" y="4910448"/>
            <a:ext cx="4493580" cy="1629677"/>
          </a:xfrm>
          <a:prstGeom prst="rect">
            <a:avLst/>
          </a:prstGeom>
          <a:noFill/>
        </p:spPr>
        <p:txBody>
          <a:bodyPr wrap="square" rtlCol="0" anchor="t">
            <a:spAutoFit/>
          </a:bodyPr>
          <a:lstStyle/>
          <a:p>
            <a:pPr algn="just">
              <a:lnSpc>
                <a:spcPct val="140000"/>
              </a:lnSpc>
            </a:pPr>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　「プレスリリース」とは、報道機関に向けた情報の告知のことです。新しい商品をリリースする際や、イベントを実施する際など、取材を受けて記事やニュースにしてもらうことで、より大きな発信力を用いて周知させるために活用されます。もともとは新聞社やテレビ局に向けたものでしたが、現在では</a:t>
            </a:r>
            <a:r>
              <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rPr>
              <a:t>Web</a:t>
            </a:r>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メディアなどへの情報提供にも欠かせません。自分たちの企画内容を簡潔に、かつニュースとしての価値があるということを言語化し、書面に落とし込む能力が求められます。</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a:p>
            <a:pPr algn="just">
              <a:lnSpc>
                <a:spcPct val="140000"/>
              </a:lnSpc>
            </a:pPr>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　上記のサンプルのように紙面で作成し、</a:t>
            </a:r>
            <a:r>
              <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rPr>
              <a:t>FAX</a:t>
            </a:r>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やメール、郵送、直接持ち込みなどの方法で届け、記者の目に止まれば取材へとつながります。</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 name="正方形/長方形 2">
            <a:extLst>
              <a:ext uri="{FF2B5EF4-FFF2-40B4-BE49-F238E27FC236}">
                <a16:creationId xmlns:a16="http://schemas.microsoft.com/office/drawing/2014/main" id="{F85D93B0-B4EA-4690-9E2B-773A7C3C59B8}"/>
              </a:ext>
            </a:extLst>
          </p:cNvPr>
          <p:cNvSpPr/>
          <p:nvPr/>
        </p:nvSpPr>
        <p:spPr>
          <a:xfrm>
            <a:off x="294637" y="222840"/>
            <a:ext cx="4447619" cy="168912"/>
          </a:xfrm>
          <a:prstGeom prst="rect">
            <a:avLst/>
          </a:prstGeom>
          <a:solidFill>
            <a:srgbClr val="6699FF"/>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171717F1-D8B4-40AA-A85B-0995BB40E659}"/>
              </a:ext>
            </a:extLst>
          </p:cNvPr>
          <p:cNvSpPr/>
          <p:nvPr/>
        </p:nvSpPr>
        <p:spPr>
          <a:xfrm>
            <a:off x="325704" y="538395"/>
            <a:ext cx="466657" cy="40011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16" name="直線コネクタ 15">
            <a:extLst>
              <a:ext uri="{FF2B5EF4-FFF2-40B4-BE49-F238E27FC236}">
                <a16:creationId xmlns:a16="http://schemas.microsoft.com/office/drawing/2014/main" id="{B3C956B2-36BF-4289-A374-99EB6B92938F}"/>
              </a:ext>
            </a:extLst>
          </p:cNvPr>
          <p:cNvCxnSpPr>
            <a:cxnSpLocks/>
          </p:cNvCxnSpPr>
          <p:nvPr/>
        </p:nvCxnSpPr>
        <p:spPr>
          <a:xfrm>
            <a:off x="334413" y="1102291"/>
            <a:ext cx="4335627" cy="0"/>
          </a:xfrm>
          <a:prstGeom prst="line">
            <a:avLst/>
          </a:prstGeom>
          <a:ln w="6350" cmpd="sng"/>
        </p:spPr>
        <p:style>
          <a:lnRef idx="1">
            <a:schemeClr val="dk1"/>
          </a:lnRef>
          <a:fillRef idx="0">
            <a:schemeClr val="dk1"/>
          </a:fillRef>
          <a:effectRef idx="0">
            <a:schemeClr val="dk1"/>
          </a:effectRef>
          <a:fontRef idx="minor">
            <a:schemeClr val="tx1"/>
          </a:fontRef>
        </p:style>
      </p:cxnSp>
      <p:cxnSp>
        <p:nvCxnSpPr>
          <p:cNvPr id="71" name="直線コネクタ 70">
            <a:extLst>
              <a:ext uri="{FF2B5EF4-FFF2-40B4-BE49-F238E27FC236}">
                <a16:creationId xmlns:a16="http://schemas.microsoft.com/office/drawing/2014/main" id="{1F80ECA8-14F0-4866-ADC3-5D75DAAE8C55}"/>
              </a:ext>
            </a:extLst>
          </p:cNvPr>
          <p:cNvCxnSpPr/>
          <p:nvPr/>
        </p:nvCxnSpPr>
        <p:spPr>
          <a:xfrm>
            <a:off x="308126" y="1152574"/>
            <a:ext cx="4416552" cy="0"/>
          </a:xfrm>
          <a:prstGeom prst="line">
            <a:avLst/>
          </a:prstGeom>
          <a:ln w="6350" cmpd="sng"/>
        </p:spPr>
        <p:style>
          <a:lnRef idx="1">
            <a:schemeClr val="dk1"/>
          </a:lnRef>
          <a:fillRef idx="0">
            <a:schemeClr val="dk1"/>
          </a:fillRef>
          <a:effectRef idx="0">
            <a:schemeClr val="dk1"/>
          </a:effectRef>
          <a:fontRef idx="minor">
            <a:schemeClr val="tx1"/>
          </a:fontRef>
        </p:style>
      </p:cxnSp>
      <p:cxnSp>
        <p:nvCxnSpPr>
          <p:cNvPr id="20" name="直線コネクタ 19">
            <a:extLst>
              <a:ext uri="{FF2B5EF4-FFF2-40B4-BE49-F238E27FC236}">
                <a16:creationId xmlns:a16="http://schemas.microsoft.com/office/drawing/2014/main" id="{A8D5DF78-8F6F-488A-880D-DB2666E1C663}"/>
              </a:ext>
            </a:extLst>
          </p:cNvPr>
          <p:cNvCxnSpPr>
            <a:cxnSpLocks/>
          </p:cNvCxnSpPr>
          <p:nvPr/>
        </p:nvCxnSpPr>
        <p:spPr>
          <a:xfrm flipV="1">
            <a:off x="4679204" y="391753"/>
            <a:ext cx="0" cy="710538"/>
          </a:xfrm>
          <a:prstGeom prst="line">
            <a:avLst/>
          </a:prstGeom>
          <a:ln w="6350"/>
        </p:spPr>
        <p:style>
          <a:lnRef idx="1">
            <a:schemeClr val="dk1"/>
          </a:lnRef>
          <a:fillRef idx="0">
            <a:schemeClr val="dk1"/>
          </a:fillRef>
          <a:effectRef idx="0">
            <a:schemeClr val="dk1"/>
          </a:effectRef>
          <a:fontRef idx="minor">
            <a:schemeClr val="tx1"/>
          </a:fontRef>
        </p:style>
      </p:cxnSp>
      <p:cxnSp>
        <p:nvCxnSpPr>
          <p:cNvPr id="76" name="直線コネクタ 75">
            <a:extLst>
              <a:ext uri="{FF2B5EF4-FFF2-40B4-BE49-F238E27FC236}">
                <a16:creationId xmlns:a16="http://schemas.microsoft.com/office/drawing/2014/main" id="{DA44DA4C-4469-42F8-BD08-86146DD36A3B}"/>
              </a:ext>
            </a:extLst>
          </p:cNvPr>
          <p:cNvCxnSpPr>
            <a:cxnSpLocks/>
          </p:cNvCxnSpPr>
          <p:nvPr/>
        </p:nvCxnSpPr>
        <p:spPr>
          <a:xfrm flipV="1">
            <a:off x="4731270" y="392525"/>
            <a:ext cx="624" cy="751340"/>
          </a:xfrm>
          <a:prstGeom prst="line">
            <a:avLst/>
          </a:prstGeom>
          <a:ln w="6350"/>
        </p:spPr>
        <p:style>
          <a:lnRef idx="1">
            <a:schemeClr val="dk1"/>
          </a:lnRef>
          <a:fillRef idx="0">
            <a:schemeClr val="dk1"/>
          </a:fillRef>
          <a:effectRef idx="0">
            <a:schemeClr val="dk1"/>
          </a:effectRef>
          <a:fontRef idx="minor">
            <a:schemeClr val="tx1"/>
          </a:fontRef>
        </p:style>
      </p:cxnSp>
      <p:cxnSp>
        <p:nvCxnSpPr>
          <p:cNvPr id="29" name="直線コネクタ 28">
            <a:extLst>
              <a:ext uri="{FF2B5EF4-FFF2-40B4-BE49-F238E27FC236}">
                <a16:creationId xmlns:a16="http://schemas.microsoft.com/office/drawing/2014/main" id="{3F0396B6-F09D-46DB-89E3-D3D05D4208E1}"/>
              </a:ext>
            </a:extLst>
          </p:cNvPr>
          <p:cNvCxnSpPr/>
          <p:nvPr/>
        </p:nvCxnSpPr>
        <p:spPr>
          <a:xfrm>
            <a:off x="889804" y="805284"/>
            <a:ext cx="3754109"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30" name="四角形: 角を丸くする 29">
            <a:extLst>
              <a:ext uri="{FF2B5EF4-FFF2-40B4-BE49-F238E27FC236}">
                <a16:creationId xmlns:a16="http://schemas.microsoft.com/office/drawing/2014/main" id="{72E0EFA6-7145-4118-909B-693BEBC76F78}"/>
              </a:ext>
            </a:extLst>
          </p:cNvPr>
          <p:cNvSpPr/>
          <p:nvPr/>
        </p:nvSpPr>
        <p:spPr>
          <a:xfrm>
            <a:off x="308126" y="4578438"/>
            <a:ext cx="4447619" cy="235888"/>
          </a:xfrm>
          <a:prstGeom prst="roundRect">
            <a:avLst>
              <a:gd name="adj" fmla="val 50000"/>
            </a:avLst>
          </a:prstGeom>
          <a:ln>
            <a:solidFill>
              <a:srgbClr val="6699FF"/>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b="1" dirty="0">
              <a:latin typeface="メイリオ" panose="020B0604030504040204" pitchFamily="50" charset="-128"/>
              <a:ea typeface="メイリオ" panose="020B0604030504040204" pitchFamily="50" charset="-128"/>
            </a:endParaRPr>
          </a:p>
        </p:txBody>
      </p:sp>
      <p:sp>
        <p:nvSpPr>
          <p:cNvPr id="31" name="テキスト ボックス 30">
            <a:extLst>
              <a:ext uri="{FF2B5EF4-FFF2-40B4-BE49-F238E27FC236}">
                <a16:creationId xmlns:a16="http://schemas.microsoft.com/office/drawing/2014/main" id="{487AB78F-960B-44DF-BB0B-931BE26E0DA0}"/>
              </a:ext>
            </a:extLst>
          </p:cNvPr>
          <p:cNvSpPr txBox="1"/>
          <p:nvPr/>
        </p:nvSpPr>
        <p:spPr>
          <a:xfrm>
            <a:off x="2016805" y="4567724"/>
            <a:ext cx="902811" cy="307777"/>
          </a:xfrm>
          <a:prstGeom prst="rect">
            <a:avLst/>
          </a:prstGeom>
          <a:noFill/>
        </p:spPr>
        <p:txBody>
          <a:bodyPr wrap="none" rtlCol="0">
            <a:spAutoFit/>
          </a:bodyPr>
          <a:lstStyle/>
          <a:p>
            <a:r>
              <a:rPr kumimoji="1" lang="ja-JP" altLang="en-US" sz="1400" b="1" dirty="0">
                <a:solidFill>
                  <a:srgbClr val="6699FF"/>
                </a:solidFill>
                <a:latin typeface="メイリオ" panose="020B0604030504040204" pitchFamily="50" charset="-128"/>
                <a:ea typeface="メイリオ" panose="020B0604030504040204" pitchFamily="50" charset="-128"/>
              </a:rPr>
              <a:t>基本情報</a:t>
            </a:r>
          </a:p>
        </p:txBody>
      </p:sp>
      <p:sp>
        <p:nvSpPr>
          <p:cNvPr id="87" name="テキスト ボックス 86">
            <a:extLst>
              <a:ext uri="{FF2B5EF4-FFF2-40B4-BE49-F238E27FC236}">
                <a16:creationId xmlns:a16="http://schemas.microsoft.com/office/drawing/2014/main" id="{1062F067-9D54-407B-BA7F-0DC45E46A180}"/>
              </a:ext>
            </a:extLst>
          </p:cNvPr>
          <p:cNvSpPr txBox="1"/>
          <p:nvPr/>
        </p:nvSpPr>
        <p:spPr>
          <a:xfrm>
            <a:off x="6386421" y="3846458"/>
            <a:ext cx="1800493" cy="307777"/>
          </a:xfrm>
          <a:prstGeom prst="rect">
            <a:avLst/>
          </a:prstGeom>
          <a:noFill/>
        </p:spPr>
        <p:txBody>
          <a:bodyPr wrap="none" rtlCol="0" anchor="ctr">
            <a:spAutoFit/>
          </a:bodyPr>
          <a:lstStyle/>
          <a:p>
            <a:r>
              <a:rPr kumimoji="1" lang="ja-JP" altLang="en-US" sz="1400" b="1" dirty="0">
                <a:solidFill>
                  <a:srgbClr val="6699FF"/>
                </a:solidFill>
                <a:latin typeface="メイリオ"/>
                <a:ea typeface="メイリオ"/>
                <a:cs typeface="メイリオ"/>
              </a:rPr>
              <a:t>思考が加速する問い</a:t>
            </a:r>
          </a:p>
        </p:txBody>
      </p:sp>
      <p:grpSp>
        <p:nvGrpSpPr>
          <p:cNvPr id="35" name="グループ化 34">
            <a:extLst>
              <a:ext uri="{FF2B5EF4-FFF2-40B4-BE49-F238E27FC236}">
                <a16:creationId xmlns:a16="http://schemas.microsoft.com/office/drawing/2014/main" id="{4F31CFE1-68EE-4041-96F0-60DE6A385ECB}"/>
              </a:ext>
            </a:extLst>
          </p:cNvPr>
          <p:cNvGrpSpPr/>
          <p:nvPr/>
        </p:nvGrpSpPr>
        <p:grpSpPr>
          <a:xfrm>
            <a:off x="5263147" y="4163124"/>
            <a:ext cx="959675" cy="1000219"/>
            <a:chOff x="5194806" y="4172145"/>
            <a:chExt cx="959675" cy="1000219"/>
          </a:xfrm>
        </p:grpSpPr>
        <p:sp>
          <p:nvSpPr>
            <p:cNvPr id="33" name="吹き出し: 角を丸めた四角形 32">
              <a:extLst>
                <a:ext uri="{FF2B5EF4-FFF2-40B4-BE49-F238E27FC236}">
                  <a16:creationId xmlns:a16="http://schemas.microsoft.com/office/drawing/2014/main" id="{309C4A3A-EA75-466B-B05A-EEEB76895B3C}"/>
                </a:ext>
              </a:extLst>
            </p:cNvPr>
            <p:cNvSpPr/>
            <p:nvPr/>
          </p:nvSpPr>
          <p:spPr>
            <a:xfrm flipV="1">
              <a:off x="5194806" y="4172145"/>
              <a:ext cx="959675" cy="991108"/>
            </a:xfrm>
            <a:custGeom>
              <a:avLst/>
              <a:gdLst>
                <a:gd name="connsiteX0" fmla="*/ 0 w 2156727"/>
                <a:gd name="connsiteY0" fmla="*/ 359462 h 2326092"/>
                <a:gd name="connsiteX1" fmla="*/ 359462 w 2156727"/>
                <a:gd name="connsiteY1" fmla="*/ 0 h 2326092"/>
                <a:gd name="connsiteX2" fmla="*/ 359455 w 2156727"/>
                <a:gd name="connsiteY2" fmla="*/ 0 h 2326092"/>
                <a:gd name="connsiteX3" fmla="*/ 359455 w 2156727"/>
                <a:gd name="connsiteY3" fmla="*/ 0 h 2326092"/>
                <a:gd name="connsiteX4" fmla="*/ 898636 w 2156727"/>
                <a:gd name="connsiteY4" fmla="*/ 0 h 2326092"/>
                <a:gd name="connsiteX5" fmla="*/ 1797265 w 2156727"/>
                <a:gd name="connsiteY5" fmla="*/ 0 h 2326092"/>
                <a:gd name="connsiteX6" fmla="*/ 2156727 w 2156727"/>
                <a:gd name="connsiteY6" fmla="*/ 359462 h 2326092"/>
                <a:gd name="connsiteX7" fmla="*/ 2156727 w 2156727"/>
                <a:gd name="connsiteY7" fmla="*/ 1356887 h 2326092"/>
                <a:gd name="connsiteX8" fmla="*/ 2156727 w 2156727"/>
                <a:gd name="connsiteY8" fmla="*/ 1356887 h 2326092"/>
                <a:gd name="connsiteX9" fmla="*/ 2156727 w 2156727"/>
                <a:gd name="connsiteY9" fmla="*/ 1938410 h 2326092"/>
                <a:gd name="connsiteX10" fmla="*/ 2156727 w 2156727"/>
                <a:gd name="connsiteY10" fmla="*/ 1966630 h 2326092"/>
                <a:gd name="connsiteX11" fmla="*/ 1797265 w 2156727"/>
                <a:gd name="connsiteY11" fmla="*/ 2326092 h 2326092"/>
                <a:gd name="connsiteX12" fmla="*/ 898636 w 2156727"/>
                <a:gd name="connsiteY12" fmla="*/ 2326092 h 2326092"/>
                <a:gd name="connsiteX13" fmla="*/ 1024963 w 2156727"/>
                <a:gd name="connsiteY13" fmla="*/ 2646348 h 2326092"/>
                <a:gd name="connsiteX14" fmla="*/ 359455 w 2156727"/>
                <a:gd name="connsiteY14" fmla="*/ 2326092 h 2326092"/>
                <a:gd name="connsiteX15" fmla="*/ 359462 w 2156727"/>
                <a:gd name="connsiteY15" fmla="*/ 2326092 h 2326092"/>
                <a:gd name="connsiteX16" fmla="*/ 0 w 2156727"/>
                <a:gd name="connsiteY16" fmla="*/ 1966630 h 2326092"/>
                <a:gd name="connsiteX17" fmla="*/ 0 w 2156727"/>
                <a:gd name="connsiteY17" fmla="*/ 1938410 h 2326092"/>
                <a:gd name="connsiteX18" fmla="*/ 0 w 2156727"/>
                <a:gd name="connsiteY18" fmla="*/ 1356887 h 2326092"/>
                <a:gd name="connsiteX19" fmla="*/ 0 w 2156727"/>
                <a:gd name="connsiteY19" fmla="*/ 1356887 h 2326092"/>
                <a:gd name="connsiteX20" fmla="*/ 0 w 2156727"/>
                <a:gd name="connsiteY20" fmla="*/ 359462 h 2326092"/>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898636 w 2156727"/>
                <a:gd name="connsiteY12" fmla="*/ 2326092 h 2646348"/>
                <a:gd name="connsiteX13" fmla="*/ 1024963 w 2156727"/>
                <a:gd name="connsiteY13" fmla="*/ 2646348 h 2646348"/>
                <a:gd name="connsiteX14" fmla="*/ 359455 w 2156727"/>
                <a:gd name="connsiteY14" fmla="*/ 2326092 h 2646348"/>
                <a:gd name="connsiteX15" fmla="*/ 368171 w 2156727"/>
                <a:gd name="connsiteY15" fmla="*/ 2326092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1455985 w 2156727"/>
                <a:gd name="connsiteY12" fmla="*/ 2317383 h 2646348"/>
                <a:gd name="connsiteX13" fmla="*/ 1024963 w 2156727"/>
                <a:gd name="connsiteY13" fmla="*/ 2646348 h 2646348"/>
                <a:gd name="connsiteX14" fmla="*/ 359455 w 2156727"/>
                <a:gd name="connsiteY14" fmla="*/ 2326092 h 2646348"/>
                <a:gd name="connsiteX15" fmla="*/ 368171 w 2156727"/>
                <a:gd name="connsiteY15" fmla="*/ 2326092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1455985 w 2156727"/>
                <a:gd name="connsiteY12" fmla="*/ 2317383 h 2646348"/>
                <a:gd name="connsiteX13" fmla="*/ 1024963 w 2156727"/>
                <a:gd name="connsiteY13" fmla="*/ 2646348 h 2646348"/>
                <a:gd name="connsiteX14" fmla="*/ 359455 w 2156727"/>
                <a:gd name="connsiteY14" fmla="*/ 2326092 h 2646348"/>
                <a:gd name="connsiteX15" fmla="*/ 821017 w 2156727"/>
                <a:gd name="connsiteY15" fmla="*/ 2343509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1455985 w 2156727"/>
                <a:gd name="connsiteY12" fmla="*/ 2317383 h 2646348"/>
                <a:gd name="connsiteX13" fmla="*/ 1024963 w 2156727"/>
                <a:gd name="connsiteY13" fmla="*/ 2646348 h 2646348"/>
                <a:gd name="connsiteX14" fmla="*/ 838426 w 2156727"/>
                <a:gd name="connsiteY14" fmla="*/ 2317383 h 2646348"/>
                <a:gd name="connsiteX15" fmla="*/ 821017 w 2156727"/>
                <a:gd name="connsiteY15" fmla="*/ 2343509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1455985 w 2156727"/>
                <a:gd name="connsiteY12" fmla="*/ 2317383 h 2646348"/>
                <a:gd name="connsiteX13" fmla="*/ 1024963 w 2156727"/>
                <a:gd name="connsiteY13" fmla="*/ 2646348 h 2646348"/>
                <a:gd name="connsiteX14" fmla="*/ 838426 w 2156727"/>
                <a:gd name="connsiteY14" fmla="*/ 2317383 h 2646348"/>
                <a:gd name="connsiteX15" fmla="*/ 324629 w 2156727"/>
                <a:gd name="connsiteY15" fmla="*/ 2299966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1290522 w 2156727"/>
                <a:gd name="connsiteY12" fmla="*/ 2308675 h 2646348"/>
                <a:gd name="connsiteX13" fmla="*/ 1024963 w 2156727"/>
                <a:gd name="connsiteY13" fmla="*/ 2646348 h 2646348"/>
                <a:gd name="connsiteX14" fmla="*/ 838426 w 2156727"/>
                <a:gd name="connsiteY14" fmla="*/ 2317383 h 2646348"/>
                <a:gd name="connsiteX15" fmla="*/ 324629 w 2156727"/>
                <a:gd name="connsiteY15" fmla="*/ 2299966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55057"/>
                <a:gd name="connsiteX1" fmla="*/ 359462 w 2156727"/>
                <a:gd name="connsiteY1" fmla="*/ 0 h 2655057"/>
                <a:gd name="connsiteX2" fmla="*/ 359455 w 2156727"/>
                <a:gd name="connsiteY2" fmla="*/ 0 h 2655057"/>
                <a:gd name="connsiteX3" fmla="*/ 359455 w 2156727"/>
                <a:gd name="connsiteY3" fmla="*/ 0 h 2655057"/>
                <a:gd name="connsiteX4" fmla="*/ 898636 w 2156727"/>
                <a:gd name="connsiteY4" fmla="*/ 0 h 2655057"/>
                <a:gd name="connsiteX5" fmla="*/ 1797265 w 2156727"/>
                <a:gd name="connsiteY5" fmla="*/ 0 h 2655057"/>
                <a:gd name="connsiteX6" fmla="*/ 2156727 w 2156727"/>
                <a:gd name="connsiteY6" fmla="*/ 359462 h 2655057"/>
                <a:gd name="connsiteX7" fmla="*/ 2156727 w 2156727"/>
                <a:gd name="connsiteY7" fmla="*/ 1356887 h 2655057"/>
                <a:gd name="connsiteX8" fmla="*/ 2156727 w 2156727"/>
                <a:gd name="connsiteY8" fmla="*/ 1356887 h 2655057"/>
                <a:gd name="connsiteX9" fmla="*/ 2156727 w 2156727"/>
                <a:gd name="connsiteY9" fmla="*/ 1938410 h 2655057"/>
                <a:gd name="connsiteX10" fmla="*/ 2156727 w 2156727"/>
                <a:gd name="connsiteY10" fmla="*/ 1966630 h 2655057"/>
                <a:gd name="connsiteX11" fmla="*/ 1797265 w 2156727"/>
                <a:gd name="connsiteY11" fmla="*/ 2326092 h 2655057"/>
                <a:gd name="connsiteX12" fmla="*/ 1290522 w 2156727"/>
                <a:gd name="connsiteY12" fmla="*/ 2308675 h 2655057"/>
                <a:gd name="connsiteX13" fmla="*/ 1094631 w 2156727"/>
                <a:gd name="connsiteY13" fmla="*/ 2655057 h 2655057"/>
                <a:gd name="connsiteX14" fmla="*/ 838426 w 2156727"/>
                <a:gd name="connsiteY14" fmla="*/ 2317383 h 2655057"/>
                <a:gd name="connsiteX15" fmla="*/ 324629 w 2156727"/>
                <a:gd name="connsiteY15" fmla="*/ 2299966 h 2655057"/>
                <a:gd name="connsiteX16" fmla="*/ 0 w 2156727"/>
                <a:gd name="connsiteY16" fmla="*/ 1966630 h 2655057"/>
                <a:gd name="connsiteX17" fmla="*/ 0 w 2156727"/>
                <a:gd name="connsiteY17" fmla="*/ 1938410 h 2655057"/>
                <a:gd name="connsiteX18" fmla="*/ 0 w 2156727"/>
                <a:gd name="connsiteY18" fmla="*/ 1356887 h 2655057"/>
                <a:gd name="connsiteX19" fmla="*/ 0 w 2156727"/>
                <a:gd name="connsiteY19" fmla="*/ 1356887 h 2655057"/>
                <a:gd name="connsiteX20" fmla="*/ 0 w 2156727"/>
                <a:gd name="connsiteY20" fmla="*/ 359462 h 2655057"/>
                <a:gd name="connsiteX0" fmla="*/ 0 w 2156727"/>
                <a:gd name="connsiteY0" fmla="*/ 359462 h 2655057"/>
                <a:gd name="connsiteX1" fmla="*/ 359462 w 2156727"/>
                <a:gd name="connsiteY1" fmla="*/ 0 h 2655057"/>
                <a:gd name="connsiteX2" fmla="*/ 359455 w 2156727"/>
                <a:gd name="connsiteY2" fmla="*/ 0 h 2655057"/>
                <a:gd name="connsiteX3" fmla="*/ 359455 w 2156727"/>
                <a:gd name="connsiteY3" fmla="*/ 0 h 2655057"/>
                <a:gd name="connsiteX4" fmla="*/ 898636 w 2156727"/>
                <a:gd name="connsiteY4" fmla="*/ 0 h 2655057"/>
                <a:gd name="connsiteX5" fmla="*/ 1797265 w 2156727"/>
                <a:gd name="connsiteY5" fmla="*/ 0 h 2655057"/>
                <a:gd name="connsiteX6" fmla="*/ 2156727 w 2156727"/>
                <a:gd name="connsiteY6" fmla="*/ 359462 h 2655057"/>
                <a:gd name="connsiteX7" fmla="*/ 2156727 w 2156727"/>
                <a:gd name="connsiteY7" fmla="*/ 1356887 h 2655057"/>
                <a:gd name="connsiteX8" fmla="*/ 2156727 w 2156727"/>
                <a:gd name="connsiteY8" fmla="*/ 1356887 h 2655057"/>
                <a:gd name="connsiteX9" fmla="*/ 2156727 w 2156727"/>
                <a:gd name="connsiteY9" fmla="*/ 1938410 h 2655057"/>
                <a:gd name="connsiteX10" fmla="*/ 2156727 w 2156727"/>
                <a:gd name="connsiteY10" fmla="*/ 1966630 h 2655057"/>
                <a:gd name="connsiteX11" fmla="*/ 1797265 w 2156727"/>
                <a:gd name="connsiteY11" fmla="*/ 2326092 h 2655057"/>
                <a:gd name="connsiteX12" fmla="*/ 1290521 w 2156727"/>
                <a:gd name="connsiteY12" fmla="*/ 2330465 h 2655057"/>
                <a:gd name="connsiteX13" fmla="*/ 1094631 w 2156727"/>
                <a:gd name="connsiteY13" fmla="*/ 2655057 h 2655057"/>
                <a:gd name="connsiteX14" fmla="*/ 838426 w 2156727"/>
                <a:gd name="connsiteY14" fmla="*/ 2317383 h 2655057"/>
                <a:gd name="connsiteX15" fmla="*/ 324629 w 2156727"/>
                <a:gd name="connsiteY15" fmla="*/ 2299966 h 2655057"/>
                <a:gd name="connsiteX16" fmla="*/ 0 w 2156727"/>
                <a:gd name="connsiteY16" fmla="*/ 1966630 h 2655057"/>
                <a:gd name="connsiteX17" fmla="*/ 0 w 2156727"/>
                <a:gd name="connsiteY17" fmla="*/ 1938410 h 2655057"/>
                <a:gd name="connsiteX18" fmla="*/ 0 w 2156727"/>
                <a:gd name="connsiteY18" fmla="*/ 1356887 h 2655057"/>
                <a:gd name="connsiteX19" fmla="*/ 0 w 2156727"/>
                <a:gd name="connsiteY19" fmla="*/ 1356887 h 2655057"/>
                <a:gd name="connsiteX20" fmla="*/ 0 w 2156727"/>
                <a:gd name="connsiteY20" fmla="*/ 359462 h 2655057"/>
                <a:gd name="connsiteX0" fmla="*/ 0 w 2156727"/>
                <a:gd name="connsiteY0" fmla="*/ 359462 h 2655057"/>
                <a:gd name="connsiteX1" fmla="*/ 359462 w 2156727"/>
                <a:gd name="connsiteY1" fmla="*/ 0 h 2655057"/>
                <a:gd name="connsiteX2" fmla="*/ 359455 w 2156727"/>
                <a:gd name="connsiteY2" fmla="*/ 0 h 2655057"/>
                <a:gd name="connsiteX3" fmla="*/ 359455 w 2156727"/>
                <a:gd name="connsiteY3" fmla="*/ 0 h 2655057"/>
                <a:gd name="connsiteX4" fmla="*/ 898636 w 2156727"/>
                <a:gd name="connsiteY4" fmla="*/ 0 h 2655057"/>
                <a:gd name="connsiteX5" fmla="*/ 1797265 w 2156727"/>
                <a:gd name="connsiteY5" fmla="*/ 0 h 2655057"/>
                <a:gd name="connsiteX6" fmla="*/ 2156727 w 2156727"/>
                <a:gd name="connsiteY6" fmla="*/ 359462 h 2655057"/>
                <a:gd name="connsiteX7" fmla="*/ 2156727 w 2156727"/>
                <a:gd name="connsiteY7" fmla="*/ 1356887 h 2655057"/>
                <a:gd name="connsiteX8" fmla="*/ 2156727 w 2156727"/>
                <a:gd name="connsiteY8" fmla="*/ 1356887 h 2655057"/>
                <a:gd name="connsiteX9" fmla="*/ 2156727 w 2156727"/>
                <a:gd name="connsiteY9" fmla="*/ 1938410 h 2655057"/>
                <a:gd name="connsiteX10" fmla="*/ 2156727 w 2156727"/>
                <a:gd name="connsiteY10" fmla="*/ 1966630 h 2655057"/>
                <a:gd name="connsiteX11" fmla="*/ 1797265 w 2156727"/>
                <a:gd name="connsiteY11" fmla="*/ 2326092 h 2655057"/>
                <a:gd name="connsiteX12" fmla="*/ 1290521 w 2156727"/>
                <a:gd name="connsiteY12" fmla="*/ 2330465 h 2655057"/>
                <a:gd name="connsiteX13" fmla="*/ 1094631 w 2156727"/>
                <a:gd name="connsiteY13" fmla="*/ 2655057 h 2655057"/>
                <a:gd name="connsiteX14" fmla="*/ 838426 w 2156727"/>
                <a:gd name="connsiteY14" fmla="*/ 2339175 h 2655057"/>
                <a:gd name="connsiteX15" fmla="*/ 324629 w 2156727"/>
                <a:gd name="connsiteY15" fmla="*/ 2299966 h 2655057"/>
                <a:gd name="connsiteX16" fmla="*/ 0 w 2156727"/>
                <a:gd name="connsiteY16" fmla="*/ 1966630 h 2655057"/>
                <a:gd name="connsiteX17" fmla="*/ 0 w 2156727"/>
                <a:gd name="connsiteY17" fmla="*/ 1938410 h 2655057"/>
                <a:gd name="connsiteX18" fmla="*/ 0 w 2156727"/>
                <a:gd name="connsiteY18" fmla="*/ 1356887 h 2655057"/>
                <a:gd name="connsiteX19" fmla="*/ 0 w 2156727"/>
                <a:gd name="connsiteY19" fmla="*/ 1356887 h 2655057"/>
                <a:gd name="connsiteX20" fmla="*/ 0 w 2156727"/>
                <a:gd name="connsiteY20" fmla="*/ 359462 h 2655057"/>
                <a:gd name="connsiteX0" fmla="*/ 0 w 2156727"/>
                <a:gd name="connsiteY0" fmla="*/ 359462 h 2655057"/>
                <a:gd name="connsiteX1" fmla="*/ 359462 w 2156727"/>
                <a:gd name="connsiteY1" fmla="*/ 0 h 2655057"/>
                <a:gd name="connsiteX2" fmla="*/ 359455 w 2156727"/>
                <a:gd name="connsiteY2" fmla="*/ 0 h 2655057"/>
                <a:gd name="connsiteX3" fmla="*/ 359455 w 2156727"/>
                <a:gd name="connsiteY3" fmla="*/ 0 h 2655057"/>
                <a:gd name="connsiteX4" fmla="*/ 898636 w 2156727"/>
                <a:gd name="connsiteY4" fmla="*/ 0 h 2655057"/>
                <a:gd name="connsiteX5" fmla="*/ 1797265 w 2156727"/>
                <a:gd name="connsiteY5" fmla="*/ 0 h 2655057"/>
                <a:gd name="connsiteX6" fmla="*/ 2156727 w 2156727"/>
                <a:gd name="connsiteY6" fmla="*/ 359462 h 2655057"/>
                <a:gd name="connsiteX7" fmla="*/ 2156727 w 2156727"/>
                <a:gd name="connsiteY7" fmla="*/ 1356887 h 2655057"/>
                <a:gd name="connsiteX8" fmla="*/ 2156727 w 2156727"/>
                <a:gd name="connsiteY8" fmla="*/ 1356887 h 2655057"/>
                <a:gd name="connsiteX9" fmla="*/ 2156727 w 2156727"/>
                <a:gd name="connsiteY9" fmla="*/ 1938410 h 2655057"/>
                <a:gd name="connsiteX10" fmla="*/ 2156727 w 2156727"/>
                <a:gd name="connsiteY10" fmla="*/ 1966630 h 2655057"/>
                <a:gd name="connsiteX11" fmla="*/ 1797265 w 2156727"/>
                <a:gd name="connsiteY11" fmla="*/ 2326092 h 2655057"/>
                <a:gd name="connsiteX12" fmla="*/ 1290521 w 2156727"/>
                <a:gd name="connsiteY12" fmla="*/ 2330465 h 2655057"/>
                <a:gd name="connsiteX13" fmla="*/ 1094631 w 2156727"/>
                <a:gd name="connsiteY13" fmla="*/ 2655057 h 2655057"/>
                <a:gd name="connsiteX14" fmla="*/ 838426 w 2156727"/>
                <a:gd name="connsiteY14" fmla="*/ 2295596 h 2655057"/>
                <a:gd name="connsiteX15" fmla="*/ 324629 w 2156727"/>
                <a:gd name="connsiteY15" fmla="*/ 2299966 h 2655057"/>
                <a:gd name="connsiteX16" fmla="*/ 0 w 2156727"/>
                <a:gd name="connsiteY16" fmla="*/ 1966630 h 2655057"/>
                <a:gd name="connsiteX17" fmla="*/ 0 w 2156727"/>
                <a:gd name="connsiteY17" fmla="*/ 1938410 h 2655057"/>
                <a:gd name="connsiteX18" fmla="*/ 0 w 2156727"/>
                <a:gd name="connsiteY18" fmla="*/ 1356887 h 2655057"/>
                <a:gd name="connsiteX19" fmla="*/ 0 w 2156727"/>
                <a:gd name="connsiteY19" fmla="*/ 1356887 h 2655057"/>
                <a:gd name="connsiteX20" fmla="*/ 0 w 2156727"/>
                <a:gd name="connsiteY20" fmla="*/ 359462 h 2655057"/>
                <a:gd name="connsiteX0" fmla="*/ 0 w 2156727"/>
                <a:gd name="connsiteY0" fmla="*/ 359462 h 2655057"/>
                <a:gd name="connsiteX1" fmla="*/ 359462 w 2156727"/>
                <a:gd name="connsiteY1" fmla="*/ 0 h 2655057"/>
                <a:gd name="connsiteX2" fmla="*/ 359455 w 2156727"/>
                <a:gd name="connsiteY2" fmla="*/ 0 h 2655057"/>
                <a:gd name="connsiteX3" fmla="*/ 359455 w 2156727"/>
                <a:gd name="connsiteY3" fmla="*/ 0 h 2655057"/>
                <a:gd name="connsiteX4" fmla="*/ 898636 w 2156727"/>
                <a:gd name="connsiteY4" fmla="*/ 0 h 2655057"/>
                <a:gd name="connsiteX5" fmla="*/ 1797265 w 2156727"/>
                <a:gd name="connsiteY5" fmla="*/ 0 h 2655057"/>
                <a:gd name="connsiteX6" fmla="*/ 2156727 w 2156727"/>
                <a:gd name="connsiteY6" fmla="*/ 359462 h 2655057"/>
                <a:gd name="connsiteX7" fmla="*/ 2156727 w 2156727"/>
                <a:gd name="connsiteY7" fmla="*/ 1356887 h 2655057"/>
                <a:gd name="connsiteX8" fmla="*/ 2156727 w 2156727"/>
                <a:gd name="connsiteY8" fmla="*/ 1356887 h 2655057"/>
                <a:gd name="connsiteX9" fmla="*/ 2156727 w 2156727"/>
                <a:gd name="connsiteY9" fmla="*/ 1938410 h 2655057"/>
                <a:gd name="connsiteX10" fmla="*/ 2156727 w 2156727"/>
                <a:gd name="connsiteY10" fmla="*/ 1966630 h 2655057"/>
                <a:gd name="connsiteX11" fmla="*/ 1797265 w 2156727"/>
                <a:gd name="connsiteY11" fmla="*/ 2326092 h 2655057"/>
                <a:gd name="connsiteX12" fmla="*/ 1290521 w 2156727"/>
                <a:gd name="connsiteY12" fmla="*/ 2330465 h 2655057"/>
                <a:gd name="connsiteX13" fmla="*/ 1094631 w 2156727"/>
                <a:gd name="connsiteY13" fmla="*/ 2655057 h 2655057"/>
                <a:gd name="connsiteX14" fmla="*/ 838426 w 2156727"/>
                <a:gd name="connsiteY14" fmla="*/ 2295596 h 2655057"/>
                <a:gd name="connsiteX15" fmla="*/ 324629 w 2156727"/>
                <a:gd name="connsiteY15" fmla="*/ 2299966 h 2655057"/>
                <a:gd name="connsiteX16" fmla="*/ 0 w 2156727"/>
                <a:gd name="connsiteY16" fmla="*/ 1966630 h 2655057"/>
                <a:gd name="connsiteX17" fmla="*/ 0 w 2156727"/>
                <a:gd name="connsiteY17" fmla="*/ 1938410 h 2655057"/>
                <a:gd name="connsiteX18" fmla="*/ 0 w 2156727"/>
                <a:gd name="connsiteY18" fmla="*/ 1356887 h 2655057"/>
                <a:gd name="connsiteX19" fmla="*/ 0 w 2156727"/>
                <a:gd name="connsiteY19" fmla="*/ 1356887 h 2655057"/>
                <a:gd name="connsiteX20" fmla="*/ 0 w 2156727"/>
                <a:gd name="connsiteY20" fmla="*/ 359462 h 2655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56727" h="2655057">
                  <a:moveTo>
                    <a:pt x="0" y="359462"/>
                  </a:moveTo>
                  <a:cubicBezTo>
                    <a:pt x="0" y="160937"/>
                    <a:pt x="160937" y="0"/>
                    <a:pt x="359462" y="0"/>
                  </a:cubicBezTo>
                  <a:lnTo>
                    <a:pt x="359455" y="0"/>
                  </a:lnTo>
                  <a:lnTo>
                    <a:pt x="359455" y="0"/>
                  </a:lnTo>
                  <a:lnTo>
                    <a:pt x="898636" y="0"/>
                  </a:lnTo>
                  <a:lnTo>
                    <a:pt x="1797265" y="0"/>
                  </a:lnTo>
                  <a:cubicBezTo>
                    <a:pt x="1995790" y="0"/>
                    <a:pt x="2156727" y="160937"/>
                    <a:pt x="2156727" y="359462"/>
                  </a:cubicBezTo>
                  <a:lnTo>
                    <a:pt x="2156727" y="1356887"/>
                  </a:lnTo>
                  <a:lnTo>
                    <a:pt x="2156727" y="1356887"/>
                  </a:lnTo>
                  <a:lnTo>
                    <a:pt x="2156727" y="1938410"/>
                  </a:lnTo>
                  <a:lnTo>
                    <a:pt x="2156727" y="1966630"/>
                  </a:lnTo>
                  <a:cubicBezTo>
                    <a:pt x="2156727" y="2165155"/>
                    <a:pt x="1995790" y="2326092"/>
                    <a:pt x="1797265" y="2326092"/>
                  </a:cubicBezTo>
                  <a:lnTo>
                    <a:pt x="1290521" y="2330465"/>
                  </a:lnTo>
                  <a:lnTo>
                    <a:pt x="1094631" y="2655057"/>
                  </a:lnTo>
                  <a:lnTo>
                    <a:pt x="838426" y="2295596"/>
                  </a:lnTo>
                  <a:lnTo>
                    <a:pt x="324629" y="2299966"/>
                  </a:lnTo>
                  <a:cubicBezTo>
                    <a:pt x="126104" y="2299966"/>
                    <a:pt x="0" y="2165155"/>
                    <a:pt x="0" y="1966630"/>
                  </a:cubicBezTo>
                  <a:lnTo>
                    <a:pt x="0" y="1938410"/>
                  </a:lnTo>
                  <a:lnTo>
                    <a:pt x="0" y="1356887"/>
                  </a:lnTo>
                  <a:lnTo>
                    <a:pt x="0" y="1356887"/>
                  </a:lnTo>
                  <a:lnTo>
                    <a:pt x="0" y="359462"/>
                  </a:lnTo>
                  <a:close/>
                </a:path>
              </a:pathLst>
            </a:custGeom>
            <a:solidFill>
              <a:srgbClr val="FFCC66"/>
            </a:solidFill>
            <a:ln w="3175">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D436CD1E-E2DD-4B98-AFF3-962C7EBE5477}"/>
                </a:ext>
              </a:extLst>
            </p:cNvPr>
            <p:cNvSpPr txBox="1"/>
            <p:nvPr/>
          </p:nvSpPr>
          <p:spPr>
            <a:xfrm>
              <a:off x="5227989" y="4478263"/>
              <a:ext cx="906285" cy="694101"/>
            </a:xfrm>
            <a:prstGeom prst="rect">
              <a:avLst/>
            </a:prstGeom>
            <a:noFill/>
          </p:spPr>
          <p:txBody>
            <a:bodyPr wrap="square" rtlCol="0">
              <a:spAutoFit/>
            </a:bodyPr>
            <a:lstStyle/>
            <a:p>
              <a:pPr algn="ctr">
                <a:lnSpc>
                  <a:spcPct val="150000"/>
                </a:lnSpc>
              </a:pPr>
              <a:r>
                <a:rPr lang="ja-JP" altLang="en-US" sz="900" dirty="0">
                  <a:solidFill>
                    <a:schemeClr val="tx1">
                      <a:lumMod val="85000"/>
                      <a:lumOff val="15000"/>
                    </a:schemeClr>
                  </a:solidFill>
                  <a:latin typeface="メイリオ"/>
                  <a:ea typeface="メイリオ"/>
                  <a:cs typeface="メイリオ"/>
                </a:rPr>
                <a:t>企画の内容は</a:t>
              </a:r>
              <a:endParaRPr lang="en-US" altLang="ja-JP" sz="900" dirty="0">
                <a:solidFill>
                  <a:schemeClr val="tx1">
                    <a:lumMod val="85000"/>
                    <a:lumOff val="15000"/>
                  </a:schemeClr>
                </a:solidFill>
                <a:latin typeface="メイリオ"/>
                <a:ea typeface="メイリオ"/>
                <a:cs typeface="メイリオ"/>
              </a:endParaRPr>
            </a:p>
            <a:p>
              <a:pPr algn="ctr">
                <a:lnSpc>
                  <a:spcPct val="150000"/>
                </a:lnSpc>
              </a:pPr>
              <a:r>
                <a:rPr lang="ja-JP" altLang="en-US" sz="900" dirty="0">
                  <a:solidFill>
                    <a:schemeClr val="tx1">
                      <a:lumMod val="85000"/>
                      <a:lumOff val="15000"/>
                    </a:schemeClr>
                  </a:solidFill>
                  <a:latin typeface="メイリオ"/>
                  <a:ea typeface="メイリオ"/>
                  <a:cs typeface="メイリオ"/>
                </a:rPr>
                <a:t>具体的か？</a:t>
              </a:r>
              <a:endParaRPr lang="en-US" altLang="ja-JP" sz="900" dirty="0">
                <a:solidFill>
                  <a:schemeClr val="tx1">
                    <a:lumMod val="85000"/>
                    <a:lumOff val="15000"/>
                  </a:schemeClr>
                </a:solidFill>
                <a:latin typeface="メイリオ"/>
                <a:ea typeface="メイリオ"/>
                <a:cs typeface="メイリオ"/>
              </a:endParaRPr>
            </a:p>
            <a:p>
              <a:pPr algn="ctr">
                <a:lnSpc>
                  <a:spcPct val="150000"/>
                </a:lnSpc>
              </a:pPr>
              <a:endParaRPr kumimoji="1" lang="ja-JP" altLang="en-US" sz="900" dirty="0"/>
            </a:p>
          </p:txBody>
        </p:sp>
      </p:grpSp>
      <p:grpSp>
        <p:nvGrpSpPr>
          <p:cNvPr id="37" name="グループ化 36">
            <a:extLst>
              <a:ext uri="{FF2B5EF4-FFF2-40B4-BE49-F238E27FC236}">
                <a16:creationId xmlns:a16="http://schemas.microsoft.com/office/drawing/2014/main" id="{609FF767-BEBA-42BF-A2B1-0312D12B2210}"/>
              </a:ext>
            </a:extLst>
          </p:cNvPr>
          <p:cNvGrpSpPr/>
          <p:nvPr/>
        </p:nvGrpSpPr>
        <p:grpSpPr>
          <a:xfrm>
            <a:off x="6342740" y="4161551"/>
            <a:ext cx="959675" cy="1136888"/>
            <a:chOff x="6316889" y="4161551"/>
            <a:chExt cx="959675" cy="1136888"/>
          </a:xfrm>
        </p:grpSpPr>
        <p:sp>
          <p:nvSpPr>
            <p:cNvPr id="90" name="吹き出し: 角を丸めた四角形 32">
              <a:extLst>
                <a:ext uri="{FF2B5EF4-FFF2-40B4-BE49-F238E27FC236}">
                  <a16:creationId xmlns:a16="http://schemas.microsoft.com/office/drawing/2014/main" id="{8F345E69-829C-4A3B-A54D-0F96FA2621D0}"/>
                </a:ext>
              </a:extLst>
            </p:cNvPr>
            <p:cNvSpPr/>
            <p:nvPr/>
          </p:nvSpPr>
          <p:spPr>
            <a:xfrm flipV="1">
              <a:off x="6316889" y="4161551"/>
              <a:ext cx="959675" cy="991108"/>
            </a:xfrm>
            <a:custGeom>
              <a:avLst/>
              <a:gdLst>
                <a:gd name="connsiteX0" fmla="*/ 0 w 2156727"/>
                <a:gd name="connsiteY0" fmla="*/ 359462 h 2326092"/>
                <a:gd name="connsiteX1" fmla="*/ 359462 w 2156727"/>
                <a:gd name="connsiteY1" fmla="*/ 0 h 2326092"/>
                <a:gd name="connsiteX2" fmla="*/ 359455 w 2156727"/>
                <a:gd name="connsiteY2" fmla="*/ 0 h 2326092"/>
                <a:gd name="connsiteX3" fmla="*/ 359455 w 2156727"/>
                <a:gd name="connsiteY3" fmla="*/ 0 h 2326092"/>
                <a:gd name="connsiteX4" fmla="*/ 898636 w 2156727"/>
                <a:gd name="connsiteY4" fmla="*/ 0 h 2326092"/>
                <a:gd name="connsiteX5" fmla="*/ 1797265 w 2156727"/>
                <a:gd name="connsiteY5" fmla="*/ 0 h 2326092"/>
                <a:gd name="connsiteX6" fmla="*/ 2156727 w 2156727"/>
                <a:gd name="connsiteY6" fmla="*/ 359462 h 2326092"/>
                <a:gd name="connsiteX7" fmla="*/ 2156727 w 2156727"/>
                <a:gd name="connsiteY7" fmla="*/ 1356887 h 2326092"/>
                <a:gd name="connsiteX8" fmla="*/ 2156727 w 2156727"/>
                <a:gd name="connsiteY8" fmla="*/ 1356887 h 2326092"/>
                <a:gd name="connsiteX9" fmla="*/ 2156727 w 2156727"/>
                <a:gd name="connsiteY9" fmla="*/ 1938410 h 2326092"/>
                <a:gd name="connsiteX10" fmla="*/ 2156727 w 2156727"/>
                <a:gd name="connsiteY10" fmla="*/ 1966630 h 2326092"/>
                <a:gd name="connsiteX11" fmla="*/ 1797265 w 2156727"/>
                <a:gd name="connsiteY11" fmla="*/ 2326092 h 2326092"/>
                <a:gd name="connsiteX12" fmla="*/ 898636 w 2156727"/>
                <a:gd name="connsiteY12" fmla="*/ 2326092 h 2326092"/>
                <a:gd name="connsiteX13" fmla="*/ 1024963 w 2156727"/>
                <a:gd name="connsiteY13" fmla="*/ 2646348 h 2326092"/>
                <a:gd name="connsiteX14" fmla="*/ 359455 w 2156727"/>
                <a:gd name="connsiteY14" fmla="*/ 2326092 h 2326092"/>
                <a:gd name="connsiteX15" fmla="*/ 359462 w 2156727"/>
                <a:gd name="connsiteY15" fmla="*/ 2326092 h 2326092"/>
                <a:gd name="connsiteX16" fmla="*/ 0 w 2156727"/>
                <a:gd name="connsiteY16" fmla="*/ 1966630 h 2326092"/>
                <a:gd name="connsiteX17" fmla="*/ 0 w 2156727"/>
                <a:gd name="connsiteY17" fmla="*/ 1938410 h 2326092"/>
                <a:gd name="connsiteX18" fmla="*/ 0 w 2156727"/>
                <a:gd name="connsiteY18" fmla="*/ 1356887 h 2326092"/>
                <a:gd name="connsiteX19" fmla="*/ 0 w 2156727"/>
                <a:gd name="connsiteY19" fmla="*/ 1356887 h 2326092"/>
                <a:gd name="connsiteX20" fmla="*/ 0 w 2156727"/>
                <a:gd name="connsiteY20" fmla="*/ 359462 h 2326092"/>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898636 w 2156727"/>
                <a:gd name="connsiteY12" fmla="*/ 2326092 h 2646348"/>
                <a:gd name="connsiteX13" fmla="*/ 1024963 w 2156727"/>
                <a:gd name="connsiteY13" fmla="*/ 2646348 h 2646348"/>
                <a:gd name="connsiteX14" fmla="*/ 359455 w 2156727"/>
                <a:gd name="connsiteY14" fmla="*/ 2326092 h 2646348"/>
                <a:gd name="connsiteX15" fmla="*/ 368171 w 2156727"/>
                <a:gd name="connsiteY15" fmla="*/ 2326092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1455985 w 2156727"/>
                <a:gd name="connsiteY12" fmla="*/ 2317383 h 2646348"/>
                <a:gd name="connsiteX13" fmla="*/ 1024963 w 2156727"/>
                <a:gd name="connsiteY13" fmla="*/ 2646348 h 2646348"/>
                <a:gd name="connsiteX14" fmla="*/ 359455 w 2156727"/>
                <a:gd name="connsiteY14" fmla="*/ 2326092 h 2646348"/>
                <a:gd name="connsiteX15" fmla="*/ 368171 w 2156727"/>
                <a:gd name="connsiteY15" fmla="*/ 2326092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1455985 w 2156727"/>
                <a:gd name="connsiteY12" fmla="*/ 2317383 h 2646348"/>
                <a:gd name="connsiteX13" fmla="*/ 1024963 w 2156727"/>
                <a:gd name="connsiteY13" fmla="*/ 2646348 h 2646348"/>
                <a:gd name="connsiteX14" fmla="*/ 359455 w 2156727"/>
                <a:gd name="connsiteY14" fmla="*/ 2326092 h 2646348"/>
                <a:gd name="connsiteX15" fmla="*/ 821017 w 2156727"/>
                <a:gd name="connsiteY15" fmla="*/ 2343509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1455985 w 2156727"/>
                <a:gd name="connsiteY12" fmla="*/ 2317383 h 2646348"/>
                <a:gd name="connsiteX13" fmla="*/ 1024963 w 2156727"/>
                <a:gd name="connsiteY13" fmla="*/ 2646348 h 2646348"/>
                <a:gd name="connsiteX14" fmla="*/ 838426 w 2156727"/>
                <a:gd name="connsiteY14" fmla="*/ 2317383 h 2646348"/>
                <a:gd name="connsiteX15" fmla="*/ 821017 w 2156727"/>
                <a:gd name="connsiteY15" fmla="*/ 2343509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1455985 w 2156727"/>
                <a:gd name="connsiteY12" fmla="*/ 2317383 h 2646348"/>
                <a:gd name="connsiteX13" fmla="*/ 1024963 w 2156727"/>
                <a:gd name="connsiteY13" fmla="*/ 2646348 h 2646348"/>
                <a:gd name="connsiteX14" fmla="*/ 838426 w 2156727"/>
                <a:gd name="connsiteY14" fmla="*/ 2317383 h 2646348"/>
                <a:gd name="connsiteX15" fmla="*/ 324629 w 2156727"/>
                <a:gd name="connsiteY15" fmla="*/ 2299966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1290522 w 2156727"/>
                <a:gd name="connsiteY12" fmla="*/ 2308675 h 2646348"/>
                <a:gd name="connsiteX13" fmla="*/ 1024963 w 2156727"/>
                <a:gd name="connsiteY13" fmla="*/ 2646348 h 2646348"/>
                <a:gd name="connsiteX14" fmla="*/ 838426 w 2156727"/>
                <a:gd name="connsiteY14" fmla="*/ 2317383 h 2646348"/>
                <a:gd name="connsiteX15" fmla="*/ 324629 w 2156727"/>
                <a:gd name="connsiteY15" fmla="*/ 2299966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55057"/>
                <a:gd name="connsiteX1" fmla="*/ 359462 w 2156727"/>
                <a:gd name="connsiteY1" fmla="*/ 0 h 2655057"/>
                <a:gd name="connsiteX2" fmla="*/ 359455 w 2156727"/>
                <a:gd name="connsiteY2" fmla="*/ 0 h 2655057"/>
                <a:gd name="connsiteX3" fmla="*/ 359455 w 2156727"/>
                <a:gd name="connsiteY3" fmla="*/ 0 h 2655057"/>
                <a:gd name="connsiteX4" fmla="*/ 898636 w 2156727"/>
                <a:gd name="connsiteY4" fmla="*/ 0 h 2655057"/>
                <a:gd name="connsiteX5" fmla="*/ 1797265 w 2156727"/>
                <a:gd name="connsiteY5" fmla="*/ 0 h 2655057"/>
                <a:gd name="connsiteX6" fmla="*/ 2156727 w 2156727"/>
                <a:gd name="connsiteY6" fmla="*/ 359462 h 2655057"/>
                <a:gd name="connsiteX7" fmla="*/ 2156727 w 2156727"/>
                <a:gd name="connsiteY7" fmla="*/ 1356887 h 2655057"/>
                <a:gd name="connsiteX8" fmla="*/ 2156727 w 2156727"/>
                <a:gd name="connsiteY8" fmla="*/ 1356887 h 2655057"/>
                <a:gd name="connsiteX9" fmla="*/ 2156727 w 2156727"/>
                <a:gd name="connsiteY9" fmla="*/ 1938410 h 2655057"/>
                <a:gd name="connsiteX10" fmla="*/ 2156727 w 2156727"/>
                <a:gd name="connsiteY10" fmla="*/ 1966630 h 2655057"/>
                <a:gd name="connsiteX11" fmla="*/ 1797265 w 2156727"/>
                <a:gd name="connsiteY11" fmla="*/ 2326092 h 2655057"/>
                <a:gd name="connsiteX12" fmla="*/ 1290522 w 2156727"/>
                <a:gd name="connsiteY12" fmla="*/ 2308675 h 2655057"/>
                <a:gd name="connsiteX13" fmla="*/ 1094631 w 2156727"/>
                <a:gd name="connsiteY13" fmla="*/ 2655057 h 2655057"/>
                <a:gd name="connsiteX14" fmla="*/ 838426 w 2156727"/>
                <a:gd name="connsiteY14" fmla="*/ 2317383 h 2655057"/>
                <a:gd name="connsiteX15" fmla="*/ 324629 w 2156727"/>
                <a:gd name="connsiteY15" fmla="*/ 2299966 h 2655057"/>
                <a:gd name="connsiteX16" fmla="*/ 0 w 2156727"/>
                <a:gd name="connsiteY16" fmla="*/ 1966630 h 2655057"/>
                <a:gd name="connsiteX17" fmla="*/ 0 w 2156727"/>
                <a:gd name="connsiteY17" fmla="*/ 1938410 h 2655057"/>
                <a:gd name="connsiteX18" fmla="*/ 0 w 2156727"/>
                <a:gd name="connsiteY18" fmla="*/ 1356887 h 2655057"/>
                <a:gd name="connsiteX19" fmla="*/ 0 w 2156727"/>
                <a:gd name="connsiteY19" fmla="*/ 1356887 h 2655057"/>
                <a:gd name="connsiteX20" fmla="*/ 0 w 2156727"/>
                <a:gd name="connsiteY20" fmla="*/ 359462 h 2655057"/>
                <a:gd name="connsiteX0" fmla="*/ 0 w 2156727"/>
                <a:gd name="connsiteY0" fmla="*/ 359462 h 2655057"/>
                <a:gd name="connsiteX1" fmla="*/ 359462 w 2156727"/>
                <a:gd name="connsiteY1" fmla="*/ 0 h 2655057"/>
                <a:gd name="connsiteX2" fmla="*/ 359455 w 2156727"/>
                <a:gd name="connsiteY2" fmla="*/ 0 h 2655057"/>
                <a:gd name="connsiteX3" fmla="*/ 359455 w 2156727"/>
                <a:gd name="connsiteY3" fmla="*/ 0 h 2655057"/>
                <a:gd name="connsiteX4" fmla="*/ 898636 w 2156727"/>
                <a:gd name="connsiteY4" fmla="*/ 0 h 2655057"/>
                <a:gd name="connsiteX5" fmla="*/ 1797265 w 2156727"/>
                <a:gd name="connsiteY5" fmla="*/ 0 h 2655057"/>
                <a:gd name="connsiteX6" fmla="*/ 2156727 w 2156727"/>
                <a:gd name="connsiteY6" fmla="*/ 359462 h 2655057"/>
                <a:gd name="connsiteX7" fmla="*/ 2156727 w 2156727"/>
                <a:gd name="connsiteY7" fmla="*/ 1356887 h 2655057"/>
                <a:gd name="connsiteX8" fmla="*/ 2156727 w 2156727"/>
                <a:gd name="connsiteY8" fmla="*/ 1356887 h 2655057"/>
                <a:gd name="connsiteX9" fmla="*/ 2156727 w 2156727"/>
                <a:gd name="connsiteY9" fmla="*/ 1938410 h 2655057"/>
                <a:gd name="connsiteX10" fmla="*/ 2156727 w 2156727"/>
                <a:gd name="connsiteY10" fmla="*/ 1966630 h 2655057"/>
                <a:gd name="connsiteX11" fmla="*/ 1797265 w 2156727"/>
                <a:gd name="connsiteY11" fmla="*/ 2326092 h 2655057"/>
                <a:gd name="connsiteX12" fmla="*/ 1290521 w 2156727"/>
                <a:gd name="connsiteY12" fmla="*/ 2330465 h 2655057"/>
                <a:gd name="connsiteX13" fmla="*/ 1094631 w 2156727"/>
                <a:gd name="connsiteY13" fmla="*/ 2655057 h 2655057"/>
                <a:gd name="connsiteX14" fmla="*/ 838426 w 2156727"/>
                <a:gd name="connsiteY14" fmla="*/ 2317383 h 2655057"/>
                <a:gd name="connsiteX15" fmla="*/ 324629 w 2156727"/>
                <a:gd name="connsiteY15" fmla="*/ 2299966 h 2655057"/>
                <a:gd name="connsiteX16" fmla="*/ 0 w 2156727"/>
                <a:gd name="connsiteY16" fmla="*/ 1966630 h 2655057"/>
                <a:gd name="connsiteX17" fmla="*/ 0 w 2156727"/>
                <a:gd name="connsiteY17" fmla="*/ 1938410 h 2655057"/>
                <a:gd name="connsiteX18" fmla="*/ 0 w 2156727"/>
                <a:gd name="connsiteY18" fmla="*/ 1356887 h 2655057"/>
                <a:gd name="connsiteX19" fmla="*/ 0 w 2156727"/>
                <a:gd name="connsiteY19" fmla="*/ 1356887 h 2655057"/>
                <a:gd name="connsiteX20" fmla="*/ 0 w 2156727"/>
                <a:gd name="connsiteY20" fmla="*/ 359462 h 2655057"/>
                <a:gd name="connsiteX0" fmla="*/ 0 w 2156727"/>
                <a:gd name="connsiteY0" fmla="*/ 359462 h 2655057"/>
                <a:gd name="connsiteX1" fmla="*/ 359462 w 2156727"/>
                <a:gd name="connsiteY1" fmla="*/ 0 h 2655057"/>
                <a:gd name="connsiteX2" fmla="*/ 359455 w 2156727"/>
                <a:gd name="connsiteY2" fmla="*/ 0 h 2655057"/>
                <a:gd name="connsiteX3" fmla="*/ 359455 w 2156727"/>
                <a:gd name="connsiteY3" fmla="*/ 0 h 2655057"/>
                <a:gd name="connsiteX4" fmla="*/ 898636 w 2156727"/>
                <a:gd name="connsiteY4" fmla="*/ 0 h 2655057"/>
                <a:gd name="connsiteX5" fmla="*/ 1797265 w 2156727"/>
                <a:gd name="connsiteY5" fmla="*/ 0 h 2655057"/>
                <a:gd name="connsiteX6" fmla="*/ 2156727 w 2156727"/>
                <a:gd name="connsiteY6" fmla="*/ 359462 h 2655057"/>
                <a:gd name="connsiteX7" fmla="*/ 2156727 w 2156727"/>
                <a:gd name="connsiteY7" fmla="*/ 1356887 h 2655057"/>
                <a:gd name="connsiteX8" fmla="*/ 2156727 w 2156727"/>
                <a:gd name="connsiteY8" fmla="*/ 1356887 h 2655057"/>
                <a:gd name="connsiteX9" fmla="*/ 2156727 w 2156727"/>
                <a:gd name="connsiteY9" fmla="*/ 1938410 h 2655057"/>
                <a:gd name="connsiteX10" fmla="*/ 2156727 w 2156727"/>
                <a:gd name="connsiteY10" fmla="*/ 1966630 h 2655057"/>
                <a:gd name="connsiteX11" fmla="*/ 1797265 w 2156727"/>
                <a:gd name="connsiteY11" fmla="*/ 2326092 h 2655057"/>
                <a:gd name="connsiteX12" fmla="*/ 1290521 w 2156727"/>
                <a:gd name="connsiteY12" fmla="*/ 2330465 h 2655057"/>
                <a:gd name="connsiteX13" fmla="*/ 1094631 w 2156727"/>
                <a:gd name="connsiteY13" fmla="*/ 2655057 h 2655057"/>
                <a:gd name="connsiteX14" fmla="*/ 838426 w 2156727"/>
                <a:gd name="connsiteY14" fmla="*/ 2339175 h 2655057"/>
                <a:gd name="connsiteX15" fmla="*/ 324629 w 2156727"/>
                <a:gd name="connsiteY15" fmla="*/ 2299966 h 2655057"/>
                <a:gd name="connsiteX16" fmla="*/ 0 w 2156727"/>
                <a:gd name="connsiteY16" fmla="*/ 1966630 h 2655057"/>
                <a:gd name="connsiteX17" fmla="*/ 0 w 2156727"/>
                <a:gd name="connsiteY17" fmla="*/ 1938410 h 2655057"/>
                <a:gd name="connsiteX18" fmla="*/ 0 w 2156727"/>
                <a:gd name="connsiteY18" fmla="*/ 1356887 h 2655057"/>
                <a:gd name="connsiteX19" fmla="*/ 0 w 2156727"/>
                <a:gd name="connsiteY19" fmla="*/ 1356887 h 2655057"/>
                <a:gd name="connsiteX20" fmla="*/ 0 w 2156727"/>
                <a:gd name="connsiteY20" fmla="*/ 359462 h 2655057"/>
                <a:gd name="connsiteX0" fmla="*/ 0 w 2156727"/>
                <a:gd name="connsiteY0" fmla="*/ 359462 h 2655057"/>
                <a:gd name="connsiteX1" fmla="*/ 359462 w 2156727"/>
                <a:gd name="connsiteY1" fmla="*/ 0 h 2655057"/>
                <a:gd name="connsiteX2" fmla="*/ 359455 w 2156727"/>
                <a:gd name="connsiteY2" fmla="*/ 0 h 2655057"/>
                <a:gd name="connsiteX3" fmla="*/ 359455 w 2156727"/>
                <a:gd name="connsiteY3" fmla="*/ 0 h 2655057"/>
                <a:gd name="connsiteX4" fmla="*/ 898636 w 2156727"/>
                <a:gd name="connsiteY4" fmla="*/ 0 h 2655057"/>
                <a:gd name="connsiteX5" fmla="*/ 1797265 w 2156727"/>
                <a:gd name="connsiteY5" fmla="*/ 0 h 2655057"/>
                <a:gd name="connsiteX6" fmla="*/ 2156727 w 2156727"/>
                <a:gd name="connsiteY6" fmla="*/ 359462 h 2655057"/>
                <a:gd name="connsiteX7" fmla="*/ 2156727 w 2156727"/>
                <a:gd name="connsiteY7" fmla="*/ 1356887 h 2655057"/>
                <a:gd name="connsiteX8" fmla="*/ 2156727 w 2156727"/>
                <a:gd name="connsiteY8" fmla="*/ 1356887 h 2655057"/>
                <a:gd name="connsiteX9" fmla="*/ 2156727 w 2156727"/>
                <a:gd name="connsiteY9" fmla="*/ 1938410 h 2655057"/>
                <a:gd name="connsiteX10" fmla="*/ 2156727 w 2156727"/>
                <a:gd name="connsiteY10" fmla="*/ 1966630 h 2655057"/>
                <a:gd name="connsiteX11" fmla="*/ 1797265 w 2156727"/>
                <a:gd name="connsiteY11" fmla="*/ 2326092 h 2655057"/>
                <a:gd name="connsiteX12" fmla="*/ 1290521 w 2156727"/>
                <a:gd name="connsiteY12" fmla="*/ 2330465 h 2655057"/>
                <a:gd name="connsiteX13" fmla="*/ 1094631 w 2156727"/>
                <a:gd name="connsiteY13" fmla="*/ 2655057 h 2655057"/>
                <a:gd name="connsiteX14" fmla="*/ 838426 w 2156727"/>
                <a:gd name="connsiteY14" fmla="*/ 2295596 h 2655057"/>
                <a:gd name="connsiteX15" fmla="*/ 324629 w 2156727"/>
                <a:gd name="connsiteY15" fmla="*/ 2299966 h 2655057"/>
                <a:gd name="connsiteX16" fmla="*/ 0 w 2156727"/>
                <a:gd name="connsiteY16" fmla="*/ 1966630 h 2655057"/>
                <a:gd name="connsiteX17" fmla="*/ 0 w 2156727"/>
                <a:gd name="connsiteY17" fmla="*/ 1938410 h 2655057"/>
                <a:gd name="connsiteX18" fmla="*/ 0 w 2156727"/>
                <a:gd name="connsiteY18" fmla="*/ 1356887 h 2655057"/>
                <a:gd name="connsiteX19" fmla="*/ 0 w 2156727"/>
                <a:gd name="connsiteY19" fmla="*/ 1356887 h 2655057"/>
                <a:gd name="connsiteX20" fmla="*/ 0 w 2156727"/>
                <a:gd name="connsiteY20" fmla="*/ 359462 h 2655057"/>
                <a:gd name="connsiteX0" fmla="*/ 0 w 2156727"/>
                <a:gd name="connsiteY0" fmla="*/ 359462 h 2655057"/>
                <a:gd name="connsiteX1" fmla="*/ 359462 w 2156727"/>
                <a:gd name="connsiteY1" fmla="*/ 0 h 2655057"/>
                <a:gd name="connsiteX2" fmla="*/ 359455 w 2156727"/>
                <a:gd name="connsiteY2" fmla="*/ 0 h 2655057"/>
                <a:gd name="connsiteX3" fmla="*/ 359455 w 2156727"/>
                <a:gd name="connsiteY3" fmla="*/ 0 h 2655057"/>
                <a:gd name="connsiteX4" fmla="*/ 898636 w 2156727"/>
                <a:gd name="connsiteY4" fmla="*/ 0 h 2655057"/>
                <a:gd name="connsiteX5" fmla="*/ 1797265 w 2156727"/>
                <a:gd name="connsiteY5" fmla="*/ 0 h 2655057"/>
                <a:gd name="connsiteX6" fmla="*/ 2156727 w 2156727"/>
                <a:gd name="connsiteY6" fmla="*/ 359462 h 2655057"/>
                <a:gd name="connsiteX7" fmla="*/ 2156727 w 2156727"/>
                <a:gd name="connsiteY7" fmla="*/ 1356887 h 2655057"/>
                <a:gd name="connsiteX8" fmla="*/ 2156727 w 2156727"/>
                <a:gd name="connsiteY8" fmla="*/ 1356887 h 2655057"/>
                <a:gd name="connsiteX9" fmla="*/ 2156727 w 2156727"/>
                <a:gd name="connsiteY9" fmla="*/ 1938410 h 2655057"/>
                <a:gd name="connsiteX10" fmla="*/ 2156727 w 2156727"/>
                <a:gd name="connsiteY10" fmla="*/ 1966630 h 2655057"/>
                <a:gd name="connsiteX11" fmla="*/ 1797265 w 2156727"/>
                <a:gd name="connsiteY11" fmla="*/ 2326092 h 2655057"/>
                <a:gd name="connsiteX12" fmla="*/ 1290521 w 2156727"/>
                <a:gd name="connsiteY12" fmla="*/ 2330465 h 2655057"/>
                <a:gd name="connsiteX13" fmla="*/ 1094631 w 2156727"/>
                <a:gd name="connsiteY13" fmla="*/ 2655057 h 2655057"/>
                <a:gd name="connsiteX14" fmla="*/ 838426 w 2156727"/>
                <a:gd name="connsiteY14" fmla="*/ 2295596 h 2655057"/>
                <a:gd name="connsiteX15" fmla="*/ 324629 w 2156727"/>
                <a:gd name="connsiteY15" fmla="*/ 2299966 h 2655057"/>
                <a:gd name="connsiteX16" fmla="*/ 0 w 2156727"/>
                <a:gd name="connsiteY16" fmla="*/ 1966630 h 2655057"/>
                <a:gd name="connsiteX17" fmla="*/ 0 w 2156727"/>
                <a:gd name="connsiteY17" fmla="*/ 1938410 h 2655057"/>
                <a:gd name="connsiteX18" fmla="*/ 0 w 2156727"/>
                <a:gd name="connsiteY18" fmla="*/ 1356887 h 2655057"/>
                <a:gd name="connsiteX19" fmla="*/ 0 w 2156727"/>
                <a:gd name="connsiteY19" fmla="*/ 1356887 h 2655057"/>
                <a:gd name="connsiteX20" fmla="*/ 0 w 2156727"/>
                <a:gd name="connsiteY20" fmla="*/ 359462 h 2655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56727" h="2655057">
                  <a:moveTo>
                    <a:pt x="0" y="359462"/>
                  </a:moveTo>
                  <a:cubicBezTo>
                    <a:pt x="0" y="160937"/>
                    <a:pt x="160937" y="0"/>
                    <a:pt x="359462" y="0"/>
                  </a:cubicBezTo>
                  <a:lnTo>
                    <a:pt x="359455" y="0"/>
                  </a:lnTo>
                  <a:lnTo>
                    <a:pt x="359455" y="0"/>
                  </a:lnTo>
                  <a:lnTo>
                    <a:pt x="898636" y="0"/>
                  </a:lnTo>
                  <a:lnTo>
                    <a:pt x="1797265" y="0"/>
                  </a:lnTo>
                  <a:cubicBezTo>
                    <a:pt x="1995790" y="0"/>
                    <a:pt x="2156727" y="160937"/>
                    <a:pt x="2156727" y="359462"/>
                  </a:cubicBezTo>
                  <a:lnTo>
                    <a:pt x="2156727" y="1356887"/>
                  </a:lnTo>
                  <a:lnTo>
                    <a:pt x="2156727" y="1356887"/>
                  </a:lnTo>
                  <a:lnTo>
                    <a:pt x="2156727" y="1938410"/>
                  </a:lnTo>
                  <a:lnTo>
                    <a:pt x="2156727" y="1966630"/>
                  </a:lnTo>
                  <a:cubicBezTo>
                    <a:pt x="2156727" y="2165155"/>
                    <a:pt x="1995790" y="2326092"/>
                    <a:pt x="1797265" y="2326092"/>
                  </a:cubicBezTo>
                  <a:lnTo>
                    <a:pt x="1290521" y="2330465"/>
                  </a:lnTo>
                  <a:lnTo>
                    <a:pt x="1094631" y="2655057"/>
                  </a:lnTo>
                  <a:lnTo>
                    <a:pt x="838426" y="2295596"/>
                  </a:lnTo>
                  <a:lnTo>
                    <a:pt x="324629" y="2299966"/>
                  </a:lnTo>
                  <a:cubicBezTo>
                    <a:pt x="126104" y="2299966"/>
                    <a:pt x="0" y="2165155"/>
                    <a:pt x="0" y="1966630"/>
                  </a:cubicBezTo>
                  <a:lnTo>
                    <a:pt x="0" y="1938410"/>
                  </a:lnTo>
                  <a:lnTo>
                    <a:pt x="0" y="1356887"/>
                  </a:lnTo>
                  <a:lnTo>
                    <a:pt x="0" y="1356887"/>
                  </a:lnTo>
                  <a:lnTo>
                    <a:pt x="0" y="359462"/>
                  </a:lnTo>
                  <a:close/>
                </a:path>
              </a:pathLst>
            </a:custGeom>
            <a:solidFill>
              <a:srgbClr val="FFCC66"/>
            </a:solidFill>
            <a:ln w="3175">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4" name="テキスト ボックス 93">
              <a:extLst>
                <a:ext uri="{FF2B5EF4-FFF2-40B4-BE49-F238E27FC236}">
                  <a16:creationId xmlns:a16="http://schemas.microsoft.com/office/drawing/2014/main" id="{D2ABCFFA-4164-4926-8891-6BDD7B88DFA3}"/>
                </a:ext>
              </a:extLst>
            </p:cNvPr>
            <p:cNvSpPr txBox="1"/>
            <p:nvPr/>
          </p:nvSpPr>
          <p:spPr>
            <a:xfrm>
              <a:off x="6337096" y="4375109"/>
              <a:ext cx="906285" cy="923330"/>
            </a:xfrm>
            <a:prstGeom prst="rect">
              <a:avLst/>
            </a:prstGeom>
            <a:noFill/>
          </p:spPr>
          <p:txBody>
            <a:bodyPr wrap="square" rtlCol="0">
              <a:spAutoFit/>
            </a:bodyPr>
            <a:lstStyle/>
            <a:p>
              <a:pPr algn="ctr">
                <a:lnSpc>
                  <a:spcPct val="150000"/>
                </a:lnSpc>
              </a:pPr>
              <a:r>
                <a:rPr lang="ja-JP" altLang="en-US" sz="900" dirty="0">
                  <a:solidFill>
                    <a:schemeClr val="tx1">
                      <a:lumMod val="85000"/>
                      <a:lumOff val="15000"/>
                    </a:schemeClr>
                  </a:solidFill>
                  <a:latin typeface="メイリオ"/>
                  <a:ea typeface="メイリオ"/>
                  <a:cs typeface="メイリオ"/>
                </a:rPr>
                <a:t>なぜこの</a:t>
              </a:r>
              <a:endParaRPr lang="en-US" altLang="ja-JP" sz="900" dirty="0">
                <a:solidFill>
                  <a:schemeClr val="tx1">
                    <a:lumMod val="85000"/>
                    <a:lumOff val="15000"/>
                  </a:schemeClr>
                </a:solidFill>
                <a:latin typeface="メイリオ"/>
                <a:ea typeface="メイリオ"/>
                <a:cs typeface="メイリオ"/>
              </a:endParaRPr>
            </a:p>
            <a:p>
              <a:pPr algn="ctr">
                <a:lnSpc>
                  <a:spcPct val="150000"/>
                </a:lnSpc>
              </a:pPr>
              <a:r>
                <a:rPr lang="ja-JP" altLang="en-US" sz="900" dirty="0">
                  <a:solidFill>
                    <a:schemeClr val="tx1">
                      <a:lumMod val="85000"/>
                      <a:lumOff val="15000"/>
                    </a:schemeClr>
                  </a:solidFill>
                  <a:latin typeface="メイリオ"/>
                  <a:ea typeface="メイリオ"/>
                  <a:cs typeface="メイリオ"/>
                </a:rPr>
                <a:t>企画を広め</a:t>
              </a:r>
              <a:endParaRPr lang="en-US" altLang="ja-JP" sz="900" dirty="0">
                <a:solidFill>
                  <a:schemeClr val="tx1">
                    <a:lumMod val="85000"/>
                    <a:lumOff val="15000"/>
                  </a:schemeClr>
                </a:solidFill>
                <a:latin typeface="メイリオ"/>
                <a:ea typeface="メイリオ"/>
                <a:cs typeface="メイリオ"/>
              </a:endParaRPr>
            </a:p>
            <a:p>
              <a:pPr algn="ctr">
                <a:lnSpc>
                  <a:spcPct val="150000"/>
                </a:lnSpc>
              </a:pPr>
              <a:r>
                <a:rPr lang="ja-JP" altLang="en-US" sz="900" dirty="0">
                  <a:solidFill>
                    <a:schemeClr val="tx1">
                      <a:lumMod val="85000"/>
                      <a:lumOff val="15000"/>
                    </a:schemeClr>
                  </a:solidFill>
                  <a:latin typeface="メイリオ"/>
                  <a:ea typeface="メイリオ"/>
                  <a:cs typeface="メイリオ"/>
                </a:rPr>
                <a:t>たいのか？</a:t>
              </a:r>
              <a:endParaRPr lang="en-US" altLang="ja-JP" sz="900" dirty="0">
                <a:solidFill>
                  <a:schemeClr val="tx1">
                    <a:lumMod val="85000"/>
                    <a:lumOff val="15000"/>
                  </a:schemeClr>
                </a:solidFill>
                <a:latin typeface="メイリオ"/>
                <a:ea typeface="メイリオ"/>
                <a:cs typeface="メイリオ"/>
              </a:endParaRPr>
            </a:p>
            <a:p>
              <a:pPr algn="ctr">
                <a:lnSpc>
                  <a:spcPct val="150000"/>
                </a:lnSpc>
              </a:pPr>
              <a:endParaRPr kumimoji="1" lang="ja-JP" altLang="en-US" sz="900" dirty="0"/>
            </a:p>
          </p:txBody>
        </p:sp>
      </p:grpSp>
      <p:grpSp>
        <p:nvGrpSpPr>
          <p:cNvPr id="38" name="グループ化 37">
            <a:extLst>
              <a:ext uri="{FF2B5EF4-FFF2-40B4-BE49-F238E27FC236}">
                <a16:creationId xmlns:a16="http://schemas.microsoft.com/office/drawing/2014/main" id="{48EE5471-17CF-42F3-B5DB-517ECAED154A}"/>
              </a:ext>
            </a:extLst>
          </p:cNvPr>
          <p:cNvGrpSpPr/>
          <p:nvPr/>
        </p:nvGrpSpPr>
        <p:grpSpPr>
          <a:xfrm>
            <a:off x="7409357" y="4161551"/>
            <a:ext cx="959675" cy="1108414"/>
            <a:chOff x="7459179" y="4153233"/>
            <a:chExt cx="959675" cy="1108414"/>
          </a:xfrm>
        </p:grpSpPr>
        <p:sp>
          <p:nvSpPr>
            <p:cNvPr id="91" name="吹き出し: 角を丸めた四角形 32">
              <a:extLst>
                <a:ext uri="{FF2B5EF4-FFF2-40B4-BE49-F238E27FC236}">
                  <a16:creationId xmlns:a16="http://schemas.microsoft.com/office/drawing/2014/main" id="{37C4BBB3-9143-435A-829B-EC07CEDA4D77}"/>
                </a:ext>
              </a:extLst>
            </p:cNvPr>
            <p:cNvSpPr/>
            <p:nvPr/>
          </p:nvSpPr>
          <p:spPr>
            <a:xfrm flipV="1">
              <a:off x="7459179" y="4153233"/>
              <a:ext cx="959675" cy="991108"/>
            </a:xfrm>
            <a:custGeom>
              <a:avLst/>
              <a:gdLst>
                <a:gd name="connsiteX0" fmla="*/ 0 w 2156727"/>
                <a:gd name="connsiteY0" fmla="*/ 359462 h 2326092"/>
                <a:gd name="connsiteX1" fmla="*/ 359462 w 2156727"/>
                <a:gd name="connsiteY1" fmla="*/ 0 h 2326092"/>
                <a:gd name="connsiteX2" fmla="*/ 359455 w 2156727"/>
                <a:gd name="connsiteY2" fmla="*/ 0 h 2326092"/>
                <a:gd name="connsiteX3" fmla="*/ 359455 w 2156727"/>
                <a:gd name="connsiteY3" fmla="*/ 0 h 2326092"/>
                <a:gd name="connsiteX4" fmla="*/ 898636 w 2156727"/>
                <a:gd name="connsiteY4" fmla="*/ 0 h 2326092"/>
                <a:gd name="connsiteX5" fmla="*/ 1797265 w 2156727"/>
                <a:gd name="connsiteY5" fmla="*/ 0 h 2326092"/>
                <a:gd name="connsiteX6" fmla="*/ 2156727 w 2156727"/>
                <a:gd name="connsiteY6" fmla="*/ 359462 h 2326092"/>
                <a:gd name="connsiteX7" fmla="*/ 2156727 w 2156727"/>
                <a:gd name="connsiteY7" fmla="*/ 1356887 h 2326092"/>
                <a:gd name="connsiteX8" fmla="*/ 2156727 w 2156727"/>
                <a:gd name="connsiteY8" fmla="*/ 1356887 h 2326092"/>
                <a:gd name="connsiteX9" fmla="*/ 2156727 w 2156727"/>
                <a:gd name="connsiteY9" fmla="*/ 1938410 h 2326092"/>
                <a:gd name="connsiteX10" fmla="*/ 2156727 w 2156727"/>
                <a:gd name="connsiteY10" fmla="*/ 1966630 h 2326092"/>
                <a:gd name="connsiteX11" fmla="*/ 1797265 w 2156727"/>
                <a:gd name="connsiteY11" fmla="*/ 2326092 h 2326092"/>
                <a:gd name="connsiteX12" fmla="*/ 898636 w 2156727"/>
                <a:gd name="connsiteY12" fmla="*/ 2326092 h 2326092"/>
                <a:gd name="connsiteX13" fmla="*/ 1024963 w 2156727"/>
                <a:gd name="connsiteY13" fmla="*/ 2646348 h 2326092"/>
                <a:gd name="connsiteX14" fmla="*/ 359455 w 2156727"/>
                <a:gd name="connsiteY14" fmla="*/ 2326092 h 2326092"/>
                <a:gd name="connsiteX15" fmla="*/ 359462 w 2156727"/>
                <a:gd name="connsiteY15" fmla="*/ 2326092 h 2326092"/>
                <a:gd name="connsiteX16" fmla="*/ 0 w 2156727"/>
                <a:gd name="connsiteY16" fmla="*/ 1966630 h 2326092"/>
                <a:gd name="connsiteX17" fmla="*/ 0 w 2156727"/>
                <a:gd name="connsiteY17" fmla="*/ 1938410 h 2326092"/>
                <a:gd name="connsiteX18" fmla="*/ 0 w 2156727"/>
                <a:gd name="connsiteY18" fmla="*/ 1356887 h 2326092"/>
                <a:gd name="connsiteX19" fmla="*/ 0 w 2156727"/>
                <a:gd name="connsiteY19" fmla="*/ 1356887 h 2326092"/>
                <a:gd name="connsiteX20" fmla="*/ 0 w 2156727"/>
                <a:gd name="connsiteY20" fmla="*/ 359462 h 2326092"/>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898636 w 2156727"/>
                <a:gd name="connsiteY12" fmla="*/ 2326092 h 2646348"/>
                <a:gd name="connsiteX13" fmla="*/ 1024963 w 2156727"/>
                <a:gd name="connsiteY13" fmla="*/ 2646348 h 2646348"/>
                <a:gd name="connsiteX14" fmla="*/ 359455 w 2156727"/>
                <a:gd name="connsiteY14" fmla="*/ 2326092 h 2646348"/>
                <a:gd name="connsiteX15" fmla="*/ 368171 w 2156727"/>
                <a:gd name="connsiteY15" fmla="*/ 2326092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1455985 w 2156727"/>
                <a:gd name="connsiteY12" fmla="*/ 2317383 h 2646348"/>
                <a:gd name="connsiteX13" fmla="*/ 1024963 w 2156727"/>
                <a:gd name="connsiteY13" fmla="*/ 2646348 h 2646348"/>
                <a:gd name="connsiteX14" fmla="*/ 359455 w 2156727"/>
                <a:gd name="connsiteY14" fmla="*/ 2326092 h 2646348"/>
                <a:gd name="connsiteX15" fmla="*/ 368171 w 2156727"/>
                <a:gd name="connsiteY15" fmla="*/ 2326092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1455985 w 2156727"/>
                <a:gd name="connsiteY12" fmla="*/ 2317383 h 2646348"/>
                <a:gd name="connsiteX13" fmla="*/ 1024963 w 2156727"/>
                <a:gd name="connsiteY13" fmla="*/ 2646348 h 2646348"/>
                <a:gd name="connsiteX14" fmla="*/ 359455 w 2156727"/>
                <a:gd name="connsiteY14" fmla="*/ 2326092 h 2646348"/>
                <a:gd name="connsiteX15" fmla="*/ 821017 w 2156727"/>
                <a:gd name="connsiteY15" fmla="*/ 2343509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1455985 w 2156727"/>
                <a:gd name="connsiteY12" fmla="*/ 2317383 h 2646348"/>
                <a:gd name="connsiteX13" fmla="*/ 1024963 w 2156727"/>
                <a:gd name="connsiteY13" fmla="*/ 2646348 h 2646348"/>
                <a:gd name="connsiteX14" fmla="*/ 838426 w 2156727"/>
                <a:gd name="connsiteY14" fmla="*/ 2317383 h 2646348"/>
                <a:gd name="connsiteX15" fmla="*/ 821017 w 2156727"/>
                <a:gd name="connsiteY15" fmla="*/ 2343509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1455985 w 2156727"/>
                <a:gd name="connsiteY12" fmla="*/ 2317383 h 2646348"/>
                <a:gd name="connsiteX13" fmla="*/ 1024963 w 2156727"/>
                <a:gd name="connsiteY13" fmla="*/ 2646348 h 2646348"/>
                <a:gd name="connsiteX14" fmla="*/ 838426 w 2156727"/>
                <a:gd name="connsiteY14" fmla="*/ 2317383 h 2646348"/>
                <a:gd name="connsiteX15" fmla="*/ 324629 w 2156727"/>
                <a:gd name="connsiteY15" fmla="*/ 2299966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1290522 w 2156727"/>
                <a:gd name="connsiteY12" fmla="*/ 2308675 h 2646348"/>
                <a:gd name="connsiteX13" fmla="*/ 1024963 w 2156727"/>
                <a:gd name="connsiteY13" fmla="*/ 2646348 h 2646348"/>
                <a:gd name="connsiteX14" fmla="*/ 838426 w 2156727"/>
                <a:gd name="connsiteY14" fmla="*/ 2317383 h 2646348"/>
                <a:gd name="connsiteX15" fmla="*/ 324629 w 2156727"/>
                <a:gd name="connsiteY15" fmla="*/ 2299966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55057"/>
                <a:gd name="connsiteX1" fmla="*/ 359462 w 2156727"/>
                <a:gd name="connsiteY1" fmla="*/ 0 h 2655057"/>
                <a:gd name="connsiteX2" fmla="*/ 359455 w 2156727"/>
                <a:gd name="connsiteY2" fmla="*/ 0 h 2655057"/>
                <a:gd name="connsiteX3" fmla="*/ 359455 w 2156727"/>
                <a:gd name="connsiteY3" fmla="*/ 0 h 2655057"/>
                <a:gd name="connsiteX4" fmla="*/ 898636 w 2156727"/>
                <a:gd name="connsiteY4" fmla="*/ 0 h 2655057"/>
                <a:gd name="connsiteX5" fmla="*/ 1797265 w 2156727"/>
                <a:gd name="connsiteY5" fmla="*/ 0 h 2655057"/>
                <a:gd name="connsiteX6" fmla="*/ 2156727 w 2156727"/>
                <a:gd name="connsiteY6" fmla="*/ 359462 h 2655057"/>
                <a:gd name="connsiteX7" fmla="*/ 2156727 w 2156727"/>
                <a:gd name="connsiteY7" fmla="*/ 1356887 h 2655057"/>
                <a:gd name="connsiteX8" fmla="*/ 2156727 w 2156727"/>
                <a:gd name="connsiteY8" fmla="*/ 1356887 h 2655057"/>
                <a:gd name="connsiteX9" fmla="*/ 2156727 w 2156727"/>
                <a:gd name="connsiteY9" fmla="*/ 1938410 h 2655057"/>
                <a:gd name="connsiteX10" fmla="*/ 2156727 w 2156727"/>
                <a:gd name="connsiteY10" fmla="*/ 1966630 h 2655057"/>
                <a:gd name="connsiteX11" fmla="*/ 1797265 w 2156727"/>
                <a:gd name="connsiteY11" fmla="*/ 2326092 h 2655057"/>
                <a:gd name="connsiteX12" fmla="*/ 1290522 w 2156727"/>
                <a:gd name="connsiteY12" fmla="*/ 2308675 h 2655057"/>
                <a:gd name="connsiteX13" fmla="*/ 1094631 w 2156727"/>
                <a:gd name="connsiteY13" fmla="*/ 2655057 h 2655057"/>
                <a:gd name="connsiteX14" fmla="*/ 838426 w 2156727"/>
                <a:gd name="connsiteY14" fmla="*/ 2317383 h 2655057"/>
                <a:gd name="connsiteX15" fmla="*/ 324629 w 2156727"/>
                <a:gd name="connsiteY15" fmla="*/ 2299966 h 2655057"/>
                <a:gd name="connsiteX16" fmla="*/ 0 w 2156727"/>
                <a:gd name="connsiteY16" fmla="*/ 1966630 h 2655057"/>
                <a:gd name="connsiteX17" fmla="*/ 0 w 2156727"/>
                <a:gd name="connsiteY17" fmla="*/ 1938410 h 2655057"/>
                <a:gd name="connsiteX18" fmla="*/ 0 w 2156727"/>
                <a:gd name="connsiteY18" fmla="*/ 1356887 h 2655057"/>
                <a:gd name="connsiteX19" fmla="*/ 0 w 2156727"/>
                <a:gd name="connsiteY19" fmla="*/ 1356887 h 2655057"/>
                <a:gd name="connsiteX20" fmla="*/ 0 w 2156727"/>
                <a:gd name="connsiteY20" fmla="*/ 359462 h 2655057"/>
                <a:gd name="connsiteX0" fmla="*/ 0 w 2156727"/>
                <a:gd name="connsiteY0" fmla="*/ 359462 h 2655057"/>
                <a:gd name="connsiteX1" fmla="*/ 359462 w 2156727"/>
                <a:gd name="connsiteY1" fmla="*/ 0 h 2655057"/>
                <a:gd name="connsiteX2" fmla="*/ 359455 w 2156727"/>
                <a:gd name="connsiteY2" fmla="*/ 0 h 2655057"/>
                <a:gd name="connsiteX3" fmla="*/ 359455 w 2156727"/>
                <a:gd name="connsiteY3" fmla="*/ 0 h 2655057"/>
                <a:gd name="connsiteX4" fmla="*/ 898636 w 2156727"/>
                <a:gd name="connsiteY4" fmla="*/ 0 h 2655057"/>
                <a:gd name="connsiteX5" fmla="*/ 1797265 w 2156727"/>
                <a:gd name="connsiteY5" fmla="*/ 0 h 2655057"/>
                <a:gd name="connsiteX6" fmla="*/ 2156727 w 2156727"/>
                <a:gd name="connsiteY6" fmla="*/ 359462 h 2655057"/>
                <a:gd name="connsiteX7" fmla="*/ 2156727 w 2156727"/>
                <a:gd name="connsiteY7" fmla="*/ 1356887 h 2655057"/>
                <a:gd name="connsiteX8" fmla="*/ 2156727 w 2156727"/>
                <a:gd name="connsiteY8" fmla="*/ 1356887 h 2655057"/>
                <a:gd name="connsiteX9" fmla="*/ 2156727 w 2156727"/>
                <a:gd name="connsiteY9" fmla="*/ 1938410 h 2655057"/>
                <a:gd name="connsiteX10" fmla="*/ 2156727 w 2156727"/>
                <a:gd name="connsiteY10" fmla="*/ 1966630 h 2655057"/>
                <a:gd name="connsiteX11" fmla="*/ 1797265 w 2156727"/>
                <a:gd name="connsiteY11" fmla="*/ 2326092 h 2655057"/>
                <a:gd name="connsiteX12" fmla="*/ 1290521 w 2156727"/>
                <a:gd name="connsiteY12" fmla="*/ 2330465 h 2655057"/>
                <a:gd name="connsiteX13" fmla="*/ 1094631 w 2156727"/>
                <a:gd name="connsiteY13" fmla="*/ 2655057 h 2655057"/>
                <a:gd name="connsiteX14" fmla="*/ 838426 w 2156727"/>
                <a:gd name="connsiteY14" fmla="*/ 2317383 h 2655057"/>
                <a:gd name="connsiteX15" fmla="*/ 324629 w 2156727"/>
                <a:gd name="connsiteY15" fmla="*/ 2299966 h 2655057"/>
                <a:gd name="connsiteX16" fmla="*/ 0 w 2156727"/>
                <a:gd name="connsiteY16" fmla="*/ 1966630 h 2655057"/>
                <a:gd name="connsiteX17" fmla="*/ 0 w 2156727"/>
                <a:gd name="connsiteY17" fmla="*/ 1938410 h 2655057"/>
                <a:gd name="connsiteX18" fmla="*/ 0 w 2156727"/>
                <a:gd name="connsiteY18" fmla="*/ 1356887 h 2655057"/>
                <a:gd name="connsiteX19" fmla="*/ 0 w 2156727"/>
                <a:gd name="connsiteY19" fmla="*/ 1356887 h 2655057"/>
                <a:gd name="connsiteX20" fmla="*/ 0 w 2156727"/>
                <a:gd name="connsiteY20" fmla="*/ 359462 h 2655057"/>
                <a:gd name="connsiteX0" fmla="*/ 0 w 2156727"/>
                <a:gd name="connsiteY0" fmla="*/ 359462 h 2655057"/>
                <a:gd name="connsiteX1" fmla="*/ 359462 w 2156727"/>
                <a:gd name="connsiteY1" fmla="*/ 0 h 2655057"/>
                <a:gd name="connsiteX2" fmla="*/ 359455 w 2156727"/>
                <a:gd name="connsiteY2" fmla="*/ 0 h 2655057"/>
                <a:gd name="connsiteX3" fmla="*/ 359455 w 2156727"/>
                <a:gd name="connsiteY3" fmla="*/ 0 h 2655057"/>
                <a:gd name="connsiteX4" fmla="*/ 898636 w 2156727"/>
                <a:gd name="connsiteY4" fmla="*/ 0 h 2655057"/>
                <a:gd name="connsiteX5" fmla="*/ 1797265 w 2156727"/>
                <a:gd name="connsiteY5" fmla="*/ 0 h 2655057"/>
                <a:gd name="connsiteX6" fmla="*/ 2156727 w 2156727"/>
                <a:gd name="connsiteY6" fmla="*/ 359462 h 2655057"/>
                <a:gd name="connsiteX7" fmla="*/ 2156727 w 2156727"/>
                <a:gd name="connsiteY7" fmla="*/ 1356887 h 2655057"/>
                <a:gd name="connsiteX8" fmla="*/ 2156727 w 2156727"/>
                <a:gd name="connsiteY8" fmla="*/ 1356887 h 2655057"/>
                <a:gd name="connsiteX9" fmla="*/ 2156727 w 2156727"/>
                <a:gd name="connsiteY9" fmla="*/ 1938410 h 2655057"/>
                <a:gd name="connsiteX10" fmla="*/ 2156727 w 2156727"/>
                <a:gd name="connsiteY10" fmla="*/ 1966630 h 2655057"/>
                <a:gd name="connsiteX11" fmla="*/ 1797265 w 2156727"/>
                <a:gd name="connsiteY11" fmla="*/ 2326092 h 2655057"/>
                <a:gd name="connsiteX12" fmla="*/ 1290521 w 2156727"/>
                <a:gd name="connsiteY12" fmla="*/ 2330465 h 2655057"/>
                <a:gd name="connsiteX13" fmla="*/ 1094631 w 2156727"/>
                <a:gd name="connsiteY13" fmla="*/ 2655057 h 2655057"/>
                <a:gd name="connsiteX14" fmla="*/ 838426 w 2156727"/>
                <a:gd name="connsiteY14" fmla="*/ 2339175 h 2655057"/>
                <a:gd name="connsiteX15" fmla="*/ 324629 w 2156727"/>
                <a:gd name="connsiteY15" fmla="*/ 2299966 h 2655057"/>
                <a:gd name="connsiteX16" fmla="*/ 0 w 2156727"/>
                <a:gd name="connsiteY16" fmla="*/ 1966630 h 2655057"/>
                <a:gd name="connsiteX17" fmla="*/ 0 w 2156727"/>
                <a:gd name="connsiteY17" fmla="*/ 1938410 h 2655057"/>
                <a:gd name="connsiteX18" fmla="*/ 0 w 2156727"/>
                <a:gd name="connsiteY18" fmla="*/ 1356887 h 2655057"/>
                <a:gd name="connsiteX19" fmla="*/ 0 w 2156727"/>
                <a:gd name="connsiteY19" fmla="*/ 1356887 h 2655057"/>
                <a:gd name="connsiteX20" fmla="*/ 0 w 2156727"/>
                <a:gd name="connsiteY20" fmla="*/ 359462 h 2655057"/>
                <a:gd name="connsiteX0" fmla="*/ 0 w 2156727"/>
                <a:gd name="connsiteY0" fmla="*/ 359462 h 2655057"/>
                <a:gd name="connsiteX1" fmla="*/ 359462 w 2156727"/>
                <a:gd name="connsiteY1" fmla="*/ 0 h 2655057"/>
                <a:gd name="connsiteX2" fmla="*/ 359455 w 2156727"/>
                <a:gd name="connsiteY2" fmla="*/ 0 h 2655057"/>
                <a:gd name="connsiteX3" fmla="*/ 359455 w 2156727"/>
                <a:gd name="connsiteY3" fmla="*/ 0 h 2655057"/>
                <a:gd name="connsiteX4" fmla="*/ 898636 w 2156727"/>
                <a:gd name="connsiteY4" fmla="*/ 0 h 2655057"/>
                <a:gd name="connsiteX5" fmla="*/ 1797265 w 2156727"/>
                <a:gd name="connsiteY5" fmla="*/ 0 h 2655057"/>
                <a:gd name="connsiteX6" fmla="*/ 2156727 w 2156727"/>
                <a:gd name="connsiteY6" fmla="*/ 359462 h 2655057"/>
                <a:gd name="connsiteX7" fmla="*/ 2156727 w 2156727"/>
                <a:gd name="connsiteY7" fmla="*/ 1356887 h 2655057"/>
                <a:gd name="connsiteX8" fmla="*/ 2156727 w 2156727"/>
                <a:gd name="connsiteY8" fmla="*/ 1356887 h 2655057"/>
                <a:gd name="connsiteX9" fmla="*/ 2156727 w 2156727"/>
                <a:gd name="connsiteY9" fmla="*/ 1938410 h 2655057"/>
                <a:gd name="connsiteX10" fmla="*/ 2156727 w 2156727"/>
                <a:gd name="connsiteY10" fmla="*/ 1966630 h 2655057"/>
                <a:gd name="connsiteX11" fmla="*/ 1797265 w 2156727"/>
                <a:gd name="connsiteY11" fmla="*/ 2326092 h 2655057"/>
                <a:gd name="connsiteX12" fmla="*/ 1290521 w 2156727"/>
                <a:gd name="connsiteY12" fmla="*/ 2330465 h 2655057"/>
                <a:gd name="connsiteX13" fmla="*/ 1094631 w 2156727"/>
                <a:gd name="connsiteY13" fmla="*/ 2655057 h 2655057"/>
                <a:gd name="connsiteX14" fmla="*/ 838426 w 2156727"/>
                <a:gd name="connsiteY14" fmla="*/ 2295596 h 2655057"/>
                <a:gd name="connsiteX15" fmla="*/ 324629 w 2156727"/>
                <a:gd name="connsiteY15" fmla="*/ 2299966 h 2655057"/>
                <a:gd name="connsiteX16" fmla="*/ 0 w 2156727"/>
                <a:gd name="connsiteY16" fmla="*/ 1966630 h 2655057"/>
                <a:gd name="connsiteX17" fmla="*/ 0 w 2156727"/>
                <a:gd name="connsiteY17" fmla="*/ 1938410 h 2655057"/>
                <a:gd name="connsiteX18" fmla="*/ 0 w 2156727"/>
                <a:gd name="connsiteY18" fmla="*/ 1356887 h 2655057"/>
                <a:gd name="connsiteX19" fmla="*/ 0 w 2156727"/>
                <a:gd name="connsiteY19" fmla="*/ 1356887 h 2655057"/>
                <a:gd name="connsiteX20" fmla="*/ 0 w 2156727"/>
                <a:gd name="connsiteY20" fmla="*/ 359462 h 2655057"/>
                <a:gd name="connsiteX0" fmla="*/ 0 w 2156727"/>
                <a:gd name="connsiteY0" fmla="*/ 359462 h 2655057"/>
                <a:gd name="connsiteX1" fmla="*/ 359462 w 2156727"/>
                <a:gd name="connsiteY1" fmla="*/ 0 h 2655057"/>
                <a:gd name="connsiteX2" fmla="*/ 359455 w 2156727"/>
                <a:gd name="connsiteY2" fmla="*/ 0 h 2655057"/>
                <a:gd name="connsiteX3" fmla="*/ 359455 w 2156727"/>
                <a:gd name="connsiteY3" fmla="*/ 0 h 2655057"/>
                <a:gd name="connsiteX4" fmla="*/ 898636 w 2156727"/>
                <a:gd name="connsiteY4" fmla="*/ 0 h 2655057"/>
                <a:gd name="connsiteX5" fmla="*/ 1797265 w 2156727"/>
                <a:gd name="connsiteY5" fmla="*/ 0 h 2655057"/>
                <a:gd name="connsiteX6" fmla="*/ 2156727 w 2156727"/>
                <a:gd name="connsiteY6" fmla="*/ 359462 h 2655057"/>
                <a:gd name="connsiteX7" fmla="*/ 2156727 w 2156727"/>
                <a:gd name="connsiteY7" fmla="*/ 1356887 h 2655057"/>
                <a:gd name="connsiteX8" fmla="*/ 2156727 w 2156727"/>
                <a:gd name="connsiteY8" fmla="*/ 1356887 h 2655057"/>
                <a:gd name="connsiteX9" fmla="*/ 2156727 w 2156727"/>
                <a:gd name="connsiteY9" fmla="*/ 1938410 h 2655057"/>
                <a:gd name="connsiteX10" fmla="*/ 2156727 w 2156727"/>
                <a:gd name="connsiteY10" fmla="*/ 1966630 h 2655057"/>
                <a:gd name="connsiteX11" fmla="*/ 1797265 w 2156727"/>
                <a:gd name="connsiteY11" fmla="*/ 2326092 h 2655057"/>
                <a:gd name="connsiteX12" fmla="*/ 1290521 w 2156727"/>
                <a:gd name="connsiteY12" fmla="*/ 2330465 h 2655057"/>
                <a:gd name="connsiteX13" fmla="*/ 1094631 w 2156727"/>
                <a:gd name="connsiteY13" fmla="*/ 2655057 h 2655057"/>
                <a:gd name="connsiteX14" fmla="*/ 838426 w 2156727"/>
                <a:gd name="connsiteY14" fmla="*/ 2295596 h 2655057"/>
                <a:gd name="connsiteX15" fmla="*/ 324629 w 2156727"/>
                <a:gd name="connsiteY15" fmla="*/ 2299966 h 2655057"/>
                <a:gd name="connsiteX16" fmla="*/ 0 w 2156727"/>
                <a:gd name="connsiteY16" fmla="*/ 1966630 h 2655057"/>
                <a:gd name="connsiteX17" fmla="*/ 0 w 2156727"/>
                <a:gd name="connsiteY17" fmla="*/ 1938410 h 2655057"/>
                <a:gd name="connsiteX18" fmla="*/ 0 w 2156727"/>
                <a:gd name="connsiteY18" fmla="*/ 1356887 h 2655057"/>
                <a:gd name="connsiteX19" fmla="*/ 0 w 2156727"/>
                <a:gd name="connsiteY19" fmla="*/ 1356887 h 2655057"/>
                <a:gd name="connsiteX20" fmla="*/ 0 w 2156727"/>
                <a:gd name="connsiteY20" fmla="*/ 359462 h 2655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56727" h="2655057">
                  <a:moveTo>
                    <a:pt x="0" y="359462"/>
                  </a:moveTo>
                  <a:cubicBezTo>
                    <a:pt x="0" y="160937"/>
                    <a:pt x="160937" y="0"/>
                    <a:pt x="359462" y="0"/>
                  </a:cubicBezTo>
                  <a:lnTo>
                    <a:pt x="359455" y="0"/>
                  </a:lnTo>
                  <a:lnTo>
                    <a:pt x="359455" y="0"/>
                  </a:lnTo>
                  <a:lnTo>
                    <a:pt x="898636" y="0"/>
                  </a:lnTo>
                  <a:lnTo>
                    <a:pt x="1797265" y="0"/>
                  </a:lnTo>
                  <a:cubicBezTo>
                    <a:pt x="1995790" y="0"/>
                    <a:pt x="2156727" y="160937"/>
                    <a:pt x="2156727" y="359462"/>
                  </a:cubicBezTo>
                  <a:lnTo>
                    <a:pt x="2156727" y="1356887"/>
                  </a:lnTo>
                  <a:lnTo>
                    <a:pt x="2156727" y="1356887"/>
                  </a:lnTo>
                  <a:lnTo>
                    <a:pt x="2156727" y="1938410"/>
                  </a:lnTo>
                  <a:lnTo>
                    <a:pt x="2156727" y="1966630"/>
                  </a:lnTo>
                  <a:cubicBezTo>
                    <a:pt x="2156727" y="2165155"/>
                    <a:pt x="1995790" y="2326092"/>
                    <a:pt x="1797265" y="2326092"/>
                  </a:cubicBezTo>
                  <a:lnTo>
                    <a:pt x="1290521" y="2330465"/>
                  </a:lnTo>
                  <a:lnTo>
                    <a:pt x="1094631" y="2655057"/>
                  </a:lnTo>
                  <a:lnTo>
                    <a:pt x="838426" y="2295596"/>
                  </a:lnTo>
                  <a:lnTo>
                    <a:pt x="324629" y="2299966"/>
                  </a:lnTo>
                  <a:cubicBezTo>
                    <a:pt x="126104" y="2299966"/>
                    <a:pt x="0" y="2165155"/>
                    <a:pt x="0" y="1966630"/>
                  </a:cubicBezTo>
                  <a:lnTo>
                    <a:pt x="0" y="1938410"/>
                  </a:lnTo>
                  <a:lnTo>
                    <a:pt x="0" y="1356887"/>
                  </a:lnTo>
                  <a:lnTo>
                    <a:pt x="0" y="1356887"/>
                  </a:lnTo>
                  <a:lnTo>
                    <a:pt x="0" y="359462"/>
                  </a:lnTo>
                  <a:close/>
                </a:path>
              </a:pathLst>
            </a:custGeom>
            <a:solidFill>
              <a:srgbClr val="FFCC66"/>
            </a:solidFill>
            <a:ln w="3175">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6" name="テキスト ボックス 95">
              <a:extLst>
                <a:ext uri="{FF2B5EF4-FFF2-40B4-BE49-F238E27FC236}">
                  <a16:creationId xmlns:a16="http://schemas.microsoft.com/office/drawing/2014/main" id="{6810CE4D-DDA2-4A89-9A1D-371B4C942762}"/>
                </a:ext>
              </a:extLst>
            </p:cNvPr>
            <p:cNvSpPr txBox="1"/>
            <p:nvPr/>
          </p:nvSpPr>
          <p:spPr>
            <a:xfrm>
              <a:off x="7490209" y="4359797"/>
              <a:ext cx="906285" cy="901850"/>
            </a:xfrm>
            <a:prstGeom prst="rect">
              <a:avLst/>
            </a:prstGeom>
            <a:noFill/>
          </p:spPr>
          <p:txBody>
            <a:bodyPr wrap="square" rtlCol="0">
              <a:spAutoFit/>
            </a:bodyPr>
            <a:lstStyle/>
            <a:p>
              <a:pPr algn="ctr">
                <a:lnSpc>
                  <a:spcPct val="150000"/>
                </a:lnSpc>
              </a:pPr>
              <a:r>
                <a:rPr lang="ja-JP" altLang="en-US" sz="900" dirty="0">
                  <a:solidFill>
                    <a:schemeClr val="tx1">
                      <a:lumMod val="85000"/>
                      <a:lumOff val="15000"/>
                    </a:schemeClr>
                  </a:solidFill>
                  <a:latin typeface="メイリオ"/>
                  <a:ea typeface="メイリオ"/>
                  <a:cs typeface="メイリオ"/>
                </a:rPr>
                <a:t>なぜ今、</a:t>
              </a:r>
              <a:endParaRPr lang="en-US" altLang="ja-JP" sz="900" dirty="0">
                <a:solidFill>
                  <a:schemeClr val="tx1">
                    <a:lumMod val="85000"/>
                    <a:lumOff val="15000"/>
                  </a:schemeClr>
                </a:solidFill>
                <a:latin typeface="メイリオ"/>
                <a:ea typeface="メイリオ"/>
                <a:cs typeface="メイリオ"/>
              </a:endParaRPr>
            </a:p>
            <a:p>
              <a:pPr algn="ctr">
                <a:lnSpc>
                  <a:spcPct val="150000"/>
                </a:lnSpc>
              </a:pPr>
              <a:r>
                <a:rPr lang="ja-JP" altLang="en-US" sz="900" dirty="0">
                  <a:solidFill>
                    <a:schemeClr val="tx1">
                      <a:lumMod val="85000"/>
                      <a:lumOff val="15000"/>
                    </a:schemeClr>
                  </a:solidFill>
                  <a:latin typeface="メイリオ"/>
                  <a:ea typeface="メイリオ"/>
                  <a:cs typeface="メイリオ"/>
                </a:rPr>
                <a:t>この企画</a:t>
              </a:r>
              <a:endParaRPr lang="en-US" altLang="ja-JP" sz="900" dirty="0">
                <a:solidFill>
                  <a:schemeClr val="tx1">
                    <a:lumMod val="85000"/>
                    <a:lumOff val="15000"/>
                  </a:schemeClr>
                </a:solidFill>
                <a:latin typeface="メイリオ"/>
                <a:ea typeface="メイリオ"/>
                <a:cs typeface="メイリオ"/>
              </a:endParaRPr>
            </a:p>
            <a:p>
              <a:pPr algn="ctr">
                <a:lnSpc>
                  <a:spcPct val="150000"/>
                </a:lnSpc>
              </a:pPr>
              <a:r>
                <a:rPr lang="ja-JP" altLang="en-US" sz="900" dirty="0">
                  <a:solidFill>
                    <a:schemeClr val="tx1">
                      <a:lumMod val="85000"/>
                      <a:lumOff val="15000"/>
                    </a:schemeClr>
                  </a:solidFill>
                  <a:latin typeface="メイリオ"/>
                  <a:ea typeface="メイリオ"/>
                  <a:cs typeface="メイリオ"/>
                </a:rPr>
                <a:t>なのか？</a:t>
              </a:r>
              <a:endParaRPr lang="en-US" altLang="ja-JP" sz="900" dirty="0">
                <a:solidFill>
                  <a:schemeClr val="tx1">
                    <a:lumMod val="85000"/>
                    <a:lumOff val="15000"/>
                  </a:schemeClr>
                </a:solidFill>
                <a:latin typeface="メイリオ"/>
                <a:ea typeface="メイリオ"/>
                <a:cs typeface="メイリオ"/>
              </a:endParaRPr>
            </a:p>
            <a:p>
              <a:pPr algn="ctr">
                <a:lnSpc>
                  <a:spcPct val="150000"/>
                </a:lnSpc>
              </a:pPr>
              <a:endParaRPr kumimoji="1" lang="ja-JP" altLang="en-US" sz="900" dirty="0"/>
            </a:p>
          </p:txBody>
        </p:sp>
      </p:grpSp>
      <p:grpSp>
        <p:nvGrpSpPr>
          <p:cNvPr id="39" name="グループ化 38">
            <a:extLst>
              <a:ext uri="{FF2B5EF4-FFF2-40B4-BE49-F238E27FC236}">
                <a16:creationId xmlns:a16="http://schemas.microsoft.com/office/drawing/2014/main" id="{D26D19E2-9759-4295-B579-AA60FF335EE1}"/>
              </a:ext>
            </a:extLst>
          </p:cNvPr>
          <p:cNvGrpSpPr/>
          <p:nvPr/>
        </p:nvGrpSpPr>
        <p:grpSpPr>
          <a:xfrm>
            <a:off x="8449463" y="4144171"/>
            <a:ext cx="1039364" cy="1105581"/>
            <a:chOff x="8575618" y="4153233"/>
            <a:chExt cx="1039364" cy="1105581"/>
          </a:xfrm>
        </p:grpSpPr>
        <p:sp>
          <p:nvSpPr>
            <p:cNvPr id="93" name="吹き出し: 角を丸めた四角形 32">
              <a:extLst>
                <a:ext uri="{FF2B5EF4-FFF2-40B4-BE49-F238E27FC236}">
                  <a16:creationId xmlns:a16="http://schemas.microsoft.com/office/drawing/2014/main" id="{9AF98A4C-1D3A-4DB0-91F3-2C843D460D00}"/>
                </a:ext>
              </a:extLst>
            </p:cNvPr>
            <p:cNvSpPr/>
            <p:nvPr/>
          </p:nvSpPr>
          <p:spPr>
            <a:xfrm flipV="1">
              <a:off x="8601469" y="4153233"/>
              <a:ext cx="959675" cy="991108"/>
            </a:xfrm>
            <a:custGeom>
              <a:avLst/>
              <a:gdLst>
                <a:gd name="connsiteX0" fmla="*/ 0 w 2156727"/>
                <a:gd name="connsiteY0" fmla="*/ 359462 h 2326092"/>
                <a:gd name="connsiteX1" fmla="*/ 359462 w 2156727"/>
                <a:gd name="connsiteY1" fmla="*/ 0 h 2326092"/>
                <a:gd name="connsiteX2" fmla="*/ 359455 w 2156727"/>
                <a:gd name="connsiteY2" fmla="*/ 0 h 2326092"/>
                <a:gd name="connsiteX3" fmla="*/ 359455 w 2156727"/>
                <a:gd name="connsiteY3" fmla="*/ 0 h 2326092"/>
                <a:gd name="connsiteX4" fmla="*/ 898636 w 2156727"/>
                <a:gd name="connsiteY4" fmla="*/ 0 h 2326092"/>
                <a:gd name="connsiteX5" fmla="*/ 1797265 w 2156727"/>
                <a:gd name="connsiteY5" fmla="*/ 0 h 2326092"/>
                <a:gd name="connsiteX6" fmla="*/ 2156727 w 2156727"/>
                <a:gd name="connsiteY6" fmla="*/ 359462 h 2326092"/>
                <a:gd name="connsiteX7" fmla="*/ 2156727 w 2156727"/>
                <a:gd name="connsiteY7" fmla="*/ 1356887 h 2326092"/>
                <a:gd name="connsiteX8" fmla="*/ 2156727 w 2156727"/>
                <a:gd name="connsiteY8" fmla="*/ 1356887 h 2326092"/>
                <a:gd name="connsiteX9" fmla="*/ 2156727 w 2156727"/>
                <a:gd name="connsiteY9" fmla="*/ 1938410 h 2326092"/>
                <a:gd name="connsiteX10" fmla="*/ 2156727 w 2156727"/>
                <a:gd name="connsiteY10" fmla="*/ 1966630 h 2326092"/>
                <a:gd name="connsiteX11" fmla="*/ 1797265 w 2156727"/>
                <a:gd name="connsiteY11" fmla="*/ 2326092 h 2326092"/>
                <a:gd name="connsiteX12" fmla="*/ 898636 w 2156727"/>
                <a:gd name="connsiteY12" fmla="*/ 2326092 h 2326092"/>
                <a:gd name="connsiteX13" fmla="*/ 1024963 w 2156727"/>
                <a:gd name="connsiteY13" fmla="*/ 2646348 h 2326092"/>
                <a:gd name="connsiteX14" fmla="*/ 359455 w 2156727"/>
                <a:gd name="connsiteY14" fmla="*/ 2326092 h 2326092"/>
                <a:gd name="connsiteX15" fmla="*/ 359462 w 2156727"/>
                <a:gd name="connsiteY15" fmla="*/ 2326092 h 2326092"/>
                <a:gd name="connsiteX16" fmla="*/ 0 w 2156727"/>
                <a:gd name="connsiteY16" fmla="*/ 1966630 h 2326092"/>
                <a:gd name="connsiteX17" fmla="*/ 0 w 2156727"/>
                <a:gd name="connsiteY17" fmla="*/ 1938410 h 2326092"/>
                <a:gd name="connsiteX18" fmla="*/ 0 w 2156727"/>
                <a:gd name="connsiteY18" fmla="*/ 1356887 h 2326092"/>
                <a:gd name="connsiteX19" fmla="*/ 0 w 2156727"/>
                <a:gd name="connsiteY19" fmla="*/ 1356887 h 2326092"/>
                <a:gd name="connsiteX20" fmla="*/ 0 w 2156727"/>
                <a:gd name="connsiteY20" fmla="*/ 359462 h 2326092"/>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898636 w 2156727"/>
                <a:gd name="connsiteY12" fmla="*/ 2326092 h 2646348"/>
                <a:gd name="connsiteX13" fmla="*/ 1024963 w 2156727"/>
                <a:gd name="connsiteY13" fmla="*/ 2646348 h 2646348"/>
                <a:gd name="connsiteX14" fmla="*/ 359455 w 2156727"/>
                <a:gd name="connsiteY14" fmla="*/ 2326092 h 2646348"/>
                <a:gd name="connsiteX15" fmla="*/ 368171 w 2156727"/>
                <a:gd name="connsiteY15" fmla="*/ 2326092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1455985 w 2156727"/>
                <a:gd name="connsiteY12" fmla="*/ 2317383 h 2646348"/>
                <a:gd name="connsiteX13" fmla="*/ 1024963 w 2156727"/>
                <a:gd name="connsiteY13" fmla="*/ 2646348 h 2646348"/>
                <a:gd name="connsiteX14" fmla="*/ 359455 w 2156727"/>
                <a:gd name="connsiteY14" fmla="*/ 2326092 h 2646348"/>
                <a:gd name="connsiteX15" fmla="*/ 368171 w 2156727"/>
                <a:gd name="connsiteY15" fmla="*/ 2326092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1455985 w 2156727"/>
                <a:gd name="connsiteY12" fmla="*/ 2317383 h 2646348"/>
                <a:gd name="connsiteX13" fmla="*/ 1024963 w 2156727"/>
                <a:gd name="connsiteY13" fmla="*/ 2646348 h 2646348"/>
                <a:gd name="connsiteX14" fmla="*/ 359455 w 2156727"/>
                <a:gd name="connsiteY14" fmla="*/ 2326092 h 2646348"/>
                <a:gd name="connsiteX15" fmla="*/ 821017 w 2156727"/>
                <a:gd name="connsiteY15" fmla="*/ 2343509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1455985 w 2156727"/>
                <a:gd name="connsiteY12" fmla="*/ 2317383 h 2646348"/>
                <a:gd name="connsiteX13" fmla="*/ 1024963 w 2156727"/>
                <a:gd name="connsiteY13" fmla="*/ 2646348 h 2646348"/>
                <a:gd name="connsiteX14" fmla="*/ 838426 w 2156727"/>
                <a:gd name="connsiteY14" fmla="*/ 2317383 h 2646348"/>
                <a:gd name="connsiteX15" fmla="*/ 821017 w 2156727"/>
                <a:gd name="connsiteY15" fmla="*/ 2343509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1455985 w 2156727"/>
                <a:gd name="connsiteY12" fmla="*/ 2317383 h 2646348"/>
                <a:gd name="connsiteX13" fmla="*/ 1024963 w 2156727"/>
                <a:gd name="connsiteY13" fmla="*/ 2646348 h 2646348"/>
                <a:gd name="connsiteX14" fmla="*/ 838426 w 2156727"/>
                <a:gd name="connsiteY14" fmla="*/ 2317383 h 2646348"/>
                <a:gd name="connsiteX15" fmla="*/ 324629 w 2156727"/>
                <a:gd name="connsiteY15" fmla="*/ 2299966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46348"/>
                <a:gd name="connsiteX1" fmla="*/ 359462 w 2156727"/>
                <a:gd name="connsiteY1" fmla="*/ 0 h 2646348"/>
                <a:gd name="connsiteX2" fmla="*/ 359455 w 2156727"/>
                <a:gd name="connsiteY2" fmla="*/ 0 h 2646348"/>
                <a:gd name="connsiteX3" fmla="*/ 359455 w 2156727"/>
                <a:gd name="connsiteY3" fmla="*/ 0 h 2646348"/>
                <a:gd name="connsiteX4" fmla="*/ 898636 w 2156727"/>
                <a:gd name="connsiteY4" fmla="*/ 0 h 2646348"/>
                <a:gd name="connsiteX5" fmla="*/ 1797265 w 2156727"/>
                <a:gd name="connsiteY5" fmla="*/ 0 h 2646348"/>
                <a:gd name="connsiteX6" fmla="*/ 2156727 w 2156727"/>
                <a:gd name="connsiteY6" fmla="*/ 359462 h 2646348"/>
                <a:gd name="connsiteX7" fmla="*/ 2156727 w 2156727"/>
                <a:gd name="connsiteY7" fmla="*/ 1356887 h 2646348"/>
                <a:gd name="connsiteX8" fmla="*/ 2156727 w 2156727"/>
                <a:gd name="connsiteY8" fmla="*/ 1356887 h 2646348"/>
                <a:gd name="connsiteX9" fmla="*/ 2156727 w 2156727"/>
                <a:gd name="connsiteY9" fmla="*/ 1938410 h 2646348"/>
                <a:gd name="connsiteX10" fmla="*/ 2156727 w 2156727"/>
                <a:gd name="connsiteY10" fmla="*/ 1966630 h 2646348"/>
                <a:gd name="connsiteX11" fmla="*/ 1797265 w 2156727"/>
                <a:gd name="connsiteY11" fmla="*/ 2326092 h 2646348"/>
                <a:gd name="connsiteX12" fmla="*/ 1290522 w 2156727"/>
                <a:gd name="connsiteY12" fmla="*/ 2308675 h 2646348"/>
                <a:gd name="connsiteX13" fmla="*/ 1024963 w 2156727"/>
                <a:gd name="connsiteY13" fmla="*/ 2646348 h 2646348"/>
                <a:gd name="connsiteX14" fmla="*/ 838426 w 2156727"/>
                <a:gd name="connsiteY14" fmla="*/ 2317383 h 2646348"/>
                <a:gd name="connsiteX15" fmla="*/ 324629 w 2156727"/>
                <a:gd name="connsiteY15" fmla="*/ 2299966 h 2646348"/>
                <a:gd name="connsiteX16" fmla="*/ 0 w 2156727"/>
                <a:gd name="connsiteY16" fmla="*/ 1966630 h 2646348"/>
                <a:gd name="connsiteX17" fmla="*/ 0 w 2156727"/>
                <a:gd name="connsiteY17" fmla="*/ 1938410 h 2646348"/>
                <a:gd name="connsiteX18" fmla="*/ 0 w 2156727"/>
                <a:gd name="connsiteY18" fmla="*/ 1356887 h 2646348"/>
                <a:gd name="connsiteX19" fmla="*/ 0 w 2156727"/>
                <a:gd name="connsiteY19" fmla="*/ 1356887 h 2646348"/>
                <a:gd name="connsiteX20" fmla="*/ 0 w 2156727"/>
                <a:gd name="connsiteY20" fmla="*/ 359462 h 2646348"/>
                <a:gd name="connsiteX0" fmla="*/ 0 w 2156727"/>
                <a:gd name="connsiteY0" fmla="*/ 359462 h 2655057"/>
                <a:gd name="connsiteX1" fmla="*/ 359462 w 2156727"/>
                <a:gd name="connsiteY1" fmla="*/ 0 h 2655057"/>
                <a:gd name="connsiteX2" fmla="*/ 359455 w 2156727"/>
                <a:gd name="connsiteY2" fmla="*/ 0 h 2655057"/>
                <a:gd name="connsiteX3" fmla="*/ 359455 w 2156727"/>
                <a:gd name="connsiteY3" fmla="*/ 0 h 2655057"/>
                <a:gd name="connsiteX4" fmla="*/ 898636 w 2156727"/>
                <a:gd name="connsiteY4" fmla="*/ 0 h 2655057"/>
                <a:gd name="connsiteX5" fmla="*/ 1797265 w 2156727"/>
                <a:gd name="connsiteY5" fmla="*/ 0 h 2655057"/>
                <a:gd name="connsiteX6" fmla="*/ 2156727 w 2156727"/>
                <a:gd name="connsiteY6" fmla="*/ 359462 h 2655057"/>
                <a:gd name="connsiteX7" fmla="*/ 2156727 w 2156727"/>
                <a:gd name="connsiteY7" fmla="*/ 1356887 h 2655057"/>
                <a:gd name="connsiteX8" fmla="*/ 2156727 w 2156727"/>
                <a:gd name="connsiteY8" fmla="*/ 1356887 h 2655057"/>
                <a:gd name="connsiteX9" fmla="*/ 2156727 w 2156727"/>
                <a:gd name="connsiteY9" fmla="*/ 1938410 h 2655057"/>
                <a:gd name="connsiteX10" fmla="*/ 2156727 w 2156727"/>
                <a:gd name="connsiteY10" fmla="*/ 1966630 h 2655057"/>
                <a:gd name="connsiteX11" fmla="*/ 1797265 w 2156727"/>
                <a:gd name="connsiteY11" fmla="*/ 2326092 h 2655057"/>
                <a:gd name="connsiteX12" fmla="*/ 1290522 w 2156727"/>
                <a:gd name="connsiteY12" fmla="*/ 2308675 h 2655057"/>
                <a:gd name="connsiteX13" fmla="*/ 1094631 w 2156727"/>
                <a:gd name="connsiteY13" fmla="*/ 2655057 h 2655057"/>
                <a:gd name="connsiteX14" fmla="*/ 838426 w 2156727"/>
                <a:gd name="connsiteY14" fmla="*/ 2317383 h 2655057"/>
                <a:gd name="connsiteX15" fmla="*/ 324629 w 2156727"/>
                <a:gd name="connsiteY15" fmla="*/ 2299966 h 2655057"/>
                <a:gd name="connsiteX16" fmla="*/ 0 w 2156727"/>
                <a:gd name="connsiteY16" fmla="*/ 1966630 h 2655057"/>
                <a:gd name="connsiteX17" fmla="*/ 0 w 2156727"/>
                <a:gd name="connsiteY17" fmla="*/ 1938410 h 2655057"/>
                <a:gd name="connsiteX18" fmla="*/ 0 w 2156727"/>
                <a:gd name="connsiteY18" fmla="*/ 1356887 h 2655057"/>
                <a:gd name="connsiteX19" fmla="*/ 0 w 2156727"/>
                <a:gd name="connsiteY19" fmla="*/ 1356887 h 2655057"/>
                <a:gd name="connsiteX20" fmla="*/ 0 w 2156727"/>
                <a:gd name="connsiteY20" fmla="*/ 359462 h 2655057"/>
                <a:gd name="connsiteX0" fmla="*/ 0 w 2156727"/>
                <a:gd name="connsiteY0" fmla="*/ 359462 h 2655057"/>
                <a:gd name="connsiteX1" fmla="*/ 359462 w 2156727"/>
                <a:gd name="connsiteY1" fmla="*/ 0 h 2655057"/>
                <a:gd name="connsiteX2" fmla="*/ 359455 w 2156727"/>
                <a:gd name="connsiteY2" fmla="*/ 0 h 2655057"/>
                <a:gd name="connsiteX3" fmla="*/ 359455 w 2156727"/>
                <a:gd name="connsiteY3" fmla="*/ 0 h 2655057"/>
                <a:gd name="connsiteX4" fmla="*/ 898636 w 2156727"/>
                <a:gd name="connsiteY4" fmla="*/ 0 h 2655057"/>
                <a:gd name="connsiteX5" fmla="*/ 1797265 w 2156727"/>
                <a:gd name="connsiteY5" fmla="*/ 0 h 2655057"/>
                <a:gd name="connsiteX6" fmla="*/ 2156727 w 2156727"/>
                <a:gd name="connsiteY6" fmla="*/ 359462 h 2655057"/>
                <a:gd name="connsiteX7" fmla="*/ 2156727 w 2156727"/>
                <a:gd name="connsiteY7" fmla="*/ 1356887 h 2655057"/>
                <a:gd name="connsiteX8" fmla="*/ 2156727 w 2156727"/>
                <a:gd name="connsiteY8" fmla="*/ 1356887 h 2655057"/>
                <a:gd name="connsiteX9" fmla="*/ 2156727 w 2156727"/>
                <a:gd name="connsiteY9" fmla="*/ 1938410 h 2655057"/>
                <a:gd name="connsiteX10" fmla="*/ 2156727 w 2156727"/>
                <a:gd name="connsiteY10" fmla="*/ 1966630 h 2655057"/>
                <a:gd name="connsiteX11" fmla="*/ 1797265 w 2156727"/>
                <a:gd name="connsiteY11" fmla="*/ 2326092 h 2655057"/>
                <a:gd name="connsiteX12" fmla="*/ 1290521 w 2156727"/>
                <a:gd name="connsiteY12" fmla="*/ 2330465 h 2655057"/>
                <a:gd name="connsiteX13" fmla="*/ 1094631 w 2156727"/>
                <a:gd name="connsiteY13" fmla="*/ 2655057 h 2655057"/>
                <a:gd name="connsiteX14" fmla="*/ 838426 w 2156727"/>
                <a:gd name="connsiteY14" fmla="*/ 2317383 h 2655057"/>
                <a:gd name="connsiteX15" fmla="*/ 324629 w 2156727"/>
                <a:gd name="connsiteY15" fmla="*/ 2299966 h 2655057"/>
                <a:gd name="connsiteX16" fmla="*/ 0 w 2156727"/>
                <a:gd name="connsiteY16" fmla="*/ 1966630 h 2655057"/>
                <a:gd name="connsiteX17" fmla="*/ 0 w 2156727"/>
                <a:gd name="connsiteY17" fmla="*/ 1938410 h 2655057"/>
                <a:gd name="connsiteX18" fmla="*/ 0 w 2156727"/>
                <a:gd name="connsiteY18" fmla="*/ 1356887 h 2655057"/>
                <a:gd name="connsiteX19" fmla="*/ 0 w 2156727"/>
                <a:gd name="connsiteY19" fmla="*/ 1356887 h 2655057"/>
                <a:gd name="connsiteX20" fmla="*/ 0 w 2156727"/>
                <a:gd name="connsiteY20" fmla="*/ 359462 h 2655057"/>
                <a:gd name="connsiteX0" fmla="*/ 0 w 2156727"/>
                <a:gd name="connsiteY0" fmla="*/ 359462 h 2655057"/>
                <a:gd name="connsiteX1" fmla="*/ 359462 w 2156727"/>
                <a:gd name="connsiteY1" fmla="*/ 0 h 2655057"/>
                <a:gd name="connsiteX2" fmla="*/ 359455 w 2156727"/>
                <a:gd name="connsiteY2" fmla="*/ 0 h 2655057"/>
                <a:gd name="connsiteX3" fmla="*/ 359455 w 2156727"/>
                <a:gd name="connsiteY3" fmla="*/ 0 h 2655057"/>
                <a:gd name="connsiteX4" fmla="*/ 898636 w 2156727"/>
                <a:gd name="connsiteY4" fmla="*/ 0 h 2655057"/>
                <a:gd name="connsiteX5" fmla="*/ 1797265 w 2156727"/>
                <a:gd name="connsiteY5" fmla="*/ 0 h 2655057"/>
                <a:gd name="connsiteX6" fmla="*/ 2156727 w 2156727"/>
                <a:gd name="connsiteY6" fmla="*/ 359462 h 2655057"/>
                <a:gd name="connsiteX7" fmla="*/ 2156727 w 2156727"/>
                <a:gd name="connsiteY7" fmla="*/ 1356887 h 2655057"/>
                <a:gd name="connsiteX8" fmla="*/ 2156727 w 2156727"/>
                <a:gd name="connsiteY8" fmla="*/ 1356887 h 2655057"/>
                <a:gd name="connsiteX9" fmla="*/ 2156727 w 2156727"/>
                <a:gd name="connsiteY9" fmla="*/ 1938410 h 2655057"/>
                <a:gd name="connsiteX10" fmla="*/ 2156727 w 2156727"/>
                <a:gd name="connsiteY10" fmla="*/ 1966630 h 2655057"/>
                <a:gd name="connsiteX11" fmla="*/ 1797265 w 2156727"/>
                <a:gd name="connsiteY11" fmla="*/ 2326092 h 2655057"/>
                <a:gd name="connsiteX12" fmla="*/ 1290521 w 2156727"/>
                <a:gd name="connsiteY12" fmla="*/ 2330465 h 2655057"/>
                <a:gd name="connsiteX13" fmla="*/ 1094631 w 2156727"/>
                <a:gd name="connsiteY13" fmla="*/ 2655057 h 2655057"/>
                <a:gd name="connsiteX14" fmla="*/ 838426 w 2156727"/>
                <a:gd name="connsiteY14" fmla="*/ 2339175 h 2655057"/>
                <a:gd name="connsiteX15" fmla="*/ 324629 w 2156727"/>
                <a:gd name="connsiteY15" fmla="*/ 2299966 h 2655057"/>
                <a:gd name="connsiteX16" fmla="*/ 0 w 2156727"/>
                <a:gd name="connsiteY16" fmla="*/ 1966630 h 2655057"/>
                <a:gd name="connsiteX17" fmla="*/ 0 w 2156727"/>
                <a:gd name="connsiteY17" fmla="*/ 1938410 h 2655057"/>
                <a:gd name="connsiteX18" fmla="*/ 0 w 2156727"/>
                <a:gd name="connsiteY18" fmla="*/ 1356887 h 2655057"/>
                <a:gd name="connsiteX19" fmla="*/ 0 w 2156727"/>
                <a:gd name="connsiteY19" fmla="*/ 1356887 h 2655057"/>
                <a:gd name="connsiteX20" fmla="*/ 0 w 2156727"/>
                <a:gd name="connsiteY20" fmla="*/ 359462 h 2655057"/>
                <a:gd name="connsiteX0" fmla="*/ 0 w 2156727"/>
                <a:gd name="connsiteY0" fmla="*/ 359462 h 2655057"/>
                <a:gd name="connsiteX1" fmla="*/ 359462 w 2156727"/>
                <a:gd name="connsiteY1" fmla="*/ 0 h 2655057"/>
                <a:gd name="connsiteX2" fmla="*/ 359455 w 2156727"/>
                <a:gd name="connsiteY2" fmla="*/ 0 h 2655057"/>
                <a:gd name="connsiteX3" fmla="*/ 359455 w 2156727"/>
                <a:gd name="connsiteY3" fmla="*/ 0 h 2655057"/>
                <a:gd name="connsiteX4" fmla="*/ 898636 w 2156727"/>
                <a:gd name="connsiteY4" fmla="*/ 0 h 2655057"/>
                <a:gd name="connsiteX5" fmla="*/ 1797265 w 2156727"/>
                <a:gd name="connsiteY5" fmla="*/ 0 h 2655057"/>
                <a:gd name="connsiteX6" fmla="*/ 2156727 w 2156727"/>
                <a:gd name="connsiteY6" fmla="*/ 359462 h 2655057"/>
                <a:gd name="connsiteX7" fmla="*/ 2156727 w 2156727"/>
                <a:gd name="connsiteY7" fmla="*/ 1356887 h 2655057"/>
                <a:gd name="connsiteX8" fmla="*/ 2156727 w 2156727"/>
                <a:gd name="connsiteY8" fmla="*/ 1356887 h 2655057"/>
                <a:gd name="connsiteX9" fmla="*/ 2156727 w 2156727"/>
                <a:gd name="connsiteY9" fmla="*/ 1938410 h 2655057"/>
                <a:gd name="connsiteX10" fmla="*/ 2156727 w 2156727"/>
                <a:gd name="connsiteY10" fmla="*/ 1966630 h 2655057"/>
                <a:gd name="connsiteX11" fmla="*/ 1797265 w 2156727"/>
                <a:gd name="connsiteY11" fmla="*/ 2326092 h 2655057"/>
                <a:gd name="connsiteX12" fmla="*/ 1290521 w 2156727"/>
                <a:gd name="connsiteY12" fmla="*/ 2330465 h 2655057"/>
                <a:gd name="connsiteX13" fmla="*/ 1094631 w 2156727"/>
                <a:gd name="connsiteY13" fmla="*/ 2655057 h 2655057"/>
                <a:gd name="connsiteX14" fmla="*/ 838426 w 2156727"/>
                <a:gd name="connsiteY14" fmla="*/ 2295596 h 2655057"/>
                <a:gd name="connsiteX15" fmla="*/ 324629 w 2156727"/>
                <a:gd name="connsiteY15" fmla="*/ 2299966 h 2655057"/>
                <a:gd name="connsiteX16" fmla="*/ 0 w 2156727"/>
                <a:gd name="connsiteY16" fmla="*/ 1966630 h 2655057"/>
                <a:gd name="connsiteX17" fmla="*/ 0 w 2156727"/>
                <a:gd name="connsiteY17" fmla="*/ 1938410 h 2655057"/>
                <a:gd name="connsiteX18" fmla="*/ 0 w 2156727"/>
                <a:gd name="connsiteY18" fmla="*/ 1356887 h 2655057"/>
                <a:gd name="connsiteX19" fmla="*/ 0 w 2156727"/>
                <a:gd name="connsiteY19" fmla="*/ 1356887 h 2655057"/>
                <a:gd name="connsiteX20" fmla="*/ 0 w 2156727"/>
                <a:gd name="connsiteY20" fmla="*/ 359462 h 2655057"/>
                <a:gd name="connsiteX0" fmla="*/ 0 w 2156727"/>
                <a:gd name="connsiteY0" fmla="*/ 359462 h 2655057"/>
                <a:gd name="connsiteX1" fmla="*/ 359462 w 2156727"/>
                <a:gd name="connsiteY1" fmla="*/ 0 h 2655057"/>
                <a:gd name="connsiteX2" fmla="*/ 359455 w 2156727"/>
                <a:gd name="connsiteY2" fmla="*/ 0 h 2655057"/>
                <a:gd name="connsiteX3" fmla="*/ 359455 w 2156727"/>
                <a:gd name="connsiteY3" fmla="*/ 0 h 2655057"/>
                <a:gd name="connsiteX4" fmla="*/ 898636 w 2156727"/>
                <a:gd name="connsiteY4" fmla="*/ 0 h 2655057"/>
                <a:gd name="connsiteX5" fmla="*/ 1797265 w 2156727"/>
                <a:gd name="connsiteY5" fmla="*/ 0 h 2655057"/>
                <a:gd name="connsiteX6" fmla="*/ 2156727 w 2156727"/>
                <a:gd name="connsiteY6" fmla="*/ 359462 h 2655057"/>
                <a:gd name="connsiteX7" fmla="*/ 2156727 w 2156727"/>
                <a:gd name="connsiteY7" fmla="*/ 1356887 h 2655057"/>
                <a:gd name="connsiteX8" fmla="*/ 2156727 w 2156727"/>
                <a:gd name="connsiteY8" fmla="*/ 1356887 h 2655057"/>
                <a:gd name="connsiteX9" fmla="*/ 2156727 w 2156727"/>
                <a:gd name="connsiteY9" fmla="*/ 1938410 h 2655057"/>
                <a:gd name="connsiteX10" fmla="*/ 2156727 w 2156727"/>
                <a:gd name="connsiteY10" fmla="*/ 1966630 h 2655057"/>
                <a:gd name="connsiteX11" fmla="*/ 1797265 w 2156727"/>
                <a:gd name="connsiteY11" fmla="*/ 2326092 h 2655057"/>
                <a:gd name="connsiteX12" fmla="*/ 1290521 w 2156727"/>
                <a:gd name="connsiteY12" fmla="*/ 2330465 h 2655057"/>
                <a:gd name="connsiteX13" fmla="*/ 1094631 w 2156727"/>
                <a:gd name="connsiteY13" fmla="*/ 2655057 h 2655057"/>
                <a:gd name="connsiteX14" fmla="*/ 838426 w 2156727"/>
                <a:gd name="connsiteY14" fmla="*/ 2295596 h 2655057"/>
                <a:gd name="connsiteX15" fmla="*/ 324629 w 2156727"/>
                <a:gd name="connsiteY15" fmla="*/ 2299966 h 2655057"/>
                <a:gd name="connsiteX16" fmla="*/ 0 w 2156727"/>
                <a:gd name="connsiteY16" fmla="*/ 1966630 h 2655057"/>
                <a:gd name="connsiteX17" fmla="*/ 0 w 2156727"/>
                <a:gd name="connsiteY17" fmla="*/ 1938410 h 2655057"/>
                <a:gd name="connsiteX18" fmla="*/ 0 w 2156727"/>
                <a:gd name="connsiteY18" fmla="*/ 1356887 h 2655057"/>
                <a:gd name="connsiteX19" fmla="*/ 0 w 2156727"/>
                <a:gd name="connsiteY19" fmla="*/ 1356887 h 2655057"/>
                <a:gd name="connsiteX20" fmla="*/ 0 w 2156727"/>
                <a:gd name="connsiteY20" fmla="*/ 359462 h 2655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56727" h="2655057">
                  <a:moveTo>
                    <a:pt x="0" y="359462"/>
                  </a:moveTo>
                  <a:cubicBezTo>
                    <a:pt x="0" y="160937"/>
                    <a:pt x="160937" y="0"/>
                    <a:pt x="359462" y="0"/>
                  </a:cubicBezTo>
                  <a:lnTo>
                    <a:pt x="359455" y="0"/>
                  </a:lnTo>
                  <a:lnTo>
                    <a:pt x="359455" y="0"/>
                  </a:lnTo>
                  <a:lnTo>
                    <a:pt x="898636" y="0"/>
                  </a:lnTo>
                  <a:lnTo>
                    <a:pt x="1797265" y="0"/>
                  </a:lnTo>
                  <a:cubicBezTo>
                    <a:pt x="1995790" y="0"/>
                    <a:pt x="2156727" y="160937"/>
                    <a:pt x="2156727" y="359462"/>
                  </a:cubicBezTo>
                  <a:lnTo>
                    <a:pt x="2156727" y="1356887"/>
                  </a:lnTo>
                  <a:lnTo>
                    <a:pt x="2156727" y="1356887"/>
                  </a:lnTo>
                  <a:lnTo>
                    <a:pt x="2156727" y="1938410"/>
                  </a:lnTo>
                  <a:lnTo>
                    <a:pt x="2156727" y="1966630"/>
                  </a:lnTo>
                  <a:cubicBezTo>
                    <a:pt x="2156727" y="2165155"/>
                    <a:pt x="1995790" y="2326092"/>
                    <a:pt x="1797265" y="2326092"/>
                  </a:cubicBezTo>
                  <a:lnTo>
                    <a:pt x="1290521" y="2330465"/>
                  </a:lnTo>
                  <a:lnTo>
                    <a:pt x="1094631" y="2655057"/>
                  </a:lnTo>
                  <a:lnTo>
                    <a:pt x="838426" y="2295596"/>
                  </a:lnTo>
                  <a:lnTo>
                    <a:pt x="324629" y="2299966"/>
                  </a:lnTo>
                  <a:cubicBezTo>
                    <a:pt x="126104" y="2299966"/>
                    <a:pt x="0" y="2165155"/>
                    <a:pt x="0" y="1966630"/>
                  </a:cubicBezTo>
                  <a:lnTo>
                    <a:pt x="0" y="1938410"/>
                  </a:lnTo>
                  <a:lnTo>
                    <a:pt x="0" y="1356887"/>
                  </a:lnTo>
                  <a:lnTo>
                    <a:pt x="0" y="1356887"/>
                  </a:lnTo>
                  <a:lnTo>
                    <a:pt x="0" y="359462"/>
                  </a:lnTo>
                  <a:close/>
                </a:path>
              </a:pathLst>
            </a:custGeom>
            <a:solidFill>
              <a:srgbClr val="FFCC66"/>
            </a:solidFill>
            <a:ln w="3175">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7" name="テキスト ボックス 96">
              <a:extLst>
                <a:ext uri="{FF2B5EF4-FFF2-40B4-BE49-F238E27FC236}">
                  <a16:creationId xmlns:a16="http://schemas.microsoft.com/office/drawing/2014/main" id="{806D7516-6B37-47A7-9C0E-4E68337F5E12}"/>
                </a:ext>
              </a:extLst>
            </p:cNvPr>
            <p:cNvSpPr txBox="1"/>
            <p:nvPr/>
          </p:nvSpPr>
          <p:spPr>
            <a:xfrm>
              <a:off x="8575618" y="4356964"/>
              <a:ext cx="1039364" cy="901850"/>
            </a:xfrm>
            <a:prstGeom prst="rect">
              <a:avLst/>
            </a:prstGeom>
            <a:noFill/>
          </p:spPr>
          <p:txBody>
            <a:bodyPr wrap="square" rtlCol="0">
              <a:spAutoFit/>
            </a:bodyPr>
            <a:lstStyle/>
            <a:p>
              <a:pPr algn="ctr">
                <a:lnSpc>
                  <a:spcPct val="150000"/>
                </a:lnSpc>
              </a:pPr>
              <a:r>
                <a:rPr lang="ja-JP" altLang="en-US" sz="900" dirty="0">
                  <a:solidFill>
                    <a:schemeClr val="tx1">
                      <a:lumMod val="85000"/>
                      <a:lumOff val="15000"/>
                    </a:schemeClr>
                  </a:solidFill>
                  <a:latin typeface="メイリオ"/>
                  <a:ea typeface="メイリオ"/>
                  <a:cs typeface="メイリオ"/>
                </a:rPr>
                <a:t>記者やその先の</a:t>
              </a:r>
              <a:endParaRPr lang="en-US" altLang="ja-JP" sz="900" dirty="0">
                <a:solidFill>
                  <a:schemeClr val="tx1">
                    <a:lumMod val="85000"/>
                    <a:lumOff val="15000"/>
                  </a:schemeClr>
                </a:solidFill>
                <a:latin typeface="メイリオ"/>
                <a:ea typeface="メイリオ"/>
                <a:cs typeface="メイリオ"/>
              </a:endParaRPr>
            </a:p>
            <a:p>
              <a:pPr algn="ctr">
                <a:lnSpc>
                  <a:spcPct val="150000"/>
                </a:lnSpc>
              </a:pPr>
              <a:r>
                <a:rPr lang="ja-JP" altLang="en-US" sz="900" dirty="0">
                  <a:solidFill>
                    <a:schemeClr val="tx1">
                      <a:lumMod val="85000"/>
                      <a:lumOff val="15000"/>
                    </a:schemeClr>
                  </a:solidFill>
                  <a:latin typeface="メイリオ"/>
                  <a:ea typeface="メイリオ"/>
                  <a:cs typeface="メイリオ"/>
                </a:rPr>
                <a:t>読者の心を</a:t>
              </a:r>
              <a:endParaRPr lang="en-US" altLang="ja-JP" sz="900" dirty="0">
                <a:solidFill>
                  <a:schemeClr val="tx1">
                    <a:lumMod val="85000"/>
                    <a:lumOff val="15000"/>
                  </a:schemeClr>
                </a:solidFill>
                <a:latin typeface="メイリオ"/>
                <a:ea typeface="メイリオ"/>
                <a:cs typeface="メイリオ"/>
              </a:endParaRPr>
            </a:p>
            <a:p>
              <a:pPr algn="ctr">
                <a:lnSpc>
                  <a:spcPct val="150000"/>
                </a:lnSpc>
              </a:pPr>
              <a:r>
                <a:rPr lang="ja-JP" altLang="en-US" sz="900" dirty="0">
                  <a:solidFill>
                    <a:schemeClr val="tx1">
                      <a:lumMod val="85000"/>
                      <a:lumOff val="15000"/>
                    </a:schemeClr>
                  </a:solidFill>
                  <a:latin typeface="メイリオ"/>
                  <a:ea typeface="メイリオ"/>
                  <a:cs typeface="メイリオ"/>
                </a:rPr>
                <a:t>揺さぶれるか？</a:t>
              </a:r>
              <a:endParaRPr lang="en-US" altLang="ja-JP" sz="900" dirty="0">
                <a:solidFill>
                  <a:schemeClr val="tx1">
                    <a:lumMod val="85000"/>
                    <a:lumOff val="15000"/>
                  </a:schemeClr>
                </a:solidFill>
                <a:latin typeface="メイリオ"/>
                <a:ea typeface="メイリオ"/>
                <a:cs typeface="メイリオ"/>
              </a:endParaRPr>
            </a:p>
            <a:p>
              <a:pPr algn="ctr">
                <a:lnSpc>
                  <a:spcPct val="150000"/>
                </a:lnSpc>
              </a:pPr>
              <a:endParaRPr kumimoji="1" lang="ja-JP" altLang="en-US" sz="900" dirty="0"/>
            </a:p>
          </p:txBody>
        </p:sp>
      </p:grpSp>
      <p:cxnSp>
        <p:nvCxnSpPr>
          <p:cNvPr id="101" name="直線コネクタ 100">
            <a:extLst>
              <a:ext uri="{FF2B5EF4-FFF2-40B4-BE49-F238E27FC236}">
                <a16:creationId xmlns:a16="http://schemas.microsoft.com/office/drawing/2014/main" id="{8ADA2CD4-1451-4847-AF17-B77BEEDB64F4}"/>
              </a:ext>
            </a:extLst>
          </p:cNvPr>
          <p:cNvCxnSpPr>
            <a:cxnSpLocks/>
          </p:cNvCxnSpPr>
          <p:nvPr/>
        </p:nvCxnSpPr>
        <p:spPr>
          <a:xfrm>
            <a:off x="5201042" y="3785237"/>
            <a:ext cx="4287785" cy="0"/>
          </a:xfrm>
          <a:prstGeom prst="line">
            <a:avLst/>
          </a:prstGeom>
          <a:ln w="19050">
            <a:solidFill>
              <a:srgbClr val="6699FF"/>
            </a:solidFill>
            <a:prstDash val="sysDot"/>
          </a:ln>
        </p:spPr>
        <p:style>
          <a:lnRef idx="1">
            <a:schemeClr val="dk1"/>
          </a:lnRef>
          <a:fillRef idx="0">
            <a:schemeClr val="dk1"/>
          </a:fillRef>
          <a:effectRef idx="0">
            <a:schemeClr val="dk1"/>
          </a:effectRef>
          <a:fontRef idx="minor">
            <a:schemeClr val="tx1"/>
          </a:fontRef>
        </p:style>
      </p:cxnSp>
      <p:sp>
        <p:nvSpPr>
          <p:cNvPr id="58" name="正方形/長方形 57">
            <a:extLst>
              <a:ext uri="{FF2B5EF4-FFF2-40B4-BE49-F238E27FC236}">
                <a16:creationId xmlns:a16="http://schemas.microsoft.com/office/drawing/2014/main" id="{1F8A011D-E9D7-4BBE-BE30-BC025EB84F24}"/>
              </a:ext>
            </a:extLst>
          </p:cNvPr>
          <p:cNvSpPr/>
          <p:nvPr/>
        </p:nvSpPr>
        <p:spPr>
          <a:xfrm rot="21439220">
            <a:off x="5284519" y="5499539"/>
            <a:ext cx="4225679" cy="1009335"/>
          </a:xfrm>
          <a:prstGeom prst="rect">
            <a:avLst/>
          </a:prstGeom>
          <a:ln>
            <a:solidFill>
              <a:srgbClr val="6699FF"/>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9" name="正方形/長方形 58">
            <a:extLst>
              <a:ext uri="{FF2B5EF4-FFF2-40B4-BE49-F238E27FC236}">
                <a16:creationId xmlns:a16="http://schemas.microsoft.com/office/drawing/2014/main" id="{88733FDC-8C85-41BD-AEA8-6A6EB8F06E19}"/>
              </a:ext>
            </a:extLst>
          </p:cNvPr>
          <p:cNvSpPr/>
          <p:nvPr/>
        </p:nvSpPr>
        <p:spPr>
          <a:xfrm>
            <a:off x="5453440" y="5381028"/>
            <a:ext cx="1172225" cy="264928"/>
          </a:xfrm>
          <a:prstGeom prst="rect">
            <a:avLst/>
          </a:prstGeom>
          <a:ln>
            <a:solidFill>
              <a:srgbClr val="6699FF"/>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CD0C31CE-AF78-4D92-A31D-A504D2AC3431}"/>
              </a:ext>
            </a:extLst>
          </p:cNvPr>
          <p:cNvSpPr txBox="1"/>
          <p:nvPr/>
        </p:nvSpPr>
        <p:spPr>
          <a:xfrm>
            <a:off x="5431267" y="5392503"/>
            <a:ext cx="1225015" cy="261610"/>
          </a:xfrm>
          <a:prstGeom prst="rect">
            <a:avLst/>
          </a:prstGeom>
          <a:noFill/>
        </p:spPr>
        <p:txBody>
          <a:bodyPr wrap="none" rtlCol="0">
            <a:spAutoFit/>
          </a:bodyPr>
          <a:lstStyle/>
          <a:p>
            <a:r>
              <a:rPr kumimoji="1" lang="en-US" altLang="ja-JP" sz="1100" b="1" dirty="0">
                <a:latin typeface="Meiryo UI" panose="020B0604030504040204" pitchFamily="50" charset="-128"/>
                <a:ea typeface="Meiryo UI" panose="020B0604030504040204" pitchFamily="50" charset="-128"/>
              </a:rPr>
              <a:t>CHECK POINT</a:t>
            </a:r>
            <a:endParaRPr kumimoji="1" lang="ja-JP" altLang="en-US" sz="1100" b="1" dirty="0">
              <a:latin typeface="Meiryo UI" panose="020B0604030504040204" pitchFamily="50" charset="-128"/>
              <a:ea typeface="Meiryo UI" panose="020B0604030504040204" pitchFamily="50" charset="-128"/>
            </a:endParaRPr>
          </a:p>
        </p:txBody>
      </p:sp>
      <p:pic>
        <p:nvPicPr>
          <p:cNvPr id="64" name="図 63">
            <a:extLst>
              <a:ext uri="{FF2B5EF4-FFF2-40B4-BE49-F238E27FC236}">
                <a16:creationId xmlns:a16="http://schemas.microsoft.com/office/drawing/2014/main" id="{AE0DC926-67F6-4A60-BC56-6B6BEED18D76}"/>
              </a:ext>
            </a:extLst>
          </p:cNvPr>
          <p:cNvPicPr>
            <a:picLocks noChangeAspect="1"/>
          </p:cNvPicPr>
          <p:nvPr/>
        </p:nvPicPr>
        <p:blipFill>
          <a:blip r:embed="rId3"/>
          <a:stretch>
            <a:fillRect/>
          </a:stretch>
        </p:blipFill>
        <p:spPr>
          <a:xfrm>
            <a:off x="261215" y="1281520"/>
            <a:ext cx="4505817" cy="3117291"/>
          </a:xfrm>
          <a:prstGeom prst="rect">
            <a:avLst/>
          </a:prstGeom>
          <a:ln>
            <a:solidFill>
              <a:schemeClr val="bg1">
                <a:lumMod val="85000"/>
              </a:schemeClr>
            </a:solidFill>
          </a:ln>
        </p:spPr>
      </p:pic>
      <p:cxnSp>
        <p:nvCxnSpPr>
          <p:cNvPr id="65" name="直線コネクタ 64">
            <a:extLst>
              <a:ext uri="{FF2B5EF4-FFF2-40B4-BE49-F238E27FC236}">
                <a16:creationId xmlns:a16="http://schemas.microsoft.com/office/drawing/2014/main" id="{B634C5E5-2C48-43D7-8076-2CE6EC6641EB}"/>
              </a:ext>
            </a:extLst>
          </p:cNvPr>
          <p:cNvCxnSpPr>
            <a:cxnSpLocks/>
          </p:cNvCxnSpPr>
          <p:nvPr/>
        </p:nvCxnSpPr>
        <p:spPr>
          <a:xfrm flipV="1">
            <a:off x="5276310" y="1267145"/>
            <a:ext cx="4171754" cy="1"/>
          </a:xfrm>
          <a:prstGeom prst="line">
            <a:avLst/>
          </a:prstGeom>
          <a:ln w="3175">
            <a:solidFill>
              <a:srgbClr val="6699FF"/>
            </a:solidFill>
          </a:ln>
        </p:spPr>
        <p:style>
          <a:lnRef idx="1">
            <a:schemeClr val="dk1"/>
          </a:lnRef>
          <a:fillRef idx="0">
            <a:schemeClr val="dk1"/>
          </a:fillRef>
          <a:effectRef idx="0">
            <a:schemeClr val="dk1"/>
          </a:effectRef>
          <a:fontRef idx="minor">
            <a:schemeClr val="tx1"/>
          </a:fontRef>
        </p:style>
      </p:cxnSp>
      <p:cxnSp>
        <p:nvCxnSpPr>
          <p:cNvPr id="66" name="直線コネクタ 65">
            <a:extLst>
              <a:ext uri="{FF2B5EF4-FFF2-40B4-BE49-F238E27FC236}">
                <a16:creationId xmlns:a16="http://schemas.microsoft.com/office/drawing/2014/main" id="{67ADD28B-67C3-499E-B62A-1201C7C02A5B}"/>
              </a:ext>
            </a:extLst>
          </p:cNvPr>
          <p:cNvCxnSpPr>
            <a:cxnSpLocks/>
          </p:cNvCxnSpPr>
          <p:nvPr/>
        </p:nvCxnSpPr>
        <p:spPr>
          <a:xfrm flipV="1">
            <a:off x="5253646" y="2030697"/>
            <a:ext cx="4171754" cy="1"/>
          </a:xfrm>
          <a:prstGeom prst="line">
            <a:avLst/>
          </a:prstGeom>
          <a:ln w="3175">
            <a:solidFill>
              <a:srgbClr val="6699FF"/>
            </a:solidFill>
          </a:ln>
        </p:spPr>
        <p:style>
          <a:lnRef idx="1">
            <a:schemeClr val="dk1"/>
          </a:lnRef>
          <a:fillRef idx="0">
            <a:schemeClr val="dk1"/>
          </a:fillRef>
          <a:effectRef idx="0">
            <a:schemeClr val="dk1"/>
          </a:effectRef>
          <a:fontRef idx="minor">
            <a:schemeClr val="tx1"/>
          </a:fontRef>
        </p:style>
      </p:cxnSp>
      <p:cxnSp>
        <p:nvCxnSpPr>
          <p:cNvPr id="67" name="直線コネクタ 66">
            <a:extLst>
              <a:ext uri="{FF2B5EF4-FFF2-40B4-BE49-F238E27FC236}">
                <a16:creationId xmlns:a16="http://schemas.microsoft.com/office/drawing/2014/main" id="{835F00E2-5478-4864-B5AE-E6D43ACC5EE2}"/>
              </a:ext>
            </a:extLst>
          </p:cNvPr>
          <p:cNvCxnSpPr>
            <a:cxnSpLocks/>
          </p:cNvCxnSpPr>
          <p:nvPr/>
        </p:nvCxnSpPr>
        <p:spPr>
          <a:xfrm flipV="1">
            <a:off x="5276310" y="2604465"/>
            <a:ext cx="4171754" cy="1"/>
          </a:xfrm>
          <a:prstGeom prst="line">
            <a:avLst/>
          </a:prstGeom>
          <a:ln w="3175">
            <a:solidFill>
              <a:srgbClr val="6699FF"/>
            </a:solidFill>
          </a:ln>
        </p:spPr>
        <p:style>
          <a:lnRef idx="1">
            <a:schemeClr val="dk1"/>
          </a:lnRef>
          <a:fillRef idx="0">
            <a:schemeClr val="dk1"/>
          </a:fillRef>
          <a:effectRef idx="0">
            <a:schemeClr val="dk1"/>
          </a:effectRef>
          <a:fontRef idx="minor">
            <a:schemeClr val="tx1"/>
          </a:fontRef>
        </p:style>
      </p:cxnSp>
      <p:sp>
        <p:nvSpPr>
          <p:cNvPr id="70" name="テキスト ボックス 69">
            <a:extLst>
              <a:ext uri="{FF2B5EF4-FFF2-40B4-BE49-F238E27FC236}">
                <a16:creationId xmlns:a16="http://schemas.microsoft.com/office/drawing/2014/main" id="{11AECE90-0363-4E13-8D1F-0A128FCFD19B}"/>
              </a:ext>
            </a:extLst>
          </p:cNvPr>
          <p:cNvSpPr txBox="1"/>
          <p:nvPr/>
        </p:nvSpPr>
        <p:spPr>
          <a:xfrm>
            <a:off x="5313784" y="5769910"/>
            <a:ext cx="4270624" cy="674031"/>
          </a:xfrm>
          <a:prstGeom prst="rect">
            <a:avLst/>
          </a:prstGeom>
          <a:noFill/>
        </p:spPr>
        <p:txBody>
          <a:bodyPr wrap="square" rtlCol="0" anchor="t">
            <a:spAutoFit/>
          </a:bodyPr>
          <a:lstStyle/>
          <a:p>
            <a:pPr>
              <a:lnSpc>
                <a:spcPct val="140000"/>
              </a:lnSpc>
            </a:pPr>
            <a:r>
              <a:rPr lang="en-US" altLang="ja-JP" sz="900" dirty="0">
                <a:solidFill>
                  <a:schemeClr val="tx1">
                    <a:lumMod val="85000"/>
                    <a:lumOff val="15000"/>
                  </a:schemeClr>
                </a:solidFill>
                <a:latin typeface="メイリオ"/>
                <a:ea typeface="メイリオ"/>
                <a:cs typeface="メイリオ"/>
              </a:rPr>
              <a:t>□ </a:t>
            </a:r>
            <a:r>
              <a:rPr lang="ja-JP" altLang="en-US" sz="900" dirty="0">
                <a:solidFill>
                  <a:schemeClr val="tx1">
                    <a:lumMod val="85000"/>
                    <a:lumOff val="15000"/>
                  </a:schemeClr>
                </a:solidFill>
                <a:latin typeface="メイリオ"/>
                <a:ea typeface="メイリオ"/>
                <a:cs typeface="メイリオ"/>
              </a:rPr>
              <a:t>伝えたい内容のポイントが明確である</a:t>
            </a:r>
            <a:endParaRPr lang="en-US" altLang="ja-JP" sz="900" dirty="0">
              <a:solidFill>
                <a:schemeClr val="tx1">
                  <a:lumMod val="85000"/>
                  <a:lumOff val="15000"/>
                </a:schemeClr>
              </a:solidFill>
              <a:latin typeface="メイリオ"/>
              <a:ea typeface="メイリオ"/>
              <a:cs typeface="メイリオ"/>
            </a:endParaRPr>
          </a:p>
          <a:p>
            <a:pPr>
              <a:lnSpc>
                <a:spcPct val="140000"/>
              </a:lnSpc>
            </a:pPr>
            <a:r>
              <a:rPr lang="en-US" altLang="ja-JP" sz="900" dirty="0">
                <a:solidFill>
                  <a:schemeClr val="tx1">
                    <a:lumMod val="85000"/>
                    <a:lumOff val="15000"/>
                  </a:schemeClr>
                </a:solidFill>
                <a:latin typeface="メイリオ"/>
                <a:ea typeface="メイリオ"/>
                <a:cs typeface="メイリオ"/>
              </a:rPr>
              <a:t>□ </a:t>
            </a:r>
            <a:r>
              <a:rPr lang="ja-JP" altLang="en-US" sz="900" dirty="0">
                <a:solidFill>
                  <a:schemeClr val="tx1">
                    <a:lumMod val="85000"/>
                    <a:lumOff val="15000"/>
                  </a:schemeClr>
                </a:solidFill>
                <a:latin typeface="メイリオ"/>
                <a:ea typeface="メイリオ"/>
                <a:cs typeface="メイリオ"/>
              </a:rPr>
              <a:t>取材を行う対象が伝わる（商品なのか、イベントなのか、人物なのかなど）</a:t>
            </a:r>
            <a:endParaRPr lang="en-US" altLang="ja-JP" sz="900" dirty="0">
              <a:solidFill>
                <a:schemeClr val="tx1">
                  <a:lumMod val="85000"/>
                  <a:lumOff val="15000"/>
                </a:schemeClr>
              </a:solidFill>
              <a:latin typeface="メイリオ"/>
              <a:ea typeface="メイリオ"/>
              <a:cs typeface="メイリオ"/>
            </a:endParaRPr>
          </a:p>
          <a:p>
            <a:pPr>
              <a:lnSpc>
                <a:spcPct val="140000"/>
              </a:lnSpc>
            </a:pPr>
            <a:r>
              <a:rPr lang="en-US" altLang="ja-JP" sz="900" dirty="0">
                <a:solidFill>
                  <a:schemeClr val="tx1">
                    <a:lumMod val="85000"/>
                    <a:lumOff val="15000"/>
                  </a:schemeClr>
                </a:solidFill>
                <a:latin typeface="メイリオ"/>
                <a:ea typeface="メイリオ"/>
                <a:cs typeface="メイリオ"/>
              </a:rPr>
              <a:t>□ </a:t>
            </a:r>
            <a:r>
              <a:rPr lang="ja-JP" altLang="en-US" sz="900" dirty="0">
                <a:solidFill>
                  <a:schemeClr val="tx1">
                    <a:lumMod val="85000"/>
                    <a:lumOff val="15000"/>
                  </a:schemeClr>
                </a:solidFill>
                <a:latin typeface="メイリオ"/>
                <a:ea typeface="メイリオ"/>
                <a:cs typeface="メイリオ"/>
              </a:rPr>
              <a:t>ニュースとしての価値を見出す視点を提供できている</a:t>
            </a:r>
            <a:endParaRPr lang="en-US" altLang="ja-JP" sz="900" dirty="0">
              <a:solidFill>
                <a:schemeClr val="tx1">
                  <a:lumMod val="85000"/>
                  <a:lumOff val="15000"/>
                </a:schemeClr>
              </a:solidFill>
              <a:latin typeface="メイリオ"/>
              <a:ea typeface="メイリオ"/>
              <a:cs typeface="メイリオ"/>
            </a:endParaRPr>
          </a:p>
        </p:txBody>
      </p:sp>
      <p:sp>
        <p:nvSpPr>
          <p:cNvPr id="42" name="テキスト ボックス 41">
            <a:extLst>
              <a:ext uri="{FF2B5EF4-FFF2-40B4-BE49-F238E27FC236}">
                <a16:creationId xmlns:a16="http://schemas.microsoft.com/office/drawing/2014/main" id="{3C1A3CB6-B27C-488B-9680-BB8A7455EBCC}"/>
              </a:ext>
            </a:extLst>
          </p:cNvPr>
          <p:cNvSpPr txBox="1"/>
          <p:nvPr/>
        </p:nvSpPr>
        <p:spPr>
          <a:xfrm>
            <a:off x="337288" y="6560810"/>
            <a:ext cx="1319592"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1.</a:t>
            </a:r>
            <a:r>
              <a:rPr lang="ja-JP" altLang="en-US" sz="900" dirty="0">
                <a:latin typeface="Meiryo UI" panose="020B0604030504040204" pitchFamily="50" charset="-128"/>
                <a:ea typeface="Meiryo UI" panose="020B0604030504040204" pitchFamily="50" charset="-128"/>
              </a:rPr>
              <a:t>問題・課題を発見する</a:t>
            </a:r>
          </a:p>
        </p:txBody>
      </p:sp>
      <p:sp>
        <p:nvSpPr>
          <p:cNvPr id="43" name="テキスト ボックス 42">
            <a:extLst>
              <a:ext uri="{FF2B5EF4-FFF2-40B4-BE49-F238E27FC236}">
                <a16:creationId xmlns:a16="http://schemas.microsoft.com/office/drawing/2014/main" id="{6246A833-A277-4BD6-9BC2-A0D4F9CE5200}"/>
              </a:ext>
            </a:extLst>
          </p:cNvPr>
          <p:cNvSpPr txBox="1"/>
          <p:nvPr/>
        </p:nvSpPr>
        <p:spPr>
          <a:xfrm>
            <a:off x="1809280" y="6560810"/>
            <a:ext cx="1042273"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STEP1:</a:t>
            </a:r>
            <a:r>
              <a:rPr lang="ja-JP" altLang="en-US" sz="900" dirty="0">
                <a:latin typeface="Meiryo UI" panose="020B0604030504040204" pitchFamily="50" charset="-128"/>
                <a:ea typeface="Meiryo UI" panose="020B0604030504040204" pitchFamily="50" charset="-128"/>
              </a:rPr>
              <a:t>見える化</a:t>
            </a:r>
          </a:p>
        </p:txBody>
      </p:sp>
    </p:spTree>
    <p:extLst>
      <p:ext uri="{BB962C8B-B14F-4D97-AF65-F5344CB8AC3E}">
        <p14:creationId xmlns:p14="http://schemas.microsoft.com/office/powerpoint/2010/main" val="7901953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テキスト ボックス 41">
            <a:extLst>
              <a:ext uri="{FF2B5EF4-FFF2-40B4-BE49-F238E27FC236}">
                <a16:creationId xmlns:a16="http://schemas.microsoft.com/office/drawing/2014/main" id="{7584913A-E9AD-8448-B465-BEC8F71A5AFD}"/>
              </a:ext>
            </a:extLst>
          </p:cNvPr>
          <p:cNvSpPr txBox="1"/>
          <p:nvPr/>
        </p:nvSpPr>
        <p:spPr>
          <a:xfrm>
            <a:off x="414532" y="762200"/>
            <a:ext cx="1915909" cy="230832"/>
          </a:xfrm>
          <a:prstGeom prst="rect">
            <a:avLst/>
          </a:prstGeom>
          <a:noFill/>
        </p:spPr>
        <p:txBody>
          <a:bodyPr wrap="none" rtlCol="0">
            <a:spAutoFit/>
          </a:bodyPr>
          <a:lstStyle/>
          <a:p>
            <a:r>
              <a:rPr kumimoji="1" lang="ja-JP" altLang="en-US" sz="900" dirty="0">
                <a:solidFill>
                  <a:srgbClr val="404040"/>
                </a:solidFill>
                <a:latin typeface="Meiryo" panose="020B0604030504040204" pitchFamily="34" charset="-128"/>
                <a:ea typeface="Meiryo" panose="020B0604030504040204" pitchFamily="34" charset="-128"/>
                <a:cs typeface="メイリオ"/>
              </a:rPr>
              <a:t>テーマ（キーワードやアイデア）</a:t>
            </a:r>
            <a:endParaRPr kumimoji="1" lang="ja-JP" altLang="en-US" sz="1100" dirty="0">
              <a:solidFill>
                <a:srgbClr val="404040"/>
              </a:solidFill>
              <a:latin typeface="Meiryo" panose="020B0604030504040204" pitchFamily="34" charset="-128"/>
              <a:ea typeface="Meiryo" panose="020B0604030504040204" pitchFamily="34" charset="-128"/>
              <a:cs typeface="メイリオ"/>
            </a:endParaRPr>
          </a:p>
        </p:txBody>
      </p:sp>
      <p:cxnSp>
        <p:nvCxnSpPr>
          <p:cNvPr id="70" name="直線コネクタ 69"/>
          <p:cNvCxnSpPr/>
          <p:nvPr/>
        </p:nvCxnSpPr>
        <p:spPr>
          <a:xfrm>
            <a:off x="3417833" y="1721797"/>
            <a:ext cx="1" cy="4768456"/>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73" name="直線コネクタ 72"/>
          <p:cNvCxnSpPr/>
          <p:nvPr/>
        </p:nvCxnSpPr>
        <p:spPr>
          <a:xfrm>
            <a:off x="347502" y="3311282"/>
            <a:ext cx="922121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8" name="直線コネクタ 117"/>
          <p:cNvCxnSpPr/>
          <p:nvPr/>
        </p:nvCxnSpPr>
        <p:spPr>
          <a:xfrm>
            <a:off x="337288" y="4900767"/>
            <a:ext cx="922121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7" name="直線コネクタ 26"/>
          <p:cNvCxnSpPr/>
          <p:nvPr/>
        </p:nvCxnSpPr>
        <p:spPr>
          <a:xfrm>
            <a:off x="6488165" y="1721797"/>
            <a:ext cx="1" cy="4768456"/>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30" name="テキスト ボックス 29"/>
          <p:cNvSpPr txBox="1"/>
          <p:nvPr/>
        </p:nvSpPr>
        <p:spPr>
          <a:xfrm>
            <a:off x="3417835" y="3423521"/>
            <a:ext cx="3070333" cy="302400"/>
          </a:xfrm>
          <a:prstGeom prst="rect">
            <a:avLst/>
          </a:prstGeom>
          <a:noFill/>
        </p:spPr>
        <p:txBody>
          <a:bodyPr wrap="square" rtlCol="0" anchor="t">
            <a:spAutoFit/>
          </a:bodyPr>
          <a:lstStyle/>
          <a:p>
            <a:pPr algn="ctr">
              <a:lnSpc>
                <a:spcPct val="120000"/>
              </a:lnSpc>
            </a:pPr>
            <a:r>
              <a:rPr lang="ja-JP" altLang="en-US" sz="1050" dirty="0">
                <a:solidFill>
                  <a:schemeClr val="tx1">
                    <a:lumMod val="75000"/>
                    <a:lumOff val="25000"/>
                  </a:schemeClr>
                </a:solidFill>
                <a:latin typeface="Meiryo" panose="020B0604030504040204" pitchFamily="34" charset="-128"/>
                <a:ea typeface="Meiryo" panose="020B0604030504040204" pitchFamily="34" charset="-128"/>
                <a:cs typeface="メイリオ"/>
              </a:rPr>
              <a:t>縮小してみたらどうか？</a:t>
            </a:r>
            <a:endParaRPr lang="en-US" altLang="ja-JP" sz="105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4" name="テキスト ボックス 33"/>
          <p:cNvSpPr txBox="1"/>
          <p:nvPr/>
        </p:nvSpPr>
        <p:spPr>
          <a:xfrm>
            <a:off x="3417835" y="5007397"/>
            <a:ext cx="3070330" cy="302400"/>
          </a:xfrm>
          <a:prstGeom prst="rect">
            <a:avLst/>
          </a:prstGeom>
          <a:noFill/>
        </p:spPr>
        <p:txBody>
          <a:bodyPr wrap="square" rtlCol="0" anchor="t">
            <a:spAutoFit/>
          </a:bodyPr>
          <a:lstStyle/>
          <a:p>
            <a:pPr algn="ctr">
              <a:lnSpc>
                <a:spcPct val="120000"/>
              </a:lnSpc>
            </a:pPr>
            <a:r>
              <a:rPr lang="ja-JP" altLang="en-US" sz="1050" dirty="0">
                <a:solidFill>
                  <a:schemeClr val="tx1">
                    <a:lumMod val="75000"/>
                    <a:lumOff val="25000"/>
                  </a:schemeClr>
                </a:solidFill>
                <a:latin typeface="Meiryo" panose="020B0604030504040204" pitchFamily="34" charset="-128"/>
                <a:ea typeface="Meiryo" panose="020B0604030504040204" pitchFamily="34" charset="-128"/>
                <a:cs typeface="メイリオ"/>
              </a:rPr>
              <a:t>逆転させてみたらどうか？</a:t>
            </a:r>
            <a:endParaRPr lang="en-US" altLang="ja-JP" sz="105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5" name="テキスト ボックス 34"/>
          <p:cNvSpPr txBox="1"/>
          <p:nvPr/>
        </p:nvSpPr>
        <p:spPr>
          <a:xfrm>
            <a:off x="3417835" y="1828427"/>
            <a:ext cx="3070330" cy="302400"/>
          </a:xfrm>
          <a:prstGeom prst="rect">
            <a:avLst/>
          </a:prstGeom>
          <a:noFill/>
        </p:spPr>
        <p:txBody>
          <a:bodyPr wrap="square" rtlCol="0" anchor="t">
            <a:spAutoFit/>
          </a:bodyPr>
          <a:lstStyle/>
          <a:p>
            <a:pPr algn="ctr">
              <a:lnSpc>
                <a:spcPct val="120000"/>
              </a:lnSpc>
            </a:pPr>
            <a:r>
              <a:rPr lang="ja-JP" altLang="en-US" sz="1050" dirty="0">
                <a:solidFill>
                  <a:schemeClr val="tx1">
                    <a:lumMod val="75000"/>
                    <a:lumOff val="25000"/>
                  </a:schemeClr>
                </a:solidFill>
                <a:latin typeface="Meiryo" panose="020B0604030504040204" pitchFamily="34" charset="-128"/>
                <a:ea typeface="Meiryo" panose="020B0604030504040204" pitchFamily="34" charset="-128"/>
                <a:cs typeface="メイリオ"/>
              </a:rPr>
              <a:t>応用してみたらどうか？</a:t>
            </a:r>
            <a:endParaRPr lang="en-US" altLang="ja-JP" sz="105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6" name="テキスト ボックス 35"/>
          <p:cNvSpPr txBox="1"/>
          <p:nvPr/>
        </p:nvSpPr>
        <p:spPr>
          <a:xfrm>
            <a:off x="347502" y="1829486"/>
            <a:ext cx="3070333" cy="302400"/>
          </a:xfrm>
          <a:prstGeom prst="rect">
            <a:avLst/>
          </a:prstGeom>
          <a:noFill/>
        </p:spPr>
        <p:txBody>
          <a:bodyPr wrap="square" rtlCol="0" anchor="t">
            <a:spAutoFit/>
          </a:bodyPr>
          <a:lstStyle/>
          <a:p>
            <a:pPr algn="ctr">
              <a:lnSpc>
                <a:spcPct val="120000"/>
              </a:lnSpc>
            </a:pPr>
            <a:r>
              <a:rPr lang="ja-JP" altLang="en-US" sz="1050" dirty="0">
                <a:solidFill>
                  <a:schemeClr val="tx1">
                    <a:lumMod val="75000"/>
                    <a:lumOff val="25000"/>
                  </a:schemeClr>
                </a:solidFill>
                <a:latin typeface="Meiryo" panose="020B0604030504040204" pitchFamily="34" charset="-128"/>
                <a:ea typeface="Meiryo" panose="020B0604030504040204" pitchFamily="34" charset="-128"/>
                <a:cs typeface="メイリオ"/>
              </a:rPr>
              <a:t>転用してみたらどうか？</a:t>
            </a:r>
            <a:endParaRPr lang="en-US" altLang="ja-JP" sz="105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7" name="テキスト ボックス 36"/>
          <p:cNvSpPr txBox="1"/>
          <p:nvPr/>
        </p:nvSpPr>
        <p:spPr>
          <a:xfrm>
            <a:off x="6488168" y="1829486"/>
            <a:ext cx="3060117" cy="302400"/>
          </a:xfrm>
          <a:prstGeom prst="rect">
            <a:avLst/>
          </a:prstGeom>
          <a:noFill/>
        </p:spPr>
        <p:txBody>
          <a:bodyPr wrap="square" rtlCol="0" anchor="t">
            <a:spAutoFit/>
          </a:bodyPr>
          <a:lstStyle/>
          <a:p>
            <a:pPr algn="ctr">
              <a:lnSpc>
                <a:spcPct val="120000"/>
              </a:lnSpc>
            </a:pPr>
            <a:r>
              <a:rPr lang="ja-JP" altLang="en-US" sz="1050" dirty="0">
                <a:solidFill>
                  <a:schemeClr val="tx1">
                    <a:lumMod val="75000"/>
                    <a:lumOff val="25000"/>
                  </a:schemeClr>
                </a:solidFill>
                <a:latin typeface="Meiryo" panose="020B0604030504040204" pitchFamily="34" charset="-128"/>
                <a:ea typeface="Meiryo" panose="020B0604030504040204" pitchFamily="34" charset="-128"/>
                <a:cs typeface="メイリオ"/>
              </a:rPr>
              <a:t>変更してみたらどうか？</a:t>
            </a:r>
            <a:endParaRPr lang="en-US" altLang="ja-JP" sz="105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8" name="テキスト ボックス 37"/>
          <p:cNvSpPr txBox="1"/>
          <p:nvPr/>
        </p:nvSpPr>
        <p:spPr>
          <a:xfrm>
            <a:off x="6488165" y="3423717"/>
            <a:ext cx="3060117" cy="302400"/>
          </a:xfrm>
          <a:prstGeom prst="rect">
            <a:avLst/>
          </a:prstGeom>
          <a:noFill/>
        </p:spPr>
        <p:txBody>
          <a:bodyPr wrap="square" rtlCol="0" anchor="t">
            <a:spAutoFit/>
          </a:bodyPr>
          <a:lstStyle/>
          <a:p>
            <a:pPr algn="ctr">
              <a:lnSpc>
                <a:spcPct val="120000"/>
              </a:lnSpc>
            </a:pPr>
            <a:r>
              <a:rPr lang="ja-JP" altLang="en-US" sz="1050" dirty="0">
                <a:solidFill>
                  <a:schemeClr val="tx1">
                    <a:lumMod val="75000"/>
                    <a:lumOff val="25000"/>
                  </a:schemeClr>
                </a:solidFill>
                <a:latin typeface="Meiryo" panose="020B0604030504040204" pitchFamily="34" charset="-128"/>
                <a:ea typeface="Meiryo" panose="020B0604030504040204" pitchFamily="34" charset="-128"/>
                <a:cs typeface="メイリオ"/>
              </a:rPr>
              <a:t>代用してみたらどうか？</a:t>
            </a:r>
            <a:endParaRPr lang="en-US" altLang="ja-JP" sz="105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9" name="テキスト ボックス 38"/>
          <p:cNvSpPr txBox="1"/>
          <p:nvPr/>
        </p:nvSpPr>
        <p:spPr>
          <a:xfrm>
            <a:off x="347502" y="3428205"/>
            <a:ext cx="3060117" cy="302400"/>
          </a:xfrm>
          <a:prstGeom prst="rect">
            <a:avLst/>
          </a:prstGeom>
          <a:noFill/>
        </p:spPr>
        <p:txBody>
          <a:bodyPr wrap="square" rtlCol="0" anchor="t">
            <a:spAutoFit/>
          </a:bodyPr>
          <a:lstStyle/>
          <a:p>
            <a:pPr algn="ctr">
              <a:lnSpc>
                <a:spcPct val="120000"/>
              </a:lnSpc>
            </a:pPr>
            <a:r>
              <a:rPr lang="ja-JP" altLang="en-US" sz="1050" dirty="0">
                <a:solidFill>
                  <a:schemeClr val="tx1">
                    <a:lumMod val="75000"/>
                    <a:lumOff val="25000"/>
                  </a:schemeClr>
                </a:solidFill>
                <a:latin typeface="Meiryo" panose="020B0604030504040204" pitchFamily="34" charset="-128"/>
                <a:ea typeface="Meiryo" panose="020B0604030504040204" pitchFamily="34" charset="-128"/>
                <a:cs typeface="メイリオ"/>
              </a:rPr>
              <a:t>拡大してみたらどうか？</a:t>
            </a:r>
            <a:endParaRPr lang="en-US" altLang="ja-JP" sz="105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40" name="テキスト ボックス 39"/>
          <p:cNvSpPr txBox="1"/>
          <p:nvPr/>
        </p:nvSpPr>
        <p:spPr>
          <a:xfrm>
            <a:off x="357718" y="5007533"/>
            <a:ext cx="3060117" cy="302400"/>
          </a:xfrm>
          <a:prstGeom prst="rect">
            <a:avLst/>
          </a:prstGeom>
          <a:noFill/>
        </p:spPr>
        <p:txBody>
          <a:bodyPr wrap="square" rtlCol="0" anchor="t">
            <a:spAutoFit/>
          </a:bodyPr>
          <a:lstStyle/>
          <a:p>
            <a:pPr algn="ctr">
              <a:lnSpc>
                <a:spcPct val="120000"/>
              </a:lnSpc>
            </a:pPr>
            <a:r>
              <a:rPr lang="ja-JP" altLang="en-US" sz="1050" dirty="0">
                <a:solidFill>
                  <a:schemeClr val="tx1">
                    <a:lumMod val="75000"/>
                    <a:lumOff val="25000"/>
                  </a:schemeClr>
                </a:solidFill>
                <a:latin typeface="Meiryo" panose="020B0604030504040204" pitchFamily="34" charset="-128"/>
                <a:ea typeface="Meiryo" panose="020B0604030504040204" pitchFamily="34" charset="-128"/>
                <a:cs typeface="メイリオ"/>
              </a:rPr>
              <a:t>置き換えてみたらどうか？</a:t>
            </a:r>
            <a:endParaRPr lang="en-US" altLang="ja-JP" sz="105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41" name="テキスト ボックス 40"/>
          <p:cNvSpPr txBox="1"/>
          <p:nvPr/>
        </p:nvSpPr>
        <p:spPr>
          <a:xfrm>
            <a:off x="6489045" y="5007533"/>
            <a:ext cx="3070330" cy="286232"/>
          </a:xfrm>
          <a:prstGeom prst="rect">
            <a:avLst/>
          </a:prstGeom>
          <a:noFill/>
        </p:spPr>
        <p:txBody>
          <a:bodyPr wrap="square" rtlCol="0" anchor="t">
            <a:spAutoFit/>
          </a:bodyPr>
          <a:lstStyle/>
          <a:p>
            <a:pPr algn="ctr">
              <a:lnSpc>
                <a:spcPct val="120000"/>
              </a:lnSpc>
            </a:pPr>
            <a:r>
              <a:rPr lang="ja-JP" altLang="en-US" sz="1050" dirty="0">
                <a:solidFill>
                  <a:schemeClr val="tx1">
                    <a:lumMod val="75000"/>
                    <a:lumOff val="25000"/>
                  </a:schemeClr>
                </a:solidFill>
                <a:latin typeface="Meiryo" panose="020B0604030504040204" pitchFamily="34" charset="-128"/>
                <a:ea typeface="Meiryo" panose="020B0604030504040204" pitchFamily="34" charset="-128"/>
                <a:cs typeface="メイリオ"/>
              </a:rPr>
              <a:t>結合してみたらどうか？</a:t>
            </a:r>
            <a:endParaRPr lang="en-US" altLang="ja-JP" sz="105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50" name="テキスト ボックス 49">
            <a:extLst>
              <a:ext uri="{FF2B5EF4-FFF2-40B4-BE49-F238E27FC236}">
                <a16:creationId xmlns:a16="http://schemas.microsoft.com/office/drawing/2014/main" id="{57931EA0-9F2D-8345-999F-6529CBE72734}"/>
              </a:ext>
            </a:extLst>
          </p:cNvPr>
          <p:cNvSpPr txBox="1"/>
          <p:nvPr/>
        </p:nvSpPr>
        <p:spPr>
          <a:xfrm>
            <a:off x="463308" y="238540"/>
            <a:ext cx="2497800"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26_</a:t>
            </a:r>
            <a:r>
              <a:rPr lang="ja-JP" altLang="en-US" dirty="0"/>
              <a:t>オズボーンのチェックリスト</a:t>
            </a:r>
          </a:p>
        </p:txBody>
      </p:sp>
      <p:sp>
        <p:nvSpPr>
          <p:cNvPr id="61" name="角丸四角形 60">
            <a:extLst>
              <a:ext uri="{FF2B5EF4-FFF2-40B4-BE49-F238E27FC236}">
                <a16:creationId xmlns:a16="http://schemas.microsoft.com/office/drawing/2014/main" id="{C411DA9A-22B8-5545-96A9-78902A301286}"/>
              </a:ext>
            </a:extLst>
          </p:cNvPr>
          <p:cNvSpPr/>
          <p:nvPr/>
        </p:nvSpPr>
        <p:spPr>
          <a:xfrm>
            <a:off x="341815" y="686619"/>
            <a:ext cx="9231426" cy="781085"/>
          </a:xfrm>
          <a:prstGeom prst="roundRect">
            <a:avLst>
              <a:gd name="adj" fmla="val 0"/>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sp>
        <p:nvSpPr>
          <p:cNvPr id="62" name="角丸四角形 61">
            <a:extLst>
              <a:ext uri="{FF2B5EF4-FFF2-40B4-BE49-F238E27FC236}">
                <a16:creationId xmlns:a16="http://schemas.microsoft.com/office/drawing/2014/main" id="{FA7F06D1-74FA-2340-8B9E-556B01E377A9}"/>
              </a:ext>
            </a:extLst>
          </p:cNvPr>
          <p:cNvSpPr/>
          <p:nvPr/>
        </p:nvSpPr>
        <p:spPr>
          <a:xfrm>
            <a:off x="341815" y="1721796"/>
            <a:ext cx="9231426" cy="4768455"/>
          </a:xfrm>
          <a:prstGeom prst="roundRect">
            <a:avLst>
              <a:gd name="adj" fmla="val 0"/>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sp>
        <p:nvSpPr>
          <p:cNvPr id="20" name="テキスト ボックス 19">
            <a:extLst>
              <a:ext uri="{FF2B5EF4-FFF2-40B4-BE49-F238E27FC236}">
                <a16:creationId xmlns:a16="http://schemas.microsoft.com/office/drawing/2014/main" id="{79C08093-EDD4-4E2F-8CD3-7C90B1AAE5E7}"/>
              </a:ext>
            </a:extLst>
          </p:cNvPr>
          <p:cNvSpPr txBox="1"/>
          <p:nvPr/>
        </p:nvSpPr>
        <p:spPr>
          <a:xfrm>
            <a:off x="337288" y="6560810"/>
            <a:ext cx="155202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3.</a:t>
            </a:r>
            <a:r>
              <a:rPr lang="ja-JP" altLang="en-US" sz="900" dirty="0">
                <a:latin typeface="Meiryo UI" panose="020B0604030504040204" pitchFamily="50" charset="-128"/>
                <a:ea typeface="Meiryo UI" panose="020B0604030504040204" pitchFamily="50" charset="-128"/>
              </a:rPr>
              <a:t>課題解決のアイデアを練る</a:t>
            </a:r>
          </a:p>
        </p:txBody>
      </p:sp>
      <p:sp>
        <p:nvSpPr>
          <p:cNvPr id="21" name="テキスト ボックス 20">
            <a:extLst>
              <a:ext uri="{FF2B5EF4-FFF2-40B4-BE49-F238E27FC236}">
                <a16:creationId xmlns:a16="http://schemas.microsoft.com/office/drawing/2014/main" id="{4CD394FE-C6FF-4F82-8038-DC390E42152E}"/>
              </a:ext>
            </a:extLst>
          </p:cNvPr>
          <p:cNvSpPr txBox="1"/>
          <p:nvPr/>
        </p:nvSpPr>
        <p:spPr>
          <a:xfrm>
            <a:off x="1809280" y="6560810"/>
            <a:ext cx="1835759"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STEP1:</a:t>
            </a:r>
            <a:r>
              <a:rPr lang="ja-JP" altLang="en-US" sz="900" dirty="0">
                <a:latin typeface="Meiryo UI" panose="020B0604030504040204" pitchFamily="50" charset="-128"/>
                <a:ea typeface="Meiryo UI" panose="020B0604030504040204" pitchFamily="50" charset="-128"/>
              </a:rPr>
              <a:t>制限なくアイデアを発想する</a:t>
            </a:r>
          </a:p>
        </p:txBody>
      </p:sp>
    </p:spTree>
    <p:extLst>
      <p:ext uri="{BB962C8B-B14F-4D97-AF65-F5344CB8AC3E}">
        <p14:creationId xmlns:p14="http://schemas.microsoft.com/office/powerpoint/2010/main" val="18718368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角丸四角形 105">
            <a:extLst>
              <a:ext uri="{FF2B5EF4-FFF2-40B4-BE49-F238E27FC236}">
                <a16:creationId xmlns:a16="http://schemas.microsoft.com/office/drawing/2014/main" id="{210F868D-EF5B-C540-AC60-B6B057F48914}"/>
              </a:ext>
            </a:extLst>
          </p:cNvPr>
          <p:cNvSpPr/>
          <p:nvPr/>
        </p:nvSpPr>
        <p:spPr>
          <a:xfrm>
            <a:off x="341815" y="921709"/>
            <a:ext cx="9231426" cy="720054"/>
          </a:xfrm>
          <a:prstGeom prst="roundRect">
            <a:avLst>
              <a:gd name="adj" fmla="val 0"/>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sp>
        <p:nvSpPr>
          <p:cNvPr id="54" name="テキスト ボックス 53">
            <a:extLst>
              <a:ext uri="{FF2B5EF4-FFF2-40B4-BE49-F238E27FC236}">
                <a16:creationId xmlns:a16="http://schemas.microsoft.com/office/drawing/2014/main" id="{6354BB97-4CDF-9548-8D1B-B5874F71BDF5}"/>
              </a:ext>
            </a:extLst>
          </p:cNvPr>
          <p:cNvSpPr txBox="1"/>
          <p:nvPr/>
        </p:nvSpPr>
        <p:spPr>
          <a:xfrm>
            <a:off x="337287" y="686390"/>
            <a:ext cx="492443" cy="215444"/>
          </a:xfrm>
          <a:prstGeom prst="rect">
            <a:avLst/>
          </a:prstGeom>
          <a:noFill/>
        </p:spPr>
        <p:txBody>
          <a:bodyPr wrap="none" rtlCol="0">
            <a:spAutoFit/>
          </a:bodyPr>
          <a:lstStyle/>
          <a:p>
            <a:r>
              <a:rPr kumimoji="1" lang="ja-JP" altLang="en-US" sz="800" dirty="0">
                <a:solidFill>
                  <a:srgbClr val="404040"/>
                </a:solidFill>
                <a:latin typeface="メイリオ"/>
                <a:ea typeface="メイリオ"/>
                <a:cs typeface="メイリオ"/>
              </a:rPr>
              <a:t>テーマ</a:t>
            </a:r>
            <a:endParaRPr kumimoji="1" lang="ja-JP" altLang="en-US" sz="1050" dirty="0">
              <a:solidFill>
                <a:srgbClr val="404040"/>
              </a:solidFill>
              <a:latin typeface="メイリオ"/>
              <a:ea typeface="メイリオ"/>
              <a:cs typeface="メイリオ"/>
            </a:endParaRPr>
          </a:p>
        </p:txBody>
      </p:sp>
      <p:sp>
        <p:nvSpPr>
          <p:cNvPr id="73" name="テキスト ボックス 72">
            <a:extLst>
              <a:ext uri="{FF2B5EF4-FFF2-40B4-BE49-F238E27FC236}">
                <a16:creationId xmlns:a16="http://schemas.microsoft.com/office/drawing/2014/main" id="{0964F218-7C71-2042-B47D-6FDB8AC12EA6}"/>
              </a:ext>
            </a:extLst>
          </p:cNvPr>
          <p:cNvSpPr txBox="1"/>
          <p:nvPr/>
        </p:nvSpPr>
        <p:spPr>
          <a:xfrm>
            <a:off x="337287" y="1806513"/>
            <a:ext cx="1107996" cy="215444"/>
          </a:xfrm>
          <a:prstGeom prst="rect">
            <a:avLst/>
          </a:prstGeom>
          <a:noFill/>
        </p:spPr>
        <p:txBody>
          <a:bodyPr wrap="none" rtlCol="0">
            <a:spAutoFit/>
          </a:bodyPr>
          <a:lstStyle/>
          <a:p>
            <a:r>
              <a:rPr lang="ja-JP" altLang="en-US" sz="800" dirty="0">
                <a:solidFill>
                  <a:srgbClr val="404040"/>
                </a:solidFill>
                <a:latin typeface="メイリオ"/>
                <a:ea typeface="メイリオ"/>
                <a:cs typeface="メイリオ"/>
              </a:rPr>
              <a:t>ビジュアルイメージ</a:t>
            </a:r>
            <a:endParaRPr kumimoji="1" lang="ja-JP" altLang="en-US" sz="1050" dirty="0">
              <a:solidFill>
                <a:srgbClr val="404040"/>
              </a:solidFill>
              <a:latin typeface="メイリオ"/>
              <a:ea typeface="メイリオ"/>
              <a:cs typeface="メイリオ"/>
            </a:endParaRPr>
          </a:p>
        </p:txBody>
      </p:sp>
      <p:cxnSp>
        <p:nvCxnSpPr>
          <p:cNvPr id="109" name="直線コネクタ 108">
            <a:extLst>
              <a:ext uri="{FF2B5EF4-FFF2-40B4-BE49-F238E27FC236}">
                <a16:creationId xmlns:a16="http://schemas.microsoft.com/office/drawing/2014/main" id="{A0D63AAD-A6F9-2E4F-A240-26F3391FB91A}"/>
              </a:ext>
            </a:extLst>
          </p:cNvPr>
          <p:cNvCxnSpPr/>
          <p:nvPr/>
        </p:nvCxnSpPr>
        <p:spPr>
          <a:xfrm>
            <a:off x="5093470" y="5102029"/>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0" name="直線コネクタ 109">
            <a:extLst>
              <a:ext uri="{FF2B5EF4-FFF2-40B4-BE49-F238E27FC236}">
                <a16:creationId xmlns:a16="http://schemas.microsoft.com/office/drawing/2014/main" id="{5D8C997E-0006-6844-91C6-9050C54E3948}"/>
              </a:ext>
            </a:extLst>
          </p:cNvPr>
          <p:cNvCxnSpPr/>
          <p:nvPr/>
        </p:nvCxnSpPr>
        <p:spPr>
          <a:xfrm>
            <a:off x="5093470" y="5379673"/>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1" name="直線コネクタ 110">
            <a:extLst>
              <a:ext uri="{FF2B5EF4-FFF2-40B4-BE49-F238E27FC236}">
                <a16:creationId xmlns:a16="http://schemas.microsoft.com/office/drawing/2014/main" id="{7AD3DB28-F0E1-9E44-A688-EDF5542BF91A}"/>
              </a:ext>
            </a:extLst>
          </p:cNvPr>
          <p:cNvCxnSpPr/>
          <p:nvPr/>
        </p:nvCxnSpPr>
        <p:spPr>
          <a:xfrm>
            <a:off x="5093470" y="5657317"/>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2" name="直線コネクタ 111">
            <a:extLst>
              <a:ext uri="{FF2B5EF4-FFF2-40B4-BE49-F238E27FC236}">
                <a16:creationId xmlns:a16="http://schemas.microsoft.com/office/drawing/2014/main" id="{90E8566F-5058-C643-924E-E45B2F9DFD3E}"/>
              </a:ext>
            </a:extLst>
          </p:cNvPr>
          <p:cNvCxnSpPr/>
          <p:nvPr/>
        </p:nvCxnSpPr>
        <p:spPr>
          <a:xfrm>
            <a:off x="5093470" y="5934961"/>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3" name="直線コネクタ 112">
            <a:extLst>
              <a:ext uri="{FF2B5EF4-FFF2-40B4-BE49-F238E27FC236}">
                <a16:creationId xmlns:a16="http://schemas.microsoft.com/office/drawing/2014/main" id="{9D3A902E-6E22-EB49-A354-9ECDB2C64E50}"/>
              </a:ext>
            </a:extLst>
          </p:cNvPr>
          <p:cNvCxnSpPr/>
          <p:nvPr/>
        </p:nvCxnSpPr>
        <p:spPr>
          <a:xfrm>
            <a:off x="5093470" y="6212605"/>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74" name="テキスト ボックス 73">
            <a:extLst>
              <a:ext uri="{FF2B5EF4-FFF2-40B4-BE49-F238E27FC236}">
                <a16:creationId xmlns:a16="http://schemas.microsoft.com/office/drawing/2014/main" id="{104DCA1F-CE66-F449-B03B-881D8E6E84B7}"/>
              </a:ext>
            </a:extLst>
          </p:cNvPr>
          <p:cNvSpPr txBox="1"/>
          <p:nvPr/>
        </p:nvSpPr>
        <p:spPr>
          <a:xfrm>
            <a:off x="5093470" y="1809143"/>
            <a:ext cx="902811" cy="215444"/>
          </a:xfrm>
          <a:prstGeom prst="rect">
            <a:avLst/>
          </a:prstGeom>
          <a:noFill/>
        </p:spPr>
        <p:txBody>
          <a:bodyPr wrap="none" rtlCol="0">
            <a:spAutoFit/>
          </a:bodyPr>
          <a:lstStyle/>
          <a:p>
            <a:r>
              <a:rPr kumimoji="1" lang="ja-JP" altLang="en-US" sz="800" dirty="0">
                <a:solidFill>
                  <a:srgbClr val="404040"/>
                </a:solidFill>
                <a:latin typeface="メイリオ"/>
                <a:ea typeface="メイリオ"/>
                <a:cs typeface="メイリオ"/>
              </a:rPr>
              <a:t>アイデアの概要</a:t>
            </a:r>
            <a:endParaRPr kumimoji="1" lang="ja-JP" altLang="en-US" sz="1050" dirty="0">
              <a:solidFill>
                <a:srgbClr val="404040"/>
              </a:solidFill>
              <a:latin typeface="メイリオ"/>
              <a:ea typeface="メイリオ"/>
              <a:cs typeface="メイリオ"/>
            </a:endParaRPr>
          </a:p>
        </p:txBody>
      </p:sp>
      <p:cxnSp>
        <p:nvCxnSpPr>
          <p:cNvPr id="107" name="直線コネクタ 106">
            <a:extLst>
              <a:ext uri="{FF2B5EF4-FFF2-40B4-BE49-F238E27FC236}">
                <a16:creationId xmlns:a16="http://schemas.microsoft.com/office/drawing/2014/main" id="{19A56D61-BF1F-1342-9417-92F56C76BE02}"/>
              </a:ext>
            </a:extLst>
          </p:cNvPr>
          <p:cNvCxnSpPr/>
          <p:nvPr/>
        </p:nvCxnSpPr>
        <p:spPr>
          <a:xfrm>
            <a:off x="5093471" y="4824385"/>
            <a:ext cx="4475243" cy="0"/>
          </a:xfrm>
          <a:prstGeom prst="line">
            <a:avLst/>
          </a:prstGeom>
          <a:ln w="12700" cmpd="sng">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cxnSp>
        <p:nvCxnSpPr>
          <p:cNvPr id="114" name="直線コネクタ 113">
            <a:extLst>
              <a:ext uri="{FF2B5EF4-FFF2-40B4-BE49-F238E27FC236}">
                <a16:creationId xmlns:a16="http://schemas.microsoft.com/office/drawing/2014/main" id="{7C02602A-DE7A-8245-ACA3-0555F5D374CE}"/>
              </a:ext>
            </a:extLst>
          </p:cNvPr>
          <p:cNvCxnSpPr>
            <a:cxnSpLocks/>
          </p:cNvCxnSpPr>
          <p:nvPr/>
        </p:nvCxnSpPr>
        <p:spPr>
          <a:xfrm>
            <a:off x="5844348" y="4824385"/>
            <a:ext cx="0" cy="1665867"/>
          </a:xfrm>
          <a:prstGeom prst="line">
            <a:avLst/>
          </a:prstGeom>
          <a:ln w="12700" cmpd="sng">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118" name="テキスト ボックス 117">
            <a:extLst>
              <a:ext uri="{FF2B5EF4-FFF2-40B4-BE49-F238E27FC236}">
                <a16:creationId xmlns:a16="http://schemas.microsoft.com/office/drawing/2014/main" id="{9D2EEBF6-CF10-9342-B087-FE1DC396C78F}"/>
              </a:ext>
            </a:extLst>
          </p:cNvPr>
          <p:cNvSpPr txBox="1"/>
          <p:nvPr/>
        </p:nvSpPr>
        <p:spPr>
          <a:xfrm>
            <a:off x="5093470" y="4855485"/>
            <a:ext cx="745871" cy="215444"/>
          </a:xfrm>
          <a:prstGeom prst="rect">
            <a:avLst/>
          </a:prstGeom>
          <a:noFill/>
        </p:spPr>
        <p:txBody>
          <a:bodyPr wrap="square" rtlCol="0">
            <a:spAutoFit/>
          </a:bodyPr>
          <a:lstStyle/>
          <a:p>
            <a:pPr algn="ctr"/>
            <a:r>
              <a:rPr lang="en-US" altLang="ja-JP" sz="800" dirty="0">
                <a:solidFill>
                  <a:srgbClr val="404040"/>
                </a:solidFill>
                <a:latin typeface="メイリオ"/>
                <a:ea typeface="メイリオ"/>
                <a:cs typeface="メイリオ"/>
              </a:rPr>
              <a:t>When</a:t>
            </a:r>
            <a:endParaRPr kumimoji="1" lang="ja-JP" altLang="en-US" sz="1050" dirty="0">
              <a:solidFill>
                <a:srgbClr val="404040"/>
              </a:solidFill>
              <a:latin typeface="メイリオ"/>
              <a:ea typeface="メイリオ"/>
              <a:cs typeface="メイリオ"/>
            </a:endParaRPr>
          </a:p>
        </p:txBody>
      </p:sp>
      <p:sp>
        <p:nvSpPr>
          <p:cNvPr id="120" name="テキスト ボックス 119">
            <a:extLst>
              <a:ext uri="{FF2B5EF4-FFF2-40B4-BE49-F238E27FC236}">
                <a16:creationId xmlns:a16="http://schemas.microsoft.com/office/drawing/2014/main" id="{96318A6E-166B-8D4F-9B38-B7F27B43D6E4}"/>
              </a:ext>
            </a:extLst>
          </p:cNvPr>
          <p:cNvSpPr txBox="1"/>
          <p:nvPr/>
        </p:nvSpPr>
        <p:spPr>
          <a:xfrm>
            <a:off x="5093470" y="5133129"/>
            <a:ext cx="745871" cy="215444"/>
          </a:xfrm>
          <a:prstGeom prst="rect">
            <a:avLst/>
          </a:prstGeom>
          <a:noFill/>
        </p:spPr>
        <p:txBody>
          <a:bodyPr wrap="square" rtlCol="0">
            <a:spAutoFit/>
          </a:bodyPr>
          <a:lstStyle/>
          <a:p>
            <a:pPr algn="ctr"/>
            <a:r>
              <a:rPr lang="en-US" altLang="ja-JP" sz="800" dirty="0">
                <a:solidFill>
                  <a:srgbClr val="404040"/>
                </a:solidFill>
                <a:latin typeface="メイリオ"/>
                <a:ea typeface="メイリオ"/>
                <a:cs typeface="メイリオ"/>
              </a:rPr>
              <a:t>Where</a:t>
            </a:r>
            <a:endParaRPr kumimoji="1" lang="ja-JP" altLang="en-US" sz="1050" dirty="0">
              <a:solidFill>
                <a:srgbClr val="404040"/>
              </a:solidFill>
              <a:latin typeface="メイリオ"/>
              <a:ea typeface="メイリオ"/>
              <a:cs typeface="メイリオ"/>
            </a:endParaRPr>
          </a:p>
        </p:txBody>
      </p:sp>
      <p:sp>
        <p:nvSpPr>
          <p:cNvPr id="121" name="テキスト ボックス 120">
            <a:extLst>
              <a:ext uri="{FF2B5EF4-FFF2-40B4-BE49-F238E27FC236}">
                <a16:creationId xmlns:a16="http://schemas.microsoft.com/office/drawing/2014/main" id="{A7458001-F626-1842-B88F-CB5E483BC515}"/>
              </a:ext>
            </a:extLst>
          </p:cNvPr>
          <p:cNvSpPr txBox="1"/>
          <p:nvPr/>
        </p:nvSpPr>
        <p:spPr>
          <a:xfrm>
            <a:off x="5093470" y="5410773"/>
            <a:ext cx="745871" cy="215444"/>
          </a:xfrm>
          <a:prstGeom prst="rect">
            <a:avLst/>
          </a:prstGeom>
          <a:noFill/>
        </p:spPr>
        <p:txBody>
          <a:bodyPr wrap="square" rtlCol="0">
            <a:spAutoFit/>
          </a:bodyPr>
          <a:lstStyle/>
          <a:p>
            <a:pPr algn="ctr"/>
            <a:r>
              <a:rPr lang="en-US" altLang="ja-JP" sz="800" dirty="0">
                <a:solidFill>
                  <a:srgbClr val="404040"/>
                </a:solidFill>
                <a:latin typeface="メイリオ"/>
                <a:ea typeface="メイリオ"/>
                <a:cs typeface="メイリオ"/>
              </a:rPr>
              <a:t>Who</a:t>
            </a:r>
            <a:endParaRPr kumimoji="1" lang="ja-JP" altLang="en-US" sz="1050" dirty="0">
              <a:solidFill>
                <a:srgbClr val="404040"/>
              </a:solidFill>
              <a:latin typeface="メイリオ"/>
              <a:ea typeface="メイリオ"/>
              <a:cs typeface="メイリオ"/>
            </a:endParaRPr>
          </a:p>
        </p:txBody>
      </p:sp>
      <p:sp>
        <p:nvSpPr>
          <p:cNvPr id="122" name="テキスト ボックス 121">
            <a:extLst>
              <a:ext uri="{FF2B5EF4-FFF2-40B4-BE49-F238E27FC236}">
                <a16:creationId xmlns:a16="http://schemas.microsoft.com/office/drawing/2014/main" id="{673EE1D2-6ECA-F246-B649-C51AA70CC068}"/>
              </a:ext>
            </a:extLst>
          </p:cNvPr>
          <p:cNvSpPr txBox="1"/>
          <p:nvPr/>
        </p:nvSpPr>
        <p:spPr>
          <a:xfrm>
            <a:off x="5093470" y="5688417"/>
            <a:ext cx="745871" cy="215444"/>
          </a:xfrm>
          <a:prstGeom prst="rect">
            <a:avLst/>
          </a:prstGeom>
          <a:noFill/>
        </p:spPr>
        <p:txBody>
          <a:bodyPr wrap="square" rtlCol="0">
            <a:spAutoFit/>
          </a:bodyPr>
          <a:lstStyle/>
          <a:p>
            <a:pPr algn="ctr"/>
            <a:r>
              <a:rPr lang="en-US" altLang="ja-JP" sz="800" dirty="0">
                <a:solidFill>
                  <a:srgbClr val="404040"/>
                </a:solidFill>
                <a:latin typeface="メイリオ"/>
                <a:ea typeface="メイリオ"/>
                <a:cs typeface="メイリオ"/>
              </a:rPr>
              <a:t>What</a:t>
            </a:r>
            <a:endParaRPr kumimoji="1" lang="ja-JP" altLang="en-US" sz="1050" dirty="0">
              <a:solidFill>
                <a:srgbClr val="404040"/>
              </a:solidFill>
              <a:latin typeface="メイリオ"/>
              <a:ea typeface="メイリオ"/>
              <a:cs typeface="メイリオ"/>
            </a:endParaRPr>
          </a:p>
        </p:txBody>
      </p:sp>
      <p:sp>
        <p:nvSpPr>
          <p:cNvPr id="123" name="テキスト ボックス 122">
            <a:extLst>
              <a:ext uri="{FF2B5EF4-FFF2-40B4-BE49-F238E27FC236}">
                <a16:creationId xmlns:a16="http://schemas.microsoft.com/office/drawing/2014/main" id="{FFD5A903-7E6A-1F48-8CBA-7FC6E111ADC3}"/>
              </a:ext>
            </a:extLst>
          </p:cNvPr>
          <p:cNvSpPr txBox="1"/>
          <p:nvPr/>
        </p:nvSpPr>
        <p:spPr>
          <a:xfrm>
            <a:off x="5093470" y="5966061"/>
            <a:ext cx="745871" cy="215444"/>
          </a:xfrm>
          <a:prstGeom prst="rect">
            <a:avLst/>
          </a:prstGeom>
          <a:noFill/>
        </p:spPr>
        <p:txBody>
          <a:bodyPr wrap="square" rtlCol="0">
            <a:spAutoFit/>
          </a:bodyPr>
          <a:lstStyle/>
          <a:p>
            <a:pPr algn="ctr"/>
            <a:r>
              <a:rPr lang="en-US" altLang="ja-JP" sz="800" dirty="0">
                <a:solidFill>
                  <a:srgbClr val="404040"/>
                </a:solidFill>
                <a:latin typeface="メイリオ"/>
                <a:ea typeface="メイリオ"/>
                <a:cs typeface="メイリオ"/>
              </a:rPr>
              <a:t>Why</a:t>
            </a:r>
            <a:endParaRPr kumimoji="1" lang="ja-JP" altLang="en-US" sz="1050" dirty="0">
              <a:solidFill>
                <a:srgbClr val="404040"/>
              </a:solidFill>
              <a:latin typeface="メイリオ"/>
              <a:ea typeface="メイリオ"/>
              <a:cs typeface="メイリオ"/>
            </a:endParaRPr>
          </a:p>
        </p:txBody>
      </p:sp>
      <p:sp>
        <p:nvSpPr>
          <p:cNvPr id="124" name="テキスト ボックス 123">
            <a:extLst>
              <a:ext uri="{FF2B5EF4-FFF2-40B4-BE49-F238E27FC236}">
                <a16:creationId xmlns:a16="http://schemas.microsoft.com/office/drawing/2014/main" id="{1F4AF8BA-4A18-2444-B700-F1B69AD5CB74}"/>
              </a:ext>
            </a:extLst>
          </p:cNvPr>
          <p:cNvSpPr txBox="1"/>
          <p:nvPr/>
        </p:nvSpPr>
        <p:spPr>
          <a:xfrm>
            <a:off x="5093470" y="6243705"/>
            <a:ext cx="745871" cy="215444"/>
          </a:xfrm>
          <a:prstGeom prst="rect">
            <a:avLst/>
          </a:prstGeom>
          <a:noFill/>
        </p:spPr>
        <p:txBody>
          <a:bodyPr wrap="square" rtlCol="0">
            <a:spAutoFit/>
          </a:bodyPr>
          <a:lstStyle/>
          <a:p>
            <a:pPr algn="ctr"/>
            <a:r>
              <a:rPr kumimoji="1" lang="en-US" altLang="ja-JP" sz="800" dirty="0">
                <a:solidFill>
                  <a:srgbClr val="404040"/>
                </a:solidFill>
                <a:latin typeface="メイリオ"/>
                <a:ea typeface="メイリオ"/>
                <a:cs typeface="メイリオ"/>
              </a:rPr>
              <a:t>How</a:t>
            </a:r>
            <a:endParaRPr kumimoji="1" lang="ja-JP" altLang="en-US" sz="1050" dirty="0">
              <a:solidFill>
                <a:srgbClr val="404040"/>
              </a:solidFill>
              <a:latin typeface="メイリオ"/>
              <a:ea typeface="メイリオ"/>
              <a:cs typeface="メイリオ"/>
            </a:endParaRPr>
          </a:p>
        </p:txBody>
      </p:sp>
      <p:cxnSp>
        <p:nvCxnSpPr>
          <p:cNvPr id="64" name="直線コネクタ 63">
            <a:extLst>
              <a:ext uri="{FF2B5EF4-FFF2-40B4-BE49-F238E27FC236}">
                <a16:creationId xmlns:a16="http://schemas.microsoft.com/office/drawing/2014/main" id="{8FD9DEEF-2C16-5042-A5A4-2D6F471B36BA}"/>
              </a:ext>
            </a:extLst>
          </p:cNvPr>
          <p:cNvCxnSpPr>
            <a:cxnSpLocks/>
          </p:cNvCxnSpPr>
          <p:nvPr/>
        </p:nvCxnSpPr>
        <p:spPr>
          <a:xfrm>
            <a:off x="933986" y="2045305"/>
            <a:ext cx="0" cy="4442318"/>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5" name="直線コネクタ 74">
            <a:extLst>
              <a:ext uri="{FF2B5EF4-FFF2-40B4-BE49-F238E27FC236}">
                <a16:creationId xmlns:a16="http://schemas.microsoft.com/office/drawing/2014/main" id="{3E3934B7-C5F5-4545-A7CF-E73C79512445}"/>
              </a:ext>
            </a:extLst>
          </p:cNvPr>
          <p:cNvCxnSpPr/>
          <p:nvPr/>
        </p:nvCxnSpPr>
        <p:spPr>
          <a:xfrm>
            <a:off x="337287" y="2322950"/>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6" name="直線コネクタ 75">
            <a:extLst>
              <a:ext uri="{FF2B5EF4-FFF2-40B4-BE49-F238E27FC236}">
                <a16:creationId xmlns:a16="http://schemas.microsoft.com/office/drawing/2014/main" id="{D8DB761B-0419-5849-8407-CD7D12D66EC4}"/>
              </a:ext>
            </a:extLst>
          </p:cNvPr>
          <p:cNvCxnSpPr/>
          <p:nvPr/>
        </p:nvCxnSpPr>
        <p:spPr>
          <a:xfrm>
            <a:off x="337287" y="2600595"/>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7" name="直線コネクタ 76">
            <a:extLst>
              <a:ext uri="{FF2B5EF4-FFF2-40B4-BE49-F238E27FC236}">
                <a16:creationId xmlns:a16="http://schemas.microsoft.com/office/drawing/2014/main" id="{CE501278-D49D-BC43-9CD9-F3CA2D0EDE94}"/>
              </a:ext>
            </a:extLst>
          </p:cNvPr>
          <p:cNvCxnSpPr/>
          <p:nvPr/>
        </p:nvCxnSpPr>
        <p:spPr>
          <a:xfrm>
            <a:off x="337287" y="2878240"/>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8" name="直線コネクタ 77">
            <a:extLst>
              <a:ext uri="{FF2B5EF4-FFF2-40B4-BE49-F238E27FC236}">
                <a16:creationId xmlns:a16="http://schemas.microsoft.com/office/drawing/2014/main" id="{5A3E98B9-55AD-0A41-ADCB-DE577439D3B9}"/>
              </a:ext>
            </a:extLst>
          </p:cNvPr>
          <p:cNvCxnSpPr/>
          <p:nvPr/>
        </p:nvCxnSpPr>
        <p:spPr>
          <a:xfrm>
            <a:off x="337287" y="3155885"/>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9" name="直線コネクタ 78">
            <a:extLst>
              <a:ext uri="{FF2B5EF4-FFF2-40B4-BE49-F238E27FC236}">
                <a16:creationId xmlns:a16="http://schemas.microsoft.com/office/drawing/2014/main" id="{3C9584C3-584F-9F42-8993-0D11F83D6056}"/>
              </a:ext>
            </a:extLst>
          </p:cNvPr>
          <p:cNvCxnSpPr/>
          <p:nvPr/>
        </p:nvCxnSpPr>
        <p:spPr>
          <a:xfrm>
            <a:off x="337287" y="3433530"/>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0" name="直線コネクタ 79">
            <a:extLst>
              <a:ext uri="{FF2B5EF4-FFF2-40B4-BE49-F238E27FC236}">
                <a16:creationId xmlns:a16="http://schemas.microsoft.com/office/drawing/2014/main" id="{8BABB6A1-9DD2-FD42-9A39-B6D87CC022F9}"/>
              </a:ext>
            </a:extLst>
          </p:cNvPr>
          <p:cNvCxnSpPr/>
          <p:nvPr/>
        </p:nvCxnSpPr>
        <p:spPr>
          <a:xfrm>
            <a:off x="337287" y="3711175"/>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1" name="直線コネクタ 80">
            <a:extLst>
              <a:ext uri="{FF2B5EF4-FFF2-40B4-BE49-F238E27FC236}">
                <a16:creationId xmlns:a16="http://schemas.microsoft.com/office/drawing/2014/main" id="{1F68D77C-0B81-814B-BA2F-856BAEECF8F3}"/>
              </a:ext>
            </a:extLst>
          </p:cNvPr>
          <p:cNvCxnSpPr/>
          <p:nvPr/>
        </p:nvCxnSpPr>
        <p:spPr>
          <a:xfrm>
            <a:off x="337287" y="3988820"/>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2" name="直線コネクタ 81">
            <a:extLst>
              <a:ext uri="{FF2B5EF4-FFF2-40B4-BE49-F238E27FC236}">
                <a16:creationId xmlns:a16="http://schemas.microsoft.com/office/drawing/2014/main" id="{C6E1982A-417D-0C4E-B031-8CA0A7E21E05}"/>
              </a:ext>
            </a:extLst>
          </p:cNvPr>
          <p:cNvCxnSpPr/>
          <p:nvPr/>
        </p:nvCxnSpPr>
        <p:spPr>
          <a:xfrm>
            <a:off x="337287" y="4266465"/>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3" name="直線コネクタ 82">
            <a:extLst>
              <a:ext uri="{FF2B5EF4-FFF2-40B4-BE49-F238E27FC236}">
                <a16:creationId xmlns:a16="http://schemas.microsoft.com/office/drawing/2014/main" id="{15A8E615-EA5B-B141-BFBD-21D77720B235}"/>
              </a:ext>
            </a:extLst>
          </p:cNvPr>
          <p:cNvCxnSpPr/>
          <p:nvPr/>
        </p:nvCxnSpPr>
        <p:spPr>
          <a:xfrm>
            <a:off x="337287" y="4544110"/>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4" name="直線コネクタ 83">
            <a:extLst>
              <a:ext uri="{FF2B5EF4-FFF2-40B4-BE49-F238E27FC236}">
                <a16:creationId xmlns:a16="http://schemas.microsoft.com/office/drawing/2014/main" id="{F0BB3E94-B947-D644-BF34-09E8DB52AB8A}"/>
              </a:ext>
            </a:extLst>
          </p:cNvPr>
          <p:cNvCxnSpPr/>
          <p:nvPr/>
        </p:nvCxnSpPr>
        <p:spPr>
          <a:xfrm>
            <a:off x="337287" y="4821755"/>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5" name="直線コネクタ 84">
            <a:extLst>
              <a:ext uri="{FF2B5EF4-FFF2-40B4-BE49-F238E27FC236}">
                <a16:creationId xmlns:a16="http://schemas.microsoft.com/office/drawing/2014/main" id="{998CE761-D38A-BF47-80A4-26BD90AF27E2}"/>
              </a:ext>
            </a:extLst>
          </p:cNvPr>
          <p:cNvCxnSpPr/>
          <p:nvPr/>
        </p:nvCxnSpPr>
        <p:spPr>
          <a:xfrm>
            <a:off x="337287" y="5099400"/>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6" name="直線コネクタ 85">
            <a:extLst>
              <a:ext uri="{FF2B5EF4-FFF2-40B4-BE49-F238E27FC236}">
                <a16:creationId xmlns:a16="http://schemas.microsoft.com/office/drawing/2014/main" id="{EE11C978-CD3B-A94D-A271-61BF5CBD2184}"/>
              </a:ext>
            </a:extLst>
          </p:cNvPr>
          <p:cNvCxnSpPr/>
          <p:nvPr/>
        </p:nvCxnSpPr>
        <p:spPr>
          <a:xfrm>
            <a:off x="337287" y="5377045"/>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7" name="直線コネクタ 86">
            <a:extLst>
              <a:ext uri="{FF2B5EF4-FFF2-40B4-BE49-F238E27FC236}">
                <a16:creationId xmlns:a16="http://schemas.microsoft.com/office/drawing/2014/main" id="{DDB9A145-E0B2-2149-B08D-F3B0F40FB069}"/>
              </a:ext>
            </a:extLst>
          </p:cNvPr>
          <p:cNvCxnSpPr/>
          <p:nvPr/>
        </p:nvCxnSpPr>
        <p:spPr>
          <a:xfrm>
            <a:off x="337287" y="5654690"/>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8" name="直線コネクタ 87">
            <a:extLst>
              <a:ext uri="{FF2B5EF4-FFF2-40B4-BE49-F238E27FC236}">
                <a16:creationId xmlns:a16="http://schemas.microsoft.com/office/drawing/2014/main" id="{A8D05C10-0A6C-464B-AAA7-BF518FB38A84}"/>
              </a:ext>
            </a:extLst>
          </p:cNvPr>
          <p:cNvCxnSpPr/>
          <p:nvPr/>
        </p:nvCxnSpPr>
        <p:spPr>
          <a:xfrm>
            <a:off x="337287" y="5932335"/>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9" name="直線コネクタ 88">
            <a:extLst>
              <a:ext uri="{FF2B5EF4-FFF2-40B4-BE49-F238E27FC236}">
                <a16:creationId xmlns:a16="http://schemas.microsoft.com/office/drawing/2014/main" id="{84DA9F45-EF9E-D640-B095-37DDF14B579B}"/>
              </a:ext>
            </a:extLst>
          </p:cNvPr>
          <p:cNvCxnSpPr/>
          <p:nvPr/>
        </p:nvCxnSpPr>
        <p:spPr>
          <a:xfrm>
            <a:off x="337287" y="6209980"/>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90" name="直線コネクタ 89">
            <a:extLst>
              <a:ext uri="{FF2B5EF4-FFF2-40B4-BE49-F238E27FC236}">
                <a16:creationId xmlns:a16="http://schemas.microsoft.com/office/drawing/2014/main" id="{50E2F1F8-011F-F943-A874-E875B9E8FB93}"/>
              </a:ext>
            </a:extLst>
          </p:cNvPr>
          <p:cNvCxnSpPr>
            <a:cxnSpLocks/>
          </p:cNvCxnSpPr>
          <p:nvPr/>
        </p:nvCxnSpPr>
        <p:spPr>
          <a:xfrm>
            <a:off x="635637" y="2045305"/>
            <a:ext cx="0" cy="4442318"/>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94" name="直線コネクタ 93">
            <a:extLst>
              <a:ext uri="{FF2B5EF4-FFF2-40B4-BE49-F238E27FC236}">
                <a16:creationId xmlns:a16="http://schemas.microsoft.com/office/drawing/2014/main" id="{1F343C9D-4F91-0643-A891-2F6A4CD7D426}"/>
              </a:ext>
            </a:extLst>
          </p:cNvPr>
          <p:cNvCxnSpPr>
            <a:cxnSpLocks/>
          </p:cNvCxnSpPr>
          <p:nvPr/>
        </p:nvCxnSpPr>
        <p:spPr>
          <a:xfrm>
            <a:off x="2127382" y="2045305"/>
            <a:ext cx="0" cy="4442318"/>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95" name="直線コネクタ 94">
            <a:extLst>
              <a:ext uri="{FF2B5EF4-FFF2-40B4-BE49-F238E27FC236}">
                <a16:creationId xmlns:a16="http://schemas.microsoft.com/office/drawing/2014/main" id="{5F38EE1E-6338-3545-A74A-3F5B0C3B1040}"/>
              </a:ext>
            </a:extLst>
          </p:cNvPr>
          <p:cNvCxnSpPr>
            <a:cxnSpLocks/>
          </p:cNvCxnSpPr>
          <p:nvPr/>
        </p:nvCxnSpPr>
        <p:spPr>
          <a:xfrm>
            <a:off x="2425731" y="2045305"/>
            <a:ext cx="0" cy="4442318"/>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96" name="直線コネクタ 95">
            <a:extLst>
              <a:ext uri="{FF2B5EF4-FFF2-40B4-BE49-F238E27FC236}">
                <a16:creationId xmlns:a16="http://schemas.microsoft.com/office/drawing/2014/main" id="{1784AEA9-437C-7D49-B864-6D21042E8FA3}"/>
              </a:ext>
            </a:extLst>
          </p:cNvPr>
          <p:cNvCxnSpPr>
            <a:cxnSpLocks/>
          </p:cNvCxnSpPr>
          <p:nvPr/>
        </p:nvCxnSpPr>
        <p:spPr>
          <a:xfrm>
            <a:off x="2724080" y="2045305"/>
            <a:ext cx="0" cy="4442318"/>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97" name="直線コネクタ 96">
            <a:extLst>
              <a:ext uri="{FF2B5EF4-FFF2-40B4-BE49-F238E27FC236}">
                <a16:creationId xmlns:a16="http://schemas.microsoft.com/office/drawing/2014/main" id="{8DD2EEC0-2FF3-F44F-9FFF-01072B3808B8}"/>
              </a:ext>
            </a:extLst>
          </p:cNvPr>
          <p:cNvCxnSpPr>
            <a:cxnSpLocks/>
          </p:cNvCxnSpPr>
          <p:nvPr/>
        </p:nvCxnSpPr>
        <p:spPr>
          <a:xfrm>
            <a:off x="3022429" y="2045305"/>
            <a:ext cx="0" cy="4442318"/>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98" name="直線コネクタ 97">
            <a:extLst>
              <a:ext uri="{FF2B5EF4-FFF2-40B4-BE49-F238E27FC236}">
                <a16:creationId xmlns:a16="http://schemas.microsoft.com/office/drawing/2014/main" id="{53A59DC6-5FEA-A642-BCEE-F7FF65332077}"/>
              </a:ext>
            </a:extLst>
          </p:cNvPr>
          <p:cNvCxnSpPr>
            <a:cxnSpLocks/>
          </p:cNvCxnSpPr>
          <p:nvPr/>
        </p:nvCxnSpPr>
        <p:spPr>
          <a:xfrm>
            <a:off x="3320778" y="2045305"/>
            <a:ext cx="0" cy="4442318"/>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99" name="直線コネクタ 98">
            <a:extLst>
              <a:ext uri="{FF2B5EF4-FFF2-40B4-BE49-F238E27FC236}">
                <a16:creationId xmlns:a16="http://schemas.microsoft.com/office/drawing/2014/main" id="{311D7F95-7DE1-EA40-B657-6F9778E2EB74}"/>
              </a:ext>
            </a:extLst>
          </p:cNvPr>
          <p:cNvCxnSpPr>
            <a:cxnSpLocks/>
          </p:cNvCxnSpPr>
          <p:nvPr/>
        </p:nvCxnSpPr>
        <p:spPr>
          <a:xfrm>
            <a:off x="3619127" y="2045305"/>
            <a:ext cx="0" cy="4442318"/>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0" name="直線コネクタ 99">
            <a:extLst>
              <a:ext uri="{FF2B5EF4-FFF2-40B4-BE49-F238E27FC236}">
                <a16:creationId xmlns:a16="http://schemas.microsoft.com/office/drawing/2014/main" id="{61362E67-25B9-684B-8436-CCD962F09282}"/>
              </a:ext>
            </a:extLst>
          </p:cNvPr>
          <p:cNvCxnSpPr>
            <a:cxnSpLocks/>
          </p:cNvCxnSpPr>
          <p:nvPr/>
        </p:nvCxnSpPr>
        <p:spPr>
          <a:xfrm>
            <a:off x="3917476" y="2045305"/>
            <a:ext cx="0" cy="4442318"/>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1" name="直線コネクタ 100">
            <a:extLst>
              <a:ext uri="{FF2B5EF4-FFF2-40B4-BE49-F238E27FC236}">
                <a16:creationId xmlns:a16="http://schemas.microsoft.com/office/drawing/2014/main" id="{F07B8298-DCF7-0C48-BDF0-258DACED7AEB}"/>
              </a:ext>
            </a:extLst>
          </p:cNvPr>
          <p:cNvCxnSpPr>
            <a:cxnSpLocks/>
          </p:cNvCxnSpPr>
          <p:nvPr/>
        </p:nvCxnSpPr>
        <p:spPr>
          <a:xfrm>
            <a:off x="4215825" y="2045305"/>
            <a:ext cx="0" cy="4442318"/>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2" name="直線コネクタ 101">
            <a:extLst>
              <a:ext uri="{FF2B5EF4-FFF2-40B4-BE49-F238E27FC236}">
                <a16:creationId xmlns:a16="http://schemas.microsoft.com/office/drawing/2014/main" id="{0AB5F8B1-D6E1-CB47-A704-08BD317BA0B6}"/>
              </a:ext>
            </a:extLst>
          </p:cNvPr>
          <p:cNvCxnSpPr>
            <a:cxnSpLocks/>
          </p:cNvCxnSpPr>
          <p:nvPr/>
        </p:nvCxnSpPr>
        <p:spPr>
          <a:xfrm>
            <a:off x="4514174" y="2045305"/>
            <a:ext cx="0" cy="4442318"/>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3" name="直線コネクタ 102">
            <a:extLst>
              <a:ext uri="{FF2B5EF4-FFF2-40B4-BE49-F238E27FC236}">
                <a16:creationId xmlns:a16="http://schemas.microsoft.com/office/drawing/2014/main" id="{4BBF44AD-858D-AD45-84DF-1AE46203F53C}"/>
              </a:ext>
            </a:extLst>
          </p:cNvPr>
          <p:cNvCxnSpPr>
            <a:cxnSpLocks/>
          </p:cNvCxnSpPr>
          <p:nvPr/>
        </p:nvCxnSpPr>
        <p:spPr>
          <a:xfrm>
            <a:off x="1530684" y="2045305"/>
            <a:ext cx="0" cy="4442318"/>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4" name="直線コネクタ 103">
            <a:extLst>
              <a:ext uri="{FF2B5EF4-FFF2-40B4-BE49-F238E27FC236}">
                <a16:creationId xmlns:a16="http://schemas.microsoft.com/office/drawing/2014/main" id="{205679F9-A166-9B45-B908-D18053954E80}"/>
              </a:ext>
            </a:extLst>
          </p:cNvPr>
          <p:cNvCxnSpPr>
            <a:cxnSpLocks/>
          </p:cNvCxnSpPr>
          <p:nvPr/>
        </p:nvCxnSpPr>
        <p:spPr>
          <a:xfrm>
            <a:off x="1829033" y="2045305"/>
            <a:ext cx="0" cy="4442318"/>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5" name="直線コネクタ 104">
            <a:extLst>
              <a:ext uri="{FF2B5EF4-FFF2-40B4-BE49-F238E27FC236}">
                <a16:creationId xmlns:a16="http://schemas.microsoft.com/office/drawing/2014/main" id="{46E1EC28-C047-4740-900F-2B77C634E15B}"/>
              </a:ext>
            </a:extLst>
          </p:cNvPr>
          <p:cNvCxnSpPr>
            <a:cxnSpLocks/>
          </p:cNvCxnSpPr>
          <p:nvPr/>
        </p:nvCxnSpPr>
        <p:spPr>
          <a:xfrm>
            <a:off x="1232335" y="2045305"/>
            <a:ext cx="0" cy="4442318"/>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68" name="テキスト ボックス 67">
            <a:extLst>
              <a:ext uri="{FF2B5EF4-FFF2-40B4-BE49-F238E27FC236}">
                <a16:creationId xmlns:a16="http://schemas.microsoft.com/office/drawing/2014/main" id="{B43CAFC3-8912-2349-B188-E54547729BF8}"/>
              </a:ext>
            </a:extLst>
          </p:cNvPr>
          <p:cNvSpPr txBox="1"/>
          <p:nvPr/>
        </p:nvSpPr>
        <p:spPr>
          <a:xfrm>
            <a:off x="463308" y="238540"/>
            <a:ext cx="1574470"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27_</a:t>
            </a:r>
            <a:r>
              <a:rPr lang="ja-JP" altLang="en-US" dirty="0"/>
              <a:t>アイデアシート</a:t>
            </a:r>
          </a:p>
        </p:txBody>
      </p:sp>
      <p:sp>
        <p:nvSpPr>
          <p:cNvPr id="108" name="角丸四角形 107">
            <a:extLst>
              <a:ext uri="{FF2B5EF4-FFF2-40B4-BE49-F238E27FC236}">
                <a16:creationId xmlns:a16="http://schemas.microsoft.com/office/drawing/2014/main" id="{623ACDE3-7A03-7F48-8D3E-5A1B59DBC0D6}"/>
              </a:ext>
            </a:extLst>
          </p:cNvPr>
          <p:cNvSpPr/>
          <p:nvPr/>
        </p:nvSpPr>
        <p:spPr>
          <a:xfrm>
            <a:off x="341815" y="2045305"/>
            <a:ext cx="4470714" cy="4442318"/>
          </a:xfrm>
          <a:prstGeom prst="roundRect">
            <a:avLst>
              <a:gd name="adj" fmla="val 0"/>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sp>
        <p:nvSpPr>
          <p:cNvPr id="115" name="角丸四角形 114">
            <a:extLst>
              <a:ext uri="{FF2B5EF4-FFF2-40B4-BE49-F238E27FC236}">
                <a16:creationId xmlns:a16="http://schemas.microsoft.com/office/drawing/2014/main" id="{C714F7EA-7410-F445-BED9-1756FD1DC5D6}"/>
              </a:ext>
            </a:extLst>
          </p:cNvPr>
          <p:cNvSpPr/>
          <p:nvPr/>
        </p:nvSpPr>
        <p:spPr>
          <a:xfrm>
            <a:off x="5098000" y="2047935"/>
            <a:ext cx="4470714" cy="4442318"/>
          </a:xfrm>
          <a:prstGeom prst="roundRect">
            <a:avLst>
              <a:gd name="adj" fmla="val 0"/>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sp>
        <p:nvSpPr>
          <p:cNvPr id="51" name="テキスト ボックス 50">
            <a:extLst>
              <a:ext uri="{FF2B5EF4-FFF2-40B4-BE49-F238E27FC236}">
                <a16:creationId xmlns:a16="http://schemas.microsoft.com/office/drawing/2014/main" id="{524D95CB-7E3C-E548-9A01-5BCB93926740}"/>
              </a:ext>
            </a:extLst>
          </p:cNvPr>
          <p:cNvSpPr txBox="1"/>
          <p:nvPr/>
        </p:nvSpPr>
        <p:spPr>
          <a:xfrm>
            <a:off x="1445283" y="1802637"/>
            <a:ext cx="5193043" cy="215444"/>
          </a:xfrm>
          <a:prstGeom prst="rect">
            <a:avLst/>
          </a:prstGeom>
          <a:noFill/>
        </p:spPr>
        <p:txBody>
          <a:bodyPr wrap="square" rtlCol="0" anchor="t">
            <a:spAutoFit/>
          </a:bodyPr>
          <a:lstStyle/>
          <a:p>
            <a:r>
              <a:rPr kumimoji="1" lang="en-US" altLang="ja-JP" sz="800" dirty="0">
                <a:solidFill>
                  <a:schemeClr val="tx1">
                    <a:lumMod val="75000"/>
                    <a:lumOff val="25000"/>
                  </a:schemeClr>
                </a:solidFill>
                <a:latin typeface="Meiryo" panose="020B0604030504040204" pitchFamily="34" charset="-128"/>
                <a:ea typeface="Meiryo" panose="020B0604030504040204" pitchFamily="34" charset="-128"/>
              </a:rPr>
              <a:t>※</a:t>
            </a: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スキャンしたデータを添付しています。</a:t>
            </a:r>
            <a:endParaRPr kumimoji="1" lang="en-US" altLang="ja-JP"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56" name="テキスト ボックス 55">
            <a:extLst>
              <a:ext uri="{FF2B5EF4-FFF2-40B4-BE49-F238E27FC236}">
                <a16:creationId xmlns:a16="http://schemas.microsoft.com/office/drawing/2014/main" id="{B83DB228-252C-42FF-9F1D-A7230855834C}"/>
              </a:ext>
            </a:extLst>
          </p:cNvPr>
          <p:cNvSpPr txBox="1"/>
          <p:nvPr/>
        </p:nvSpPr>
        <p:spPr>
          <a:xfrm>
            <a:off x="337288" y="6560810"/>
            <a:ext cx="155202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3.</a:t>
            </a:r>
            <a:r>
              <a:rPr lang="ja-JP" altLang="en-US" sz="900" dirty="0">
                <a:latin typeface="Meiryo UI" panose="020B0604030504040204" pitchFamily="50" charset="-128"/>
                <a:ea typeface="Meiryo UI" panose="020B0604030504040204" pitchFamily="50" charset="-128"/>
              </a:rPr>
              <a:t>課題解決のアイデアを練る</a:t>
            </a:r>
          </a:p>
        </p:txBody>
      </p:sp>
      <p:sp>
        <p:nvSpPr>
          <p:cNvPr id="57" name="テキスト ボックス 56">
            <a:extLst>
              <a:ext uri="{FF2B5EF4-FFF2-40B4-BE49-F238E27FC236}">
                <a16:creationId xmlns:a16="http://schemas.microsoft.com/office/drawing/2014/main" id="{A18C6A5B-1CA9-443E-AC0C-15231B3CA2D4}"/>
              </a:ext>
            </a:extLst>
          </p:cNvPr>
          <p:cNvSpPr txBox="1"/>
          <p:nvPr/>
        </p:nvSpPr>
        <p:spPr>
          <a:xfrm>
            <a:off x="1809280" y="6560810"/>
            <a:ext cx="1603324"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STEP2:</a:t>
            </a:r>
            <a:r>
              <a:rPr lang="ja-JP" altLang="en-US" sz="900" dirty="0">
                <a:latin typeface="Meiryo UI" panose="020B0604030504040204" pitchFamily="50" charset="-128"/>
                <a:ea typeface="Meiryo UI" panose="020B0604030504040204" pitchFamily="50" charset="-128"/>
              </a:rPr>
              <a:t>アイデアを形にしてみる</a:t>
            </a:r>
          </a:p>
        </p:txBody>
      </p:sp>
    </p:spTree>
    <p:extLst>
      <p:ext uri="{BB962C8B-B14F-4D97-AF65-F5344CB8AC3E}">
        <p14:creationId xmlns:p14="http://schemas.microsoft.com/office/powerpoint/2010/main" val="24201287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角丸四角形 105">
            <a:extLst>
              <a:ext uri="{FF2B5EF4-FFF2-40B4-BE49-F238E27FC236}">
                <a16:creationId xmlns:a16="http://schemas.microsoft.com/office/drawing/2014/main" id="{210F868D-EF5B-C540-AC60-B6B057F48914}"/>
              </a:ext>
            </a:extLst>
          </p:cNvPr>
          <p:cNvSpPr/>
          <p:nvPr/>
        </p:nvSpPr>
        <p:spPr>
          <a:xfrm>
            <a:off x="341815" y="921709"/>
            <a:ext cx="9231426" cy="720054"/>
          </a:xfrm>
          <a:prstGeom prst="roundRect">
            <a:avLst>
              <a:gd name="adj" fmla="val 0"/>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sp>
        <p:nvSpPr>
          <p:cNvPr id="54" name="テキスト ボックス 53">
            <a:extLst>
              <a:ext uri="{FF2B5EF4-FFF2-40B4-BE49-F238E27FC236}">
                <a16:creationId xmlns:a16="http://schemas.microsoft.com/office/drawing/2014/main" id="{6354BB97-4CDF-9548-8D1B-B5874F71BDF5}"/>
              </a:ext>
            </a:extLst>
          </p:cNvPr>
          <p:cNvSpPr txBox="1"/>
          <p:nvPr/>
        </p:nvSpPr>
        <p:spPr>
          <a:xfrm>
            <a:off x="337287" y="686390"/>
            <a:ext cx="492443" cy="215444"/>
          </a:xfrm>
          <a:prstGeom prst="rect">
            <a:avLst/>
          </a:prstGeom>
          <a:noFill/>
        </p:spPr>
        <p:txBody>
          <a:bodyPr wrap="none" rtlCol="0">
            <a:spAutoFit/>
          </a:bodyPr>
          <a:lstStyle/>
          <a:p>
            <a:r>
              <a:rPr kumimoji="1" lang="ja-JP" altLang="en-US" sz="800" dirty="0">
                <a:solidFill>
                  <a:srgbClr val="404040"/>
                </a:solidFill>
                <a:latin typeface="メイリオ"/>
                <a:ea typeface="メイリオ"/>
                <a:cs typeface="メイリオ"/>
              </a:rPr>
              <a:t>テーマ</a:t>
            </a:r>
            <a:endParaRPr kumimoji="1" lang="ja-JP" altLang="en-US" sz="1050" dirty="0">
              <a:solidFill>
                <a:srgbClr val="404040"/>
              </a:solidFill>
              <a:latin typeface="メイリオ"/>
              <a:ea typeface="メイリオ"/>
              <a:cs typeface="メイリオ"/>
            </a:endParaRPr>
          </a:p>
        </p:txBody>
      </p:sp>
      <p:sp>
        <p:nvSpPr>
          <p:cNvPr id="73" name="テキスト ボックス 72">
            <a:extLst>
              <a:ext uri="{FF2B5EF4-FFF2-40B4-BE49-F238E27FC236}">
                <a16:creationId xmlns:a16="http://schemas.microsoft.com/office/drawing/2014/main" id="{0964F218-7C71-2042-B47D-6FDB8AC12EA6}"/>
              </a:ext>
            </a:extLst>
          </p:cNvPr>
          <p:cNvSpPr txBox="1"/>
          <p:nvPr/>
        </p:nvSpPr>
        <p:spPr>
          <a:xfrm>
            <a:off x="337287" y="1806513"/>
            <a:ext cx="1107996" cy="215444"/>
          </a:xfrm>
          <a:prstGeom prst="rect">
            <a:avLst/>
          </a:prstGeom>
          <a:noFill/>
        </p:spPr>
        <p:txBody>
          <a:bodyPr wrap="none" rtlCol="0">
            <a:spAutoFit/>
          </a:bodyPr>
          <a:lstStyle/>
          <a:p>
            <a:r>
              <a:rPr lang="ja-JP" altLang="en-US" sz="800" dirty="0">
                <a:solidFill>
                  <a:srgbClr val="404040"/>
                </a:solidFill>
                <a:latin typeface="メイリオ"/>
                <a:ea typeface="メイリオ"/>
                <a:cs typeface="メイリオ"/>
              </a:rPr>
              <a:t>ビジュアルイメージ</a:t>
            </a:r>
            <a:endParaRPr kumimoji="1" lang="ja-JP" altLang="en-US" sz="1050" dirty="0">
              <a:solidFill>
                <a:srgbClr val="404040"/>
              </a:solidFill>
              <a:latin typeface="メイリオ"/>
              <a:ea typeface="メイリオ"/>
              <a:cs typeface="メイリオ"/>
            </a:endParaRPr>
          </a:p>
        </p:txBody>
      </p:sp>
      <p:cxnSp>
        <p:nvCxnSpPr>
          <p:cNvPr id="109" name="直線コネクタ 108">
            <a:extLst>
              <a:ext uri="{FF2B5EF4-FFF2-40B4-BE49-F238E27FC236}">
                <a16:creationId xmlns:a16="http://schemas.microsoft.com/office/drawing/2014/main" id="{A0D63AAD-A6F9-2E4F-A240-26F3391FB91A}"/>
              </a:ext>
            </a:extLst>
          </p:cNvPr>
          <p:cNvCxnSpPr/>
          <p:nvPr/>
        </p:nvCxnSpPr>
        <p:spPr>
          <a:xfrm>
            <a:off x="5093470" y="5102029"/>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0" name="直線コネクタ 109">
            <a:extLst>
              <a:ext uri="{FF2B5EF4-FFF2-40B4-BE49-F238E27FC236}">
                <a16:creationId xmlns:a16="http://schemas.microsoft.com/office/drawing/2014/main" id="{5D8C997E-0006-6844-91C6-9050C54E3948}"/>
              </a:ext>
            </a:extLst>
          </p:cNvPr>
          <p:cNvCxnSpPr/>
          <p:nvPr/>
        </p:nvCxnSpPr>
        <p:spPr>
          <a:xfrm>
            <a:off x="5093470" y="5379673"/>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1" name="直線コネクタ 110">
            <a:extLst>
              <a:ext uri="{FF2B5EF4-FFF2-40B4-BE49-F238E27FC236}">
                <a16:creationId xmlns:a16="http://schemas.microsoft.com/office/drawing/2014/main" id="{7AD3DB28-F0E1-9E44-A688-EDF5542BF91A}"/>
              </a:ext>
            </a:extLst>
          </p:cNvPr>
          <p:cNvCxnSpPr/>
          <p:nvPr/>
        </p:nvCxnSpPr>
        <p:spPr>
          <a:xfrm>
            <a:off x="5093470" y="5657317"/>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2" name="直線コネクタ 111">
            <a:extLst>
              <a:ext uri="{FF2B5EF4-FFF2-40B4-BE49-F238E27FC236}">
                <a16:creationId xmlns:a16="http://schemas.microsoft.com/office/drawing/2014/main" id="{90E8566F-5058-C643-924E-E45B2F9DFD3E}"/>
              </a:ext>
            </a:extLst>
          </p:cNvPr>
          <p:cNvCxnSpPr/>
          <p:nvPr/>
        </p:nvCxnSpPr>
        <p:spPr>
          <a:xfrm>
            <a:off x="5093470" y="5934961"/>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3" name="直線コネクタ 112">
            <a:extLst>
              <a:ext uri="{FF2B5EF4-FFF2-40B4-BE49-F238E27FC236}">
                <a16:creationId xmlns:a16="http://schemas.microsoft.com/office/drawing/2014/main" id="{9D3A902E-6E22-EB49-A354-9ECDB2C64E50}"/>
              </a:ext>
            </a:extLst>
          </p:cNvPr>
          <p:cNvCxnSpPr/>
          <p:nvPr/>
        </p:nvCxnSpPr>
        <p:spPr>
          <a:xfrm>
            <a:off x="5093470" y="6212605"/>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74" name="テキスト ボックス 73">
            <a:extLst>
              <a:ext uri="{FF2B5EF4-FFF2-40B4-BE49-F238E27FC236}">
                <a16:creationId xmlns:a16="http://schemas.microsoft.com/office/drawing/2014/main" id="{104DCA1F-CE66-F449-B03B-881D8E6E84B7}"/>
              </a:ext>
            </a:extLst>
          </p:cNvPr>
          <p:cNvSpPr txBox="1"/>
          <p:nvPr/>
        </p:nvSpPr>
        <p:spPr>
          <a:xfrm>
            <a:off x="5093470" y="1809143"/>
            <a:ext cx="902811" cy="215444"/>
          </a:xfrm>
          <a:prstGeom prst="rect">
            <a:avLst/>
          </a:prstGeom>
          <a:noFill/>
        </p:spPr>
        <p:txBody>
          <a:bodyPr wrap="none" rtlCol="0">
            <a:spAutoFit/>
          </a:bodyPr>
          <a:lstStyle/>
          <a:p>
            <a:r>
              <a:rPr kumimoji="1" lang="ja-JP" altLang="en-US" sz="800" dirty="0">
                <a:solidFill>
                  <a:srgbClr val="404040"/>
                </a:solidFill>
                <a:latin typeface="メイリオ"/>
                <a:ea typeface="メイリオ"/>
                <a:cs typeface="メイリオ"/>
              </a:rPr>
              <a:t>アイデアの概要</a:t>
            </a:r>
            <a:endParaRPr kumimoji="1" lang="ja-JP" altLang="en-US" sz="1050" dirty="0">
              <a:solidFill>
                <a:srgbClr val="404040"/>
              </a:solidFill>
              <a:latin typeface="メイリオ"/>
              <a:ea typeface="メイリオ"/>
              <a:cs typeface="メイリオ"/>
            </a:endParaRPr>
          </a:p>
        </p:txBody>
      </p:sp>
      <p:cxnSp>
        <p:nvCxnSpPr>
          <p:cNvPr id="107" name="直線コネクタ 106">
            <a:extLst>
              <a:ext uri="{FF2B5EF4-FFF2-40B4-BE49-F238E27FC236}">
                <a16:creationId xmlns:a16="http://schemas.microsoft.com/office/drawing/2014/main" id="{19A56D61-BF1F-1342-9417-92F56C76BE02}"/>
              </a:ext>
            </a:extLst>
          </p:cNvPr>
          <p:cNvCxnSpPr/>
          <p:nvPr/>
        </p:nvCxnSpPr>
        <p:spPr>
          <a:xfrm>
            <a:off x="5093471" y="4824385"/>
            <a:ext cx="4475243" cy="0"/>
          </a:xfrm>
          <a:prstGeom prst="line">
            <a:avLst/>
          </a:prstGeom>
          <a:ln w="12700" cmpd="sng">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cxnSp>
        <p:nvCxnSpPr>
          <p:cNvPr id="114" name="直線コネクタ 113">
            <a:extLst>
              <a:ext uri="{FF2B5EF4-FFF2-40B4-BE49-F238E27FC236}">
                <a16:creationId xmlns:a16="http://schemas.microsoft.com/office/drawing/2014/main" id="{7C02602A-DE7A-8245-ACA3-0555F5D374CE}"/>
              </a:ext>
            </a:extLst>
          </p:cNvPr>
          <p:cNvCxnSpPr>
            <a:cxnSpLocks/>
          </p:cNvCxnSpPr>
          <p:nvPr/>
        </p:nvCxnSpPr>
        <p:spPr>
          <a:xfrm>
            <a:off x="5844348" y="4824385"/>
            <a:ext cx="0" cy="1665867"/>
          </a:xfrm>
          <a:prstGeom prst="line">
            <a:avLst/>
          </a:prstGeom>
          <a:ln w="12700" cmpd="sng">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118" name="テキスト ボックス 117">
            <a:extLst>
              <a:ext uri="{FF2B5EF4-FFF2-40B4-BE49-F238E27FC236}">
                <a16:creationId xmlns:a16="http://schemas.microsoft.com/office/drawing/2014/main" id="{9D2EEBF6-CF10-9342-B087-FE1DC396C78F}"/>
              </a:ext>
            </a:extLst>
          </p:cNvPr>
          <p:cNvSpPr txBox="1"/>
          <p:nvPr/>
        </p:nvSpPr>
        <p:spPr>
          <a:xfrm>
            <a:off x="5093470" y="4855485"/>
            <a:ext cx="745871" cy="215444"/>
          </a:xfrm>
          <a:prstGeom prst="rect">
            <a:avLst/>
          </a:prstGeom>
          <a:noFill/>
        </p:spPr>
        <p:txBody>
          <a:bodyPr wrap="square" rtlCol="0">
            <a:spAutoFit/>
          </a:bodyPr>
          <a:lstStyle/>
          <a:p>
            <a:pPr algn="ctr"/>
            <a:r>
              <a:rPr lang="en-US" altLang="ja-JP" sz="800" dirty="0">
                <a:solidFill>
                  <a:srgbClr val="404040"/>
                </a:solidFill>
                <a:latin typeface="メイリオ"/>
                <a:ea typeface="メイリオ"/>
                <a:cs typeface="メイリオ"/>
              </a:rPr>
              <a:t>When</a:t>
            </a:r>
            <a:endParaRPr kumimoji="1" lang="ja-JP" altLang="en-US" sz="1050" dirty="0">
              <a:solidFill>
                <a:srgbClr val="404040"/>
              </a:solidFill>
              <a:latin typeface="メイリオ"/>
              <a:ea typeface="メイリオ"/>
              <a:cs typeface="メイリオ"/>
            </a:endParaRPr>
          </a:p>
        </p:txBody>
      </p:sp>
      <p:sp>
        <p:nvSpPr>
          <p:cNvPr id="120" name="テキスト ボックス 119">
            <a:extLst>
              <a:ext uri="{FF2B5EF4-FFF2-40B4-BE49-F238E27FC236}">
                <a16:creationId xmlns:a16="http://schemas.microsoft.com/office/drawing/2014/main" id="{96318A6E-166B-8D4F-9B38-B7F27B43D6E4}"/>
              </a:ext>
            </a:extLst>
          </p:cNvPr>
          <p:cNvSpPr txBox="1"/>
          <p:nvPr/>
        </p:nvSpPr>
        <p:spPr>
          <a:xfrm>
            <a:off x="5093470" y="5133129"/>
            <a:ext cx="745871" cy="215444"/>
          </a:xfrm>
          <a:prstGeom prst="rect">
            <a:avLst/>
          </a:prstGeom>
          <a:noFill/>
        </p:spPr>
        <p:txBody>
          <a:bodyPr wrap="square" rtlCol="0">
            <a:spAutoFit/>
          </a:bodyPr>
          <a:lstStyle/>
          <a:p>
            <a:pPr algn="ctr"/>
            <a:r>
              <a:rPr lang="en-US" altLang="ja-JP" sz="800" dirty="0">
                <a:solidFill>
                  <a:srgbClr val="404040"/>
                </a:solidFill>
                <a:latin typeface="メイリオ"/>
                <a:ea typeface="メイリオ"/>
                <a:cs typeface="メイリオ"/>
              </a:rPr>
              <a:t>Where</a:t>
            </a:r>
            <a:endParaRPr kumimoji="1" lang="ja-JP" altLang="en-US" sz="1050" dirty="0">
              <a:solidFill>
                <a:srgbClr val="404040"/>
              </a:solidFill>
              <a:latin typeface="メイリオ"/>
              <a:ea typeface="メイリオ"/>
              <a:cs typeface="メイリオ"/>
            </a:endParaRPr>
          </a:p>
        </p:txBody>
      </p:sp>
      <p:sp>
        <p:nvSpPr>
          <p:cNvPr id="121" name="テキスト ボックス 120">
            <a:extLst>
              <a:ext uri="{FF2B5EF4-FFF2-40B4-BE49-F238E27FC236}">
                <a16:creationId xmlns:a16="http://schemas.microsoft.com/office/drawing/2014/main" id="{A7458001-F626-1842-B88F-CB5E483BC515}"/>
              </a:ext>
            </a:extLst>
          </p:cNvPr>
          <p:cNvSpPr txBox="1"/>
          <p:nvPr/>
        </p:nvSpPr>
        <p:spPr>
          <a:xfrm>
            <a:off x="5093470" y="5410773"/>
            <a:ext cx="745871" cy="215444"/>
          </a:xfrm>
          <a:prstGeom prst="rect">
            <a:avLst/>
          </a:prstGeom>
          <a:noFill/>
        </p:spPr>
        <p:txBody>
          <a:bodyPr wrap="square" rtlCol="0">
            <a:spAutoFit/>
          </a:bodyPr>
          <a:lstStyle/>
          <a:p>
            <a:pPr algn="ctr"/>
            <a:r>
              <a:rPr lang="en-US" altLang="ja-JP" sz="800" dirty="0">
                <a:solidFill>
                  <a:srgbClr val="404040"/>
                </a:solidFill>
                <a:latin typeface="メイリオ"/>
                <a:ea typeface="メイリオ"/>
                <a:cs typeface="メイリオ"/>
              </a:rPr>
              <a:t>Who</a:t>
            </a:r>
            <a:endParaRPr kumimoji="1" lang="ja-JP" altLang="en-US" sz="1050" dirty="0">
              <a:solidFill>
                <a:srgbClr val="404040"/>
              </a:solidFill>
              <a:latin typeface="メイリオ"/>
              <a:ea typeface="メイリオ"/>
              <a:cs typeface="メイリオ"/>
            </a:endParaRPr>
          </a:p>
        </p:txBody>
      </p:sp>
      <p:sp>
        <p:nvSpPr>
          <p:cNvPr id="122" name="テキスト ボックス 121">
            <a:extLst>
              <a:ext uri="{FF2B5EF4-FFF2-40B4-BE49-F238E27FC236}">
                <a16:creationId xmlns:a16="http://schemas.microsoft.com/office/drawing/2014/main" id="{673EE1D2-6ECA-F246-B649-C51AA70CC068}"/>
              </a:ext>
            </a:extLst>
          </p:cNvPr>
          <p:cNvSpPr txBox="1"/>
          <p:nvPr/>
        </p:nvSpPr>
        <p:spPr>
          <a:xfrm>
            <a:off x="5093470" y="5688417"/>
            <a:ext cx="745871" cy="215444"/>
          </a:xfrm>
          <a:prstGeom prst="rect">
            <a:avLst/>
          </a:prstGeom>
          <a:noFill/>
        </p:spPr>
        <p:txBody>
          <a:bodyPr wrap="square" rtlCol="0">
            <a:spAutoFit/>
          </a:bodyPr>
          <a:lstStyle/>
          <a:p>
            <a:pPr algn="ctr"/>
            <a:r>
              <a:rPr lang="en-US" altLang="ja-JP" sz="800" dirty="0">
                <a:solidFill>
                  <a:srgbClr val="404040"/>
                </a:solidFill>
                <a:latin typeface="メイリオ"/>
                <a:ea typeface="メイリオ"/>
                <a:cs typeface="メイリオ"/>
              </a:rPr>
              <a:t>What</a:t>
            </a:r>
            <a:endParaRPr kumimoji="1" lang="ja-JP" altLang="en-US" sz="1050" dirty="0">
              <a:solidFill>
                <a:srgbClr val="404040"/>
              </a:solidFill>
              <a:latin typeface="メイリオ"/>
              <a:ea typeface="メイリオ"/>
              <a:cs typeface="メイリオ"/>
            </a:endParaRPr>
          </a:p>
        </p:txBody>
      </p:sp>
      <p:sp>
        <p:nvSpPr>
          <p:cNvPr id="123" name="テキスト ボックス 122">
            <a:extLst>
              <a:ext uri="{FF2B5EF4-FFF2-40B4-BE49-F238E27FC236}">
                <a16:creationId xmlns:a16="http://schemas.microsoft.com/office/drawing/2014/main" id="{FFD5A903-7E6A-1F48-8CBA-7FC6E111ADC3}"/>
              </a:ext>
            </a:extLst>
          </p:cNvPr>
          <p:cNvSpPr txBox="1"/>
          <p:nvPr/>
        </p:nvSpPr>
        <p:spPr>
          <a:xfrm>
            <a:off x="5093470" y="5966061"/>
            <a:ext cx="745871" cy="215444"/>
          </a:xfrm>
          <a:prstGeom prst="rect">
            <a:avLst/>
          </a:prstGeom>
          <a:noFill/>
        </p:spPr>
        <p:txBody>
          <a:bodyPr wrap="square" rtlCol="0">
            <a:spAutoFit/>
          </a:bodyPr>
          <a:lstStyle/>
          <a:p>
            <a:pPr algn="ctr"/>
            <a:r>
              <a:rPr lang="en-US" altLang="ja-JP" sz="800" dirty="0">
                <a:solidFill>
                  <a:srgbClr val="404040"/>
                </a:solidFill>
                <a:latin typeface="メイリオ"/>
                <a:ea typeface="メイリオ"/>
                <a:cs typeface="メイリオ"/>
              </a:rPr>
              <a:t>Why</a:t>
            </a:r>
            <a:endParaRPr kumimoji="1" lang="ja-JP" altLang="en-US" sz="1050" dirty="0">
              <a:solidFill>
                <a:srgbClr val="404040"/>
              </a:solidFill>
              <a:latin typeface="メイリオ"/>
              <a:ea typeface="メイリオ"/>
              <a:cs typeface="メイリオ"/>
            </a:endParaRPr>
          </a:p>
        </p:txBody>
      </p:sp>
      <p:sp>
        <p:nvSpPr>
          <p:cNvPr id="124" name="テキスト ボックス 123">
            <a:extLst>
              <a:ext uri="{FF2B5EF4-FFF2-40B4-BE49-F238E27FC236}">
                <a16:creationId xmlns:a16="http://schemas.microsoft.com/office/drawing/2014/main" id="{1F4AF8BA-4A18-2444-B700-F1B69AD5CB74}"/>
              </a:ext>
            </a:extLst>
          </p:cNvPr>
          <p:cNvSpPr txBox="1"/>
          <p:nvPr/>
        </p:nvSpPr>
        <p:spPr>
          <a:xfrm>
            <a:off x="5093470" y="6243705"/>
            <a:ext cx="745871" cy="215444"/>
          </a:xfrm>
          <a:prstGeom prst="rect">
            <a:avLst/>
          </a:prstGeom>
          <a:noFill/>
        </p:spPr>
        <p:txBody>
          <a:bodyPr wrap="square" rtlCol="0">
            <a:spAutoFit/>
          </a:bodyPr>
          <a:lstStyle/>
          <a:p>
            <a:pPr algn="ctr"/>
            <a:r>
              <a:rPr kumimoji="1" lang="en-US" altLang="ja-JP" sz="800" dirty="0">
                <a:solidFill>
                  <a:srgbClr val="404040"/>
                </a:solidFill>
                <a:latin typeface="メイリオ"/>
                <a:ea typeface="メイリオ"/>
                <a:cs typeface="メイリオ"/>
              </a:rPr>
              <a:t>How</a:t>
            </a:r>
            <a:endParaRPr kumimoji="1" lang="ja-JP" altLang="en-US" sz="1050" dirty="0">
              <a:solidFill>
                <a:srgbClr val="404040"/>
              </a:solidFill>
              <a:latin typeface="メイリオ"/>
              <a:ea typeface="メイリオ"/>
              <a:cs typeface="メイリオ"/>
            </a:endParaRPr>
          </a:p>
        </p:txBody>
      </p:sp>
      <p:cxnSp>
        <p:nvCxnSpPr>
          <p:cNvPr id="64" name="直線コネクタ 63">
            <a:extLst>
              <a:ext uri="{FF2B5EF4-FFF2-40B4-BE49-F238E27FC236}">
                <a16:creationId xmlns:a16="http://schemas.microsoft.com/office/drawing/2014/main" id="{8FD9DEEF-2C16-5042-A5A4-2D6F471B36BA}"/>
              </a:ext>
            </a:extLst>
          </p:cNvPr>
          <p:cNvCxnSpPr>
            <a:cxnSpLocks/>
          </p:cNvCxnSpPr>
          <p:nvPr/>
        </p:nvCxnSpPr>
        <p:spPr>
          <a:xfrm>
            <a:off x="933986" y="2045305"/>
            <a:ext cx="0" cy="4442318"/>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5" name="直線コネクタ 74">
            <a:extLst>
              <a:ext uri="{FF2B5EF4-FFF2-40B4-BE49-F238E27FC236}">
                <a16:creationId xmlns:a16="http://schemas.microsoft.com/office/drawing/2014/main" id="{3E3934B7-C5F5-4545-A7CF-E73C79512445}"/>
              </a:ext>
            </a:extLst>
          </p:cNvPr>
          <p:cNvCxnSpPr/>
          <p:nvPr/>
        </p:nvCxnSpPr>
        <p:spPr>
          <a:xfrm>
            <a:off x="337287" y="2322950"/>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6" name="直線コネクタ 75">
            <a:extLst>
              <a:ext uri="{FF2B5EF4-FFF2-40B4-BE49-F238E27FC236}">
                <a16:creationId xmlns:a16="http://schemas.microsoft.com/office/drawing/2014/main" id="{D8DB761B-0419-5849-8407-CD7D12D66EC4}"/>
              </a:ext>
            </a:extLst>
          </p:cNvPr>
          <p:cNvCxnSpPr/>
          <p:nvPr/>
        </p:nvCxnSpPr>
        <p:spPr>
          <a:xfrm>
            <a:off x="337287" y="2600595"/>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7" name="直線コネクタ 76">
            <a:extLst>
              <a:ext uri="{FF2B5EF4-FFF2-40B4-BE49-F238E27FC236}">
                <a16:creationId xmlns:a16="http://schemas.microsoft.com/office/drawing/2014/main" id="{CE501278-D49D-BC43-9CD9-F3CA2D0EDE94}"/>
              </a:ext>
            </a:extLst>
          </p:cNvPr>
          <p:cNvCxnSpPr/>
          <p:nvPr/>
        </p:nvCxnSpPr>
        <p:spPr>
          <a:xfrm>
            <a:off x="337287" y="2878240"/>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8" name="直線コネクタ 77">
            <a:extLst>
              <a:ext uri="{FF2B5EF4-FFF2-40B4-BE49-F238E27FC236}">
                <a16:creationId xmlns:a16="http://schemas.microsoft.com/office/drawing/2014/main" id="{5A3E98B9-55AD-0A41-ADCB-DE577439D3B9}"/>
              </a:ext>
            </a:extLst>
          </p:cNvPr>
          <p:cNvCxnSpPr/>
          <p:nvPr/>
        </p:nvCxnSpPr>
        <p:spPr>
          <a:xfrm>
            <a:off x="337287" y="3155885"/>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9" name="直線コネクタ 78">
            <a:extLst>
              <a:ext uri="{FF2B5EF4-FFF2-40B4-BE49-F238E27FC236}">
                <a16:creationId xmlns:a16="http://schemas.microsoft.com/office/drawing/2014/main" id="{3C9584C3-584F-9F42-8993-0D11F83D6056}"/>
              </a:ext>
            </a:extLst>
          </p:cNvPr>
          <p:cNvCxnSpPr/>
          <p:nvPr/>
        </p:nvCxnSpPr>
        <p:spPr>
          <a:xfrm>
            <a:off x="337287" y="3433530"/>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0" name="直線コネクタ 79">
            <a:extLst>
              <a:ext uri="{FF2B5EF4-FFF2-40B4-BE49-F238E27FC236}">
                <a16:creationId xmlns:a16="http://schemas.microsoft.com/office/drawing/2014/main" id="{8BABB6A1-9DD2-FD42-9A39-B6D87CC022F9}"/>
              </a:ext>
            </a:extLst>
          </p:cNvPr>
          <p:cNvCxnSpPr/>
          <p:nvPr/>
        </p:nvCxnSpPr>
        <p:spPr>
          <a:xfrm>
            <a:off x="337287" y="3711175"/>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1" name="直線コネクタ 80">
            <a:extLst>
              <a:ext uri="{FF2B5EF4-FFF2-40B4-BE49-F238E27FC236}">
                <a16:creationId xmlns:a16="http://schemas.microsoft.com/office/drawing/2014/main" id="{1F68D77C-0B81-814B-BA2F-856BAEECF8F3}"/>
              </a:ext>
            </a:extLst>
          </p:cNvPr>
          <p:cNvCxnSpPr/>
          <p:nvPr/>
        </p:nvCxnSpPr>
        <p:spPr>
          <a:xfrm>
            <a:off x="337287" y="3988820"/>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2" name="直線コネクタ 81">
            <a:extLst>
              <a:ext uri="{FF2B5EF4-FFF2-40B4-BE49-F238E27FC236}">
                <a16:creationId xmlns:a16="http://schemas.microsoft.com/office/drawing/2014/main" id="{C6E1982A-417D-0C4E-B031-8CA0A7E21E05}"/>
              </a:ext>
            </a:extLst>
          </p:cNvPr>
          <p:cNvCxnSpPr/>
          <p:nvPr/>
        </p:nvCxnSpPr>
        <p:spPr>
          <a:xfrm>
            <a:off x="337287" y="4266465"/>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3" name="直線コネクタ 82">
            <a:extLst>
              <a:ext uri="{FF2B5EF4-FFF2-40B4-BE49-F238E27FC236}">
                <a16:creationId xmlns:a16="http://schemas.microsoft.com/office/drawing/2014/main" id="{15A8E615-EA5B-B141-BFBD-21D77720B235}"/>
              </a:ext>
            </a:extLst>
          </p:cNvPr>
          <p:cNvCxnSpPr/>
          <p:nvPr/>
        </p:nvCxnSpPr>
        <p:spPr>
          <a:xfrm>
            <a:off x="337287" y="4544110"/>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4" name="直線コネクタ 83">
            <a:extLst>
              <a:ext uri="{FF2B5EF4-FFF2-40B4-BE49-F238E27FC236}">
                <a16:creationId xmlns:a16="http://schemas.microsoft.com/office/drawing/2014/main" id="{F0BB3E94-B947-D644-BF34-09E8DB52AB8A}"/>
              </a:ext>
            </a:extLst>
          </p:cNvPr>
          <p:cNvCxnSpPr/>
          <p:nvPr/>
        </p:nvCxnSpPr>
        <p:spPr>
          <a:xfrm>
            <a:off x="337287" y="4821755"/>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5" name="直線コネクタ 84">
            <a:extLst>
              <a:ext uri="{FF2B5EF4-FFF2-40B4-BE49-F238E27FC236}">
                <a16:creationId xmlns:a16="http://schemas.microsoft.com/office/drawing/2014/main" id="{998CE761-D38A-BF47-80A4-26BD90AF27E2}"/>
              </a:ext>
            </a:extLst>
          </p:cNvPr>
          <p:cNvCxnSpPr/>
          <p:nvPr/>
        </p:nvCxnSpPr>
        <p:spPr>
          <a:xfrm>
            <a:off x="337287" y="5099400"/>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6" name="直線コネクタ 85">
            <a:extLst>
              <a:ext uri="{FF2B5EF4-FFF2-40B4-BE49-F238E27FC236}">
                <a16:creationId xmlns:a16="http://schemas.microsoft.com/office/drawing/2014/main" id="{EE11C978-CD3B-A94D-A271-61BF5CBD2184}"/>
              </a:ext>
            </a:extLst>
          </p:cNvPr>
          <p:cNvCxnSpPr/>
          <p:nvPr/>
        </p:nvCxnSpPr>
        <p:spPr>
          <a:xfrm>
            <a:off x="337287" y="5377045"/>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7" name="直線コネクタ 86">
            <a:extLst>
              <a:ext uri="{FF2B5EF4-FFF2-40B4-BE49-F238E27FC236}">
                <a16:creationId xmlns:a16="http://schemas.microsoft.com/office/drawing/2014/main" id="{DDB9A145-E0B2-2149-B08D-F3B0F40FB069}"/>
              </a:ext>
            </a:extLst>
          </p:cNvPr>
          <p:cNvCxnSpPr/>
          <p:nvPr/>
        </p:nvCxnSpPr>
        <p:spPr>
          <a:xfrm>
            <a:off x="337287" y="5654690"/>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8" name="直線コネクタ 87">
            <a:extLst>
              <a:ext uri="{FF2B5EF4-FFF2-40B4-BE49-F238E27FC236}">
                <a16:creationId xmlns:a16="http://schemas.microsoft.com/office/drawing/2014/main" id="{A8D05C10-0A6C-464B-AAA7-BF518FB38A84}"/>
              </a:ext>
            </a:extLst>
          </p:cNvPr>
          <p:cNvCxnSpPr/>
          <p:nvPr/>
        </p:nvCxnSpPr>
        <p:spPr>
          <a:xfrm>
            <a:off x="337287" y="5932335"/>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9" name="直線コネクタ 88">
            <a:extLst>
              <a:ext uri="{FF2B5EF4-FFF2-40B4-BE49-F238E27FC236}">
                <a16:creationId xmlns:a16="http://schemas.microsoft.com/office/drawing/2014/main" id="{84DA9F45-EF9E-D640-B095-37DDF14B579B}"/>
              </a:ext>
            </a:extLst>
          </p:cNvPr>
          <p:cNvCxnSpPr/>
          <p:nvPr/>
        </p:nvCxnSpPr>
        <p:spPr>
          <a:xfrm>
            <a:off x="337287" y="6209980"/>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90" name="直線コネクタ 89">
            <a:extLst>
              <a:ext uri="{FF2B5EF4-FFF2-40B4-BE49-F238E27FC236}">
                <a16:creationId xmlns:a16="http://schemas.microsoft.com/office/drawing/2014/main" id="{50E2F1F8-011F-F943-A874-E875B9E8FB93}"/>
              </a:ext>
            </a:extLst>
          </p:cNvPr>
          <p:cNvCxnSpPr>
            <a:cxnSpLocks/>
          </p:cNvCxnSpPr>
          <p:nvPr/>
        </p:nvCxnSpPr>
        <p:spPr>
          <a:xfrm>
            <a:off x="635637" y="2045305"/>
            <a:ext cx="0" cy="4442318"/>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94" name="直線コネクタ 93">
            <a:extLst>
              <a:ext uri="{FF2B5EF4-FFF2-40B4-BE49-F238E27FC236}">
                <a16:creationId xmlns:a16="http://schemas.microsoft.com/office/drawing/2014/main" id="{1F343C9D-4F91-0643-A891-2F6A4CD7D426}"/>
              </a:ext>
            </a:extLst>
          </p:cNvPr>
          <p:cNvCxnSpPr>
            <a:cxnSpLocks/>
          </p:cNvCxnSpPr>
          <p:nvPr/>
        </p:nvCxnSpPr>
        <p:spPr>
          <a:xfrm>
            <a:off x="2127382" y="2045305"/>
            <a:ext cx="0" cy="4442318"/>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95" name="直線コネクタ 94">
            <a:extLst>
              <a:ext uri="{FF2B5EF4-FFF2-40B4-BE49-F238E27FC236}">
                <a16:creationId xmlns:a16="http://schemas.microsoft.com/office/drawing/2014/main" id="{5F38EE1E-6338-3545-A74A-3F5B0C3B1040}"/>
              </a:ext>
            </a:extLst>
          </p:cNvPr>
          <p:cNvCxnSpPr>
            <a:cxnSpLocks/>
          </p:cNvCxnSpPr>
          <p:nvPr/>
        </p:nvCxnSpPr>
        <p:spPr>
          <a:xfrm>
            <a:off x="2425731" y="2045305"/>
            <a:ext cx="0" cy="4442318"/>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96" name="直線コネクタ 95">
            <a:extLst>
              <a:ext uri="{FF2B5EF4-FFF2-40B4-BE49-F238E27FC236}">
                <a16:creationId xmlns:a16="http://schemas.microsoft.com/office/drawing/2014/main" id="{1784AEA9-437C-7D49-B864-6D21042E8FA3}"/>
              </a:ext>
            </a:extLst>
          </p:cNvPr>
          <p:cNvCxnSpPr>
            <a:cxnSpLocks/>
          </p:cNvCxnSpPr>
          <p:nvPr/>
        </p:nvCxnSpPr>
        <p:spPr>
          <a:xfrm>
            <a:off x="2724080" y="2045305"/>
            <a:ext cx="0" cy="4442318"/>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97" name="直線コネクタ 96">
            <a:extLst>
              <a:ext uri="{FF2B5EF4-FFF2-40B4-BE49-F238E27FC236}">
                <a16:creationId xmlns:a16="http://schemas.microsoft.com/office/drawing/2014/main" id="{8DD2EEC0-2FF3-F44F-9FFF-01072B3808B8}"/>
              </a:ext>
            </a:extLst>
          </p:cNvPr>
          <p:cNvCxnSpPr>
            <a:cxnSpLocks/>
          </p:cNvCxnSpPr>
          <p:nvPr/>
        </p:nvCxnSpPr>
        <p:spPr>
          <a:xfrm>
            <a:off x="3022429" y="2045305"/>
            <a:ext cx="0" cy="4442318"/>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98" name="直線コネクタ 97">
            <a:extLst>
              <a:ext uri="{FF2B5EF4-FFF2-40B4-BE49-F238E27FC236}">
                <a16:creationId xmlns:a16="http://schemas.microsoft.com/office/drawing/2014/main" id="{53A59DC6-5FEA-A642-BCEE-F7FF65332077}"/>
              </a:ext>
            </a:extLst>
          </p:cNvPr>
          <p:cNvCxnSpPr>
            <a:cxnSpLocks/>
          </p:cNvCxnSpPr>
          <p:nvPr/>
        </p:nvCxnSpPr>
        <p:spPr>
          <a:xfrm>
            <a:off x="3320778" y="2045305"/>
            <a:ext cx="0" cy="4442318"/>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99" name="直線コネクタ 98">
            <a:extLst>
              <a:ext uri="{FF2B5EF4-FFF2-40B4-BE49-F238E27FC236}">
                <a16:creationId xmlns:a16="http://schemas.microsoft.com/office/drawing/2014/main" id="{311D7F95-7DE1-EA40-B657-6F9778E2EB74}"/>
              </a:ext>
            </a:extLst>
          </p:cNvPr>
          <p:cNvCxnSpPr>
            <a:cxnSpLocks/>
          </p:cNvCxnSpPr>
          <p:nvPr/>
        </p:nvCxnSpPr>
        <p:spPr>
          <a:xfrm>
            <a:off x="3619127" y="2045305"/>
            <a:ext cx="0" cy="4442318"/>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0" name="直線コネクタ 99">
            <a:extLst>
              <a:ext uri="{FF2B5EF4-FFF2-40B4-BE49-F238E27FC236}">
                <a16:creationId xmlns:a16="http://schemas.microsoft.com/office/drawing/2014/main" id="{61362E67-25B9-684B-8436-CCD962F09282}"/>
              </a:ext>
            </a:extLst>
          </p:cNvPr>
          <p:cNvCxnSpPr>
            <a:cxnSpLocks/>
          </p:cNvCxnSpPr>
          <p:nvPr/>
        </p:nvCxnSpPr>
        <p:spPr>
          <a:xfrm>
            <a:off x="3917476" y="2045305"/>
            <a:ext cx="0" cy="4442318"/>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1" name="直線コネクタ 100">
            <a:extLst>
              <a:ext uri="{FF2B5EF4-FFF2-40B4-BE49-F238E27FC236}">
                <a16:creationId xmlns:a16="http://schemas.microsoft.com/office/drawing/2014/main" id="{F07B8298-DCF7-0C48-BDF0-258DACED7AEB}"/>
              </a:ext>
            </a:extLst>
          </p:cNvPr>
          <p:cNvCxnSpPr>
            <a:cxnSpLocks/>
          </p:cNvCxnSpPr>
          <p:nvPr/>
        </p:nvCxnSpPr>
        <p:spPr>
          <a:xfrm>
            <a:off x="4215825" y="2045305"/>
            <a:ext cx="0" cy="4442318"/>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2" name="直線コネクタ 101">
            <a:extLst>
              <a:ext uri="{FF2B5EF4-FFF2-40B4-BE49-F238E27FC236}">
                <a16:creationId xmlns:a16="http://schemas.microsoft.com/office/drawing/2014/main" id="{0AB5F8B1-D6E1-CB47-A704-08BD317BA0B6}"/>
              </a:ext>
            </a:extLst>
          </p:cNvPr>
          <p:cNvCxnSpPr>
            <a:cxnSpLocks/>
          </p:cNvCxnSpPr>
          <p:nvPr/>
        </p:nvCxnSpPr>
        <p:spPr>
          <a:xfrm>
            <a:off x="4514174" y="2045305"/>
            <a:ext cx="0" cy="4442318"/>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3" name="直線コネクタ 102">
            <a:extLst>
              <a:ext uri="{FF2B5EF4-FFF2-40B4-BE49-F238E27FC236}">
                <a16:creationId xmlns:a16="http://schemas.microsoft.com/office/drawing/2014/main" id="{4BBF44AD-858D-AD45-84DF-1AE46203F53C}"/>
              </a:ext>
            </a:extLst>
          </p:cNvPr>
          <p:cNvCxnSpPr>
            <a:cxnSpLocks/>
          </p:cNvCxnSpPr>
          <p:nvPr/>
        </p:nvCxnSpPr>
        <p:spPr>
          <a:xfrm>
            <a:off x="1530684" y="2045305"/>
            <a:ext cx="0" cy="4442318"/>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4" name="直線コネクタ 103">
            <a:extLst>
              <a:ext uri="{FF2B5EF4-FFF2-40B4-BE49-F238E27FC236}">
                <a16:creationId xmlns:a16="http://schemas.microsoft.com/office/drawing/2014/main" id="{205679F9-A166-9B45-B908-D18053954E80}"/>
              </a:ext>
            </a:extLst>
          </p:cNvPr>
          <p:cNvCxnSpPr>
            <a:cxnSpLocks/>
          </p:cNvCxnSpPr>
          <p:nvPr/>
        </p:nvCxnSpPr>
        <p:spPr>
          <a:xfrm>
            <a:off x="1829033" y="2045305"/>
            <a:ext cx="0" cy="4442318"/>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5" name="直線コネクタ 104">
            <a:extLst>
              <a:ext uri="{FF2B5EF4-FFF2-40B4-BE49-F238E27FC236}">
                <a16:creationId xmlns:a16="http://schemas.microsoft.com/office/drawing/2014/main" id="{46E1EC28-C047-4740-900F-2B77C634E15B}"/>
              </a:ext>
            </a:extLst>
          </p:cNvPr>
          <p:cNvCxnSpPr>
            <a:cxnSpLocks/>
          </p:cNvCxnSpPr>
          <p:nvPr/>
        </p:nvCxnSpPr>
        <p:spPr>
          <a:xfrm>
            <a:off x="1232335" y="2045305"/>
            <a:ext cx="0" cy="4442318"/>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68" name="テキスト ボックス 67">
            <a:extLst>
              <a:ext uri="{FF2B5EF4-FFF2-40B4-BE49-F238E27FC236}">
                <a16:creationId xmlns:a16="http://schemas.microsoft.com/office/drawing/2014/main" id="{B43CAFC3-8912-2349-B188-E54547729BF8}"/>
              </a:ext>
            </a:extLst>
          </p:cNvPr>
          <p:cNvSpPr txBox="1"/>
          <p:nvPr/>
        </p:nvSpPr>
        <p:spPr>
          <a:xfrm>
            <a:off x="463308" y="238540"/>
            <a:ext cx="1574470"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27_</a:t>
            </a:r>
            <a:r>
              <a:rPr lang="ja-JP" altLang="en-US" dirty="0"/>
              <a:t>アイデアシート</a:t>
            </a:r>
          </a:p>
        </p:txBody>
      </p:sp>
      <p:sp>
        <p:nvSpPr>
          <p:cNvPr id="108" name="角丸四角形 107">
            <a:extLst>
              <a:ext uri="{FF2B5EF4-FFF2-40B4-BE49-F238E27FC236}">
                <a16:creationId xmlns:a16="http://schemas.microsoft.com/office/drawing/2014/main" id="{623ACDE3-7A03-7F48-8D3E-5A1B59DBC0D6}"/>
              </a:ext>
            </a:extLst>
          </p:cNvPr>
          <p:cNvSpPr/>
          <p:nvPr/>
        </p:nvSpPr>
        <p:spPr>
          <a:xfrm>
            <a:off x="341815" y="2045305"/>
            <a:ext cx="4470714" cy="4442318"/>
          </a:xfrm>
          <a:prstGeom prst="roundRect">
            <a:avLst>
              <a:gd name="adj" fmla="val 0"/>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sp>
        <p:nvSpPr>
          <p:cNvPr id="115" name="角丸四角形 114">
            <a:extLst>
              <a:ext uri="{FF2B5EF4-FFF2-40B4-BE49-F238E27FC236}">
                <a16:creationId xmlns:a16="http://schemas.microsoft.com/office/drawing/2014/main" id="{C714F7EA-7410-F445-BED9-1756FD1DC5D6}"/>
              </a:ext>
            </a:extLst>
          </p:cNvPr>
          <p:cNvSpPr/>
          <p:nvPr/>
        </p:nvSpPr>
        <p:spPr>
          <a:xfrm>
            <a:off x="5098000" y="2047935"/>
            <a:ext cx="4470714" cy="4442318"/>
          </a:xfrm>
          <a:prstGeom prst="roundRect">
            <a:avLst>
              <a:gd name="adj" fmla="val 0"/>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sp>
        <p:nvSpPr>
          <p:cNvPr id="52" name="テキスト ボックス 51">
            <a:extLst>
              <a:ext uri="{FF2B5EF4-FFF2-40B4-BE49-F238E27FC236}">
                <a16:creationId xmlns:a16="http://schemas.microsoft.com/office/drawing/2014/main" id="{296D594D-CA9C-4585-AE24-0C618352D37F}"/>
              </a:ext>
            </a:extLst>
          </p:cNvPr>
          <p:cNvSpPr txBox="1"/>
          <p:nvPr/>
        </p:nvSpPr>
        <p:spPr>
          <a:xfrm>
            <a:off x="337288" y="6560810"/>
            <a:ext cx="155202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3.</a:t>
            </a:r>
            <a:r>
              <a:rPr lang="ja-JP" altLang="en-US" sz="900" dirty="0">
                <a:latin typeface="Meiryo UI" panose="020B0604030504040204" pitchFamily="50" charset="-128"/>
                <a:ea typeface="Meiryo UI" panose="020B0604030504040204" pitchFamily="50" charset="-128"/>
              </a:rPr>
              <a:t>課題解決のアイデアを練る</a:t>
            </a:r>
          </a:p>
        </p:txBody>
      </p:sp>
      <p:sp>
        <p:nvSpPr>
          <p:cNvPr id="55" name="テキスト ボックス 54">
            <a:extLst>
              <a:ext uri="{FF2B5EF4-FFF2-40B4-BE49-F238E27FC236}">
                <a16:creationId xmlns:a16="http://schemas.microsoft.com/office/drawing/2014/main" id="{CAE18ADD-7F0A-4684-B341-93AB924C06DD}"/>
              </a:ext>
            </a:extLst>
          </p:cNvPr>
          <p:cNvSpPr txBox="1"/>
          <p:nvPr/>
        </p:nvSpPr>
        <p:spPr>
          <a:xfrm>
            <a:off x="1809280" y="6560810"/>
            <a:ext cx="1603324"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STEP2:</a:t>
            </a:r>
            <a:r>
              <a:rPr lang="ja-JP" altLang="en-US" sz="900" dirty="0">
                <a:latin typeface="Meiryo UI" panose="020B0604030504040204" pitchFamily="50" charset="-128"/>
                <a:ea typeface="Meiryo UI" panose="020B0604030504040204" pitchFamily="50" charset="-128"/>
              </a:rPr>
              <a:t>アイデアを形にしてみる</a:t>
            </a:r>
          </a:p>
        </p:txBody>
      </p:sp>
    </p:spTree>
    <p:extLst>
      <p:ext uri="{BB962C8B-B14F-4D97-AF65-F5344CB8AC3E}">
        <p14:creationId xmlns:p14="http://schemas.microsoft.com/office/powerpoint/2010/main" val="13207023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角丸四角形 20">
            <a:extLst>
              <a:ext uri="{FF2B5EF4-FFF2-40B4-BE49-F238E27FC236}">
                <a16:creationId xmlns:a16="http://schemas.microsoft.com/office/drawing/2014/main" id="{693C39F0-54C0-1C4E-A693-DE54653F7F28}"/>
              </a:ext>
            </a:extLst>
          </p:cNvPr>
          <p:cNvSpPr/>
          <p:nvPr/>
        </p:nvSpPr>
        <p:spPr>
          <a:xfrm>
            <a:off x="341815" y="686423"/>
            <a:ext cx="9231426" cy="5803830"/>
          </a:xfrm>
          <a:prstGeom prst="roundRect">
            <a:avLst>
              <a:gd name="adj" fmla="val 0"/>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cxnSp>
        <p:nvCxnSpPr>
          <p:cNvPr id="27" name="直線コネクタ 26">
            <a:extLst>
              <a:ext uri="{FF2B5EF4-FFF2-40B4-BE49-F238E27FC236}">
                <a16:creationId xmlns:a16="http://schemas.microsoft.com/office/drawing/2014/main" id="{F8191913-1298-F948-9626-4D1CF965A0D7}"/>
              </a:ext>
            </a:extLst>
          </p:cNvPr>
          <p:cNvCxnSpPr>
            <a:cxnSpLocks/>
          </p:cNvCxnSpPr>
          <p:nvPr/>
        </p:nvCxnSpPr>
        <p:spPr>
          <a:xfrm>
            <a:off x="4957528" y="686423"/>
            <a:ext cx="0" cy="580383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8" name="直線コネクタ 27">
            <a:extLst>
              <a:ext uri="{FF2B5EF4-FFF2-40B4-BE49-F238E27FC236}">
                <a16:creationId xmlns:a16="http://schemas.microsoft.com/office/drawing/2014/main" id="{277B3202-1F14-2D40-B7CA-ADB7B8B5924C}"/>
              </a:ext>
            </a:extLst>
          </p:cNvPr>
          <p:cNvCxnSpPr>
            <a:cxnSpLocks/>
            <a:stCxn id="21" idx="1"/>
            <a:endCxn id="21" idx="3"/>
          </p:cNvCxnSpPr>
          <p:nvPr/>
        </p:nvCxnSpPr>
        <p:spPr>
          <a:xfrm>
            <a:off x="341815" y="3588338"/>
            <a:ext cx="9231426" cy="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sp>
        <p:nvSpPr>
          <p:cNvPr id="19" name="テキスト ボックス 18">
            <a:extLst>
              <a:ext uri="{FF2B5EF4-FFF2-40B4-BE49-F238E27FC236}">
                <a16:creationId xmlns:a16="http://schemas.microsoft.com/office/drawing/2014/main" id="{AB330DC9-9095-E649-B5F9-B8EFFB23E2A7}"/>
              </a:ext>
            </a:extLst>
          </p:cNvPr>
          <p:cNvSpPr txBox="1"/>
          <p:nvPr/>
        </p:nvSpPr>
        <p:spPr>
          <a:xfrm>
            <a:off x="463308" y="238540"/>
            <a:ext cx="1728358"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28_</a:t>
            </a:r>
            <a:r>
              <a:rPr lang="ja-JP" altLang="en-US" dirty="0"/>
              <a:t>ストーリーボード</a:t>
            </a:r>
          </a:p>
        </p:txBody>
      </p:sp>
      <p:sp>
        <p:nvSpPr>
          <p:cNvPr id="3" name="テキスト ボックス 2">
            <a:extLst>
              <a:ext uri="{FF2B5EF4-FFF2-40B4-BE49-F238E27FC236}">
                <a16:creationId xmlns:a16="http://schemas.microsoft.com/office/drawing/2014/main" id="{7E1F00C1-B215-1341-9F4A-653EBB6D2C77}"/>
              </a:ext>
            </a:extLst>
          </p:cNvPr>
          <p:cNvSpPr txBox="1"/>
          <p:nvPr/>
        </p:nvSpPr>
        <p:spPr>
          <a:xfrm>
            <a:off x="431266" y="779573"/>
            <a:ext cx="288862"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1</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2" name="テキスト ボックス 31">
            <a:extLst>
              <a:ext uri="{FF2B5EF4-FFF2-40B4-BE49-F238E27FC236}">
                <a16:creationId xmlns:a16="http://schemas.microsoft.com/office/drawing/2014/main" id="{5DA06DDC-EDBE-9F41-A45E-056DA7D3F935}"/>
              </a:ext>
            </a:extLst>
          </p:cNvPr>
          <p:cNvSpPr txBox="1"/>
          <p:nvPr/>
        </p:nvSpPr>
        <p:spPr>
          <a:xfrm>
            <a:off x="5046979" y="779573"/>
            <a:ext cx="288862"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2</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44" name="直線コネクタ 43">
            <a:extLst>
              <a:ext uri="{FF2B5EF4-FFF2-40B4-BE49-F238E27FC236}">
                <a16:creationId xmlns:a16="http://schemas.microsoft.com/office/drawing/2014/main" id="{717E4EAF-DC2A-6B43-A1E6-E0805B903758}"/>
              </a:ext>
            </a:extLst>
          </p:cNvPr>
          <p:cNvCxnSpPr>
            <a:cxnSpLocks/>
          </p:cNvCxnSpPr>
          <p:nvPr/>
        </p:nvCxnSpPr>
        <p:spPr>
          <a:xfrm>
            <a:off x="341815" y="1133376"/>
            <a:ext cx="9231426"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sp>
        <p:nvSpPr>
          <p:cNvPr id="35" name="テキスト ボックス 34">
            <a:extLst>
              <a:ext uri="{FF2B5EF4-FFF2-40B4-BE49-F238E27FC236}">
                <a16:creationId xmlns:a16="http://schemas.microsoft.com/office/drawing/2014/main" id="{55DE8700-F160-8E4B-9C3C-24B145DFFF4D}"/>
              </a:ext>
            </a:extLst>
          </p:cNvPr>
          <p:cNvSpPr txBox="1"/>
          <p:nvPr/>
        </p:nvSpPr>
        <p:spPr>
          <a:xfrm>
            <a:off x="431266" y="3681487"/>
            <a:ext cx="288862"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3</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6" name="テキスト ボックス 35">
            <a:extLst>
              <a:ext uri="{FF2B5EF4-FFF2-40B4-BE49-F238E27FC236}">
                <a16:creationId xmlns:a16="http://schemas.microsoft.com/office/drawing/2014/main" id="{BC1B3AB9-5302-1645-9AB9-4916F578CB86}"/>
              </a:ext>
            </a:extLst>
          </p:cNvPr>
          <p:cNvSpPr txBox="1"/>
          <p:nvPr/>
        </p:nvSpPr>
        <p:spPr>
          <a:xfrm>
            <a:off x="5046979" y="3681487"/>
            <a:ext cx="288862"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4</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37" name="直線コネクタ 36">
            <a:extLst>
              <a:ext uri="{FF2B5EF4-FFF2-40B4-BE49-F238E27FC236}">
                <a16:creationId xmlns:a16="http://schemas.microsoft.com/office/drawing/2014/main" id="{2A8C2F5B-2CB3-B341-8E33-A601A99FB536}"/>
              </a:ext>
            </a:extLst>
          </p:cNvPr>
          <p:cNvCxnSpPr>
            <a:cxnSpLocks/>
          </p:cNvCxnSpPr>
          <p:nvPr/>
        </p:nvCxnSpPr>
        <p:spPr>
          <a:xfrm>
            <a:off x="341815" y="4035290"/>
            <a:ext cx="9231426"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sp>
        <p:nvSpPr>
          <p:cNvPr id="14" name="テキスト ボックス 13">
            <a:extLst>
              <a:ext uri="{FF2B5EF4-FFF2-40B4-BE49-F238E27FC236}">
                <a16:creationId xmlns:a16="http://schemas.microsoft.com/office/drawing/2014/main" id="{746C258B-1562-4F7F-A026-B27E1E6F5B76}"/>
              </a:ext>
            </a:extLst>
          </p:cNvPr>
          <p:cNvSpPr txBox="1"/>
          <p:nvPr/>
        </p:nvSpPr>
        <p:spPr>
          <a:xfrm>
            <a:off x="337288" y="6560810"/>
            <a:ext cx="155202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3.</a:t>
            </a:r>
            <a:r>
              <a:rPr lang="ja-JP" altLang="en-US" sz="900" dirty="0">
                <a:latin typeface="Meiryo UI" panose="020B0604030504040204" pitchFamily="50" charset="-128"/>
                <a:ea typeface="Meiryo UI" panose="020B0604030504040204" pitchFamily="50" charset="-128"/>
              </a:rPr>
              <a:t>課題解決のアイデアを練る</a:t>
            </a:r>
          </a:p>
        </p:txBody>
      </p:sp>
      <p:sp>
        <p:nvSpPr>
          <p:cNvPr id="16" name="テキスト ボックス 15">
            <a:extLst>
              <a:ext uri="{FF2B5EF4-FFF2-40B4-BE49-F238E27FC236}">
                <a16:creationId xmlns:a16="http://schemas.microsoft.com/office/drawing/2014/main" id="{DC1081E1-8783-4F35-8DD7-2CED8F1A9ABD}"/>
              </a:ext>
            </a:extLst>
          </p:cNvPr>
          <p:cNvSpPr txBox="1"/>
          <p:nvPr/>
        </p:nvSpPr>
        <p:spPr>
          <a:xfrm>
            <a:off x="1809280" y="6560810"/>
            <a:ext cx="1603324"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STEP2:</a:t>
            </a:r>
            <a:r>
              <a:rPr lang="ja-JP" altLang="en-US" sz="900" dirty="0">
                <a:latin typeface="Meiryo UI" panose="020B0604030504040204" pitchFamily="50" charset="-128"/>
                <a:ea typeface="Meiryo UI" panose="020B0604030504040204" pitchFamily="50" charset="-128"/>
              </a:rPr>
              <a:t>アイデアを形にしてみる</a:t>
            </a:r>
          </a:p>
        </p:txBody>
      </p:sp>
    </p:spTree>
    <p:extLst>
      <p:ext uri="{BB962C8B-B14F-4D97-AF65-F5344CB8AC3E}">
        <p14:creationId xmlns:p14="http://schemas.microsoft.com/office/powerpoint/2010/main" val="2186021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角丸四角形 20">
            <a:extLst>
              <a:ext uri="{FF2B5EF4-FFF2-40B4-BE49-F238E27FC236}">
                <a16:creationId xmlns:a16="http://schemas.microsoft.com/office/drawing/2014/main" id="{693C39F0-54C0-1C4E-A693-DE54653F7F28}"/>
              </a:ext>
            </a:extLst>
          </p:cNvPr>
          <p:cNvSpPr/>
          <p:nvPr/>
        </p:nvSpPr>
        <p:spPr>
          <a:xfrm>
            <a:off x="341815" y="686423"/>
            <a:ext cx="9231426" cy="5803830"/>
          </a:xfrm>
          <a:prstGeom prst="roundRect">
            <a:avLst>
              <a:gd name="adj" fmla="val 0"/>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cxnSp>
        <p:nvCxnSpPr>
          <p:cNvPr id="27" name="直線コネクタ 26">
            <a:extLst>
              <a:ext uri="{FF2B5EF4-FFF2-40B4-BE49-F238E27FC236}">
                <a16:creationId xmlns:a16="http://schemas.microsoft.com/office/drawing/2014/main" id="{F8191913-1298-F948-9626-4D1CF965A0D7}"/>
              </a:ext>
            </a:extLst>
          </p:cNvPr>
          <p:cNvCxnSpPr>
            <a:cxnSpLocks/>
          </p:cNvCxnSpPr>
          <p:nvPr/>
        </p:nvCxnSpPr>
        <p:spPr>
          <a:xfrm>
            <a:off x="4957528" y="686423"/>
            <a:ext cx="0" cy="580383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8" name="直線コネクタ 27">
            <a:extLst>
              <a:ext uri="{FF2B5EF4-FFF2-40B4-BE49-F238E27FC236}">
                <a16:creationId xmlns:a16="http://schemas.microsoft.com/office/drawing/2014/main" id="{277B3202-1F14-2D40-B7CA-ADB7B8B5924C}"/>
              </a:ext>
            </a:extLst>
          </p:cNvPr>
          <p:cNvCxnSpPr>
            <a:cxnSpLocks/>
            <a:stCxn id="21" idx="1"/>
            <a:endCxn id="21" idx="3"/>
          </p:cNvCxnSpPr>
          <p:nvPr/>
        </p:nvCxnSpPr>
        <p:spPr>
          <a:xfrm>
            <a:off x="341815" y="3588338"/>
            <a:ext cx="9231426" cy="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sp>
        <p:nvSpPr>
          <p:cNvPr id="19" name="テキスト ボックス 18">
            <a:extLst>
              <a:ext uri="{FF2B5EF4-FFF2-40B4-BE49-F238E27FC236}">
                <a16:creationId xmlns:a16="http://schemas.microsoft.com/office/drawing/2014/main" id="{AB330DC9-9095-E649-B5F9-B8EFFB23E2A7}"/>
              </a:ext>
            </a:extLst>
          </p:cNvPr>
          <p:cNvSpPr txBox="1"/>
          <p:nvPr/>
        </p:nvSpPr>
        <p:spPr>
          <a:xfrm>
            <a:off x="463308" y="238540"/>
            <a:ext cx="1728358"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28_</a:t>
            </a:r>
            <a:r>
              <a:rPr lang="ja-JP" altLang="en-US" dirty="0"/>
              <a:t>ストーリーボード</a:t>
            </a:r>
          </a:p>
        </p:txBody>
      </p:sp>
      <p:sp>
        <p:nvSpPr>
          <p:cNvPr id="3" name="テキスト ボックス 2">
            <a:extLst>
              <a:ext uri="{FF2B5EF4-FFF2-40B4-BE49-F238E27FC236}">
                <a16:creationId xmlns:a16="http://schemas.microsoft.com/office/drawing/2014/main" id="{7E1F00C1-B215-1341-9F4A-653EBB6D2C77}"/>
              </a:ext>
            </a:extLst>
          </p:cNvPr>
          <p:cNvSpPr txBox="1"/>
          <p:nvPr/>
        </p:nvSpPr>
        <p:spPr>
          <a:xfrm>
            <a:off x="431266" y="779573"/>
            <a:ext cx="288862"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1</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2" name="テキスト ボックス 31">
            <a:extLst>
              <a:ext uri="{FF2B5EF4-FFF2-40B4-BE49-F238E27FC236}">
                <a16:creationId xmlns:a16="http://schemas.microsoft.com/office/drawing/2014/main" id="{5DA06DDC-EDBE-9F41-A45E-056DA7D3F935}"/>
              </a:ext>
            </a:extLst>
          </p:cNvPr>
          <p:cNvSpPr txBox="1"/>
          <p:nvPr/>
        </p:nvSpPr>
        <p:spPr>
          <a:xfrm>
            <a:off x="5046979" y="779573"/>
            <a:ext cx="288862"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2</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44" name="直線コネクタ 43">
            <a:extLst>
              <a:ext uri="{FF2B5EF4-FFF2-40B4-BE49-F238E27FC236}">
                <a16:creationId xmlns:a16="http://schemas.microsoft.com/office/drawing/2014/main" id="{717E4EAF-DC2A-6B43-A1E6-E0805B903758}"/>
              </a:ext>
            </a:extLst>
          </p:cNvPr>
          <p:cNvCxnSpPr>
            <a:cxnSpLocks/>
          </p:cNvCxnSpPr>
          <p:nvPr/>
        </p:nvCxnSpPr>
        <p:spPr>
          <a:xfrm>
            <a:off x="341815" y="1133376"/>
            <a:ext cx="9231426"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sp>
        <p:nvSpPr>
          <p:cNvPr id="35" name="テキスト ボックス 34">
            <a:extLst>
              <a:ext uri="{FF2B5EF4-FFF2-40B4-BE49-F238E27FC236}">
                <a16:creationId xmlns:a16="http://schemas.microsoft.com/office/drawing/2014/main" id="{55DE8700-F160-8E4B-9C3C-24B145DFFF4D}"/>
              </a:ext>
            </a:extLst>
          </p:cNvPr>
          <p:cNvSpPr txBox="1"/>
          <p:nvPr/>
        </p:nvSpPr>
        <p:spPr>
          <a:xfrm>
            <a:off x="431266" y="3681487"/>
            <a:ext cx="288862"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3</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6" name="テキスト ボックス 35">
            <a:extLst>
              <a:ext uri="{FF2B5EF4-FFF2-40B4-BE49-F238E27FC236}">
                <a16:creationId xmlns:a16="http://schemas.microsoft.com/office/drawing/2014/main" id="{BC1B3AB9-5302-1645-9AB9-4916F578CB86}"/>
              </a:ext>
            </a:extLst>
          </p:cNvPr>
          <p:cNvSpPr txBox="1"/>
          <p:nvPr/>
        </p:nvSpPr>
        <p:spPr>
          <a:xfrm>
            <a:off x="5046979" y="3681487"/>
            <a:ext cx="288862"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4</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37" name="直線コネクタ 36">
            <a:extLst>
              <a:ext uri="{FF2B5EF4-FFF2-40B4-BE49-F238E27FC236}">
                <a16:creationId xmlns:a16="http://schemas.microsoft.com/office/drawing/2014/main" id="{2A8C2F5B-2CB3-B341-8E33-A601A99FB536}"/>
              </a:ext>
            </a:extLst>
          </p:cNvPr>
          <p:cNvCxnSpPr>
            <a:cxnSpLocks/>
          </p:cNvCxnSpPr>
          <p:nvPr/>
        </p:nvCxnSpPr>
        <p:spPr>
          <a:xfrm>
            <a:off x="341815" y="4035290"/>
            <a:ext cx="9231426"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sp>
        <p:nvSpPr>
          <p:cNvPr id="13" name="テキスト ボックス 12">
            <a:extLst>
              <a:ext uri="{FF2B5EF4-FFF2-40B4-BE49-F238E27FC236}">
                <a16:creationId xmlns:a16="http://schemas.microsoft.com/office/drawing/2014/main" id="{0087D46B-867D-4190-992F-EEBE6653A753}"/>
              </a:ext>
            </a:extLst>
          </p:cNvPr>
          <p:cNvSpPr txBox="1"/>
          <p:nvPr/>
        </p:nvSpPr>
        <p:spPr>
          <a:xfrm>
            <a:off x="337288" y="6560810"/>
            <a:ext cx="155202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3.</a:t>
            </a:r>
            <a:r>
              <a:rPr lang="ja-JP" altLang="en-US" sz="900" dirty="0">
                <a:latin typeface="Meiryo UI" panose="020B0604030504040204" pitchFamily="50" charset="-128"/>
                <a:ea typeface="Meiryo UI" panose="020B0604030504040204" pitchFamily="50" charset="-128"/>
              </a:rPr>
              <a:t>課題解決のアイデアを練る</a:t>
            </a:r>
          </a:p>
        </p:txBody>
      </p:sp>
      <p:sp>
        <p:nvSpPr>
          <p:cNvPr id="15" name="テキスト ボックス 14">
            <a:extLst>
              <a:ext uri="{FF2B5EF4-FFF2-40B4-BE49-F238E27FC236}">
                <a16:creationId xmlns:a16="http://schemas.microsoft.com/office/drawing/2014/main" id="{CD93C2F6-62A3-4700-BACF-81D46E484DFF}"/>
              </a:ext>
            </a:extLst>
          </p:cNvPr>
          <p:cNvSpPr txBox="1"/>
          <p:nvPr/>
        </p:nvSpPr>
        <p:spPr>
          <a:xfrm>
            <a:off x="1809280" y="6560810"/>
            <a:ext cx="1603324"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STEP2:</a:t>
            </a:r>
            <a:r>
              <a:rPr lang="ja-JP" altLang="en-US" sz="900" dirty="0">
                <a:latin typeface="Meiryo UI" panose="020B0604030504040204" pitchFamily="50" charset="-128"/>
                <a:ea typeface="Meiryo UI" panose="020B0604030504040204" pitchFamily="50" charset="-128"/>
              </a:rPr>
              <a:t>アイデアを形にしてみる</a:t>
            </a:r>
          </a:p>
        </p:txBody>
      </p:sp>
    </p:spTree>
    <p:extLst>
      <p:ext uri="{BB962C8B-B14F-4D97-AF65-F5344CB8AC3E}">
        <p14:creationId xmlns:p14="http://schemas.microsoft.com/office/powerpoint/2010/main" val="7970535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正方形/長方形 90"/>
          <p:cNvSpPr/>
          <p:nvPr/>
        </p:nvSpPr>
        <p:spPr>
          <a:xfrm>
            <a:off x="343614" y="1607344"/>
            <a:ext cx="9214877" cy="538030"/>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92" name="直線コネクタ 91"/>
          <p:cNvCxnSpPr/>
          <p:nvPr/>
        </p:nvCxnSpPr>
        <p:spPr>
          <a:xfrm>
            <a:off x="343615" y="2145374"/>
            <a:ext cx="922509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98" name="直線コネクタ 97"/>
          <p:cNvCxnSpPr/>
          <p:nvPr/>
        </p:nvCxnSpPr>
        <p:spPr>
          <a:xfrm>
            <a:off x="4960741" y="1607343"/>
            <a:ext cx="1" cy="487538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2" name="直線コネクタ 21">
            <a:extLst>
              <a:ext uri="{FF2B5EF4-FFF2-40B4-BE49-F238E27FC236}">
                <a16:creationId xmlns:a16="http://schemas.microsoft.com/office/drawing/2014/main" id="{ED3E5690-5D59-FD4B-8E61-D99CEABF9F00}"/>
              </a:ext>
            </a:extLst>
          </p:cNvPr>
          <p:cNvCxnSpPr/>
          <p:nvPr/>
        </p:nvCxnSpPr>
        <p:spPr>
          <a:xfrm>
            <a:off x="4127240" y="1607343"/>
            <a:ext cx="1" cy="487538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6" name="直線コネクタ 25">
            <a:extLst>
              <a:ext uri="{FF2B5EF4-FFF2-40B4-BE49-F238E27FC236}">
                <a16:creationId xmlns:a16="http://schemas.microsoft.com/office/drawing/2014/main" id="{8CAA72BC-10E8-6B48-BE59-E07FF4106AAF}"/>
              </a:ext>
            </a:extLst>
          </p:cNvPr>
          <p:cNvCxnSpPr/>
          <p:nvPr/>
        </p:nvCxnSpPr>
        <p:spPr>
          <a:xfrm>
            <a:off x="343615" y="2579109"/>
            <a:ext cx="9225096"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28" name="直線コネクタ 27">
            <a:extLst>
              <a:ext uri="{FF2B5EF4-FFF2-40B4-BE49-F238E27FC236}">
                <a16:creationId xmlns:a16="http://schemas.microsoft.com/office/drawing/2014/main" id="{4C1FDBA8-113A-294E-893D-2D601A1248E0}"/>
              </a:ext>
            </a:extLst>
          </p:cNvPr>
          <p:cNvCxnSpPr/>
          <p:nvPr/>
        </p:nvCxnSpPr>
        <p:spPr>
          <a:xfrm>
            <a:off x="343615" y="3446580"/>
            <a:ext cx="9225096"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0" name="直線コネクタ 29">
            <a:extLst>
              <a:ext uri="{FF2B5EF4-FFF2-40B4-BE49-F238E27FC236}">
                <a16:creationId xmlns:a16="http://schemas.microsoft.com/office/drawing/2014/main" id="{B956B7C9-0D04-C14D-80DA-AA51CBBE7925}"/>
              </a:ext>
            </a:extLst>
          </p:cNvPr>
          <p:cNvCxnSpPr/>
          <p:nvPr/>
        </p:nvCxnSpPr>
        <p:spPr>
          <a:xfrm>
            <a:off x="343615" y="3880316"/>
            <a:ext cx="9225096"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2" name="直線コネクタ 31">
            <a:extLst>
              <a:ext uri="{FF2B5EF4-FFF2-40B4-BE49-F238E27FC236}">
                <a16:creationId xmlns:a16="http://schemas.microsoft.com/office/drawing/2014/main" id="{3119C9AA-6390-3044-8D02-531582619074}"/>
              </a:ext>
            </a:extLst>
          </p:cNvPr>
          <p:cNvCxnSpPr/>
          <p:nvPr/>
        </p:nvCxnSpPr>
        <p:spPr>
          <a:xfrm>
            <a:off x="343615" y="4314051"/>
            <a:ext cx="9225096"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3" name="直線コネクタ 32">
            <a:extLst>
              <a:ext uri="{FF2B5EF4-FFF2-40B4-BE49-F238E27FC236}">
                <a16:creationId xmlns:a16="http://schemas.microsoft.com/office/drawing/2014/main" id="{7D3E7E35-5EB8-8147-9E87-EB83E1B9DFCE}"/>
              </a:ext>
            </a:extLst>
          </p:cNvPr>
          <p:cNvCxnSpPr/>
          <p:nvPr/>
        </p:nvCxnSpPr>
        <p:spPr>
          <a:xfrm>
            <a:off x="343615" y="4747787"/>
            <a:ext cx="9225096"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4" name="直線コネクタ 33">
            <a:extLst>
              <a:ext uri="{FF2B5EF4-FFF2-40B4-BE49-F238E27FC236}">
                <a16:creationId xmlns:a16="http://schemas.microsoft.com/office/drawing/2014/main" id="{F36E46FC-D9DE-384C-B2DB-3FC437F73B4C}"/>
              </a:ext>
            </a:extLst>
          </p:cNvPr>
          <p:cNvCxnSpPr/>
          <p:nvPr/>
        </p:nvCxnSpPr>
        <p:spPr>
          <a:xfrm>
            <a:off x="343615" y="5181522"/>
            <a:ext cx="9225096"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5" name="直線コネクタ 34">
            <a:extLst>
              <a:ext uri="{FF2B5EF4-FFF2-40B4-BE49-F238E27FC236}">
                <a16:creationId xmlns:a16="http://schemas.microsoft.com/office/drawing/2014/main" id="{B5BF26EB-C850-5F45-AE1A-56BA791BA78D}"/>
              </a:ext>
            </a:extLst>
          </p:cNvPr>
          <p:cNvCxnSpPr/>
          <p:nvPr/>
        </p:nvCxnSpPr>
        <p:spPr>
          <a:xfrm>
            <a:off x="343615" y="5615258"/>
            <a:ext cx="9225096"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6" name="直線コネクタ 35">
            <a:extLst>
              <a:ext uri="{FF2B5EF4-FFF2-40B4-BE49-F238E27FC236}">
                <a16:creationId xmlns:a16="http://schemas.microsoft.com/office/drawing/2014/main" id="{7856C668-ED25-3641-8323-403980C0178E}"/>
              </a:ext>
            </a:extLst>
          </p:cNvPr>
          <p:cNvCxnSpPr/>
          <p:nvPr/>
        </p:nvCxnSpPr>
        <p:spPr>
          <a:xfrm>
            <a:off x="343615" y="6048993"/>
            <a:ext cx="9225096"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9" name="直線コネクタ 38">
            <a:extLst>
              <a:ext uri="{FF2B5EF4-FFF2-40B4-BE49-F238E27FC236}">
                <a16:creationId xmlns:a16="http://schemas.microsoft.com/office/drawing/2014/main" id="{09CA4CE8-E9EB-AF4A-82C7-18EDB48EEF0E}"/>
              </a:ext>
            </a:extLst>
          </p:cNvPr>
          <p:cNvCxnSpPr/>
          <p:nvPr/>
        </p:nvCxnSpPr>
        <p:spPr>
          <a:xfrm>
            <a:off x="8724702" y="1614872"/>
            <a:ext cx="1" cy="487538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96" name="テキスト ボックス 95"/>
          <p:cNvSpPr txBox="1"/>
          <p:nvPr/>
        </p:nvSpPr>
        <p:spPr>
          <a:xfrm>
            <a:off x="337288" y="1737860"/>
            <a:ext cx="3789953" cy="276999"/>
          </a:xfrm>
          <a:prstGeom prst="rect">
            <a:avLst/>
          </a:prstGeom>
          <a:noFill/>
        </p:spPr>
        <p:txBody>
          <a:bodyPr wrap="square" rtlCol="0">
            <a:spAutoFit/>
          </a:bodyPr>
          <a:lstStyle/>
          <a:p>
            <a:pPr algn="ctr"/>
            <a:r>
              <a:rPr lang="ja-JP" altLang="en-US" sz="1200" dirty="0">
                <a:solidFill>
                  <a:srgbClr val="404040"/>
                </a:solidFill>
                <a:latin typeface="メイリオ"/>
                <a:ea typeface="メイリオ"/>
                <a:cs typeface="メイリオ"/>
              </a:rPr>
              <a:t>賛成意見（またはメリット）</a:t>
            </a:r>
            <a:endParaRPr kumimoji="1" lang="ja-JP" altLang="en-US" dirty="0">
              <a:solidFill>
                <a:srgbClr val="404040"/>
              </a:solidFill>
              <a:latin typeface="メイリオ"/>
              <a:ea typeface="メイリオ"/>
              <a:cs typeface="メイリオ"/>
            </a:endParaRPr>
          </a:p>
        </p:txBody>
      </p:sp>
      <p:sp>
        <p:nvSpPr>
          <p:cNvPr id="21" name="テキスト ボックス 20">
            <a:extLst>
              <a:ext uri="{FF2B5EF4-FFF2-40B4-BE49-F238E27FC236}">
                <a16:creationId xmlns:a16="http://schemas.microsoft.com/office/drawing/2014/main" id="{C6D8CAC3-D200-BC4A-9011-D7AA4610891E}"/>
              </a:ext>
            </a:extLst>
          </p:cNvPr>
          <p:cNvSpPr txBox="1"/>
          <p:nvPr/>
        </p:nvSpPr>
        <p:spPr>
          <a:xfrm>
            <a:off x="4133567" y="1737860"/>
            <a:ext cx="833502" cy="276999"/>
          </a:xfrm>
          <a:prstGeom prst="rect">
            <a:avLst/>
          </a:prstGeom>
          <a:noFill/>
        </p:spPr>
        <p:txBody>
          <a:bodyPr wrap="square" rtlCol="0">
            <a:spAutoFit/>
          </a:bodyPr>
          <a:lstStyle/>
          <a:p>
            <a:pPr algn="ctr"/>
            <a:r>
              <a:rPr kumimoji="1" lang="ja-JP" altLang="en-US" sz="1200" dirty="0">
                <a:solidFill>
                  <a:srgbClr val="404040"/>
                </a:solidFill>
                <a:latin typeface="メイリオ"/>
                <a:ea typeface="メイリオ"/>
                <a:cs typeface="メイリオ"/>
              </a:rPr>
              <a:t>重要度</a:t>
            </a:r>
            <a:endParaRPr kumimoji="1" lang="ja-JP" altLang="en-US" dirty="0">
              <a:solidFill>
                <a:srgbClr val="404040"/>
              </a:solidFill>
              <a:latin typeface="メイリオ"/>
              <a:ea typeface="メイリオ"/>
              <a:cs typeface="メイリオ"/>
            </a:endParaRPr>
          </a:p>
        </p:txBody>
      </p:sp>
      <p:sp>
        <p:nvSpPr>
          <p:cNvPr id="37" name="テキスト ボックス 36">
            <a:extLst>
              <a:ext uri="{FF2B5EF4-FFF2-40B4-BE49-F238E27FC236}">
                <a16:creationId xmlns:a16="http://schemas.microsoft.com/office/drawing/2014/main" id="{674AC122-61D6-3F45-8738-6228226E59A1}"/>
              </a:ext>
            </a:extLst>
          </p:cNvPr>
          <p:cNvSpPr txBox="1"/>
          <p:nvPr/>
        </p:nvSpPr>
        <p:spPr>
          <a:xfrm>
            <a:off x="4960742" y="1737860"/>
            <a:ext cx="3763962" cy="276999"/>
          </a:xfrm>
          <a:prstGeom prst="rect">
            <a:avLst/>
          </a:prstGeom>
          <a:noFill/>
        </p:spPr>
        <p:txBody>
          <a:bodyPr wrap="square" rtlCol="0">
            <a:spAutoFit/>
          </a:bodyPr>
          <a:lstStyle/>
          <a:p>
            <a:pPr algn="ctr"/>
            <a:r>
              <a:rPr lang="ja-JP" altLang="en-US" sz="1200" dirty="0">
                <a:solidFill>
                  <a:srgbClr val="404040"/>
                </a:solidFill>
                <a:latin typeface="メイリオ"/>
                <a:ea typeface="メイリオ"/>
                <a:cs typeface="メイリオ"/>
              </a:rPr>
              <a:t>反対意見（またはデメリット）</a:t>
            </a:r>
            <a:endParaRPr kumimoji="1" lang="ja-JP" altLang="en-US" dirty="0">
              <a:solidFill>
                <a:srgbClr val="404040"/>
              </a:solidFill>
              <a:latin typeface="メイリオ"/>
              <a:ea typeface="メイリオ"/>
              <a:cs typeface="メイリオ"/>
            </a:endParaRPr>
          </a:p>
        </p:txBody>
      </p:sp>
      <p:sp>
        <p:nvSpPr>
          <p:cNvPr id="38" name="テキスト ボックス 37">
            <a:extLst>
              <a:ext uri="{FF2B5EF4-FFF2-40B4-BE49-F238E27FC236}">
                <a16:creationId xmlns:a16="http://schemas.microsoft.com/office/drawing/2014/main" id="{5A68424E-38C0-AC49-A2F3-19160FBC3EDD}"/>
              </a:ext>
            </a:extLst>
          </p:cNvPr>
          <p:cNvSpPr txBox="1"/>
          <p:nvPr/>
        </p:nvSpPr>
        <p:spPr>
          <a:xfrm>
            <a:off x="8731030" y="1737860"/>
            <a:ext cx="833502" cy="276999"/>
          </a:xfrm>
          <a:prstGeom prst="rect">
            <a:avLst/>
          </a:prstGeom>
          <a:noFill/>
        </p:spPr>
        <p:txBody>
          <a:bodyPr wrap="square" rtlCol="0">
            <a:spAutoFit/>
          </a:bodyPr>
          <a:lstStyle/>
          <a:p>
            <a:pPr algn="ctr"/>
            <a:r>
              <a:rPr kumimoji="1" lang="ja-JP" altLang="en-US" sz="1200" dirty="0">
                <a:solidFill>
                  <a:srgbClr val="404040"/>
                </a:solidFill>
                <a:latin typeface="メイリオ"/>
                <a:ea typeface="メイリオ"/>
                <a:cs typeface="メイリオ"/>
              </a:rPr>
              <a:t>重要度</a:t>
            </a:r>
            <a:endParaRPr kumimoji="1" lang="ja-JP" altLang="en-US" dirty="0">
              <a:solidFill>
                <a:srgbClr val="404040"/>
              </a:solidFill>
              <a:latin typeface="メイリオ"/>
              <a:ea typeface="メイリオ"/>
              <a:cs typeface="メイリオ"/>
            </a:endParaRPr>
          </a:p>
        </p:txBody>
      </p:sp>
      <p:cxnSp>
        <p:nvCxnSpPr>
          <p:cNvPr id="122" name="直線コネクタ 121">
            <a:extLst>
              <a:ext uri="{FF2B5EF4-FFF2-40B4-BE49-F238E27FC236}">
                <a16:creationId xmlns:a16="http://schemas.microsoft.com/office/drawing/2014/main" id="{DDA8B904-C898-6848-A838-634FDD81C872}"/>
              </a:ext>
            </a:extLst>
          </p:cNvPr>
          <p:cNvCxnSpPr/>
          <p:nvPr/>
        </p:nvCxnSpPr>
        <p:spPr>
          <a:xfrm>
            <a:off x="343615" y="3012845"/>
            <a:ext cx="9225096"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sp>
        <p:nvSpPr>
          <p:cNvPr id="145" name="テキスト ボックス 144"/>
          <p:cNvSpPr txBox="1"/>
          <p:nvPr/>
        </p:nvSpPr>
        <p:spPr>
          <a:xfrm>
            <a:off x="424481" y="748775"/>
            <a:ext cx="2296510" cy="230832"/>
          </a:xfrm>
          <a:prstGeom prst="rect">
            <a:avLst/>
          </a:prstGeom>
          <a:noFill/>
        </p:spPr>
        <p:txBody>
          <a:bodyPr wrap="none" rtlCol="0">
            <a:spAutoFit/>
          </a:bodyPr>
          <a:lstStyle/>
          <a:p>
            <a:r>
              <a:rPr lang="ja-JP" altLang="en-US" sz="900" dirty="0">
                <a:solidFill>
                  <a:srgbClr val="404040"/>
                </a:solidFill>
                <a:latin typeface="メイリオ"/>
                <a:ea typeface="メイリオ"/>
                <a:cs typeface="メイリオ"/>
              </a:rPr>
              <a:t>選択肢（アイデアや考え、意見など）</a:t>
            </a:r>
            <a:endParaRPr kumimoji="1" lang="ja-JP" altLang="en-US" sz="1100" dirty="0">
              <a:solidFill>
                <a:srgbClr val="404040"/>
              </a:solidFill>
              <a:latin typeface="メイリオ"/>
              <a:ea typeface="メイリオ"/>
              <a:cs typeface="メイリオ"/>
            </a:endParaRPr>
          </a:p>
        </p:txBody>
      </p:sp>
      <p:sp>
        <p:nvSpPr>
          <p:cNvPr id="61" name="テキスト ボックス 60">
            <a:extLst>
              <a:ext uri="{FF2B5EF4-FFF2-40B4-BE49-F238E27FC236}">
                <a16:creationId xmlns:a16="http://schemas.microsoft.com/office/drawing/2014/main" id="{DA7C194D-DD94-EB49-8E74-04B9D34B87A5}"/>
              </a:ext>
            </a:extLst>
          </p:cNvPr>
          <p:cNvSpPr txBox="1"/>
          <p:nvPr/>
        </p:nvSpPr>
        <p:spPr>
          <a:xfrm>
            <a:off x="463308" y="238540"/>
            <a:ext cx="1266693"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29_</a:t>
            </a:r>
            <a:r>
              <a:rPr lang="ja-JP" altLang="en-US" dirty="0"/>
              <a:t>プロコン表</a:t>
            </a:r>
          </a:p>
        </p:txBody>
      </p:sp>
      <p:sp>
        <p:nvSpPr>
          <p:cNvPr id="66" name="角丸四角形 65">
            <a:extLst>
              <a:ext uri="{FF2B5EF4-FFF2-40B4-BE49-F238E27FC236}">
                <a16:creationId xmlns:a16="http://schemas.microsoft.com/office/drawing/2014/main" id="{84445BFE-D627-7341-886B-91A050528C41}"/>
              </a:ext>
            </a:extLst>
          </p:cNvPr>
          <p:cNvSpPr/>
          <p:nvPr/>
        </p:nvSpPr>
        <p:spPr>
          <a:xfrm>
            <a:off x="341815" y="686423"/>
            <a:ext cx="9231426" cy="642855"/>
          </a:xfrm>
          <a:prstGeom prst="roundRect">
            <a:avLst>
              <a:gd name="adj" fmla="val 0"/>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sp>
        <p:nvSpPr>
          <p:cNvPr id="67" name="角丸四角形 66">
            <a:extLst>
              <a:ext uri="{FF2B5EF4-FFF2-40B4-BE49-F238E27FC236}">
                <a16:creationId xmlns:a16="http://schemas.microsoft.com/office/drawing/2014/main" id="{EE47E1B9-0065-1749-8CE7-D411C72929CD}"/>
              </a:ext>
            </a:extLst>
          </p:cNvPr>
          <p:cNvSpPr/>
          <p:nvPr/>
        </p:nvSpPr>
        <p:spPr>
          <a:xfrm>
            <a:off x="341815" y="1614871"/>
            <a:ext cx="9231426" cy="4875381"/>
          </a:xfrm>
          <a:prstGeom prst="roundRect">
            <a:avLst>
              <a:gd name="adj" fmla="val 0"/>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sp>
        <p:nvSpPr>
          <p:cNvPr id="24" name="テキスト ボックス 23">
            <a:extLst>
              <a:ext uri="{FF2B5EF4-FFF2-40B4-BE49-F238E27FC236}">
                <a16:creationId xmlns:a16="http://schemas.microsoft.com/office/drawing/2014/main" id="{7D512672-4EC6-9348-9D8E-88F4E823DAC8}"/>
              </a:ext>
            </a:extLst>
          </p:cNvPr>
          <p:cNvSpPr txBox="1"/>
          <p:nvPr/>
        </p:nvSpPr>
        <p:spPr>
          <a:xfrm>
            <a:off x="337288" y="2229461"/>
            <a:ext cx="3789953" cy="261610"/>
          </a:xfrm>
          <a:prstGeom prst="rect">
            <a:avLst/>
          </a:prstGeom>
          <a:noFill/>
        </p:spPr>
        <p:txBody>
          <a:bodyPr wrap="square" rtlCol="0">
            <a:spAutoFit/>
          </a:bodyPr>
          <a:lstStyle/>
          <a:p>
            <a:pPr algn="ctr"/>
            <a:r>
              <a:rPr lang="ja-JP" altLang="en-US" sz="1100" dirty="0">
                <a:solidFill>
                  <a:srgbClr val="404040"/>
                </a:solidFill>
                <a:latin typeface="メイリオ"/>
                <a:ea typeface="メイリオ"/>
                <a:cs typeface="メイリオ"/>
              </a:rPr>
              <a:t>小回りの利く調整ができる</a:t>
            </a:r>
            <a:endParaRPr kumimoji="1" lang="ja-JP" altLang="en-US" sz="1600" dirty="0">
              <a:solidFill>
                <a:srgbClr val="404040"/>
              </a:solidFill>
              <a:latin typeface="メイリオ"/>
              <a:ea typeface="メイリオ"/>
              <a:cs typeface="メイリオ"/>
            </a:endParaRPr>
          </a:p>
        </p:txBody>
      </p:sp>
      <p:sp>
        <p:nvSpPr>
          <p:cNvPr id="25" name="テキスト ボックス 24">
            <a:extLst>
              <a:ext uri="{FF2B5EF4-FFF2-40B4-BE49-F238E27FC236}">
                <a16:creationId xmlns:a16="http://schemas.microsoft.com/office/drawing/2014/main" id="{7B3F577B-1119-F548-A2C1-27DCEF8D1F04}"/>
              </a:ext>
            </a:extLst>
          </p:cNvPr>
          <p:cNvSpPr txBox="1"/>
          <p:nvPr/>
        </p:nvSpPr>
        <p:spPr>
          <a:xfrm>
            <a:off x="4133567" y="2229461"/>
            <a:ext cx="833502" cy="261610"/>
          </a:xfrm>
          <a:prstGeom prst="rect">
            <a:avLst/>
          </a:prstGeom>
          <a:noFill/>
        </p:spPr>
        <p:txBody>
          <a:bodyPr wrap="square" rtlCol="0">
            <a:spAutoFit/>
          </a:bodyPr>
          <a:lstStyle/>
          <a:p>
            <a:pPr algn="ctr"/>
            <a:r>
              <a:rPr kumimoji="1" lang="en-US" altLang="ja-JP" sz="1100" dirty="0">
                <a:solidFill>
                  <a:srgbClr val="404040"/>
                </a:solidFill>
                <a:latin typeface="メイリオ"/>
                <a:ea typeface="メイリオ"/>
                <a:cs typeface="メイリオ"/>
              </a:rPr>
              <a:t>3</a:t>
            </a:r>
            <a:endParaRPr kumimoji="1" lang="ja-JP" altLang="en-US" sz="1600" dirty="0">
              <a:solidFill>
                <a:srgbClr val="404040"/>
              </a:solidFill>
              <a:latin typeface="メイリオ"/>
              <a:ea typeface="メイリオ"/>
              <a:cs typeface="メイリオ"/>
            </a:endParaRPr>
          </a:p>
        </p:txBody>
      </p:sp>
      <p:sp>
        <p:nvSpPr>
          <p:cNvPr id="27" name="テキスト ボックス 26">
            <a:extLst>
              <a:ext uri="{FF2B5EF4-FFF2-40B4-BE49-F238E27FC236}">
                <a16:creationId xmlns:a16="http://schemas.microsoft.com/office/drawing/2014/main" id="{4BE0F414-1B52-8E47-8B79-6D1318FCA07B}"/>
              </a:ext>
            </a:extLst>
          </p:cNvPr>
          <p:cNvSpPr txBox="1"/>
          <p:nvPr/>
        </p:nvSpPr>
        <p:spPr>
          <a:xfrm>
            <a:off x="4960742" y="2236989"/>
            <a:ext cx="3763962" cy="261610"/>
          </a:xfrm>
          <a:prstGeom prst="rect">
            <a:avLst/>
          </a:prstGeom>
          <a:noFill/>
        </p:spPr>
        <p:txBody>
          <a:bodyPr wrap="square" rtlCol="0">
            <a:spAutoFit/>
          </a:bodyPr>
          <a:lstStyle/>
          <a:p>
            <a:pPr algn="ctr"/>
            <a:r>
              <a:rPr kumimoji="1" lang="ja-JP" altLang="en-US" sz="1100" dirty="0">
                <a:solidFill>
                  <a:srgbClr val="404040"/>
                </a:solidFill>
                <a:latin typeface="メイリオ"/>
                <a:ea typeface="メイリオ"/>
                <a:cs typeface="メイリオ"/>
              </a:rPr>
              <a:t>研修プログラム設計のノウハウを学ぶ必要がある</a:t>
            </a:r>
            <a:endParaRPr kumimoji="1" lang="ja-JP" altLang="en-US" sz="1600" dirty="0">
              <a:solidFill>
                <a:srgbClr val="404040"/>
              </a:solidFill>
              <a:latin typeface="メイリオ"/>
              <a:ea typeface="メイリオ"/>
              <a:cs typeface="メイリオ"/>
            </a:endParaRPr>
          </a:p>
        </p:txBody>
      </p:sp>
      <p:sp>
        <p:nvSpPr>
          <p:cNvPr id="29" name="テキスト ボックス 28">
            <a:extLst>
              <a:ext uri="{FF2B5EF4-FFF2-40B4-BE49-F238E27FC236}">
                <a16:creationId xmlns:a16="http://schemas.microsoft.com/office/drawing/2014/main" id="{EE5FA80A-7389-7F43-A3BE-7F80E846565E}"/>
              </a:ext>
            </a:extLst>
          </p:cNvPr>
          <p:cNvSpPr txBox="1"/>
          <p:nvPr/>
        </p:nvSpPr>
        <p:spPr>
          <a:xfrm>
            <a:off x="8731030" y="2236989"/>
            <a:ext cx="833502" cy="261610"/>
          </a:xfrm>
          <a:prstGeom prst="rect">
            <a:avLst/>
          </a:prstGeom>
          <a:noFill/>
        </p:spPr>
        <p:txBody>
          <a:bodyPr wrap="square" rtlCol="0">
            <a:spAutoFit/>
          </a:bodyPr>
          <a:lstStyle/>
          <a:p>
            <a:pPr algn="ctr"/>
            <a:r>
              <a:rPr kumimoji="1" lang="en-US" altLang="ja-JP" sz="1100" dirty="0">
                <a:solidFill>
                  <a:srgbClr val="404040"/>
                </a:solidFill>
                <a:latin typeface="メイリオ"/>
                <a:ea typeface="メイリオ"/>
                <a:cs typeface="メイリオ"/>
              </a:rPr>
              <a:t>3</a:t>
            </a:r>
            <a:endParaRPr kumimoji="1" lang="ja-JP" altLang="en-US" sz="1600" dirty="0">
              <a:solidFill>
                <a:srgbClr val="404040"/>
              </a:solidFill>
              <a:latin typeface="メイリオ"/>
              <a:ea typeface="メイリオ"/>
              <a:cs typeface="メイリオ"/>
            </a:endParaRPr>
          </a:p>
        </p:txBody>
      </p:sp>
      <p:sp>
        <p:nvSpPr>
          <p:cNvPr id="31" name="テキスト ボックス 30">
            <a:extLst>
              <a:ext uri="{FF2B5EF4-FFF2-40B4-BE49-F238E27FC236}">
                <a16:creationId xmlns:a16="http://schemas.microsoft.com/office/drawing/2014/main" id="{114FE650-1D7A-0A44-85DB-5AF82E669EF5}"/>
              </a:ext>
            </a:extLst>
          </p:cNvPr>
          <p:cNvSpPr txBox="1"/>
          <p:nvPr/>
        </p:nvSpPr>
        <p:spPr>
          <a:xfrm>
            <a:off x="337288" y="3096931"/>
            <a:ext cx="3789953" cy="261610"/>
          </a:xfrm>
          <a:prstGeom prst="rect">
            <a:avLst/>
          </a:prstGeom>
          <a:noFill/>
        </p:spPr>
        <p:txBody>
          <a:bodyPr wrap="square" rtlCol="0">
            <a:spAutoFit/>
          </a:bodyPr>
          <a:lstStyle/>
          <a:p>
            <a:pPr algn="ctr"/>
            <a:r>
              <a:rPr kumimoji="1" lang="ja-JP" altLang="en-US" sz="1100" dirty="0">
                <a:solidFill>
                  <a:srgbClr val="404040"/>
                </a:solidFill>
                <a:latin typeface="メイリオ"/>
                <a:ea typeface="メイリオ"/>
                <a:cs typeface="メイリオ"/>
              </a:rPr>
              <a:t>現場のリアルな技術まで教育できる</a:t>
            </a:r>
            <a:endParaRPr kumimoji="1" lang="ja-JP" altLang="en-US" sz="1600" dirty="0">
              <a:solidFill>
                <a:srgbClr val="404040"/>
              </a:solidFill>
              <a:latin typeface="メイリオ"/>
              <a:ea typeface="メイリオ"/>
              <a:cs typeface="メイリオ"/>
            </a:endParaRPr>
          </a:p>
        </p:txBody>
      </p:sp>
      <p:sp>
        <p:nvSpPr>
          <p:cNvPr id="40" name="テキスト ボックス 39">
            <a:extLst>
              <a:ext uri="{FF2B5EF4-FFF2-40B4-BE49-F238E27FC236}">
                <a16:creationId xmlns:a16="http://schemas.microsoft.com/office/drawing/2014/main" id="{D39F1A87-167A-3446-97CC-C8A51345CF44}"/>
              </a:ext>
            </a:extLst>
          </p:cNvPr>
          <p:cNvSpPr txBox="1"/>
          <p:nvPr/>
        </p:nvSpPr>
        <p:spPr>
          <a:xfrm>
            <a:off x="4133567" y="3074158"/>
            <a:ext cx="833502" cy="307777"/>
          </a:xfrm>
          <a:prstGeom prst="rect">
            <a:avLst/>
          </a:prstGeom>
          <a:noFill/>
        </p:spPr>
        <p:txBody>
          <a:bodyPr wrap="square" rtlCol="0">
            <a:spAutoFit/>
          </a:bodyPr>
          <a:lstStyle/>
          <a:p>
            <a:pPr algn="ctr"/>
            <a:r>
              <a:rPr lang="en-US" altLang="ja-JP" sz="1400" dirty="0">
                <a:solidFill>
                  <a:srgbClr val="FF0000"/>
                </a:solidFill>
                <a:latin typeface="Toppan Bunkyu Midashi Gothic Ex" panose="020B0900000000000000" pitchFamily="34" charset="-128"/>
                <a:ea typeface="Toppan Bunkyu Midashi Gothic Ex" panose="020B0900000000000000" pitchFamily="34" charset="-128"/>
                <a:cs typeface="メイリオ"/>
              </a:rPr>
              <a:t>5</a:t>
            </a:r>
            <a:endParaRPr kumimoji="1" lang="ja-JP" altLang="en-US" sz="2000" dirty="0">
              <a:solidFill>
                <a:srgbClr val="FF0000"/>
              </a:solidFill>
              <a:latin typeface="Toppan Bunkyu Midashi Gothic Ex" panose="020B0900000000000000" pitchFamily="34" charset="-128"/>
              <a:ea typeface="Toppan Bunkyu Midashi Gothic Ex" panose="020B0900000000000000" pitchFamily="34" charset="-128"/>
              <a:cs typeface="メイリオ"/>
            </a:endParaRPr>
          </a:p>
        </p:txBody>
      </p:sp>
      <p:sp>
        <p:nvSpPr>
          <p:cNvPr id="41" name="テキスト ボックス 40">
            <a:extLst>
              <a:ext uri="{FF2B5EF4-FFF2-40B4-BE49-F238E27FC236}">
                <a16:creationId xmlns:a16="http://schemas.microsoft.com/office/drawing/2014/main" id="{51C51480-A1AD-7E4A-8585-02322423ACAF}"/>
              </a:ext>
            </a:extLst>
          </p:cNvPr>
          <p:cNvSpPr txBox="1"/>
          <p:nvPr/>
        </p:nvSpPr>
        <p:spPr>
          <a:xfrm>
            <a:off x="4960742" y="3104460"/>
            <a:ext cx="3763962" cy="261610"/>
          </a:xfrm>
          <a:prstGeom prst="rect">
            <a:avLst/>
          </a:prstGeom>
          <a:noFill/>
        </p:spPr>
        <p:txBody>
          <a:bodyPr wrap="square" rtlCol="0">
            <a:spAutoFit/>
          </a:bodyPr>
          <a:lstStyle/>
          <a:p>
            <a:pPr algn="ctr"/>
            <a:r>
              <a:rPr kumimoji="1" lang="ja-JP" altLang="en-US" sz="1100" dirty="0">
                <a:solidFill>
                  <a:srgbClr val="404040"/>
                </a:solidFill>
                <a:latin typeface="メイリオ"/>
                <a:ea typeface="メイリオ"/>
                <a:cs typeface="メイリオ"/>
              </a:rPr>
              <a:t>人材の評価に対する客観性が下がる</a:t>
            </a:r>
            <a:endParaRPr kumimoji="1" lang="ja-JP" altLang="en-US" sz="1600" dirty="0">
              <a:solidFill>
                <a:srgbClr val="404040"/>
              </a:solidFill>
              <a:latin typeface="メイリオ"/>
              <a:ea typeface="メイリオ"/>
              <a:cs typeface="メイリオ"/>
            </a:endParaRPr>
          </a:p>
        </p:txBody>
      </p:sp>
      <p:sp>
        <p:nvSpPr>
          <p:cNvPr id="42" name="テキスト ボックス 41">
            <a:extLst>
              <a:ext uri="{FF2B5EF4-FFF2-40B4-BE49-F238E27FC236}">
                <a16:creationId xmlns:a16="http://schemas.microsoft.com/office/drawing/2014/main" id="{67FD557E-F309-104D-89CA-42CFC2204896}"/>
              </a:ext>
            </a:extLst>
          </p:cNvPr>
          <p:cNvSpPr txBox="1"/>
          <p:nvPr/>
        </p:nvSpPr>
        <p:spPr>
          <a:xfrm>
            <a:off x="8731030" y="3104460"/>
            <a:ext cx="833502" cy="261610"/>
          </a:xfrm>
          <a:prstGeom prst="rect">
            <a:avLst/>
          </a:prstGeom>
          <a:noFill/>
        </p:spPr>
        <p:txBody>
          <a:bodyPr wrap="square" rtlCol="0">
            <a:spAutoFit/>
          </a:bodyPr>
          <a:lstStyle/>
          <a:p>
            <a:pPr algn="ctr"/>
            <a:r>
              <a:rPr lang="en-US" altLang="ja-JP" sz="1100" dirty="0">
                <a:solidFill>
                  <a:srgbClr val="404040"/>
                </a:solidFill>
                <a:latin typeface="メイリオ"/>
                <a:ea typeface="メイリオ"/>
                <a:cs typeface="メイリオ"/>
              </a:rPr>
              <a:t>4</a:t>
            </a:r>
            <a:endParaRPr kumimoji="1" lang="ja-JP" altLang="en-US" sz="1600" dirty="0">
              <a:solidFill>
                <a:srgbClr val="404040"/>
              </a:solidFill>
              <a:latin typeface="メイリオ"/>
              <a:ea typeface="メイリオ"/>
              <a:cs typeface="メイリオ"/>
            </a:endParaRPr>
          </a:p>
        </p:txBody>
      </p:sp>
      <p:sp>
        <p:nvSpPr>
          <p:cNvPr id="43" name="テキスト ボックス 42">
            <a:extLst>
              <a:ext uri="{FF2B5EF4-FFF2-40B4-BE49-F238E27FC236}">
                <a16:creationId xmlns:a16="http://schemas.microsoft.com/office/drawing/2014/main" id="{9285F006-9FEC-D641-8B50-759CB20C2AF6}"/>
              </a:ext>
            </a:extLst>
          </p:cNvPr>
          <p:cNvSpPr txBox="1"/>
          <p:nvPr/>
        </p:nvSpPr>
        <p:spPr>
          <a:xfrm>
            <a:off x="337288" y="3530667"/>
            <a:ext cx="3789953" cy="261610"/>
          </a:xfrm>
          <a:prstGeom prst="rect">
            <a:avLst/>
          </a:prstGeom>
          <a:noFill/>
        </p:spPr>
        <p:txBody>
          <a:bodyPr wrap="square" rtlCol="0">
            <a:spAutoFit/>
          </a:bodyPr>
          <a:lstStyle/>
          <a:p>
            <a:pPr algn="ctr"/>
            <a:r>
              <a:rPr lang="ja-JP" altLang="en-US" sz="1100" dirty="0">
                <a:solidFill>
                  <a:srgbClr val="404040"/>
                </a:solidFill>
                <a:latin typeface="メイリオ"/>
                <a:ea typeface="メイリオ"/>
                <a:cs typeface="メイリオ"/>
              </a:rPr>
              <a:t>中長期的に金銭的コストを下げることができる</a:t>
            </a:r>
            <a:endParaRPr kumimoji="1" lang="ja-JP" altLang="en-US" sz="1600" dirty="0">
              <a:solidFill>
                <a:srgbClr val="404040"/>
              </a:solidFill>
              <a:latin typeface="メイリオ"/>
              <a:ea typeface="メイリオ"/>
              <a:cs typeface="メイリオ"/>
            </a:endParaRPr>
          </a:p>
        </p:txBody>
      </p:sp>
      <p:sp>
        <p:nvSpPr>
          <p:cNvPr id="44" name="テキスト ボックス 43">
            <a:extLst>
              <a:ext uri="{FF2B5EF4-FFF2-40B4-BE49-F238E27FC236}">
                <a16:creationId xmlns:a16="http://schemas.microsoft.com/office/drawing/2014/main" id="{C4BF01FA-1802-DC4B-9C4F-A88031C6102F}"/>
              </a:ext>
            </a:extLst>
          </p:cNvPr>
          <p:cNvSpPr txBox="1"/>
          <p:nvPr/>
        </p:nvSpPr>
        <p:spPr>
          <a:xfrm>
            <a:off x="4133567" y="3507893"/>
            <a:ext cx="833502" cy="307777"/>
          </a:xfrm>
          <a:prstGeom prst="rect">
            <a:avLst/>
          </a:prstGeom>
          <a:noFill/>
        </p:spPr>
        <p:txBody>
          <a:bodyPr wrap="square" rtlCol="0">
            <a:spAutoFit/>
          </a:bodyPr>
          <a:lstStyle/>
          <a:p>
            <a:pPr algn="ctr"/>
            <a:r>
              <a:rPr lang="en-US" altLang="ja-JP" sz="1400" dirty="0">
                <a:solidFill>
                  <a:srgbClr val="FF0000"/>
                </a:solidFill>
                <a:latin typeface="Toppan Bunkyu Midashi Gothic Ex" panose="020B0900000000000000" pitchFamily="34" charset="-128"/>
                <a:ea typeface="Toppan Bunkyu Midashi Gothic Ex" panose="020B0900000000000000" pitchFamily="34" charset="-128"/>
                <a:cs typeface="メイリオ"/>
              </a:rPr>
              <a:t>5</a:t>
            </a:r>
            <a:endParaRPr kumimoji="1" lang="ja-JP" altLang="en-US" sz="2000" dirty="0">
              <a:solidFill>
                <a:srgbClr val="FF0000"/>
              </a:solidFill>
              <a:latin typeface="Toppan Bunkyu Midashi Gothic Ex" panose="020B0900000000000000" pitchFamily="34" charset="-128"/>
              <a:ea typeface="Toppan Bunkyu Midashi Gothic Ex" panose="020B0900000000000000" pitchFamily="34" charset="-128"/>
              <a:cs typeface="メイリオ"/>
            </a:endParaRPr>
          </a:p>
        </p:txBody>
      </p:sp>
      <p:sp>
        <p:nvSpPr>
          <p:cNvPr id="45" name="テキスト ボックス 44">
            <a:extLst>
              <a:ext uri="{FF2B5EF4-FFF2-40B4-BE49-F238E27FC236}">
                <a16:creationId xmlns:a16="http://schemas.microsoft.com/office/drawing/2014/main" id="{219D967B-192E-7F48-A0BD-293F5D5E582E}"/>
              </a:ext>
            </a:extLst>
          </p:cNvPr>
          <p:cNvSpPr txBox="1"/>
          <p:nvPr/>
        </p:nvSpPr>
        <p:spPr>
          <a:xfrm>
            <a:off x="4960742" y="3538196"/>
            <a:ext cx="3763962" cy="261610"/>
          </a:xfrm>
          <a:prstGeom prst="rect">
            <a:avLst/>
          </a:prstGeom>
          <a:noFill/>
        </p:spPr>
        <p:txBody>
          <a:bodyPr wrap="square" rtlCol="0">
            <a:spAutoFit/>
          </a:bodyPr>
          <a:lstStyle/>
          <a:p>
            <a:pPr algn="ctr"/>
            <a:r>
              <a:rPr kumimoji="1" lang="ja-JP" altLang="en-US" sz="1100" dirty="0">
                <a:solidFill>
                  <a:srgbClr val="404040"/>
                </a:solidFill>
                <a:latin typeface="メイリオ"/>
                <a:ea typeface="メイリオ"/>
                <a:cs typeface="メイリオ"/>
              </a:rPr>
              <a:t>研修講師の養成やテキスト作成の負担がある</a:t>
            </a:r>
            <a:endParaRPr kumimoji="1" lang="ja-JP" altLang="en-US" sz="1600" dirty="0">
              <a:solidFill>
                <a:srgbClr val="404040"/>
              </a:solidFill>
              <a:latin typeface="メイリオ"/>
              <a:ea typeface="メイリオ"/>
              <a:cs typeface="メイリオ"/>
            </a:endParaRPr>
          </a:p>
        </p:txBody>
      </p:sp>
      <p:sp>
        <p:nvSpPr>
          <p:cNvPr id="46" name="テキスト ボックス 45">
            <a:extLst>
              <a:ext uri="{FF2B5EF4-FFF2-40B4-BE49-F238E27FC236}">
                <a16:creationId xmlns:a16="http://schemas.microsoft.com/office/drawing/2014/main" id="{3B3978C5-FF92-6C4F-89F5-5E6C6885889C}"/>
              </a:ext>
            </a:extLst>
          </p:cNvPr>
          <p:cNvSpPr txBox="1"/>
          <p:nvPr/>
        </p:nvSpPr>
        <p:spPr>
          <a:xfrm>
            <a:off x="8731030" y="3538196"/>
            <a:ext cx="833502" cy="261610"/>
          </a:xfrm>
          <a:prstGeom prst="rect">
            <a:avLst/>
          </a:prstGeom>
          <a:noFill/>
        </p:spPr>
        <p:txBody>
          <a:bodyPr wrap="square" rtlCol="0">
            <a:spAutoFit/>
          </a:bodyPr>
          <a:lstStyle/>
          <a:p>
            <a:pPr algn="ctr"/>
            <a:r>
              <a:rPr lang="en-US" altLang="ja-JP" sz="1100" dirty="0">
                <a:solidFill>
                  <a:srgbClr val="404040"/>
                </a:solidFill>
                <a:latin typeface="メイリオ"/>
                <a:ea typeface="メイリオ"/>
                <a:cs typeface="メイリオ"/>
              </a:rPr>
              <a:t>2</a:t>
            </a:r>
            <a:endParaRPr kumimoji="1" lang="ja-JP" altLang="en-US" sz="1600" dirty="0">
              <a:solidFill>
                <a:srgbClr val="404040"/>
              </a:solidFill>
              <a:latin typeface="メイリオ"/>
              <a:ea typeface="メイリオ"/>
              <a:cs typeface="メイリオ"/>
            </a:endParaRPr>
          </a:p>
        </p:txBody>
      </p:sp>
      <p:sp>
        <p:nvSpPr>
          <p:cNvPr id="47" name="テキスト ボックス 46">
            <a:extLst>
              <a:ext uri="{FF2B5EF4-FFF2-40B4-BE49-F238E27FC236}">
                <a16:creationId xmlns:a16="http://schemas.microsoft.com/office/drawing/2014/main" id="{DD96DDF7-6BB7-0C47-8100-A4B2B4F985D5}"/>
              </a:ext>
            </a:extLst>
          </p:cNvPr>
          <p:cNvSpPr txBox="1"/>
          <p:nvPr/>
        </p:nvSpPr>
        <p:spPr>
          <a:xfrm>
            <a:off x="337288" y="3964402"/>
            <a:ext cx="3789953" cy="261610"/>
          </a:xfrm>
          <a:prstGeom prst="rect">
            <a:avLst/>
          </a:prstGeom>
          <a:noFill/>
        </p:spPr>
        <p:txBody>
          <a:bodyPr wrap="square" rtlCol="0">
            <a:spAutoFit/>
          </a:bodyPr>
          <a:lstStyle/>
          <a:p>
            <a:pPr algn="ctr"/>
            <a:r>
              <a:rPr kumimoji="1" lang="ja-JP" altLang="en-US" sz="1100" dirty="0">
                <a:solidFill>
                  <a:srgbClr val="404040"/>
                </a:solidFill>
                <a:latin typeface="メイリオ"/>
                <a:ea typeface="メイリオ"/>
                <a:cs typeface="メイリオ"/>
              </a:rPr>
              <a:t>マニュアルの改善と連動させることができる</a:t>
            </a:r>
            <a:endParaRPr kumimoji="1" lang="ja-JP" altLang="en-US" sz="1600" dirty="0">
              <a:solidFill>
                <a:srgbClr val="404040"/>
              </a:solidFill>
              <a:latin typeface="メイリオ"/>
              <a:ea typeface="メイリオ"/>
              <a:cs typeface="メイリオ"/>
            </a:endParaRPr>
          </a:p>
        </p:txBody>
      </p:sp>
      <p:sp>
        <p:nvSpPr>
          <p:cNvPr id="48" name="テキスト ボックス 47">
            <a:extLst>
              <a:ext uri="{FF2B5EF4-FFF2-40B4-BE49-F238E27FC236}">
                <a16:creationId xmlns:a16="http://schemas.microsoft.com/office/drawing/2014/main" id="{32DEAC48-04CB-144C-9FCB-2DA7F03569C9}"/>
              </a:ext>
            </a:extLst>
          </p:cNvPr>
          <p:cNvSpPr txBox="1"/>
          <p:nvPr/>
        </p:nvSpPr>
        <p:spPr>
          <a:xfrm>
            <a:off x="4133567" y="3964402"/>
            <a:ext cx="833502" cy="261610"/>
          </a:xfrm>
          <a:prstGeom prst="rect">
            <a:avLst/>
          </a:prstGeom>
          <a:noFill/>
        </p:spPr>
        <p:txBody>
          <a:bodyPr wrap="square" rtlCol="0">
            <a:spAutoFit/>
          </a:bodyPr>
          <a:lstStyle/>
          <a:p>
            <a:pPr algn="ctr"/>
            <a:r>
              <a:rPr lang="en-US" altLang="ja-JP" sz="1100" dirty="0">
                <a:solidFill>
                  <a:srgbClr val="404040"/>
                </a:solidFill>
                <a:latin typeface="メイリオ"/>
                <a:ea typeface="メイリオ"/>
                <a:cs typeface="メイリオ"/>
              </a:rPr>
              <a:t>4</a:t>
            </a:r>
            <a:endParaRPr kumimoji="1" lang="ja-JP" altLang="en-US" sz="1600" dirty="0">
              <a:solidFill>
                <a:srgbClr val="404040"/>
              </a:solidFill>
              <a:latin typeface="メイリオ"/>
              <a:ea typeface="メイリオ"/>
              <a:cs typeface="メイリオ"/>
            </a:endParaRPr>
          </a:p>
        </p:txBody>
      </p:sp>
      <p:sp>
        <p:nvSpPr>
          <p:cNvPr id="49" name="テキスト ボックス 48">
            <a:extLst>
              <a:ext uri="{FF2B5EF4-FFF2-40B4-BE49-F238E27FC236}">
                <a16:creationId xmlns:a16="http://schemas.microsoft.com/office/drawing/2014/main" id="{5CC10A87-712F-FA43-8383-194412751F5D}"/>
              </a:ext>
            </a:extLst>
          </p:cNvPr>
          <p:cNvSpPr txBox="1"/>
          <p:nvPr/>
        </p:nvSpPr>
        <p:spPr>
          <a:xfrm>
            <a:off x="4960742" y="3971931"/>
            <a:ext cx="3763962" cy="261610"/>
          </a:xfrm>
          <a:prstGeom prst="rect">
            <a:avLst/>
          </a:prstGeom>
          <a:noFill/>
        </p:spPr>
        <p:txBody>
          <a:bodyPr wrap="square" rtlCol="0">
            <a:spAutoFit/>
          </a:bodyPr>
          <a:lstStyle/>
          <a:p>
            <a:pPr algn="ctr"/>
            <a:r>
              <a:rPr kumimoji="1" lang="ja-JP" altLang="en-US" sz="1100" dirty="0">
                <a:solidFill>
                  <a:srgbClr val="404040"/>
                </a:solidFill>
                <a:latin typeface="メイリオ"/>
                <a:ea typeface="メイリオ"/>
                <a:cs typeface="メイリオ"/>
              </a:rPr>
              <a:t>研修プログラムの品質が担保できない</a:t>
            </a:r>
            <a:endParaRPr kumimoji="1" lang="ja-JP" altLang="en-US" sz="1600" dirty="0">
              <a:solidFill>
                <a:srgbClr val="404040"/>
              </a:solidFill>
              <a:latin typeface="メイリオ"/>
              <a:ea typeface="メイリオ"/>
              <a:cs typeface="メイリオ"/>
            </a:endParaRPr>
          </a:p>
        </p:txBody>
      </p:sp>
      <p:sp>
        <p:nvSpPr>
          <p:cNvPr id="50" name="テキスト ボックス 49">
            <a:extLst>
              <a:ext uri="{FF2B5EF4-FFF2-40B4-BE49-F238E27FC236}">
                <a16:creationId xmlns:a16="http://schemas.microsoft.com/office/drawing/2014/main" id="{F2B27B2F-4866-AA4A-8E4B-6FD6A5558870}"/>
              </a:ext>
            </a:extLst>
          </p:cNvPr>
          <p:cNvSpPr txBox="1"/>
          <p:nvPr/>
        </p:nvSpPr>
        <p:spPr>
          <a:xfrm>
            <a:off x="8731030" y="3949158"/>
            <a:ext cx="833502" cy="307777"/>
          </a:xfrm>
          <a:prstGeom prst="rect">
            <a:avLst/>
          </a:prstGeom>
          <a:noFill/>
        </p:spPr>
        <p:txBody>
          <a:bodyPr wrap="square" rtlCol="0">
            <a:spAutoFit/>
          </a:bodyPr>
          <a:lstStyle/>
          <a:p>
            <a:pPr algn="ctr"/>
            <a:r>
              <a:rPr lang="en-US" altLang="ja-JP" sz="1400" dirty="0">
                <a:solidFill>
                  <a:srgbClr val="0070C0"/>
                </a:solidFill>
                <a:latin typeface="Toppan Bunkyu Midashi Gothic Ex" panose="020B0900000000000000" pitchFamily="34" charset="-128"/>
                <a:ea typeface="Toppan Bunkyu Midashi Gothic Ex" panose="020B0900000000000000" pitchFamily="34" charset="-128"/>
                <a:cs typeface="メイリオ"/>
              </a:rPr>
              <a:t>5</a:t>
            </a:r>
            <a:endParaRPr kumimoji="1" lang="ja-JP" altLang="en-US" sz="2000" dirty="0">
              <a:solidFill>
                <a:srgbClr val="0070C0"/>
              </a:solidFill>
              <a:latin typeface="Toppan Bunkyu Midashi Gothic Ex" panose="020B0900000000000000" pitchFamily="34" charset="-128"/>
              <a:ea typeface="Toppan Bunkyu Midashi Gothic Ex" panose="020B0900000000000000" pitchFamily="34" charset="-128"/>
              <a:cs typeface="メイリオ"/>
            </a:endParaRPr>
          </a:p>
        </p:txBody>
      </p:sp>
      <p:sp>
        <p:nvSpPr>
          <p:cNvPr id="51" name="テキスト ボックス 50">
            <a:extLst>
              <a:ext uri="{FF2B5EF4-FFF2-40B4-BE49-F238E27FC236}">
                <a16:creationId xmlns:a16="http://schemas.microsoft.com/office/drawing/2014/main" id="{14DA23B8-FD73-4246-9B8E-BE549BF59677}"/>
              </a:ext>
            </a:extLst>
          </p:cNvPr>
          <p:cNvSpPr txBox="1"/>
          <p:nvPr/>
        </p:nvSpPr>
        <p:spPr>
          <a:xfrm>
            <a:off x="337288" y="4398138"/>
            <a:ext cx="3789953" cy="261610"/>
          </a:xfrm>
          <a:prstGeom prst="rect">
            <a:avLst/>
          </a:prstGeom>
          <a:noFill/>
        </p:spPr>
        <p:txBody>
          <a:bodyPr wrap="square" rtlCol="0">
            <a:spAutoFit/>
          </a:bodyPr>
          <a:lstStyle/>
          <a:p>
            <a:pPr algn="ctr"/>
            <a:r>
              <a:rPr lang="ja-JP" altLang="en-US" sz="1100" dirty="0">
                <a:solidFill>
                  <a:srgbClr val="404040"/>
                </a:solidFill>
                <a:latin typeface="メイリオ"/>
                <a:ea typeface="メイリオ"/>
                <a:cs typeface="メイリオ"/>
              </a:rPr>
              <a:t>社内コミュニケーションの活性化につながる</a:t>
            </a:r>
            <a:endParaRPr kumimoji="1" lang="ja-JP" altLang="en-US" sz="1600" dirty="0">
              <a:solidFill>
                <a:srgbClr val="404040"/>
              </a:solidFill>
              <a:latin typeface="メイリオ"/>
              <a:ea typeface="メイリオ"/>
              <a:cs typeface="メイリオ"/>
            </a:endParaRPr>
          </a:p>
        </p:txBody>
      </p:sp>
      <p:sp>
        <p:nvSpPr>
          <p:cNvPr id="52" name="テキスト ボックス 51">
            <a:extLst>
              <a:ext uri="{FF2B5EF4-FFF2-40B4-BE49-F238E27FC236}">
                <a16:creationId xmlns:a16="http://schemas.microsoft.com/office/drawing/2014/main" id="{D7B01236-1E5C-1E41-BC5E-E586F0AE9CF8}"/>
              </a:ext>
            </a:extLst>
          </p:cNvPr>
          <p:cNvSpPr txBox="1"/>
          <p:nvPr/>
        </p:nvSpPr>
        <p:spPr>
          <a:xfrm>
            <a:off x="4133567" y="4398138"/>
            <a:ext cx="833502" cy="261610"/>
          </a:xfrm>
          <a:prstGeom prst="rect">
            <a:avLst/>
          </a:prstGeom>
          <a:noFill/>
        </p:spPr>
        <p:txBody>
          <a:bodyPr wrap="square" rtlCol="0">
            <a:spAutoFit/>
          </a:bodyPr>
          <a:lstStyle/>
          <a:p>
            <a:pPr algn="ctr"/>
            <a:r>
              <a:rPr lang="en-US" altLang="ja-JP" sz="1100" dirty="0">
                <a:solidFill>
                  <a:srgbClr val="404040"/>
                </a:solidFill>
                <a:latin typeface="メイリオ"/>
                <a:ea typeface="メイリオ"/>
                <a:cs typeface="メイリオ"/>
              </a:rPr>
              <a:t>2</a:t>
            </a:r>
            <a:endParaRPr kumimoji="1" lang="ja-JP" altLang="en-US" sz="1600" dirty="0">
              <a:solidFill>
                <a:srgbClr val="404040"/>
              </a:solidFill>
              <a:latin typeface="メイリオ"/>
              <a:ea typeface="メイリオ"/>
              <a:cs typeface="メイリオ"/>
            </a:endParaRPr>
          </a:p>
        </p:txBody>
      </p:sp>
      <p:sp>
        <p:nvSpPr>
          <p:cNvPr id="53" name="テキスト ボックス 52">
            <a:extLst>
              <a:ext uri="{FF2B5EF4-FFF2-40B4-BE49-F238E27FC236}">
                <a16:creationId xmlns:a16="http://schemas.microsoft.com/office/drawing/2014/main" id="{57527D4A-D629-2B40-B76C-515996C71B27}"/>
              </a:ext>
            </a:extLst>
          </p:cNvPr>
          <p:cNvSpPr txBox="1"/>
          <p:nvPr/>
        </p:nvSpPr>
        <p:spPr>
          <a:xfrm>
            <a:off x="4960742" y="4405667"/>
            <a:ext cx="3763962" cy="261610"/>
          </a:xfrm>
          <a:prstGeom prst="rect">
            <a:avLst/>
          </a:prstGeom>
          <a:noFill/>
        </p:spPr>
        <p:txBody>
          <a:bodyPr wrap="square" rtlCol="0">
            <a:spAutoFit/>
          </a:bodyPr>
          <a:lstStyle/>
          <a:p>
            <a:pPr algn="ctr"/>
            <a:r>
              <a:rPr lang="ja-JP" altLang="en-US" sz="1100" dirty="0">
                <a:solidFill>
                  <a:srgbClr val="404040"/>
                </a:solidFill>
                <a:latin typeface="メイリオ"/>
                <a:ea typeface="メイリオ"/>
                <a:cs typeface="メイリオ"/>
              </a:rPr>
              <a:t>初期コストが大きい</a:t>
            </a:r>
            <a:endParaRPr kumimoji="1" lang="ja-JP" altLang="en-US" sz="1600" dirty="0">
              <a:solidFill>
                <a:srgbClr val="404040"/>
              </a:solidFill>
              <a:latin typeface="メイリオ"/>
              <a:ea typeface="メイリオ"/>
              <a:cs typeface="メイリオ"/>
            </a:endParaRPr>
          </a:p>
        </p:txBody>
      </p:sp>
      <p:sp>
        <p:nvSpPr>
          <p:cNvPr id="54" name="テキスト ボックス 53">
            <a:extLst>
              <a:ext uri="{FF2B5EF4-FFF2-40B4-BE49-F238E27FC236}">
                <a16:creationId xmlns:a16="http://schemas.microsoft.com/office/drawing/2014/main" id="{10F45913-5BEA-5047-8FA4-4B6DC894A65B}"/>
              </a:ext>
            </a:extLst>
          </p:cNvPr>
          <p:cNvSpPr txBox="1"/>
          <p:nvPr/>
        </p:nvSpPr>
        <p:spPr>
          <a:xfrm>
            <a:off x="8731030" y="4405667"/>
            <a:ext cx="833502" cy="261610"/>
          </a:xfrm>
          <a:prstGeom prst="rect">
            <a:avLst/>
          </a:prstGeom>
          <a:noFill/>
        </p:spPr>
        <p:txBody>
          <a:bodyPr wrap="square" rtlCol="0">
            <a:spAutoFit/>
          </a:bodyPr>
          <a:lstStyle/>
          <a:p>
            <a:pPr algn="ctr"/>
            <a:r>
              <a:rPr lang="en-US" altLang="ja-JP" sz="1100" dirty="0">
                <a:solidFill>
                  <a:srgbClr val="404040"/>
                </a:solidFill>
                <a:latin typeface="メイリオ"/>
                <a:ea typeface="メイリオ"/>
                <a:cs typeface="メイリオ"/>
              </a:rPr>
              <a:t>4</a:t>
            </a:r>
            <a:endParaRPr kumimoji="1" lang="ja-JP" altLang="en-US" sz="1600" dirty="0">
              <a:solidFill>
                <a:srgbClr val="404040"/>
              </a:solidFill>
              <a:latin typeface="メイリオ"/>
              <a:ea typeface="メイリオ"/>
              <a:cs typeface="メイリオ"/>
            </a:endParaRPr>
          </a:p>
        </p:txBody>
      </p:sp>
      <p:sp>
        <p:nvSpPr>
          <p:cNvPr id="55" name="テキスト ボックス 54">
            <a:extLst>
              <a:ext uri="{FF2B5EF4-FFF2-40B4-BE49-F238E27FC236}">
                <a16:creationId xmlns:a16="http://schemas.microsoft.com/office/drawing/2014/main" id="{6E2AEF57-82B6-C04C-8FFB-0B4AEFDCFB4C}"/>
              </a:ext>
            </a:extLst>
          </p:cNvPr>
          <p:cNvSpPr txBox="1"/>
          <p:nvPr/>
        </p:nvSpPr>
        <p:spPr>
          <a:xfrm>
            <a:off x="337288" y="4831873"/>
            <a:ext cx="3789953" cy="261610"/>
          </a:xfrm>
          <a:prstGeom prst="rect">
            <a:avLst/>
          </a:prstGeom>
          <a:noFill/>
        </p:spPr>
        <p:txBody>
          <a:bodyPr wrap="square" rtlCol="0">
            <a:spAutoFit/>
          </a:bodyPr>
          <a:lstStyle/>
          <a:p>
            <a:pPr algn="ctr"/>
            <a:r>
              <a:rPr kumimoji="1" lang="ja-JP" altLang="en-US" sz="1100" dirty="0">
                <a:solidFill>
                  <a:srgbClr val="404040"/>
                </a:solidFill>
                <a:latin typeface="メイリオ"/>
                <a:ea typeface="メイリオ"/>
                <a:cs typeface="メイリオ"/>
              </a:rPr>
              <a:t>社内の人的資源をさらに有効活用できる</a:t>
            </a:r>
            <a:endParaRPr kumimoji="1" lang="ja-JP" altLang="en-US" sz="1600" dirty="0">
              <a:solidFill>
                <a:srgbClr val="404040"/>
              </a:solidFill>
              <a:latin typeface="メイリオ"/>
              <a:ea typeface="メイリオ"/>
              <a:cs typeface="メイリオ"/>
            </a:endParaRPr>
          </a:p>
        </p:txBody>
      </p:sp>
      <p:sp>
        <p:nvSpPr>
          <p:cNvPr id="56" name="テキスト ボックス 55">
            <a:extLst>
              <a:ext uri="{FF2B5EF4-FFF2-40B4-BE49-F238E27FC236}">
                <a16:creationId xmlns:a16="http://schemas.microsoft.com/office/drawing/2014/main" id="{45076685-73C8-7146-8E47-ADBA112C01CA}"/>
              </a:ext>
            </a:extLst>
          </p:cNvPr>
          <p:cNvSpPr txBox="1"/>
          <p:nvPr/>
        </p:nvSpPr>
        <p:spPr>
          <a:xfrm>
            <a:off x="4133567" y="4831873"/>
            <a:ext cx="833502" cy="261610"/>
          </a:xfrm>
          <a:prstGeom prst="rect">
            <a:avLst/>
          </a:prstGeom>
          <a:noFill/>
        </p:spPr>
        <p:txBody>
          <a:bodyPr wrap="square" rtlCol="0">
            <a:spAutoFit/>
          </a:bodyPr>
          <a:lstStyle/>
          <a:p>
            <a:pPr algn="ctr"/>
            <a:r>
              <a:rPr lang="en-US" altLang="ja-JP" sz="1100" dirty="0">
                <a:solidFill>
                  <a:srgbClr val="404040"/>
                </a:solidFill>
                <a:latin typeface="メイリオ"/>
                <a:ea typeface="メイリオ"/>
                <a:cs typeface="メイリオ"/>
              </a:rPr>
              <a:t>2</a:t>
            </a:r>
            <a:endParaRPr kumimoji="1" lang="ja-JP" altLang="en-US" sz="1600" dirty="0">
              <a:solidFill>
                <a:srgbClr val="404040"/>
              </a:solidFill>
              <a:latin typeface="メイリオ"/>
              <a:ea typeface="メイリオ"/>
              <a:cs typeface="メイリオ"/>
            </a:endParaRPr>
          </a:p>
        </p:txBody>
      </p:sp>
      <p:sp>
        <p:nvSpPr>
          <p:cNvPr id="57" name="テキスト ボックス 56">
            <a:extLst>
              <a:ext uri="{FF2B5EF4-FFF2-40B4-BE49-F238E27FC236}">
                <a16:creationId xmlns:a16="http://schemas.microsoft.com/office/drawing/2014/main" id="{25FBFFBB-4C97-4C44-A8B4-0E5522A87C36}"/>
              </a:ext>
            </a:extLst>
          </p:cNvPr>
          <p:cNvSpPr txBox="1"/>
          <p:nvPr/>
        </p:nvSpPr>
        <p:spPr>
          <a:xfrm>
            <a:off x="337288" y="2663196"/>
            <a:ext cx="3789953" cy="261610"/>
          </a:xfrm>
          <a:prstGeom prst="rect">
            <a:avLst/>
          </a:prstGeom>
          <a:noFill/>
        </p:spPr>
        <p:txBody>
          <a:bodyPr wrap="square" rtlCol="0">
            <a:spAutoFit/>
          </a:bodyPr>
          <a:lstStyle/>
          <a:p>
            <a:pPr algn="ctr"/>
            <a:r>
              <a:rPr kumimoji="1" lang="ja-JP" altLang="en-US" sz="1100" dirty="0">
                <a:solidFill>
                  <a:srgbClr val="404040"/>
                </a:solidFill>
                <a:latin typeface="メイリオ"/>
                <a:ea typeface="メイリオ"/>
                <a:cs typeface="メイリオ"/>
              </a:rPr>
              <a:t>会社全体で育成していこうという文化ができる</a:t>
            </a:r>
            <a:endParaRPr kumimoji="1" lang="ja-JP" altLang="en-US" sz="1600" dirty="0">
              <a:solidFill>
                <a:srgbClr val="404040"/>
              </a:solidFill>
              <a:latin typeface="メイリオ"/>
              <a:ea typeface="メイリオ"/>
              <a:cs typeface="メイリオ"/>
            </a:endParaRPr>
          </a:p>
        </p:txBody>
      </p:sp>
      <p:sp>
        <p:nvSpPr>
          <p:cNvPr id="58" name="テキスト ボックス 57">
            <a:extLst>
              <a:ext uri="{FF2B5EF4-FFF2-40B4-BE49-F238E27FC236}">
                <a16:creationId xmlns:a16="http://schemas.microsoft.com/office/drawing/2014/main" id="{23EC2D46-72E3-0E4B-9E30-171C1F330E15}"/>
              </a:ext>
            </a:extLst>
          </p:cNvPr>
          <p:cNvSpPr txBox="1"/>
          <p:nvPr/>
        </p:nvSpPr>
        <p:spPr>
          <a:xfrm>
            <a:off x="4133567" y="2663196"/>
            <a:ext cx="833502" cy="261610"/>
          </a:xfrm>
          <a:prstGeom prst="rect">
            <a:avLst/>
          </a:prstGeom>
          <a:noFill/>
        </p:spPr>
        <p:txBody>
          <a:bodyPr wrap="square" rtlCol="0">
            <a:spAutoFit/>
          </a:bodyPr>
          <a:lstStyle/>
          <a:p>
            <a:pPr algn="ctr"/>
            <a:r>
              <a:rPr lang="en-US" altLang="ja-JP" sz="1100" dirty="0">
                <a:solidFill>
                  <a:srgbClr val="404040"/>
                </a:solidFill>
                <a:latin typeface="メイリオ"/>
                <a:ea typeface="メイリオ"/>
                <a:cs typeface="メイリオ"/>
              </a:rPr>
              <a:t>3</a:t>
            </a:r>
            <a:endParaRPr kumimoji="1" lang="ja-JP" altLang="en-US" sz="1600" dirty="0">
              <a:solidFill>
                <a:srgbClr val="404040"/>
              </a:solidFill>
              <a:latin typeface="メイリオ"/>
              <a:ea typeface="メイリオ"/>
              <a:cs typeface="メイリオ"/>
            </a:endParaRPr>
          </a:p>
        </p:txBody>
      </p:sp>
      <p:sp>
        <p:nvSpPr>
          <p:cNvPr id="59" name="テキスト ボックス 58">
            <a:extLst>
              <a:ext uri="{FF2B5EF4-FFF2-40B4-BE49-F238E27FC236}">
                <a16:creationId xmlns:a16="http://schemas.microsoft.com/office/drawing/2014/main" id="{AD17F2E2-3541-CE4E-9735-3DA6A11B12F3}"/>
              </a:ext>
            </a:extLst>
          </p:cNvPr>
          <p:cNvSpPr txBox="1"/>
          <p:nvPr/>
        </p:nvSpPr>
        <p:spPr>
          <a:xfrm>
            <a:off x="4960742" y="2670725"/>
            <a:ext cx="3763962" cy="261610"/>
          </a:xfrm>
          <a:prstGeom prst="rect">
            <a:avLst/>
          </a:prstGeom>
          <a:noFill/>
        </p:spPr>
        <p:txBody>
          <a:bodyPr wrap="square" rtlCol="0">
            <a:spAutoFit/>
          </a:bodyPr>
          <a:lstStyle/>
          <a:p>
            <a:pPr algn="ctr"/>
            <a:r>
              <a:rPr kumimoji="1" lang="ja-JP" altLang="en-US" sz="1100" dirty="0">
                <a:solidFill>
                  <a:srgbClr val="404040"/>
                </a:solidFill>
                <a:latin typeface="メイリオ"/>
                <a:ea typeface="メイリオ"/>
                <a:cs typeface="メイリオ"/>
              </a:rPr>
              <a:t>他社の事例やノウハウが入ってこなくなる</a:t>
            </a:r>
            <a:endParaRPr kumimoji="1" lang="ja-JP" altLang="en-US" sz="1600" dirty="0">
              <a:solidFill>
                <a:srgbClr val="404040"/>
              </a:solidFill>
              <a:latin typeface="メイリオ"/>
              <a:ea typeface="メイリオ"/>
              <a:cs typeface="メイリオ"/>
            </a:endParaRPr>
          </a:p>
        </p:txBody>
      </p:sp>
      <p:sp>
        <p:nvSpPr>
          <p:cNvPr id="60" name="テキスト ボックス 59">
            <a:extLst>
              <a:ext uri="{FF2B5EF4-FFF2-40B4-BE49-F238E27FC236}">
                <a16:creationId xmlns:a16="http://schemas.microsoft.com/office/drawing/2014/main" id="{27782BDA-3D53-584F-832B-99670E5DD82B}"/>
              </a:ext>
            </a:extLst>
          </p:cNvPr>
          <p:cNvSpPr txBox="1"/>
          <p:nvPr/>
        </p:nvSpPr>
        <p:spPr>
          <a:xfrm>
            <a:off x="8731030" y="2670725"/>
            <a:ext cx="833502" cy="261610"/>
          </a:xfrm>
          <a:prstGeom prst="rect">
            <a:avLst/>
          </a:prstGeom>
          <a:noFill/>
        </p:spPr>
        <p:txBody>
          <a:bodyPr wrap="square" rtlCol="0">
            <a:spAutoFit/>
          </a:bodyPr>
          <a:lstStyle/>
          <a:p>
            <a:pPr algn="ctr"/>
            <a:r>
              <a:rPr lang="en-US" altLang="ja-JP" sz="1100" dirty="0">
                <a:solidFill>
                  <a:srgbClr val="404040"/>
                </a:solidFill>
                <a:latin typeface="メイリオ"/>
                <a:ea typeface="メイリオ"/>
                <a:cs typeface="メイリオ"/>
              </a:rPr>
              <a:t>4</a:t>
            </a:r>
            <a:endParaRPr kumimoji="1" lang="ja-JP" altLang="en-US" sz="1600" dirty="0">
              <a:solidFill>
                <a:srgbClr val="404040"/>
              </a:solidFill>
              <a:latin typeface="メイリオ"/>
              <a:ea typeface="メイリオ"/>
              <a:cs typeface="メイリオ"/>
            </a:endParaRPr>
          </a:p>
        </p:txBody>
      </p:sp>
      <p:sp>
        <p:nvSpPr>
          <p:cNvPr id="62" name="テキスト ボックス 61">
            <a:extLst>
              <a:ext uri="{FF2B5EF4-FFF2-40B4-BE49-F238E27FC236}">
                <a16:creationId xmlns:a16="http://schemas.microsoft.com/office/drawing/2014/main" id="{D1488BFA-425F-EC45-8000-9A090F7B9ABA}"/>
              </a:ext>
            </a:extLst>
          </p:cNvPr>
          <p:cNvSpPr txBox="1"/>
          <p:nvPr/>
        </p:nvSpPr>
        <p:spPr>
          <a:xfrm>
            <a:off x="3211259" y="838573"/>
            <a:ext cx="3467616" cy="338554"/>
          </a:xfrm>
          <a:prstGeom prst="rect">
            <a:avLst/>
          </a:prstGeom>
          <a:noFill/>
        </p:spPr>
        <p:txBody>
          <a:bodyPr wrap="none" rtlCol="0">
            <a:spAutoFit/>
          </a:bodyPr>
          <a:lstStyle/>
          <a:p>
            <a:pPr algn="ctr"/>
            <a:r>
              <a:rPr kumimoji="1" lang="ja-JP" altLang="en-US" sz="1600" b="1" dirty="0">
                <a:solidFill>
                  <a:srgbClr val="404040"/>
                </a:solidFill>
                <a:latin typeface="Meiryo" panose="020B0604030504040204" pitchFamily="34" charset="-128"/>
                <a:ea typeface="Meiryo" panose="020B0604030504040204" pitchFamily="34" charset="-128"/>
                <a:cs typeface="メイリオ"/>
              </a:rPr>
              <a:t>外注している社員</a:t>
            </a:r>
            <a:r>
              <a:rPr lang="ja-JP" altLang="en-US" sz="1600" b="1" dirty="0">
                <a:solidFill>
                  <a:srgbClr val="404040"/>
                </a:solidFill>
                <a:latin typeface="Meiryo" panose="020B0604030504040204" pitchFamily="34" charset="-128"/>
                <a:ea typeface="Meiryo" panose="020B0604030504040204" pitchFamily="34" charset="-128"/>
                <a:cs typeface="メイリオ"/>
              </a:rPr>
              <a:t>研修を内製化する</a:t>
            </a:r>
            <a:endParaRPr kumimoji="1" lang="ja-JP" altLang="en-US" sz="2400" b="1" dirty="0">
              <a:solidFill>
                <a:srgbClr val="404040"/>
              </a:solidFill>
              <a:latin typeface="Meiryo" panose="020B0604030504040204" pitchFamily="34" charset="-128"/>
              <a:ea typeface="Meiryo" panose="020B0604030504040204" pitchFamily="34" charset="-128"/>
              <a:cs typeface="メイリオ"/>
            </a:endParaRPr>
          </a:p>
        </p:txBody>
      </p:sp>
      <p:sp>
        <p:nvSpPr>
          <p:cNvPr id="63" name="テキスト ボックス 62">
            <a:extLst>
              <a:ext uri="{FF2B5EF4-FFF2-40B4-BE49-F238E27FC236}">
                <a16:creationId xmlns:a16="http://schemas.microsoft.com/office/drawing/2014/main" id="{798CEA1B-5C81-46D9-A40B-EEA12A0420C3}"/>
              </a:ext>
            </a:extLst>
          </p:cNvPr>
          <p:cNvSpPr txBox="1"/>
          <p:nvPr/>
        </p:nvSpPr>
        <p:spPr>
          <a:xfrm>
            <a:off x="337288" y="6560810"/>
            <a:ext cx="155202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3.</a:t>
            </a:r>
            <a:r>
              <a:rPr lang="ja-JP" altLang="en-US" sz="900" dirty="0">
                <a:latin typeface="Meiryo UI" panose="020B0604030504040204" pitchFamily="50" charset="-128"/>
                <a:ea typeface="Meiryo UI" panose="020B0604030504040204" pitchFamily="50" charset="-128"/>
              </a:rPr>
              <a:t>課題解決のアイデアを練る</a:t>
            </a:r>
          </a:p>
        </p:txBody>
      </p:sp>
      <p:sp>
        <p:nvSpPr>
          <p:cNvPr id="64" name="テキスト ボックス 63">
            <a:extLst>
              <a:ext uri="{FF2B5EF4-FFF2-40B4-BE49-F238E27FC236}">
                <a16:creationId xmlns:a16="http://schemas.microsoft.com/office/drawing/2014/main" id="{1D9A06D6-1358-4041-8784-972AF2AEC9C7}"/>
              </a:ext>
            </a:extLst>
          </p:cNvPr>
          <p:cNvSpPr txBox="1"/>
          <p:nvPr/>
        </p:nvSpPr>
        <p:spPr>
          <a:xfrm>
            <a:off x="1809280" y="6560810"/>
            <a:ext cx="1572866"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STEP3:</a:t>
            </a:r>
            <a:r>
              <a:rPr lang="ja-JP" altLang="en-US" sz="900" dirty="0">
                <a:latin typeface="Meiryo UI" panose="020B0604030504040204" pitchFamily="50" charset="-128"/>
                <a:ea typeface="Meiryo UI" panose="020B0604030504040204" pitchFamily="50" charset="-128"/>
              </a:rPr>
              <a:t>アイデアの評価と選択</a:t>
            </a:r>
          </a:p>
        </p:txBody>
      </p:sp>
    </p:spTree>
    <p:extLst>
      <p:ext uri="{BB962C8B-B14F-4D97-AF65-F5344CB8AC3E}">
        <p14:creationId xmlns:p14="http://schemas.microsoft.com/office/powerpoint/2010/main" val="21375709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正方形/長方形 90"/>
          <p:cNvSpPr/>
          <p:nvPr/>
        </p:nvSpPr>
        <p:spPr>
          <a:xfrm>
            <a:off x="343614" y="1607344"/>
            <a:ext cx="9214877" cy="538030"/>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92" name="直線コネクタ 91"/>
          <p:cNvCxnSpPr/>
          <p:nvPr/>
        </p:nvCxnSpPr>
        <p:spPr>
          <a:xfrm>
            <a:off x="343615" y="2145374"/>
            <a:ext cx="922509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98" name="直線コネクタ 97"/>
          <p:cNvCxnSpPr/>
          <p:nvPr/>
        </p:nvCxnSpPr>
        <p:spPr>
          <a:xfrm>
            <a:off x="4960741" y="1607343"/>
            <a:ext cx="1" cy="487538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2" name="直線コネクタ 21">
            <a:extLst>
              <a:ext uri="{FF2B5EF4-FFF2-40B4-BE49-F238E27FC236}">
                <a16:creationId xmlns:a16="http://schemas.microsoft.com/office/drawing/2014/main" id="{ED3E5690-5D59-FD4B-8E61-D99CEABF9F00}"/>
              </a:ext>
            </a:extLst>
          </p:cNvPr>
          <p:cNvCxnSpPr/>
          <p:nvPr/>
        </p:nvCxnSpPr>
        <p:spPr>
          <a:xfrm>
            <a:off x="4127240" y="1607343"/>
            <a:ext cx="1" cy="487538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6" name="直線コネクタ 25">
            <a:extLst>
              <a:ext uri="{FF2B5EF4-FFF2-40B4-BE49-F238E27FC236}">
                <a16:creationId xmlns:a16="http://schemas.microsoft.com/office/drawing/2014/main" id="{8CAA72BC-10E8-6B48-BE59-E07FF4106AAF}"/>
              </a:ext>
            </a:extLst>
          </p:cNvPr>
          <p:cNvCxnSpPr/>
          <p:nvPr/>
        </p:nvCxnSpPr>
        <p:spPr>
          <a:xfrm>
            <a:off x="343615" y="2579109"/>
            <a:ext cx="9225096"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28" name="直線コネクタ 27">
            <a:extLst>
              <a:ext uri="{FF2B5EF4-FFF2-40B4-BE49-F238E27FC236}">
                <a16:creationId xmlns:a16="http://schemas.microsoft.com/office/drawing/2014/main" id="{4C1FDBA8-113A-294E-893D-2D601A1248E0}"/>
              </a:ext>
            </a:extLst>
          </p:cNvPr>
          <p:cNvCxnSpPr/>
          <p:nvPr/>
        </p:nvCxnSpPr>
        <p:spPr>
          <a:xfrm>
            <a:off x="343615" y="3446580"/>
            <a:ext cx="9225096"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0" name="直線コネクタ 29">
            <a:extLst>
              <a:ext uri="{FF2B5EF4-FFF2-40B4-BE49-F238E27FC236}">
                <a16:creationId xmlns:a16="http://schemas.microsoft.com/office/drawing/2014/main" id="{B956B7C9-0D04-C14D-80DA-AA51CBBE7925}"/>
              </a:ext>
            </a:extLst>
          </p:cNvPr>
          <p:cNvCxnSpPr/>
          <p:nvPr/>
        </p:nvCxnSpPr>
        <p:spPr>
          <a:xfrm>
            <a:off x="343615" y="3880316"/>
            <a:ext cx="9225096"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2" name="直線コネクタ 31">
            <a:extLst>
              <a:ext uri="{FF2B5EF4-FFF2-40B4-BE49-F238E27FC236}">
                <a16:creationId xmlns:a16="http://schemas.microsoft.com/office/drawing/2014/main" id="{3119C9AA-6390-3044-8D02-531582619074}"/>
              </a:ext>
            </a:extLst>
          </p:cNvPr>
          <p:cNvCxnSpPr/>
          <p:nvPr/>
        </p:nvCxnSpPr>
        <p:spPr>
          <a:xfrm>
            <a:off x="343615" y="4314051"/>
            <a:ext cx="9225096"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3" name="直線コネクタ 32">
            <a:extLst>
              <a:ext uri="{FF2B5EF4-FFF2-40B4-BE49-F238E27FC236}">
                <a16:creationId xmlns:a16="http://schemas.microsoft.com/office/drawing/2014/main" id="{7D3E7E35-5EB8-8147-9E87-EB83E1B9DFCE}"/>
              </a:ext>
            </a:extLst>
          </p:cNvPr>
          <p:cNvCxnSpPr/>
          <p:nvPr/>
        </p:nvCxnSpPr>
        <p:spPr>
          <a:xfrm>
            <a:off x="343615" y="4747787"/>
            <a:ext cx="9225096"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4" name="直線コネクタ 33">
            <a:extLst>
              <a:ext uri="{FF2B5EF4-FFF2-40B4-BE49-F238E27FC236}">
                <a16:creationId xmlns:a16="http://schemas.microsoft.com/office/drawing/2014/main" id="{F36E46FC-D9DE-384C-B2DB-3FC437F73B4C}"/>
              </a:ext>
            </a:extLst>
          </p:cNvPr>
          <p:cNvCxnSpPr/>
          <p:nvPr/>
        </p:nvCxnSpPr>
        <p:spPr>
          <a:xfrm>
            <a:off x="343615" y="5181522"/>
            <a:ext cx="9225096"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5" name="直線コネクタ 34">
            <a:extLst>
              <a:ext uri="{FF2B5EF4-FFF2-40B4-BE49-F238E27FC236}">
                <a16:creationId xmlns:a16="http://schemas.microsoft.com/office/drawing/2014/main" id="{B5BF26EB-C850-5F45-AE1A-56BA791BA78D}"/>
              </a:ext>
            </a:extLst>
          </p:cNvPr>
          <p:cNvCxnSpPr/>
          <p:nvPr/>
        </p:nvCxnSpPr>
        <p:spPr>
          <a:xfrm>
            <a:off x="343615" y="5615258"/>
            <a:ext cx="9225096"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6" name="直線コネクタ 35">
            <a:extLst>
              <a:ext uri="{FF2B5EF4-FFF2-40B4-BE49-F238E27FC236}">
                <a16:creationId xmlns:a16="http://schemas.microsoft.com/office/drawing/2014/main" id="{7856C668-ED25-3641-8323-403980C0178E}"/>
              </a:ext>
            </a:extLst>
          </p:cNvPr>
          <p:cNvCxnSpPr/>
          <p:nvPr/>
        </p:nvCxnSpPr>
        <p:spPr>
          <a:xfrm>
            <a:off x="343615" y="6048993"/>
            <a:ext cx="9225096"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9" name="直線コネクタ 38">
            <a:extLst>
              <a:ext uri="{FF2B5EF4-FFF2-40B4-BE49-F238E27FC236}">
                <a16:creationId xmlns:a16="http://schemas.microsoft.com/office/drawing/2014/main" id="{09CA4CE8-E9EB-AF4A-82C7-18EDB48EEF0E}"/>
              </a:ext>
            </a:extLst>
          </p:cNvPr>
          <p:cNvCxnSpPr/>
          <p:nvPr/>
        </p:nvCxnSpPr>
        <p:spPr>
          <a:xfrm>
            <a:off x="8724702" y="1614872"/>
            <a:ext cx="1" cy="487538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96" name="テキスト ボックス 95"/>
          <p:cNvSpPr txBox="1"/>
          <p:nvPr/>
        </p:nvSpPr>
        <p:spPr>
          <a:xfrm>
            <a:off x="337288" y="1737860"/>
            <a:ext cx="3789953" cy="276999"/>
          </a:xfrm>
          <a:prstGeom prst="rect">
            <a:avLst/>
          </a:prstGeom>
          <a:noFill/>
        </p:spPr>
        <p:txBody>
          <a:bodyPr wrap="square" rtlCol="0">
            <a:spAutoFit/>
          </a:bodyPr>
          <a:lstStyle/>
          <a:p>
            <a:pPr algn="ctr"/>
            <a:r>
              <a:rPr lang="ja-JP" altLang="en-US" sz="1200" dirty="0">
                <a:solidFill>
                  <a:srgbClr val="404040"/>
                </a:solidFill>
                <a:latin typeface="メイリオ"/>
                <a:ea typeface="メイリオ"/>
                <a:cs typeface="メイリオ"/>
              </a:rPr>
              <a:t>賛成意見（またはメリット）</a:t>
            </a:r>
            <a:endParaRPr kumimoji="1" lang="ja-JP" altLang="en-US" dirty="0">
              <a:solidFill>
                <a:srgbClr val="404040"/>
              </a:solidFill>
              <a:latin typeface="メイリオ"/>
              <a:ea typeface="メイリオ"/>
              <a:cs typeface="メイリオ"/>
            </a:endParaRPr>
          </a:p>
        </p:txBody>
      </p:sp>
      <p:sp>
        <p:nvSpPr>
          <p:cNvPr id="21" name="テキスト ボックス 20">
            <a:extLst>
              <a:ext uri="{FF2B5EF4-FFF2-40B4-BE49-F238E27FC236}">
                <a16:creationId xmlns:a16="http://schemas.microsoft.com/office/drawing/2014/main" id="{C6D8CAC3-D200-BC4A-9011-D7AA4610891E}"/>
              </a:ext>
            </a:extLst>
          </p:cNvPr>
          <p:cNvSpPr txBox="1"/>
          <p:nvPr/>
        </p:nvSpPr>
        <p:spPr>
          <a:xfrm>
            <a:off x="4133567" y="1737860"/>
            <a:ext cx="833502" cy="276999"/>
          </a:xfrm>
          <a:prstGeom prst="rect">
            <a:avLst/>
          </a:prstGeom>
          <a:noFill/>
        </p:spPr>
        <p:txBody>
          <a:bodyPr wrap="square" rtlCol="0">
            <a:spAutoFit/>
          </a:bodyPr>
          <a:lstStyle/>
          <a:p>
            <a:pPr algn="ctr"/>
            <a:r>
              <a:rPr kumimoji="1" lang="ja-JP" altLang="en-US" sz="1200" dirty="0">
                <a:solidFill>
                  <a:srgbClr val="404040"/>
                </a:solidFill>
                <a:latin typeface="メイリオ"/>
                <a:ea typeface="メイリオ"/>
                <a:cs typeface="メイリオ"/>
              </a:rPr>
              <a:t>重要度</a:t>
            </a:r>
            <a:endParaRPr kumimoji="1" lang="ja-JP" altLang="en-US" dirty="0">
              <a:solidFill>
                <a:srgbClr val="404040"/>
              </a:solidFill>
              <a:latin typeface="メイリオ"/>
              <a:ea typeface="メイリオ"/>
              <a:cs typeface="メイリオ"/>
            </a:endParaRPr>
          </a:p>
        </p:txBody>
      </p:sp>
      <p:sp>
        <p:nvSpPr>
          <p:cNvPr id="37" name="テキスト ボックス 36">
            <a:extLst>
              <a:ext uri="{FF2B5EF4-FFF2-40B4-BE49-F238E27FC236}">
                <a16:creationId xmlns:a16="http://schemas.microsoft.com/office/drawing/2014/main" id="{674AC122-61D6-3F45-8738-6228226E59A1}"/>
              </a:ext>
            </a:extLst>
          </p:cNvPr>
          <p:cNvSpPr txBox="1"/>
          <p:nvPr/>
        </p:nvSpPr>
        <p:spPr>
          <a:xfrm>
            <a:off x="4960742" y="1737860"/>
            <a:ext cx="3763962" cy="276999"/>
          </a:xfrm>
          <a:prstGeom prst="rect">
            <a:avLst/>
          </a:prstGeom>
          <a:noFill/>
        </p:spPr>
        <p:txBody>
          <a:bodyPr wrap="square" rtlCol="0">
            <a:spAutoFit/>
          </a:bodyPr>
          <a:lstStyle/>
          <a:p>
            <a:pPr algn="ctr"/>
            <a:r>
              <a:rPr lang="ja-JP" altLang="en-US" sz="1200" dirty="0">
                <a:solidFill>
                  <a:srgbClr val="404040"/>
                </a:solidFill>
                <a:latin typeface="メイリオ"/>
                <a:ea typeface="メイリオ"/>
                <a:cs typeface="メイリオ"/>
              </a:rPr>
              <a:t>反対意見（またはデメリット）</a:t>
            </a:r>
            <a:endParaRPr kumimoji="1" lang="ja-JP" altLang="en-US" dirty="0">
              <a:solidFill>
                <a:srgbClr val="404040"/>
              </a:solidFill>
              <a:latin typeface="メイリオ"/>
              <a:ea typeface="メイリオ"/>
              <a:cs typeface="メイリオ"/>
            </a:endParaRPr>
          </a:p>
        </p:txBody>
      </p:sp>
      <p:sp>
        <p:nvSpPr>
          <p:cNvPr id="38" name="テキスト ボックス 37">
            <a:extLst>
              <a:ext uri="{FF2B5EF4-FFF2-40B4-BE49-F238E27FC236}">
                <a16:creationId xmlns:a16="http://schemas.microsoft.com/office/drawing/2014/main" id="{5A68424E-38C0-AC49-A2F3-19160FBC3EDD}"/>
              </a:ext>
            </a:extLst>
          </p:cNvPr>
          <p:cNvSpPr txBox="1"/>
          <p:nvPr/>
        </p:nvSpPr>
        <p:spPr>
          <a:xfrm>
            <a:off x="8731030" y="1737860"/>
            <a:ext cx="833502" cy="276999"/>
          </a:xfrm>
          <a:prstGeom prst="rect">
            <a:avLst/>
          </a:prstGeom>
          <a:noFill/>
        </p:spPr>
        <p:txBody>
          <a:bodyPr wrap="square" rtlCol="0">
            <a:spAutoFit/>
          </a:bodyPr>
          <a:lstStyle/>
          <a:p>
            <a:pPr algn="ctr"/>
            <a:r>
              <a:rPr kumimoji="1" lang="ja-JP" altLang="en-US" sz="1200" dirty="0">
                <a:solidFill>
                  <a:srgbClr val="404040"/>
                </a:solidFill>
                <a:latin typeface="メイリオ"/>
                <a:ea typeface="メイリオ"/>
                <a:cs typeface="メイリオ"/>
              </a:rPr>
              <a:t>重要度</a:t>
            </a:r>
            <a:endParaRPr kumimoji="1" lang="ja-JP" altLang="en-US" dirty="0">
              <a:solidFill>
                <a:srgbClr val="404040"/>
              </a:solidFill>
              <a:latin typeface="メイリオ"/>
              <a:ea typeface="メイリオ"/>
              <a:cs typeface="メイリオ"/>
            </a:endParaRPr>
          </a:p>
        </p:txBody>
      </p:sp>
      <p:cxnSp>
        <p:nvCxnSpPr>
          <p:cNvPr id="122" name="直線コネクタ 121">
            <a:extLst>
              <a:ext uri="{FF2B5EF4-FFF2-40B4-BE49-F238E27FC236}">
                <a16:creationId xmlns:a16="http://schemas.microsoft.com/office/drawing/2014/main" id="{DDA8B904-C898-6848-A838-634FDD81C872}"/>
              </a:ext>
            </a:extLst>
          </p:cNvPr>
          <p:cNvCxnSpPr/>
          <p:nvPr/>
        </p:nvCxnSpPr>
        <p:spPr>
          <a:xfrm>
            <a:off x="343615" y="3012845"/>
            <a:ext cx="9225096"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sp>
        <p:nvSpPr>
          <p:cNvPr id="145" name="テキスト ボックス 144"/>
          <p:cNvSpPr txBox="1"/>
          <p:nvPr/>
        </p:nvSpPr>
        <p:spPr>
          <a:xfrm>
            <a:off x="424481" y="748775"/>
            <a:ext cx="2296510" cy="230832"/>
          </a:xfrm>
          <a:prstGeom prst="rect">
            <a:avLst/>
          </a:prstGeom>
          <a:noFill/>
        </p:spPr>
        <p:txBody>
          <a:bodyPr wrap="none" rtlCol="0">
            <a:spAutoFit/>
          </a:bodyPr>
          <a:lstStyle/>
          <a:p>
            <a:r>
              <a:rPr lang="ja-JP" altLang="en-US" sz="900" dirty="0">
                <a:solidFill>
                  <a:srgbClr val="404040"/>
                </a:solidFill>
                <a:latin typeface="メイリオ"/>
                <a:ea typeface="メイリオ"/>
                <a:cs typeface="メイリオ"/>
              </a:rPr>
              <a:t>選択肢（アイデアや考え、意見など）</a:t>
            </a:r>
            <a:endParaRPr kumimoji="1" lang="ja-JP" altLang="en-US" sz="1100" dirty="0">
              <a:solidFill>
                <a:srgbClr val="404040"/>
              </a:solidFill>
              <a:latin typeface="メイリオ"/>
              <a:ea typeface="メイリオ"/>
              <a:cs typeface="メイリオ"/>
            </a:endParaRPr>
          </a:p>
        </p:txBody>
      </p:sp>
      <p:sp>
        <p:nvSpPr>
          <p:cNvPr id="61" name="テキスト ボックス 60">
            <a:extLst>
              <a:ext uri="{FF2B5EF4-FFF2-40B4-BE49-F238E27FC236}">
                <a16:creationId xmlns:a16="http://schemas.microsoft.com/office/drawing/2014/main" id="{DA7C194D-DD94-EB49-8E74-04B9D34B87A5}"/>
              </a:ext>
            </a:extLst>
          </p:cNvPr>
          <p:cNvSpPr txBox="1"/>
          <p:nvPr/>
        </p:nvSpPr>
        <p:spPr>
          <a:xfrm>
            <a:off x="463308" y="238540"/>
            <a:ext cx="1266693"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29_</a:t>
            </a:r>
            <a:r>
              <a:rPr lang="ja-JP" altLang="en-US" dirty="0"/>
              <a:t>プロコン表</a:t>
            </a:r>
          </a:p>
        </p:txBody>
      </p:sp>
      <p:sp>
        <p:nvSpPr>
          <p:cNvPr id="66" name="角丸四角形 65">
            <a:extLst>
              <a:ext uri="{FF2B5EF4-FFF2-40B4-BE49-F238E27FC236}">
                <a16:creationId xmlns:a16="http://schemas.microsoft.com/office/drawing/2014/main" id="{84445BFE-D627-7341-886B-91A050528C41}"/>
              </a:ext>
            </a:extLst>
          </p:cNvPr>
          <p:cNvSpPr/>
          <p:nvPr/>
        </p:nvSpPr>
        <p:spPr>
          <a:xfrm>
            <a:off x="341815" y="686423"/>
            <a:ext cx="9231426" cy="642855"/>
          </a:xfrm>
          <a:prstGeom prst="roundRect">
            <a:avLst>
              <a:gd name="adj" fmla="val 0"/>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sp>
        <p:nvSpPr>
          <p:cNvPr id="67" name="角丸四角形 66">
            <a:extLst>
              <a:ext uri="{FF2B5EF4-FFF2-40B4-BE49-F238E27FC236}">
                <a16:creationId xmlns:a16="http://schemas.microsoft.com/office/drawing/2014/main" id="{EE47E1B9-0065-1749-8CE7-D411C72929CD}"/>
              </a:ext>
            </a:extLst>
          </p:cNvPr>
          <p:cNvSpPr/>
          <p:nvPr/>
        </p:nvSpPr>
        <p:spPr>
          <a:xfrm>
            <a:off x="341815" y="1614871"/>
            <a:ext cx="9231426" cy="4875381"/>
          </a:xfrm>
          <a:prstGeom prst="roundRect">
            <a:avLst>
              <a:gd name="adj" fmla="val 0"/>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sp>
        <p:nvSpPr>
          <p:cNvPr id="25" name="テキスト ボックス 24">
            <a:extLst>
              <a:ext uri="{FF2B5EF4-FFF2-40B4-BE49-F238E27FC236}">
                <a16:creationId xmlns:a16="http://schemas.microsoft.com/office/drawing/2014/main" id="{246A6A4E-8EB3-4192-9FED-BE33770DCAAB}"/>
              </a:ext>
            </a:extLst>
          </p:cNvPr>
          <p:cNvSpPr txBox="1"/>
          <p:nvPr/>
        </p:nvSpPr>
        <p:spPr>
          <a:xfrm>
            <a:off x="337288" y="6560810"/>
            <a:ext cx="155202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3.</a:t>
            </a:r>
            <a:r>
              <a:rPr lang="ja-JP" altLang="en-US" sz="900" dirty="0">
                <a:latin typeface="Meiryo UI" panose="020B0604030504040204" pitchFamily="50" charset="-128"/>
                <a:ea typeface="Meiryo UI" panose="020B0604030504040204" pitchFamily="50" charset="-128"/>
              </a:rPr>
              <a:t>課題解決のアイデアを練る</a:t>
            </a:r>
          </a:p>
        </p:txBody>
      </p:sp>
      <p:sp>
        <p:nvSpPr>
          <p:cNvPr id="27" name="テキスト ボックス 26">
            <a:extLst>
              <a:ext uri="{FF2B5EF4-FFF2-40B4-BE49-F238E27FC236}">
                <a16:creationId xmlns:a16="http://schemas.microsoft.com/office/drawing/2014/main" id="{80913DA9-D673-4AC9-BEE5-35F2AF60FC5B}"/>
              </a:ext>
            </a:extLst>
          </p:cNvPr>
          <p:cNvSpPr txBox="1"/>
          <p:nvPr/>
        </p:nvSpPr>
        <p:spPr>
          <a:xfrm>
            <a:off x="1809280" y="6560810"/>
            <a:ext cx="1572866"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STEP3:</a:t>
            </a:r>
            <a:r>
              <a:rPr lang="ja-JP" altLang="en-US" sz="900" dirty="0">
                <a:latin typeface="Meiryo UI" panose="020B0604030504040204" pitchFamily="50" charset="-128"/>
                <a:ea typeface="Meiryo UI" panose="020B0604030504040204" pitchFamily="50" charset="-128"/>
              </a:rPr>
              <a:t>アイデアの評価と選択</a:t>
            </a:r>
          </a:p>
        </p:txBody>
      </p:sp>
    </p:spTree>
    <p:extLst>
      <p:ext uri="{BB962C8B-B14F-4D97-AF65-F5344CB8AC3E}">
        <p14:creationId xmlns:p14="http://schemas.microsoft.com/office/powerpoint/2010/main" val="12488152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テキスト ボックス 60">
            <a:extLst>
              <a:ext uri="{FF2B5EF4-FFF2-40B4-BE49-F238E27FC236}">
                <a16:creationId xmlns:a16="http://schemas.microsoft.com/office/drawing/2014/main" id="{DA7C194D-DD94-EB49-8E74-04B9D34B87A5}"/>
              </a:ext>
            </a:extLst>
          </p:cNvPr>
          <p:cNvSpPr txBox="1"/>
          <p:nvPr/>
        </p:nvSpPr>
        <p:spPr>
          <a:xfrm>
            <a:off x="463308" y="238540"/>
            <a:ext cx="2036135"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29_</a:t>
            </a:r>
            <a:r>
              <a:rPr lang="ja-JP" altLang="en-US" dirty="0"/>
              <a:t>プロコン表（比較版）</a:t>
            </a:r>
          </a:p>
        </p:txBody>
      </p:sp>
      <p:sp>
        <p:nvSpPr>
          <p:cNvPr id="60" name="正方形/長方形 59">
            <a:extLst>
              <a:ext uri="{FF2B5EF4-FFF2-40B4-BE49-F238E27FC236}">
                <a16:creationId xmlns:a16="http://schemas.microsoft.com/office/drawing/2014/main" id="{E9F7BAB5-4F6F-9C41-B716-3DF2FA8C258F}"/>
              </a:ext>
            </a:extLst>
          </p:cNvPr>
          <p:cNvSpPr/>
          <p:nvPr/>
        </p:nvSpPr>
        <p:spPr>
          <a:xfrm>
            <a:off x="341815" y="1222939"/>
            <a:ext cx="436860" cy="526433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2" name="正方形/長方形 61">
            <a:extLst>
              <a:ext uri="{FF2B5EF4-FFF2-40B4-BE49-F238E27FC236}">
                <a16:creationId xmlns:a16="http://schemas.microsoft.com/office/drawing/2014/main" id="{6652466F-8AB3-E04A-8E38-D14E036AE6C2}"/>
              </a:ext>
            </a:extLst>
          </p:cNvPr>
          <p:cNvSpPr/>
          <p:nvPr/>
        </p:nvSpPr>
        <p:spPr>
          <a:xfrm>
            <a:off x="777835" y="686424"/>
            <a:ext cx="8785662" cy="536515"/>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8" name="テキスト ボックス 67">
            <a:extLst>
              <a:ext uri="{FF2B5EF4-FFF2-40B4-BE49-F238E27FC236}">
                <a16:creationId xmlns:a16="http://schemas.microsoft.com/office/drawing/2014/main" id="{748EE24A-6C86-D041-A66F-5C548B628081}"/>
              </a:ext>
            </a:extLst>
          </p:cNvPr>
          <p:cNvSpPr txBox="1"/>
          <p:nvPr/>
        </p:nvSpPr>
        <p:spPr>
          <a:xfrm>
            <a:off x="778675" y="805051"/>
            <a:ext cx="3606550" cy="299262"/>
          </a:xfrm>
          <a:prstGeom prst="rect">
            <a:avLst/>
          </a:prstGeom>
          <a:noFill/>
        </p:spPr>
        <p:txBody>
          <a:bodyPr wrap="square" rtlCol="0">
            <a:spAutoFit/>
          </a:bodyPr>
          <a:lstStyle/>
          <a:p>
            <a:pPr algn="ctr"/>
            <a:r>
              <a:rPr lang="ja-JP" altLang="en-US" sz="1200" dirty="0">
                <a:solidFill>
                  <a:srgbClr val="404040"/>
                </a:solidFill>
                <a:latin typeface="メイリオ"/>
                <a:ea typeface="メイリオ"/>
                <a:cs typeface="メイリオ"/>
              </a:rPr>
              <a:t>賛成意見（またはメリット）</a:t>
            </a:r>
            <a:endParaRPr kumimoji="1" lang="ja-JP" altLang="en-US" dirty="0">
              <a:solidFill>
                <a:srgbClr val="404040"/>
              </a:solidFill>
              <a:latin typeface="メイリオ"/>
              <a:ea typeface="メイリオ"/>
              <a:cs typeface="メイリオ"/>
            </a:endParaRPr>
          </a:p>
        </p:txBody>
      </p:sp>
      <p:sp>
        <p:nvSpPr>
          <p:cNvPr id="69" name="テキスト ボックス 68">
            <a:extLst>
              <a:ext uri="{FF2B5EF4-FFF2-40B4-BE49-F238E27FC236}">
                <a16:creationId xmlns:a16="http://schemas.microsoft.com/office/drawing/2014/main" id="{297298BC-C56C-794D-BFE5-C3359448A3BC}"/>
              </a:ext>
            </a:extLst>
          </p:cNvPr>
          <p:cNvSpPr txBox="1"/>
          <p:nvPr/>
        </p:nvSpPr>
        <p:spPr>
          <a:xfrm>
            <a:off x="4391257" y="805051"/>
            <a:ext cx="794679" cy="299262"/>
          </a:xfrm>
          <a:prstGeom prst="rect">
            <a:avLst/>
          </a:prstGeom>
          <a:noFill/>
        </p:spPr>
        <p:txBody>
          <a:bodyPr wrap="square" rtlCol="0">
            <a:spAutoFit/>
          </a:bodyPr>
          <a:lstStyle/>
          <a:p>
            <a:pPr algn="ctr"/>
            <a:r>
              <a:rPr kumimoji="1" lang="ja-JP" altLang="en-US" sz="1200" dirty="0">
                <a:solidFill>
                  <a:srgbClr val="404040"/>
                </a:solidFill>
                <a:latin typeface="メイリオ"/>
                <a:ea typeface="メイリオ"/>
                <a:cs typeface="メイリオ"/>
              </a:rPr>
              <a:t>重要度</a:t>
            </a:r>
            <a:endParaRPr kumimoji="1" lang="ja-JP" altLang="en-US" dirty="0">
              <a:solidFill>
                <a:srgbClr val="404040"/>
              </a:solidFill>
              <a:latin typeface="メイリオ"/>
              <a:ea typeface="メイリオ"/>
              <a:cs typeface="メイリオ"/>
            </a:endParaRPr>
          </a:p>
        </p:txBody>
      </p:sp>
      <p:cxnSp>
        <p:nvCxnSpPr>
          <p:cNvPr id="71" name="直線コネクタ 70">
            <a:extLst>
              <a:ext uri="{FF2B5EF4-FFF2-40B4-BE49-F238E27FC236}">
                <a16:creationId xmlns:a16="http://schemas.microsoft.com/office/drawing/2014/main" id="{0309A0A1-22D6-1847-82E5-9E07C5501A62}"/>
              </a:ext>
            </a:extLst>
          </p:cNvPr>
          <p:cNvCxnSpPr/>
          <p:nvPr/>
        </p:nvCxnSpPr>
        <p:spPr>
          <a:xfrm>
            <a:off x="777836" y="2866626"/>
            <a:ext cx="8795404"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2" name="直線コネクタ 71">
            <a:extLst>
              <a:ext uri="{FF2B5EF4-FFF2-40B4-BE49-F238E27FC236}">
                <a16:creationId xmlns:a16="http://schemas.microsoft.com/office/drawing/2014/main" id="{68493B4E-E9EA-5349-978D-79A1DE9A2F57}"/>
              </a:ext>
            </a:extLst>
          </p:cNvPr>
          <p:cNvCxnSpPr/>
          <p:nvPr/>
        </p:nvCxnSpPr>
        <p:spPr>
          <a:xfrm>
            <a:off x="777836" y="3524102"/>
            <a:ext cx="8795404"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3" name="直線コネクタ 72">
            <a:extLst>
              <a:ext uri="{FF2B5EF4-FFF2-40B4-BE49-F238E27FC236}">
                <a16:creationId xmlns:a16="http://schemas.microsoft.com/office/drawing/2014/main" id="{8CDA7312-FB96-F348-ABEE-69D43B4ECEAB}"/>
              </a:ext>
            </a:extLst>
          </p:cNvPr>
          <p:cNvCxnSpPr>
            <a:cxnSpLocks/>
          </p:cNvCxnSpPr>
          <p:nvPr/>
        </p:nvCxnSpPr>
        <p:spPr>
          <a:xfrm>
            <a:off x="347846" y="3852840"/>
            <a:ext cx="9225394"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4" name="直線コネクタ 73">
            <a:extLst>
              <a:ext uri="{FF2B5EF4-FFF2-40B4-BE49-F238E27FC236}">
                <a16:creationId xmlns:a16="http://schemas.microsoft.com/office/drawing/2014/main" id="{D47401FB-68B9-CF4E-9C9F-476593D6B60A}"/>
              </a:ext>
            </a:extLst>
          </p:cNvPr>
          <p:cNvCxnSpPr/>
          <p:nvPr/>
        </p:nvCxnSpPr>
        <p:spPr>
          <a:xfrm>
            <a:off x="777836" y="4181578"/>
            <a:ext cx="8795404"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5" name="直線コネクタ 74">
            <a:extLst>
              <a:ext uri="{FF2B5EF4-FFF2-40B4-BE49-F238E27FC236}">
                <a16:creationId xmlns:a16="http://schemas.microsoft.com/office/drawing/2014/main" id="{AFA2B69B-2EEB-2F4A-9AD4-9D798BC77777}"/>
              </a:ext>
            </a:extLst>
          </p:cNvPr>
          <p:cNvCxnSpPr/>
          <p:nvPr/>
        </p:nvCxnSpPr>
        <p:spPr>
          <a:xfrm>
            <a:off x="777836" y="4510316"/>
            <a:ext cx="8795404"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6" name="直線コネクタ 75">
            <a:extLst>
              <a:ext uri="{FF2B5EF4-FFF2-40B4-BE49-F238E27FC236}">
                <a16:creationId xmlns:a16="http://schemas.microsoft.com/office/drawing/2014/main" id="{BB71CF5C-C5B1-B44C-8FD2-35DE187414CE}"/>
              </a:ext>
            </a:extLst>
          </p:cNvPr>
          <p:cNvCxnSpPr/>
          <p:nvPr/>
        </p:nvCxnSpPr>
        <p:spPr>
          <a:xfrm>
            <a:off x="777836" y="4839054"/>
            <a:ext cx="8795404"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7" name="直線コネクタ 76">
            <a:extLst>
              <a:ext uri="{FF2B5EF4-FFF2-40B4-BE49-F238E27FC236}">
                <a16:creationId xmlns:a16="http://schemas.microsoft.com/office/drawing/2014/main" id="{801F46C7-FD5F-814C-8164-8FB40439DFDB}"/>
              </a:ext>
            </a:extLst>
          </p:cNvPr>
          <p:cNvCxnSpPr/>
          <p:nvPr/>
        </p:nvCxnSpPr>
        <p:spPr>
          <a:xfrm>
            <a:off x="777836" y="5496530"/>
            <a:ext cx="8795404"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8" name="直線コネクタ 77">
            <a:extLst>
              <a:ext uri="{FF2B5EF4-FFF2-40B4-BE49-F238E27FC236}">
                <a16:creationId xmlns:a16="http://schemas.microsoft.com/office/drawing/2014/main" id="{A543D0F4-2A12-8547-B7FD-2FCA5045E33E}"/>
              </a:ext>
            </a:extLst>
          </p:cNvPr>
          <p:cNvCxnSpPr/>
          <p:nvPr/>
        </p:nvCxnSpPr>
        <p:spPr>
          <a:xfrm>
            <a:off x="777836" y="5825268"/>
            <a:ext cx="8795404"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9" name="直線コネクタ 78">
            <a:extLst>
              <a:ext uri="{FF2B5EF4-FFF2-40B4-BE49-F238E27FC236}">
                <a16:creationId xmlns:a16="http://schemas.microsoft.com/office/drawing/2014/main" id="{257E9A73-8D6B-8A43-BF31-67B40D146E3C}"/>
              </a:ext>
            </a:extLst>
          </p:cNvPr>
          <p:cNvCxnSpPr/>
          <p:nvPr/>
        </p:nvCxnSpPr>
        <p:spPr>
          <a:xfrm>
            <a:off x="777836" y="6153999"/>
            <a:ext cx="8795404"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sp>
        <p:nvSpPr>
          <p:cNvPr id="80" name="テキスト ボックス 79">
            <a:extLst>
              <a:ext uri="{FF2B5EF4-FFF2-40B4-BE49-F238E27FC236}">
                <a16:creationId xmlns:a16="http://schemas.microsoft.com/office/drawing/2014/main" id="{9CDDFA06-B10B-B14B-BDB1-FB57E42FAF8D}"/>
              </a:ext>
            </a:extLst>
          </p:cNvPr>
          <p:cNvSpPr txBox="1"/>
          <p:nvPr/>
        </p:nvSpPr>
        <p:spPr>
          <a:xfrm>
            <a:off x="5173871" y="812558"/>
            <a:ext cx="3594674" cy="299262"/>
          </a:xfrm>
          <a:prstGeom prst="rect">
            <a:avLst/>
          </a:prstGeom>
          <a:noFill/>
        </p:spPr>
        <p:txBody>
          <a:bodyPr wrap="square" rtlCol="0">
            <a:spAutoFit/>
          </a:bodyPr>
          <a:lstStyle/>
          <a:p>
            <a:pPr algn="ctr"/>
            <a:r>
              <a:rPr lang="ja-JP" altLang="en-US" sz="1200" dirty="0">
                <a:solidFill>
                  <a:srgbClr val="404040"/>
                </a:solidFill>
                <a:latin typeface="メイリオ"/>
                <a:ea typeface="メイリオ"/>
                <a:cs typeface="メイリオ"/>
              </a:rPr>
              <a:t>反対意見（またはデメリット）</a:t>
            </a:r>
            <a:endParaRPr kumimoji="1" lang="ja-JP" altLang="en-US" dirty="0">
              <a:solidFill>
                <a:srgbClr val="404040"/>
              </a:solidFill>
              <a:latin typeface="メイリオ"/>
              <a:ea typeface="メイリオ"/>
              <a:cs typeface="メイリオ"/>
            </a:endParaRPr>
          </a:p>
        </p:txBody>
      </p:sp>
      <p:sp>
        <p:nvSpPr>
          <p:cNvPr id="81" name="テキスト ボックス 80">
            <a:extLst>
              <a:ext uri="{FF2B5EF4-FFF2-40B4-BE49-F238E27FC236}">
                <a16:creationId xmlns:a16="http://schemas.microsoft.com/office/drawing/2014/main" id="{E3B73F3C-AEC4-D240-A5F9-5C186B6048DF}"/>
              </a:ext>
            </a:extLst>
          </p:cNvPr>
          <p:cNvSpPr txBox="1"/>
          <p:nvPr/>
        </p:nvSpPr>
        <p:spPr>
          <a:xfrm>
            <a:off x="8774577" y="812558"/>
            <a:ext cx="794679" cy="299262"/>
          </a:xfrm>
          <a:prstGeom prst="rect">
            <a:avLst/>
          </a:prstGeom>
          <a:noFill/>
        </p:spPr>
        <p:txBody>
          <a:bodyPr wrap="square" rtlCol="0">
            <a:spAutoFit/>
          </a:bodyPr>
          <a:lstStyle/>
          <a:p>
            <a:pPr algn="ctr"/>
            <a:r>
              <a:rPr kumimoji="1" lang="ja-JP" altLang="en-US" sz="1200" dirty="0">
                <a:solidFill>
                  <a:srgbClr val="404040"/>
                </a:solidFill>
                <a:latin typeface="メイリオ"/>
                <a:ea typeface="メイリオ"/>
                <a:cs typeface="メイリオ"/>
              </a:rPr>
              <a:t>重要度</a:t>
            </a:r>
            <a:endParaRPr kumimoji="1" lang="ja-JP" altLang="en-US" dirty="0">
              <a:solidFill>
                <a:srgbClr val="404040"/>
              </a:solidFill>
              <a:latin typeface="メイリオ"/>
              <a:ea typeface="メイリオ"/>
              <a:cs typeface="メイリオ"/>
            </a:endParaRPr>
          </a:p>
        </p:txBody>
      </p:sp>
      <p:cxnSp>
        <p:nvCxnSpPr>
          <p:cNvPr id="83" name="直線コネクタ 82">
            <a:extLst>
              <a:ext uri="{FF2B5EF4-FFF2-40B4-BE49-F238E27FC236}">
                <a16:creationId xmlns:a16="http://schemas.microsoft.com/office/drawing/2014/main" id="{D794213F-3327-F646-8725-B9D049C5F3B6}"/>
              </a:ext>
            </a:extLst>
          </p:cNvPr>
          <p:cNvCxnSpPr/>
          <p:nvPr/>
        </p:nvCxnSpPr>
        <p:spPr>
          <a:xfrm>
            <a:off x="5179903" y="686423"/>
            <a:ext cx="1" cy="5794879"/>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85" name="直線コネクタ 84">
            <a:extLst>
              <a:ext uri="{FF2B5EF4-FFF2-40B4-BE49-F238E27FC236}">
                <a16:creationId xmlns:a16="http://schemas.microsoft.com/office/drawing/2014/main" id="{E4DF8B1B-B85B-0A44-BA96-FCFB8A38056B}"/>
              </a:ext>
            </a:extLst>
          </p:cNvPr>
          <p:cNvCxnSpPr/>
          <p:nvPr/>
        </p:nvCxnSpPr>
        <p:spPr>
          <a:xfrm>
            <a:off x="4385225" y="686423"/>
            <a:ext cx="1" cy="5794879"/>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86" name="直線コネクタ 85">
            <a:extLst>
              <a:ext uri="{FF2B5EF4-FFF2-40B4-BE49-F238E27FC236}">
                <a16:creationId xmlns:a16="http://schemas.microsoft.com/office/drawing/2014/main" id="{EFB64BB1-4D68-4944-B197-85973FC32EFA}"/>
              </a:ext>
            </a:extLst>
          </p:cNvPr>
          <p:cNvCxnSpPr/>
          <p:nvPr/>
        </p:nvCxnSpPr>
        <p:spPr>
          <a:xfrm>
            <a:off x="8768544" y="695372"/>
            <a:ext cx="1" cy="5794879"/>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87" name="直線コネクタ 86">
            <a:extLst>
              <a:ext uri="{FF2B5EF4-FFF2-40B4-BE49-F238E27FC236}">
                <a16:creationId xmlns:a16="http://schemas.microsoft.com/office/drawing/2014/main" id="{BF6B9462-6E70-3D4F-A68C-AB64103A6A79}"/>
              </a:ext>
            </a:extLst>
          </p:cNvPr>
          <p:cNvCxnSpPr/>
          <p:nvPr/>
        </p:nvCxnSpPr>
        <p:spPr>
          <a:xfrm>
            <a:off x="777836" y="2211034"/>
            <a:ext cx="8795404"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8" name="直線コネクタ 87">
            <a:extLst>
              <a:ext uri="{FF2B5EF4-FFF2-40B4-BE49-F238E27FC236}">
                <a16:creationId xmlns:a16="http://schemas.microsoft.com/office/drawing/2014/main" id="{45DFEAB7-130C-034D-94CC-292105D4B7F1}"/>
              </a:ext>
            </a:extLst>
          </p:cNvPr>
          <p:cNvCxnSpPr/>
          <p:nvPr/>
        </p:nvCxnSpPr>
        <p:spPr>
          <a:xfrm>
            <a:off x="341815" y="5167792"/>
            <a:ext cx="9231426"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9" name="直線コネクタ 88">
            <a:extLst>
              <a:ext uri="{FF2B5EF4-FFF2-40B4-BE49-F238E27FC236}">
                <a16:creationId xmlns:a16="http://schemas.microsoft.com/office/drawing/2014/main" id="{46FD5C74-59A3-4A44-BEC0-3D79AB816466}"/>
              </a:ext>
            </a:extLst>
          </p:cNvPr>
          <p:cNvCxnSpPr/>
          <p:nvPr/>
        </p:nvCxnSpPr>
        <p:spPr>
          <a:xfrm>
            <a:off x="341815" y="2537888"/>
            <a:ext cx="9231426"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90" name="直線コネクタ 89">
            <a:extLst>
              <a:ext uri="{FF2B5EF4-FFF2-40B4-BE49-F238E27FC236}">
                <a16:creationId xmlns:a16="http://schemas.microsoft.com/office/drawing/2014/main" id="{CC8C1449-A6B9-8140-9136-004C949236FC}"/>
              </a:ext>
            </a:extLst>
          </p:cNvPr>
          <p:cNvCxnSpPr/>
          <p:nvPr/>
        </p:nvCxnSpPr>
        <p:spPr>
          <a:xfrm>
            <a:off x="777836" y="3195364"/>
            <a:ext cx="8795404"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93" name="直線コネクタ 92">
            <a:extLst>
              <a:ext uri="{FF2B5EF4-FFF2-40B4-BE49-F238E27FC236}">
                <a16:creationId xmlns:a16="http://schemas.microsoft.com/office/drawing/2014/main" id="{BF6CCC92-D367-444D-AA79-F712CDF7E7A0}"/>
              </a:ext>
            </a:extLst>
          </p:cNvPr>
          <p:cNvCxnSpPr/>
          <p:nvPr/>
        </p:nvCxnSpPr>
        <p:spPr>
          <a:xfrm>
            <a:off x="777836" y="1884178"/>
            <a:ext cx="8795404"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sp>
        <p:nvSpPr>
          <p:cNvPr id="95" name="テキスト ボックス 94">
            <a:extLst>
              <a:ext uri="{FF2B5EF4-FFF2-40B4-BE49-F238E27FC236}">
                <a16:creationId xmlns:a16="http://schemas.microsoft.com/office/drawing/2014/main" id="{3B1D585C-435D-8548-B778-A770744D69AB}"/>
              </a:ext>
            </a:extLst>
          </p:cNvPr>
          <p:cNvSpPr txBox="1"/>
          <p:nvPr/>
        </p:nvSpPr>
        <p:spPr>
          <a:xfrm>
            <a:off x="397251" y="1219197"/>
            <a:ext cx="353943" cy="1318692"/>
          </a:xfrm>
          <a:prstGeom prst="rect">
            <a:avLst/>
          </a:prstGeom>
          <a:noFill/>
        </p:spPr>
        <p:txBody>
          <a:bodyPr vert="eaVert" wrap="square" rtlCol="0">
            <a:spAutoFit/>
          </a:bodyPr>
          <a:lstStyle/>
          <a:p>
            <a:pPr algn="ctr"/>
            <a:r>
              <a:rPr lang="ja-JP" altLang="en-US" sz="1100" dirty="0">
                <a:solidFill>
                  <a:srgbClr val="404040"/>
                </a:solidFill>
                <a:latin typeface="メイリオ"/>
                <a:ea typeface="メイリオ"/>
                <a:cs typeface="メイリオ"/>
              </a:rPr>
              <a:t>選択肢</a:t>
            </a:r>
            <a:r>
              <a:rPr kumimoji="1" lang="ja-JP" altLang="en-US" sz="1100" dirty="0">
                <a:solidFill>
                  <a:srgbClr val="404040"/>
                </a:solidFill>
                <a:latin typeface="メイリオ"/>
                <a:ea typeface="メイリオ"/>
                <a:cs typeface="メイリオ"/>
              </a:rPr>
              <a:t>①</a:t>
            </a:r>
            <a:endParaRPr kumimoji="1" lang="ja-JP" altLang="en-US" sz="1600" dirty="0">
              <a:solidFill>
                <a:srgbClr val="404040"/>
              </a:solidFill>
              <a:latin typeface="メイリオ"/>
              <a:ea typeface="メイリオ"/>
              <a:cs typeface="メイリオ"/>
            </a:endParaRPr>
          </a:p>
        </p:txBody>
      </p:sp>
      <p:sp>
        <p:nvSpPr>
          <p:cNvPr id="97" name="テキスト ボックス 96">
            <a:extLst>
              <a:ext uri="{FF2B5EF4-FFF2-40B4-BE49-F238E27FC236}">
                <a16:creationId xmlns:a16="http://schemas.microsoft.com/office/drawing/2014/main" id="{FFA58C2B-7701-5A43-BF82-1A779A1DA275}"/>
              </a:ext>
            </a:extLst>
          </p:cNvPr>
          <p:cNvSpPr txBox="1"/>
          <p:nvPr/>
        </p:nvSpPr>
        <p:spPr>
          <a:xfrm>
            <a:off x="397251" y="2542775"/>
            <a:ext cx="353943" cy="1318692"/>
          </a:xfrm>
          <a:prstGeom prst="rect">
            <a:avLst/>
          </a:prstGeom>
          <a:noFill/>
        </p:spPr>
        <p:txBody>
          <a:bodyPr vert="eaVert" wrap="square" rtlCol="0">
            <a:spAutoFit/>
          </a:bodyPr>
          <a:lstStyle/>
          <a:p>
            <a:pPr algn="ctr"/>
            <a:r>
              <a:rPr lang="ja-JP" altLang="en-US" sz="1100" dirty="0">
                <a:solidFill>
                  <a:srgbClr val="404040"/>
                </a:solidFill>
                <a:latin typeface="メイリオ"/>
                <a:ea typeface="メイリオ"/>
                <a:cs typeface="メイリオ"/>
              </a:rPr>
              <a:t>選択肢</a:t>
            </a:r>
            <a:r>
              <a:rPr kumimoji="1" lang="ja-JP" altLang="en-US" sz="1100" dirty="0">
                <a:solidFill>
                  <a:srgbClr val="404040"/>
                </a:solidFill>
                <a:latin typeface="メイリオ"/>
                <a:ea typeface="メイリオ"/>
                <a:cs typeface="メイリオ"/>
              </a:rPr>
              <a:t>②</a:t>
            </a:r>
            <a:endParaRPr kumimoji="1" lang="ja-JP" altLang="en-US" sz="1600" dirty="0">
              <a:solidFill>
                <a:srgbClr val="404040"/>
              </a:solidFill>
              <a:latin typeface="メイリオ"/>
              <a:ea typeface="メイリオ"/>
              <a:cs typeface="メイリオ"/>
            </a:endParaRPr>
          </a:p>
        </p:txBody>
      </p:sp>
      <p:sp>
        <p:nvSpPr>
          <p:cNvPr id="99" name="テキスト ボックス 98">
            <a:extLst>
              <a:ext uri="{FF2B5EF4-FFF2-40B4-BE49-F238E27FC236}">
                <a16:creationId xmlns:a16="http://schemas.microsoft.com/office/drawing/2014/main" id="{3AB51A5B-66B6-C640-B983-24F83B5A3DD4}"/>
              </a:ext>
            </a:extLst>
          </p:cNvPr>
          <p:cNvSpPr txBox="1"/>
          <p:nvPr/>
        </p:nvSpPr>
        <p:spPr>
          <a:xfrm>
            <a:off x="397251" y="3854043"/>
            <a:ext cx="353943" cy="1318692"/>
          </a:xfrm>
          <a:prstGeom prst="rect">
            <a:avLst/>
          </a:prstGeom>
          <a:noFill/>
        </p:spPr>
        <p:txBody>
          <a:bodyPr vert="eaVert" wrap="square" rtlCol="0">
            <a:spAutoFit/>
          </a:bodyPr>
          <a:lstStyle/>
          <a:p>
            <a:pPr algn="ctr"/>
            <a:r>
              <a:rPr lang="ja-JP" altLang="en-US" sz="1100" dirty="0">
                <a:solidFill>
                  <a:srgbClr val="404040"/>
                </a:solidFill>
                <a:latin typeface="メイリオ"/>
                <a:ea typeface="メイリオ"/>
                <a:cs typeface="メイリオ"/>
              </a:rPr>
              <a:t>選択肢</a:t>
            </a:r>
            <a:r>
              <a:rPr kumimoji="1" lang="ja-JP" altLang="en-US" sz="1100" dirty="0">
                <a:solidFill>
                  <a:srgbClr val="404040"/>
                </a:solidFill>
                <a:latin typeface="メイリオ"/>
                <a:ea typeface="メイリオ"/>
                <a:cs typeface="メイリオ"/>
              </a:rPr>
              <a:t>③</a:t>
            </a:r>
            <a:endParaRPr kumimoji="1" lang="ja-JP" altLang="en-US" sz="1600" dirty="0">
              <a:solidFill>
                <a:srgbClr val="404040"/>
              </a:solidFill>
              <a:latin typeface="メイリオ"/>
              <a:ea typeface="メイリオ"/>
              <a:cs typeface="メイリオ"/>
            </a:endParaRPr>
          </a:p>
        </p:txBody>
      </p:sp>
      <p:sp>
        <p:nvSpPr>
          <p:cNvPr id="100" name="テキスト ボックス 99">
            <a:extLst>
              <a:ext uri="{FF2B5EF4-FFF2-40B4-BE49-F238E27FC236}">
                <a16:creationId xmlns:a16="http://schemas.microsoft.com/office/drawing/2014/main" id="{C4C3BF13-C4B1-A54F-93DD-9036BF0064E0}"/>
              </a:ext>
            </a:extLst>
          </p:cNvPr>
          <p:cNvSpPr txBox="1"/>
          <p:nvPr/>
        </p:nvSpPr>
        <p:spPr>
          <a:xfrm>
            <a:off x="397251" y="5161563"/>
            <a:ext cx="353943" cy="1318692"/>
          </a:xfrm>
          <a:prstGeom prst="rect">
            <a:avLst/>
          </a:prstGeom>
          <a:noFill/>
        </p:spPr>
        <p:txBody>
          <a:bodyPr vert="eaVert" wrap="square" rtlCol="0">
            <a:spAutoFit/>
          </a:bodyPr>
          <a:lstStyle/>
          <a:p>
            <a:pPr algn="ctr"/>
            <a:r>
              <a:rPr lang="ja-JP" altLang="en-US" sz="1100" dirty="0">
                <a:solidFill>
                  <a:srgbClr val="404040"/>
                </a:solidFill>
                <a:latin typeface="メイリオ"/>
                <a:ea typeface="メイリオ"/>
                <a:cs typeface="メイリオ"/>
              </a:rPr>
              <a:t>選択肢</a:t>
            </a:r>
            <a:r>
              <a:rPr kumimoji="1" lang="ja-JP" altLang="en-US" sz="1100" dirty="0">
                <a:solidFill>
                  <a:srgbClr val="404040"/>
                </a:solidFill>
                <a:latin typeface="メイリオ"/>
                <a:ea typeface="メイリオ"/>
                <a:cs typeface="メイリオ"/>
              </a:rPr>
              <a:t>④</a:t>
            </a:r>
            <a:endParaRPr kumimoji="1" lang="ja-JP" altLang="en-US" sz="1600" dirty="0">
              <a:solidFill>
                <a:srgbClr val="404040"/>
              </a:solidFill>
              <a:latin typeface="メイリオ"/>
              <a:ea typeface="メイリオ"/>
              <a:cs typeface="メイリオ"/>
            </a:endParaRPr>
          </a:p>
        </p:txBody>
      </p:sp>
      <p:sp>
        <p:nvSpPr>
          <p:cNvPr id="101" name="角丸四角形 100">
            <a:extLst>
              <a:ext uri="{FF2B5EF4-FFF2-40B4-BE49-F238E27FC236}">
                <a16:creationId xmlns:a16="http://schemas.microsoft.com/office/drawing/2014/main" id="{E16AAA22-E405-9D46-B115-B1AEE573CA2B}"/>
              </a:ext>
            </a:extLst>
          </p:cNvPr>
          <p:cNvSpPr/>
          <p:nvPr/>
        </p:nvSpPr>
        <p:spPr>
          <a:xfrm>
            <a:off x="776997" y="689405"/>
            <a:ext cx="8796243" cy="5800848"/>
          </a:xfrm>
          <a:prstGeom prst="roundRect">
            <a:avLst>
              <a:gd name="adj" fmla="val 0"/>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sp>
        <p:nvSpPr>
          <p:cNvPr id="102" name="角丸四角形 101">
            <a:extLst>
              <a:ext uri="{FF2B5EF4-FFF2-40B4-BE49-F238E27FC236}">
                <a16:creationId xmlns:a16="http://schemas.microsoft.com/office/drawing/2014/main" id="{7A7F7066-74F7-8845-937B-7186CE39117A}"/>
              </a:ext>
            </a:extLst>
          </p:cNvPr>
          <p:cNvSpPr/>
          <p:nvPr/>
        </p:nvSpPr>
        <p:spPr>
          <a:xfrm>
            <a:off x="348684" y="1221499"/>
            <a:ext cx="9221936" cy="5268754"/>
          </a:xfrm>
          <a:prstGeom prst="roundRect">
            <a:avLst>
              <a:gd name="adj" fmla="val 0"/>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cxnSp>
        <p:nvCxnSpPr>
          <p:cNvPr id="70" name="直線コネクタ 69">
            <a:extLst>
              <a:ext uri="{FF2B5EF4-FFF2-40B4-BE49-F238E27FC236}">
                <a16:creationId xmlns:a16="http://schemas.microsoft.com/office/drawing/2014/main" id="{F8C56F12-D1A3-5740-8D89-49F9CDFA1DC9}"/>
              </a:ext>
            </a:extLst>
          </p:cNvPr>
          <p:cNvCxnSpPr/>
          <p:nvPr/>
        </p:nvCxnSpPr>
        <p:spPr>
          <a:xfrm>
            <a:off x="777836" y="1557322"/>
            <a:ext cx="8795404"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sp>
        <p:nvSpPr>
          <p:cNvPr id="33" name="テキスト ボックス 32">
            <a:extLst>
              <a:ext uri="{FF2B5EF4-FFF2-40B4-BE49-F238E27FC236}">
                <a16:creationId xmlns:a16="http://schemas.microsoft.com/office/drawing/2014/main" id="{D21DA0F4-3CCA-C74A-BE8D-524D9CDDB056}"/>
              </a:ext>
            </a:extLst>
          </p:cNvPr>
          <p:cNvSpPr txBox="1"/>
          <p:nvPr/>
        </p:nvSpPr>
        <p:spPr>
          <a:xfrm>
            <a:off x="770671" y="1263172"/>
            <a:ext cx="3614280" cy="253916"/>
          </a:xfrm>
          <a:prstGeom prst="rect">
            <a:avLst/>
          </a:prstGeom>
          <a:noFill/>
        </p:spPr>
        <p:txBody>
          <a:bodyPr wrap="square" rtlCol="0" anchor="ctr">
            <a:spAutoFit/>
          </a:bodyPr>
          <a:lstStyle/>
          <a:p>
            <a:pPr algn="ctr"/>
            <a:r>
              <a:rPr kumimoji="1" lang="ja-JP" altLang="en-US" sz="1050" dirty="0">
                <a:solidFill>
                  <a:srgbClr val="404040"/>
                </a:solidFill>
                <a:latin typeface="メイリオ"/>
                <a:ea typeface="メイリオ"/>
                <a:cs typeface="メイリオ"/>
              </a:rPr>
              <a:t>あああ</a:t>
            </a:r>
            <a:endParaRPr kumimoji="1" lang="ja-JP" altLang="en-US" sz="1400" dirty="0">
              <a:solidFill>
                <a:srgbClr val="404040"/>
              </a:solidFill>
              <a:latin typeface="メイリオ"/>
              <a:ea typeface="メイリオ"/>
              <a:cs typeface="メイリオ"/>
            </a:endParaRPr>
          </a:p>
        </p:txBody>
      </p:sp>
      <p:sp>
        <p:nvSpPr>
          <p:cNvPr id="34" name="テキスト ボックス 33">
            <a:extLst>
              <a:ext uri="{FF2B5EF4-FFF2-40B4-BE49-F238E27FC236}">
                <a16:creationId xmlns:a16="http://schemas.microsoft.com/office/drawing/2014/main" id="{B9E333E0-94B8-FC47-BFDF-FA9BDEDAD9A5}"/>
              </a:ext>
            </a:extLst>
          </p:cNvPr>
          <p:cNvSpPr txBox="1"/>
          <p:nvPr/>
        </p:nvSpPr>
        <p:spPr>
          <a:xfrm>
            <a:off x="4384951" y="1259325"/>
            <a:ext cx="788920" cy="261610"/>
          </a:xfrm>
          <a:prstGeom prst="rect">
            <a:avLst/>
          </a:prstGeom>
          <a:noFill/>
        </p:spPr>
        <p:txBody>
          <a:bodyPr wrap="square" rtlCol="0" anchor="ctr">
            <a:spAutoFit/>
          </a:bodyPr>
          <a:lstStyle/>
          <a:p>
            <a:pPr algn="ctr"/>
            <a:r>
              <a:rPr kumimoji="1" lang="en-US" altLang="ja-JP" sz="1050" dirty="0">
                <a:solidFill>
                  <a:srgbClr val="404040"/>
                </a:solidFill>
                <a:latin typeface="メイリオ"/>
                <a:ea typeface="メイリオ"/>
                <a:cs typeface="メイリオ"/>
              </a:rPr>
              <a:t>3</a:t>
            </a:r>
            <a:endParaRPr kumimoji="1" lang="ja-JP" altLang="en-US" sz="1400" dirty="0">
              <a:solidFill>
                <a:srgbClr val="404040"/>
              </a:solidFill>
              <a:latin typeface="メイリオ"/>
              <a:ea typeface="メイリオ"/>
              <a:cs typeface="メイリオ"/>
            </a:endParaRPr>
          </a:p>
        </p:txBody>
      </p:sp>
      <p:sp>
        <p:nvSpPr>
          <p:cNvPr id="35" name="テキスト ボックス 34">
            <a:extLst>
              <a:ext uri="{FF2B5EF4-FFF2-40B4-BE49-F238E27FC236}">
                <a16:creationId xmlns:a16="http://schemas.microsoft.com/office/drawing/2014/main" id="{88BB836E-E998-7D4C-9912-3880DFD78E30}"/>
              </a:ext>
            </a:extLst>
          </p:cNvPr>
          <p:cNvSpPr txBox="1"/>
          <p:nvPr/>
        </p:nvSpPr>
        <p:spPr>
          <a:xfrm>
            <a:off x="5173596" y="1266853"/>
            <a:ext cx="3594948" cy="261610"/>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あああ</a:t>
            </a:r>
            <a:endParaRPr kumimoji="1" lang="ja-JP" altLang="en-US" sz="1400" dirty="0">
              <a:solidFill>
                <a:srgbClr val="404040"/>
              </a:solidFill>
              <a:latin typeface="メイリオ"/>
              <a:ea typeface="メイリオ"/>
              <a:cs typeface="メイリオ"/>
            </a:endParaRPr>
          </a:p>
        </p:txBody>
      </p:sp>
      <p:sp>
        <p:nvSpPr>
          <p:cNvPr id="36" name="テキスト ボックス 35">
            <a:extLst>
              <a:ext uri="{FF2B5EF4-FFF2-40B4-BE49-F238E27FC236}">
                <a16:creationId xmlns:a16="http://schemas.microsoft.com/office/drawing/2014/main" id="{34AA81FF-8C7B-1443-8DBB-B38EF7DE85F9}"/>
              </a:ext>
            </a:extLst>
          </p:cNvPr>
          <p:cNvSpPr txBox="1"/>
          <p:nvPr/>
        </p:nvSpPr>
        <p:spPr>
          <a:xfrm>
            <a:off x="8765924" y="1266853"/>
            <a:ext cx="798608" cy="261610"/>
          </a:xfrm>
          <a:prstGeom prst="rect">
            <a:avLst/>
          </a:prstGeom>
          <a:noFill/>
        </p:spPr>
        <p:txBody>
          <a:bodyPr wrap="square" rtlCol="0" anchor="ctr">
            <a:spAutoFit/>
          </a:bodyPr>
          <a:lstStyle/>
          <a:p>
            <a:pPr algn="ctr"/>
            <a:r>
              <a:rPr kumimoji="1" lang="en-US" altLang="ja-JP" sz="1050" dirty="0">
                <a:solidFill>
                  <a:srgbClr val="404040"/>
                </a:solidFill>
                <a:latin typeface="メイリオ"/>
                <a:ea typeface="メイリオ"/>
                <a:cs typeface="メイリオ"/>
              </a:rPr>
              <a:t>3</a:t>
            </a:r>
            <a:endParaRPr kumimoji="1" lang="ja-JP" altLang="en-US" sz="1400" dirty="0">
              <a:solidFill>
                <a:srgbClr val="404040"/>
              </a:solidFill>
              <a:latin typeface="メイリオ"/>
              <a:ea typeface="メイリオ"/>
              <a:cs typeface="メイリオ"/>
            </a:endParaRPr>
          </a:p>
        </p:txBody>
      </p:sp>
      <p:sp>
        <p:nvSpPr>
          <p:cNvPr id="52" name="テキスト ボックス 51">
            <a:extLst>
              <a:ext uri="{FF2B5EF4-FFF2-40B4-BE49-F238E27FC236}">
                <a16:creationId xmlns:a16="http://schemas.microsoft.com/office/drawing/2014/main" id="{74B46BAF-DB5E-7043-BEAF-507C26B78A5D}"/>
              </a:ext>
            </a:extLst>
          </p:cNvPr>
          <p:cNvSpPr txBox="1"/>
          <p:nvPr/>
        </p:nvSpPr>
        <p:spPr>
          <a:xfrm>
            <a:off x="770671" y="1590028"/>
            <a:ext cx="3614280" cy="253916"/>
          </a:xfrm>
          <a:prstGeom prst="rect">
            <a:avLst/>
          </a:prstGeom>
          <a:noFill/>
        </p:spPr>
        <p:txBody>
          <a:bodyPr wrap="square" rtlCol="0" anchor="ctr">
            <a:spAutoFit/>
          </a:bodyPr>
          <a:lstStyle/>
          <a:p>
            <a:pPr algn="ctr"/>
            <a:r>
              <a:rPr kumimoji="1" lang="ja-JP" altLang="en-US" sz="1050" dirty="0">
                <a:solidFill>
                  <a:srgbClr val="404040"/>
                </a:solidFill>
                <a:latin typeface="メイリオ"/>
                <a:ea typeface="メイリオ"/>
                <a:cs typeface="メイリオ"/>
              </a:rPr>
              <a:t>あああ</a:t>
            </a:r>
            <a:endParaRPr kumimoji="1" lang="ja-JP" altLang="en-US" sz="1400" dirty="0">
              <a:solidFill>
                <a:srgbClr val="404040"/>
              </a:solidFill>
              <a:latin typeface="メイリオ"/>
              <a:ea typeface="メイリオ"/>
              <a:cs typeface="メイリオ"/>
            </a:endParaRPr>
          </a:p>
        </p:txBody>
      </p:sp>
      <p:sp>
        <p:nvSpPr>
          <p:cNvPr id="53" name="テキスト ボックス 52">
            <a:extLst>
              <a:ext uri="{FF2B5EF4-FFF2-40B4-BE49-F238E27FC236}">
                <a16:creationId xmlns:a16="http://schemas.microsoft.com/office/drawing/2014/main" id="{755AF05D-37E0-B94B-8AE3-EA55ABDA1205}"/>
              </a:ext>
            </a:extLst>
          </p:cNvPr>
          <p:cNvSpPr txBox="1"/>
          <p:nvPr/>
        </p:nvSpPr>
        <p:spPr>
          <a:xfrm>
            <a:off x="4384951" y="1586181"/>
            <a:ext cx="788920" cy="261610"/>
          </a:xfrm>
          <a:prstGeom prst="rect">
            <a:avLst/>
          </a:prstGeom>
          <a:noFill/>
        </p:spPr>
        <p:txBody>
          <a:bodyPr wrap="square" rtlCol="0" anchor="ctr">
            <a:spAutoFit/>
          </a:bodyPr>
          <a:lstStyle/>
          <a:p>
            <a:pPr algn="ctr"/>
            <a:r>
              <a:rPr kumimoji="1" lang="en-US" altLang="ja-JP" sz="1050" dirty="0">
                <a:solidFill>
                  <a:srgbClr val="404040"/>
                </a:solidFill>
                <a:latin typeface="メイリオ"/>
                <a:ea typeface="メイリオ"/>
                <a:cs typeface="メイリオ"/>
              </a:rPr>
              <a:t>3</a:t>
            </a:r>
            <a:endParaRPr kumimoji="1" lang="ja-JP" altLang="en-US" sz="1400" dirty="0">
              <a:solidFill>
                <a:srgbClr val="404040"/>
              </a:solidFill>
              <a:latin typeface="メイリオ"/>
              <a:ea typeface="メイリオ"/>
              <a:cs typeface="メイリオ"/>
            </a:endParaRPr>
          </a:p>
        </p:txBody>
      </p:sp>
      <p:sp>
        <p:nvSpPr>
          <p:cNvPr id="54" name="テキスト ボックス 53">
            <a:extLst>
              <a:ext uri="{FF2B5EF4-FFF2-40B4-BE49-F238E27FC236}">
                <a16:creationId xmlns:a16="http://schemas.microsoft.com/office/drawing/2014/main" id="{4DA628B5-5225-1C46-93E5-58B4043E1AAC}"/>
              </a:ext>
            </a:extLst>
          </p:cNvPr>
          <p:cNvSpPr txBox="1"/>
          <p:nvPr/>
        </p:nvSpPr>
        <p:spPr>
          <a:xfrm>
            <a:off x="5173596" y="1593709"/>
            <a:ext cx="3594948" cy="261610"/>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あああ</a:t>
            </a:r>
            <a:endParaRPr kumimoji="1" lang="ja-JP" altLang="en-US" sz="1400" dirty="0">
              <a:solidFill>
                <a:srgbClr val="404040"/>
              </a:solidFill>
              <a:latin typeface="メイリオ"/>
              <a:ea typeface="メイリオ"/>
              <a:cs typeface="メイリオ"/>
            </a:endParaRPr>
          </a:p>
        </p:txBody>
      </p:sp>
      <p:sp>
        <p:nvSpPr>
          <p:cNvPr id="55" name="テキスト ボックス 54">
            <a:extLst>
              <a:ext uri="{FF2B5EF4-FFF2-40B4-BE49-F238E27FC236}">
                <a16:creationId xmlns:a16="http://schemas.microsoft.com/office/drawing/2014/main" id="{1619C044-F4EE-324C-8CAE-8F2F536E3682}"/>
              </a:ext>
            </a:extLst>
          </p:cNvPr>
          <p:cNvSpPr txBox="1"/>
          <p:nvPr/>
        </p:nvSpPr>
        <p:spPr>
          <a:xfrm>
            <a:off x="8765924" y="1593709"/>
            <a:ext cx="798608" cy="261610"/>
          </a:xfrm>
          <a:prstGeom prst="rect">
            <a:avLst/>
          </a:prstGeom>
          <a:noFill/>
        </p:spPr>
        <p:txBody>
          <a:bodyPr wrap="square" rtlCol="0" anchor="ctr">
            <a:spAutoFit/>
          </a:bodyPr>
          <a:lstStyle/>
          <a:p>
            <a:pPr algn="ctr"/>
            <a:r>
              <a:rPr kumimoji="1" lang="en-US" altLang="ja-JP" sz="1050" dirty="0">
                <a:solidFill>
                  <a:srgbClr val="404040"/>
                </a:solidFill>
                <a:latin typeface="メイリオ"/>
                <a:ea typeface="メイリオ"/>
                <a:cs typeface="メイリオ"/>
              </a:rPr>
              <a:t>3</a:t>
            </a:r>
            <a:endParaRPr kumimoji="1" lang="ja-JP" altLang="en-US" sz="1400" dirty="0">
              <a:solidFill>
                <a:srgbClr val="404040"/>
              </a:solidFill>
              <a:latin typeface="メイリオ"/>
              <a:ea typeface="メイリオ"/>
              <a:cs typeface="メイリオ"/>
            </a:endParaRPr>
          </a:p>
        </p:txBody>
      </p:sp>
      <p:sp>
        <p:nvSpPr>
          <p:cNvPr id="57" name="テキスト ボックス 56">
            <a:extLst>
              <a:ext uri="{FF2B5EF4-FFF2-40B4-BE49-F238E27FC236}">
                <a16:creationId xmlns:a16="http://schemas.microsoft.com/office/drawing/2014/main" id="{3CACC9E6-7BA7-004A-9F10-D9EF12C38606}"/>
              </a:ext>
            </a:extLst>
          </p:cNvPr>
          <p:cNvSpPr txBox="1"/>
          <p:nvPr/>
        </p:nvSpPr>
        <p:spPr>
          <a:xfrm>
            <a:off x="770671" y="1916884"/>
            <a:ext cx="3614280" cy="253916"/>
          </a:xfrm>
          <a:prstGeom prst="rect">
            <a:avLst/>
          </a:prstGeom>
          <a:noFill/>
        </p:spPr>
        <p:txBody>
          <a:bodyPr wrap="square" rtlCol="0" anchor="ctr">
            <a:spAutoFit/>
          </a:bodyPr>
          <a:lstStyle/>
          <a:p>
            <a:pPr algn="ctr"/>
            <a:r>
              <a:rPr kumimoji="1" lang="ja-JP" altLang="en-US" sz="1050" dirty="0">
                <a:solidFill>
                  <a:srgbClr val="404040"/>
                </a:solidFill>
                <a:latin typeface="メイリオ"/>
                <a:ea typeface="メイリオ"/>
                <a:cs typeface="メイリオ"/>
              </a:rPr>
              <a:t>あああ</a:t>
            </a:r>
            <a:endParaRPr kumimoji="1" lang="ja-JP" altLang="en-US" sz="1400" dirty="0">
              <a:solidFill>
                <a:srgbClr val="404040"/>
              </a:solidFill>
              <a:latin typeface="メイリオ"/>
              <a:ea typeface="メイリオ"/>
              <a:cs typeface="メイリオ"/>
            </a:endParaRPr>
          </a:p>
        </p:txBody>
      </p:sp>
      <p:sp>
        <p:nvSpPr>
          <p:cNvPr id="58" name="テキスト ボックス 57">
            <a:extLst>
              <a:ext uri="{FF2B5EF4-FFF2-40B4-BE49-F238E27FC236}">
                <a16:creationId xmlns:a16="http://schemas.microsoft.com/office/drawing/2014/main" id="{D7A8DF6A-8941-B24D-BC6C-7027964F4FDE}"/>
              </a:ext>
            </a:extLst>
          </p:cNvPr>
          <p:cNvSpPr txBox="1"/>
          <p:nvPr/>
        </p:nvSpPr>
        <p:spPr>
          <a:xfrm>
            <a:off x="4384951" y="1913037"/>
            <a:ext cx="788920" cy="261610"/>
          </a:xfrm>
          <a:prstGeom prst="rect">
            <a:avLst/>
          </a:prstGeom>
          <a:noFill/>
        </p:spPr>
        <p:txBody>
          <a:bodyPr wrap="square" rtlCol="0" anchor="ctr">
            <a:spAutoFit/>
          </a:bodyPr>
          <a:lstStyle/>
          <a:p>
            <a:pPr algn="ctr"/>
            <a:r>
              <a:rPr kumimoji="1" lang="en-US" altLang="ja-JP" sz="1050" dirty="0">
                <a:solidFill>
                  <a:srgbClr val="404040"/>
                </a:solidFill>
                <a:latin typeface="メイリオ"/>
                <a:ea typeface="メイリオ"/>
                <a:cs typeface="メイリオ"/>
              </a:rPr>
              <a:t>3</a:t>
            </a:r>
            <a:endParaRPr kumimoji="1" lang="ja-JP" altLang="en-US" sz="1400" dirty="0">
              <a:solidFill>
                <a:srgbClr val="404040"/>
              </a:solidFill>
              <a:latin typeface="メイリオ"/>
              <a:ea typeface="メイリオ"/>
              <a:cs typeface="メイリオ"/>
            </a:endParaRPr>
          </a:p>
        </p:txBody>
      </p:sp>
      <p:sp>
        <p:nvSpPr>
          <p:cNvPr id="59" name="テキスト ボックス 58">
            <a:extLst>
              <a:ext uri="{FF2B5EF4-FFF2-40B4-BE49-F238E27FC236}">
                <a16:creationId xmlns:a16="http://schemas.microsoft.com/office/drawing/2014/main" id="{352B3A44-9197-5847-80CF-8322A995A27B}"/>
              </a:ext>
            </a:extLst>
          </p:cNvPr>
          <p:cNvSpPr txBox="1"/>
          <p:nvPr/>
        </p:nvSpPr>
        <p:spPr>
          <a:xfrm>
            <a:off x="5173596" y="1920565"/>
            <a:ext cx="3594948" cy="261610"/>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あああ</a:t>
            </a:r>
            <a:endParaRPr kumimoji="1" lang="ja-JP" altLang="en-US" sz="1400" dirty="0">
              <a:solidFill>
                <a:srgbClr val="404040"/>
              </a:solidFill>
              <a:latin typeface="メイリオ"/>
              <a:ea typeface="メイリオ"/>
              <a:cs typeface="メイリオ"/>
            </a:endParaRPr>
          </a:p>
        </p:txBody>
      </p:sp>
      <p:sp>
        <p:nvSpPr>
          <p:cNvPr id="63" name="テキスト ボックス 62">
            <a:extLst>
              <a:ext uri="{FF2B5EF4-FFF2-40B4-BE49-F238E27FC236}">
                <a16:creationId xmlns:a16="http://schemas.microsoft.com/office/drawing/2014/main" id="{3E36CA23-ABEE-624D-9664-061D4F7E094A}"/>
              </a:ext>
            </a:extLst>
          </p:cNvPr>
          <p:cNvSpPr txBox="1"/>
          <p:nvPr/>
        </p:nvSpPr>
        <p:spPr>
          <a:xfrm>
            <a:off x="8765924" y="1920565"/>
            <a:ext cx="798608" cy="261610"/>
          </a:xfrm>
          <a:prstGeom prst="rect">
            <a:avLst/>
          </a:prstGeom>
          <a:noFill/>
        </p:spPr>
        <p:txBody>
          <a:bodyPr wrap="square" rtlCol="0" anchor="ctr">
            <a:spAutoFit/>
          </a:bodyPr>
          <a:lstStyle/>
          <a:p>
            <a:pPr algn="ctr"/>
            <a:r>
              <a:rPr kumimoji="1" lang="en-US" altLang="ja-JP" sz="1050" dirty="0">
                <a:solidFill>
                  <a:srgbClr val="404040"/>
                </a:solidFill>
                <a:latin typeface="メイリオ"/>
                <a:ea typeface="メイリオ"/>
                <a:cs typeface="メイリオ"/>
              </a:rPr>
              <a:t>3</a:t>
            </a:r>
            <a:endParaRPr kumimoji="1" lang="ja-JP" altLang="en-US" sz="1400" dirty="0">
              <a:solidFill>
                <a:srgbClr val="404040"/>
              </a:solidFill>
              <a:latin typeface="メイリオ"/>
              <a:ea typeface="メイリオ"/>
              <a:cs typeface="メイリオ"/>
            </a:endParaRPr>
          </a:p>
        </p:txBody>
      </p:sp>
      <p:sp>
        <p:nvSpPr>
          <p:cNvPr id="65" name="テキスト ボックス 64">
            <a:extLst>
              <a:ext uri="{FF2B5EF4-FFF2-40B4-BE49-F238E27FC236}">
                <a16:creationId xmlns:a16="http://schemas.microsoft.com/office/drawing/2014/main" id="{3FB23C29-E1B9-6E46-8341-18FABA6917B7}"/>
              </a:ext>
            </a:extLst>
          </p:cNvPr>
          <p:cNvSpPr txBox="1"/>
          <p:nvPr/>
        </p:nvSpPr>
        <p:spPr>
          <a:xfrm>
            <a:off x="770671" y="2243740"/>
            <a:ext cx="3614280" cy="253916"/>
          </a:xfrm>
          <a:prstGeom prst="rect">
            <a:avLst/>
          </a:prstGeom>
          <a:noFill/>
        </p:spPr>
        <p:txBody>
          <a:bodyPr wrap="square" rtlCol="0" anchor="ctr">
            <a:spAutoFit/>
          </a:bodyPr>
          <a:lstStyle/>
          <a:p>
            <a:pPr algn="ctr"/>
            <a:r>
              <a:rPr kumimoji="1" lang="ja-JP" altLang="en-US" sz="1050" dirty="0">
                <a:solidFill>
                  <a:srgbClr val="404040"/>
                </a:solidFill>
                <a:latin typeface="メイリオ"/>
                <a:ea typeface="メイリオ"/>
                <a:cs typeface="メイリオ"/>
              </a:rPr>
              <a:t>あああ</a:t>
            </a:r>
            <a:endParaRPr kumimoji="1" lang="ja-JP" altLang="en-US" sz="1400" dirty="0">
              <a:solidFill>
                <a:srgbClr val="404040"/>
              </a:solidFill>
              <a:latin typeface="メイリオ"/>
              <a:ea typeface="メイリオ"/>
              <a:cs typeface="メイリオ"/>
            </a:endParaRPr>
          </a:p>
        </p:txBody>
      </p:sp>
      <p:sp>
        <p:nvSpPr>
          <p:cNvPr id="66" name="テキスト ボックス 65">
            <a:extLst>
              <a:ext uri="{FF2B5EF4-FFF2-40B4-BE49-F238E27FC236}">
                <a16:creationId xmlns:a16="http://schemas.microsoft.com/office/drawing/2014/main" id="{5F74E1B6-AE2F-854E-B020-297F002C4873}"/>
              </a:ext>
            </a:extLst>
          </p:cNvPr>
          <p:cNvSpPr txBox="1"/>
          <p:nvPr/>
        </p:nvSpPr>
        <p:spPr>
          <a:xfrm>
            <a:off x="4384951" y="2239893"/>
            <a:ext cx="788920" cy="261610"/>
          </a:xfrm>
          <a:prstGeom prst="rect">
            <a:avLst/>
          </a:prstGeom>
          <a:noFill/>
        </p:spPr>
        <p:txBody>
          <a:bodyPr wrap="square" rtlCol="0" anchor="ctr">
            <a:spAutoFit/>
          </a:bodyPr>
          <a:lstStyle/>
          <a:p>
            <a:pPr algn="ctr"/>
            <a:r>
              <a:rPr kumimoji="1" lang="en-US" altLang="ja-JP" sz="1050" dirty="0">
                <a:solidFill>
                  <a:srgbClr val="404040"/>
                </a:solidFill>
                <a:latin typeface="メイリオ"/>
                <a:ea typeface="メイリオ"/>
                <a:cs typeface="メイリオ"/>
              </a:rPr>
              <a:t>3</a:t>
            </a:r>
            <a:endParaRPr kumimoji="1" lang="ja-JP" altLang="en-US" sz="1400" dirty="0">
              <a:solidFill>
                <a:srgbClr val="404040"/>
              </a:solidFill>
              <a:latin typeface="メイリオ"/>
              <a:ea typeface="メイリオ"/>
              <a:cs typeface="メイリオ"/>
            </a:endParaRPr>
          </a:p>
        </p:txBody>
      </p:sp>
      <p:sp>
        <p:nvSpPr>
          <p:cNvPr id="67" name="テキスト ボックス 66">
            <a:extLst>
              <a:ext uri="{FF2B5EF4-FFF2-40B4-BE49-F238E27FC236}">
                <a16:creationId xmlns:a16="http://schemas.microsoft.com/office/drawing/2014/main" id="{05EC0B4B-5385-5844-9FA4-BECEEBA6576D}"/>
              </a:ext>
            </a:extLst>
          </p:cNvPr>
          <p:cNvSpPr txBox="1"/>
          <p:nvPr/>
        </p:nvSpPr>
        <p:spPr>
          <a:xfrm>
            <a:off x="5173596" y="2247421"/>
            <a:ext cx="3594948" cy="261610"/>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あああ</a:t>
            </a:r>
            <a:endParaRPr kumimoji="1" lang="ja-JP" altLang="en-US" sz="1400" dirty="0">
              <a:solidFill>
                <a:srgbClr val="404040"/>
              </a:solidFill>
              <a:latin typeface="メイリオ"/>
              <a:ea typeface="メイリオ"/>
              <a:cs typeface="メイリオ"/>
            </a:endParaRPr>
          </a:p>
        </p:txBody>
      </p:sp>
      <p:sp>
        <p:nvSpPr>
          <p:cNvPr id="82" name="テキスト ボックス 81">
            <a:extLst>
              <a:ext uri="{FF2B5EF4-FFF2-40B4-BE49-F238E27FC236}">
                <a16:creationId xmlns:a16="http://schemas.microsoft.com/office/drawing/2014/main" id="{00C91CF7-D814-F440-8142-ED44AC0A58F7}"/>
              </a:ext>
            </a:extLst>
          </p:cNvPr>
          <p:cNvSpPr txBox="1"/>
          <p:nvPr/>
        </p:nvSpPr>
        <p:spPr>
          <a:xfrm>
            <a:off x="8765924" y="2247421"/>
            <a:ext cx="798608" cy="261610"/>
          </a:xfrm>
          <a:prstGeom prst="rect">
            <a:avLst/>
          </a:prstGeom>
          <a:noFill/>
        </p:spPr>
        <p:txBody>
          <a:bodyPr wrap="square" rtlCol="0" anchor="ctr">
            <a:spAutoFit/>
          </a:bodyPr>
          <a:lstStyle/>
          <a:p>
            <a:pPr algn="ctr"/>
            <a:r>
              <a:rPr kumimoji="1" lang="en-US" altLang="ja-JP" sz="1050" dirty="0">
                <a:solidFill>
                  <a:srgbClr val="404040"/>
                </a:solidFill>
                <a:latin typeface="メイリオ"/>
                <a:ea typeface="メイリオ"/>
                <a:cs typeface="メイリオ"/>
              </a:rPr>
              <a:t>3</a:t>
            </a:r>
            <a:endParaRPr kumimoji="1" lang="ja-JP" altLang="en-US" sz="1400" dirty="0">
              <a:solidFill>
                <a:srgbClr val="404040"/>
              </a:solidFill>
              <a:latin typeface="メイリオ"/>
              <a:ea typeface="メイリオ"/>
              <a:cs typeface="メイリオ"/>
            </a:endParaRPr>
          </a:p>
        </p:txBody>
      </p:sp>
      <p:sp>
        <p:nvSpPr>
          <p:cNvPr id="91" name="テキスト ボックス 90">
            <a:extLst>
              <a:ext uri="{FF2B5EF4-FFF2-40B4-BE49-F238E27FC236}">
                <a16:creationId xmlns:a16="http://schemas.microsoft.com/office/drawing/2014/main" id="{10853DB6-4D1C-7E4F-9106-E04BE2599E5B}"/>
              </a:ext>
            </a:extLst>
          </p:cNvPr>
          <p:cNvSpPr txBox="1"/>
          <p:nvPr/>
        </p:nvSpPr>
        <p:spPr>
          <a:xfrm>
            <a:off x="770671" y="2571535"/>
            <a:ext cx="3614280" cy="253916"/>
          </a:xfrm>
          <a:prstGeom prst="rect">
            <a:avLst/>
          </a:prstGeom>
          <a:noFill/>
        </p:spPr>
        <p:txBody>
          <a:bodyPr wrap="square" rtlCol="0" anchor="ctr">
            <a:spAutoFit/>
          </a:bodyPr>
          <a:lstStyle/>
          <a:p>
            <a:pPr algn="ctr"/>
            <a:r>
              <a:rPr kumimoji="1" lang="ja-JP" altLang="en-US" sz="1050" dirty="0">
                <a:solidFill>
                  <a:srgbClr val="404040"/>
                </a:solidFill>
                <a:latin typeface="メイリオ"/>
                <a:ea typeface="メイリオ"/>
                <a:cs typeface="メイリオ"/>
              </a:rPr>
              <a:t>あああ</a:t>
            </a:r>
            <a:endParaRPr kumimoji="1" lang="ja-JP" altLang="en-US" sz="1400" dirty="0">
              <a:solidFill>
                <a:srgbClr val="404040"/>
              </a:solidFill>
              <a:latin typeface="メイリオ"/>
              <a:ea typeface="メイリオ"/>
              <a:cs typeface="メイリオ"/>
            </a:endParaRPr>
          </a:p>
        </p:txBody>
      </p:sp>
      <p:sp>
        <p:nvSpPr>
          <p:cNvPr id="92" name="テキスト ボックス 91">
            <a:extLst>
              <a:ext uri="{FF2B5EF4-FFF2-40B4-BE49-F238E27FC236}">
                <a16:creationId xmlns:a16="http://schemas.microsoft.com/office/drawing/2014/main" id="{75797575-084D-8F49-882F-1975DB0D16B4}"/>
              </a:ext>
            </a:extLst>
          </p:cNvPr>
          <p:cNvSpPr txBox="1"/>
          <p:nvPr/>
        </p:nvSpPr>
        <p:spPr>
          <a:xfrm>
            <a:off x="4384951" y="2567688"/>
            <a:ext cx="788920" cy="261610"/>
          </a:xfrm>
          <a:prstGeom prst="rect">
            <a:avLst/>
          </a:prstGeom>
          <a:noFill/>
        </p:spPr>
        <p:txBody>
          <a:bodyPr wrap="square" rtlCol="0" anchor="ctr">
            <a:spAutoFit/>
          </a:bodyPr>
          <a:lstStyle/>
          <a:p>
            <a:pPr algn="ctr"/>
            <a:r>
              <a:rPr kumimoji="1" lang="en-US" altLang="ja-JP" sz="1050" dirty="0">
                <a:solidFill>
                  <a:srgbClr val="404040"/>
                </a:solidFill>
                <a:latin typeface="メイリオ"/>
                <a:ea typeface="メイリオ"/>
                <a:cs typeface="メイリオ"/>
              </a:rPr>
              <a:t>3</a:t>
            </a:r>
            <a:endParaRPr kumimoji="1" lang="ja-JP" altLang="en-US" sz="1400" dirty="0">
              <a:solidFill>
                <a:srgbClr val="404040"/>
              </a:solidFill>
              <a:latin typeface="メイリオ"/>
              <a:ea typeface="メイリオ"/>
              <a:cs typeface="メイリオ"/>
            </a:endParaRPr>
          </a:p>
        </p:txBody>
      </p:sp>
      <p:sp>
        <p:nvSpPr>
          <p:cNvPr id="94" name="テキスト ボックス 93">
            <a:extLst>
              <a:ext uri="{FF2B5EF4-FFF2-40B4-BE49-F238E27FC236}">
                <a16:creationId xmlns:a16="http://schemas.microsoft.com/office/drawing/2014/main" id="{2153694F-A2C3-F645-BD45-B9C28E3FDE6F}"/>
              </a:ext>
            </a:extLst>
          </p:cNvPr>
          <p:cNvSpPr txBox="1"/>
          <p:nvPr/>
        </p:nvSpPr>
        <p:spPr>
          <a:xfrm>
            <a:off x="5173596" y="2575216"/>
            <a:ext cx="3594948" cy="261610"/>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あああ</a:t>
            </a:r>
            <a:endParaRPr kumimoji="1" lang="ja-JP" altLang="en-US" sz="1400" dirty="0">
              <a:solidFill>
                <a:srgbClr val="404040"/>
              </a:solidFill>
              <a:latin typeface="メイリオ"/>
              <a:ea typeface="メイリオ"/>
              <a:cs typeface="メイリオ"/>
            </a:endParaRPr>
          </a:p>
        </p:txBody>
      </p:sp>
      <p:sp>
        <p:nvSpPr>
          <p:cNvPr id="96" name="テキスト ボックス 95">
            <a:extLst>
              <a:ext uri="{FF2B5EF4-FFF2-40B4-BE49-F238E27FC236}">
                <a16:creationId xmlns:a16="http://schemas.microsoft.com/office/drawing/2014/main" id="{7E11E1A4-7126-274F-A3FC-E7EF8EAA18C2}"/>
              </a:ext>
            </a:extLst>
          </p:cNvPr>
          <p:cNvSpPr txBox="1"/>
          <p:nvPr/>
        </p:nvSpPr>
        <p:spPr>
          <a:xfrm>
            <a:off x="8765924" y="2575216"/>
            <a:ext cx="798608" cy="261610"/>
          </a:xfrm>
          <a:prstGeom prst="rect">
            <a:avLst/>
          </a:prstGeom>
          <a:noFill/>
        </p:spPr>
        <p:txBody>
          <a:bodyPr wrap="square" rtlCol="0" anchor="ctr">
            <a:spAutoFit/>
          </a:bodyPr>
          <a:lstStyle/>
          <a:p>
            <a:pPr algn="ctr"/>
            <a:r>
              <a:rPr kumimoji="1" lang="en-US" altLang="ja-JP" sz="1050" dirty="0">
                <a:solidFill>
                  <a:srgbClr val="404040"/>
                </a:solidFill>
                <a:latin typeface="メイリオ"/>
                <a:ea typeface="メイリオ"/>
                <a:cs typeface="メイリオ"/>
              </a:rPr>
              <a:t>3</a:t>
            </a:r>
            <a:endParaRPr kumimoji="1" lang="ja-JP" altLang="en-US" sz="1400" dirty="0">
              <a:solidFill>
                <a:srgbClr val="404040"/>
              </a:solidFill>
              <a:latin typeface="メイリオ"/>
              <a:ea typeface="メイリオ"/>
              <a:cs typeface="メイリオ"/>
            </a:endParaRPr>
          </a:p>
        </p:txBody>
      </p:sp>
      <p:sp>
        <p:nvSpPr>
          <p:cNvPr id="103" name="テキスト ボックス 102">
            <a:extLst>
              <a:ext uri="{FF2B5EF4-FFF2-40B4-BE49-F238E27FC236}">
                <a16:creationId xmlns:a16="http://schemas.microsoft.com/office/drawing/2014/main" id="{96B169C5-28FE-0349-89E9-298FD8D6C2F9}"/>
              </a:ext>
            </a:extLst>
          </p:cNvPr>
          <p:cNvSpPr txBox="1"/>
          <p:nvPr/>
        </p:nvSpPr>
        <p:spPr>
          <a:xfrm>
            <a:off x="770671" y="2900273"/>
            <a:ext cx="3614280" cy="253916"/>
          </a:xfrm>
          <a:prstGeom prst="rect">
            <a:avLst/>
          </a:prstGeom>
          <a:noFill/>
        </p:spPr>
        <p:txBody>
          <a:bodyPr wrap="square" rtlCol="0" anchor="ctr">
            <a:spAutoFit/>
          </a:bodyPr>
          <a:lstStyle/>
          <a:p>
            <a:pPr algn="ctr"/>
            <a:r>
              <a:rPr kumimoji="1" lang="ja-JP" altLang="en-US" sz="1050" dirty="0">
                <a:solidFill>
                  <a:srgbClr val="404040"/>
                </a:solidFill>
                <a:latin typeface="メイリオ"/>
                <a:ea typeface="メイリオ"/>
                <a:cs typeface="メイリオ"/>
              </a:rPr>
              <a:t>あああ</a:t>
            </a:r>
            <a:endParaRPr kumimoji="1" lang="ja-JP" altLang="en-US" sz="1400" dirty="0">
              <a:solidFill>
                <a:srgbClr val="404040"/>
              </a:solidFill>
              <a:latin typeface="メイリオ"/>
              <a:ea typeface="メイリオ"/>
              <a:cs typeface="メイリオ"/>
            </a:endParaRPr>
          </a:p>
        </p:txBody>
      </p:sp>
      <p:sp>
        <p:nvSpPr>
          <p:cNvPr id="104" name="テキスト ボックス 103">
            <a:extLst>
              <a:ext uri="{FF2B5EF4-FFF2-40B4-BE49-F238E27FC236}">
                <a16:creationId xmlns:a16="http://schemas.microsoft.com/office/drawing/2014/main" id="{1144F48F-5575-C74C-B3D7-88637D34463D}"/>
              </a:ext>
            </a:extLst>
          </p:cNvPr>
          <p:cNvSpPr txBox="1"/>
          <p:nvPr/>
        </p:nvSpPr>
        <p:spPr>
          <a:xfrm>
            <a:off x="4384951" y="2896426"/>
            <a:ext cx="788920" cy="261610"/>
          </a:xfrm>
          <a:prstGeom prst="rect">
            <a:avLst/>
          </a:prstGeom>
          <a:noFill/>
        </p:spPr>
        <p:txBody>
          <a:bodyPr wrap="square" rtlCol="0" anchor="ctr">
            <a:spAutoFit/>
          </a:bodyPr>
          <a:lstStyle/>
          <a:p>
            <a:pPr algn="ctr"/>
            <a:r>
              <a:rPr kumimoji="1" lang="en-US" altLang="ja-JP" sz="1050" dirty="0">
                <a:solidFill>
                  <a:srgbClr val="404040"/>
                </a:solidFill>
                <a:latin typeface="メイリオ"/>
                <a:ea typeface="メイリオ"/>
                <a:cs typeface="メイリオ"/>
              </a:rPr>
              <a:t>3</a:t>
            </a:r>
            <a:endParaRPr kumimoji="1" lang="ja-JP" altLang="en-US" sz="1400" dirty="0">
              <a:solidFill>
                <a:srgbClr val="404040"/>
              </a:solidFill>
              <a:latin typeface="メイリオ"/>
              <a:ea typeface="メイリオ"/>
              <a:cs typeface="メイリオ"/>
            </a:endParaRPr>
          </a:p>
        </p:txBody>
      </p:sp>
      <p:sp>
        <p:nvSpPr>
          <p:cNvPr id="105" name="テキスト ボックス 104">
            <a:extLst>
              <a:ext uri="{FF2B5EF4-FFF2-40B4-BE49-F238E27FC236}">
                <a16:creationId xmlns:a16="http://schemas.microsoft.com/office/drawing/2014/main" id="{684D1E3D-9A6A-A447-BC6D-251586F8C3D2}"/>
              </a:ext>
            </a:extLst>
          </p:cNvPr>
          <p:cNvSpPr txBox="1"/>
          <p:nvPr/>
        </p:nvSpPr>
        <p:spPr>
          <a:xfrm>
            <a:off x="5173596" y="2903954"/>
            <a:ext cx="3594948" cy="261610"/>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あああ</a:t>
            </a:r>
            <a:endParaRPr kumimoji="1" lang="ja-JP" altLang="en-US" sz="1400" dirty="0">
              <a:solidFill>
                <a:srgbClr val="404040"/>
              </a:solidFill>
              <a:latin typeface="メイリオ"/>
              <a:ea typeface="メイリオ"/>
              <a:cs typeface="メイリオ"/>
            </a:endParaRPr>
          </a:p>
        </p:txBody>
      </p:sp>
      <p:sp>
        <p:nvSpPr>
          <p:cNvPr id="106" name="テキスト ボックス 105">
            <a:extLst>
              <a:ext uri="{FF2B5EF4-FFF2-40B4-BE49-F238E27FC236}">
                <a16:creationId xmlns:a16="http://schemas.microsoft.com/office/drawing/2014/main" id="{7D69E4A4-41BF-6B41-8D1F-DA16A7062541}"/>
              </a:ext>
            </a:extLst>
          </p:cNvPr>
          <p:cNvSpPr txBox="1"/>
          <p:nvPr/>
        </p:nvSpPr>
        <p:spPr>
          <a:xfrm>
            <a:off x="8765924" y="2903954"/>
            <a:ext cx="798608" cy="261610"/>
          </a:xfrm>
          <a:prstGeom prst="rect">
            <a:avLst/>
          </a:prstGeom>
          <a:noFill/>
        </p:spPr>
        <p:txBody>
          <a:bodyPr wrap="square" rtlCol="0" anchor="ctr">
            <a:spAutoFit/>
          </a:bodyPr>
          <a:lstStyle/>
          <a:p>
            <a:pPr algn="ctr"/>
            <a:r>
              <a:rPr kumimoji="1" lang="en-US" altLang="ja-JP" sz="1050" dirty="0">
                <a:solidFill>
                  <a:srgbClr val="404040"/>
                </a:solidFill>
                <a:latin typeface="メイリオ"/>
                <a:ea typeface="メイリオ"/>
                <a:cs typeface="メイリオ"/>
              </a:rPr>
              <a:t>3</a:t>
            </a:r>
            <a:endParaRPr kumimoji="1" lang="ja-JP" altLang="en-US" sz="1400" dirty="0">
              <a:solidFill>
                <a:srgbClr val="404040"/>
              </a:solidFill>
              <a:latin typeface="メイリオ"/>
              <a:ea typeface="メイリオ"/>
              <a:cs typeface="メイリオ"/>
            </a:endParaRPr>
          </a:p>
        </p:txBody>
      </p:sp>
      <p:sp>
        <p:nvSpPr>
          <p:cNvPr id="108" name="テキスト ボックス 107">
            <a:extLst>
              <a:ext uri="{FF2B5EF4-FFF2-40B4-BE49-F238E27FC236}">
                <a16:creationId xmlns:a16="http://schemas.microsoft.com/office/drawing/2014/main" id="{6075C01B-243E-BB46-A549-C6DB6BD65931}"/>
              </a:ext>
            </a:extLst>
          </p:cNvPr>
          <p:cNvSpPr txBox="1"/>
          <p:nvPr/>
        </p:nvSpPr>
        <p:spPr>
          <a:xfrm>
            <a:off x="770671" y="3229011"/>
            <a:ext cx="3614280" cy="253916"/>
          </a:xfrm>
          <a:prstGeom prst="rect">
            <a:avLst/>
          </a:prstGeom>
          <a:noFill/>
        </p:spPr>
        <p:txBody>
          <a:bodyPr wrap="square" rtlCol="0" anchor="ctr">
            <a:spAutoFit/>
          </a:bodyPr>
          <a:lstStyle/>
          <a:p>
            <a:pPr algn="ctr"/>
            <a:r>
              <a:rPr kumimoji="1" lang="ja-JP" altLang="en-US" sz="1050" dirty="0">
                <a:solidFill>
                  <a:srgbClr val="404040"/>
                </a:solidFill>
                <a:latin typeface="メイリオ"/>
                <a:ea typeface="メイリオ"/>
                <a:cs typeface="メイリオ"/>
              </a:rPr>
              <a:t>あああ</a:t>
            </a:r>
            <a:endParaRPr kumimoji="1" lang="ja-JP" altLang="en-US" sz="1400" dirty="0">
              <a:solidFill>
                <a:srgbClr val="404040"/>
              </a:solidFill>
              <a:latin typeface="メイリオ"/>
              <a:ea typeface="メイリオ"/>
              <a:cs typeface="メイリオ"/>
            </a:endParaRPr>
          </a:p>
        </p:txBody>
      </p:sp>
      <p:sp>
        <p:nvSpPr>
          <p:cNvPr id="109" name="テキスト ボックス 108">
            <a:extLst>
              <a:ext uri="{FF2B5EF4-FFF2-40B4-BE49-F238E27FC236}">
                <a16:creationId xmlns:a16="http://schemas.microsoft.com/office/drawing/2014/main" id="{E5222196-ECF3-E646-BC11-FDD47D5E3E61}"/>
              </a:ext>
            </a:extLst>
          </p:cNvPr>
          <p:cNvSpPr txBox="1"/>
          <p:nvPr/>
        </p:nvSpPr>
        <p:spPr>
          <a:xfrm>
            <a:off x="4384951" y="3225164"/>
            <a:ext cx="788920" cy="261610"/>
          </a:xfrm>
          <a:prstGeom prst="rect">
            <a:avLst/>
          </a:prstGeom>
          <a:noFill/>
        </p:spPr>
        <p:txBody>
          <a:bodyPr wrap="square" rtlCol="0" anchor="ctr">
            <a:spAutoFit/>
          </a:bodyPr>
          <a:lstStyle/>
          <a:p>
            <a:pPr algn="ctr"/>
            <a:r>
              <a:rPr kumimoji="1" lang="en-US" altLang="ja-JP" sz="1050" dirty="0">
                <a:solidFill>
                  <a:srgbClr val="404040"/>
                </a:solidFill>
                <a:latin typeface="メイリオ"/>
                <a:ea typeface="メイリオ"/>
                <a:cs typeface="メイリオ"/>
              </a:rPr>
              <a:t>3</a:t>
            </a:r>
            <a:endParaRPr kumimoji="1" lang="ja-JP" altLang="en-US" sz="1400" dirty="0">
              <a:solidFill>
                <a:srgbClr val="404040"/>
              </a:solidFill>
              <a:latin typeface="メイリオ"/>
              <a:ea typeface="メイリオ"/>
              <a:cs typeface="メイリオ"/>
            </a:endParaRPr>
          </a:p>
        </p:txBody>
      </p:sp>
      <p:sp>
        <p:nvSpPr>
          <p:cNvPr id="110" name="テキスト ボックス 109">
            <a:extLst>
              <a:ext uri="{FF2B5EF4-FFF2-40B4-BE49-F238E27FC236}">
                <a16:creationId xmlns:a16="http://schemas.microsoft.com/office/drawing/2014/main" id="{CCAF248D-F543-FD44-B78C-F81662C342E5}"/>
              </a:ext>
            </a:extLst>
          </p:cNvPr>
          <p:cNvSpPr txBox="1"/>
          <p:nvPr/>
        </p:nvSpPr>
        <p:spPr>
          <a:xfrm>
            <a:off x="5173596" y="3232692"/>
            <a:ext cx="3594948" cy="261610"/>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あああ</a:t>
            </a:r>
            <a:endParaRPr kumimoji="1" lang="ja-JP" altLang="en-US" sz="1400" dirty="0">
              <a:solidFill>
                <a:srgbClr val="404040"/>
              </a:solidFill>
              <a:latin typeface="メイリオ"/>
              <a:ea typeface="メイリオ"/>
              <a:cs typeface="メイリオ"/>
            </a:endParaRPr>
          </a:p>
        </p:txBody>
      </p:sp>
      <p:sp>
        <p:nvSpPr>
          <p:cNvPr id="111" name="テキスト ボックス 110">
            <a:extLst>
              <a:ext uri="{FF2B5EF4-FFF2-40B4-BE49-F238E27FC236}">
                <a16:creationId xmlns:a16="http://schemas.microsoft.com/office/drawing/2014/main" id="{39E0C894-ED1A-1841-B184-B2216F784598}"/>
              </a:ext>
            </a:extLst>
          </p:cNvPr>
          <p:cNvSpPr txBox="1"/>
          <p:nvPr/>
        </p:nvSpPr>
        <p:spPr>
          <a:xfrm>
            <a:off x="8765924" y="3232692"/>
            <a:ext cx="798608" cy="261610"/>
          </a:xfrm>
          <a:prstGeom prst="rect">
            <a:avLst/>
          </a:prstGeom>
          <a:noFill/>
        </p:spPr>
        <p:txBody>
          <a:bodyPr wrap="square" rtlCol="0" anchor="ctr">
            <a:spAutoFit/>
          </a:bodyPr>
          <a:lstStyle/>
          <a:p>
            <a:pPr algn="ctr"/>
            <a:r>
              <a:rPr kumimoji="1" lang="en-US" altLang="ja-JP" sz="1050" dirty="0">
                <a:solidFill>
                  <a:srgbClr val="404040"/>
                </a:solidFill>
                <a:latin typeface="メイリオ"/>
                <a:ea typeface="メイリオ"/>
                <a:cs typeface="メイリオ"/>
              </a:rPr>
              <a:t>3</a:t>
            </a:r>
            <a:endParaRPr kumimoji="1" lang="ja-JP" altLang="en-US" sz="1400" dirty="0">
              <a:solidFill>
                <a:srgbClr val="404040"/>
              </a:solidFill>
              <a:latin typeface="メイリオ"/>
              <a:ea typeface="メイリオ"/>
              <a:cs typeface="メイリオ"/>
            </a:endParaRPr>
          </a:p>
        </p:txBody>
      </p:sp>
      <p:sp>
        <p:nvSpPr>
          <p:cNvPr id="113" name="テキスト ボックス 112">
            <a:extLst>
              <a:ext uri="{FF2B5EF4-FFF2-40B4-BE49-F238E27FC236}">
                <a16:creationId xmlns:a16="http://schemas.microsoft.com/office/drawing/2014/main" id="{8C2B9E5A-29BE-0340-94D5-85CDEE4DF437}"/>
              </a:ext>
            </a:extLst>
          </p:cNvPr>
          <p:cNvSpPr txBox="1"/>
          <p:nvPr/>
        </p:nvSpPr>
        <p:spPr>
          <a:xfrm>
            <a:off x="770671" y="3557749"/>
            <a:ext cx="3614280" cy="253916"/>
          </a:xfrm>
          <a:prstGeom prst="rect">
            <a:avLst/>
          </a:prstGeom>
          <a:noFill/>
        </p:spPr>
        <p:txBody>
          <a:bodyPr wrap="square" rtlCol="0" anchor="ctr">
            <a:spAutoFit/>
          </a:bodyPr>
          <a:lstStyle/>
          <a:p>
            <a:pPr algn="ctr"/>
            <a:r>
              <a:rPr kumimoji="1" lang="ja-JP" altLang="en-US" sz="1050" dirty="0">
                <a:solidFill>
                  <a:srgbClr val="404040"/>
                </a:solidFill>
                <a:latin typeface="メイリオ"/>
                <a:ea typeface="メイリオ"/>
                <a:cs typeface="メイリオ"/>
              </a:rPr>
              <a:t>あああ</a:t>
            </a:r>
            <a:endParaRPr kumimoji="1" lang="ja-JP" altLang="en-US" sz="1400" dirty="0">
              <a:solidFill>
                <a:srgbClr val="404040"/>
              </a:solidFill>
              <a:latin typeface="メイリオ"/>
              <a:ea typeface="メイリオ"/>
              <a:cs typeface="メイリオ"/>
            </a:endParaRPr>
          </a:p>
        </p:txBody>
      </p:sp>
      <p:sp>
        <p:nvSpPr>
          <p:cNvPr id="114" name="テキスト ボックス 113">
            <a:extLst>
              <a:ext uri="{FF2B5EF4-FFF2-40B4-BE49-F238E27FC236}">
                <a16:creationId xmlns:a16="http://schemas.microsoft.com/office/drawing/2014/main" id="{11D5716E-C0FA-4647-804A-B8F3EDBA4AAF}"/>
              </a:ext>
            </a:extLst>
          </p:cNvPr>
          <p:cNvSpPr txBox="1"/>
          <p:nvPr/>
        </p:nvSpPr>
        <p:spPr>
          <a:xfrm>
            <a:off x="4384951" y="3553902"/>
            <a:ext cx="788920" cy="261610"/>
          </a:xfrm>
          <a:prstGeom prst="rect">
            <a:avLst/>
          </a:prstGeom>
          <a:noFill/>
        </p:spPr>
        <p:txBody>
          <a:bodyPr wrap="square" rtlCol="0" anchor="ctr">
            <a:spAutoFit/>
          </a:bodyPr>
          <a:lstStyle/>
          <a:p>
            <a:pPr algn="ctr"/>
            <a:r>
              <a:rPr kumimoji="1" lang="en-US" altLang="ja-JP" sz="1050" dirty="0">
                <a:solidFill>
                  <a:srgbClr val="404040"/>
                </a:solidFill>
                <a:latin typeface="メイリオ"/>
                <a:ea typeface="メイリオ"/>
                <a:cs typeface="メイリオ"/>
              </a:rPr>
              <a:t>3</a:t>
            </a:r>
            <a:endParaRPr kumimoji="1" lang="ja-JP" altLang="en-US" sz="1400" dirty="0">
              <a:solidFill>
                <a:srgbClr val="404040"/>
              </a:solidFill>
              <a:latin typeface="メイリオ"/>
              <a:ea typeface="メイリオ"/>
              <a:cs typeface="メイリオ"/>
            </a:endParaRPr>
          </a:p>
        </p:txBody>
      </p:sp>
      <p:sp>
        <p:nvSpPr>
          <p:cNvPr id="115" name="テキスト ボックス 114">
            <a:extLst>
              <a:ext uri="{FF2B5EF4-FFF2-40B4-BE49-F238E27FC236}">
                <a16:creationId xmlns:a16="http://schemas.microsoft.com/office/drawing/2014/main" id="{0557AFE3-E68E-8942-A5B0-5DF88C1E9211}"/>
              </a:ext>
            </a:extLst>
          </p:cNvPr>
          <p:cNvSpPr txBox="1"/>
          <p:nvPr/>
        </p:nvSpPr>
        <p:spPr>
          <a:xfrm>
            <a:off x="5173596" y="3561430"/>
            <a:ext cx="3594948" cy="261610"/>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あああ</a:t>
            </a:r>
            <a:endParaRPr kumimoji="1" lang="ja-JP" altLang="en-US" sz="1400" dirty="0">
              <a:solidFill>
                <a:srgbClr val="404040"/>
              </a:solidFill>
              <a:latin typeface="メイリオ"/>
              <a:ea typeface="メイリオ"/>
              <a:cs typeface="メイリオ"/>
            </a:endParaRPr>
          </a:p>
        </p:txBody>
      </p:sp>
      <p:sp>
        <p:nvSpPr>
          <p:cNvPr id="116" name="テキスト ボックス 115">
            <a:extLst>
              <a:ext uri="{FF2B5EF4-FFF2-40B4-BE49-F238E27FC236}">
                <a16:creationId xmlns:a16="http://schemas.microsoft.com/office/drawing/2014/main" id="{E0D72383-9885-1248-AD5C-CD226C7C88A4}"/>
              </a:ext>
            </a:extLst>
          </p:cNvPr>
          <p:cNvSpPr txBox="1"/>
          <p:nvPr/>
        </p:nvSpPr>
        <p:spPr>
          <a:xfrm>
            <a:off x="8765924" y="3561430"/>
            <a:ext cx="798608" cy="261610"/>
          </a:xfrm>
          <a:prstGeom prst="rect">
            <a:avLst/>
          </a:prstGeom>
          <a:noFill/>
        </p:spPr>
        <p:txBody>
          <a:bodyPr wrap="square" rtlCol="0" anchor="ctr">
            <a:spAutoFit/>
          </a:bodyPr>
          <a:lstStyle/>
          <a:p>
            <a:pPr algn="ctr"/>
            <a:r>
              <a:rPr kumimoji="1" lang="en-US" altLang="ja-JP" sz="1050" dirty="0">
                <a:solidFill>
                  <a:srgbClr val="404040"/>
                </a:solidFill>
                <a:latin typeface="メイリオ"/>
                <a:ea typeface="メイリオ"/>
                <a:cs typeface="メイリオ"/>
              </a:rPr>
              <a:t>3</a:t>
            </a:r>
            <a:endParaRPr kumimoji="1" lang="ja-JP" altLang="en-US" sz="1400" dirty="0">
              <a:solidFill>
                <a:srgbClr val="404040"/>
              </a:solidFill>
              <a:latin typeface="メイリオ"/>
              <a:ea typeface="メイリオ"/>
              <a:cs typeface="メイリオ"/>
            </a:endParaRPr>
          </a:p>
        </p:txBody>
      </p:sp>
      <p:sp>
        <p:nvSpPr>
          <p:cNvPr id="118" name="テキスト ボックス 117">
            <a:extLst>
              <a:ext uri="{FF2B5EF4-FFF2-40B4-BE49-F238E27FC236}">
                <a16:creationId xmlns:a16="http://schemas.microsoft.com/office/drawing/2014/main" id="{1F716CF0-FD78-6342-BA9C-8CD2FA1EF295}"/>
              </a:ext>
            </a:extLst>
          </p:cNvPr>
          <p:cNvSpPr txBox="1"/>
          <p:nvPr/>
        </p:nvSpPr>
        <p:spPr>
          <a:xfrm>
            <a:off x="770671" y="3886487"/>
            <a:ext cx="3614280" cy="253916"/>
          </a:xfrm>
          <a:prstGeom prst="rect">
            <a:avLst/>
          </a:prstGeom>
          <a:noFill/>
        </p:spPr>
        <p:txBody>
          <a:bodyPr wrap="square" rtlCol="0" anchor="ctr">
            <a:spAutoFit/>
          </a:bodyPr>
          <a:lstStyle/>
          <a:p>
            <a:pPr algn="ctr"/>
            <a:r>
              <a:rPr kumimoji="1" lang="ja-JP" altLang="en-US" sz="1050" dirty="0">
                <a:solidFill>
                  <a:srgbClr val="404040"/>
                </a:solidFill>
                <a:latin typeface="メイリオ"/>
                <a:ea typeface="メイリオ"/>
                <a:cs typeface="メイリオ"/>
              </a:rPr>
              <a:t>あああ</a:t>
            </a:r>
            <a:endParaRPr kumimoji="1" lang="ja-JP" altLang="en-US" sz="1400" dirty="0">
              <a:solidFill>
                <a:srgbClr val="404040"/>
              </a:solidFill>
              <a:latin typeface="メイリオ"/>
              <a:ea typeface="メイリオ"/>
              <a:cs typeface="メイリオ"/>
            </a:endParaRPr>
          </a:p>
        </p:txBody>
      </p:sp>
      <p:sp>
        <p:nvSpPr>
          <p:cNvPr id="119" name="テキスト ボックス 118">
            <a:extLst>
              <a:ext uri="{FF2B5EF4-FFF2-40B4-BE49-F238E27FC236}">
                <a16:creationId xmlns:a16="http://schemas.microsoft.com/office/drawing/2014/main" id="{44DA7E9C-0473-B440-BFA9-955949089BA9}"/>
              </a:ext>
            </a:extLst>
          </p:cNvPr>
          <p:cNvSpPr txBox="1"/>
          <p:nvPr/>
        </p:nvSpPr>
        <p:spPr>
          <a:xfrm>
            <a:off x="4384951" y="3882640"/>
            <a:ext cx="788920" cy="261610"/>
          </a:xfrm>
          <a:prstGeom prst="rect">
            <a:avLst/>
          </a:prstGeom>
          <a:noFill/>
        </p:spPr>
        <p:txBody>
          <a:bodyPr wrap="square" rtlCol="0" anchor="ctr">
            <a:spAutoFit/>
          </a:bodyPr>
          <a:lstStyle/>
          <a:p>
            <a:pPr algn="ctr"/>
            <a:r>
              <a:rPr kumimoji="1" lang="en-US" altLang="ja-JP" sz="1050" dirty="0">
                <a:solidFill>
                  <a:srgbClr val="404040"/>
                </a:solidFill>
                <a:latin typeface="メイリオ"/>
                <a:ea typeface="メイリオ"/>
                <a:cs typeface="メイリオ"/>
              </a:rPr>
              <a:t>3</a:t>
            </a:r>
            <a:endParaRPr kumimoji="1" lang="ja-JP" altLang="en-US" sz="1400" dirty="0">
              <a:solidFill>
                <a:srgbClr val="404040"/>
              </a:solidFill>
              <a:latin typeface="メイリオ"/>
              <a:ea typeface="メイリオ"/>
              <a:cs typeface="メイリオ"/>
            </a:endParaRPr>
          </a:p>
        </p:txBody>
      </p:sp>
      <p:sp>
        <p:nvSpPr>
          <p:cNvPr id="120" name="テキスト ボックス 119">
            <a:extLst>
              <a:ext uri="{FF2B5EF4-FFF2-40B4-BE49-F238E27FC236}">
                <a16:creationId xmlns:a16="http://schemas.microsoft.com/office/drawing/2014/main" id="{5DA7783D-EBAC-7D49-B939-CC1F2DC4456C}"/>
              </a:ext>
            </a:extLst>
          </p:cNvPr>
          <p:cNvSpPr txBox="1"/>
          <p:nvPr/>
        </p:nvSpPr>
        <p:spPr>
          <a:xfrm>
            <a:off x="5173596" y="3890168"/>
            <a:ext cx="3594948" cy="261610"/>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あああ</a:t>
            </a:r>
            <a:endParaRPr kumimoji="1" lang="ja-JP" altLang="en-US" sz="1400" dirty="0">
              <a:solidFill>
                <a:srgbClr val="404040"/>
              </a:solidFill>
              <a:latin typeface="メイリオ"/>
              <a:ea typeface="メイリオ"/>
              <a:cs typeface="メイリオ"/>
            </a:endParaRPr>
          </a:p>
        </p:txBody>
      </p:sp>
      <p:sp>
        <p:nvSpPr>
          <p:cNvPr id="121" name="テキスト ボックス 120">
            <a:extLst>
              <a:ext uri="{FF2B5EF4-FFF2-40B4-BE49-F238E27FC236}">
                <a16:creationId xmlns:a16="http://schemas.microsoft.com/office/drawing/2014/main" id="{DD32F2BC-B94F-C448-8312-42A2FF52E53C}"/>
              </a:ext>
            </a:extLst>
          </p:cNvPr>
          <p:cNvSpPr txBox="1"/>
          <p:nvPr/>
        </p:nvSpPr>
        <p:spPr>
          <a:xfrm>
            <a:off x="8765924" y="3890168"/>
            <a:ext cx="798608" cy="261610"/>
          </a:xfrm>
          <a:prstGeom prst="rect">
            <a:avLst/>
          </a:prstGeom>
          <a:noFill/>
        </p:spPr>
        <p:txBody>
          <a:bodyPr wrap="square" rtlCol="0" anchor="ctr">
            <a:spAutoFit/>
          </a:bodyPr>
          <a:lstStyle/>
          <a:p>
            <a:pPr algn="ctr"/>
            <a:r>
              <a:rPr kumimoji="1" lang="en-US" altLang="ja-JP" sz="1050" dirty="0">
                <a:solidFill>
                  <a:srgbClr val="404040"/>
                </a:solidFill>
                <a:latin typeface="メイリオ"/>
                <a:ea typeface="メイリオ"/>
                <a:cs typeface="メイリオ"/>
              </a:rPr>
              <a:t>3</a:t>
            </a:r>
            <a:endParaRPr kumimoji="1" lang="ja-JP" altLang="en-US" sz="1400" dirty="0">
              <a:solidFill>
                <a:srgbClr val="404040"/>
              </a:solidFill>
              <a:latin typeface="メイリオ"/>
              <a:ea typeface="メイリオ"/>
              <a:cs typeface="メイリオ"/>
            </a:endParaRPr>
          </a:p>
        </p:txBody>
      </p:sp>
      <p:sp>
        <p:nvSpPr>
          <p:cNvPr id="123" name="テキスト ボックス 122">
            <a:extLst>
              <a:ext uri="{FF2B5EF4-FFF2-40B4-BE49-F238E27FC236}">
                <a16:creationId xmlns:a16="http://schemas.microsoft.com/office/drawing/2014/main" id="{42F5653A-15A6-FA41-9F03-0D9F692CE3B3}"/>
              </a:ext>
            </a:extLst>
          </p:cNvPr>
          <p:cNvSpPr txBox="1"/>
          <p:nvPr/>
        </p:nvSpPr>
        <p:spPr>
          <a:xfrm>
            <a:off x="770671" y="4215225"/>
            <a:ext cx="3614280" cy="253916"/>
          </a:xfrm>
          <a:prstGeom prst="rect">
            <a:avLst/>
          </a:prstGeom>
          <a:noFill/>
        </p:spPr>
        <p:txBody>
          <a:bodyPr wrap="square" rtlCol="0" anchor="ctr">
            <a:spAutoFit/>
          </a:bodyPr>
          <a:lstStyle/>
          <a:p>
            <a:pPr algn="ctr"/>
            <a:r>
              <a:rPr kumimoji="1" lang="ja-JP" altLang="en-US" sz="1050" dirty="0">
                <a:solidFill>
                  <a:srgbClr val="404040"/>
                </a:solidFill>
                <a:latin typeface="メイリオ"/>
                <a:ea typeface="メイリオ"/>
                <a:cs typeface="メイリオ"/>
              </a:rPr>
              <a:t>あああ</a:t>
            </a:r>
            <a:endParaRPr kumimoji="1" lang="ja-JP" altLang="en-US" sz="1400" dirty="0">
              <a:solidFill>
                <a:srgbClr val="404040"/>
              </a:solidFill>
              <a:latin typeface="メイリオ"/>
              <a:ea typeface="メイリオ"/>
              <a:cs typeface="メイリオ"/>
            </a:endParaRPr>
          </a:p>
        </p:txBody>
      </p:sp>
      <p:sp>
        <p:nvSpPr>
          <p:cNvPr id="124" name="テキスト ボックス 123">
            <a:extLst>
              <a:ext uri="{FF2B5EF4-FFF2-40B4-BE49-F238E27FC236}">
                <a16:creationId xmlns:a16="http://schemas.microsoft.com/office/drawing/2014/main" id="{9A095CF9-950A-964B-9DAE-FF8EEC6F8AC1}"/>
              </a:ext>
            </a:extLst>
          </p:cNvPr>
          <p:cNvSpPr txBox="1"/>
          <p:nvPr/>
        </p:nvSpPr>
        <p:spPr>
          <a:xfrm>
            <a:off x="4384951" y="4211378"/>
            <a:ext cx="788920" cy="261610"/>
          </a:xfrm>
          <a:prstGeom prst="rect">
            <a:avLst/>
          </a:prstGeom>
          <a:noFill/>
        </p:spPr>
        <p:txBody>
          <a:bodyPr wrap="square" rtlCol="0" anchor="ctr">
            <a:spAutoFit/>
          </a:bodyPr>
          <a:lstStyle/>
          <a:p>
            <a:pPr algn="ctr"/>
            <a:r>
              <a:rPr kumimoji="1" lang="en-US" altLang="ja-JP" sz="1050" dirty="0">
                <a:solidFill>
                  <a:srgbClr val="404040"/>
                </a:solidFill>
                <a:latin typeface="メイリオ"/>
                <a:ea typeface="メイリオ"/>
                <a:cs typeface="メイリオ"/>
              </a:rPr>
              <a:t>3</a:t>
            </a:r>
            <a:endParaRPr kumimoji="1" lang="ja-JP" altLang="en-US" sz="1400" dirty="0">
              <a:solidFill>
                <a:srgbClr val="404040"/>
              </a:solidFill>
              <a:latin typeface="メイリオ"/>
              <a:ea typeface="メイリオ"/>
              <a:cs typeface="メイリオ"/>
            </a:endParaRPr>
          </a:p>
        </p:txBody>
      </p:sp>
      <p:sp>
        <p:nvSpPr>
          <p:cNvPr id="125" name="テキスト ボックス 124">
            <a:extLst>
              <a:ext uri="{FF2B5EF4-FFF2-40B4-BE49-F238E27FC236}">
                <a16:creationId xmlns:a16="http://schemas.microsoft.com/office/drawing/2014/main" id="{890A7024-4191-FF4E-BFC9-CF60FA7BA14E}"/>
              </a:ext>
            </a:extLst>
          </p:cNvPr>
          <p:cNvSpPr txBox="1"/>
          <p:nvPr/>
        </p:nvSpPr>
        <p:spPr>
          <a:xfrm>
            <a:off x="5173596" y="4218906"/>
            <a:ext cx="3594948" cy="261610"/>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あああ</a:t>
            </a:r>
            <a:endParaRPr kumimoji="1" lang="ja-JP" altLang="en-US" sz="1400" dirty="0">
              <a:solidFill>
                <a:srgbClr val="404040"/>
              </a:solidFill>
              <a:latin typeface="メイリオ"/>
              <a:ea typeface="メイリオ"/>
              <a:cs typeface="メイリオ"/>
            </a:endParaRPr>
          </a:p>
        </p:txBody>
      </p:sp>
      <p:sp>
        <p:nvSpPr>
          <p:cNvPr id="126" name="テキスト ボックス 125">
            <a:extLst>
              <a:ext uri="{FF2B5EF4-FFF2-40B4-BE49-F238E27FC236}">
                <a16:creationId xmlns:a16="http://schemas.microsoft.com/office/drawing/2014/main" id="{EB246838-24FF-E944-91E8-722246469F41}"/>
              </a:ext>
            </a:extLst>
          </p:cNvPr>
          <p:cNvSpPr txBox="1"/>
          <p:nvPr/>
        </p:nvSpPr>
        <p:spPr>
          <a:xfrm>
            <a:off x="8765924" y="4218906"/>
            <a:ext cx="798608" cy="261610"/>
          </a:xfrm>
          <a:prstGeom prst="rect">
            <a:avLst/>
          </a:prstGeom>
          <a:noFill/>
        </p:spPr>
        <p:txBody>
          <a:bodyPr wrap="square" rtlCol="0" anchor="ctr">
            <a:spAutoFit/>
          </a:bodyPr>
          <a:lstStyle/>
          <a:p>
            <a:pPr algn="ctr"/>
            <a:r>
              <a:rPr kumimoji="1" lang="en-US" altLang="ja-JP" sz="1050" dirty="0">
                <a:solidFill>
                  <a:srgbClr val="404040"/>
                </a:solidFill>
                <a:latin typeface="メイリオ"/>
                <a:ea typeface="メイリオ"/>
                <a:cs typeface="メイリオ"/>
              </a:rPr>
              <a:t>3</a:t>
            </a:r>
            <a:endParaRPr kumimoji="1" lang="ja-JP" altLang="en-US" sz="1400" dirty="0">
              <a:solidFill>
                <a:srgbClr val="404040"/>
              </a:solidFill>
              <a:latin typeface="メイリオ"/>
              <a:ea typeface="メイリオ"/>
              <a:cs typeface="メイリオ"/>
            </a:endParaRPr>
          </a:p>
        </p:txBody>
      </p:sp>
      <p:sp>
        <p:nvSpPr>
          <p:cNvPr id="128" name="テキスト ボックス 127">
            <a:extLst>
              <a:ext uri="{FF2B5EF4-FFF2-40B4-BE49-F238E27FC236}">
                <a16:creationId xmlns:a16="http://schemas.microsoft.com/office/drawing/2014/main" id="{6383EC09-F9F2-FA4B-BA2A-284415D40C74}"/>
              </a:ext>
            </a:extLst>
          </p:cNvPr>
          <p:cNvSpPr txBox="1"/>
          <p:nvPr/>
        </p:nvSpPr>
        <p:spPr>
          <a:xfrm>
            <a:off x="770671" y="4543963"/>
            <a:ext cx="3614280" cy="253916"/>
          </a:xfrm>
          <a:prstGeom prst="rect">
            <a:avLst/>
          </a:prstGeom>
          <a:noFill/>
        </p:spPr>
        <p:txBody>
          <a:bodyPr wrap="square" rtlCol="0" anchor="ctr">
            <a:spAutoFit/>
          </a:bodyPr>
          <a:lstStyle/>
          <a:p>
            <a:pPr algn="ctr"/>
            <a:r>
              <a:rPr kumimoji="1" lang="ja-JP" altLang="en-US" sz="1050" dirty="0">
                <a:solidFill>
                  <a:srgbClr val="404040"/>
                </a:solidFill>
                <a:latin typeface="メイリオ"/>
                <a:ea typeface="メイリオ"/>
                <a:cs typeface="メイリオ"/>
              </a:rPr>
              <a:t>あああ</a:t>
            </a:r>
            <a:endParaRPr kumimoji="1" lang="ja-JP" altLang="en-US" sz="1400" dirty="0">
              <a:solidFill>
                <a:srgbClr val="404040"/>
              </a:solidFill>
              <a:latin typeface="メイリオ"/>
              <a:ea typeface="メイリオ"/>
              <a:cs typeface="メイリオ"/>
            </a:endParaRPr>
          </a:p>
        </p:txBody>
      </p:sp>
      <p:sp>
        <p:nvSpPr>
          <p:cNvPr id="129" name="テキスト ボックス 128">
            <a:extLst>
              <a:ext uri="{FF2B5EF4-FFF2-40B4-BE49-F238E27FC236}">
                <a16:creationId xmlns:a16="http://schemas.microsoft.com/office/drawing/2014/main" id="{1FD1C79C-576F-DA4F-AD33-5210FE9BEDBF}"/>
              </a:ext>
            </a:extLst>
          </p:cNvPr>
          <p:cNvSpPr txBox="1"/>
          <p:nvPr/>
        </p:nvSpPr>
        <p:spPr>
          <a:xfrm>
            <a:off x="4384951" y="4540116"/>
            <a:ext cx="788920" cy="261610"/>
          </a:xfrm>
          <a:prstGeom prst="rect">
            <a:avLst/>
          </a:prstGeom>
          <a:noFill/>
        </p:spPr>
        <p:txBody>
          <a:bodyPr wrap="square" rtlCol="0" anchor="ctr">
            <a:spAutoFit/>
          </a:bodyPr>
          <a:lstStyle/>
          <a:p>
            <a:pPr algn="ctr"/>
            <a:r>
              <a:rPr kumimoji="1" lang="en-US" altLang="ja-JP" sz="1050" dirty="0">
                <a:solidFill>
                  <a:srgbClr val="404040"/>
                </a:solidFill>
                <a:latin typeface="メイリオ"/>
                <a:ea typeface="メイリオ"/>
                <a:cs typeface="メイリオ"/>
              </a:rPr>
              <a:t>3</a:t>
            </a:r>
            <a:endParaRPr kumimoji="1" lang="ja-JP" altLang="en-US" sz="1400" dirty="0">
              <a:solidFill>
                <a:srgbClr val="404040"/>
              </a:solidFill>
              <a:latin typeface="メイリオ"/>
              <a:ea typeface="メイリオ"/>
              <a:cs typeface="メイリオ"/>
            </a:endParaRPr>
          </a:p>
        </p:txBody>
      </p:sp>
      <p:sp>
        <p:nvSpPr>
          <p:cNvPr id="130" name="テキスト ボックス 129">
            <a:extLst>
              <a:ext uri="{FF2B5EF4-FFF2-40B4-BE49-F238E27FC236}">
                <a16:creationId xmlns:a16="http://schemas.microsoft.com/office/drawing/2014/main" id="{AA746FAD-813D-6E4D-BC22-FCF5C6311A28}"/>
              </a:ext>
            </a:extLst>
          </p:cNvPr>
          <p:cNvSpPr txBox="1"/>
          <p:nvPr/>
        </p:nvSpPr>
        <p:spPr>
          <a:xfrm>
            <a:off x="5173596" y="4547644"/>
            <a:ext cx="3594948" cy="261610"/>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あああ</a:t>
            </a:r>
            <a:endParaRPr kumimoji="1" lang="ja-JP" altLang="en-US" sz="1400" dirty="0">
              <a:solidFill>
                <a:srgbClr val="404040"/>
              </a:solidFill>
              <a:latin typeface="メイリオ"/>
              <a:ea typeface="メイリオ"/>
              <a:cs typeface="メイリオ"/>
            </a:endParaRPr>
          </a:p>
        </p:txBody>
      </p:sp>
      <p:sp>
        <p:nvSpPr>
          <p:cNvPr id="131" name="テキスト ボックス 130">
            <a:extLst>
              <a:ext uri="{FF2B5EF4-FFF2-40B4-BE49-F238E27FC236}">
                <a16:creationId xmlns:a16="http://schemas.microsoft.com/office/drawing/2014/main" id="{F96CFE23-DE46-F546-870D-A27292747D6C}"/>
              </a:ext>
            </a:extLst>
          </p:cNvPr>
          <p:cNvSpPr txBox="1"/>
          <p:nvPr/>
        </p:nvSpPr>
        <p:spPr>
          <a:xfrm>
            <a:off x="8765924" y="4547644"/>
            <a:ext cx="798608" cy="261610"/>
          </a:xfrm>
          <a:prstGeom prst="rect">
            <a:avLst/>
          </a:prstGeom>
          <a:noFill/>
        </p:spPr>
        <p:txBody>
          <a:bodyPr wrap="square" rtlCol="0" anchor="ctr">
            <a:spAutoFit/>
          </a:bodyPr>
          <a:lstStyle/>
          <a:p>
            <a:pPr algn="ctr"/>
            <a:r>
              <a:rPr kumimoji="1" lang="en-US" altLang="ja-JP" sz="1050" dirty="0">
                <a:solidFill>
                  <a:srgbClr val="404040"/>
                </a:solidFill>
                <a:latin typeface="メイリオ"/>
                <a:ea typeface="メイリオ"/>
                <a:cs typeface="メイリオ"/>
              </a:rPr>
              <a:t>3</a:t>
            </a:r>
            <a:endParaRPr kumimoji="1" lang="ja-JP" altLang="en-US" sz="1400" dirty="0">
              <a:solidFill>
                <a:srgbClr val="404040"/>
              </a:solidFill>
              <a:latin typeface="メイリオ"/>
              <a:ea typeface="メイリオ"/>
              <a:cs typeface="メイリオ"/>
            </a:endParaRPr>
          </a:p>
        </p:txBody>
      </p:sp>
      <p:sp>
        <p:nvSpPr>
          <p:cNvPr id="133" name="テキスト ボックス 132">
            <a:extLst>
              <a:ext uri="{FF2B5EF4-FFF2-40B4-BE49-F238E27FC236}">
                <a16:creationId xmlns:a16="http://schemas.microsoft.com/office/drawing/2014/main" id="{56475618-5496-C04B-9537-9BDED4C817CC}"/>
              </a:ext>
            </a:extLst>
          </p:cNvPr>
          <p:cNvSpPr txBox="1"/>
          <p:nvPr/>
        </p:nvSpPr>
        <p:spPr>
          <a:xfrm>
            <a:off x="770671" y="4872701"/>
            <a:ext cx="3614280" cy="253916"/>
          </a:xfrm>
          <a:prstGeom prst="rect">
            <a:avLst/>
          </a:prstGeom>
          <a:noFill/>
        </p:spPr>
        <p:txBody>
          <a:bodyPr wrap="square" rtlCol="0" anchor="ctr">
            <a:spAutoFit/>
          </a:bodyPr>
          <a:lstStyle/>
          <a:p>
            <a:pPr algn="ctr"/>
            <a:r>
              <a:rPr kumimoji="1" lang="ja-JP" altLang="en-US" sz="1050" dirty="0">
                <a:solidFill>
                  <a:srgbClr val="404040"/>
                </a:solidFill>
                <a:latin typeface="メイリオ"/>
                <a:ea typeface="メイリオ"/>
                <a:cs typeface="メイリオ"/>
              </a:rPr>
              <a:t>あああ</a:t>
            </a:r>
            <a:endParaRPr kumimoji="1" lang="ja-JP" altLang="en-US" sz="1400" dirty="0">
              <a:solidFill>
                <a:srgbClr val="404040"/>
              </a:solidFill>
              <a:latin typeface="メイリオ"/>
              <a:ea typeface="メイリオ"/>
              <a:cs typeface="メイリオ"/>
            </a:endParaRPr>
          </a:p>
        </p:txBody>
      </p:sp>
      <p:sp>
        <p:nvSpPr>
          <p:cNvPr id="134" name="テキスト ボックス 133">
            <a:extLst>
              <a:ext uri="{FF2B5EF4-FFF2-40B4-BE49-F238E27FC236}">
                <a16:creationId xmlns:a16="http://schemas.microsoft.com/office/drawing/2014/main" id="{48BD9B79-5556-544C-B8C2-0E6769A215D8}"/>
              </a:ext>
            </a:extLst>
          </p:cNvPr>
          <p:cNvSpPr txBox="1"/>
          <p:nvPr/>
        </p:nvSpPr>
        <p:spPr>
          <a:xfrm>
            <a:off x="4384951" y="4868854"/>
            <a:ext cx="788920" cy="261610"/>
          </a:xfrm>
          <a:prstGeom prst="rect">
            <a:avLst/>
          </a:prstGeom>
          <a:noFill/>
        </p:spPr>
        <p:txBody>
          <a:bodyPr wrap="square" rtlCol="0" anchor="ctr">
            <a:spAutoFit/>
          </a:bodyPr>
          <a:lstStyle/>
          <a:p>
            <a:pPr algn="ctr"/>
            <a:r>
              <a:rPr kumimoji="1" lang="en-US" altLang="ja-JP" sz="1050" dirty="0">
                <a:solidFill>
                  <a:srgbClr val="404040"/>
                </a:solidFill>
                <a:latin typeface="メイリオ"/>
                <a:ea typeface="メイリオ"/>
                <a:cs typeface="メイリオ"/>
              </a:rPr>
              <a:t>3</a:t>
            </a:r>
            <a:endParaRPr kumimoji="1" lang="ja-JP" altLang="en-US" sz="1400" dirty="0">
              <a:solidFill>
                <a:srgbClr val="404040"/>
              </a:solidFill>
              <a:latin typeface="メイリオ"/>
              <a:ea typeface="メイリオ"/>
              <a:cs typeface="メイリオ"/>
            </a:endParaRPr>
          </a:p>
        </p:txBody>
      </p:sp>
      <p:sp>
        <p:nvSpPr>
          <p:cNvPr id="135" name="テキスト ボックス 134">
            <a:extLst>
              <a:ext uri="{FF2B5EF4-FFF2-40B4-BE49-F238E27FC236}">
                <a16:creationId xmlns:a16="http://schemas.microsoft.com/office/drawing/2014/main" id="{E0D74F81-35A5-8B48-8EF7-88C85F96F285}"/>
              </a:ext>
            </a:extLst>
          </p:cNvPr>
          <p:cNvSpPr txBox="1"/>
          <p:nvPr/>
        </p:nvSpPr>
        <p:spPr>
          <a:xfrm>
            <a:off x="5173596" y="4876382"/>
            <a:ext cx="3594948" cy="261610"/>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あああ</a:t>
            </a:r>
            <a:endParaRPr kumimoji="1" lang="ja-JP" altLang="en-US" sz="1400" dirty="0">
              <a:solidFill>
                <a:srgbClr val="404040"/>
              </a:solidFill>
              <a:latin typeface="メイリオ"/>
              <a:ea typeface="メイリオ"/>
              <a:cs typeface="メイリオ"/>
            </a:endParaRPr>
          </a:p>
        </p:txBody>
      </p:sp>
      <p:sp>
        <p:nvSpPr>
          <p:cNvPr id="136" name="テキスト ボックス 135">
            <a:extLst>
              <a:ext uri="{FF2B5EF4-FFF2-40B4-BE49-F238E27FC236}">
                <a16:creationId xmlns:a16="http://schemas.microsoft.com/office/drawing/2014/main" id="{3EDCF283-B422-9640-9EC3-862CDC1C760F}"/>
              </a:ext>
            </a:extLst>
          </p:cNvPr>
          <p:cNvSpPr txBox="1"/>
          <p:nvPr/>
        </p:nvSpPr>
        <p:spPr>
          <a:xfrm>
            <a:off x="8765924" y="4876382"/>
            <a:ext cx="798608" cy="261610"/>
          </a:xfrm>
          <a:prstGeom prst="rect">
            <a:avLst/>
          </a:prstGeom>
          <a:noFill/>
        </p:spPr>
        <p:txBody>
          <a:bodyPr wrap="square" rtlCol="0" anchor="ctr">
            <a:spAutoFit/>
          </a:bodyPr>
          <a:lstStyle/>
          <a:p>
            <a:pPr algn="ctr"/>
            <a:r>
              <a:rPr kumimoji="1" lang="en-US" altLang="ja-JP" sz="1050" dirty="0">
                <a:solidFill>
                  <a:srgbClr val="404040"/>
                </a:solidFill>
                <a:latin typeface="メイリオ"/>
                <a:ea typeface="メイリオ"/>
                <a:cs typeface="メイリオ"/>
              </a:rPr>
              <a:t>3</a:t>
            </a:r>
            <a:endParaRPr kumimoji="1" lang="ja-JP" altLang="en-US" sz="1400" dirty="0">
              <a:solidFill>
                <a:srgbClr val="404040"/>
              </a:solidFill>
              <a:latin typeface="メイリオ"/>
              <a:ea typeface="メイリオ"/>
              <a:cs typeface="メイリオ"/>
            </a:endParaRPr>
          </a:p>
        </p:txBody>
      </p:sp>
      <p:sp>
        <p:nvSpPr>
          <p:cNvPr id="138" name="テキスト ボックス 137">
            <a:extLst>
              <a:ext uri="{FF2B5EF4-FFF2-40B4-BE49-F238E27FC236}">
                <a16:creationId xmlns:a16="http://schemas.microsoft.com/office/drawing/2014/main" id="{5D7719D8-D040-CB41-ACEB-6D8045F296A2}"/>
              </a:ext>
            </a:extLst>
          </p:cNvPr>
          <p:cNvSpPr txBox="1"/>
          <p:nvPr/>
        </p:nvSpPr>
        <p:spPr>
          <a:xfrm>
            <a:off x="770671" y="5201439"/>
            <a:ext cx="3614280" cy="253916"/>
          </a:xfrm>
          <a:prstGeom prst="rect">
            <a:avLst/>
          </a:prstGeom>
          <a:noFill/>
        </p:spPr>
        <p:txBody>
          <a:bodyPr wrap="square" rtlCol="0" anchor="ctr">
            <a:spAutoFit/>
          </a:bodyPr>
          <a:lstStyle/>
          <a:p>
            <a:pPr algn="ctr"/>
            <a:r>
              <a:rPr kumimoji="1" lang="ja-JP" altLang="en-US" sz="1050" dirty="0">
                <a:solidFill>
                  <a:srgbClr val="404040"/>
                </a:solidFill>
                <a:latin typeface="メイリオ"/>
                <a:ea typeface="メイリオ"/>
                <a:cs typeface="メイリオ"/>
              </a:rPr>
              <a:t>あああ</a:t>
            </a:r>
            <a:endParaRPr kumimoji="1" lang="ja-JP" altLang="en-US" sz="1400" dirty="0">
              <a:solidFill>
                <a:srgbClr val="404040"/>
              </a:solidFill>
              <a:latin typeface="メイリオ"/>
              <a:ea typeface="メイリオ"/>
              <a:cs typeface="メイリオ"/>
            </a:endParaRPr>
          </a:p>
        </p:txBody>
      </p:sp>
      <p:sp>
        <p:nvSpPr>
          <p:cNvPr id="139" name="テキスト ボックス 138">
            <a:extLst>
              <a:ext uri="{FF2B5EF4-FFF2-40B4-BE49-F238E27FC236}">
                <a16:creationId xmlns:a16="http://schemas.microsoft.com/office/drawing/2014/main" id="{4E8CC3C2-3E4A-824B-9435-8B3410C80305}"/>
              </a:ext>
            </a:extLst>
          </p:cNvPr>
          <p:cNvSpPr txBox="1"/>
          <p:nvPr/>
        </p:nvSpPr>
        <p:spPr>
          <a:xfrm>
            <a:off x="4384951" y="5197592"/>
            <a:ext cx="788920" cy="261610"/>
          </a:xfrm>
          <a:prstGeom prst="rect">
            <a:avLst/>
          </a:prstGeom>
          <a:noFill/>
        </p:spPr>
        <p:txBody>
          <a:bodyPr wrap="square" rtlCol="0" anchor="ctr">
            <a:spAutoFit/>
          </a:bodyPr>
          <a:lstStyle/>
          <a:p>
            <a:pPr algn="ctr"/>
            <a:r>
              <a:rPr kumimoji="1" lang="en-US" altLang="ja-JP" sz="1050" dirty="0">
                <a:solidFill>
                  <a:srgbClr val="404040"/>
                </a:solidFill>
                <a:latin typeface="メイリオ"/>
                <a:ea typeface="メイリオ"/>
                <a:cs typeface="メイリオ"/>
              </a:rPr>
              <a:t>3</a:t>
            </a:r>
            <a:endParaRPr kumimoji="1" lang="ja-JP" altLang="en-US" sz="1400" dirty="0">
              <a:solidFill>
                <a:srgbClr val="404040"/>
              </a:solidFill>
              <a:latin typeface="メイリオ"/>
              <a:ea typeface="メイリオ"/>
              <a:cs typeface="メイリオ"/>
            </a:endParaRPr>
          </a:p>
        </p:txBody>
      </p:sp>
      <p:sp>
        <p:nvSpPr>
          <p:cNvPr id="140" name="テキスト ボックス 139">
            <a:extLst>
              <a:ext uri="{FF2B5EF4-FFF2-40B4-BE49-F238E27FC236}">
                <a16:creationId xmlns:a16="http://schemas.microsoft.com/office/drawing/2014/main" id="{9B8559FB-7A7B-4B4E-96F8-452CCF4272A5}"/>
              </a:ext>
            </a:extLst>
          </p:cNvPr>
          <p:cNvSpPr txBox="1"/>
          <p:nvPr/>
        </p:nvSpPr>
        <p:spPr>
          <a:xfrm>
            <a:off x="5173596" y="5205120"/>
            <a:ext cx="3594948" cy="261610"/>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あああ</a:t>
            </a:r>
            <a:endParaRPr kumimoji="1" lang="ja-JP" altLang="en-US" sz="1400" dirty="0">
              <a:solidFill>
                <a:srgbClr val="404040"/>
              </a:solidFill>
              <a:latin typeface="メイリオ"/>
              <a:ea typeface="メイリオ"/>
              <a:cs typeface="メイリオ"/>
            </a:endParaRPr>
          </a:p>
        </p:txBody>
      </p:sp>
      <p:sp>
        <p:nvSpPr>
          <p:cNvPr id="141" name="テキスト ボックス 140">
            <a:extLst>
              <a:ext uri="{FF2B5EF4-FFF2-40B4-BE49-F238E27FC236}">
                <a16:creationId xmlns:a16="http://schemas.microsoft.com/office/drawing/2014/main" id="{4461A979-3D38-CF46-9145-AC0D8E7CA8AB}"/>
              </a:ext>
            </a:extLst>
          </p:cNvPr>
          <p:cNvSpPr txBox="1"/>
          <p:nvPr/>
        </p:nvSpPr>
        <p:spPr>
          <a:xfrm>
            <a:off x="8765924" y="5205120"/>
            <a:ext cx="798608" cy="261610"/>
          </a:xfrm>
          <a:prstGeom prst="rect">
            <a:avLst/>
          </a:prstGeom>
          <a:noFill/>
        </p:spPr>
        <p:txBody>
          <a:bodyPr wrap="square" rtlCol="0" anchor="ctr">
            <a:spAutoFit/>
          </a:bodyPr>
          <a:lstStyle/>
          <a:p>
            <a:pPr algn="ctr"/>
            <a:r>
              <a:rPr kumimoji="1" lang="en-US" altLang="ja-JP" sz="1050" dirty="0">
                <a:solidFill>
                  <a:srgbClr val="404040"/>
                </a:solidFill>
                <a:latin typeface="メイリオ"/>
                <a:ea typeface="メイリオ"/>
                <a:cs typeface="メイリオ"/>
              </a:rPr>
              <a:t>3</a:t>
            </a:r>
            <a:endParaRPr kumimoji="1" lang="ja-JP" altLang="en-US" sz="1400" dirty="0">
              <a:solidFill>
                <a:srgbClr val="404040"/>
              </a:solidFill>
              <a:latin typeface="メイリオ"/>
              <a:ea typeface="メイリオ"/>
              <a:cs typeface="メイリオ"/>
            </a:endParaRPr>
          </a:p>
        </p:txBody>
      </p:sp>
      <p:sp>
        <p:nvSpPr>
          <p:cNvPr id="143" name="テキスト ボックス 142">
            <a:extLst>
              <a:ext uri="{FF2B5EF4-FFF2-40B4-BE49-F238E27FC236}">
                <a16:creationId xmlns:a16="http://schemas.microsoft.com/office/drawing/2014/main" id="{EB23BA17-FC88-5442-B21D-2F8156F593E9}"/>
              </a:ext>
            </a:extLst>
          </p:cNvPr>
          <p:cNvSpPr txBox="1"/>
          <p:nvPr/>
        </p:nvSpPr>
        <p:spPr>
          <a:xfrm>
            <a:off x="770671" y="5530177"/>
            <a:ext cx="3614280" cy="253916"/>
          </a:xfrm>
          <a:prstGeom prst="rect">
            <a:avLst/>
          </a:prstGeom>
          <a:noFill/>
        </p:spPr>
        <p:txBody>
          <a:bodyPr wrap="square" rtlCol="0" anchor="ctr">
            <a:spAutoFit/>
          </a:bodyPr>
          <a:lstStyle/>
          <a:p>
            <a:pPr algn="ctr"/>
            <a:r>
              <a:rPr kumimoji="1" lang="ja-JP" altLang="en-US" sz="1050" dirty="0">
                <a:solidFill>
                  <a:srgbClr val="404040"/>
                </a:solidFill>
                <a:latin typeface="メイリオ"/>
                <a:ea typeface="メイリオ"/>
                <a:cs typeface="メイリオ"/>
              </a:rPr>
              <a:t>あああ</a:t>
            </a:r>
            <a:endParaRPr kumimoji="1" lang="ja-JP" altLang="en-US" sz="1400" dirty="0">
              <a:solidFill>
                <a:srgbClr val="404040"/>
              </a:solidFill>
              <a:latin typeface="メイリオ"/>
              <a:ea typeface="メイリオ"/>
              <a:cs typeface="メイリオ"/>
            </a:endParaRPr>
          </a:p>
        </p:txBody>
      </p:sp>
      <p:sp>
        <p:nvSpPr>
          <p:cNvPr id="144" name="テキスト ボックス 143">
            <a:extLst>
              <a:ext uri="{FF2B5EF4-FFF2-40B4-BE49-F238E27FC236}">
                <a16:creationId xmlns:a16="http://schemas.microsoft.com/office/drawing/2014/main" id="{B70E8E12-2E5F-9E49-8EDB-057EC4928437}"/>
              </a:ext>
            </a:extLst>
          </p:cNvPr>
          <p:cNvSpPr txBox="1"/>
          <p:nvPr/>
        </p:nvSpPr>
        <p:spPr>
          <a:xfrm>
            <a:off x="4384951" y="5526330"/>
            <a:ext cx="788920" cy="261610"/>
          </a:xfrm>
          <a:prstGeom prst="rect">
            <a:avLst/>
          </a:prstGeom>
          <a:noFill/>
        </p:spPr>
        <p:txBody>
          <a:bodyPr wrap="square" rtlCol="0" anchor="ctr">
            <a:spAutoFit/>
          </a:bodyPr>
          <a:lstStyle/>
          <a:p>
            <a:pPr algn="ctr"/>
            <a:r>
              <a:rPr kumimoji="1" lang="en-US" altLang="ja-JP" sz="1050" dirty="0">
                <a:solidFill>
                  <a:srgbClr val="404040"/>
                </a:solidFill>
                <a:latin typeface="メイリオ"/>
                <a:ea typeface="メイリオ"/>
                <a:cs typeface="メイリオ"/>
              </a:rPr>
              <a:t>3</a:t>
            </a:r>
            <a:endParaRPr kumimoji="1" lang="ja-JP" altLang="en-US" sz="1400" dirty="0">
              <a:solidFill>
                <a:srgbClr val="404040"/>
              </a:solidFill>
              <a:latin typeface="メイリオ"/>
              <a:ea typeface="メイリオ"/>
              <a:cs typeface="メイリオ"/>
            </a:endParaRPr>
          </a:p>
        </p:txBody>
      </p:sp>
      <p:sp>
        <p:nvSpPr>
          <p:cNvPr id="145" name="テキスト ボックス 144">
            <a:extLst>
              <a:ext uri="{FF2B5EF4-FFF2-40B4-BE49-F238E27FC236}">
                <a16:creationId xmlns:a16="http://schemas.microsoft.com/office/drawing/2014/main" id="{7ABF6ADE-AA64-1C44-A831-2D6DD6EB571E}"/>
              </a:ext>
            </a:extLst>
          </p:cNvPr>
          <p:cNvSpPr txBox="1"/>
          <p:nvPr/>
        </p:nvSpPr>
        <p:spPr>
          <a:xfrm>
            <a:off x="5173596" y="5533858"/>
            <a:ext cx="3594948" cy="261610"/>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あああ</a:t>
            </a:r>
            <a:endParaRPr kumimoji="1" lang="ja-JP" altLang="en-US" sz="1400" dirty="0">
              <a:solidFill>
                <a:srgbClr val="404040"/>
              </a:solidFill>
              <a:latin typeface="メイリオ"/>
              <a:ea typeface="メイリオ"/>
              <a:cs typeface="メイリオ"/>
            </a:endParaRPr>
          </a:p>
        </p:txBody>
      </p:sp>
      <p:sp>
        <p:nvSpPr>
          <p:cNvPr id="146" name="テキスト ボックス 145">
            <a:extLst>
              <a:ext uri="{FF2B5EF4-FFF2-40B4-BE49-F238E27FC236}">
                <a16:creationId xmlns:a16="http://schemas.microsoft.com/office/drawing/2014/main" id="{39A8E72B-6B91-BA48-AEFA-57B4A24FB608}"/>
              </a:ext>
            </a:extLst>
          </p:cNvPr>
          <p:cNvSpPr txBox="1"/>
          <p:nvPr/>
        </p:nvSpPr>
        <p:spPr>
          <a:xfrm>
            <a:off x="8765924" y="5533858"/>
            <a:ext cx="798608" cy="261610"/>
          </a:xfrm>
          <a:prstGeom prst="rect">
            <a:avLst/>
          </a:prstGeom>
          <a:noFill/>
        </p:spPr>
        <p:txBody>
          <a:bodyPr wrap="square" rtlCol="0" anchor="ctr">
            <a:spAutoFit/>
          </a:bodyPr>
          <a:lstStyle/>
          <a:p>
            <a:pPr algn="ctr"/>
            <a:r>
              <a:rPr kumimoji="1" lang="en-US" altLang="ja-JP" sz="1050" dirty="0">
                <a:solidFill>
                  <a:srgbClr val="404040"/>
                </a:solidFill>
                <a:latin typeface="メイリオ"/>
                <a:ea typeface="メイリオ"/>
                <a:cs typeface="メイリオ"/>
              </a:rPr>
              <a:t>3</a:t>
            </a:r>
            <a:endParaRPr kumimoji="1" lang="ja-JP" altLang="en-US" sz="1400" dirty="0">
              <a:solidFill>
                <a:srgbClr val="404040"/>
              </a:solidFill>
              <a:latin typeface="メイリオ"/>
              <a:ea typeface="メイリオ"/>
              <a:cs typeface="メイリオ"/>
            </a:endParaRPr>
          </a:p>
        </p:txBody>
      </p:sp>
      <p:sp>
        <p:nvSpPr>
          <p:cNvPr id="148" name="テキスト ボックス 147">
            <a:extLst>
              <a:ext uri="{FF2B5EF4-FFF2-40B4-BE49-F238E27FC236}">
                <a16:creationId xmlns:a16="http://schemas.microsoft.com/office/drawing/2014/main" id="{6909B822-93A4-8F40-805A-BDC8F129855A}"/>
              </a:ext>
            </a:extLst>
          </p:cNvPr>
          <p:cNvSpPr txBox="1"/>
          <p:nvPr/>
        </p:nvSpPr>
        <p:spPr>
          <a:xfrm>
            <a:off x="770671" y="5858915"/>
            <a:ext cx="3614280" cy="253916"/>
          </a:xfrm>
          <a:prstGeom prst="rect">
            <a:avLst/>
          </a:prstGeom>
          <a:noFill/>
        </p:spPr>
        <p:txBody>
          <a:bodyPr wrap="square" rtlCol="0" anchor="ctr">
            <a:spAutoFit/>
          </a:bodyPr>
          <a:lstStyle/>
          <a:p>
            <a:pPr algn="ctr"/>
            <a:r>
              <a:rPr kumimoji="1" lang="ja-JP" altLang="en-US" sz="1050" dirty="0">
                <a:solidFill>
                  <a:srgbClr val="404040"/>
                </a:solidFill>
                <a:latin typeface="メイリオ"/>
                <a:ea typeface="メイリオ"/>
                <a:cs typeface="メイリオ"/>
              </a:rPr>
              <a:t>あああ</a:t>
            </a:r>
            <a:endParaRPr kumimoji="1" lang="ja-JP" altLang="en-US" sz="1400" dirty="0">
              <a:solidFill>
                <a:srgbClr val="404040"/>
              </a:solidFill>
              <a:latin typeface="メイリオ"/>
              <a:ea typeface="メイリオ"/>
              <a:cs typeface="メイリオ"/>
            </a:endParaRPr>
          </a:p>
        </p:txBody>
      </p:sp>
      <p:sp>
        <p:nvSpPr>
          <p:cNvPr id="149" name="テキスト ボックス 148">
            <a:extLst>
              <a:ext uri="{FF2B5EF4-FFF2-40B4-BE49-F238E27FC236}">
                <a16:creationId xmlns:a16="http://schemas.microsoft.com/office/drawing/2014/main" id="{F9EE17A4-9BF3-A941-AA0D-E9F50CA8E728}"/>
              </a:ext>
            </a:extLst>
          </p:cNvPr>
          <p:cNvSpPr txBox="1"/>
          <p:nvPr/>
        </p:nvSpPr>
        <p:spPr>
          <a:xfrm>
            <a:off x="4384951" y="5855068"/>
            <a:ext cx="788920" cy="261610"/>
          </a:xfrm>
          <a:prstGeom prst="rect">
            <a:avLst/>
          </a:prstGeom>
          <a:noFill/>
        </p:spPr>
        <p:txBody>
          <a:bodyPr wrap="square" rtlCol="0" anchor="ctr">
            <a:spAutoFit/>
          </a:bodyPr>
          <a:lstStyle/>
          <a:p>
            <a:pPr algn="ctr"/>
            <a:r>
              <a:rPr kumimoji="1" lang="en-US" altLang="ja-JP" sz="1050" dirty="0">
                <a:solidFill>
                  <a:srgbClr val="404040"/>
                </a:solidFill>
                <a:latin typeface="メイリオ"/>
                <a:ea typeface="メイリオ"/>
                <a:cs typeface="メイリオ"/>
              </a:rPr>
              <a:t>3</a:t>
            </a:r>
            <a:endParaRPr kumimoji="1" lang="ja-JP" altLang="en-US" sz="1400" dirty="0">
              <a:solidFill>
                <a:srgbClr val="404040"/>
              </a:solidFill>
              <a:latin typeface="メイリオ"/>
              <a:ea typeface="メイリオ"/>
              <a:cs typeface="メイリオ"/>
            </a:endParaRPr>
          </a:p>
        </p:txBody>
      </p:sp>
      <p:sp>
        <p:nvSpPr>
          <p:cNvPr id="150" name="テキスト ボックス 149">
            <a:extLst>
              <a:ext uri="{FF2B5EF4-FFF2-40B4-BE49-F238E27FC236}">
                <a16:creationId xmlns:a16="http://schemas.microsoft.com/office/drawing/2014/main" id="{803DA857-41F4-CA49-ACA8-63466A0B7DF1}"/>
              </a:ext>
            </a:extLst>
          </p:cNvPr>
          <p:cNvSpPr txBox="1"/>
          <p:nvPr/>
        </p:nvSpPr>
        <p:spPr>
          <a:xfrm>
            <a:off x="5173596" y="5862596"/>
            <a:ext cx="3594948" cy="261610"/>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あああ</a:t>
            </a:r>
            <a:endParaRPr kumimoji="1" lang="ja-JP" altLang="en-US" sz="1400" dirty="0">
              <a:solidFill>
                <a:srgbClr val="404040"/>
              </a:solidFill>
              <a:latin typeface="メイリオ"/>
              <a:ea typeface="メイリオ"/>
              <a:cs typeface="メイリオ"/>
            </a:endParaRPr>
          </a:p>
        </p:txBody>
      </p:sp>
      <p:sp>
        <p:nvSpPr>
          <p:cNvPr id="151" name="テキスト ボックス 150">
            <a:extLst>
              <a:ext uri="{FF2B5EF4-FFF2-40B4-BE49-F238E27FC236}">
                <a16:creationId xmlns:a16="http://schemas.microsoft.com/office/drawing/2014/main" id="{1E791409-4EC3-2C42-BA63-EE70708DE715}"/>
              </a:ext>
            </a:extLst>
          </p:cNvPr>
          <p:cNvSpPr txBox="1"/>
          <p:nvPr/>
        </p:nvSpPr>
        <p:spPr>
          <a:xfrm>
            <a:off x="8765924" y="5862596"/>
            <a:ext cx="798608" cy="261610"/>
          </a:xfrm>
          <a:prstGeom prst="rect">
            <a:avLst/>
          </a:prstGeom>
          <a:noFill/>
        </p:spPr>
        <p:txBody>
          <a:bodyPr wrap="square" rtlCol="0" anchor="ctr">
            <a:spAutoFit/>
          </a:bodyPr>
          <a:lstStyle/>
          <a:p>
            <a:pPr algn="ctr"/>
            <a:r>
              <a:rPr kumimoji="1" lang="en-US" altLang="ja-JP" sz="1050" dirty="0">
                <a:solidFill>
                  <a:srgbClr val="404040"/>
                </a:solidFill>
                <a:latin typeface="メイリオ"/>
                <a:ea typeface="メイリオ"/>
                <a:cs typeface="メイリオ"/>
              </a:rPr>
              <a:t>3</a:t>
            </a:r>
            <a:endParaRPr kumimoji="1" lang="ja-JP" altLang="en-US" sz="1400" dirty="0">
              <a:solidFill>
                <a:srgbClr val="404040"/>
              </a:solidFill>
              <a:latin typeface="メイリオ"/>
              <a:ea typeface="メイリオ"/>
              <a:cs typeface="メイリオ"/>
            </a:endParaRPr>
          </a:p>
        </p:txBody>
      </p:sp>
      <p:sp>
        <p:nvSpPr>
          <p:cNvPr id="153" name="テキスト ボックス 152">
            <a:extLst>
              <a:ext uri="{FF2B5EF4-FFF2-40B4-BE49-F238E27FC236}">
                <a16:creationId xmlns:a16="http://schemas.microsoft.com/office/drawing/2014/main" id="{C274F8F2-A3C3-9E4E-B0CE-A6A2B1EAC6FF}"/>
              </a:ext>
            </a:extLst>
          </p:cNvPr>
          <p:cNvSpPr txBox="1"/>
          <p:nvPr/>
        </p:nvSpPr>
        <p:spPr>
          <a:xfrm>
            <a:off x="770671" y="6190402"/>
            <a:ext cx="3614280" cy="253916"/>
          </a:xfrm>
          <a:prstGeom prst="rect">
            <a:avLst/>
          </a:prstGeom>
          <a:noFill/>
        </p:spPr>
        <p:txBody>
          <a:bodyPr wrap="square" rtlCol="0" anchor="ctr">
            <a:spAutoFit/>
          </a:bodyPr>
          <a:lstStyle/>
          <a:p>
            <a:pPr algn="ctr"/>
            <a:r>
              <a:rPr kumimoji="1" lang="ja-JP" altLang="en-US" sz="1050" dirty="0">
                <a:solidFill>
                  <a:srgbClr val="404040"/>
                </a:solidFill>
                <a:latin typeface="メイリオ"/>
                <a:ea typeface="メイリオ"/>
                <a:cs typeface="メイリオ"/>
              </a:rPr>
              <a:t>あああ</a:t>
            </a:r>
            <a:endParaRPr kumimoji="1" lang="ja-JP" altLang="en-US" sz="1400" dirty="0">
              <a:solidFill>
                <a:srgbClr val="404040"/>
              </a:solidFill>
              <a:latin typeface="メイリオ"/>
              <a:ea typeface="メイリオ"/>
              <a:cs typeface="メイリオ"/>
            </a:endParaRPr>
          </a:p>
        </p:txBody>
      </p:sp>
      <p:sp>
        <p:nvSpPr>
          <p:cNvPr id="154" name="テキスト ボックス 153">
            <a:extLst>
              <a:ext uri="{FF2B5EF4-FFF2-40B4-BE49-F238E27FC236}">
                <a16:creationId xmlns:a16="http://schemas.microsoft.com/office/drawing/2014/main" id="{F78A1FBD-EA7E-974F-9D09-A6B93F8C791A}"/>
              </a:ext>
            </a:extLst>
          </p:cNvPr>
          <p:cNvSpPr txBox="1"/>
          <p:nvPr/>
        </p:nvSpPr>
        <p:spPr>
          <a:xfrm>
            <a:off x="4384951" y="6186555"/>
            <a:ext cx="788920" cy="261610"/>
          </a:xfrm>
          <a:prstGeom prst="rect">
            <a:avLst/>
          </a:prstGeom>
          <a:noFill/>
        </p:spPr>
        <p:txBody>
          <a:bodyPr wrap="square" rtlCol="0" anchor="ctr">
            <a:spAutoFit/>
          </a:bodyPr>
          <a:lstStyle/>
          <a:p>
            <a:pPr algn="ctr"/>
            <a:r>
              <a:rPr kumimoji="1" lang="en-US" altLang="ja-JP" sz="1050" dirty="0">
                <a:solidFill>
                  <a:srgbClr val="404040"/>
                </a:solidFill>
                <a:latin typeface="メイリオ"/>
                <a:ea typeface="メイリオ"/>
                <a:cs typeface="メイリオ"/>
              </a:rPr>
              <a:t>3</a:t>
            </a:r>
            <a:endParaRPr kumimoji="1" lang="ja-JP" altLang="en-US" sz="1400" dirty="0">
              <a:solidFill>
                <a:srgbClr val="404040"/>
              </a:solidFill>
              <a:latin typeface="メイリオ"/>
              <a:ea typeface="メイリオ"/>
              <a:cs typeface="メイリオ"/>
            </a:endParaRPr>
          </a:p>
        </p:txBody>
      </p:sp>
      <p:sp>
        <p:nvSpPr>
          <p:cNvPr id="155" name="テキスト ボックス 154">
            <a:extLst>
              <a:ext uri="{FF2B5EF4-FFF2-40B4-BE49-F238E27FC236}">
                <a16:creationId xmlns:a16="http://schemas.microsoft.com/office/drawing/2014/main" id="{5840A764-F372-F94C-8219-A8F74F44E179}"/>
              </a:ext>
            </a:extLst>
          </p:cNvPr>
          <p:cNvSpPr txBox="1"/>
          <p:nvPr/>
        </p:nvSpPr>
        <p:spPr>
          <a:xfrm>
            <a:off x="5173596" y="6194083"/>
            <a:ext cx="3594948" cy="261610"/>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あああ</a:t>
            </a:r>
            <a:endParaRPr kumimoji="1" lang="ja-JP" altLang="en-US" sz="1400" dirty="0">
              <a:solidFill>
                <a:srgbClr val="404040"/>
              </a:solidFill>
              <a:latin typeface="メイリオ"/>
              <a:ea typeface="メイリオ"/>
              <a:cs typeface="メイリオ"/>
            </a:endParaRPr>
          </a:p>
        </p:txBody>
      </p:sp>
      <p:sp>
        <p:nvSpPr>
          <p:cNvPr id="156" name="テキスト ボックス 155">
            <a:extLst>
              <a:ext uri="{FF2B5EF4-FFF2-40B4-BE49-F238E27FC236}">
                <a16:creationId xmlns:a16="http://schemas.microsoft.com/office/drawing/2014/main" id="{E8845B63-5452-D746-BBD9-130E9376A5CE}"/>
              </a:ext>
            </a:extLst>
          </p:cNvPr>
          <p:cNvSpPr txBox="1"/>
          <p:nvPr/>
        </p:nvSpPr>
        <p:spPr>
          <a:xfrm>
            <a:off x="8765924" y="6194083"/>
            <a:ext cx="798608" cy="261610"/>
          </a:xfrm>
          <a:prstGeom prst="rect">
            <a:avLst/>
          </a:prstGeom>
          <a:noFill/>
        </p:spPr>
        <p:txBody>
          <a:bodyPr wrap="square" rtlCol="0" anchor="ctr">
            <a:spAutoFit/>
          </a:bodyPr>
          <a:lstStyle/>
          <a:p>
            <a:pPr algn="ctr"/>
            <a:r>
              <a:rPr kumimoji="1" lang="en-US" altLang="ja-JP" sz="1050" dirty="0">
                <a:solidFill>
                  <a:srgbClr val="404040"/>
                </a:solidFill>
                <a:latin typeface="メイリオ"/>
                <a:ea typeface="メイリオ"/>
                <a:cs typeface="メイリオ"/>
              </a:rPr>
              <a:t>3</a:t>
            </a:r>
            <a:endParaRPr kumimoji="1" lang="ja-JP" altLang="en-US" sz="1400" dirty="0">
              <a:solidFill>
                <a:srgbClr val="404040"/>
              </a:solidFill>
              <a:latin typeface="メイリオ"/>
              <a:ea typeface="メイリオ"/>
              <a:cs typeface="メイリオ"/>
            </a:endParaRPr>
          </a:p>
        </p:txBody>
      </p:sp>
      <p:sp>
        <p:nvSpPr>
          <p:cNvPr id="98" name="テキスト ボックス 97">
            <a:extLst>
              <a:ext uri="{FF2B5EF4-FFF2-40B4-BE49-F238E27FC236}">
                <a16:creationId xmlns:a16="http://schemas.microsoft.com/office/drawing/2014/main" id="{825CDDB4-80D7-4641-895B-E36EC13299C5}"/>
              </a:ext>
            </a:extLst>
          </p:cNvPr>
          <p:cNvSpPr txBox="1"/>
          <p:nvPr/>
        </p:nvSpPr>
        <p:spPr>
          <a:xfrm>
            <a:off x="337288" y="6560810"/>
            <a:ext cx="155202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3.</a:t>
            </a:r>
            <a:r>
              <a:rPr lang="ja-JP" altLang="en-US" sz="900" dirty="0">
                <a:latin typeface="Meiryo UI" panose="020B0604030504040204" pitchFamily="50" charset="-128"/>
                <a:ea typeface="Meiryo UI" panose="020B0604030504040204" pitchFamily="50" charset="-128"/>
              </a:rPr>
              <a:t>課題解決のアイデアを練る</a:t>
            </a:r>
          </a:p>
        </p:txBody>
      </p:sp>
      <p:sp>
        <p:nvSpPr>
          <p:cNvPr id="107" name="テキスト ボックス 106">
            <a:extLst>
              <a:ext uri="{FF2B5EF4-FFF2-40B4-BE49-F238E27FC236}">
                <a16:creationId xmlns:a16="http://schemas.microsoft.com/office/drawing/2014/main" id="{D6197B02-3EE0-4EC6-BD29-AE3A8D436EA1}"/>
              </a:ext>
            </a:extLst>
          </p:cNvPr>
          <p:cNvSpPr txBox="1"/>
          <p:nvPr/>
        </p:nvSpPr>
        <p:spPr>
          <a:xfrm>
            <a:off x="1809280" y="6560810"/>
            <a:ext cx="1572866"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STEP3:</a:t>
            </a:r>
            <a:r>
              <a:rPr lang="ja-JP" altLang="en-US" sz="900" dirty="0">
                <a:latin typeface="Meiryo UI" panose="020B0604030504040204" pitchFamily="50" charset="-128"/>
                <a:ea typeface="Meiryo UI" panose="020B0604030504040204" pitchFamily="50" charset="-128"/>
              </a:rPr>
              <a:t>アイデアの評価と選択</a:t>
            </a:r>
          </a:p>
        </p:txBody>
      </p:sp>
    </p:spTree>
    <p:extLst>
      <p:ext uri="{BB962C8B-B14F-4D97-AF65-F5344CB8AC3E}">
        <p14:creationId xmlns:p14="http://schemas.microsoft.com/office/powerpoint/2010/main" val="11259797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テキスト ボックス 60">
            <a:extLst>
              <a:ext uri="{FF2B5EF4-FFF2-40B4-BE49-F238E27FC236}">
                <a16:creationId xmlns:a16="http://schemas.microsoft.com/office/drawing/2014/main" id="{DA7C194D-DD94-EB49-8E74-04B9D34B87A5}"/>
              </a:ext>
            </a:extLst>
          </p:cNvPr>
          <p:cNvSpPr txBox="1"/>
          <p:nvPr/>
        </p:nvSpPr>
        <p:spPr>
          <a:xfrm>
            <a:off x="463308" y="238540"/>
            <a:ext cx="2036135"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29_</a:t>
            </a:r>
            <a:r>
              <a:rPr lang="ja-JP" altLang="en-US" dirty="0"/>
              <a:t>プロコン表（比較版）</a:t>
            </a:r>
          </a:p>
        </p:txBody>
      </p:sp>
      <p:sp>
        <p:nvSpPr>
          <p:cNvPr id="60" name="正方形/長方形 59">
            <a:extLst>
              <a:ext uri="{FF2B5EF4-FFF2-40B4-BE49-F238E27FC236}">
                <a16:creationId xmlns:a16="http://schemas.microsoft.com/office/drawing/2014/main" id="{E9F7BAB5-4F6F-9C41-B716-3DF2FA8C258F}"/>
              </a:ext>
            </a:extLst>
          </p:cNvPr>
          <p:cNvSpPr/>
          <p:nvPr/>
        </p:nvSpPr>
        <p:spPr>
          <a:xfrm>
            <a:off x="341815" y="1222939"/>
            <a:ext cx="436860" cy="526433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2" name="正方形/長方形 61">
            <a:extLst>
              <a:ext uri="{FF2B5EF4-FFF2-40B4-BE49-F238E27FC236}">
                <a16:creationId xmlns:a16="http://schemas.microsoft.com/office/drawing/2014/main" id="{6652466F-8AB3-E04A-8E38-D14E036AE6C2}"/>
              </a:ext>
            </a:extLst>
          </p:cNvPr>
          <p:cNvSpPr/>
          <p:nvPr/>
        </p:nvSpPr>
        <p:spPr>
          <a:xfrm>
            <a:off x="777835" y="686424"/>
            <a:ext cx="8785662" cy="536515"/>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8" name="テキスト ボックス 67">
            <a:extLst>
              <a:ext uri="{FF2B5EF4-FFF2-40B4-BE49-F238E27FC236}">
                <a16:creationId xmlns:a16="http://schemas.microsoft.com/office/drawing/2014/main" id="{748EE24A-6C86-D041-A66F-5C548B628081}"/>
              </a:ext>
            </a:extLst>
          </p:cNvPr>
          <p:cNvSpPr txBox="1"/>
          <p:nvPr/>
        </p:nvSpPr>
        <p:spPr>
          <a:xfrm>
            <a:off x="778675" y="805051"/>
            <a:ext cx="3606550" cy="299262"/>
          </a:xfrm>
          <a:prstGeom prst="rect">
            <a:avLst/>
          </a:prstGeom>
          <a:noFill/>
        </p:spPr>
        <p:txBody>
          <a:bodyPr wrap="square" rtlCol="0">
            <a:spAutoFit/>
          </a:bodyPr>
          <a:lstStyle/>
          <a:p>
            <a:pPr algn="ctr"/>
            <a:r>
              <a:rPr lang="ja-JP" altLang="en-US" sz="1200" dirty="0">
                <a:solidFill>
                  <a:srgbClr val="404040"/>
                </a:solidFill>
                <a:latin typeface="メイリオ"/>
                <a:ea typeface="メイリオ"/>
                <a:cs typeface="メイリオ"/>
              </a:rPr>
              <a:t>賛成意見（またはメリット）</a:t>
            </a:r>
            <a:endParaRPr kumimoji="1" lang="ja-JP" altLang="en-US" dirty="0">
              <a:solidFill>
                <a:srgbClr val="404040"/>
              </a:solidFill>
              <a:latin typeface="メイリオ"/>
              <a:ea typeface="メイリオ"/>
              <a:cs typeface="メイリオ"/>
            </a:endParaRPr>
          </a:p>
        </p:txBody>
      </p:sp>
      <p:sp>
        <p:nvSpPr>
          <p:cNvPr id="69" name="テキスト ボックス 68">
            <a:extLst>
              <a:ext uri="{FF2B5EF4-FFF2-40B4-BE49-F238E27FC236}">
                <a16:creationId xmlns:a16="http://schemas.microsoft.com/office/drawing/2014/main" id="{297298BC-C56C-794D-BFE5-C3359448A3BC}"/>
              </a:ext>
            </a:extLst>
          </p:cNvPr>
          <p:cNvSpPr txBox="1"/>
          <p:nvPr/>
        </p:nvSpPr>
        <p:spPr>
          <a:xfrm>
            <a:off x="4391257" y="805051"/>
            <a:ext cx="794679" cy="299262"/>
          </a:xfrm>
          <a:prstGeom prst="rect">
            <a:avLst/>
          </a:prstGeom>
          <a:noFill/>
        </p:spPr>
        <p:txBody>
          <a:bodyPr wrap="square" rtlCol="0">
            <a:spAutoFit/>
          </a:bodyPr>
          <a:lstStyle/>
          <a:p>
            <a:pPr algn="ctr"/>
            <a:r>
              <a:rPr kumimoji="1" lang="ja-JP" altLang="en-US" sz="1200" dirty="0">
                <a:solidFill>
                  <a:srgbClr val="404040"/>
                </a:solidFill>
                <a:latin typeface="メイリオ"/>
                <a:ea typeface="メイリオ"/>
                <a:cs typeface="メイリオ"/>
              </a:rPr>
              <a:t>重要度</a:t>
            </a:r>
            <a:endParaRPr kumimoji="1" lang="ja-JP" altLang="en-US" dirty="0">
              <a:solidFill>
                <a:srgbClr val="404040"/>
              </a:solidFill>
              <a:latin typeface="メイリオ"/>
              <a:ea typeface="メイリオ"/>
              <a:cs typeface="メイリオ"/>
            </a:endParaRPr>
          </a:p>
        </p:txBody>
      </p:sp>
      <p:cxnSp>
        <p:nvCxnSpPr>
          <p:cNvPr id="70" name="直線コネクタ 69">
            <a:extLst>
              <a:ext uri="{FF2B5EF4-FFF2-40B4-BE49-F238E27FC236}">
                <a16:creationId xmlns:a16="http://schemas.microsoft.com/office/drawing/2014/main" id="{F8C56F12-D1A3-5740-8D89-49F9CDFA1DC9}"/>
              </a:ext>
            </a:extLst>
          </p:cNvPr>
          <p:cNvCxnSpPr/>
          <p:nvPr/>
        </p:nvCxnSpPr>
        <p:spPr>
          <a:xfrm>
            <a:off x="777836" y="1551677"/>
            <a:ext cx="8795404"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1" name="直線コネクタ 70">
            <a:extLst>
              <a:ext uri="{FF2B5EF4-FFF2-40B4-BE49-F238E27FC236}">
                <a16:creationId xmlns:a16="http://schemas.microsoft.com/office/drawing/2014/main" id="{0309A0A1-22D6-1847-82E5-9E07C5501A62}"/>
              </a:ext>
            </a:extLst>
          </p:cNvPr>
          <p:cNvCxnSpPr/>
          <p:nvPr/>
        </p:nvCxnSpPr>
        <p:spPr>
          <a:xfrm>
            <a:off x="777836" y="2866626"/>
            <a:ext cx="8795404"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2" name="直線コネクタ 71">
            <a:extLst>
              <a:ext uri="{FF2B5EF4-FFF2-40B4-BE49-F238E27FC236}">
                <a16:creationId xmlns:a16="http://schemas.microsoft.com/office/drawing/2014/main" id="{68493B4E-E9EA-5349-978D-79A1DE9A2F57}"/>
              </a:ext>
            </a:extLst>
          </p:cNvPr>
          <p:cNvCxnSpPr/>
          <p:nvPr/>
        </p:nvCxnSpPr>
        <p:spPr>
          <a:xfrm>
            <a:off x="777836" y="3524100"/>
            <a:ext cx="8795404"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3" name="直線コネクタ 72">
            <a:extLst>
              <a:ext uri="{FF2B5EF4-FFF2-40B4-BE49-F238E27FC236}">
                <a16:creationId xmlns:a16="http://schemas.microsoft.com/office/drawing/2014/main" id="{8CDA7312-FB96-F348-ABEE-69D43B4ECEAB}"/>
              </a:ext>
            </a:extLst>
          </p:cNvPr>
          <p:cNvCxnSpPr>
            <a:cxnSpLocks/>
          </p:cNvCxnSpPr>
          <p:nvPr/>
        </p:nvCxnSpPr>
        <p:spPr>
          <a:xfrm>
            <a:off x="347846" y="3852838"/>
            <a:ext cx="9225394"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4" name="直線コネクタ 73">
            <a:extLst>
              <a:ext uri="{FF2B5EF4-FFF2-40B4-BE49-F238E27FC236}">
                <a16:creationId xmlns:a16="http://schemas.microsoft.com/office/drawing/2014/main" id="{D47401FB-68B9-CF4E-9C9F-476593D6B60A}"/>
              </a:ext>
            </a:extLst>
          </p:cNvPr>
          <p:cNvCxnSpPr/>
          <p:nvPr/>
        </p:nvCxnSpPr>
        <p:spPr>
          <a:xfrm>
            <a:off x="777836" y="4181575"/>
            <a:ext cx="8795404"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5" name="直線コネクタ 74">
            <a:extLst>
              <a:ext uri="{FF2B5EF4-FFF2-40B4-BE49-F238E27FC236}">
                <a16:creationId xmlns:a16="http://schemas.microsoft.com/office/drawing/2014/main" id="{AFA2B69B-2EEB-2F4A-9AD4-9D798BC77777}"/>
              </a:ext>
            </a:extLst>
          </p:cNvPr>
          <p:cNvCxnSpPr/>
          <p:nvPr/>
        </p:nvCxnSpPr>
        <p:spPr>
          <a:xfrm>
            <a:off x="777836" y="4510312"/>
            <a:ext cx="8795404"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6" name="直線コネクタ 75">
            <a:extLst>
              <a:ext uri="{FF2B5EF4-FFF2-40B4-BE49-F238E27FC236}">
                <a16:creationId xmlns:a16="http://schemas.microsoft.com/office/drawing/2014/main" id="{BB71CF5C-C5B1-B44C-8FD2-35DE187414CE}"/>
              </a:ext>
            </a:extLst>
          </p:cNvPr>
          <p:cNvCxnSpPr/>
          <p:nvPr/>
        </p:nvCxnSpPr>
        <p:spPr>
          <a:xfrm>
            <a:off x="777836" y="4839049"/>
            <a:ext cx="8795404"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7" name="直線コネクタ 76">
            <a:extLst>
              <a:ext uri="{FF2B5EF4-FFF2-40B4-BE49-F238E27FC236}">
                <a16:creationId xmlns:a16="http://schemas.microsoft.com/office/drawing/2014/main" id="{801F46C7-FD5F-814C-8164-8FB40439DFDB}"/>
              </a:ext>
            </a:extLst>
          </p:cNvPr>
          <p:cNvCxnSpPr/>
          <p:nvPr/>
        </p:nvCxnSpPr>
        <p:spPr>
          <a:xfrm>
            <a:off x="777836" y="5496524"/>
            <a:ext cx="8795404"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8" name="直線コネクタ 77">
            <a:extLst>
              <a:ext uri="{FF2B5EF4-FFF2-40B4-BE49-F238E27FC236}">
                <a16:creationId xmlns:a16="http://schemas.microsoft.com/office/drawing/2014/main" id="{A543D0F4-2A12-8547-B7FD-2FCA5045E33E}"/>
              </a:ext>
            </a:extLst>
          </p:cNvPr>
          <p:cNvCxnSpPr/>
          <p:nvPr/>
        </p:nvCxnSpPr>
        <p:spPr>
          <a:xfrm>
            <a:off x="777836" y="5825261"/>
            <a:ext cx="8795404"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9" name="直線コネクタ 78">
            <a:extLst>
              <a:ext uri="{FF2B5EF4-FFF2-40B4-BE49-F238E27FC236}">
                <a16:creationId xmlns:a16="http://schemas.microsoft.com/office/drawing/2014/main" id="{257E9A73-8D6B-8A43-BF31-67B40D146E3C}"/>
              </a:ext>
            </a:extLst>
          </p:cNvPr>
          <p:cNvCxnSpPr/>
          <p:nvPr/>
        </p:nvCxnSpPr>
        <p:spPr>
          <a:xfrm>
            <a:off x="777836" y="6153999"/>
            <a:ext cx="8795404"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sp>
        <p:nvSpPr>
          <p:cNvPr id="80" name="テキスト ボックス 79">
            <a:extLst>
              <a:ext uri="{FF2B5EF4-FFF2-40B4-BE49-F238E27FC236}">
                <a16:creationId xmlns:a16="http://schemas.microsoft.com/office/drawing/2014/main" id="{9CDDFA06-B10B-B14B-BDB1-FB57E42FAF8D}"/>
              </a:ext>
            </a:extLst>
          </p:cNvPr>
          <p:cNvSpPr txBox="1"/>
          <p:nvPr/>
        </p:nvSpPr>
        <p:spPr>
          <a:xfrm>
            <a:off x="5173871" y="812558"/>
            <a:ext cx="3594674" cy="299262"/>
          </a:xfrm>
          <a:prstGeom prst="rect">
            <a:avLst/>
          </a:prstGeom>
          <a:noFill/>
        </p:spPr>
        <p:txBody>
          <a:bodyPr wrap="square" rtlCol="0">
            <a:spAutoFit/>
          </a:bodyPr>
          <a:lstStyle/>
          <a:p>
            <a:pPr algn="ctr"/>
            <a:r>
              <a:rPr lang="ja-JP" altLang="en-US" sz="1200" dirty="0">
                <a:solidFill>
                  <a:srgbClr val="404040"/>
                </a:solidFill>
                <a:latin typeface="メイリオ"/>
                <a:ea typeface="メイリオ"/>
                <a:cs typeface="メイリオ"/>
              </a:rPr>
              <a:t>反対意見（またはデメリット）</a:t>
            </a:r>
            <a:endParaRPr kumimoji="1" lang="ja-JP" altLang="en-US" dirty="0">
              <a:solidFill>
                <a:srgbClr val="404040"/>
              </a:solidFill>
              <a:latin typeface="メイリオ"/>
              <a:ea typeface="メイリオ"/>
              <a:cs typeface="メイリオ"/>
            </a:endParaRPr>
          </a:p>
        </p:txBody>
      </p:sp>
      <p:sp>
        <p:nvSpPr>
          <p:cNvPr id="81" name="テキスト ボックス 80">
            <a:extLst>
              <a:ext uri="{FF2B5EF4-FFF2-40B4-BE49-F238E27FC236}">
                <a16:creationId xmlns:a16="http://schemas.microsoft.com/office/drawing/2014/main" id="{E3B73F3C-AEC4-D240-A5F9-5C186B6048DF}"/>
              </a:ext>
            </a:extLst>
          </p:cNvPr>
          <p:cNvSpPr txBox="1"/>
          <p:nvPr/>
        </p:nvSpPr>
        <p:spPr>
          <a:xfrm>
            <a:off x="8774577" y="812558"/>
            <a:ext cx="794679" cy="299262"/>
          </a:xfrm>
          <a:prstGeom prst="rect">
            <a:avLst/>
          </a:prstGeom>
          <a:noFill/>
        </p:spPr>
        <p:txBody>
          <a:bodyPr wrap="square" rtlCol="0">
            <a:spAutoFit/>
          </a:bodyPr>
          <a:lstStyle/>
          <a:p>
            <a:pPr algn="ctr"/>
            <a:r>
              <a:rPr kumimoji="1" lang="ja-JP" altLang="en-US" sz="1200" dirty="0">
                <a:solidFill>
                  <a:srgbClr val="404040"/>
                </a:solidFill>
                <a:latin typeface="メイリオ"/>
                <a:ea typeface="メイリオ"/>
                <a:cs typeface="メイリオ"/>
              </a:rPr>
              <a:t>重要度</a:t>
            </a:r>
            <a:endParaRPr kumimoji="1" lang="ja-JP" altLang="en-US" dirty="0">
              <a:solidFill>
                <a:srgbClr val="404040"/>
              </a:solidFill>
              <a:latin typeface="メイリオ"/>
              <a:ea typeface="メイリオ"/>
              <a:cs typeface="メイリオ"/>
            </a:endParaRPr>
          </a:p>
        </p:txBody>
      </p:sp>
      <p:cxnSp>
        <p:nvCxnSpPr>
          <p:cNvPr id="83" name="直線コネクタ 82">
            <a:extLst>
              <a:ext uri="{FF2B5EF4-FFF2-40B4-BE49-F238E27FC236}">
                <a16:creationId xmlns:a16="http://schemas.microsoft.com/office/drawing/2014/main" id="{D794213F-3327-F646-8725-B9D049C5F3B6}"/>
              </a:ext>
            </a:extLst>
          </p:cNvPr>
          <p:cNvCxnSpPr/>
          <p:nvPr/>
        </p:nvCxnSpPr>
        <p:spPr>
          <a:xfrm>
            <a:off x="5179903" y="686423"/>
            <a:ext cx="1" cy="5794879"/>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85" name="直線コネクタ 84">
            <a:extLst>
              <a:ext uri="{FF2B5EF4-FFF2-40B4-BE49-F238E27FC236}">
                <a16:creationId xmlns:a16="http://schemas.microsoft.com/office/drawing/2014/main" id="{E4DF8B1B-B85B-0A44-BA96-FCFB8A38056B}"/>
              </a:ext>
            </a:extLst>
          </p:cNvPr>
          <p:cNvCxnSpPr/>
          <p:nvPr/>
        </p:nvCxnSpPr>
        <p:spPr>
          <a:xfrm>
            <a:off x="4385225" y="686423"/>
            <a:ext cx="1" cy="5794879"/>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86" name="直線コネクタ 85">
            <a:extLst>
              <a:ext uri="{FF2B5EF4-FFF2-40B4-BE49-F238E27FC236}">
                <a16:creationId xmlns:a16="http://schemas.microsoft.com/office/drawing/2014/main" id="{EFB64BB1-4D68-4944-B197-85973FC32EFA}"/>
              </a:ext>
            </a:extLst>
          </p:cNvPr>
          <p:cNvCxnSpPr/>
          <p:nvPr/>
        </p:nvCxnSpPr>
        <p:spPr>
          <a:xfrm>
            <a:off x="8768544" y="695372"/>
            <a:ext cx="1" cy="5794879"/>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87" name="直線コネクタ 86">
            <a:extLst>
              <a:ext uri="{FF2B5EF4-FFF2-40B4-BE49-F238E27FC236}">
                <a16:creationId xmlns:a16="http://schemas.microsoft.com/office/drawing/2014/main" id="{BF6B9462-6E70-3D4F-A68C-AB64103A6A79}"/>
              </a:ext>
            </a:extLst>
          </p:cNvPr>
          <p:cNvCxnSpPr/>
          <p:nvPr/>
        </p:nvCxnSpPr>
        <p:spPr>
          <a:xfrm>
            <a:off x="777836" y="2209151"/>
            <a:ext cx="8795404"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8" name="直線コネクタ 87">
            <a:extLst>
              <a:ext uri="{FF2B5EF4-FFF2-40B4-BE49-F238E27FC236}">
                <a16:creationId xmlns:a16="http://schemas.microsoft.com/office/drawing/2014/main" id="{45DFEAB7-130C-034D-94CC-292105D4B7F1}"/>
              </a:ext>
            </a:extLst>
          </p:cNvPr>
          <p:cNvCxnSpPr/>
          <p:nvPr/>
        </p:nvCxnSpPr>
        <p:spPr>
          <a:xfrm>
            <a:off x="341815" y="5167787"/>
            <a:ext cx="9231426"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9" name="直線コネクタ 88">
            <a:extLst>
              <a:ext uri="{FF2B5EF4-FFF2-40B4-BE49-F238E27FC236}">
                <a16:creationId xmlns:a16="http://schemas.microsoft.com/office/drawing/2014/main" id="{46FD5C74-59A3-4A44-BEC0-3D79AB816466}"/>
              </a:ext>
            </a:extLst>
          </p:cNvPr>
          <p:cNvCxnSpPr/>
          <p:nvPr/>
        </p:nvCxnSpPr>
        <p:spPr>
          <a:xfrm>
            <a:off x="341815" y="2537888"/>
            <a:ext cx="9231426"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90" name="直線コネクタ 89">
            <a:extLst>
              <a:ext uri="{FF2B5EF4-FFF2-40B4-BE49-F238E27FC236}">
                <a16:creationId xmlns:a16="http://schemas.microsoft.com/office/drawing/2014/main" id="{CC8C1449-A6B9-8140-9136-004C949236FC}"/>
              </a:ext>
            </a:extLst>
          </p:cNvPr>
          <p:cNvCxnSpPr/>
          <p:nvPr/>
        </p:nvCxnSpPr>
        <p:spPr>
          <a:xfrm>
            <a:off x="777836" y="3195363"/>
            <a:ext cx="8795404"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93" name="直線コネクタ 92">
            <a:extLst>
              <a:ext uri="{FF2B5EF4-FFF2-40B4-BE49-F238E27FC236}">
                <a16:creationId xmlns:a16="http://schemas.microsoft.com/office/drawing/2014/main" id="{BF6CCC92-D367-444D-AA79-F712CDF7E7A0}"/>
              </a:ext>
            </a:extLst>
          </p:cNvPr>
          <p:cNvCxnSpPr/>
          <p:nvPr/>
        </p:nvCxnSpPr>
        <p:spPr>
          <a:xfrm>
            <a:off x="777836" y="1880414"/>
            <a:ext cx="8795404"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sp>
        <p:nvSpPr>
          <p:cNvPr id="95" name="テキスト ボックス 94">
            <a:extLst>
              <a:ext uri="{FF2B5EF4-FFF2-40B4-BE49-F238E27FC236}">
                <a16:creationId xmlns:a16="http://schemas.microsoft.com/office/drawing/2014/main" id="{3B1D585C-435D-8548-B778-A770744D69AB}"/>
              </a:ext>
            </a:extLst>
          </p:cNvPr>
          <p:cNvSpPr txBox="1"/>
          <p:nvPr/>
        </p:nvSpPr>
        <p:spPr>
          <a:xfrm>
            <a:off x="397251" y="1219197"/>
            <a:ext cx="353943" cy="1318692"/>
          </a:xfrm>
          <a:prstGeom prst="rect">
            <a:avLst/>
          </a:prstGeom>
          <a:noFill/>
        </p:spPr>
        <p:txBody>
          <a:bodyPr vert="eaVert" wrap="square" rtlCol="0">
            <a:spAutoFit/>
          </a:bodyPr>
          <a:lstStyle/>
          <a:p>
            <a:pPr algn="ctr"/>
            <a:r>
              <a:rPr lang="ja-JP" altLang="en-US" sz="1100" dirty="0">
                <a:solidFill>
                  <a:srgbClr val="404040"/>
                </a:solidFill>
                <a:latin typeface="メイリオ"/>
                <a:ea typeface="メイリオ"/>
                <a:cs typeface="メイリオ"/>
              </a:rPr>
              <a:t>選択肢</a:t>
            </a:r>
            <a:r>
              <a:rPr kumimoji="1" lang="ja-JP" altLang="en-US" sz="1100" dirty="0">
                <a:solidFill>
                  <a:srgbClr val="404040"/>
                </a:solidFill>
                <a:latin typeface="メイリオ"/>
                <a:ea typeface="メイリオ"/>
                <a:cs typeface="メイリオ"/>
              </a:rPr>
              <a:t>①</a:t>
            </a:r>
            <a:endParaRPr kumimoji="1" lang="ja-JP" altLang="en-US" sz="1600" dirty="0">
              <a:solidFill>
                <a:srgbClr val="404040"/>
              </a:solidFill>
              <a:latin typeface="メイリオ"/>
              <a:ea typeface="メイリオ"/>
              <a:cs typeface="メイリオ"/>
            </a:endParaRPr>
          </a:p>
        </p:txBody>
      </p:sp>
      <p:sp>
        <p:nvSpPr>
          <p:cNvPr id="97" name="テキスト ボックス 96">
            <a:extLst>
              <a:ext uri="{FF2B5EF4-FFF2-40B4-BE49-F238E27FC236}">
                <a16:creationId xmlns:a16="http://schemas.microsoft.com/office/drawing/2014/main" id="{FFA58C2B-7701-5A43-BF82-1A779A1DA275}"/>
              </a:ext>
            </a:extLst>
          </p:cNvPr>
          <p:cNvSpPr txBox="1"/>
          <p:nvPr/>
        </p:nvSpPr>
        <p:spPr>
          <a:xfrm>
            <a:off x="397251" y="2542775"/>
            <a:ext cx="353943" cy="1318692"/>
          </a:xfrm>
          <a:prstGeom prst="rect">
            <a:avLst/>
          </a:prstGeom>
          <a:noFill/>
        </p:spPr>
        <p:txBody>
          <a:bodyPr vert="eaVert" wrap="square" rtlCol="0">
            <a:spAutoFit/>
          </a:bodyPr>
          <a:lstStyle/>
          <a:p>
            <a:pPr algn="ctr"/>
            <a:r>
              <a:rPr lang="ja-JP" altLang="en-US" sz="1100" dirty="0">
                <a:solidFill>
                  <a:srgbClr val="404040"/>
                </a:solidFill>
                <a:latin typeface="メイリオ"/>
                <a:ea typeface="メイリオ"/>
                <a:cs typeface="メイリオ"/>
              </a:rPr>
              <a:t>選択肢</a:t>
            </a:r>
            <a:r>
              <a:rPr kumimoji="1" lang="ja-JP" altLang="en-US" sz="1100" dirty="0">
                <a:solidFill>
                  <a:srgbClr val="404040"/>
                </a:solidFill>
                <a:latin typeface="メイリオ"/>
                <a:ea typeface="メイリオ"/>
                <a:cs typeface="メイリオ"/>
              </a:rPr>
              <a:t>②</a:t>
            </a:r>
            <a:endParaRPr kumimoji="1" lang="ja-JP" altLang="en-US" sz="1600" dirty="0">
              <a:solidFill>
                <a:srgbClr val="404040"/>
              </a:solidFill>
              <a:latin typeface="メイリオ"/>
              <a:ea typeface="メイリオ"/>
              <a:cs typeface="メイリオ"/>
            </a:endParaRPr>
          </a:p>
        </p:txBody>
      </p:sp>
      <p:sp>
        <p:nvSpPr>
          <p:cNvPr id="99" name="テキスト ボックス 98">
            <a:extLst>
              <a:ext uri="{FF2B5EF4-FFF2-40B4-BE49-F238E27FC236}">
                <a16:creationId xmlns:a16="http://schemas.microsoft.com/office/drawing/2014/main" id="{3AB51A5B-66B6-C640-B983-24F83B5A3DD4}"/>
              </a:ext>
            </a:extLst>
          </p:cNvPr>
          <p:cNvSpPr txBox="1"/>
          <p:nvPr/>
        </p:nvSpPr>
        <p:spPr>
          <a:xfrm>
            <a:off x="397251" y="3854043"/>
            <a:ext cx="353943" cy="1318692"/>
          </a:xfrm>
          <a:prstGeom prst="rect">
            <a:avLst/>
          </a:prstGeom>
          <a:noFill/>
        </p:spPr>
        <p:txBody>
          <a:bodyPr vert="eaVert" wrap="square" rtlCol="0">
            <a:spAutoFit/>
          </a:bodyPr>
          <a:lstStyle/>
          <a:p>
            <a:pPr algn="ctr"/>
            <a:r>
              <a:rPr lang="ja-JP" altLang="en-US" sz="1100" dirty="0">
                <a:solidFill>
                  <a:srgbClr val="404040"/>
                </a:solidFill>
                <a:latin typeface="メイリオ"/>
                <a:ea typeface="メイリオ"/>
                <a:cs typeface="メイリオ"/>
              </a:rPr>
              <a:t>選択肢</a:t>
            </a:r>
            <a:r>
              <a:rPr kumimoji="1" lang="ja-JP" altLang="en-US" sz="1100" dirty="0">
                <a:solidFill>
                  <a:srgbClr val="404040"/>
                </a:solidFill>
                <a:latin typeface="メイリオ"/>
                <a:ea typeface="メイリオ"/>
                <a:cs typeface="メイリオ"/>
              </a:rPr>
              <a:t>③</a:t>
            </a:r>
            <a:endParaRPr kumimoji="1" lang="ja-JP" altLang="en-US" sz="1600" dirty="0">
              <a:solidFill>
                <a:srgbClr val="404040"/>
              </a:solidFill>
              <a:latin typeface="メイリオ"/>
              <a:ea typeface="メイリオ"/>
              <a:cs typeface="メイリオ"/>
            </a:endParaRPr>
          </a:p>
        </p:txBody>
      </p:sp>
      <p:sp>
        <p:nvSpPr>
          <p:cNvPr id="100" name="テキスト ボックス 99">
            <a:extLst>
              <a:ext uri="{FF2B5EF4-FFF2-40B4-BE49-F238E27FC236}">
                <a16:creationId xmlns:a16="http://schemas.microsoft.com/office/drawing/2014/main" id="{C4C3BF13-C4B1-A54F-93DD-9036BF0064E0}"/>
              </a:ext>
            </a:extLst>
          </p:cNvPr>
          <p:cNvSpPr txBox="1"/>
          <p:nvPr/>
        </p:nvSpPr>
        <p:spPr>
          <a:xfrm>
            <a:off x="397251" y="5161563"/>
            <a:ext cx="353943" cy="1318692"/>
          </a:xfrm>
          <a:prstGeom prst="rect">
            <a:avLst/>
          </a:prstGeom>
          <a:noFill/>
        </p:spPr>
        <p:txBody>
          <a:bodyPr vert="eaVert" wrap="square" rtlCol="0">
            <a:spAutoFit/>
          </a:bodyPr>
          <a:lstStyle/>
          <a:p>
            <a:pPr algn="ctr"/>
            <a:r>
              <a:rPr lang="ja-JP" altLang="en-US" sz="1100" dirty="0">
                <a:solidFill>
                  <a:srgbClr val="404040"/>
                </a:solidFill>
                <a:latin typeface="メイリオ"/>
                <a:ea typeface="メイリオ"/>
                <a:cs typeface="メイリオ"/>
              </a:rPr>
              <a:t>選択肢</a:t>
            </a:r>
            <a:r>
              <a:rPr kumimoji="1" lang="ja-JP" altLang="en-US" sz="1100" dirty="0">
                <a:solidFill>
                  <a:srgbClr val="404040"/>
                </a:solidFill>
                <a:latin typeface="メイリオ"/>
                <a:ea typeface="メイリオ"/>
                <a:cs typeface="メイリオ"/>
              </a:rPr>
              <a:t>④</a:t>
            </a:r>
            <a:endParaRPr kumimoji="1" lang="ja-JP" altLang="en-US" sz="1600" dirty="0">
              <a:solidFill>
                <a:srgbClr val="404040"/>
              </a:solidFill>
              <a:latin typeface="メイリオ"/>
              <a:ea typeface="メイリオ"/>
              <a:cs typeface="メイリオ"/>
            </a:endParaRPr>
          </a:p>
        </p:txBody>
      </p:sp>
      <p:sp>
        <p:nvSpPr>
          <p:cNvPr id="101" name="角丸四角形 100">
            <a:extLst>
              <a:ext uri="{FF2B5EF4-FFF2-40B4-BE49-F238E27FC236}">
                <a16:creationId xmlns:a16="http://schemas.microsoft.com/office/drawing/2014/main" id="{E16AAA22-E405-9D46-B115-B1AEE573CA2B}"/>
              </a:ext>
            </a:extLst>
          </p:cNvPr>
          <p:cNvSpPr/>
          <p:nvPr/>
        </p:nvSpPr>
        <p:spPr>
          <a:xfrm>
            <a:off x="776997" y="689405"/>
            <a:ext cx="8796243" cy="5800848"/>
          </a:xfrm>
          <a:prstGeom prst="roundRect">
            <a:avLst>
              <a:gd name="adj" fmla="val 0"/>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sp>
        <p:nvSpPr>
          <p:cNvPr id="102" name="角丸四角形 101">
            <a:extLst>
              <a:ext uri="{FF2B5EF4-FFF2-40B4-BE49-F238E27FC236}">
                <a16:creationId xmlns:a16="http://schemas.microsoft.com/office/drawing/2014/main" id="{7A7F7066-74F7-8845-937B-7186CE39117A}"/>
              </a:ext>
            </a:extLst>
          </p:cNvPr>
          <p:cNvSpPr/>
          <p:nvPr/>
        </p:nvSpPr>
        <p:spPr>
          <a:xfrm>
            <a:off x="348684" y="1221499"/>
            <a:ext cx="9221936" cy="5268754"/>
          </a:xfrm>
          <a:prstGeom prst="roundRect">
            <a:avLst>
              <a:gd name="adj" fmla="val 0"/>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sp>
        <p:nvSpPr>
          <p:cNvPr id="34" name="テキスト ボックス 33">
            <a:extLst>
              <a:ext uri="{FF2B5EF4-FFF2-40B4-BE49-F238E27FC236}">
                <a16:creationId xmlns:a16="http://schemas.microsoft.com/office/drawing/2014/main" id="{FDF3E33D-9068-4076-A41E-EC2419716E0B}"/>
              </a:ext>
            </a:extLst>
          </p:cNvPr>
          <p:cNvSpPr txBox="1"/>
          <p:nvPr/>
        </p:nvSpPr>
        <p:spPr>
          <a:xfrm>
            <a:off x="337288" y="6560810"/>
            <a:ext cx="155202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3.</a:t>
            </a:r>
            <a:r>
              <a:rPr lang="ja-JP" altLang="en-US" sz="900" dirty="0">
                <a:latin typeface="Meiryo UI" panose="020B0604030504040204" pitchFamily="50" charset="-128"/>
                <a:ea typeface="Meiryo UI" panose="020B0604030504040204" pitchFamily="50" charset="-128"/>
              </a:rPr>
              <a:t>課題解決のアイデアを練る</a:t>
            </a:r>
          </a:p>
        </p:txBody>
      </p:sp>
      <p:sp>
        <p:nvSpPr>
          <p:cNvPr id="35" name="テキスト ボックス 34">
            <a:extLst>
              <a:ext uri="{FF2B5EF4-FFF2-40B4-BE49-F238E27FC236}">
                <a16:creationId xmlns:a16="http://schemas.microsoft.com/office/drawing/2014/main" id="{2B1FAA5F-354A-4F84-9A9E-76DCCEB08EF5}"/>
              </a:ext>
            </a:extLst>
          </p:cNvPr>
          <p:cNvSpPr txBox="1"/>
          <p:nvPr/>
        </p:nvSpPr>
        <p:spPr>
          <a:xfrm>
            <a:off x="1809280" y="6560810"/>
            <a:ext cx="1572866"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STEP3:</a:t>
            </a:r>
            <a:r>
              <a:rPr lang="ja-JP" altLang="en-US" sz="900" dirty="0">
                <a:latin typeface="Meiryo UI" panose="020B0604030504040204" pitchFamily="50" charset="-128"/>
                <a:ea typeface="Meiryo UI" panose="020B0604030504040204" pitchFamily="50" charset="-128"/>
              </a:rPr>
              <a:t>アイデアの評価と選択</a:t>
            </a:r>
          </a:p>
        </p:txBody>
      </p:sp>
    </p:spTree>
    <p:extLst>
      <p:ext uri="{BB962C8B-B14F-4D97-AF65-F5344CB8AC3E}">
        <p14:creationId xmlns:p14="http://schemas.microsoft.com/office/powerpoint/2010/main" val="349161618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正方形/長方形 31">
            <a:extLst>
              <a:ext uri="{FF2B5EF4-FFF2-40B4-BE49-F238E27FC236}">
                <a16:creationId xmlns:a16="http://schemas.microsoft.com/office/drawing/2014/main" id="{093867C1-2D3D-BF4F-8674-3AB452CADE8A}"/>
              </a:ext>
            </a:extLst>
          </p:cNvPr>
          <p:cNvSpPr/>
          <p:nvPr/>
        </p:nvSpPr>
        <p:spPr>
          <a:xfrm>
            <a:off x="1729509" y="686421"/>
            <a:ext cx="7828975" cy="571039"/>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54535C63-2876-EE40-86C6-61E3E1442D52}"/>
              </a:ext>
            </a:extLst>
          </p:cNvPr>
          <p:cNvSpPr/>
          <p:nvPr/>
        </p:nvSpPr>
        <p:spPr>
          <a:xfrm>
            <a:off x="355987" y="1257464"/>
            <a:ext cx="1382875" cy="5232789"/>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Meiryo" panose="020B0604030504040204" pitchFamily="34" charset="-128"/>
              <a:ea typeface="Meiryo" panose="020B0604030504040204" pitchFamily="34" charset="-128"/>
            </a:endParaRPr>
          </a:p>
        </p:txBody>
      </p:sp>
      <p:cxnSp>
        <p:nvCxnSpPr>
          <p:cNvPr id="27" name="直線コネクタ 26">
            <a:extLst>
              <a:ext uri="{FF2B5EF4-FFF2-40B4-BE49-F238E27FC236}">
                <a16:creationId xmlns:a16="http://schemas.microsoft.com/office/drawing/2014/main" id="{F8191913-1298-F948-9626-4D1CF965A0D7}"/>
              </a:ext>
            </a:extLst>
          </p:cNvPr>
          <p:cNvCxnSpPr/>
          <p:nvPr/>
        </p:nvCxnSpPr>
        <p:spPr>
          <a:xfrm>
            <a:off x="2649707" y="686425"/>
            <a:ext cx="9349" cy="5803829"/>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8" name="直線コネクタ 27">
            <a:extLst>
              <a:ext uri="{FF2B5EF4-FFF2-40B4-BE49-F238E27FC236}">
                <a16:creationId xmlns:a16="http://schemas.microsoft.com/office/drawing/2014/main" id="{277B3202-1F14-2D40-B7CA-ADB7B8B5924C}"/>
              </a:ext>
            </a:extLst>
          </p:cNvPr>
          <p:cNvCxnSpPr/>
          <p:nvPr/>
        </p:nvCxnSpPr>
        <p:spPr>
          <a:xfrm>
            <a:off x="337288" y="3873862"/>
            <a:ext cx="9221200" cy="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直線コネクタ 20">
            <a:extLst>
              <a:ext uri="{FF2B5EF4-FFF2-40B4-BE49-F238E27FC236}">
                <a16:creationId xmlns:a16="http://schemas.microsoft.com/office/drawing/2014/main" id="{9508E467-D8B8-9D49-A769-D098E1AF7A7E}"/>
              </a:ext>
            </a:extLst>
          </p:cNvPr>
          <p:cNvCxnSpPr/>
          <p:nvPr/>
        </p:nvCxnSpPr>
        <p:spPr>
          <a:xfrm>
            <a:off x="337288" y="2129598"/>
            <a:ext cx="9221200" cy="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2" name="直線コネクタ 21">
            <a:extLst>
              <a:ext uri="{FF2B5EF4-FFF2-40B4-BE49-F238E27FC236}">
                <a16:creationId xmlns:a16="http://schemas.microsoft.com/office/drawing/2014/main" id="{94018790-2E1D-3645-8B0C-87B7FDAE9E4C}"/>
              </a:ext>
            </a:extLst>
          </p:cNvPr>
          <p:cNvCxnSpPr/>
          <p:nvPr/>
        </p:nvCxnSpPr>
        <p:spPr>
          <a:xfrm>
            <a:off x="337288" y="3001729"/>
            <a:ext cx="9221200" cy="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9" name="直線コネクタ 28">
            <a:extLst>
              <a:ext uri="{FF2B5EF4-FFF2-40B4-BE49-F238E27FC236}">
                <a16:creationId xmlns:a16="http://schemas.microsoft.com/office/drawing/2014/main" id="{BE4CF1CC-0ED9-3740-9986-CBFB4E54DC41}"/>
              </a:ext>
            </a:extLst>
          </p:cNvPr>
          <p:cNvCxnSpPr/>
          <p:nvPr/>
        </p:nvCxnSpPr>
        <p:spPr>
          <a:xfrm>
            <a:off x="337288" y="4745993"/>
            <a:ext cx="9221200" cy="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4" name="直線コネクタ 33">
            <a:extLst>
              <a:ext uri="{FF2B5EF4-FFF2-40B4-BE49-F238E27FC236}">
                <a16:creationId xmlns:a16="http://schemas.microsoft.com/office/drawing/2014/main" id="{24313506-B80F-824D-8A7C-F175A746AEF5}"/>
              </a:ext>
            </a:extLst>
          </p:cNvPr>
          <p:cNvCxnSpPr/>
          <p:nvPr/>
        </p:nvCxnSpPr>
        <p:spPr>
          <a:xfrm>
            <a:off x="337288" y="5618125"/>
            <a:ext cx="9221200" cy="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sp>
        <p:nvSpPr>
          <p:cNvPr id="35" name="テキスト ボックス 34">
            <a:extLst>
              <a:ext uri="{FF2B5EF4-FFF2-40B4-BE49-F238E27FC236}">
                <a16:creationId xmlns:a16="http://schemas.microsoft.com/office/drawing/2014/main" id="{3762E42F-8EE3-D84C-8144-D675C0D60EB7}"/>
              </a:ext>
            </a:extLst>
          </p:cNvPr>
          <p:cNvSpPr txBox="1"/>
          <p:nvPr/>
        </p:nvSpPr>
        <p:spPr>
          <a:xfrm>
            <a:off x="692256" y="1435176"/>
            <a:ext cx="710337" cy="516709"/>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rPr>
              <a:t>単純</a:t>
            </a: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a:p>
            <a:pPr algn="ctr"/>
            <a:r>
              <a:rPr lang="en-US" altLang="ja-JP" sz="1200" dirty="0">
                <a:solidFill>
                  <a:schemeClr val="tx1">
                    <a:lumMod val="75000"/>
                    <a:lumOff val="25000"/>
                  </a:schemeClr>
                </a:solidFill>
                <a:latin typeface="Meiryo" panose="020B0604030504040204" pitchFamily="34" charset="-128"/>
                <a:ea typeface="Meiryo" panose="020B0604030504040204" pitchFamily="34" charset="-128"/>
                <a:cs typeface="メイリオ"/>
              </a:rPr>
              <a:t>Simple</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6" name="テキスト ボックス 35">
            <a:extLst>
              <a:ext uri="{FF2B5EF4-FFF2-40B4-BE49-F238E27FC236}">
                <a16:creationId xmlns:a16="http://schemas.microsoft.com/office/drawing/2014/main" id="{90671BA8-3651-D344-B79B-92D257F2DBEA}"/>
              </a:ext>
            </a:extLst>
          </p:cNvPr>
          <p:cNvSpPr txBox="1"/>
          <p:nvPr/>
        </p:nvSpPr>
        <p:spPr>
          <a:xfrm>
            <a:off x="498619" y="2307308"/>
            <a:ext cx="1097614" cy="516709"/>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rPr>
              <a:t>意外性</a:t>
            </a: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a:p>
            <a:pPr algn="ctr"/>
            <a:r>
              <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cs typeface="メイリオ"/>
              </a:rPr>
              <a:t>Unexpected</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7" name="テキスト ボックス 36">
            <a:extLst>
              <a:ext uri="{FF2B5EF4-FFF2-40B4-BE49-F238E27FC236}">
                <a16:creationId xmlns:a16="http://schemas.microsoft.com/office/drawing/2014/main" id="{049AB14E-742F-BF40-A136-D749EE2F7830}"/>
              </a:ext>
            </a:extLst>
          </p:cNvPr>
          <p:cNvSpPr txBox="1"/>
          <p:nvPr/>
        </p:nvSpPr>
        <p:spPr>
          <a:xfrm>
            <a:off x="607851" y="3179439"/>
            <a:ext cx="879151" cy="516709"/>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rPr>
              <a:t>具体的</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a:p>
            <a:pPr algn="ctr"/>
            <a:r>
              <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cs typeface="メイリオ"/>
              </a:rPr>
              <a:t>Con</a:t>
            </a:r>
            <a:r>
              <a:rPr lang="en-US" altLang="ja-JP" sz="1200" dirty="0">
                <a:solidFill>
                  <a:schemeClr val="tx1">
                    <a:lumMod val="75000"/>
                    <a:lumOff val="25000"/>
                  </a:schemeClr>
                </a:solidFill>
                <a:latin typeface="Meiryo" panose="020B0604030504040204" pitchFamily="34" charset="-128"/>
                <a:ea typeface="Meiryo" panose="020B0604030504040204" pitchFamily="34" charset="-128"/>
                <a:cs typeface="メイリオ"/>
              </a:rPr>
              <a:t>crete</a:t>
            </a: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8" name="テキスト ボックス 37">
            <a:extLst>
              <a:ext uri="{FF2B5EF4-FFF2-40B4-BE49-F238E27FC236}">
                <a16:creationId xmlns:a16="http://schemas.microsoft.com/office/drawing/2014/main" id="{BCCA5997-5996-534C-B404-2F94AC3A91F7}"/>
              </a:ext>
            </a:extLst>
          </p:cNvPr>
          <p:cNvSpPr txBox="1"/>
          <p:nvPr/>
        </p:nvSpPr>
        <p:spPr>
          <a:xfrm>
            <a:off x="638467" y="4051571"/>
            <a:ext cx="817915" cy="516709"/>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rPr>
              <a:t>信頼性</a:t>
            </a: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a:p>
            <a:pPr algn="ctr"/>
            <a:r>
              <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cs typeface="メイリオ"/>
              </a:rPr>
              <a:t>Credible</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9" name="テキスト ボックス 38">
            <a:extLst>
              <a:ext uri="{FF2B5EF4-FFF2-40B4-BE49-F238E27FC236}">
                <a16:creationId xmlns:a16="http://schemas.microsoft.com/office/drawing/2014/main" id="{EEA2B5D1-5DAF-0D48-BE85-48A3B3B9770E}"/>
              </a:ext>
            </a:extLst>
          </p:cNvPr>
          <p:cNvSpPr txBox="1"/>
          <p:nvPr/>
        </p:nvSpPr>
        <p:spPr>
          <a:xfrm>
            <a:off x="568131" y="4923702"/>
            <a:ext cx="958592" cy="516709"/>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rPr>
              <a:t>感情</a:t>
            </a: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a:p>
            <a:pPr algn="ctr"/>
            <a:r>
              <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cs typeface="メイリオ"/>
              </a:rPr>
              <a:t>Emotional</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40" name="テキスト ボックス 39">
            <a:extLst>
              <a:ext uri="{FF2B5EF4-FFF2-40B4-BE49-F238E27FC236}">
                <a16:creationId xmlns:a16="http://schemas.microsoft.com/office/drawing/2014/main" id="{20A0D271-D60C-DC4F-B97C-051452C23D86}"/>
              </a:ext>
            </a:extLst>
          </p:cNvPr>
          <p:cNvSpPr txBox="1"/>
          <p:nvPr/>
        </p:nvSpPr>
        <p:spPr>
          <a:xfrm>
            <a:off x="745749" y="5795834"/>
            <a:ext cx="603358" cy="516709"/>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rPr>
              <a:t>物語</a:t>
            </a: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a:p>
            <a:pPr algn="ctr"/>
            <a:r>
              <a:rPr lang="en-US" altLang="ja-JP" sz="1200" dirty="0">
                <a:solidFill>
                  <a:schemeClr val="tx1">
                    <a:lumMod val="75000"/>
                    <a:lumOff val="25000"/>
                  </a:schemeClr>
                </a:solidFill>
                <a:latin typeface="Meiryo" panose="020B0604030504040204" pitchFamily="34" charset="-128"/>
                <a:ea typeface="Meiryo" panose="020B0604030504040204" pitchFamily="34" charset="-128"/>
                <a:cs typeface="メイリオ"/>
              </a:rPr>
              <a:t>Story</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41" name="テキスト ボックス 40">
            <a:extLst>
              <a:ext uri="{FF2B5EF4-FFF2-40B4-BE49-F238E27FC236}">
                <a16:creationId xmlns:a16="http://schemas.microsoft.com/office/drawing/2014/main" id="{D211D0DB-A01A-7F4A-8AF7-945FE38A6132}"/>
              </a:ext>
            </a:extLst>
          </p:cNvPr>
          <p:cNvSpPr txBox="1"/>
          <p:nvPr/>
        </p:nvSpPr>
        <p:spPr>
          <a:xfrm>
            <a:off x="1729513" y="816932"/>
            <a:ext cx="920194" cy="310025"/>
          </a:xfrm>
          <a:prstGeom prst="rect">
            <a:avLst/>
          </a:prstGeom>
          <a:noFill/>
        </p:spPr>
        <p:txBody>
          <a:bodyPr wrap="squar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rPr>
              <a:t>評価</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42" name="テキスト ボックス 41">
            <a:extLst>
              <a:ext uri="{FF2B5EF4-FFF2-40B4-BE49-F238E27FC236}">
                <a16:creationId xmlns:a16="http://schemas.microsoft.com/office/drawing/2014/main" id="{2983E64B-5193-5C4F-AC97-6388EBA74262}"/>
              </a:ext>
            </a:extLst>
          </p:cNvPr>
          <p:cNvSpPr txBox="1"/>
          <p:nvPr/>
        </p:nvSpPr>
        <p:spPr>
          <a:xfrm>
            <a:off x="2649707" y="816932"/>
            <a:ext cx="6908779" cy="310025"/>
          </a:xfrm>
          <a:prstGeom prst="rect">
            <a:avLst/>
          </a:prstGeom>
          <a:noFill/>
        </p:spPr>
        <p:txBody>
          <a:bodyPr wrap="squar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rPr>
              <a:t>改善の方向性</a:t>
            </a:r>
          </a:p>
        </p:txBody>
      </p:sp>
      <p:sp>
        <p:nvSpPr>
          <p:cNvPr id="45" name="テキスト ボックス 44">
            <a:extLst>
              <a:ext uri="{FF2B5EF4-FFF2-40B4-BE49-F238E27FC236}">
                <a16:creationId xmlns:a16="http://schemas.microsoft.com/office/drawing/2014/main" id="{FFF25DA7-32D9-834B-99AD-1D113AA5910E}"/>
              </a:ext>
            </a:extLst>
          </p:cNvPr>
          <p:cNvSpPr txBox="1"/>
          <p:nvPr/>
        </p:nvSpPr>
        <p:spPr>
          <a:xfrm>
            <a:off x="463308" y="238540"/>
            <a:ext cx="1223412"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30_SUCCESs</a:t>
            </a:r>
            <a:endParaRPr lang="ja-JP" altLang="en-US" dirty="0"/>
          </a:p>
        </p:txBody>
      </p:sp>
      <p:sp>
        <p:nvSpPr>
          <p:cNvPr id="30" name="正方形/長方形 29">
            <a:extLst>
              <a:ext uri="{FF2B5EF4-FFF2-40B4-BE49-F238E27FC236}">
                <a16:creationId xmlns:a16="http://schemas.microsoft.com/office/drawing/2014/main" id="{F1B27925-0B55-9B4C-B658-2CF11D3F1007}"/>
              </a:ext>
            </a:extLst>
          </p:cNvPr>
          <p:cNvSpPr/>
          <p:nvPr/>
        </p:nvSpPr>
        <p:spPr>
          <a:xfrm>
            <a:off x="351470" y="1257463"/>
            <a:ext cx="9207015" cy="5232788"/>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B0A774BA-03CC-A042-993F-B966DB56146B}"/>
              </a:ext>
            </a:extLst>
          </p:cNvPr>
          <p:cNvSpPr/>
          <p:nvPr/>
        </p:nvSpPr>
        <p:spPr>
          <a:xfrm>
            <a:off x="1729513" y="686424"/>
            <a:ext cx="7828972" cy="5803827"/>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3" name="テキスト ボックス 22">
            <a:extLst>
              <a:ext uri="{FF2B5EF4-FFF2-40B4-BE49-F238E27FC236}">
                <a16:creationId xmlns:a16="http://schemas.microsoft.com/office/drawing/2014/main" id="{FB82ECA0-120A-9343-9895-D6F69CAFEF49}"/>
              </a:ext>
            </a:extLst>
          </p:cNvPr>
          <p:cNvSpPr txBox="1"/>
          <p:nvPr/>
        </p:nvSpPr>
        <p:spPr>
          <a:xfrm>
            <a:off x="2876939" y="2334829"/>
            <a:ext cx="6507972" cy="461665"/>
          </a:xfrm>
          <a:prstGeom prst="rect">
            <a:avLst/>
          </a:prstGeom>
          <a:noFill/>
        </p:spPr>
        <p:txBody>
          <a:bodyPr wrap="square" rtlCol="0" anchor="ctr">
            <a:spAutoFit/>
          </a:bodyPr>
          <a:lstStyle/>
          <a:p>
            <a:r>
              <a:rPr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rPr>
              <a:t>既存のアイデアと差別化できてはいるが、意外性に乏しい。新たな切り口での意味付けができないか、そもそもの課題設定の質を高めることができないかを検討する。</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24" name="テキスト ボックス 23">
            <a:extLst>
              <a:ext uri="{FF2B5EF4-FFF2-40B4-BE49-F238E27FC236}">
                <a16:creationId xmlns:a16="http://schemas.microsoft.com/office/drawing/2014/main" id="{609E694B-E34F-754A-B0CB-E27080D88151}"/>
              </a:ext>
            </a:extLst>
          </p:cNvPr>
          <p:cNvSpPr txBox="1"/>
          <p:nvPr/>
        </p:nvSpPr>
        <p:spPr>
          <a:xfrm>
            <a:off x="2876939" y="4051571"/>
            <a:ext cx="6507972" cy="516709"/>
          </a:xfrm>
          <a:prstGeom prst="rect">
            <a:avLst/>
          </a:prstGeom>
          <a:noFill/>
        </p:spPr>
        <p:txBody>
          <a:bodyPr wrap="square" rtlCol="0" anchor="ctr">
            <a:spAutoFit/>
          </a:bodyPr>
          <a:lstStyle/>
          <a:p>
            <a:r>
              <a:rPr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rPr>
              <a:t>データは集めることができているが、情報がやや古い。最新のデータを取得する方法を考える。</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25" name="テキスト ボックス 24">
            <a:extLst>
              <a:ext uri="{FF2B5EF4-FFF2-40B4-BE49-F238E27FC236}">
                <a16:creationId xmlns:a16="http://schemas.microsoft.com/office/drawing/2014/main" id="{2D0B1CB2-5FEE-874A-94F0-973173CD4E50}"/>
              </a:ext>
            </a:extLst>
          </p:cNvPr>
          <p:cNvSpPr txBox="1"/>
          <p:nvPr/>
        </p:nvSpPr>
        <p:spPr>
          <a:xfrm>
            <a:off x="2876939" y="4951224"/>
            <a:ext cx="6507972" cy="461665"/>
          </a:xfrm>
          <a:prstGeom prst="rect">
            <a:avLst/>
          </a:prstGeom>
          <a:noFill/>
        </p:spPr>
        <p:txBody>
          <a:bodyPr wrap="square" rtlCol="0" anchor="ctr">
            <a:spAutoFit/>
          </a:bodyPr>
          <a:lstStyle/>
          <a:p>
            <a:r>
              <a:rPr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rPr>
              <a:t>どのような問題を解決するかという機能面は考えられているが、ユーザーの心理的要素を考えらていない。何名かに実際にインタビューする必要がある。</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26" name="テキスト ボックス 25">
            <a:extLst>
              <a:ext uri="{FF2B5EF4-FFF2-40B4-BE49-F238E27FC236}">
                <a16:creationId xmlns:a16="http://schemas.microsoft.com/office/drawing/2014/main" id="{8849FD1A-EB3E-E247-88B5-929813DF9AA1}"/>
              </a:ext>
            </a:extLst>
          </p:cNvPr>
          <p:cNvSpPr txBox="1"/>
          <p:nvPr/>
        </p:nvSpPr>
        <p:spPr>
          <a:xfrm>
            <a:off x="2876939" y="5823356"/>
            <a:ext cx="6507972" cy="461665"/>
          </a:xfrm>
          <a:prstGeom prst="rect">
            <a:avLst/>
          </a:prstGeom>
          <a:noFill/>
        </p:spPr>
        <p:txBody>
          <a:bodyPr wrap="square" rtlCol="0" anchor="ctr">
            <a:spAutoFit/>
          </a:bodyPr>
          <a:lstStyle/>
          <a:p>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rPr>
              <a:t>サービスの利用ステップは考えられているが、ユーザーイメージが乏しいので物語性がない。また、長期的な展望もやや不足しているため、あわせて考える。</a:t>
            </a:r>
          </a:p>
        </p:txBody>
      </p:sp>
      <p:sp>
        <p:nvSpPr>
          <p:cNvPr id="33" name="テキスト ボックス 32">
            <a:extLst>
              <a:ext uri="{FF2B5EF4-FFF2-40B4-BE49-F238E27FC236}">
                <a16:creationId xmlns:a16="http://schemas.microsoft.com/office/drawing/2014/main" id="{50DAABAC-F8F9-CD48-9E22-35366477ACCE}"/>
              </a:ext>
            </a:extLst>
          </p:cNvPr>
          <p:cNvSpPr txBox="1"/>
          <p:nvPr/>
        </p:nvSpPr>
        <p:spPr>
          <a:xfrm>
            <a:off x="1738862" y="1469623"/>
            <a:ext cx="910405" cy="447815"/>
          </a:xfrm>
          <a:prstGeom prst="rect">
            <a:avLst/>
          </a:prstGeom>
          <a:noFill/>
        </p:spPr>
        <p:txBody>
          <a:bodyPr wrap="square" rtlCol="0" anchor="ctr">
            <a:spAutoFit/>
          </a:bodyPr>
          <a:lstStyle/>
          <a:p>
            <a:pPr algn="ctr"/>
            <a:r>
              <a:rPr kumimoji="1" lang="ja-JP" altLang="en-US" sz="2000" dirty="0">
                <a:solidFill>
                  <a:schemeClr val="tx1">
                    <a:lumMod val="75000"/>
                    <a:lumOff val="25000"/>
                  </a:schemeClr>
                </a:solidFill>
                <a:latin typeface="Meiryo" panose="020B0604030504040204" pitchFamily="34" charset="-128"/>
                <a:ea typeface="Meiryo" panose="020B0604030504040204" pitchFamily="34" charset="-128"/>
                <a:cs typeface="メイリオ"/>
              </a:rPr>
              <a:t>○</a:t>
            </a:r>
          </a:p>
        </p:txBody>
      </p:sp>
      <p:sp>
        <p:nvSpPr>
          <p:cNvPr id="43" name="テキスト ボックス 42">
            <a:extLst>
              <a:ext uri="{FF2B5EF4-FFF2-40B4-BE49-F238E27FC236}">
                <a16:creationId xmlns:a16="http://schemas.microsoft.com/office/drawing/2014/main" id="{7D12FDF9-9957-7246-A69A-C932D79DC11E}"/>
              </a:ext>
            </a:extLst>
          </p:cNvPr>
          <p:cNvSpPr txBox="1"/>
          <p:nvPr/>
        </p:nvSpPr>
        <p:spPr>
          <a:xfrm>
            <a:off x="1738862" y="2341754"/>
            <a:ext cx="910405" cy="447815"/>
          </a:xfrm>
          <a:prstGeom prst="rect">
            <a:avLst/>
          </a:prstGeom>
          <a:noFill/>
        </p:spPr>
        <p:txBody>
          <a:bodyPr wrap="square" rtlCol="0" anchor="ctr">
            <a:spAutoFit/>
          </a:bodyPr>
          <a:lstStyle/>
          <a:p>
            <a:pPr algn="ctr"/>
            <a:r>
              <a:rPr lang="ja-JP" altLang="en-US" sz="2000" dirty="0">
                <a:solidFill>
                  <a:schemeClr val="tx1">
                    <a:lumMod val="75000"/>
                    <a:lumOff val="25000"/>
                  </a:schemeClr>
                </a:solidFill>
                <a:latin typeface="Meiryo" panose="020B0604030504040204" pitchFamily="34" charset="-128"/>
                <a:ea typeface="Meiryo" panose="020B0604030504040204" pitchFamily="34" charset="-128"/>
                <a:cs typeface="メイリオ"/>
              </a:rPr>
              <a:t>△</a:t>
            </a:r>
            <a:endParaRPr lang="en-US" altLang="ja-JP" sz="20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44" name="テキスト ボックス 43">
            <a:extLst>
              <a:ext uri="{FF2B5EF4-FFF2-40B4-BE49-F238E27FC236}">
                <a16:creationId xmlns:a16="http://schemas.microsoft.com/office/drawing/2014/main" id="{889DAC25-AE8B-AE4D-ADB8-833F195D10BE}"/>
              </a:ext>
            </a:extLst>
          </p:cNvPr>
          <p:cNvSpPr txBox="1"/>
          <p:nvPr/>
        </p:nvSpPr>
        <p:spPr>
          <a:xfrm>
            <a:off x="1738862" y="3213887"/>
            <a:ext cx="910405" cy="447815"/>
          </a:xfrm>
          <a:prstGeom prst="rect">
            <a:avLst/>
          </a:prstGeom>
          <a:noFill/>
        </p:spPr>
        <p:txBody>
          <a:bodyPr wrap="square" rtlCol="0" anchor="ctr">
            <a:spAutoFit/>
          </a:bodyPr>
          <a:lstStyle/>
          <a:p>
            <a:pPr algn="ctr"/>
            <a:r>
              <a:rPr kumimoji="1" lang="ja-JP" altLang="en-US" sz="2000" dirty="0">
                <a:solidFill>
                  <a:schemeClr val="tx1">
                    <a:lumMod val="75000"/>
                    <a:lumOff val="25000"/>
                  </a:schemeClr>
                </a:solidFill>
                <a:latin typeface="Meiryo" panose="020B0604030504040204" pitchFamily="34" charset="-128"/>
                <a:ea typeface="Meiryo" panose="020B0604030504040204" pitchFamily="34" charset="-128"/>
                <a:cs typeface="メイリオ"/>
              </a:rPr>
              <a:t>○</a:t>
            </a:r>
          </a:p>
        </p:txBody>
      </p:sp>
      <p:sp>
        <p:nvSpPr>
          <p:cNvPr id="46" name="テキスト ボックス 45">
            <a:extLst>
              <a:ext uri="{FF2B5EF4-FFF2-40B4-BE49-F238E27FC236}">
                <a16:creationId xmlns:a16="http://schemas.microsoft.com/office/drawing/2014/main" id="{88FCA4E9-234D-4B40-A5D5-FA9CF9B8A751}"/>
              </a:ext>
            </a:extLst>
          </p:cNvPr>
          <p:cNvSpPr txBox="1"/>
          <p:nvPr/>
        </p:nvSpPr>
        <p:spPr>
          <a:xfrm>
            <a:off x="1738862" y="4086018"/>
            <a:ext cx="910405" cy="447815"/>
          </a:xfrm>
          <a:prstGeom prst="rect">
            <a:avLst/>
          </a:prstGeom>
          <a:noFill/>
        </p:spPr>
        <p:txBody>
          <a:bodyPr wrap="square" rtlCol="0" anchor="ctr">
            <a:spAutoFit/>
          </a:bodyPr>
          <a:lstStyle/>
          <a:p>
            <a:pPr algn="ctr"/>
            <a:r>
              <a:rPr kumimoji="1" lang="ja-JP" altLang="en-US" sz="2000" dirty="0">
                <a:solidFill>
                  <a:schemeClr val="tx1">
                    <a:lumMod val="75000"/>
                    <a:lumOff val="25000"/>
                  </a:schemeClr>
                </a:solidFill>
                <a:latin typeface="Meiryo" panose="020B0604030504040204" pitchFamily="34" charset="-128"/>
                <a:ea typeface="Meiryo" panose="020B0604030504040204" pitchFamily="34" charset="-128"/>
                <a:cs typeface="メイリオ"/>
              </a:rPr>
              <a:t>△</a:t>
            </a:r>
          </a:p>
        </p:txBody>
      </p:sp>
      <p:sp>
        <p:nvSpPr>
          <p:cNvPr id="47" name="テキスト ボックス 46">
            <a:extLst>
              <a:ext uri="{FF2B5EF4-FFF2-40B4-BE49-F238E27FC236}">
                <a16:creationId xmlns:a16="http://schemas.microsoft.com/office/drawing/2014/main" id="{A7BFE0ED-46A9-D048-B0BD-14092F180C1B}"/>
              </a:ext>
            </a:extLst>
          </p:cNvPr>
          <p:cNvSpPr txBox="1"/>
          <p:nvPr/>
        </p:nvSpPr>
        <p:spPr>
          <a:xfrm>
            <a:off x="1738862" y="4958150"/>
            <a:ext cx="910405" cy="447815"/>
          </a:xfrm>
          <a:prstGeom prst="rect">
            <a:avLst/>
          </a:prstGeom>
          <a:noFill/>
        </p:spPr>
        <p:txBody>
          <a:bodyPr wrap="square" rtlCol="0" anchor="ctr">
            <a:spAutoFit/>
          </a:bodyPr>
          <a:lstStyle/>
          <a:p>
            <a:pPr algn="ctr"/>
            <a:r>
              <a:rPr kumimoji="1" lang="en-US" altLang="ja-JP" sz="2000" dirty="0">
                <a:solidFill>
                  <a:schemeClr val="tx1">
                    <a:lumMod val="75000"/>
                    <a:lumOff val="25000"/>
                  </a:schemeClr>
                </a:solidFill>
                <a:latin typeface="Meiryo" panose="020B0604030504040204" pitchFamily="34" charset="-128"/>
                <a:ea typeface="Meiryo" panose="020B0604030504040204" pitchFamily="34" charset="-128"/>
                <a:cs typeface="メイリオ"/>
              </a:rPr>
              <a:t>×</a:t>
            </a:r>
            <a:endParaRPr kumimoji="1" lang="ja-JP" altLang="en-US" sz="20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48" name="テキスト ボックス 47">
            <a:extLst>
              <a:ext uri="{FF2B5EF4-FFF2-40B4-BE49-F238E27FC236}">
                <a16:creationId xmlns:a16="http://schemas.microsoft.com/office/drawing/2014/main" id="{87717732-B580-CC42-A90D-1FEA95F6D042}"/>
              </a:ext>
            </a:extLst>
          </p:cNvPr>
          <p:cNvSpPr txBox="1"/>
          <p:nvPr/>
        </p:nvSpPr>
        <p:spPr>
          <a:xfrm>
            <a:off x="1738862" y="5830281"/>
            <a:ext cx="910405" cy="447815"/>
          </a:xfrm>
          <a:prstGeom prst="rect">
            <a:avLst/>
          </a:prstGeom>
          <a:noFill/>
        </p:spPr>
        <p:txBody>
          <a:bodyPr wrap="square" rtlCol="0" anchor="ctr">
            <a:spAutoFit/>
          </a:bodyPr>
          <a:lstStyle/>
          <a:p>
            <a:pPr algn="ctr"/>
            <a:r>
              <a:rPr kumimoji="1" lang="ja-JP" altLang="en-US" sz="2000" dirty="0">
                <a:solidFill>
                  <a:schemeClr val="tx1">
                    <a:lumMod val="75000"/>
                    <a:lumOff val="25000"/>
                  </a:schemeClr>
                </a:solidFill>
                <a:latin typeface="Meiryo" panose="020B0604030504040204" pitchFamily="34" charset="-128"/>
                <a:ea typeface="Meiryo" panose="020B0604030504040204" pitchFamily="34" charset="-128"/>
                <a:cs typeface="メイリオ"/>
              </a:rPr>
              <a:t>△</a:t>
            </a:r>
          </a:p>
        </p:txBody>
      </p:sp>
      <p:sp>
        <p:nvSpPr>
          <p:cNvPr id="49" name="テキスト ボックス 48">
            <a:extLst>
              <a:ext uri="{FF2B5EF4-FFF2-40B4-BE49-F238E27FC236}">
                <a16:creationId xmlns:a16="http://schemas.microsoft.com/office/drawing/2014/main" id="{F4B5764D-A45E-491F-9B0B-0111905881E7}"/>
              </a:ext>
            </a:extLst>
          </p:cNvPr>
          <p:cNvSpPr txBox="1"/>
          <p:nvPr/>
        </p:nvSpPr>
        <p:spPr>
          <a:xfrm>
            <a:off x="337288" y="6560810"/>
            <a:ext cx="155202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3.</a:t>
            </a:r>
            <a:r>
              <a:rPr lang="ja-JP" altLang="en-US" sz="900" dirty="0">
                <a:latin typeface="Meiryo UI" panose="020B0604030504040204" pitchFamily="50" charset="-128"/>
                <a:ea typeface="Meiryo UI" panose="020B0604030504040204" pitchFamily="50" charset="-128"/>
              </a:rPr>
              <a:t>課題解決のアイデアを練る</a:t>
            </a:r>
          </a:p>
        </p:txBody>
      </p:sp>
      <p:sp>
        <p:nvSpPr>
          <p:cNvPr id="50" name="テキスト ボックス 49">
            <a:extLst>
              <a:ext uri="{FF2B5EF4-FFF2-40B4-BE49-F238E27FC236}">
                <a16:creationId xmlns:a16="http://schemas.microsoft.com/office/drawing/2014/main" id="{719A6AE4-CEFC-4337-8609-9F5CDACDA434}"/>
              </a:ext>
            </a:extLst>
          </p:cNvPr>
          <p:cNvSpPr txBox="1"/>
          <p:nvPr/>
        </p:nvSpPr>
        <p:spPr>
          <a:xfrm>
            <a:off x="1809280" y="6560810"/>
            <a:ext cx="1572866"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STEP3:</a:t>
            </a:r>
            <a:r>
              <a:rPr lang="ja-JP" altLang="en-US" sz="900" dirty="0">
                <a:latin typeface="Meiryo UI" panose="020B0604030504040204" pitchFamily="50" charset="-128"/>
                <a:ea typeface="Meiryo UI" panose="020B0604030504040204" pitchFamily="50" charset="-128"/>
              </a:rPr>
              <a:t>アイデアの評価と選択</a:t>
            </a:r>
          </a:p>
        </p:txBody>
      </p:sp>
    </p:spTree>
    <p:extLst>
      <p:ext uri="{BB962C8B-B14F-4D97-AF65-F5344CB8AC3E}">
        <p14:creationId xmlns:p14="http://schemas.microsoft.com/office/powerpoint/2010/main" val="1528632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B2646B0-B2D5-4688-9218-4A24F39D9A01}"/>
              </a:ext>
            </a:extLst>
          </p:cNvPr>
          <p:cNvSpPr/>
          <p:nvPr/>
        </p:nvSpPr>
        <p:spPr>
          <a:xfrm>
            <a:off x="5135736" y="686423"/>
            <a:ext cx="4432978" cy="5803829"/>
          </a:xfrm>
          <a:prstGeom prst="rect">
            <a:avLst/>
          </a:prstGeom>
          <a:solidFill>
            <a:schemeClr val="bg1"/>
          </a:solidFill>
          <a:ln w="19050" cmpd="sng">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正方形/長方形 4">
            <a:extLst>
              <a:ext uri="{FF2B5EF4-FFF2-40B4-BE49-F238E27FC236}">
                <a16:creationId xmlns:a16="http://schemas.microsoft.com/office/drawing/2014/main" id="{986862B1-B97C-47FE-83B8-91316895A103}"/>
              </a:ext>
            </a:extLst>
          </p:cNvPr>
          <p:cNvSpPr/>
          <p:nvPr/>
        </p:nvSpPr>
        <p:spPr>
          <a:xfrm>
            <a:off x="337288" y="686423"/>
            <a:ext cx="4432976" cy="5803829"/>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 name="正方形/長方形 5">
            <a:extLst>
              <a:ext uri="{FF2B5EF4-FFF2-40B4-BE49-F238E27FC236}">
                <a16:creationId xmlns:a16="http://schemas.microsoft.com/office/drawing/2014/main" id="{B7447641-DA44-450D-97C6-92800563B822}"/>
              </a:ext>
            </a:extLst>
          </p:cNvPr>
          <p:cNvSpPr/>
          <p:nvPr/>
        </p:nvSpPr>
        <p:spPr>
          <a:xfrm>
            <a:off x="337288" y="686423"/>
            <a:ext cx="4432976" cy="414258"/>
          </a:xfrm>
          <a:prstGeom prst="rect">
            <a:avLst/>
          </a:prstGeom>
          <a:solidFill>
            <a:schemeClr val="accent6">
              <a:lumMod val="20000"/>
              <a:lumOff val="80000"/>
            </a:schemeClr>
          </a:solidFill>
          <a:ln w="19050" cmpd="sng">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 name="テキスト ボックス 6">
            <a:extLst>
              <a:ext uri="{FF2B5EF4-FFF2-40B4-BE49-F238E27FC236}">
                <a16:creationId xmlns:a16="http://schemas.microsoft.com/office/drawing/2014/main" id="{7B737105-116C-4591-8648-C6E4F6E50647}"/>
              </a:ext>
            </a:extLst>
          </p:cNvPr>
          <p:cNvSpPr txBox="1"/>
          <p:nvPr/>
        </p:nvSpPr>
        <p:spPr>
          <a:xfrm>
            <a:off x="1519709" y="745654"/>
            <a:ext cx="2068134" cy="295796"/>
          </a:xfrm>
          <a:prstGeom prst="rect">
            <a:avLst/>
          </a:prstGeom>
          <a:noFill/>
        </p:spPr>
        <p:txBody>
          <a:bodyPr wrap="none" rtlCol="0" anchor="ctr">
            <a:spAutoFit/>
          </a:bodyPr>
          <a:lstStyle/>
          <a:p>
            <a:pPr algn="ctr"/>
            <a:r>
              <a:rPr lang="en-US" altLang="ja-JP" sz="1400" dirty="0">
                <a:solidFill>
                  <a:schemeClr val="tx1">
                    <a:lumMod val="75000"/>
                    <a:lumOff val="25000"/>
                  </a:schemeClr>
                </a:solidFill>
                <a:latin typeface="メイリオ"/>
                <a:ea typeface="メイリオ"/>
                <a:cs typeface="メイリオ"/>
              </a:rPr>
              <a:t>As is </a:t>
            </a:r>
            <a:r>
              <a:rPr lang="ja-JP" altLang="en-US" sz="1400" dirty="0">
                <a:solidFill>
                  <a:schemeClr val="tx1">
                    <a:lumMod val="75000"/>
                    <a:lumOff val="25000"/>
                  </a:schemeClr>
                </a:solidFill>
                <a:latin typeface="メイリオ"/>
                <a:ea typeface="メイリオ"/>
                <a:cs typeface="メイリオ"/>
              </a:rPr>
              <a:t>（現状）</a:t>
            </a:r>
            <a:endParaRPr kumimoji="1" lang="ja-JP" altLang="en-US" dirty="0">
              <a:solidFill>
                <a:schemeClr val="tx1">
                  <a:lumMod val="75000"/>
                  <a:lumOff val="25000"/>
                </a:schemeClr>
              </a:solidFill>
              <a:latin typeface="メイリオ"/>
              <a:ea typeface="メイリオ"/>
              <a:cs typeface="メイリオ"/>
            </a:endParaRPr>
          </a:p>
        </p:txBody>
      </p:sp>
      <p:sp>
        <p:nvSpPr>
          <p:cNvPr id="8" name="正方形/長方形 7">
            <a:extLst>
              <a:ext uri="{FF2B5EF4-FFF2-40B4-BE49-F238E27FC236}">
                <a16:creationId xmlns:a16="http://schemas.microsoft.com/office/drawing/2014/main" id="{439EDD2B-C141-4C8B-9F96-D00414130B15}"/>
              </a:ext>
            </a:extLst>
          </p:cNvPr>
          <p:cNvSpPr/>
          <p:nvPr/>
        </p:nvSpPr>
        <p:spPr>
          <a:xfrm>
            <a:off x="5135736" y="686423"/>
            <a:ext cx="4432978" cy="414258"/>
          </a:xfrm>
          <a:prstGeom prst="rect">
            <a:avLst/>
          </a:prstGeom>
          <a:solidFill>
            <a:schemeClr val="accent6">
              <a:lumMod val="20000"/>
              <a:lumOff val="80000"/>
            </a:schemeClr>
          </a:solidFill>
          <a:ln w="19050" cmpd="sng">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 name="テキスト ボックス 8">
            <a:extLst>
              <a:ext uri="{FF2B5EF4-FFF2-40B4-BE49-F238E27FC236}">
                <a16:creationId xmlns:a16="http://schemas.microsoft.com/office/drawing/2014/main" id="{C40F8075-E64C-4DFB-A165-BE0371E87223}"/>
              </a:ext>
            </a:extLst>
          </p:cNvPr>
          <p:cNvSpPr txBox="1"/>
          <p:nvPr/>
        </p:nvSpPr>
        <p:spPr>
          <a:xfrm>
            <a:off x="5453565" y="745654"/>
            <a:ext cx="3797321" cy="295796"/>
          </a:xfrm>
          <a:prstGeom prst="rect">
            <a:avLst/>
          </a:prstGeom>
          <a:noFill/>
        </p:spPr>
        <p:txBody>
          <a:bodyPr wrap="none" rtlCol="0" anchor="ctr">
            <a:spAutoFit/>
          </a:bodyPr>
          <a:lstStyle/>
          <a:p>
            <a:pPr algn="ctr"/>
            <a:r>
              <a:rPr kumimoji="1" lang="en-US" altLang="ja-JP" sz="1400" dirty="0">
                <a:solidFill>
                  <a:schemeClr val="tx1">
                    <a:lumMod val="75000"/>
                    <a:lumOff val="25000"/>
                  </a:schemeClr>
                </a:solidFill>
                <a:latin typeface="メイリオ"/>
                <a:ea typeface="メイリオ"/>
                <a:cs typeface="メイリオ"/>
              </a:rPr>
              <a:t>To be </a:t>
            </a:r>
            <a:r>
              <a:rPr kumimoji="1" lang="ja-JP" altLang="en-US" sz="1400" dirty="0">
                <a:solidFill>
                  <a:schemeClr val="tx1">
                    <a:lumMod val="75000"/>
                    <a:lumOff val="25000"/>
                  </a:schemeClr>
                </a:solidFill>
                <a:latin typeface="メイリオ"/>
                <a:ea typeface="メイリオ"/>
                <a:cs typeface="メイリオ"/>
              </a:rPr>
              <a:t>（あるべき理想の姿）</a:t>
            </a:r>
            <a:endParaRPr kumimoji="1" lang="ja-JP" altLang="en-US" dirty="0">
              <a:solidFill>
                <a:schemeClr val="tx1">
                  <a:lumMod val="75000"/>
                  <a:lumOff val="25000"/>
                </a:schemeClr>
              </a:solidFill>
              <a:latin typeface="メイリオ"/>
              <a:ea typeface="メイリオ"/>
              <a:cs typeface="メイリオ"/>
            </a:endParaRPr>
          </a:p>
        </p:txBody>
      </p:sp>
      <p:sp>
        <p:nvSpPr>
          <p:cNvPr id="10" name="テキスト ボックス 9">
            <a:extLst>
              <a:ext uri="{FF2B5EF4-FFF2-40B4-BE49-F238E27FC236}">
                <a16:creationId xmlns:a16="http://schemas.microsoft.com/office/drawing/2014/main" id="{AF8E8448-C56C-4AF6-9E9C-D23F6FF76E52}"/>
              </a:ext>
            </a:extLst>
          </p:cNvPr>
          <p:cNvSpPr txBox="1"/>
          <p:nvPr/>
        </p:nvSpPr>
        <p:spPr>
          <a:xfrm>
            <a:off x="475510" y="1252751"/>
            <a:ext cx="4156532" cy="3000821"/>
          </a:xfrm>
          <a:prstGeom prst="rect">
            <a:avLst/>
          </a:prstGeom>
          <a:noFill/>
        </p:spPr>
        <p:txBody>
          <a:bodyPr wrap="square" rtlCol="0" anchor="t">
            <a:spAutoFit/>
          </a:bodyPr>
          <a:lstStyle/>
          <a:p>
            <a:pPr marL="285750" indent="-285750">
              <a:lnSpc>
                <a:spcPct val="150000"/>
              </a:lnSpc>
              <a:buFont typeface="Arial" panose="020B0604020202020204" pitchFamily="34" charset="0"/>
              <a:buChar char="•"/>
            </a:pPr>
            <a:r>
              <a:rPr kumimoji="1" lang="ja-JP" altLang="en-US" sz="1400" dirty="0">
                <a:solidFill>
                  <a:schemeClr val="tx1">
                    <a:lumMod val="75000"/>
                    <a:lumOff val="25000"/>
                  </a:schemeClr>
                </a:solidFill>
                <a:latin typeface="メイリオ"/>
                <a:ea typeface="メイリオ"/>
                <a:cs typeface="メイリオ"/>
              </a:rPr>
              <a:t>売上</a:t>
            </a:r>
            <a:r>
              <a:rPr kumimoji="1" lang="en-US" altLang="ja-JP" sz="1400" dirty="0">
                <a:solidFill>
                  <a:schemeClr val="tx1">
                    <a:lumMod val="75000"/>
                    <a:lumOff val="25000"/>
                  </a:schemeClr>
                </a:solidFill>
                <a:latin typeface="メイリオ"/>
                <a:ea typeface="メイリオ"/>
                <a:cs typeface="メイリオ"/>
              </a:rPr>
              <a:t>2,000</a:t>
            </a:r>
            <a:r>
              <a:rPr kumimoji="1" lang="ja-JP" altLang="en-US" sz="1400" dirty="0">
                <a:solidFill>
                  <a:schemeClr val="tx1">
                    <a:lumMod val="75000"/>
                    <a:lumOff val="25000"/>
                  </a:schemeClr>
                </a:solidFill>
                <a:latin typeface="メイリオ"/>
                <a:ea typeface="メイリオ"/>
                <a:cs typeface="メイリオ"/>
              </a:rPr>
              <a:t>万円</a:t>
            </a:r>
            <a:r>
              <a:rPr lang="en-US" altLang="ja-JP" sz="1400" dirty="0">
                <a:solidFill>
                  <a:schemeClr val="tx1">
                    <a:lumMod val="75000"/>
                    <a:lumOff val="25000"/>
                  </a:schemeClr>
                </a:solidFill>
                <a:latin typeface="メイリオ"/>
                <a:ea typeface="メイリオ"/>
                <a:cs typeface="メイリオ"/>
              </a:rPr>
              <a:t>/</a:t>
            </a:r>
            <a:r>
              <a:rPr lang="ja-JP" altLang="en-US" sz="1400" dirty="0">
                <a:solidFill>
                  <a:schemeClr val="tx1">
                    <a:lumMod val="75000"/>
                    <a:lumOff val="25000"/>
                  </a:schemeClr>
                </a:solidFill>
                <a:latin typeface="メイリオ"/>
                <a:ea typeface="メイリオ"/>
                <a:cs typeface="メイリオ"/>
              </a:rPr>
              <a:t>月</a:t>
            </a:r>
            <a:endParaRPr kumimoji="1" lang="en-US" altLang="ja-JP" sz="14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社員数</a:t>
            </a:r>
            <a:r>
              <a:rPr lang="en-US" altLang="ja-JP" sz="1400" dirty="0">
                <a:solidFill>
                  <a:schemeClr val="tx1">
                    <a:lumMod val="75000"/>
                    <a:lumOff val="25000"/>
                  </a:schemeClr>
                </a:solidFill>
                <a:latin typeface="メイリオ"/>
                <a:ea typeface="メイリオ"/>
                <a:cs typeface="メイリオ"/>
              </a:rPr>
              <a:t>30</a:t>
            </a:r>
            <a:r>
              <a:rPr lang="ja-JP" altLang="en-US" sz="1400" dirty="0">
                <a:solidFill>
                  <a:schemeClr val="tx1">
                    <a:lumMod val="75000"/>
                    <a:lumOff val="25000"/>
                  </a:schemeClr>
                </a:solidFill>
                <a:latin typeface="メイリオ"/>
                <a:ea typeface="メイリオ"/>
                <a:cs typeface="メイリオ"/>
              </a:rPr>
              <a:t>名</a:t>
            </a:r>
            <a:endParaRPr lang="en-US" altLang="ja-JP" sz="14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kumimoji="1" lang="ja-JP" altLang="en-US" sz="1400" dirty="0">
                <a:solidFill>
                  <a:schemeClr val="tx1">
                    <a:lumMod val="75000"/>
                    <a:lumOff val="25000"/>
                  </a:schemeClr>
                </a:solidFill>
                <a:latin typeface="メイリオ"/>
                <a:ea typeface="メイリオ"/>
                <a:cs typeface="メイリオ"/>
              </a:rPr>
              <a:t>創業メンバーと新しいメンバーでは文化的な差が出始めている。飲みにケーションの場もほぼなくなった。</a:t>
            </a:r>
            <a:endParaRPr kumimoji="1" lang="en-US" altLang="ja-JP" sz="14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目標はトップダウンで決まることが多い</a:t>
            </a:r>
            <a:endParaRPr lang="en-US" altLang="ja-JP" sz="14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kumimoji="1" lang="ja-JP" altLang="en-US" sz="1400" dirty="0">
                <a:solidFill>
                  <a:schemeClr val="tx1">
                    <a:lumMod val="75000"/>
                    <a:lumOff val="25000"/>
                  </a:schemeClr>
                </a:solidFill>
                <a:latin typeface="メイリオ"/>
                <a:ea typeface="メイリオ"/>
                <a:cs typeface="メイリオ"/>
              </a:rPr>
              <a:t>土日も仕事をしているスタッフが大半を占める</a:t>
            </a:r>
            <a:endParaRPr kumimoji="1" lang="en-US" altLang="ja-JP" sz="14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地域とのふれあいの場などはほぼない</a:t>
            </a:r>
            <a:endParaRPr kumimoji="1" lang="ja-JP" altLang="en-US" dirty="0">
              <a:solidFill>
                <a:schemeClr val="tx1">
                  <a:lumMod val="75000"/>
                  <a:lumOff val="25000"/>
                </a:schemeClr>
              </a:solidFill>
              <a:latin typeface="メイリオ"/>
              <a:ea typeface="メイリオ"/>
              <a:cs typeface="メイリオ"/>
            </a:endParaRPr>
          </a:p>
        </p:txBody>
      </p:sp>
      <p:sp>
        <p:nvSpPr>
          <p:cNvPr id="11" name="テキスト ボックス 10">
            <a:extLst>
              <a:ext uri="{FF2B5EF4-FFF2-40B4-BE49-F238E27FC236}">
                <a16:creationId xmlns:a16="http://schemas.microsoft.com/office/drawing/2014/main" id="{57638D23-E57C-44F1-A812-B2FF14E270F6}"/>
              </a:ext>
            </a:extLst>
          </p:cNvPr>
          <p:cNvSpPr txBox="1"/>
          <p:nvPr/>
        </p:nvSpPr>
        <p:spPr>
          <a:xfrm>
            <a:off x="5336289" y="1259177"/>
            <a:ext cx="4095946" cy="2354491"/>
          </a:xfrm>
          <a:prstGeom prst="rect">
            <a:avLst/>
          </a:prstGeom>
          <a:noFill/>
        </p:spPr>
        <p:txBody>
          <a:bodyPr wrap="square" rtlCol="0" anchor="t">
            <a:spAutoFit/>
          </a:bodyPr>
          <a:lstStyle/>
          <a:p>
            <a:pPr marL="285750" indent="-285750">
              <a:lnSpc>
                <a:spcPct val="150000"/>
              </a:lnSpc>
              <a:buFont typeface="Arial" panose="020B0604020202020204" pitchFamily="34" charset="0"/>
              <a:buChar char="•"/>
            </a:pPr>
            <a:r>
              <a:rPr kumimoji="1" lang="ja-JP" altLang="en-US" sz="1400" dirty="0">
                <a:solidFill>
                  <a:schemeClr val="tx1">
                    <a:lumMod val="75000"/>
                    <a:lumOff val="25000"/>
                  </a:schemeClr>
                </a:solidFill>
                <a:latin typeface="メイリオ"/>
                <a:ea typeface="メイリオ"/>
                <a:cs typeface="メイリオ"/>
              </a:rPr>
              <a:t>売上</a:t>
            </a:r>
            <a:r>
              <a:rPr kumimoji="1" lang="en-US" altLang="ja-JP" sz="1400" dirty="0">
                <a:solidFill>
                  <a:schemeClr val="tx1">
                    <a:lumMod val="75000"/>
                    <a:lumOff val="25000"/>
                  </a:schemeClr>
                </a:solidFill>
                <a:latin typeface="メイリオ"/>
                <a:ea typeface="メイリオ"/>
                <a:cs typeface="メイリオ"/>
              </a:rPr>
              <a:t>1</a:t>
            </a:r>
            <a:r>
              <a:rPr kumimoji="1" lang="ja-JP" altLang="en-US" sz="1400" dirty="0">
                <a:solidFill>
                  <a:schemeClr val="tx1">
                    <a:lumMod val="75000"/>
                    <a:lumOff val="25000"/>
                  </a:schemeClr>
                </a:solidFill>
                <a:latin typeface="メイリオ"/>
                <a:ea typeface="メイリオ"/>
                <a:cs typeface="メイリオ"/>
              </a:rPr>
              <a:t>億円</a:t>
            </a:r>
            <a:r>
              <a:rPr kumimoji="1" lang="en-US" altLang="ja-JP" sz="1400" dirty="0">
                <a:solidFill>
                  <a:schemeClr val="tx1">
                    <a:lumMod val="75000"/>
                    <a:lumOff val="25000"/>
                  </a:schemeClr>
                </a:solidFill>
                <a:latin typeface="メイリオ"/>
                <a:ea typeface="メイリオ"/>
                <a:cs typeface="メイリオ"/>
              </a:rPr>
              <a:t>/</a:t>
            </a:r>
            <a:r>
              <a:rPr kumimoji="1" lang="ja-JP" altLang="en-US" sz="1400" dirty="0">
                <a:solidFill>
                  <a:schemeClr val="tx1">
                    <a:lumMod val="75000"/>
                    <a:lumOff val="25000"/>
                  </a:schemeClr>
                </a:solidFill>
                <a:latin typeface="メイリオ"/>
                <a:ea typeface="メイリオ"/>
                <a:cs typeface="メイリオ"/>
              </a:rPr>
              <a:t>月</a:t>
            </a:r>
            <a:endParaRPr kumimoji="1" lang="en-US" altLang="ja-JP" sz="14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社員数</a:t>
            </a:r>
            <a:r>
              <a:rPr lang="en-US" altLang="ja-JP" sz="1400" dirty="0">
                <a:solidFill>
                  <a:schemeClr val="tx1">
                    <a:lumMod val="75000"/>
                    <a:lumOff val="25000"/>
                  </a:schemeClr>
                </a:solidFill>
                <a:latin typeface="メイリオ"/>
                <a:ea typeface="メイリオ"/>
                <a:cs typeface="メイリオ"/>
              </a:rPr>
              <a:t>100</a:t>
            </a:r>
            <a:r>
              <a:rPr lang="ja-JP" altLang="en-US" sz="1400" dirty="0">
                <a:solidFill>
                  <a:schemeClr val="tx1">
                    <a:lumMod val="75000"/>
                    <a:lumOff val="25000"/>
                  </a:schemeClr>
                </a:solidFill>
                <a:latin typeface="メイリオ"/>
                <a:ea typeface="メイリオ"/>
                <a:cs typeface="メイリオ"/>
              </a:rPr>
              <a:t>名（正社員）</a:t>
            </a:r>
            <a:endParaRPr lang="en-US" altLang="ja-JP" sz="14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スタッフ同士の信頼関係が強い組織</a:t>
            </a:r>
            <a:endParaRPr kumimoji="1" lang="en-US" altLang="ja-JP" sz="14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各々が目標を設定して自主的にチャレンジできる組織</a:t>
            </a:r>
            <a:endParaRPr lang="en-US" altLang="ja-JP" sz="14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kumimoji="1" lang="ja-JP" altLang="en-US" sz="1400" dirty="0">
                <a:solidFill>
                  <a:schemeClr val="tx1">
                    <a:lumMod val="75000"/>
                    <a:lumOff val="25000"/>
                  </a:schemeClr>
                </a:solidFill>
                <a:latin typeface="メイリオ"/>
                <a:ea typeface="メイリオ"/>
                <a:cs typeface="メイリオ"/>
              </a:rPr>
              <a:t>土日はきちんと休みが取れる</a:t>
            </a:r>
            <a:endParaRPr kumimoji="1" lang="en-US" altLang="ja-JP" sz="14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地元地域とのコミュニケーションが活発</a:t>
            </a:r>
            <a:endParaRPr kumimoji="1" lang="ja-JP" altLang="en-US" dirty="0">
              <a:solidFill>
                <a:schemeClr val="tx1">
                  <a:lumMod val="75000"/>
                  <a:lumOff val="25000"/>
                </a:schemeClr>
              </a:solidFill>
              <a:latin typeface="メイリオ"/>
              <a:ea typeface="メイリオ"/>
              <a:cs typeface="メイリオ"/>
            </a:endParaRPr>
          </a:p>
        </p:txBody>
      </p:sp>
      <p:sp>
        <p:nvSpPr>
          <p:cNvPr id="12" name="テキスト ボックス 11">
            <a:extLst>
              <a:ext uri="{FF2B5EF4-FFF2-40B4-BE49-F238E27FC236}">
                <a16:creationId xmlns:a16="http://schemas.microsoft.com/office/drawing/2014/main" id="{20415323-D3DB-4335-920C-ACF9DAFFC938}"/>
              </a:ext>
            </a:extLst>
          </p:cNvPr>
          <p:cNvSpPr txBox="1"/>
          <p:nvPr/>
        </p:nvSpPr>
        <p:spPr>
          <a:xfrm>
            <a:off x="463308" y="238540"/>
            <a:ext cx="2383794" cy="400110"/>
          </a:xfrm>
          <a:prstGeom prst="rect">
            <a:avLst/>
          </a:prstGeom>
          <a:noFill/>
        </p:spPr>
        <p:txBody>
          <a:bodyPr wrap="none" rtlCol="0">
            <a:spAutoFit/>
          </a:bodyPr>
          <a:lstStyle/>
          <a:p>
            <a:r>
              <a:rPr lang="en-US" altLang="ja-JP" sz="2000" b="1" dirty="0">
                <a:solidFill>
                  <a:schemeClr val="tx1">
                    <a:lumMod val="75000"/>
                    <a:lumOff val="25000"/>
                  </a:schemeClr>
                </a:solidFill>
                <a:latin typeface="Meiryo" panose="020B0604030504040204" pitchFamily="34" charset="-128"/>
                <a:ea typeface="Meiryo" panose="020B0604030504040204" pitchFamily="34" charset="-128"/>
              </a:rPr>
              <a:t>01_As is / To be</a:t>
            </a:r>
            <a:endParaRPr kumimoji="1" lang="ja-JP" altLang="en-US" sz="20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4" name="テキスト ボックス 13">
            <a:extLst>
              <a:ext uri="{FF2B5EF4-FFF2-40B4-BE49-F238E27FC236}">
                <a16:creationId xmlns:a16="http://schemas.microsoft.com/office/drawing/2014/main" id="{32D80D1E-E285-40A5-917F-AF473EE10418}"/>
              </a:ext>
            </a:extLst>
          </p:cNvPr>
          <p:cNvSpPr txBox="1"/>
          <p:nvPr/>
        </p:nvSpPr>
        <p:spPr>
          <a:xfrm>
            <a:off x="337288" y="6560810"/>
            <a:ext cx="1319592"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1.</a:t>
            </a:r>
            <a:r>
              <a:rPr lang="ja-JP" altLang="en-US" sz="900" dirty="0">
                <a:latin typeface="Meiryo UI" panose="020B0604030504040204" pitchFamily="50" charset="-128"/>
                <a:ea typeface="Meiryo UI" panose="020B0604030504040204" pitchFamily="50" charset="-128"/>
              </a:rPr>
              <a:t>問題・課題を発見する</a:t>
            </a:r>
          </a:p>
        </p:txBody>
      </p:sp>
      <p:sp>
        <p:nvSpPr>
          <p:cNvPr id="15" name="テキスト ボックス 14">
            <a:extLst>
              <a:ext uri="{FF2B5EF4-FFF2-40B4-BE49-F238E27FC236}">
                <a16:creationId xmlns:a16="http://schemas.microsoft.com/office/drawing/2014/main" id="{A2663A22-E347-43D8-A253-84ADA4BD6A91}"/>
              </a:ext>
            </a:extLst>
          </p:cNvPr>
          <p:cNvSpPr txBox="1"/>
          <p:nvPr/>
        </p:nvSpPr>
        <p:spPr>
          <a:xfrm>
            <a:off x="1809280" y="6560810"/>
            <a:ext cx="1042273"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STEP1:</a:t>
            </a:r>
            <a:r>
              <a:rPr lang="ja-JP" altLang="en-US" sz="900" dirty="0">
                <a:latin typeface="Meiryo UI" panose="020B0604030504040204" pitchFamily="50" charset="-128"/>
                <a:ea typeface="Meiryo UI" panose="020B0604030504040204" pitchFamily="50" charset="-128"/>
              </a:rPr>
              <a:t>見える化</a:t>
            </a:r>
          </a:p>
        </p:txBody>
      </p:sp>
    </p:spTree>
    <p:extLst>
      <p:ext uri="{BB962C8B-B14F-4D97-AF65-F5344CB8AC3E}">
        <p14:creationId xmlns:p14="http://schemas.microsoft.com/office/powerpoint/2010/main" val="16445996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正方形/長方形 31">
            <a:extLst>
              <a:ext uri="{FF2B5EF4-FFF2-40B4-BE49-F238E27FC236}">
                <a16:creationId xmlns:a16="http://schemas.microsoft.com/office/drawing/2014/main" id="{093867C1-2D3D-BF4F-8674-3AB452CADE8A}"/>
              </a:ext>
            </a:extLst>
          </p:cNvPr>
          <p:cNvSpPr/>
          <p:nvPr/>
        </p:nvSpPr>
        <p:spPr>
          <a:xfrm>
            <a:off x="1729509" y="686421"/>
            <a:ext cx="7828975" cy="571039"/>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54535C63-2876-EE40-86C6-61E3E1442D52}"/>
              </a:ext>
            </a:extLst>
          </p:cNvPr>
          <p:cNvSpPr/>
          <p:nvPr/>
        </p:nvSpPr>
        <p:spPr>
          <a:xfrm>
            <a:off x="355987" y="1257464"/>
            <a:ext cx="1382875" cy="5232789"/>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Meiryo" panose="020B0604030504040204" pitchFamily="34" charset="-128"/>
              <a:ea typeface="Meiryo" panose="020B0604030504040204" pitchFamily="34" charset="-128"/>
            </a:endParaRPr>
          </a:p>
        </p:txBody>
      </p:sp>
      <p:cxnSp>
        <p:nvCxnSpPr>
          <p:cNvPr id="27" name="直線コネクタ 26">
            <a:extLst>
              <a:ext uri="{FF2B5EF4-FFF2-40B4-BE49-F238E27FC236}">
                <a16:creationId xmlns:a16="http://schemas.microsoft.com/office/drawing/2014/main" id="{F8191913-1298-F948-9626-4D1CF965A0D7}"/>
              </a:ext>
            </a:extLst>
          </p:cNvPr>
          <p:cNvCxnSpPr/>
          <p:nvPr/>
        </p:nvCxnSpPr>
        <p:spPr>
          <a:xfrm>
            <a:off x="2649707" y="686425"/>
            <a:ext cx="9349" cy="5803829"/>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8" name="直線コネクタ 27">
            <a:extLst>
              <a:ext uri="{FF2B5EF4-FFF2-40B4-BE49-F238E27FC236}">
                <a16:creationId xmlns:a16="http://schemas.microsoft.com/office/drawing/2014/main" id="{277B3202-1F14-2D40-B7CA-ADB7B8B5924C}"/>
              </a:ext>
            </a:extLst>
          </p:cNvPr>
          <p:cNvCxnSpPr/>
          <p:nvPr/>
        </p:nvCxnSpPr>
        <p:spPr>
          <a:xfrm>
            <a:off x="337288" y="3873862"/>
            <a:ext cx="9221200" cy="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直線コネクタ 20">
            <a:extLst>
              <a:ext uri="{FF2B5EF4-FFF2-40B4-BE49-F238E27FC236}">
                <a16:creationId xmlns:a16="http://schemas.microsoft.com/office/drawing/2014/main" id="{9508E467-D8B8-9D49-A769-D098E1AF7A7E}"/>
              </a:ext>
            </a:extLst>
          </p:cNvPr>
          <p:cNvCxnSpPr/>
          <p:nvPr/>
        </p:nvCxnSpPr>
        <p:spPr>
          <a:xfrm>
            <a:off x="337288" y="2129598"/>
            <a:ext cx="9221200" cy="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2" name="直線コネクタ 21">
            <a:extLst>
              <a:ext uri="{FF2B5EF4-FFF2-40B4-BE49-F238E27FC236}">
                <a16:creationId xmlns:a16="http://schemas.microsoft.com/office/drawing/2014/main" id="{94018790-2E1D-3645-8B0C-87B7FDAE9E4C}"/>
              </a:ext>
            </a:extLst>
          </p:cNvPr>
          <p:cNvCxnSpPr/>
          <p:nvPr/>
        </p:nvCxnSpPr>
        <p:spPr>
          <a:xfrm>
            <a:off x="337288" y="3001729"/>
            <a:ext cx="9221200" cy="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9" name="直線コネクタ 28">
            <a:extLst>
              <a:ext uri="{FF2B5EF4-FFF2-40B4-BE49-F238E27FC236}">
                <a16:creationId xmlns:a16="http://schemas.microsoft.com/office/drawing/2014/main" id="{BE4CF1CC-0ED9-3740-9986-CBFB4E54DC41}"/>
              </a:ext>
            </a:extLst>
          </p:cNvPr>
          <p:cNvCxnSpPr/>
          <p:nvPr/>
        </p:nvCxnSpPr>
        <p:spPr>
          <a:xfrm>
            <a:off x="337288" y="4745993"/>
            <a:ext cx="9221200" cy="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4" name="直線コネクタ 33">
            <a:extLst>
              <a:ext uri="{FF2B5EF4-FFF2-40B4-BE49-F238E27FC236}">
                <a16:creationId xmlns:a16="http://schemas.microsoft.com/office/drawing/2014/main" id="{24313506-B80F-824D-8A7C-F175A746AEF5}"/>
              </a:ext>
            </a:extLst>
          </p:cNvPr>
          <p:cNvCxnSpPr/>
          <p:nvPr/>
        </p:nvCxnSpPr>
        <p:spPr>
          <a:xfrm>
            <a:off x="337288" y="5618125"/>
            <a:ext cx="9221200" cy="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sp>
        <p:nvSpPr>
          <p:cNvPr id="35" name="テキスト ボックス 34">
            <a:extLst>
              <a:ext uri="{FF2B5EF4-FFF2-40B4-BE49-F238E27FC236}">
                <a16:creationId xmlns:a16="http://schemas.microsoft.com/office/drawing/2014/main" id="{3762E42F-8EE3-D84C-8144-D675C0D60EB7}"/>
              </a:ext>
            </a:extLst>
          </p:cNvPr>
          <p:cNvSpPr txBox="1"/>
          <p:nvPr/>
        </p:nvSpPr>
        <p:spPr>
          <a:xfrm>
            <a:off x="692256" y="1435176"/>
            <a:ext cx="710337" cy="516709"/>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rPr>
              <a:t>単純</a:t>
            </a: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a:p>
            <a:pPr algn="ctr"/>
            <a:r>
              <a:rPr lang="en-US" altLang="ja-JP" sz="1200" dirty="0">
                <a:solidFill>
                  <a:schemeClr val="tx1">
                    <a:lumMod val="75000"/>
                    <a:lumOff val="25000"/>
                  </a:schemeClr>
                </a:solidFill>
                <a:latin typeface="Meiryo" panose="020B0604030504040204" pitchFamily="34" charset="-128"/>
                <a:ea typeface="Meiryo" panose="020B0604030504040204" pitchFamily="34" charset="-128"/>
                <a:cs typeface="メイリオ"/>
              </a:rPr>
              <a:t>Simple</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6" name="テキスト ボックス 35">
            <a:extLst>
              <a:ext uri="{FF2B5EF4-FFF2-40B4-BE49-F238E27FC236}">
                <a16:creationId xmlns:a16="http://schemas.microsoft.com/office/drawing/2014/main" id="{90671BA8-3651-D344-B79B-92D257F2DBEA}"/>
              </a:ext>
            </a:extLst>
          </p:cNvPr>
          <p:cNvSpPr txBox="1"/>
          <p:nvPr/>
        </p:nvSpPr>
        <p:spPr>
          <a:xfrm>
            <a:off x="498619" y="2307308"/>
            <a:ext cx="1097614" cy="516709"/>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rPr>
              <a:t>意外性</a:t>
            </a: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a:p>
            <a:pPr algn="ctr"/>
            <a:r>
              <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cs typeface="メイリオ"/>
              </a:rPr>
              <a:t>Unexpected</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7" name="テキスト ボックス 36">
            <a:extLst>
              <a:ext uri="{FF2B5EF4-FFF2-40B4-BE49-F238E27FC236}">
                <a16:creationId xmlns:a16="http://schemas.microsoft.com/office/drawing/2014/main" id="{049AB14E-742F-BF40-A136-D749EE2F7830}"/>
              </a:ext>
            </a:extLst>
          </p:cNvPr>
          <p:cNvSpPr txBox="1"/>
          <p:nvPr/>
        </p:nvSpPr>
        <p:spPr>
          <a:xfrm>
            <a:off x="607851" y="3179439"/>
            <a:ext cx="879151" cy="516709"/>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rPr>
              <a:t>具体的</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a:p>
            <a:pPr algn="ctr"/>
            <a:r>
              <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cs typeface="メイリオ"/>
              </a:rPr>
              <a:t>Con</a:t>
            </a:r>
            <a:r>
              <a:rPr lang="en-US" altLang="ja-JP" sz="1200" dirty="0">
                <a:solidFill>
                  <a:schemeClr val="tx1">
                    <a:lumMod val="75000"/>
                    <a:lumOff val="25000"/>
                  </a:schemeClr>
                </a:solidFill>
                <a:latin typeface="Meiryo" panose="020B0604030504040204" pitchFamily="34" charset="-128"/>
                <a:ea typeface="Meiryo" panose="020B0604030504040204" pitchFamily="34" charset="-128"/>
                <a:cs typeface="メイリオ"/>
              </a:rPr>
              <a:t>crete</a:t>
            </a: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8" name="テキスト ボックス 37">
            <a:extLst>
              <a:ext uri="{FF2B5EF4-FFF2-40B4-BE49-F238E27FC236}">
                <a16:creationId xmlns:a16="http://schemas.microsoft.com/office/drawing/2014/main" id="{BCCA5997-5996-534C-B404-2F94AC3A91F7}"/>
              </a:ext>
            </a:extLst>
          </p:cNvPr>
          <p:cNvSpPr txBox="1"/>
          <p:nvPr/>
        </p:nvSpPr>
        <p:spPr>
          <a:xfrm>
            <a:off x="638467" y="4051571"/>
            <a:ext cx="817915" cy="516709"/>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rPr>
              <a:t>信頼性</a:t>
            </a: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a:p>
            <a:pPr algn="ctr"/>
            <a:r>
              <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cs typeface="メイリオ"/>
              </a:rPr>
              <a:t>Credible</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9" name="テキスト ボックス 38">
            <a:extLst>
              <a:ext uri="{FF2B5EF4-FFF2-40B4-BE49-F238E27FC236}">
                <a16:creationId xmlns:a16="http://schemas.microsoft.com/office/drawing/2014/main" id="{EEA2B5D1-5DAF-0D48-BE85-48A3B3B9770E}"/>
              </a:ext>
            </a:extLst>
          </p:cNvPr>
          <p:cNvSpPr txBox="1"/>
          <p:nvPr/>
        </p:nvSpPr>
        <p:spPr>
          <a:xfrm>
            <a:off x="568131" y="4923702"/>
            <a:ext cx="958592" cy="516709"/>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rPr>
              <a:t>感情</a:t>
            </a: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a:p>
            <a:pPr algn="ctr"/>
            <a:r>
              <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cs typeface="メイリオ"/>
              </a:rPr>
              <a:t>Emotional</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40" name="テキスト ボックス 39">
            <a:extLst>
              <a:ext uri="{FF2B5EF4-FFF2-40B4-BE49-F238E27FC236}">
                <a16:creationId xmlns:a16="http://schemas.microsoft.com/office/drawing/2014/main" id="{20A0D271-D60C-DC4F-B97C-051452C23D86}"/>
              </a:ext>
            </a:extLst>
          </p:cNvPr>
          <p:cNvSpPr txBox="1"/>
          <p:nvPr/>
        </p:nvSpPr>
        <p:spPr>
          <a:xfrm>
            <a:off x="745749" y="5795834"/>
            <a:ext cx="603358" cy="516709"/>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rPr>
              <a:t>物語</a:t>
            </a: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a:p>
            <a:pPr algn="ctr"/>
            <a:r>
              <a:rPr lang="en-US" altLang="ja-JP" sz="1200" dirty="0">
                <a:solidFill>
                  <a:schemeClr val="tx1">
                    <a:lumMod val="75000"/>
                    <a:lumOff val="25000"/>
                  </a:schemeClr>
                </a:solidFill>
                <a:latin typeface="Meiryo" panose="020B0604030504040204" pitchFamily="34" charset="-128"/>
                <a:ea typeface="Meiryo" panose="020B0604030504040204" pitchFamily="34" charset="-128"/>
                <a:cs typeface="メイリオ"/>
              </a:rPr>
              <a:t>Story</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41" name="テキスト ボックス 40">
            <a:extLst>
              <a:ext uri="{FF2B5EF4-FFF2-40B4-BE49-F238E27FC236}">
                <a16:creationId xmlns:a16="http://schemas.microsoft.com/office/drawing/2014/main" id="{D211D0DB-A01A-7F4A-8AF7-945FE38A6132}"/>
              </a:ext>
            </a:extLst>
          </p:cNvPr>
          <p:cNvSpPr txBox="1"/>
          <p:nvPr/>
        </p:nvSpPr>
        <p:spPr>
          <a:xfrm>
            <a:off x="1729513" y="816932"/>
            <a:ext cx="920194" cy="310025"/>
          </a:xfrm>
          <a:prstGeom prst="rect">
            <a:avLst/>
          </a:prstGeom>
          <a:noFill/>
        </p:spPr>
        <p:txBody>
          <a:bodyPr wrap="squar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rPr>
              <a:t>評価</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42" name="テキスト ボックス 41">
            <a:extLst>
              <a:ext uri="{FF2B5EF4-FFF2-40B4-BE49-F238E27FC236}">
                <a16:creationId xmlns:a16="http://schemas.microsoft.com/office/drawing/2014/main" id="{2983E64B-5193-5C4F-AC97-6388EBA74262}"/>
              </a:ext>
            </a:extLst>
          </p:cNvPr>
          <p:cNvSpPr txBox="1"/>
          <p:nvPr/>
        </p:nvSpPr>
        <p:spPr>
          <a:xfrm>
            <a:off x="2649707" y="816932"/>
            <a:ext cx="6908779" cy="310025"/>
          </a:xfrm>
          <a:prstGeom prst="rect">
            <a:avLst/>
          </a:prstGeom>
          <a:noFill/>
        </p:spPr>
        <p:txBody>
          <a:bodyPr wrap="squar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rPr>
              <a:t>改善の方向性</a:t>
            </a:r>
          </a:p>
        </p:txBody>
      </p:sp>
      <p:sp>
        <p:nvSpPr>
          <p:cNvPr id="45" name="テキスト ボックス 44">
            <a:extLst>
              <a:ext uri="{FF2B5EF4-FFF2-40B4-BE49-F238E27FC236}">
                <a16:creationId xmlns:a16="http://schemas.microsoft.com/office/drawing/2014/main" id="{FFF25DA7-32D9-834B-99AD-1D113AA5910E}"/>
              </a:ext>
            </a:extLst>
          </p:cNvPr>
          <p:cNvSpPr txBox="1"/>
          <p:nvPr/>
        </p:nvSpPr>
        <p:spPr>
          <a:xfrm>
            <a:off x="463308" y="238540"/>
            <a:ext cx="1223412"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30_SUCCESs</a:t>
            </a:r>
            <a:endParaRPr lang="ja-JP" altLang="en-US" dirty="0"/>
          </a:p>
        </p:txBody>
      </p:sp>
      <p:sp>
        <p:nvSpPr>
          <p:cNvPr id="30" name="正方形/長方形 29">
            <a:extLst>
              <a:ext uri="{FF2B5EF4-FFF2-40B4-BE49-F238E27FC236}">
                <a16:creationId xmlns:a16="http://schemas.microsoft.com/office/drawing/2014/main" id="{F1B27925-0B55-9B4C-B658-2CF11D3F1007}"/>
              </a:ext>
            </a:extLst>
          </p:cNvPr>
          <p:cNvSpPr/>
          <p:nvPr/>
        </p:nvSpPr>
        <p:spPr>
          <a:xfrm>
            <a:off x="351470" y="1257463"/>
            <a:ext cx="9207015" cy="5232788"/>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B0A774BA-03CC-A042-993F-B966DB56146B}"/>
              </a:ext>
            </a:extLst>
          </p:cNvPr>
          <p:cNvSpPr/>
          <p:nvPr/>
        </p:nvSpPr>
        <p:spPr>
          <a:xfrm>
            <a:off x="1729513" y="686424"/>
            <a:ext cx="7828972" cy="5803827"/>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3" name="テキスト ボックス 22">
            <a:extLst>
              <a:ext uri="{FF2B5EF4-FFF2-40B4-BE49-F238E27FC236}">
                <a16:creationId xmlns:a16="http://schemas.microsoft.com/office/drawing/2014/main" id="{A38CD1C2-9448-463A-98CA-33AF5EFBE414}"/>
              </a:ext>
            </a:extLst>
          </p:cNvPr>
          <p:cNvSpPr txBox="1"/>
          <p:nvPr/>
        </p:nvSpPr>
        <p:spPr>
          <a:xfrm>
            <a:off x="337288" y="6560810"/>
            <a:ext cx="155202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3.</a:t>
            </a:r>
            <a:r>
              <a:rPr lang="ja-JP" altLang="en-US" sz="900" dirty="0">
                <a:latin typeface="Meiryo UI" panose="020B0604030504040204" pitchFamily="50" charset="-128"/>
                <a:ea typeface="Meiryo UI" panose="020B0604030504040204" pitchFamily="50" charset="-128"/>
              </a:rPr>
              <a:t>課題解決のアイデアを練る</a:t>
            </a:r>
          </a:p>
        </p:txBody>
      </p:sp>
      <p:sp>
        <p:nvSpPr>
          <p:cNvPr id="24" name="テキスト ボックス 23">
            <a:extLst>
              <a:ext uri="{FF2B5EF4-FFF2-40B4-BE49-F238E27FC236}">
                <a16:creationId xmlns:a16="http://schemas.microsoft.com/office/drawing/2014/main" id="{EF2CD18D-B84F-43E9-8991-DA00629B4727}"/>
              </a:ext>
            </a:extLst>
          </p:cNvPr>
          <p:cNvSpPr txBox="1"/>
          <p:nvPr/>
        </p:nvSpPr>
        <p:spPr>
          <a:xfrm>
            <a:off x="1809280" y="6560810"/>
            <a:ext cx="1572866"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STEP3:</a:t>
            </a:r>
            <a:r>
              <a:rPr lang="ja-JP" altLang="en-US" sz="900" dirty="0">
                <a:latin typeface="Meiryo UI" panose="020B0604030504040204" pitchFamily="50" charset="-128"/>
                <a:ea typeface="Meiryo UI" panose="020B0604030504040204" pitchFamily="50" charset="-128"/>
              </a:rPr>
              <a:t>アイデアの評価と選択</a:t>
            </a:r>
          </a:p>
        </p:txBody>
      </p:sp>
    </p:spTree>
    <p:extLst>
      <p:ext uri="{BB962C8B-B14F-4D97-AF65-F5344CB8AC3E}">
        <p14:creationId xmlns:p14="http://schemas.microsoft.com/office/powerpoint/2010/main" val="2600714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線コネクタ 69"/>
          <p:cNvCxnSpPr/>
          <p:nvPr/>
        </p:nvCxnSpPr>
        <p:spPr>
          <a:xfrm>
            <a:off x="4958060" y="968860"/>
            <a:ext cx="1" cy="5180570"/>
          </a:xfrm>
          <a:prstGeom prst="line">
            <a:avLst/>
          </a:prstGeom>
          <a:ln w="31750" cmpd="sng">
            <a:solidFill>
              <a:schemeClr val="tx1">
                <a:lumMod val="85000"/>
                <a:lumOff val="15000"/>
              </a:schemeClr>
            </a:solidFill>
            <a:headEnd type="stealth" w="lg" len="lg"/>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73" name="直線コネクタ 72"/>
          <p:cNvCxnSpPr/>
          <p:nvPr/>
        </p:nvCxnSpPr>
        <p:spPr>
          <a:xfrm>
            <a:off x="532282" y="3559145"/>
            <a:ext cx="8841436" cy="0"/>
          </a:xfrm>
          <a:prstGeom prst="line">
            <a:avLst/>
          </a:prstGeom>
          <a:ln w="31750" cmpd="sng">
            <a:solidFill>
              <a:schemeClr val="tx1">
                <a:lumMod val="85000"/>
                <a:lumOff val="15000"/>
              </a:schemeClr>
            </a:solidFill>
            <a:headEnd type="stealth" w="lg" len="lg"/>
            <a:tailEnd type="stealth" w="lg" len="lg"/>
          </a:ln>
          <a:effectLst/>
        </p:spPr>
        <p:style>
          <a:lnRef idx="2">
            <a:schemeClr val="accent1"/>
          </a:lnRef>
          <a:fillRef idx="0">
            <a:schemeClr val="accent1"/>
          </a:fillRef>
          <a:effectRef idx="1">
            <a:schemeClr val="accent1"/>
          </a:effectRef>
          <a:fontRef idx="minor">
            <a:schemeClr val="tx1"/>
          </a:fontRef>
        </p:style>
      </p:cxnSp>
      <p:sp>
        <p:nvSpPr>
          <p:cNvPr id="25" name="テキスト ボックス 24">
            <a:extLst>
              <a:ext uri="{FF2B5EF4-FFF2-40B4-BE49-F238E27FC236}">
                <a16:creationId xmlns:a16="http://schemas.microsoft.com/office/drawing/2014/main" id="{CE001D3F-1024-2843-AF26-7F643E8B8C3E}"/>
              </a:ext>
            </a:extLst>
          </p:cNvPr>
          <p:cNvSpPr txBox="1"/>
          <p:nvPr/>
        </p:nvSpPr>
        <p:spPr>
          <a:xfrm>
            <a:off x="3432260" y="677075"/>
            <a:ext cx="3041479" cy="313932"/>
          </a:xfrm>
          <a:prstGeom prst="rect">
            <a:avLst/>
          </a:prstGeom>
          <a:noFill/>
        </p:spPr>
        <p:txBody>
          <a:bodyPr wrap="square" rtlCol="0" anchor="t">
            <a:spAutoFit/>
          </a:bodyPr>
          <a:lstStyle/>
          <a:p>
            <a:pPr algn="ctr">
              <a:lnSpc>
                <a:spcPct val="120000"/>
              </a:lnSpc>
            </a:pPr>
            <a:r>
              <a:rPr lang="ja-JP" altLang="en-US" sz="1200" dirty="0">
                <a:solidFill>
                  <a:srgbClr val="404040"/>
                </a:solidFill>
                <a:latin typeface="Meiryo" panose="020B0604030504040204" pitchFamily="34" charset="-128"/>
                <a:ea typeface="Meiryo" panose="020B0604030504040204" pitchFamily="34" charset="-128"/>
                <a:cs typeface="メイリオ"/>
              </a:rPr>
              <a:t>効果</a:t>
            </a:r>
            <a:r>
              <a:rPr lang="en-US" altLang="ja-JP" sz="1200" dirty="0">
                <a:solidFill>
                  <a:srgbClr val="404040"/>
                </a:solidFill>
                <a:latin typeface="Meiryo" panose="020B0604030504040204" pitchFamily="34" charset="-128"/>
                <a:ea typeface="Meiryo" panose="020B0604030504040204" pitchFamily="34" charset="-128"/>
                <a:cs typeface="メイリオ"/>
              </a:rPr>
              <a:t>(</a:t>
            </a:r>
            <a:r>
              <a:rPr lang="ja-JP" altLang="en-US" sz="1200" dirty="0">
                <a:solidFill>
                  <a:srgbClr val="404040"/>
                </a:solidFill>
                <a:latin typeface="Meiryo" panose="020B0604030504040204" pitchFamily="34" charset="-128"/>
                <a:ea typeface="Meiryo" panose="020B0604030504040204" pitchFamily="34" charset="-128"/>
                <a:cs typeface="メイリオ"/>
              </a:rPr>
              <a:t>高</a:t>
            </a:r>
            <a:r>
              <a:rPr lang="en-US" altLang="ja-JP" sz="1200" dirty="0">
                <a:solidFill>
                  <a:srgbClr val="404040"/>
                </a:solidFill>
                <a:latin typeface="Meiryo" panose="020B0604030504040204" pitchFamily="34" charset="-128"/>
                <a:ea typeface="Meiryo" panose="020B0604030504040204" pitchFamily="34" charset="-128"/>
                <a:cs typeface="メイリオ"/>
              </a:rPr>
              <a:t>)</a:t>
            </a:r>
          </a:p>
        </p:txBody>
      </p:sp>
      <p:sp>
        <p:nvSpPr>
          <p:cNvPr id="26" name="テキスト ボックス 25">
            <a:extLst>
              <a:ext uri="{FF2B5EF4-FFF2-40B4-BE49-F238E27FC236}">
                <a16:creationId xmlns:a16="http://schemas.microsoft.com/office/drawing/2014/main" id="{D073B21E-04E3-E541-A21D-F72ED665B664}"/>
              </a:ext>
            </a:extLst>
          </p:cNvPr>
          <p:cNvSpPr txBox="1"/>
          <p:nvPr/>
        </p:nvSpPr>
        <p:spPr>
          <a:xfrm>
            <a:off x="3432260" y="6144004"/>
            <a:ext cx="3041479" cy="313932"/>
          </a:xfrm>
          <a:prstGeom prst="rect">
            <a:avLst/>
          </a:prstGeom>
          <a:noFill/>
        </p:spPr>
        <p:txBody>
          <a:bodyPr wrap="square" rtlCol="0" anchor="t">
            <a:spAutoFit/>
          </a:bodyPr>
          <a:lstStyle/>
          <a:p>
            <a:pPr algn="ctr">
              <a:lnSpc>
                <a:spcPct val="120000"/>
              </a:lnSpc>
            </a:pPr>
            <a:r>
              <a:rPr lang="ja-JP" altLang="en-US" sz="1200" dirty="0">
                <a:solidFill>
                  <a:srgbClr val="404040"/>
                </a:solidFill>
                <a:latin typeface="Meiryo" panose="020B0604030504040204" pitchFamily="34" charset="-128"/>
                <a:ea typeface="Meiryo" panose="020B0604030504040204" pitchFamily="34" charset="-128"/>
                <a:cs typeface="メイリオ"/>
              </a:rPr>
              <a:t>効果</a:t>
            </a:r>
            <a:r>
              <a:rPr lang="en-US" altLang="ja-JP" sz="1200" dirty="0">
                <a:solidFill>
                  <a:srgbClr val="404040"/>
                </a:solidFill>
                <a:latin typeface="Meiryo" panose="020B0604030504040204" pitchFamily="34" charset="-128"/>
                <a:ea typeface="Meiryo" panose="020B0604030504040204" pitchFamily="34" charset="-128"/>
                <a:cs typeface="メイリオ"/>
              </a:rPr>
              <a:t>(</a:t>
            </a:r>
            <a:r>
              <a:rPr lang="ja-JP" altLang="en-US" sz="1200" dirty="0">
                <a:solidFill>
                  <a:srgbClr val="404040"/>
                </a:solidFill>
                <a:latin typeface="Meiryo" panose="020B0604030504040204" pitchFamily="34" charset="-128"/>
                <a:ea typeface="Meiryo" panose="020B0604030504040204" pitchFamily="34" charset="-128"/>
                <a:cs typeface="メイリオ"/>
              </a:rPr>
              <a:t>低</a:t>
            </a:r>
            <a:r>
              <a:rPr lang="en-US" altLang="ja-JP" sz="1200" dirty="0">
                <a:solidFill>
                  <a:srgbClr val="404040"/>
                </a:solidFill>
                <a:latin typeface="Meiryo" panose="020B0604030504040204" pitchFamily="34" charset="-128"/>
                <a:ea typeface="Meiryo" panose="020B0604030504040204" pitchFamily="34" charset="-128"/>
                <a:cs typeface="メイリオ"/>
              </a:rPr>
              <a:t>)</a:t>
            </a:r>
          </a:p>
        </p:txBody>
      </p:sp>
      <p:sp>
        <p:nvSpPr>
          <p:cNvPr id="28" name="テキスト ボックス 27">
            <a:extLst>
              <a:ext uri="{FF2B5EF4-FFF2-40B4-BE49-F238E27FC236}">
                <a16:creationId xmlns:a16="http://schemas.microsoft.com/office/drawing/2014/main" id="{6631F5A2-491A-3E44-BC75-668AFB495AC6}"/>
              </a:ext>
            </a:extLst>
          </p:cNvPr>
          <p:cNvSpPr txBox="1"/>
          <p:nvPr/>
        </p:nvSpPr>
        <p:spPr>
          <a:xfrm>
            <a:off x="9364294" y="2584649"/>
            <a:ext cx="406265" cy="1948992"/>
          </a:xfrm>
          <a:prstGeom prst="rect">
            <a:avLst/>
          </a:prstGeom>
          <a:noFill/>
        </p:spPr>
        <p:txBody>
          <a:bodyPr vert="eaVert" wrap="square" rtlCol="0" anchor="t">
            <a:spAutoFit/>
          </a:bodyPr>
          <a:lstStyle/>
          <a:p>
            <a:pPr algn="ctr">
              <a:lnSpc>
                <a:spcPct val="120000"/>
              </a:lnSpc>
            </a:pPr>
            <a:r>
              <a:rPr lang="ja-JP" altLang="en-US" sz="1200" dirty="0">
                <a:solidFill>
                  <a:srgbClr val="404040"/>
                </a:solidFill>
                <a:latin typeface="Meiryo" panose="020B0604030504040204" pitchFamily="34" charset="-128"/>
                <a:ea typeface="Meiryo" panose="020B0604030504040204" pitchFamily="34" charset="-128"/>
                <a:cs typeface="メイリオ"/>
              </a:rPr>
              <a:t>実現性</a:t>
            </a:r>
            <a:r>
              <a:rPr lang="en-US" altLang="ja-JP" sz="1200" dirty="0">
                <a:solidFill>
                  <a:srgbClr val="404040"/>
                </a:solidFill>
                <a:latin typeface="Meiryo" panose="020B0604030504040204" pitchFamily="34" charset="-128"/>
                <a:ea typeface="Meiryo" panose="020B0604030504040204" pitchFamily="34" charset="-128"/>
                <a:cs typeface="メイリオ"/>
              </a:rPr>
              <a:t>(</a:t>
            </a:r>
            <a:r>
              <a:rPr lang="ja-JP" altLang="en-US" sz="1200" dirty="0">
                <a:solidFill>
                  <a:srgbClr val="404040"/>
                </a:solidFill>
                <a:latin typeface="Meiryo" panose="020B0604030504040204" pitchFamily="34" charset="-128"/>
                <a:ea typeface="Meiryo" panose="020B0604030504040204" pitchFamily="34" charset="-128"/>
                <a:cs typeface="メイリオ"/>
              </a:rPr>
              <a:t>高</a:t>
            </a:r>
            <a:r>
              <a:rPr lang="en-US" altLang="ja-JP" sz="1200" dirty="0">
                <a:solidFill>
                  <a:srgbClr val="404040"/>
                </a:solidFill>
                <a:latin typeface="Meiryo" panose="020B0604030504040204" pitchFamily="34" charset="-128"/>
                <a:ea typeface="Meiryo" panose="020B0604030504040204" pitchFamily="34" charset="-128"/>
                <a:cs typeface="メイリオ"/>
              </a:rPr>
              <a:t>)</a:t>
            </a:r>
          </a:p>
        </p:txBody>
      </p:sp>
      <p:sp>
        <p:nvSpPr>
          <p:cNvPr id="29" name="テキスト ボックス 28">
            <a:extLst>
              <a:ext uri="{FF2B5EF4-FFF2-40B4-BE49-F238E27FC236}">
                <a16:creationId xmlns:a16="http://schemas.microsoft.com/office/drawing/2014/main" id="{8C72468D-7034-4541-B98B-F93BEF7923D1}"/>
              </a:ext>
            </a:extLst>
          </p:cNvPr>
          <p:cNvSpPr txBox="1"/>
          <p:nvPr/>
        </p:nvSpPr>
        <p:spPr>
          <a:xfrm>
            <a:off x="135441" y="2584649"/>
            <a:ext cx="406265" cy="1948992"/>
          </a:xfrm>
          <a:prstGeom prst="rect">
            <a:avLst/>
          </a:prstGeom>
          <a:noFill/>
        </p:spPr>
        <p:txBody>
          <a:bodyPr vert="eaVert" wrap="square" rtlCol="0" anchor="t">
            <a:spAutoFit/>
          </a:bodyPr>
          <a:lstStyle/>
          <a:p>
            <a:pPr algn="ctr">
              <a:lnSpc>
                <a:spcPct val="120000"/>
              </a:lnSpc>
            </a:pPr>
            <a:r>
              <a:rPr lang="ja-JP" altLang="en-US" sz="1200" dirty="0">
                <a:solidFill>
                  <a:srgbClr val="404040"/>
                </a:solidFill>
                <a:latin typeface="Meiryo" panose="020B0604030504040204" pitchFamily="34" charset="-128"/>
                <a:ea typeface="Meiryo" panose="020B0604030504040204" pitchFamily="34" charset="-128"/>
                <a:cs typeface="メイリオ"/>
              </a:rPr>
              <a:t>実現性</a:t>
            </a:r>
            <a:r>
              <a:rPr lang="en-US" altLang="ja-JP" sz="1200" dirty="0">
                <a:solidFill>
                  <a:srgbClr val="404040"/>
                </a:solidFill>
                <a:latin typeface="Meiryo" panose="020B0604030504040204" pitchFamily="34" charset="-128"/>
                <a:ea typeface="Meiryo" panose="020B0604030504040204" pitchFamily="34" charset="-128"/>
                <a:cs typeface="メイリオ"/>
              </a:rPr>
              <a:t>(</a:t>
            </a:r>
            <a:r>
              <a:rPr lang="ja-JP" altLang="en-US" sz="1200" dirty="0">
                <a:solidFill>
                  <a:srgbClr val="404040"/>
                </a:solidFill>
                <a:latin typeface="Meiryo" panose="020B0604030504040204" pitchFamily="34" charset="-128"/>
                <a:ea typeface="Meiryo" panose="020B0604030504040204" pitchFamily="34" charset="-128"/>
                <a:cs typeface="メイリオ"/>
              </a:rPr>
              <a:t>低</a:t>
            </a:r>
            <a:r>
              <a:rPr lang="en-US" altLang="ja-JP" sz="1200" dirty="0">
                <a:solidFill>
                  <a:srgbClr val="404040"/>
                </a:solidFill>
                <a:latin typeface="Meiryo" panose="020B0604030504040204" pitchFamily="34" charset="-128"/>
                <a:ea typeface="Meiryo" panose="020B0604030504040204" pitchFamily="34" charset="-128"/>
                <a:cs typeface="メイリオ"/>
              </a:rPr>
              <a:t>)</a:t>
            </a:r>
          </a:p>
        </p:txBody>
      </p:sp>
      <p:cxnSp>
        <p:nvCxnSpPr>
          <p:cNvPr id="32" name="直線コネクタ 31">
            <a:extLst>
              <a:ext uri="{FF2B5EF4-FFF2-40B4-BE49-F238E27FC236}">
                <a16:creationId xmlns:a16="http://schemas.microsoft.com/office/drawing/2014/main" id="{342D065E-9046-9D45-9324-2AD6828E64CE}"/>
              </a:ext>
            </a:extLst>
          </p:cNvPr>
          <p:cNvCxnSpPr>
            <a:cxnSpLocks/>
          </p:cNvCxnSpPr>
          <p:nvPr/>
        </p:nvCxnSpPr>
        <p:spPr>
          <a:xfrm flipH="1">
            <a:off x="540342" y="978382"/>
            <a:ext cx="8838437" cy="0"/>
          </a:xfrm>
          <a:prstGeom prst="line">
            <a:avLst/>
          </a:prstGeom>
          <a:ln w="15875" cmpd="sng">
            <a:solidFill>
              <a:schemeClr val="tx1">
                <a:lumMod val="65000"/>
                <a:lumOff val="35000"/>
              </a:schemeClr>
            </a:solidFill>
            <a:prstDash val="sysDot"/>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33" name="直線コネクタ 32">
            <a:extLst>
              <a:ext uri="{FF2B5EF4-FFF2-40B4-BE49-F238E27FC236}">
                <a16:creationId xmlns:a16="http://schemas.microsoft.com/office/drawing/2014/main" id="{AA553977-895F-CF46-BB28-751329FB104D}"/>
              </a:ext>
            </a:extLst>
          </p:cNvPr>
          <p:cNvCxnSpPr>
            <a:cxnSpLocks/>
          </p:cNvCxnSpPr>
          <p:nvPr/>
        </p:nvCxnSpPr>
        <p:spPr>
          <a:xfrm flipH="1">
            <a:off x="540342" y="6149430"/>
            <a:ext cx="8838437" cy="9522"/>
          </a:xfrm>
          <a:prstGeom prst="line">
            <a:avLst/>
          </a:prstGeom>
          <a:ln w="15875" cmpd="sng">
            <a:solidFill>
              <a:schemeClr val="tx1">
                <a:lumMod val="65000"/>
                <a:lumOff val="35000"/>
              </a:schemeClr>
            </a:solidFill>
            <a:prstDash val="sysDot"/>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42" name="直線コネクタ 41">
            <a:extLst>
              <a:ext uri="{FF2B5EF4-FFF2-40B4-BE49-F238E27FC236}">
                <a16:creationId xmlns:a16="http://schemas.microsoft.com/office/drawing/2014/main" id="{B6EC3790-5DC3-604C-AA8C-68CE732BBB96}"/>
              </a:ext>
            </a:extLst>
          </p:cNvPr>
          <p:cNvCxnSpPr/>
          <p:nvPr/>
        </p:nvCxnSpPr>
        <p:spPr>
          <a:xfrm>
            <a:off x="9378777" y="968860"/>
            <a:ext cx="1" cy="5180570"/>
          </a:xfrm>
          <a:prstGeom prst="line">
            <a:avLst/>
          </a:prstGeom>
          <a:ln w="15875" cmpd="sng">
            <a:solidFill>
              <a:schemeClr val="tx1">
                <a:lumMod val="65000"/>
                <a:lumOff val="35000"/>
              </a:schemeClr>
            </a:solidFill>
            <a:prstDash val="sysDot"/>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43" name="直線コネクタ 42">
            <a:extLst>
              <a:ext uri="{FF2B5EF4-FFF2-40B4-BE49-F238E27FC236}">
                <a16:creationId xmlns:a16="http://schemas.microsoft.com/office/drawing/2014/main" id="{39A9ED9B-27E0-4B4A-9810-A501B45CD995}"/>
              </a:ext>
            </a:extLst>
          </p:cNvPr>
          <p:cNvCxnSpPr/>
          <p:nvPr/>
        </p:nvCxnSpPr>
        <p:spPr>
          <a:xfrm>
            <a:off x="540342" y="978382"/>
            <a:ext cx="1" cy="5180570"/>
          </a:xfrm>
          <a:prstGeom prst="line">
            <a:avLst/>
          </a:prstGeom>
          <a:ln w="15875" cmpd="sng">
            <a:solidFill>
              <a:schemeClr val="tx1">
                <a:lumMod val="65000"/>
                <a:lumOff val="35000"/>
              </a:schemeClr>
            </a:solidFill>
            <a:prstDash val="sysDot"/>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sp>
        <p:nvSpPr>
          <p:cNvPr id="75" name="テキスト ボックス 74">
            <a:extLst>
              <a:ext uri="{FF2B5EF4-FFF2-40B4-BE49-F238E27FC236}">
                <a16:creationId xmlns:a16="http://schemas.microsoft.com/office/drawing/2014/main" id="{1DF100B7-28CC-5A43-A19F-5E917029D7CC}"/>
              </a:ext>
            </a:extLst>
          </p:cNvPr>
          <p:cNvSpPr txBox="1"/>
          <p:nvPr/>
        </p:nvSpPr>
        <p:spPr>
          <a:xfrm>
            <a:off x="463308" y="238540"/>
            <a:ext cx="1882247"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31_</a:t>
            </a:r>
            <a:r>
              <a:rPr lang="ja-JP" altLang="en-US" dirty="0"/>
              <a:t>ペイオフマトリクス</a:t>
            </a:r>
          </a:p>
        </p:txBody>
      </p:sp>
      <p:sp>
        <p:nvSpPr>
          <p:cNvPr id="15" name="テキスト ボックス 14">
            <a:extLst>
              <a:ext uri="{FF2B5EF4-FFF2-40B4-BE49-F238E27FC236}">
                <a16:creationId xmlns:a16="http://schemas.microsoft.com/office/drawing/2014/main" id="{CDB223C0-3B34-3E4F-BD73-AA2BC7BEB8C1}"/>
              </a:ext>
            </a:extLst>
          </p:cNvPr>
          <p:cNvSpPr txBox="1"/>
          <p:nvPr/>
        </p:nvSpPr>
        <p:spPr>
          <a:xfrm>
            <a:off x="7811389" y="4031071"/>
            <a:ext cx="1082348" cy="738664"/>
          </a:xfrm>
          <a:prstGeom prst="rect">
            <a:avLst/>
          </a:prstGeom>
          <a:noFill/>
        </p:spPr>
        <p:txBody>
          <a:bodyPr wrap="none" rtlCol="0" anchor="ctr">
            <a:spAutoFit/>
          </a:bodyPr>
          <a:lstStyle/>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接客時の</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対応フロー</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改善</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8" name="テキスト ボックス 17">
            <a:extLst>
              <a:ext uri="{FF2B5EF4-FFF2-40B4-BE49-F238E27FC236}">
                <a16:creationId xmlns:a16="http://schemas.microsoft.com/office/drawing/2014/main" id="{16891640-B79A-204B-9420-7762D7F509A7}"/>
              </a:ext>
            </a:extLst>
          </p:cNvPr>
          <p:cNvSpPr txBox="1"/>
          <p:nvPr/>
        </p:nvSpPr>
        <p:spPr>
          <a:xfrm>
            <a:off x="2938977" y="1534790"/>
            <a:ext cx="1261884" cy="738664"/>
          </a:xfrm>
          <a:prstGeom prst="rect">
            <a:avLst/>
          </a:prstGeom>
          <a:noFill/>
        </p:spPr>
        <p:txBody>
          <a:bodyPr wrap="none" rtlCol="0" anchor="ctr">
            <a:spAutoFit/>
          </a:bodyPr>
          <a:lstStyle/>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地域の</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グルメ情報誌</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に広告出稿</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1" name="テキスト ボックス 20">
            <a:extLst>
              <a:ext uri="{FF2B5EF4-FFF2-40B4-BE49-F238E27FC236}">
                <a16:creationId xmlns:a16="http://schemas.microsoft.com/office/drawing/2014/main" id="{A8143C9A-175B-5A49-9596-739917566AAF}"/>
              </a:ext>
            </a:extLst>
          </p:cNvPr>
          <p:cNvSpPr txBox="1"/>
          <p:nvPr/>
        </p:nvSpPr>
        <p:spPr>
          <a:xfrm>
            <a:off x="6579452" y="4187943"/>
            <a:ext cx="902811" cy="523220"/>
          </a:xfrm>
          <a:prstGeom prst="rect">
            <a:avLst/>
          </a:prstGeom>
          <a:noFill/>
        </p:spPr>
        <p:txBody>
          <a:bodyPr wrap="none" rtlCol="0" anchor="ctr">
            <a:spAutoFit/>
          </a:bodyPr>
          <a:lstStyle/>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駅前で</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ビラ配り</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4" name="テキスト ボックス 23">
            <a:extLst>
              <a:ext uri="{FF2B5EF4-FFF2-40B4-BE49-F238E27FC236}">
                <a16:creationId xmlns:a16="http://schemas.microsoft.com/office/drawing/2014/main" id="{CF7803C7-C389-334D-AAB9-5E97B6C0F271}"/>
              </a:ext>
            </a:extLst>
          </p:cNvPr>
          <p:cNvSpPr txBox="1"/>
          <p:nvPr/>
        </p:nvSpPr>
        <p:spPr>
          <a:xfrm>
            <a:off x="5247527" y="3968347"/>
            <a:ext cx="902811" cy="523220"/>
          </a:xfrm>
          <a:prstGeom prst="rect">
            <a:avLst/>
          </a:prstGeom>
          <a:noFill/>
        </p:spPr>
        <p:txBody>
          <a:bodyPr wrap="none" rtlCol="0" anchor="ctr">
            <a:spAutoFit/>
          </a:bodyPr>
          <a:lstStyle/>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期間限定</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メニュー</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1" name="テキスト ボックス 30">
            <a:extLst>
              <a:ext uri="{FF2B5EF4-FFF2-40B4-BE49-F238E27FC236}">
                <a16:creationId xmlns:a16="http://schemas.microsoft.com/office/drawing/2014/main" id="{6B301E3D-31F2-D042-9D1B-069539AC3468}"/>
              </a:ext>
            </a:extLst>
          </p:cNvPr>
          <p:cNvSpPr txBox="1"/>
          <p:nvPr/>
        </p:nvSpPr>
        <p:spPr>
          <a:xfrm>
            <a:off x="5437949" y="2174672"/>
            <a:ext cx="1082348" cy="523220"/>
          </a:xfrm>
          <a:prstGeom prst="rect">
            <a:avLst/>
          </a:prstGeom>
          <a:noFill/>
        </p:spPr>
        <p:txBody>
          <a:bodyPr wrap="none" rtlCol="0" anchor="ctr">
            <a:spAutoFit/>
          </a:bodyPr>
          <a:lstStyle/>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餃子割引券</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の配布</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6" name="テキスト ボックス 35">
            <a:extLst>
              <a:ext uri="{FF2B5EF4-FFF2-40B4-BE49-F238E27FC236}">
                <a16:creationId xmlns:a16="http://schemas.microsoft.com/office/drawing/2014/main" id="{FF40F506-307D-DB4F-A309-3B3AAC83C539}"/>
              </a:ext>
            </a:extLst>
          </p:cNvPr>
          <p:cNvSpPr txBox="1"/>
          <p:nvPr/>
        </p:nvSpPr>
        <p:spPr>
          <a:xfrm>
            <a:off x="3646320" y="2778720"/>
            <a:ext cx="1082348" cy="738664"/>
          </a:xfrm>
          <a:prstGeom prst="rect">
            <a:avLst/>
          </a:prstGeom>
          <a:noFill/>
        </p:spPr>
        <p:txBody>
          <a:bodyPr wrap="none" rtlCol="0" anchor="ctr">
            <a:spAutoFit/>
          </a:bodyPr>
          <a:lstStyle/>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地域の</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グルメ展へ</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出店する</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9" name="テキスト ボックス 38">
            <a:extLst>
              <a:ext uri="{FF2B5EF4-FFF2-40B4-BE49-F238E27FC236}">
                <a16:creationId xmlns:a16="http://schemas.microsoft.com/office/drawing/2014/main" id="{0A1D46AF-8280-BE49-8061-E2A1F6650C87}"/>
              </a:ext>
            </a:extLst>
          </p:cNvPr>
          <p:cNvSpPr txBox="1"/>
          <p:nvPr/>
        </p:nvSpPr>
        <p:spPr>
          <a:xfrm>
            <a:off x="6296388" y="5080119"/>
            <a:ext cx="902811" cy="738664"/>
          </a:xfrm>
          <a:prstGeom prst="rect">
            <a:avLst/>
          </a:prstGeom>
          <a:noFill/>
        </p:spPr>
        <p:txBody>
          <a:bodyPr wrap="none" rtlCol="0" anchor="ctr">
            <a:spAutoFit/>
          </a:bodyPr>
          <a:lstStyle/>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店頭の</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看板を</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改善する</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44" name="テキスト ボックス 43">
            <a:extLst>
              <a:ext uri="{FF2B5EF4-FFF2-40B4-BE49-F238E27FC236}">
                <a16:creationId xmlns:a16="http://schemas.microsoft.com/office/drawing/2014/main" id="{A47C635E-8B5F-7543-B238-F00E7E8FEBF5}"/>
              </a:ext>
            </a:extLst>
          </p:cNvPr>
          <p:cNvSpPr txBox="1"/>
          <p:nvPr/>
        </p:nvSpPr>
        <p:spPr>
          <a:xfrm>
            <a:off x="6932035" y="2412567"/>
            <a:ext cx="902811" cy="738664"/>
          </a:xfrm>
          <a:prstGeom prst="rect">
            <a:avLst/>
          </a:prstGeom>
          <a:noFill/>
        </p:spPr>
        <p:txBody>
          <a:bodyPr wrap="none" rtlCol="0" anchor="ctr">
            <a:spAutoFit/>
          </a:bodyPr>
          <a:lstStyle/>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替え玉</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無料デー</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の開催</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47" name="テキスト ボックス 46">
            <a:extLst>
              <a:ext uri="{FF2B5EF4-FFF2-40B4-BE49-F238E27FC236}">
                <a16:creationId xmlns:a16="http://schemas.microsoft.com/office/drawing/2014/main" id="{2E4DD718-2240-C544-BE6E-579D11E8A581}"/>
              </a:ext>
            </a:extLst>
          </p:cNvPr>
          <p:cNvSpPr txBox="1"/>
          <p:nvPr/>
        </p:nvSpPr>
        <p:spPr>
          <a:xfrm>
            <a:off x="1279157" y="4091898"/>
            <a:ext cx="723275" cy="523220"/>
          </a:xfrm>
          <a:prstGeom prst="rect">
            <a:avLst/>
          </a:prstGeom>
          <a:noFill/>
        </p:spPr>
        <p:txBody>
          <a:bodyPr wrap="none" rtlCol="0" anchor="ctr">
            <a:spAutoFit/>
          </a:bodyPr>
          <a:lstStyle/>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通販を</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行う</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50" name="テキスト ボックス 49">
            <a:extLst>
              <a:ext uri="{FF2B5EF4-FFF2-40B4-BE49-F238E27FC236}">
                <a16:creationId xmlns:a16="http://schemas.microsoft.com/office/drawing/2014/main" id="{E19CB22C-79CC-CD44-908E-1AD846A49373}"/>
              </a:ext>
            </a:extLst>
          </p:cNvPr>
          <p:cNvSpPr txBox="1"/>
          <p:nvPr/>
        </p:nvSpPr>
        <p:spPr>
          <a:xfrm>
            <a:off x="2173203" y="2664447"/>
            <a:ext cx="902811" cy="523220"/>
          </a:xfrm>
          <a:prstGeom prst="rect">
            <a:avLst/>
          </a:prstGeom>
          <a:noFill/>
        </p:spPr>
        <p:txBody>
          <a:bodyPr wrap="none" rtlCol="0" anchor="ctr">
            <a:spAutoFit/>
          </a:bodyPr>
          <a:lstStyle/>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スープや</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麺の改良</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53" name="テキスト ボックス 52">
            <a:extLst>
              <a:ext uri="{FF2B5EF4-FFF2-40B4-BE49-F238E27FC236}">
                <a16:creationId xmlns:a16="http://schemas.microsoft.com/office/drawing/2014/main" id="{CE34450F-BAE2-8245-BB71-DB26D638782E}"/>
              </a:ext>
            </a:extLst>
          </p:cNvPr>
          <p:cNvSpPr txBox="1"/>
          <p:nvPr/>
        </p:nvSpPr>
        <p:spPr>
          <a:xfrm>
            <a:off x="867421" y="3000921"/>
            <a:ext cx="1016625" cy="523220"/>
          </a:xfrm>
          <a:prstGeom prst="rect">
            <a:avLst/>
          </a:prstGeom>
          <a:noFill/>
        </p:spPr>
        <p:txBody>
          <a:bodyPr wrap="none" rtlCol="0" anchor="ctr">
            <a:spAutoFit/>
          </a:bodyPr>
          <a:lstStyle/>
          <a:p>
            <a:pPr algn="ctr"/>
            <a:r>
              <a:rPr lang="en-US" altLang="ja-JP" sz="1400">
                <a:solidFill>
                  <a:schemeClr val="tx1">
                    <a:lumMod val="75000"/>
                    <a:lumOff val="25000"/>
                  </a:schemeClr>
                </a:solidFill>
                <a:latin typeface="Meiryo" panose="020B0604030504040204" pitchFamily="34" charset="-128"/>
                <a:ea typeface="Meiryo" panose="020B0604030504040204" pitchFamily="34" charset="-128"/>
              </a:rPr>
              <a:t>2</a:t>
            </a:r>
            <a:r>
              <a:rPr lang="ja-JP" altLang="en-US" sz="1400">
                <a:solidFill>
                  <a:schemeClr val="tx1">
                    <a:lumMod val="75000"/>
                    <a:lumOff val="25000"/>
                  </a:schemeClr>
                </a:solidFill>
                <a:latin typeface="Meiryo" panose="020B0604030504040204" pitchFamily="34" charset="-128"/>
                <a:ea typeface="Meiryo" panose="020B0604030504040204" pitchFamily="34" charset="-128"/>
              </a:rPr>
              <a:t>店舗目</a:t>
            </a: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を</a:t>
            </a:r>
            <a:endParaRPr lang="en-US" altLang="ja-JP" sz="1400">
              <a:solidFill>
                <a:schemeClr val="tx1">
                  <a:lumMod val="75000"/>
                  <a:lumOff val="25000"/>
                </a:schemeClr>
              </a:solidFill>
              <a:latin typeface="Meiryo" panose="020B0604030504040204" pitchFamily="34" charset="-128"/>
              <a:ea typeface="Meiryo" panose="020B0604030504040204" pitchFamily="34" charset="-128"/>
            </a:endParaRPr>
          </a:p>
          <a:p>
            <a:pPr algn="ctr"/>
            <a:r>
              <a:rPr kumimoji="1" lang="ja-JP" altLang="en-US" sz="1400">
                <a:solidFill>
                  <a:schemeClr val="tx1">
                    <a:lumMod val="75000"/>
                    <a:lumOff val="25000"/>
                  </a:schemeClr>
                </a:solidFill>
                <a:latin typeface="Meiryo" panose="020B0604030504040204" pitchFamily="34" charset="-128"/>
                <a:ea typeface="Meiryo" panose="020B0604030504040204" pitchFamily="34" charset="-128"/>
              </a:rPr>
              <a:t>出店</a:t>
            </a: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する</a:t>
            </a:r>
          </a:p>
        </p:txBody>
      </p:sp>
      <p:sp>
        <p:nvSpPr>
          <p:cNvPr id="56" name="テキスト ボックス 55">
            <a:extLst>
              <a:ext uri="{FF2B5EF4-FFF2-40B4-BE49-F238E27FC236}">
                <a16:creationId xmlns:a16="http://schemas.microsoft.com/office/drawing/2014/main" id="{2789A23C-6287-AC49-AE16-E972258A6ADA}"/>
              </a:ext>
            </a:extLst>
          </p:cNvPr>
          <p:cNvSpPr txBox="1"/>
          <p:nvPr/>
        </p:nvSpPr>
        <p:spPr>
          <a:xfrm>
            <a:off x="1708838" y="1446967"/>
            <a:ext cx="1082348" cy="738664"/>
          </a:xfrm>
          <a:prstGeom prst="rect">
            <a:avLst/>
          </a:prstGeom>
          <a:noFill/>
        </p:spPr>
        <p:txBody>
          <a:bodyPr wrap="none" rtlCol="0" anchor="ctr">
            <a:spAutoFit/>
          </a:bodyPr>
          <a:lstStyle/>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目玉となる</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メニュー</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の開発</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59" name="テキスト ボックス 58">
            <a:extLst>
              <a:ext uri="{FF2B5EF4-FFF2-40B4-BE49-F238E27FC236}">
                <a16:creationId xmlns:a16="http://schemas.microsoft.com/office/drawing/2014/main" id="{4E523D2B-056F-9548-A835-BFC8AF1C9624}"/>
              </a:ext>
            </a:extLst>
          </p:cNvPr>
          <p:cNvSpPr txBox="1"/>
          <p:nvPr/>
        </p:nvSpPr>
        <p:spPr>
          <a:xfrm>
            <a:off x="7622390" y="5275750"/>
            <a:ext cx="1082348" cy="738664"/>
          </a:xfrm>
          <a:prstGeom prst="rect">
            <a:avLst/>
          </a:prstGeom>
          <a:noFill/>
        </p:spPr>
        <p:txBody>
          <a:bodyPr wrap="none" rtlCol="0" anchor="ctr">
            <a:spAutoFit/>
          </a:bodyPr>
          <a:lstStyle/>
          <a:p>
            <a:pPr algn="ctr"/>
            <a:r>
              <a:rPr lang="en-US" altLang="ja-JP" sz="1400" dirty="0">
                <a:solidFill>
                  <a:schemeClr val="tx1">
                    <a:lumMod val="75000"/>
                    <a:lumOff val="25000"/>
                  </a:schemeClr>
                </a:solidFill>
                <a:latin typeface="Meiryo" panose="020B0604030504040204" pitchFamily="34" charset="-128"/>
                <a:ea typeface="Meiryo" panose="020B0604030504040204" pitchFamily="34" charset="-128"/>
              </a:rPr>
              <a:t>LINE@</a:t>
            </a: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で</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ラーメン</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情報の配信</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2" name="テキスト ボックス 61">
            <a:extLst>
              <a:ext uri="{FF2B5EF4-FFF2-40B4-BE49-F238E27FC236}">
                <a16:creationId xmlns:a16="http://schemas.microsoft.com/office/drawing/2014/main" id="{424B0779-A890-4A46-B813-A5A9B4086BF0}"/>
              </a:ext>
            </a:extLst>
          </p:cNvPr>
          <p:cNvSpPr txBox="1"/>
          <p:nvPr/>
        </p:nvSpPr>
        <p:spPr>
          <a:xfrm>
            <a:off x="2668910" y="3818611"/>
            <a:ext cx="902811" cy="738664"/>
          </a:xfrm>
          <a:prstGeom prst="rect">
            <a:avLst/>
          </a:prstGeom>
          <a:noFill/>
        </p:spPr>
        <p:txBody>
          <a:bodyPr wrap="none" rtlCol="0" anchor="ctr">
            <a:spAutoFit/>
          </a:bodyPr>
          <a:lstStyle/>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テイク</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アウト</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への対応</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5" name="テキスト ボックス 64">
            <a:extLst>
              <a:ext uri="{FF2B5EF4-FFF2-40B4-BE49-F238E27FC236}">
                <a16:creationId xmlns:a16="http://schemas.microsoft.com/office/drawing/2014/main" id="{B8CBEDF1-02A0-DA4D-991A-39EFC3C79B62}"/>
              </a:ext>
            </a:extLst>
          </p:cNvPr>
          <p:cNvSpPr txBox="1"/>
          <p:nvPr/>
        </p:nvSpPr>
        <p:spPr>
          <a:xfrm>
            <a:off x="3826627" y="4379765"/>
            <a:ext cx="902811" cy="738664"/>
          </a:xfrm>
          <a:prstGeom prst="rect">
            <a:avLst/>
          </a:prstGeom>
          <a:noFill/>
        </p:spPr>
        <p:txBody>
          <a:bodyPr wrap="none" rtlCol="0" anchor="ctr">
            <a:spAutoFit/>
          </a:bodyPr>
          <a:lstStyle/>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ラーメン</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づくりの</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体験会</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0" name="テキスト ボックス 29">
            <a:extLst>
              <a:ext uri="{FF2B5EF4-FFF2-40B4-BE49-F238E27FC236}">
                <a16:creationId xmlns:a16="http://schemas.microsoft.com/office/drawing/2014/main" id="{0EC35B4B-0FC6-433C-9C37-78169F06D451}"/>
              </a:ext>
            </a:extLst>
          </p:cNvPr>
          <p:cNvSpPr txBox="1"/>
          <p:nvPr/>
        </p:nvSpPr>
        <p:spPr>
          <a:xfrm>
            <a:off x="337288" y="6560810"/>
            <a:ext cx="155202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3.</a:t>
            </a:r>
            <a:r>
              <a:rPr lang="ja-JP" altLang="en-US" sz="900" dirty="0">
                <a:latin typeface="Meiryo UI" panose="020B0604030504040204" pitchFamily="50" charset="-128"/>
                <a:ea typeface="Meiryo UI" panose="020B0604030504040204" pitchFamily="50" charset="-128"/>
              </a:rPr>
              <a:t>課題解決のアイデアを練る</a:t>
            </a:r>
          </a:p>
        </p:txBody>
      </p:sp>
      <p:sp>
        <p:nvSpPr>
          <p:cNvPr id="34" name="テキスト ボックス 33">
            <a:extLst>
              <a:ext uri="{FF2B5EF4-FFF2-40B4-BE49-F238E27FC236}">
                <a16:creationId xmlns:a16="http://schemas.microsoft.com/office/drawing/2014/main" id="{6D8B8E7D-ECDE-45F0-A246-A4D1B33AFBD2}"/>
              </a:ext>
            </a:extLst>
          </p:cNvPr>
          <p:cNvSpPr txBox="1"/>
          <p:nvPr/>
        </p:nvSpPr>
        <p:spPr>
          <a:xfrm>
            <a:off x="1809280" y="6560810"/>
            <a:ext cx="1572866"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STEP3:</a:t>
            </a:r>
            <a:r>
              <a:rPr lang="ja-JP" altLang="en-US" sz="900" dirty="0">
                <a:latin typeface="Meiryo UI" panose="020B0604030504040204" pitchFamily="50" charset="-128"/>
                <a:ea typeface="Meiryo UI" panose="020B0604030504040204" pitchFamily="50" charset="-128"/>
              </a:rPr>
              <a:t>アイデアの評価と選択</a:t>
            </a:r>
          </a:p>
        </p:txBody>
      </p:sp>
    </p:spTree>
    <p:extLst>
      <p:ext uri="{BB962C8B-B14F-4D97-AF65-F5344CB8AC3E}">
        <p14:creationId xmlns:p14="http://schemas.microsoft.com/office/powerpoint/2010/main" val="18161327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線コネクタ 69"/>
          <p:cNvCxnSpPr/>
          <p:nvPr/>
        </p:nvCxnSpPr>
        <p:spPr>
          <a:xfrm>
            <a:off x="4958060" y="968860"/>
            <a:ext cx="1" cy="5180570"/>
          </a:xfrm>
          <a:prstGeom prst="line">
            <a:avLst/>
          </a:prstGeom>
          <a:ln w="31750" cmpd="sng">
            <a:solidFill>
              <a:schemeClr val="tx1">
                <a:lumMod val="85000"/>
                <a:lumOff val="15000"/>
              </a:schemeClr>
            </a:solidFill>
            <a:headEnd type="stealth" w="lg" len="lg"/>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73" name="直線コネクタ 72"/>
          <p:cNvCxnSpPr/>
          <p:nvPr/>
        </p:nvCxnSpPr>
        <p:spPr>
          <a:xfrm>
            <a:off x="532282" y="3559145"/>
            <a:ext cx="8841436" cy="0"/>
          </a:xfrm>
          <a:prstGeom prst="line">
            <a:avLst/>
          </a:prstGeom>
          <a:ln w="31750" cmpd="sng">
            <a:solidFill>
              <a:schemeClr val="tx1">
                <a:lumMod val="85000"/>
                <a:lumOff val="15000"/>
              </a:schemeClr>
            </a:solidFill>
            <a:headEnd type="stealth" w="lg" len="lg"/>
            <a:tailEnd type="stealth" w="lg" len="lg"/>
          </a:ln>
          <a:effectLst/>
        </p:spPr>
        <p:style>
          <a:lnRef idx="2">
            <a:schemeClr val="accent1"/>
          </a:lnRef>
          <a:fillRef idx="0">
            <a:schemeClr val="accent1"/>
          </a:fillRef>
          <a:effectRef idx="1">
            <a:schemeClr val="accent1"/>
          </a:effectRef>
          <a:fontRef idx="minor">
            <a:schemeClr val="tx1"/>
          </a:fontRef>
        </p:style>
      </p:cxnSp>
      <p:sp>
        <p:nvSpPr>
          <p:cNvPr id="25" name="テキスト ボックス 24">
            <a:extLst>
              <a:ext uri="{FF2B5EF4-FFF2-40B4-BE49-F238E27FC236}">
                <a16:creationId xmlns:a16="http://schemas.microsoft.com/office/drawing/2014/main" id="{CE001D3F-1024-2843-AF26-7F643E8B8C3E}"/>
              </a:ext>
            </a:extLst>
          </p:cNvPr>
          <p:cNvSpPr txBox="1"/>
          <p:nvPr/>
        </p:nvSpPr>
        <p:spPr>
          <a:xfrm>
            <a:off x="3432260" y="677075"/>
            <a:ext cx="3041479" cy="313932"/>
          </a:xfrm>
          <a:prstGeom prst="rect">
            <a:avLst/>
          </a:prstGeom>
          <a:noFill/>
        </p:spPr>
        <p:txBody>
          <a:bodyPr wrap="square" rtlCol="0" anchor="t">
            <a:spAutoFit/>
          </a:bodyPr>
          <a:lstStyle/>
          <a:p>
            <a:pPr algn="ctr">
              <a:lnSpc>
                <a:spcPct val="120000"/>
              </a:lnSpc>
            </a:pPr>
            <a:r>
              <a:rPr lang="ja-JP" altLang="en-US" sz="1200" dirty="0">
                <a:solidFill>
                  <a:srgbClr val="404040"/>
                </a:solidFill>
                <a:latin typeface="Meiryo" panose="020B0604030504040204" pitchFamily="34" charset="-128"/>
                <a:ea typeface="Meiryo" panose="020B0604030504040204" pitchFamily="34" charset="-128"/>
                <a:cs typeface="メイリオ"/>
              </a:rPr>
              <a:t>効果</a:t>
            </a:r>
            <a:r>
              <a:rPr lang="en-US" altLang="ja-JP" sz="1200" dirty="0">
                <a:solidFill>
                  <a:srgbClr val="404040"/>
                </a:solidFill>
                <a:latin typeface="Meiryo" panose="020B0604030504040204" pitchFamily="34" charset="-128"/>
                <a:ea typeface="Meiryo" panose="020B0604030504040204" pitchFamily="34" charset="-128"/>
                <a:cs typeface="メイリオ"/>
              </a:rPr>
              <a:t>(</a:t>
            </a:r>
            <a:r>
              <a:rPr lang="ja-JP" altLang="en-US" sz="1200" dirty="0">
                <a:solidFill>
                  <a:srgbClr val="404040"/>
                </a:solidFill>
                <a:latin typeface="Meiryo" panose="020B0604030504040204" pitchFamily="34" charset="-128"/>
                <a:ea typeface="Meiryo" panose="020B0604030504040204" pitchFamily="34" charset="-128"/>
                <a:cs typeface="メイリオ"/>
              </a:rPr>
              <a:t>高</a:t>
            </a:r>
            <a:r>
              <a:rPr lang="en-US" altLang="ja-JP" sz="1200" dirty="0">
                <a:solidFill>
                  <a:srgbClr val="404040"/>
                </a:solidFill>
                <a:latin typeface="Meiryo" panose="020B0604030504040204" pitchFamily="34" charset="-128"/>
                <a:ea typeface="Meiryo" panose="020B0604030504040204" pitchFamily="34" charset="-128"/>
                <a:cs typeface="メイリオ"/>
              </a:rPr>
              <a:t>)</a:t>
            </a:r>
          </a:p>
        </p:txBody>
      </p:sp>
      <p:sp>
        <p:nvSpPr>
          <p:cNvPr id="26" name="テキスト ボックス 25">
            <a:extLst>
              <a:ext uri="{FF2B5EF4-FFF2-40B4-BE49-F238E27FC236}">
                <a16:creationId xmlns:a16="http://schemas.microsoft.com/office/drawing/2014/main" id="{D073B21E-04E3-E541-A21D-F72ED665B664}"/>
              </a:ext>
            </a:extLst>
          </p:cNvPr>
          <p:cNvSpPr txBox="1"/>
          <p:nvPr/>
        </p:nvSpPr>
        <p:spPr>
          <a:xfrm>
            <a:off x="3432260" y="6144004"/>
            <a:ext cx="3041479" cy="313932"/>
          </a:xfrm>
          <a:prstGeom prst="rect">
            <a:avLst/>
          </a:prstGeom>
          <a:noFill/>
        </p:spPr>
        <p:txBody>
          <a:bodyPr wrap="square" rtlCol="0" anchor="t">
            <a:spAutoFit/>
          </a:bodyPr>
          <a:lstStyle/>
          <a:p>
            <a:pPr algn="ctr">
              <a:lnSpc>
                <a:spcPct val="120000"/>
              </a:lnSpc>
            </a:pPr>
            <a:r>
              <a:rPr lang="ja-JP" altLang="en-US" sz="1200" dirty="0">
                <a:solidFill>
                  <a:srgbClr val="404040"/>
                </a:solidFill>
                <a:latin typeface="Meiryo" panose="020B0604030504040204" pitchFamily="34" charset="-128"/>
                <a:ea typeface="Meiryo" panose="020B0604030504040204" pitchFamily="34" charset="-128"/>
                <a:cs typeface="メイリオ"/>
              </a:rPr>
              <a:t>効果</a:t>
            </a:r>
            <a:r>
              <a:rPr lang="en-US" altLang="ja-JP" sz="1200" dirty="0">
                <a:solidFill>
                  <a:srgbClr val="404040"/>
                </a:solidFill>
                <a:latin typeface="Meiryo" panose="020B0604030504040204" pitchFamily="34" charset="-128"/>
                <a:ea typeface="Meiryo" panose="020B0604030504040204" pitchFamily="34" charset="-128"/>
                <a:cs typeface="メイリオ"/>
              </a:rPr>
              <a:t>(</a:t>
            </a:r>
            <a:r>
              <a:rPr lang="ja-JP" altLang="en-US" sz="1200" dirty="0">
                <a:solidFill>
                  <a:srgbClr val="404040"/>
                </a:solidFill>
                <a:latin typeface="Meiryo" panose="020B0604030504040204" pitchFamily="34" charset="-128"/>
                <a:ea typeface="Meiryo" panose="020B0604030504040204" pitchFamily="34" charset="-128"/>
                <a:cs typeface="メイリオ"/>
              </a:rPr>
              <a:t>低</a:t>
            </a:r>
            <a:r>
              <a:rPr lang="en-US" altLang="ja-JP" sz="1200" dirty="0">
                <a:solidFill>
                  <a:srgbClr val="404040"/>
                </a:solidFill>
                <a:latin typeface="Meiryo" panose="020B0604030504040204" pitchFamily="34" charset="-128"/>
                <a:ea typeface="Meiryo" panose="020B0604030504040204" pitchFamily="34" charset="-128"/>
                <a:cs typeface="メイリオ"/>
              </a:rPr>
              <a:t>)</a:t>
            </a:r>
          </a:p>
        </p:txBody>
      </p:sp>
      <p:sp>
        <p:nvSpPr>
          <p:cNvPr id="28" name="テキスト ボックス 27">
            <a:extLst>
              <a:ext uri="{FF2B5EF4-FFF2-40B4-BE49-F238E27FC236}">
                <a16:creationId xmlns:a16="http://schemas.microsoft.com/office/drawing/2014/main" id="{6631F5A2-491A-3E44-BC75-668AFB495AC6}"/>
              </a:ext>
            </a:extLst>
          </p:cNvPr>
          <p:cNvSpPr txBox="1"/>
          <p:nvPr/>
        </p:nvSpPr>
        <p:spPr>
          <a:xfrm>
            <a:off x="9364294" y="2584649"/>
            <a:ext cx="406265" cy="1948992"/>
          </a:xfrm>
          <a:prstGeom prst="rect">
            <a:avLst/>
          </a:prstGeom>
          <a:noFill/>
        </p:spPr>
        <p:txBody>
          <a:bodyPr vert="eaVert" wrap="square" rtlCol="0" anchor="t">
            <a:spAutoFit/>
          </a:bodyPr>
          <a:lstStyle/>
          <a:p>
            <a:pPr algn="ctr">
              <a:lnSpc>
                <a:spcPct val="120000"/>
              </a:lnSpc>
            </a:pPr>
            <a:r>
              <a:rPr lang="ja-JP" altLang="en-US" sz="1200" dirty="0">
                <a:solidFill>
                  <a:srgbClr val="404040"/>
                </a:solidFill>
                <a:latin typeface="Meiryo" panose="020B0604030504040204" pitchFamily="34" charset="-128"/>
                <a:ea typeface="Meiryo" panose="020B0604030504040204" pitchFamily="34" charset="-128"/>
                <a:cs typeface="メイリオ"/>
              </a:rPr>
              <a:t>実現性</a:t>
            </a:r>
            <a:r>
              <a:rPr lang="en-US" altLang="ja-JP" sz="1200" dirty="0">
                <a:solidFill>
                  <a:srgbClr val="404040"/>
                </a:solidFill>
                <a:latin typeface="Meiryo" panose="020B0604030504040204" pitchFamily="34" charset="-128"/>
                <a:ea typeface="Meiryo" panose="020B0604030504040204" pitchFamily="34" charset="-128"/>
                <a:cs typeface="メイリオ"/>
              </a:rPr>
              <a:t>(</a:t>
            </a:r>
            <a:r>
              <a:rPr lang="ja-JP" altLang="en-US" sz="1200" dirty="0">
                <a:solidFill>
                  <a:srgbClr val="404040"/>
                </a:solidFill>
                <a:latin typeface="Meiryo" panose="020B0604030504040204" pitchFamily="34" charset="-128"/>
                <a:ea typeface="Meiryo" panose="020B0604030504040204" pitchFamily="34" charset="-128"/>
                <a:cs typeface="メイリオ"/>
              </a:rPr>
              <a:t>高</a:t>
            </a:r>
            <a:r>
              <a:rPr lang="en-US" altLang="ja-JP" sz="1200" dirty="0">
                <a:solidFill>
                  <a:srgbClr val="404040"/>
                </a:solidFill>
                <a:latin typeface="Meiryo" panose="020B0604030504040204" pitchFamily="34" charset="-128"/>
                <a:ea typeface="Meiryo" panose="020B0604030504040204" pitchFamily="34" charset="-128"/>
                <a:cs typeface="メイリオ"/>
              </a:rPr>
              <a:t>)</a:t>
            </a:r>
          </a:p>
        </p:txBody>
      </p:sp>
      <p:sp>
        <p:nvSpPr>
          <p:cNvPr id="29" name="テキスト ボックス 28">
            <a:extLst>
              <a:ext uri="{FF2B5EF4-FFF2-40B4-BE49-F238E27FC236}">
                <a16:creationId xmlns:a16="http://schemas.microsoft.com/office/drawing/2014/main" id="{8C72468D-7034-4541-B98B-F93BEF7923D1}"/>
              </a:ext>
            </a:extLst>
          </p:cNvPr>
          <p:cNvSpPr txBox="1"/>
          <p:nvPr/>
        </p:nvSpPr>
        <p:spPr>
          <a:xfrm>
            <a:off x="135441" y="2584649"/>
            <a:ext cx="406265" cy="1948992"/>
          </a:xfrm>
          <a:prstGeom prst="rect">
            <a:avLst/>
          </a:prstGeom>
          <a:noFill/>
        </p:spPr>
        <p:txBody>
          <a:bodyPr vert="eaVert" wrap="square" rtlCol="0" anchor="t">
            <a:spAutoFit/>
          </a:bodyPr>
          <a:lstStyle/>
          <a:p>
            <a:pPr algn="ctr">
              <a:lnSpc>
                <a:spcPct val="120000"/>
              </a:lnSpc>
            </a:pPr>
            <a:r>
              <a:rPr lang="ja-JP" altLang="en-US" sz="1200" dirty="0">
                <a:solidFill>
                  <a:srgbClr val="404040"/>
                </a:solidFill>
                <a:latin typeface="Meiryo" panose="020B0604030504040204" pitchFamily="34" charset="-128"/>
                <a:ea typeface="Meiryo" panose="020B0604030504040204" pitchFamily="34" charset="-128"/>
                <a:cs typeface="メイリオ"/>
              </a:rPr>
              <a:t>実現性</a:t>
            </a:r>
            <a:r>
              <a:rPr lang="en-US" altLang="ja-JP" sz="1200" dirty="0">
                <a:solidFill>
                  <a:srgbClr val="404040"/>
                </a:solidFill>
                <a:latin typeface="Meiryo" panose="020B0604030504040204" pitchFamily="34" charset="-128"/>
                <a:ea typeface="Meiryo" panose="020B0604030504040204" pitchFamily="34" charset="-128"/>
                <a:cs typeface="メイリオ"/>
              </a:rPr>
              <a:t>(</a:t>
            </a:r>
            <a:r>
              <a:rPr lang="ja-JP" altLang="en-US" sz="1200" dirty="0">
                <a:solidFill>
                  <a:srgbClr val="404040"/>
                </a:solidFill>
                <a:latin typeface="Meiryo" panose="020B0604030504040204" pitchFamily="34" charset="-128"/>
                <a:ea typeface="Meiryo" panose="020B0604030504040204" pitchFamily="34" charset="-128"/>
                <a:cs typeface="メイリオ"/>
              </a:rPr>
              <a:t>低</a:t>
            </a:r>
            <a:r>
              <a:rPr lang="en-US" altLang="ja-JP" sz="1200" dirty="0">
                <a:solidFill>
                  <a:srgbClr val="404040"/>
                </a:solidFill>
                <a:latin typeface="Meiryo" panose="020B0604030504040204" pitchFamily="34" charset="-128"/>
                <a:ea typeface="Meiryo" panose="020B0604030504040204" pitchFamily="34" charset="-128"/>
                <a:cs typeface="メイリオ"/>
              </a:rPr>
              <a:t>)</a:t>
            </a:r>
          </a:p>
        </p:txBody>
      </p:sp>
      <p:cxnSp>
        <p:nvCxnSpPr>
          <p:cNvPr id="32" name="直線コネクタ 31">
            <a:extLst>
              <a:ext uri="{FF2B5EF4-FFF2-40B4-BE49-F238E27FC236}">
                <a16:creationId xmlns:a16="http://schemas.microsoft.com/office/drawing/2014/main" id="{342D065E-9046-9D45-9324-2AD6828E64CE}"/>
              </a:ext>
            </a:extLst>
          </p:cNvPr>
          <p:cNvCxnSpPr>
            <a:cxnSpLocks/>
          </p:cNvCxnSpPr>
          <p:nvPr/>
        </p:nvCxnSpPr>
        <p:spPr>
          <a:xfrm flipH="1">
            <a:off x="540342" y="978382"/>
            <a:ext cx="8838437" cy="0"/>
          </a:xfrm>
          <a:prstGeom prst="line">
            <a:avLst/>
          </a:prstGeom>
          <a:ln w="15875" cmpd="sng">
            <a:solidFill>
              <a:schemeClr val="tx1">
                <a:lumMod val="65000"/>
                <a:lumOff val="35000"/>
              </a:schemeClr>
            </a:solidFill>
            <a:prstDash val="sysDot"/>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33" name="直線コネクタ 32">
            <a:extLst>
              <a:ext uri="{FF2B5EF4-FFF2-40B4-BE49-F238E27FC236}">
                <a16:creationId xmlns:a16="http://schemas.microsoft.com/office/drawing/2014/main" id="{AA553977-895F-CF46-BB28-751329FB104D}"/>
              </a:ext>
            </a:extLst>
          </p:cNvPr>
          <p:cNvCxnSpPr>
            <a:cxnSpLocks/>
          </p:cNvCxnSpPr>
          <p:nvPr/>
        </p:nvCxnSpPr>
        <p:spPr>
          <a:xfrm flipH="1">
            <a:off x="540342" y="6149430"/>
            <a:ext cx="8838437" cy="9522"/>
          </a:xfrm>
          <a:prstGeom prst="line">
            <a:avLst/>
          </a:prstGeom>
          <a:ln w="15875" cmpd="sng">
            <a:solidFill>
              <a:schemeClr val="tx1">
                <a:lumMod val="65000"/>
                <a:lumOff val="35000"/>
              </a:schemeClr>
            </a:solidFill>
            <a:prstDash val="sysDot"/>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42" name="直線コネクタ 41">
            <a:extLst>
              <a:ext uri="{FF2B5EF4-FFF2-40B4-BE49-F238E27FC236}">
                <a16:creationId xmlns:a16="http://schemas.microsoft.com/office/drawing/2014/main" id="{B6EC3790-5DC3-604C-AA8C-68CE732BBB96}"/>
              </a:ext>
            </a:extLst>
          </p:cNvPr>
          <p:cNvCxnSpPr/>
          <p:nvPr/>
        </p:nvCxnSpPr>
        <p:spPr>
          <a:xfrm>
            <a:off x="9378777" y="968860"/>
            <a:ext cx="1" cy="5180570"/>
          </a:xfrm>
          <a:prstGeom prst="line">
            <a:avLst/>
          </a:prstGeom>
          <a:ln w="15875" cmpd="sng">
            <a:solidFill>
              <a:schemeClr val="tx1">
                <a:lumMod val="65000"/>
                <a:lumOff val="35000"/>
              </a:schemeClr>
            </a:solidFill>
            <a:prstDash val="sysDot"/>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43" name="直線コネクタ 42">
            <a:extLst>
              <a:ext uri="{FF2B5EF4-FFF2-40B4-BE49-F238E27FC236}">
                <a16:creationId xmlns:a16="http://schemas.microsoft.com/office/drawing/2014/main" id="{39A9ED9B-27E0-4B4A-9810-A501B45CD995}"/>
              </a:ext>
            </a:extLst>
          </p:cNvPr>
          <p:cNvCxnSpPr/>
          <p:nvPr/>
        </p:nvCxnSpPr>
        <p:spPr>
          <a:xfrm>
            <a:off x="540342" y="978382"/>
            <a:ext cx="1" cy="5180570"/>
          </a:xfrm>
          <a:prstGeom prst="line">
            <a:avLst/>
          </a:prstGeom>
          <a:ln w="15875" cmpd="sng">
            <a:solidFill>
              <a:schemeClr val="tx1">
                <a:lumMod val="65000"/>
                <a:lumOff val="35000"/>
              </a:schemeClr>
            </a:solidFill>
            <a:prstDash val="sysDot"/>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sp>
        <p:nvSpPr>
          <p:cNvPr id="75" name="テキスト ボックス 74">
            <a:extLst>
              <a:ext uri="{FF2B5EF4-FFF2-40B4-BE49-F238E27FC236}">
                <a16:creationId xmlns:a16="http://schemas.microsoft.com/office/drawing/2014/main" id="{1DF100B7-28CC-5A43-A19F-5E917029D7CC}"/>
              </a:ext>
            </a:extLst>
          </p:cNvPr>
          <p:cNvSpPr txBox="1"/>
          <p:nvPr/>
        </p:nvSpPr>
        <p:spPr>
          <a:xfrm>
            <a:off x="463308" y="238540"/>
            <a:ext cx="1882247"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31_</a:t>
            </a:r>
            <a:r>
              <a:rPr lang="ja-JP" altLang="en-US" dirty="0"/>
              <a:t>ペイオフマトリクス</a:t>
            </a:r>
          </a:p>
        </p:txBody>
      </p:sp>
      <p:sp>
        <p:nvSpPr>
          <p:cNvPr id="14" name="テキスト ボックス 13">
            <a:extLst>
              <a:ext uri="{FF2B5EF4-FFF2-40B4-BE49-F238E27FC236}">
                <a16:creationId xmlns:a16="http://schemas.microsoft.com/office/drawing/2014/main" id="{3FF9D3B0-2E27-483C-932A-28C53CD018A4}"/>
              </a:ext>
            </a:extLst>
          </p:cNvPr>
          <p:cNvSpPr txBox="1"/>
          <p:nvPr/>
        </p:nvSpPr>
        <p:spPr>
          <a:xfrm>
            <a:off x="337288" y="6560810"/>
            <a:ext cx="155202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3.</a:t>
            </a:r>
            <a:r>
              <a:rPr lang="ja-JP" altLang="en-US" sz="900" dirty="0">
                <a:latin typeface="Meiryo UI" panose="020B0604030504040204" pitchFamily="50" charset="-128"/>
                <a:ea typeface="Meiryo UI" panose="020B0604030504040204" pitchFamily="50" charset="-128"/>
              </a:rPr>
              <a:t>課題解決のアイデアを練る</a:t>
            </a:r>
          </a:p>
        </p:txBody>
      </p:sp>
      <p:sp>
        <p:nvSpPr>
          <p:cNvPr id="15" name="テキスト ボックス 14">
            <a:extLst>
              <a:ext uri="{FF2B5EF4-FFF2-40B4-BE49-F238E27FC236}">
                <a16:creationId xmlns:a16="http://schemas.microsoft.com/office/drawing/2014/main" id="{8E731F41-CFA1-458C-8E11-3DF8ADF67690}"/>
              </a:ext>
            </a:extLst>
          </p:cNvPr>
          <p:cNvSpPr txBox="1"/>
          <p:nvPr/>
        </p:nvSpPr>
        <p:spPr>
          <a:xfrm>
            <a:off x="1809280" y="6560810"/>
            <a:ext cx="1572866"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STEP3:</a:t>
            </a:r>
            <a:r>
              <a:rPr lang="ja-JP" altLang="en-US" sz="900" dirty="0">
                <a:latin typeface="Meiryo UI" panose="020B0604030504040204" pitchFamily="50" charset="-128"/>
                <a:ea typeface="Meiryo UI" panose="020B0604030504040204" pitchFamily="50" charset="-128"/>
              </a:rPr>
              <a:t>アイデアの評価と選択</a:t>
            </a:r>
          </a:p>
        </p:txBody>
      </p:sp>
    </p:spTree>
    <p:extLst>
      <p:ext uri="{BB962C8B-B14F-4D97-AF65-F5344CB8AC3E}">
        <p14:creationId xmlns:p14="http://schemas.microsoft.com/office/powerpoint/2010/main" val="20915972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テキスト ボックス 35">
            <a:extLst>
              <a:ext uri="{FF2B5EF4-FFF2-40B4-BE49-F238E27FC236}">
                <a16:creationId xmlns:a16="http://schemas.microsoft.com/office/drawing/2014/main" id="{B812CC3A-D2E1-C448-B5F6-86F9F9BF8638}"/>
              </a:ext>
            </a:extLst>
          </p:cNvPr>
          <p:cNvSpPr txBox="1"/>
          <p:nvPr/>
        </p:nvSpPr>
        <p:spPr>
          <a:xfrm>
            <a:off x="463308" y="238540"/>
            <a:ext cx="3575018"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32_</a:t>
            </a:r>
            <a:r>
              <a:rPr lang="ja-JP" altLang="en-US" dirty="0"/>
              <a:t>プロダクト・ポートフォリオ・マネジメント</a:t>
            </a:r>
          </a:p>
        </p:txBody>
      </p:sp>
      <p:cxnSp>
        <p:nvCxnSpPr>
          <p:cNvPr id="48" name="直線コネクタ 47">
            <a:extLst>
              <a:ext uri="{FF2B5EF4-FFF2-40B4-BE49-F238E27FC236}">
                <a16:creationId xmlns:a16="http://schemas.microsoft.com/office/drawing/2014/main" id="{9D1FDDB3-1A47-C948-8A89-DBC3C4FCAB9B}"/>
              </a:ext>
            </a:extLst>
          </p:cNvPr>
          <p:cNvCxnSpPr/>
          <p:nvPr/>
        </p:nvCxnSpPr>
        <p:spPr>
          <a:xfrm>
            <a:off x="888847" y="6319145"/>
            <a:ext cx="8316261" cy="0"/>
          </a:xfrm>
          <a:prstGeom prst="line">
            <a:avLst/>
          </a:prstGeom>
          <a:ln w="28575" cmpd="sng">
            <a:solidFill>
              <a:srgbClr val="404040"/>
            </a:solidFill>
            <a:headEnd type="arrow" w="lg" len="lg"/>
            <a:tailEnd type="arrow" w="lg" len="lg"/>
          </a:ln>
          <a:effectLst/>
        </p:spPr>
        <p:style>
          <a:lnRef idx="2">
            <a:schemeClr val="accent1"/>
          </a:lnRef>
          <a:fillRef idx="0">
            <a:schemeClr val="accent1"/>
          </a:fillRef>
          <a:effectRef idx="1">
            <a:schemeClr val="accent1"/>
          </a:effectRef>
          <a:fontRef idx="minor">
            <a:schemeClr val="tx1"/>
          </a:fontRef>
        </p:style>
      </p:cxnSp>
      <p:cxnSp>
        <p:nvCxnSpPr>
          <p:cNvPr id="49" name="直線コネクタ 48">
            <a:extLst>
              <a:ext uri="{FF2B5EF4-FFF2-40B4-BE49-F238E27FC236}">
                <a16:creationId xmlns:a16="http://schemas.microsoft.com/office/drawing/2014/main" id="{37A9883D-5355-2344-8088-04BE56FCF155}"/>
              </a:ext>
            </a:extLst>
          </p:cNvPr>
          <p:cNvCxnSpPr>
            <a:cxnSpLocks/>
          </p:cNvCxnSpPr>
          <p:nvPr/>
        </p:nvCxnSpPr>
        <p:spPr>
          <a:xfrm>
            <a:off x="706746" y="1063483"/>
            <a:ext cx="1" cy="5101773"/>
          </a:xfrm>
          <a:prstGeom prst="line">
            <a:avLst/>
          </a:prstGeom>
          <a:ln w="28575" cmpd="sng">
            <a:solidFill>
              <a:srgbClr val="404040"/>
            </a:solidFill>
            <a:headEnd type="arrow" w="lg" len="lg"/>
            <a:tailEnd type="arrow" w="lg" len="lg"/>
          </a:ln>
          <a:effectLst/>
        </p:spPr>
        <p:style>
          <a:lnRef idx="2">
            <a:schemeClr val="accent1"/>
          </a:lnRef>
          <a:fillRef idx="0">
            <a:schemeClr val="accent1"/>
          </a:fillRef>
          <a:effectRef idx="1">
            <a:schemeClr val="accent1"/>
          </a:effectRef>
          <a:fontRef idx="minor">
            <a:schemeClr val="tx1"/>
          </a:fontRef>
        </p:style>
      </p:cxnSp>
      <p:sp>
        <p:nvSpPr>
          <p:cNvPr id="50" name="テキスト ボックス 49">
            <a:extLst>
              <a:ext uri="{FF2B5EF4-FFF2-40B4-BE49-F238E27FC236}">
                <a16:creationId xmlns:a16="http://schemas.microsoft.com/office/drawing/2014/main" id="{B80E0BB2-2B2B-5E48-A4A0-5C1D8D4404C7}"/>
              </a:ext>
            </a:extLst>
          </p:cNvPr>
          <p:cNvSpPr txBox="1"/>
          <p:nvPr/>
        </p:nvSpPr>
        <p:spPr>
          <a:xfrm>
            <a:off x="3877434" y="6165256"/>
            <a:ext cx="2339102" cy="307777"/>
          </a:xfrm>
          <a:prstGeom prst="rect">
            <a:avLst/>
          </a:prstGeom>
          <a:solidFill>
            <a:srgbClr val="FFFFFF"/>
          </a:solidFill>
        </p:spPr>
        <p:txBody>
          <a:bodyPr wrap="none" rtlCol="0" anchor="ctr">
            <a:spAutoFit/>
          </a:bodyPr>
          <a:lstStyle/>
          <a:p>
            <a:pPr algn="ctr"/>
            <a:r>
              <a:rPr lang="ja-JP" altLang="en-US" sz="1400" dirty="0">
                <a:solidFill>
                  <a:srgbClr val="404040"/>
                </a:solidFill>
                <a:latin typeface="メイリオ"/>
                <a:ea typeface="メイリオ"/>
                <a:cs typeface="メイリオ"/>
              </a:rPr>
              <a:t>相対的マーケットシェア率</a:t>
            </a:r>
            <a:endParaRPr kumimoji="1" lang="ja-JP" altLang="en-US" sz="1400" dirty="0">
              <a:solidFill>
                <a:srgbClr val="404040"/>
              </a:solidFill>
              <a:latin typeface="メイリオ"/>
              <a:ea typeface="メイリオ"/>
              <a:cs typeface="メイリオ"/>
            </a:endParaRPr>
          </a:p>
        </p:txBody>
      </p:sp>
      <p:sp>
        <p:nvSpPr>
          <p:cNvPr id="51" name="テキスト ボックス 50">
            <a:extLst>
              <a:ext uri="{FF2B5EF4-FFF2-40B4-BE49-F238E27FC236}">
                <a16:creationId xmlns:a16="http://schemas.microsoft.com/office/drawing/2014/main" id="{1B7767E0-82E3-974B-9B78-E2251493A9EB}"/>
              </a:ext>
            </a:extLst>
          </p:cNvPr>
          <p:cNvSpPr txBox="1"/>
          <p:nvPr/>
        </p:nvSpPr>
        <p:spPr>
          <a:xfrm>
            <a:off x="519119" y="3119362"/>
            <a:ext cx="400110" cy="990015"/>
          </a:xfrm>
          <a:prstGeom prst="rect">
            <a:avLst/>
          </a:prstGeom>
          <a:solidFill>
            <a:srgbClr val="FFFFFF"/>
          </a:solidFill>
        </p:spPr>
        <p:txBody>
          <a:bodyPr vert="eaVert" wrap="none" rtlCol="0" anchor="ctr">
            <a:spAutoFit/>
          </a:bodyPr>
          <a:lstStyle/>
          <a:p>
            <a:pPr algn="ctr"/>
            <a:r>
              <a:rPr kumimoji="1" lang="ja-JP" altLang="en-US" sz="1400" dirty="0">
                <a:solidFill>
                  <a:srgbClr val="404040"/>
                </a:solidFill>
                <a:latin typeface="メイリオ"/>
                <a:ea typeface="メイリオ"/>
                <a:cs typeface="メイリオ"/>
              </a:rPr>
              <a:t>市場成長率</a:t>
            </a:r>
          </a:p>
        </p:txBody>
      </p:sp>
      <p:sp>
        <p:nvSpPr>
          <p:cNvPr id="52" name="テキスト ボックス 51">
            <a:extLst>
              <a:ext uri="{FF2B5EF4-FFF2-40B4-BE49-F238E27FC236}">
                <a16:creationId xmlns:a16="http://schemas.microsoft.com/office/drawing/2014/main" id="{56B3231B-70B5-1F43-AEFD-5EB8C08C813B}"/>
              </a:ext>
            </a:extLst>
          </p:cNvPr>
          <p:cNvSpPr txBox="1"/>
          <p:nvPr/>
        </p:nvSpPr>
        <p:spPr>
          <a:xfrm>
            <a:off x="524646" y="6165256"/>
            <a:ext cx="364202" cy="307777"/>
          </a:xfrm>
          <a:prstGeom prst="rect">
            <a:avLst/>
          </a:prstGeom>
          <a:solidFill>
            <a:srgbClr val="FFFFFF"/>
          </a:solidFill>
        </p:spPr>
        <p:txBody>
          <a:bodyPr wrap="none" rtlCol="0" anchor="ctr">
            <a:spAutoFit/>
          </a:bodyPr>
          <a:lstStyle/>
          <a:p>
            <a:pPr algn="ctr"/>
            <a:r>
              <a:rPr lang="ja-JP" altLang="en-US" sz="1400" dirty="0">
                <a:solidFill>
                  <a:srgbClr val="404040"/>
                </a:solidFill>
                <a:latin typeface="メイリオ"/>
                <a:ea typeface="メイリオ"/>
                <a:cs typeface="メイリオ"/>
              </a:rPr>
              <a:t>低</a:t>
            </a:r>
            <a:endParaRPr kumimoji="1" lang="ja-JP" altLang="en-US" sz="1400" dirty="0">
              <a:solidFill>
                <a:srgbClr val="404040"/>
              </a:solidFill>
              <a:latin typeface="メイリオ"/>
              <a:ea typeface="メイリオ"/>
              <a:cs typeface="メイリオ"/>
            </a:endParaRPr>
          </a:p>
        </p:txBody>
      </p:sp>
      <p:sp>
        <p:nvSpPr>
          <p:cNvPr id="53" name="テキスト ボックス 52">
            <a:extLst>
              <a:ext uri="{FF2B5EF4-FFF2-40B4-BE49-F238E27FC236}">
                <a16:creationId xmlns:a16="http://schemas.microsoft.com/office/drawing/2014/main" id="{07D29286-245E-C643-BED5-6568BBA68EBE}"/>
              </a:ext>
            </a:extLst>
          </p:cNvPr>
          <p:cNvSpPr txBox="1"/>
          <p:nvPr/>
        </p:nvSpPr>
        <p:spPr>
          <a:xfrm>
            <a:off x="9205109" y="6165256"/>
            <a:ext cx="364202" cy="307777"/>
          </a:xfrm>
          <a:prstGeom prst="rect">
            <a:avLst/>
          </a:prstGeom>
          <a:solidFill>
            <a:srgbClr val="FFFFFF"/>
          </a:solidFill>
        </p:spPr>
        <p:txBody>
          <a:bodyPr wrap="none" rtlCol="0" anchor="ctr">
            <a:spAutoFit/>
          </a:bodyPr>
          <a:lstStyle/>
          <a:p>
            <a:pPr algn="ctr"/>
            <a:r>
              <a:rPr lang="ja-JP" altLang="en-US" sz="1400" dirty="0">
                <a:solidFill>
                  <a:srgbClr val="404040"/>
                </a:solidFill>
                <a:latin typeface="メイリオ"/>
                <a:ea typeface="メイリオ"/>
                <a:cs typeface="メイリオ"/>
              </a:rPr>
              <a:t>高</a:t>
            </a:r>
            <a:endParaRPr kumimoji="1" lang="ja-JP" altLang="en-US" sz="1400" dirty="0">
              <a:solidFill>
                <a:srgbClr val="404040"/>
              </a:solidFill>
              <a:latin typeface="メイリオ"/>
              <a:ea typeface="メイリオ"/>
              <a:cs typeface="メイリオ"/>
            </a:endParaRPr>
          </a:p>
        </p:txBody>
      </p:sp>
      <p:sp>
        <p:nvSpPr>
          <p:cNvPr id="54" name="テキスト ボックス 53">
            <a:extLst>
              <a:ext uri="{FF2B5EF4-FFF2-40B4-BE49-F238E27FC236}">
                <a16:creationId xmlns:a16="http://schemas.microsoft.com/office/drawing/2014/main" id="{5AAB9E9A-3988-BF4D-975A-8334D945EDC2}"/>
              </a:ext>
            </a:extLst>
          </p:cNvPr>
          <p:cNvSpPr txBox="1"/>
          <p:nvPr/>
        </p:nvSpPr>
        <p:spPr>
          <a:xfrm>
            <a:off x="524645" y="755706"/>
            <a:ext cx="364202" cy="307777"/>
          </a:xfrm>
          <a:prstGeom prst="rect">
            <a:avLst/>
          </a:prstGeom>
          <a:solidFill>
            <a:srgbClr val="FFFFFF"/>
          </a:solidFill>
        </p:spPr>
        <p:txBody>
          <a:bodyPr wrap="none" rtlCol="0" anchor="ctr">
            <a:spAutoFit/>
          </a:bodyPr>
          <a:lstStyle/>
          <a:p>
            <a:pPr algn="ctr"/>
            <a:r>
              <a:rPr lang="ja-JP" altLang="en-US" sz="1400" dirty="0">
                <a:solidFill>
                  <a:srgbClr val="404040"/>
                </a:solidFill>
                <a:latin typeface="メイリオ"/>
                <a:ea typeface="メイリオ"/>
                <a:cs typeface="メイリオ"/>
              </a:rPr>
              <a:t>高</a:t>
            </a:r>
            <a:endParaRPr kumimoji="1" lang="ja-JP" altLang="en-US" sz="1400" dirty="0">
              <a:solidFill>
                <a:srgbClr val="404040"/>
              </a:solidFill>
              <a:latin typeface="メイリオ"/>
              <a:ea typeface="メイリオ"/>
              <a:cs typeface="メイリオ"/>
            </a:endParaRPr>
          </a:p>
        </p:txBody>
      </p:sp>
      <p:sp>
        <p:nvSpPr>
          <p:cNvPr id="86" name="テキスト ボックス 85">
            <a:extLst>
              <a:ext uri="{FF2B5EF4-FFF2-40B4-BE49-F238E27FC236}">
                <a16:creationId xmlns:a16="http://schemas.microsoft.com/office/drawing/2014/main" id="{FF56D7AE-4737-5648-81A7-A3A1C71417E8}"/>
              </a:ext>
            </a:extLst>
          </p:cNvPr>
          <p:cNvSpPr txBox="1"/>
          <p:nvPr/>
        </p:nvSpPr>
        <p:spPr>
          <a:xfrm>
            <a:off x="2697255" y="3162707"/>
            <a:ext cx="723275" cy="307777"/>
          </a:xfrm>
          <a:prstGeom prst="rect">
            <a:avLst/>
          </a:prstGeom>
          <a:noFill/>
        </p:spPr>
        <p:txBody>
          <a:bodyPr wrap="none" rtlCol="0" anchor="ctr">
            <a:spAutoFit/>
          </a:bodyPr>
          <a:lstStyle/>
          <a:p>
            <a:pPr algn="ctr"/>
            <a:r>
              <a:rPr lang="ja-JP" altLang="en-US" sz="1400" b="1" dirty="0">
                <a:solidFill>
                  <a:srgbClr val="404040"/>
                </a:solidFill>
                <a:latin typeface="メイリオ"/>
                <a:ea typeface="メイリオ"/>
                <a:cs typeface="メイリオ"/>
              </a:rPr>
              <a:t>問題児</a:t>
            </a:r>
            <a:endParaRPr kumimoji="1" lang="ja-JP" altLang="en-US" sz="1400" b="1" dirty="0">
              <a:solidFill>
                <a:srgbClr val="404040"/>
              </a:solidFill>
              <a:latin typeface="メイリオ"/>
              <a:ea typeface="メイリオ"/>
              <a:cs typeface="メイリオ"/>
            </a:endParaRPr>
          </a:p>
        </p:txBody>
      </p:sp>
      <p:sp>
        <p:nvSpPr>
          <p:cNvPr id="87" name="テキスト ボックス 86">
            <a:extLst>
              <a:ext uri="{FF2B5EF4-FFF2-40B4-BE49-F238E27FC236}">
                <a16:creationId xmlns:a16="http://schemas.microsoft.com/office/drawing/2014/main" id="{24F4CB10-98E3-B148-B5A5-325F5ACA4D0F}"/>
              </a:ext>
            </a:extLst>
          </p:cNvPr>
          <p:cNvSpPr txBox="1"/>
          <p:nvPr/>
        </p:nvSpPr>
        <p:spPr>
          <a:xfrm>
            <a:off x="2694541" y="5633546"/>
            <a:ext cx="723275" cy="307777"/>
          </a:xfrm>
          <a:prstGeom prst="rect">
            <a:avLst/>
          </a:prstGeom>
          <a:noFill/>
        </p:spPr>
        <p:txBody>
          <a:bodyPr wrap="none" rtlCol="0" anchor="ctr">
            <a:spAutoFit/>
          </a:bodyPr>
          <a:lstStyle/>
          <a:p>
            <a:pPr algn="ctr"/>
            <a:r>
              <a:rPr kumimoji="1" lang="ja-JP" altLang="en-US" sz="1400" b="1" dirty="0">
                <a:solidFill>
                  <a:srgbClr val="404040"/>
                </a:solidFill>
                <a:latin typeface="メイリオ"/>
                <a:ea typeface="メイリオ"/>
                <a:cs typeface="メイリオ"/>
              </a:rPr>
              <a:t>負け犬</a:t>
            </a:r>
          </a:p>
        </p:txBody>
      </p:sp>
      <p:sp>
        <p:nvSpPr>
          <p:cNvPr id="88" name="テキスト ボックス 87">
            <a:extLst>
              <a:ext uri="{FF2B5EF4-FFF2-40B4-BE49-F238E27FC236}">
                <a16:creationId xmlns:a16="http://schemas.microsoft.com/office/drawing/2014/main" id="{6B516D3E-897C-834D-A156-4FC9B22748AA}"/>
              </a:ext>
            </a:extLst>
          </p:cNvPr>
          <p:cNvSpPr txBox="1"/>
          <p:nvPr/>
        </p:nvSpPr>
        <p:spPr>
          <a:xfrm>
            <a:off x="6610273" y="5633546"/>
            <a:ext cx="1082348" cy="307777"/>
          </a:xfrm>
          <a:prstGeom prst="rect">
            <a:avLst/>
          </a:prstGeom>
          <a:noFill/>
        </p:spPr>
        <p:txBody>
          <a:bodyPr wrap="none" rtlCol="0" anchor="ctr">
            <a:spAutoFit/>
          </a:bodyPr>
          <a:lstStyle/>
          <a:p>
            <a:pPr algn="ctr"/>
            <a:r>
              <a:rPr kumimoji="1" lang="ja-JP" altLang="en-US" sz="1400" b="1" dirty="0">
                <a:solidFill>
                  <a:srgbClr val="404040"/>
                </a:solidFill>
                <a:latin typeface="メイリオ"/>
                <a:ea typeface="メイリオ"/>
                <a:cs typeface="メイリオ"/>
              </a:rPr>
              <a:t>金のなる木</a:t>
            </a:r>
            <a:endParaRPr kumimoji="1" lang="en-US" altLang="ja-JP" sz="1400" b="1" dirty="0">
              <a:solidFill>
                <a:srgbClr val="404040"/>
              </a:solidFill>
              <a:latin typeface="メイリオ"/>
              <a:ea typeface="メイリオ"/>
              <a:cs typeface="メイリオ"/>
            </a:endParaRPr>
          </a:p>
        </p:txBody>
      </p:sp>
      <p:sp>
        <p:nvSpPr>
          <p:cNvPr id="89" name="テキスト ボックス 88">
            <a:extLst>
              <a:ext uri="{FF2B5EF4-FFF2-40B4-BE49-F238E27FC236}">
                <a16:creationId xmlns:a16="http://schemas.microsoft.com/office/drawing/2014/main" id="{956F0929-0A85-3F40-8659-B622BAD6D4BF}"/>
              </a:ext>
            </a:extLst>
          </p:cNvPr>
          <p:cNvSpPr txBox="1"/>
          <p:nvPr/>
        </p:nvSpPr>
        <p:spPr>
          <a:xfrm>
            <a:off x="6700040" y="3162707"/>
            <a:ext cx="902811" cy="307777"/>
          </a:xfrm>
          <a:prstGeom prst="rect">
            <a:avLst/>
          </a:prstGeom>
          <a:noFill/>
        </p:spPr>
        <p:txBody>
          <a:bodyPr wrap="none" rtlCol="0" anchor="ctr">
            <a:spAutoFit/>
          </a:bodyPr>
          <a:lstStyle/>
          <a:p>
            <a:pPr algn="ctr"/>
            <a:r>
              <a:rPr lang="ja-JP" altLang="en-US" sz="1400" b="1" dirty="0">
                <a:solidFill>
                  <a:srgbClr val="404040"/>
                </a:solidFill>
                <a:latin typeface="メイリオ"/>
                <a:ea typeface="メイリオ"/>
                <a:cs typeface="メイリオ"/>
              </a:rPr>
              <a:t>花形事業</a:t>
            </a:r>
            <a:endParaRPr kumimoji="1" lang="en-US" altLang="ja-JP" sz="1400" b="1" dirty="0">
              <a:solidFill>
                <a:srgbClr val="404040"/>
              </a:solidFill>
              <a:latin typeface="メイリオ"/>
              <a:ea typeface="メイリオ"/>
              <a:cs typeface="メイリオ"/>
            </a:endParaRPr>
          </a:p>
        </p:txBody>
      </p:sp>
      <p:cxnSp>
        <p:nvCxnSpPr>
          <p:cNvPr id="55" name="直線コネクタ 54">
            <a:extLst>
              <a:ext uri="{FF2B5EF4-FFF2-40B4-BE49-F238E27FC236}">
                <a16:creationId xmlns:a16="http://schemas.microsoft.com/office/drawing/2014/main" id="{0CB3379D-EC8F-1F48-94D6-33BC0C1F2B4D}"/>
              </a:ext>
            </a:extLst>
          </p:cNvPr>
          <p:cNvCxnSpPr/>
          <p:nvPr/>
        </p:nvCxnSpPr>
        <p:spPr>
          <a:xfrm>
            <a:off x="5101160" y="1063483"/>
            <a:ext cx="8299" cy="4953151"/>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56" name="直線コネクタ 55">
            <a:extLst>
              <a:ext uri="{FF2B5EF4-FFF2-40B4-BE49-F238E27FC236}">
                <a16:creationId xmlns:a16="http://schemas.microsoft.com/office/drawing/2014/main" id="{F7F63B3A-67B4-4F4F-9052-D9D8E45DE6D8}"/>
              </a:ext>
            </a:extLst>
          </p:cNvPr>
          <p:cNvCxnSpPr/>
          <p:nvPr/>
        </p:nvCxnSpPr>
        <p:spPr>
          <a:xfrm>
            <a:off x="1008111" y="3540057"/>
            <a:ext cx="8185319" cy="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sp>
        <p:nvSpPr>
          <p:cNvPr id="92" name="角丸四角形 91">
            <a:extLst>
              <a:ext uri="{FF2B5EF4-FFF2-40B4-BE49-F238E27FC236}">
                <a16:creationId xmlns:a16="http://schemas.microsoft.com/office/drawing/2014/main" id="{37CBB47F-755F-9A43-9454-9A52AD775BA2}"/>
              </a:ext>
            </a:extLst>
          </p:cNvPr>
          <p:cNvSpPr/>
          <p:nvPr/>
        </p:nvSpPr>
        <p:spPr>
          <a:xfrm>
            <a:off x="1016410" y="1063483"/>
            <a:ext cx="8177020" cy="4947413"/>
          </a:xfrm>
          <a:prstGeom prst="roundRect">
            <a:avLst>
              <a:gd name="adj" fmla="val 0"/>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sp>
        <p:nvSpPr>
          <p:cNvPr id="17" name="円/楕円 16">
            <a:extLst>
              <a:ext uri="{FF2B5EF4-FFF2-40B4-BE49-F238E27FC236}">
                <a16:creationId xmlns:a16="http://schemas.microsoft.com/office/drawing/2014/main" id="{5D869287-AC16-E742-A568-B274327DC73B}"/>
              </a:ext>
            </a:extLst>
          </p:cNvPr>
          <p:cNvSpPr/>
          <p:nvPr/>
        </p:nvSpPr>
        <p:spPr>
          <a:xfrm>
            <a:off x="6485855" y="1484220"/>
            <a:ext cx="614071" cy="614071"/>
          </a:xfrm>
          <a:prstGeom prst="ellipse">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DF9CEB20-3FA8-B347-9738-7BA7240D0ABB}"/>
              </a:ext>
            </a:extLst>
          </p:cNvPr>
          <p:cNvSpPr txBox="1"/>
          <p:nvPr/>
        </p:nvSpPr>
        <p:spPr>
          <a:xfrm>
            <a:off x="6431254" y="2178417"/>
            <a:ext cx="723275" cy="307777"/>
          </a:xfrm>
          <a:prstGeom prst="rect">
            <a:avLst/>
          </a:prstGeom>
          <a:noFill/>
        </p:spPr>
        <p:txBody>
          <a:bodyPr wrap="none" rtlCol="0" anchor="ctr">
            <a:spAutoFit/>
          </a:bodyPr>
          <a:lstStyle/>
          <a:p>
            <a:pPr algn="ctr"/>
            <a:r>
              <a:rPr kumimoji="1" lang="ja-JP" altLang="en-US" sz="1400" dirty="0">
                <a:solidFill>
                  <a:srgbClr val="404040"/>
                </a:solidFill>
                <a:latin typeface="メイリオ"/>
                <a:ea typeface="メイリオ"/>
                <a:cs typeface="メイリオ"/>
              </a:rPr>
              <a:t>不動産</a:t>
            </a:r>
          </a:p>
        </p:txBody>
      </p:sp>
      <p:sp>
        <p:nvSpPr>
          <p:cNvPr id="19" name="円/楕円 18">
            <a:extLst>
              <a:ext uri="{FF2B5EF4-FFF2-40B4-BE49-F238E27FC236}">
                <a16:creationId xmlns:a16="http://schemas.microsoft.com/office/drawing/2014/main" id="{8B9B0940-79E4-6A45-8617-5545BF9B7BE1}"/>
              </a:ext>
            </a:extLst>
          </p:cNvPr>
          <p:cNvSpPr/>
          <p:nvPr/>
        </p:nvSpPr>
        <p:spPr>
          <a:xfrm>
            <a:off x="1378065" y="1420080"/>
            <a:ext cx="614071" cy="614071"/>
          </a:xfrm>
          <a:prstGeom prst="ellipse">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5675F5A0-D392-7546-9F45-611183E6C504}"/>
              </a:ext>
            </a:extLst>
          </p:cNvPr>
          <p:cNvSpPr txBox="1"/>
          <p:nvPr/>
        </p:nvSpPr>
        <p:spPr>
          <a:xfrm>
            <a:off x="1413232" y="2114277"/>
            <a:ext cx="543739" cy="307777"/>
          </a:xfrm>
          <a:prstGeom prst="rect">
            <a:avLst/>
          </a:prstGeom>
          <a:noFill/>
        </p:spPr>
        <p:txBody>
          <a:bodyPr wrap="none" rtlCol="0" anchor="ctr">
            <a:spAutoFit/>
          </a:bodyPr>
          <a:lstStyle/>
          <a:p>
            <a:pPr algn="ctr"/>
            <a:r>
              <a:rPr kumimoji="1" lang="ja-JP" altLang="en-US" sz="1400" dirty="0">
                <a:solidFill>
                  <a:srgbClr val="404040"/>
                </a:solidFill>
                <a:latin typeface="メイリオ"/>
                <a:ea typeface="メイリオ"/>
                <a:cs typeface="メイリオ"/>
              </a:rPr>
              <a:t>介護</a:t>
            </a:r>
          </a:p>
        </p:txBody>
      </p:sp>
      <p:sp>
        <p:nvSpPr>
          <p:cNvPr id="21" name="円/楕円 20">
            <a:extLst>
              <a:ext uri="{FF2B5EF4-FFF2-40B4-BE49-F238E27FC236}">
                <a16:creationId xmlns:a16="http://schemas.microsoft.com/office/drawing/2014/main" id="{C4648E67-B1BA-BD48-969D-90ED8DDEEC7C}"/>
              </a:ext>
            </a:extLst>
          </p:cNvPr>
          <p:cNvSpPr/>
          <p:nvPr/>
        </p:nvSpPr>
        <p:spPr>
          <a:xfrm>
            <a:off x="2590541" y="1893423"/>
            <a:ext cx="614071" cy="614071"/>
          </a:xfrm>
          <a:prstGeom prst="ellipse">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0A44BB19-E431-5949-839D-B0F176ED4F86}"/>
              </a:ext>
            </a:extLst>
          </p:cNvPr>
          <p:cNvSpPr txBox="1"/>
          <p:nvPr/>
        </p:nvSpPr>
        <p:spPr>
          <a:xfrm>
            <a:off x="2625709" y="2587620"/>
            <a:ext cx="543739" cy="307777"/>
          </a:xfrm>
          <a:prstGeom prst="rect">
            <a:avLst/>
          </a:prstGeom>
          <a:noFill/>
        </p:spPr>
        <p:txBody>
          <a:bodyPr wrap="none" rtlCol="0" anchor="ctr">
            <a:spAutoFit/>
          </a:bodyPr>
          <a:lstStyle/>
          <a:p>
            <a:pPr algn="ctr"/>
            <a:r>
              <a:rPr kumimoji="1" lang="ja-JP" altLang="en-US" sz="1400" dirty="0">
                <a:solidFill>
                  <a:srgbClr val="404040"/>
                </a:solidFill>
                <a:latin typeface="メイリオ"/>
                <a:ea typeface="メイリオ"/>
                <a:cs typeface="メイリオ"/>
              </a:rPr>
              <a:t>民泊</a:t>
            </a:r>
          </a:p>
        </p:txBody>
      </p:sp>
      <p:sp>
        <p:nvSpPr>
          <p:cNvPr id="23" name="円/楕円 22">
            <a:extLst>
              <a:ext uri="{FF2B5EF4-FFF2-40B4-BE49-F238E27FC236}">
                <a16:creationId xmlns:a16="http://schemas.microsoft.com/office/drawing/2014/main" id="{B5BA9643-4921-874F-8CBF-9E580B023DB4}"/>
              </a:ext>
            </a:extLst>
          </p:cNvPr>
          <p:cNvSpPr/>
          <p:nvPr/>
        </p:nvSpPr>
        <p:spPr>
          <a:xfrm>
            <a:off x="3943878" y="2248814"/>
            <a:ext cx="614071" cy="614071"/>
          </a:xfrm>
          <a:prstGeom prst="ellipse">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E82300E7-7E95-5049-B3E8-3C3870DB8415}"/>
              </a:ext>
            </a:extLst>
          </p:cNvPr>
          <p:cNvSpPr txBox="1"/>
          <p:nvPr/>
        </p:nvSpPr>
        <p:spPr>
          <a:xfrm>
            <a:off x="3799506" y="2943011"/>
            <a:ext cx="902811" cy="307777"/>
          </a:xfrm>
          <a:prstGeom prst="rect">
            <a:avLst/>
          </a:prstGeom>
          <a:noFill/>
        </p:spPr>
        <p:txBody>
          <a:bodyPr wrap="none" rtlCol="0" anchor="ctr">
            <a:spAutoFit/>
          </a:bodyPr>
          <a:lstStyle/>
          <a:p>
            <a:pPr algn="ctr"/>
            <a:r>
              <a:rPr kumimoji="1" lang="ja-JP" altLang="en-US" sz="1400" dirty="0">
                <a:solidFill>
                  <a:srgbClr val="404040"/>
                </a:solidFill>
                <a:latin typeface="メイリオ"/>
                <a:ea typeface="メイリオ"/>
                <a:cs typeface="メイリオ"/>
              </a:rPr>
              <a:t>高級バス</a:t>
            </a:r>
          </a:p>
        </p:txBody>
      </p:sp>
      <p:sp>
        <p:nvSpPr>
          <p:cNvPr id="25" name="円/楕円 24">
            <a:extLst>
              <a:ext uri="{FF2B5EF4-FFF2-40B4-BE49-F238E27FC236}">
                <a16:creationId xmlns:a16="http://schemas.microsoft.com/office/drawing/2014/main" id="{0BCD26BB-9BF2-1947-91D7-F66D65C586CE}"/>
              </a:ext>
            </a:extLst>
          </p:cNvPr>
          <p:cNvSpPr/>
          <p:nvPr/>
        </p:nvSpPr>
        <p:spPr>
          <a:xfrm>
            <a:off x="7438922" y="3975262"/>
            <a:ext cx="1274188" cy="1274188"/>
          </a:xfrm>
          <a:prstGeom prst="ellipse">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60E4FA7F-50CF-4C47-9AB2-CE9A3DED1DF6}"/>
              </a:ext>
            </a:extLst>
          </p:cNvPr>
          <p:cNvSpPr txBox="1"/>
          <p:nvPr/>
        </p:nvSpPr>
        <p:spPr>
          <a:xfrm>
            <a:off x="7804148" y="5329575"/>
            <a:ext cx="543739" cy="307777"/>
          </a:xfrm>
          <a:prstGeom prst="rect">
            <a:avLst/>
          </a:prstGeom>
          <a:noFill/>
        </p:spPr>
        <p:txBody>
          <a:bodyPr wrap="none" rtlCol="0" anchor="ctr">
            <a:spAutoFit/>
          </a:bodyPr>
          <a:lstStyle/>
          <a:p>
            <a:pPr algn="ctr"/>
            <a:r>
              <a:rPr kumimoji="1" lang="ja-JP" altLang="en-US" sz="1400" dirty="0">
                <a:solidFill>
                  <a:srgbClr val="404040"/>
                </a:solidFill>
                <a:latin typeface="メイリオ"/>
                <a:ea typeface="メイリオ"/>
                <a:cs typeface="メイリオ"/>
              </a:rPr>
              <a:t>鉄道</a:t>
            </a:r>
          </a:p>
        </p:txBody>
      </p:sp>
      <p:sp>
        <p:nvSpPr>
          <p:cNvPr id="27" name="円/楕円 26">
            <a:extLst>
              <a:ext uri="{FF2B5EF4-FFF2-40B4-BE49-F238E27FC236}">
                <a16:creationId xmlns:a16="http://schemas.microsoft.com/office/drawing/2014/main" id="{C7005B53-4CAF-A14A-9577-9BD0EFE6C892}"/>
              </a:ext>
            </a:extLst>
          </p:cNvPr>
          <p:cNvSpPr/>
          <p:nvPr/>
        </p:nvSpPr>
        <p:spPr>
          <a:xfrm>
            <a:off x="3310672" y="4188898"/>
            <a:ext cx="914400" cy="914400"/>
          </a:xfrm>
          <a:prstGeom prst="ellipse">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D829909A-078A-FB40-9D3A-A22CBE8BE201}"/>
              </a:ext>
            </a:extLst>
          </p:cNvPr>
          <p:cNvSpPr txBox="1"/>
          <p:nvPr/>
        </p:nvSpPr>
        <p:spPr>
          <a:xfrm>
            <a:off x="3226701" y="5183423"/>
            <a:ext cx="1082348" cy="307777"/>
          </a:xfrm>
          <a:prstGeom prst="rect">
            <a:avLst/>
          </a:prstGeom>
          <a:noFill/>
        </p:spPr>
        <p:txBody>
          <a:bodyPr wrap="none" rtlCol="0" anchor="ctr">
            <a:spAutoFit/>
          </a:bodyPr>
          <a:lstStyle/>
          <a:p>
            <a:pPr algn="ctr"/>
            <a:r>
              <a:rPr kumimoji="1" lang="ja-JP" altLang="en-US" sz="1400" dirty="0">
                <a:solidFill>
                  <a:srgbClr val="404040"/>
                </a:solidFill>
                <a:latin typeface="メイリオ"/>
                <a:ea typeface="メイリオ"/>
                <a:cs typeface="メイリオ"/>
              </a:rPr>
              <a:t>レストラン</a:t>
            </a:r>
          </a:p>
        </p:txBody>
      </p:sp>
      <p:sp>
        <p:nvSpPr>
          <p:cNvPr id="29" name="円/楕円 28">
            <a:extLst>
              <a:ext uri="{FF2B5EF4-FFF2-40B4-BE49-F238E27FC236}">
                <a16:creationId xmlns:a16="http://schemas.microsoft.com/office/drawing/2014/main" id="{A78E41F3-C73C-7F47-883F-6DAF83CA6B6C}"/>
              </a:ext>
            </a:extLst>
          </p:cNvPr>
          <p:cNvSpPr/>
          <p:nvPr/>
        </p:nvSpPr>
        <p:spPr>
          <a:xfrm>
            <a:off x="4696943" y="3741379"/>
            <a:ext cx="614071" cy="614071"/>
          </a:xfrm>
          <a:prstGeom prst="ellipse">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5D5F8E03-BFFA-8246-A31E-9F0D3FBE4CFA}"/>
              </a:ext>
            </a:extLst>
          </p:cNvPr>
          <p:cNvSpPr txBox="1"/>
          <p:nvPr/>
        </p:nvSpPr>
        <p:spPr>
          <a:xfrm>
            <a:off x="4373038" y="4444196"/>
            <a:ext cx="1261884" cy="307777"/>
          </a:xfrm>
          <a:prstGeom prst="rect">
            <a:avLst/>
          </a:prstGeom>
          <a:noFill/>
        </p:spPr>
        <p:txBody>
          <a:bodyPr wrap="none" rtlCol="0" anchor="ctr">
            <a:spAutoFit/>
          </a:bodyPr>
          <a:lstStyle/>
          <a:p>
            <a:pPr algn="ctr"/>
            <a:r>
              <a:rPr kumimoji="1" lang="ja-JP" altLang="en-US" sz="1400" dirty="0">
                <a:solidFill>
                  <a:srgbClr val="404040"/>
                </a:solidFill>
                <a:latin typeface="メイリオ"/>
                <a:ea typeface="メイリオ"/>
                <a:cs typeface="メイリオ"/>
              </a:rPr>
              <a:t>テーマパーク</a:t>
            </a:r>
            <a:endParaRPr kumimoji="1" lang="en-US" altLang="ja-JP" sz="1400" dirty="0">
              <a:solidFill>
                <a:srgbClr val="404040"/>
              </a:solidFill>
              <a:latin typeface="メイリオ"/>
              <a:ea typeface="メイリオ"/>
              <a:cs typeface="メイリオ"/>
            </a:endParaRPr>
          </a:p>
        </p:txBody>
      </p:sp>
      <p:sp>
        <p:nvSpPr>
          <p:cNvPr id="31" name="円/楕円 30">
            <a:extLst>
              <a:ext uri="{FF2B5EF4-FFF2-40B4-BE49-F238E27FC236}">
                <a16:creationId xmlns:a16="http://schemas.microsoft.com/office/drawing/2014/main" id="{5996CAF9-8BF1-8249-A6E4-2A68413EA55C}"/>
              </a:ext>
            </a:extLst>
          </p:cNvPr>
          <p:cNvSpPr/>
          <p:nvPr/>
        </p:nvSpPr>
        <p:spPr>
          <a:xfrm>
            <a:off x="5741801" y="3902901"/>
            <a:ext cx="914400" cy="914400"/>
          </a:xfrm>
          <a:prstGeom prst="ellipse">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672DEB7F-C8D5-2F40-9BD5-F65BA2D94A56}"/>
              </a:ext>
            </a:extLst>
          </p:cNvPr>
          <p:cNvSpPr txBox="1"/>
          <p:nvPr/>
        </p:nvSpPr>
        <p:spPr>
          <a:xfrm>
            <a:off x="5747598" y="4897426"/>
            <a:ext cx="902811" cy="307777"/>
          </a:xfrm>
          <a:prstGeom prst="rect">
            <a:avLst/>
          </a:prstGeom>
          <a:noFill/>
        </p:spPr>
        <p:txBody>
          <a:bodyPr wrap="none" rtlCol="0" anchor="ctr">
            <a:spAutoFit/>
          </a:bodyPr>
          <a:lstStyle/>
          <a:p>
            <a:pPr algn="ctr"/>
            <a:r>
              <a:rPr kumimoji="1" lang="ja-JP" altLang="en-US" sz="1400" dirty="0">
                <a:solidFill>
                  <a:srgbClr val="404040"/>
                </a:solidFill>
                <a:latin typeface="メイリオ"/>
                <a:ea typeface="メイリオ"/>
                <a:cs typeface="メイリオ"/>
              </a:rPr>
              <a:t>路線バス</a:t>
            </a:r>
          </a:p>
        </p:txBody>
      </p:sp>
      <p:sp>
        <p:nvSpPr>
          <p:cNvPr id="33" name="円/楕円 32">
            <a:extLst>
              <a:ext uri="{FF2B5EF4-FFF2-40B4-BE49-F238E27FC236}">
                <a16:creationId xmlns:a16="http://schemas.microsoft.com/office/drawing/2014/main" id="{85F5E48E-A8B7-594D-B78D-341AE20DB2E6}"/>
              </a:ext>
            </a:extLst>
          </p:cNvPr>
          <p:cNvSpPr/>
          <p:nvPr/>
        </p:nvSpPr>
        <p:spPr>
          <a:xfrm>
            <a:off x="1649682" y="3943518"/>
            <a:ext cx="614071" cy="614071"/>
          </a:xfrm>
          <a:prstGeom prst="ellipse">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510DD97D-EEEB-7F47-8AC2-3902F101143F}"/>
              </a:ext>
            </a:extLst>
          </p:cNvPr>
          <p:cNvSpPr txBox="1"/>
          <p:nvPr/>
        </p:nvSpPr>
        <p:spPr>
          <a:xfrm>
            <a:off x="1325778" y="4645035"/>
            <a:ext cx="1261884" cy="307777"/>
          </a:xfrm>
          <a:prstGeom prst="rect">
            <a:avLst/>
          </a:prstGeom>
          <a:noFill/>
        </p:spPr>
        <p:txBody>
          <a:bodyPr wrap="none" rtlCol="0" anchor="ctr">
            <a:spAutoFit/>
          </a:bodyPr>
          <a:lstStyle/>
          <a:p>
            <a:pPr algn="ctr"/>
            <a:r>
              <a:rPr lang="ja-JP" altLang="en-US" sz="1400" dirty="0">
                <a:solidFill>
                  <a:srgbClr val="404040"/>
                </a:solidFill>
                <a:latin typeface="メイリオ"/>
                <a:ea typeface="メイリオ"/>
                <a:cs typeface="メイリオ"/>
              </a:rPr>
              <a:t>インバウンド</a:t>
            </a:r>
            <a:endParaRPr lang="en-US" altLang="ja-JP" sz="1400" dirty="0">
              <a:solidFill>
                <a:srgbClr val="404040"/>
              </a:solidFill>
              <a:latin typeface="メイリオ"/>
              <a:ea typeface="メイリオ"/>
              <a:cs typeface="メイリオ"/>
            </a:endParaRPr>
          </a:p>
        </p:txBody>
      </p:sp>
      <p:sp>
        <p:nvSpPr>
          <p:cNvPr id="37" name="テキスト ボックス 36">
            <a:extLst>
              <a:ext uri="{FF2B5EF4-FFF2-40B4-BE49-F238E27FC236}">
                <a16:creationId xmlns:a16="http://schemas.microsoft.com/office/drawing/2014/main" id="{F59F4BD6-5D12-4496-AD47-645E003B1FC9}"/>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4.</a:t>
            </a:r>
            <a:r>
              <a:rPr lang="ja-JP" altLang="en-US" sz="900" dirty="0">
                <a:latin typeface="Meiryo UI" panose="020B0604030504040204" pitchFamily="50" charset="-128"/>
                <a:ea typeface="Meiryo UI" panose="020B0604030504040204" pitchFamily="50" charset="-128"/>
              </a:rPr>
              <a:t>戦略を立案する</a:t>
            </a:r>
          </a:p>
        </p:txBody>
      </p:sp>
      <p:sp>
        <p:nvSpPr>
          <p:cNvPr id="38" name="テキスト ボックス 37">
            <a:extLst>
              <a:ext uri="{FF2B5EF4-FFF2-40B4-BE49-F238E27FC236}">
                <a16:creationId xmlns:a16="http://schemas.microsoft.com/office/drawing/2014/main" id="{8BC59A78-E085-4F75-BC35-78C152C79753}"/>
              </a:ext>
            </a:extLst>
          </p:cNvPr>
          <p:cNvSpPr txBox="1"/>
          <p:nvPr/>
        </p:nvSpPr>
        <p:spPr>
          <a:xfrm>
            <a:off x="1809280" y="6560810"/>
            <a:ext cx="1704313"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STEP1:</a:t>
            </a:r>
            <a:r>
              <a:rPr lang="ja-JP" altLang="en-US" sz="900" dirty="0">
                <a:latin typeface="Meiryo UI" panose="020B0604030504040204" pitchFamily="50" charset="-128"/>
                <a:ea typeface="Meiryo UI" panose="020B0604030504040204" pitchFamily="50" charset="-128"/>
              </a:rPr>
              <a:t>戦略の方向性を考える</a:t>
            </a:r>
          </a:p>
        </p:txBody>
      </p:sp>
    </p:spTree>
    <p:extLst>
      <p:ext uri="{BB962C8B-B14F-4D97-AF65-F5344CB8AC3E}">
        <p14:creationId xmlns:p14="http://schemas.microsoft.com/office/powerpoint/2010/main" val="261405949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テキスト ボックス 35">
            <a:extLst>
              <a:ext uri="{FF2B5EF4-FFF2-40B4-BE49-F238E27FC236}">
                <a16:creationId xmlns:a16="http://schemas.microsoft.com/office/drawing/2014/main" id="{B812CC3A-D2E1-C448-B5F6-86F9F9BF8638}"/>
              </a:ext>
            </a:extLst>
          </p:cNvPr>
          <p:cNvSpPr txBox="1"/>
          <p:nvPr/>
        </p:nvSpPr>
        <p:spPr>
          <a:xfrm>
            <a:off x="463308" y="238540"/>
            <a:ext cx="3575018"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32_</a:t>
            </a:r>
            <a:r>
              <a:rPr lang="ja-JP" altLang="en-US" dirty="0"/>
              <a:t>プロダクト・ポートフォリオ・マネジメント</a:t>
            </a:r>
          </a:p>
        </p:txBody>
      </p:sp>
      <p:cxnSp>
        <p:nvCxnSpPr>
          <p:cNvPr id="48" name="直線コネクタ 47">
            <a:extLst>
              <a:ext uri="{FF2B5EF4-FFF2-40B4-BE49-F238E27FC236}">
                <a16:creationId xmlns:a16="http://schemas.microsoft.com/office/drawing/2014/main" id="{9D1FDDB3-1A47-C948-8A89-DBC3C4FCAB9B}"/>
              </a:ext>
            </a:extLst>
          </p:cNvPr>
          <p:cNvCxnSpPr/>
          <p:nvPr/>
        </p:nvCxnSpPr>
        <p:spPr>
          <a:xfrm>
            <a:off x="888847" y="6319145"/>
            <a:ext cx="8316261" cy="0"/>
          </a:xfrm>
          <a:prstGeom prst="line">
            <a:avLst/>
          </a:prstGeom>
          <a:ln w="28575" cmpd="sng">
            <a:solidFill>
              <a:srgbClr val="404040"/>
            </a:solidFill>
            <a:headEnd type="arrow" w="lg" len="lg"/>
            <a:tailEnd type="arrow" w="lg" len="lg"/>
          </a:ln>
          <a:effectLst/>
        </p:spPr>
        <p:style>
          <a:lnRef idx="2">
            <a:schemeClr val="accent1"/>
          </a:lnRef>
          <a:fillRef idx="0">
            <a:schemeClr val="accent1"/>
          </a:fillRef>
          <a:effectRef idx="1">
            <a:schemeClr val="accent1"/>
          </a:effectRef>
          <a:fontRef idx="minor">
            <a:schemeClr val="tx1"/>
          </a:fontRef>
        </p:style>
      </p:cxnSp>
      <p:cxnSp>
        <p:nvCxnSpPr>
          <p:cNvPr id="49" name="直線コネクタ 48">
            <a:extLst>
              <a:ext uri="{FF2B5EF4-FFF2-40B4-BE49-F238E27FC236}">
                <a16:creationId xmlns:a16="http://schemas.microsoft.com/office/drawing/2014/main" id="{37A9883D-5355-2344-8088-04BE56FCF155}"/>
              </a:ext>
            </a:extLst>
          </p:cNvPr>
          <p:cNvCxnSpPr>
            <a:cxnSpLocks/>
          </p:cNvCxnSpPr>
          <p:nvPr/>
        </p:nvCxnSpPr>
        <p:spPr>
          <a:xfrm>
            <a:off x="706746" y="1063483"/>
            <a:ext cx="1" cy="5101773"/>
          </a:xfrm>
          <a:prstGeom prst="line">
            <a:avLst/>
          </a:prstGeom>
          <a:ln w="28575" cmpd="sng">
            <a:solidFill>
              <a:srgbClr val="404040"/>
            </a:solidFill>
            <a:headEnd type="arrow" w="lg" len="lg"/>
            <a:tailEnd type="arrow" w="lg" len="lg"/>
          </a:ln>
          <a:effectLst/>
        </p:spPr>
        <p:style>
          <a:lnRef idx="2">
            <a:schemeClr val="accent1"/>
          </a:lnRef>
          <a:fillRef idx="0">
            <a:schemeClr val="accent1"/>
          </a:fillRef>
          <a:effectRef idx="1">
            <a:schemeClr val="accent1"/>
          </a:effectRef>
          <a:fontRef idx="minor">
            <a:schemeClr val="tx1"/>
          </a:fontRef>
        </p:style>
      </p:cxnSp>
      <p:sp>
        <p:nvSpPr>
          <p:cNvPr id="50" name="テキスト ボックス 49">
            <a:extLst>
              <a:ext uri="{FF2B5EF4-FFF2-40B4-BE49-F238E27FC236}">
                <a16:creationId xmlns:a16="http://schemas.microsoft.com/office/drawing/2014/main" id="{B80E0BB2-2B2B-5E48-A4A0-5C1D8D4404C7}"/>
              </a:ext>
            </a:extLst>
          </p:cNvPr>
          <p:cNvSpPr txBox="1"/>
          <p:nvPr/>
        </p:nvSpPr>
        <p:spPr>
          <a:xfrm>
            <a:off x="3877434" y="6165256"/>
            <a:ext cx="2339102" cy="307777"/>
          </a:xfrm>
          <a:prstGeom prst="rect">
            <a:avLst/>
          </a:prstGeom>
          <a:solidFill>
            <a:srgbClr val="FFFFFF"/>
          </a:solidFill>
        </p:spPr>
        <p:txBody>
          <a:bodyPr wrap="none" rtlCol="0" anchor="ctr">
            <a:spAutoFit/>
          </a:bodyPr>
          <a:lstStyle/>
          <a:p>
            <a:pPr algn="ctr"/>
            <a:r>
              <a:rPr lang="ja-JP" altLang="en-US" sz="1400" dirty="0">
                <a:solidFill>
                  <a:srgbClr val="404040"/>
                </a:solidFill>
                <a:latin typeface="メイリオ"/>
                <a:ea typeface="メイリオ"/>
                <a:cs typeface="メイリオ"/>
              </a:rPr>
              <a:t>相対的マーケットシェア率</a:t>
            </a:r>
            <a:endParaRPr kumimoji="1" lang="ja-JP" altLang="en-US" sz="1400" dirty="0">
              <a:solidFill>
                <a:srgbClr val="404040"/>
              </a:solidFill>
              <a:latin typeface="メイリオ"/>
              <a:ea typeface="メイリオ"/>
              <a:cs typeface="メイリオ"/>
            </a:endParaRPr>
          </a:p>
        </p:txBody>
      </p:sp>
      <p:sp>
        <p:nvSpPr>
          <p:cNvPr id="51" name="テキスト ボックス 50">
            <a:extLst>
              <a:ext uri="{FF2B5EF4-FFF2-40B4-BE49-F238E27FC236}">
                <a16:creationId xmlns:a16="http://schemas.microsoft.com/office/drawing/2014/main" id="{1B7767E0-82E3-974B-9B78-E2251493A9EB}"/>
              </a:ext>
            </a:extLst>
          </p:cNvPr>
          <p:cNvSpPr txBox="1"/>
          <p:nvPr/>
        </p:nvSpPr>
        <p:spPr>
          <a:xfrm>
            <a:off x="519119" y="3119362"/>
            <a:ext cx="400110" cy="990015"/>
          </a:xfrm>
          <a:prstGeom prst="rect">
            <a:avLst/>
          </a:prstGeom>
          <a:solidFill>
            <a:srgbClr val="FFFFFF"/>
          </a:solidFill>
        </p:spPr>
        <p:txBody>
          <a:bodyPr vert="eaVert" wrap="none" rtlCol="0" anchor="ctr">
            <a:spAutoFit/>
          </a:bodyPr>
          <a:lstStyle/>
          <a:p>
            <a:pPr algn="ctr"/>
            <a:r>
              <a:rPr kumimoji="1" lang="ja-JP" altLang="en-US" sz="1400" dirty="0">
                <a:solidFill>
                  <a:srgbClr val="404040"/>
                </a:solidFill>
                <a:latin typeface="メイリオ"/>
                <a:ea typeface="メイリオ"/>
                <a:cs typeface="メイリオ"/>
              </a:rPr>
              <a:t>市場成長率</a:t>
            </a:r>
          </a:p>
        </p:txBody>
      </p:sp>
      <p:sp>
        <p:nvSpPr>
          <p:cNvPr id="52" name="テキスト ボックス 51">
            <a:extLst>
              <a:ext uri="{FF2B5EF4-FFF2-40B4-BE49-F238E27FC236}">
                <a16:creationId xmlns:a16="http://schemas.microsoft.com/office/drawing/2014/main" id="{56B3231B-70B5-1F43-AEFD-5EB8C08C813B}"/>
              </a:ext>
            </a:extLst>
          </p:cNvPr>
          <p:cNvSpPr txBox="1"/>
          <p:nvPr/>
        </p:nvSpPr>
        <p:spPr>
          <a:xfrm>
            <a:off x="524646" y="6165256"/>
            <a:ext cx="364202" cy="307777"/>
          </a:xfrm>
          <a:prstGeom prst="rect">
            <a:avLst/>
          </a:prstGeom>
          <a:solidFill>
            <a:srgbClr val="FFFFFF"/>
          </a:solidFill>
        </p:spPr>
        <p:txBody>
          <a:bodyPr wrap="none" rtlCol="0" anchor="ctr">
            <a:spAutoFit/>
          </a:bodyPr>
          <a:lstStyle/>
          <a:p>
            <a:pPr algn="ctr"/>
            <a:r>
              <a:rPr lang="ja-JP" altLang="en-US" sz="1400" dirty="0">
                <a:solidFill>
                  <a:srgbClr val="404040"/>
                </a:solidFill>
                <a:latin typeface="メイリオ"/>
                <a:ea typeface="メイリオ"/>
                <a:cs typeface="メイリオ"/>
              </a:rPr>
              <a:t>低</a:t>
            </a:r>
            <a:endParaRPr kumimoji="1" lang="ja-JP" altLang="en-US" sz="1400" dirty="0">
              <a:solidFill>
                <a:srgbClr val="404040"/>
              </a:solidFill>
              <a:latin typeface="メイリオ"/>
              <a:ea typeface="メイリオ"/>
              <a:cs typeface="メイリオ"/>
            </a:endParaRPr>
          </a:p>
        </p:txBody>
      </p:sp>
      <p:sp>
        <p:nvSpPr>
          <p:cNvPr id="53" name="テキスト ボックス 52">
            <a:extLst>
              <a:ext uri="{FF2B5EF4-FFF2-40B4-BE49-F238E27FC236}">
                <a16:creationId xmlns:a16="http://schemas.microsoft.com/office/drawing/2014/main" id="{07D29286-245E-C643-BED5-6568BBA68EBE}"/>
              </a:ext>
            </a:extLst>
          </p:cNvPr>
          <p:cNvSpPr txBox="1"/>
          <p:nvPr/>
        </p:nvSpPr>
        <p:spPr>
          <a:xfrm>
            <a:off x="9205109" y="6165256"/>
            <a:ext cx="364202" cy="307777"/>
          </a:xfrm>
          <a:prstGeom prst="rect">
            <a:avLst/>
          </a:prstGeom>
          <a:solidFill>
            <a:srgbClr val="FFFFFF"/>
          </a:solidFill>
        </p:spPr>
        <p:txBody>
          <a:bodyPr wrap="none" rtlCol="0" anchor="ctr">
            <a:spAutoFit/>
          </a:bodyPr>
          <a:lstStyle/>
          <a:p>
            <a:pPr algn="ctr"/>
            <a:r>
              <a:rPr lang="ja-JP" altLang="en-US" sz="1400" dirty="0">
                <a:solidFill>
                  <a:srgbClr val="404040"/>
                </a:solidFill>
                <a:latin typeface="メイリオ"/>
                <a:ea typeface="メイリオ"/>
                <a:cs typeface="メイリオ"/>
              </a:rPr>
              <a:t>高</a:t>
            </a:r>
            <a:endParaRPr kumimoji="1" lang="ja-JP" altLang="en-US" sz="1400" dirty="0">
              <a:solidFill>
                <a:srgbClr val="404040"/>
              </a:solidFill>
              <a:latin typeface="メイリオ"/>
              <a:ea typeface="メイリオ"/>
              <a:cs typeface="メイリオ"/>
            </a:endParaRPr>
          </a:p>
        </p:txBody>
      </p:sp>
      <p:sp>
        <p:nvSpPr>
          <p:cNvPr id="54" name="テキスト ボックス 53">
            <a:extLst>
              <a:ext uri="{FF2B5EF4-FFF2-40B4-BE49-F238E27FC236}">
                <a16:creationId xmlns:a16="http://schemas.microsoft.com/office/drawing/2014/main" id="{5AAB9E9A-3988-BF4D-975A-8334D945EDC2}"/>
              </a:ext>
            </a:extLst>
          </p:cNvPr>
          <p:cNvSpPr txBox="1"/>
          <p:nvPr/>
        </p:nvSpPr>
        <p:spPr>
          <a:xfrm>
            <a:off x="524645" y="755706"/>
            <a:ext cx="364202" cy="307777"/>
          </a:xfrm>
          <a:prstGeom prst="rect">
            <a:avLst/>
          </a:prstGeom>
          <a:solidFill>
            <a:srgbClr val="FFFFFF"/>
          </a:solidFill>
        </p:spPr>
        <p:txBody>
          <a:bodyPr wrap="none" rtlCol="0" anchor="ctr">
            <a:spAutoFit/>
          </a:bodyPr>
          <a:lstStyle/>
          <a:p>
            <a:pPr algn="ctr"/>
            <a:r>
              <a:rPr lang="ja-JP" altLang="en-US" sz="1400" dirty="0">
                <a:solidFill>
                  <a:srgbClr val="404040"/>
                </a:solidFill>
                <a:latin typeface="メイリオ"/>
                <a:ea typeface="メイリオ"/>
                <a:cs typeface="メイリオ"/>
              </a:rPr>
              <a:t>高</a:t>
            </a:r>
            <a:endParaRPr kumimoji="1" lang="ja-JP" altLang="en-US" sz="1400" dirty="0">
              <a:solidFill>
                <a:srgbClr val="404040"/>
              </a:solidFill>
              <a:latin typeface="メイリオ"/>
              <a:ea typeface="メイリオ"/>
              <a:cs typeface="メイリオ"/>
            </a:endParaRPr>
          </a:p>
        </p:txBody>
      </p:sp>
      <p:sp>
        <p:nvSpPr>
          <p:cNvPr id="86" name="テキスト ボックス 85">
            <a:extLst>
              <a:ext uri="{FF2B5EF4-FFF2-40B4-BE49-F238E27FC236}">
                <a16:creationId xmlns:a16="http://schemas.microsoft.com/office/drawing/2014/main" id="{FF56D7AE-4737-5648-81A7-A3A1C71417E8}"/>
              </a:ext>
            </a:extLst>
          </p:cNvPr>
          <p:cNvSpPr txBox="1"/>
          <p:nvPr/>
        </p:nvSpPr>
        <p:spPr>
          <a:xfrm>
            <a:off x="2697255" y="3162707"/>
            <a:ext cx="723275" cy="307777"/>
          </a:xfrm>
          <a:prstGeom prst="rect">
            <a:avLst/>
          </a:prstGeom>
          <a:noFill/>
        </p:spPr>
        <p:txBody>
          <a:bodyPr wrap="none" rtlCol="0" anchor="ctr">
            <a:spAutoFit/>
          </a:bodyPr>
          <a:lstStyle/>
          <a:p>
            <a:pPr algn="ctr"/>
            <a:r>
              <a:rPr lang="ja-JP" altLang="en-US" sz="1400" b="1" dirty="0">
                <a:solidFill>
                  <a:srgbClr val="404040"/>
                </a:solidFill>
                <a:latin typeface="メイリオ"/>
                <a:ea typeface="メイリオ"/>
                <a:cs typeface="メイリオ"/>
              </a:rPr>
              <a:t>問題児</a:t>
            </a:r>
            <a:endParaRPr kumimoji="1" lang="ja-JP" altLang="en-US" sz="1400" b="1" dirty="0">
              <a:solidFill>
                <a:srgbClr val="404040"/>
              </a:solidFill>
              <a:latin typeface="メイリオ"/>
              <a:ea typeface="メイリオ"/>
              <a:cs typeface="メイリオ"/>
            </a:endParaRPr>
          </a:p>
        </p:txBody>
      </p:sp>
      <p:sp>
        <p:nvSpPr>
          <p:cNvPr id="87" name="テキスト ボックス 86">
            <a:extLst>
              <a:ext uri="{FF2B5EF4-FFF2-40B4-BE49-F238E27FC236}">
                <a16:creationId xmlns:a16="http://schemas.microsoft.com/office/drawing/2014/main" id="{24F4CB10-98E3-B148-B5A5-325F5ACA4D0F}"/>
              </a:ext>
            </a:extLst>
          </p:cNvPr>
          <p:cNvSpPr txBox="1"/>
          <p:nvPr/>
        </p:nvSpPr>
        <p:spPr>
          <a:xfrm>
            <a:off x="2694541" y="5633546"/>
            <a:ext cx="723275" cy="307777"/>
          </a:xfrm>
          <a:prstGeom prst="rect">
            <a:avLst/>
          </a:prstGeom>
          <a:noFill/>
        </p:spPr>
        <p:txBody>
          <a:bodyPr wrap="none" rtlCol="0" anchor="ctr">
            <a:spAutoFit/>
          </a:bodyPr>
          <a:lstStyle/>
          <a:p>
            <a:pPr algn="ctr"/>
            <a:r>
              <a:rPr kumimoji="1" lang="ja-JP" altLang="en-US" sz="1400" b="1" dirty="0">
                <a:solidFill>
                  <a:srgbClr val="404040"/>
                </a:solidFill>
                <a:latin typeface="メイリオ"/>
                <a:ea typeface="メイリオ"/>
                <a:cs typeface="メイリオ"/>
              </a:rPr>
              <a:t>負け犬</a:t>
            </a:r>
          </a:p>
        </p:txBody>
      </p:sp>
      <p:sp>
        <p:nvSpPr>
          <p:cNvPr id="88" name="テキスト ボックス 87">
            <a:extLst>
              <a:ext uri="{FF2B5EF4-FFF2-40B4-BE49-F238E27FC236}">
                <a16:creationId xmlns:a16="http://schemas.microsoft.com/office/drawing/2014/main" id="{6B516D3E-897C-834D-A156-4FC9B22748AA}"/>
              </a:ext>
            </a:extLst>
          </p:cNvPr>
          <p:cNvSpPr txBox="1"/>
          <p:nvPr/>
        </p:nvSpPr>
        <p:spPr>
          <a:xfrm>
            <a:off x="6610273" y="5633546"/>
            <a:ext cx="1082348" cy="307777"/>
          </a:xfrm>
          <a:prstGeom prst="rect">
            <a:avLst/>
          </a:prstGeom>
          <a:noFill/>
        </p:spPr>
        <p:txBody>
          <a:bodyPr wrap="none" rtlCol="0" anchor="ctr">
            <a:spAutoFit/>
          </a:bodyPr>
          <a:lstStyle/>
          <a:p>
            <a:pPr algn="ctr"/>
            <a:r>
              <a:rPr kumimoji="1" lang="ja-JP" altLang="en-US" sz="1400" b="1" dirty="0">
                <a:solidFill>
                  <a:srgbClr val="404040"/>
                </a:solidFill>
                <a:latin typeface="メイリオ"/>
                <a:ea typeface="メイリオ"/>
                <a:cs typeface="メイリオ"/>
              </a:rPr>
              <a:t>金のなる木</a:t>
            </a:r>
            <a:endParaRPr kumimoji="1" lang="en-US" altLang="ja-JP" sz="1400" b="1" dirty="0">
              <a:solidFill>
                <a:srgbClr val="404040"/>
              </a:solidFill>
              <a:latin typeface="メイリオ"/>
              <a:ea typeface="メイリオ"/>
              <a:cs typeface="メイリオ"/>
            </a:endParaRPr>
          </a:p>
        </p:txBody>
      </p:sp>
      <p:sp>
        <p:nvSpPr>
          <p:cNvPr id="89" name="テキスト ボックス 88">
            <a:extLst>
              <a:ext uri="{FF2B5EF4-FFF2-40B4-BE49-F238E27FC236}">
                <a16:creationId xmlns:a16="http://schemas.microsoft.com/office/drawing/2014/main" id="{956F0929-0A85-3F40-8659-B622BAD6D4BF}"/>
              </a:ext>
            </a:extLst>
          </p:cNvPr>
          <p:cNvSpPr txBox="1"/>
          <p:nvPr/>
        </p:nvSpPr>
        <p:spPr>
          <a:xfrm>
            <a:off x="6700040" y="3162707"/>
            <a:ext cx="902811" cy="307777"/>
          </a:xfrm>
          <a:prstGeom prst="rect">
            <a:avLst/>
          </a:prstGeom>
          <a:noFill/>
        </p:spPr>
        <p:txBody>
          <a:bodyPr wrap="none" rtlCol="0" anchor="ctr">
            <a:spAutoFit/>
          </a:bodyPr>
          <a:lstStyle/>
          <a:p>
            <a:pPr algn="ctr"/>
            <a:r>
              <a:rPr lang="ja-JP" altLang="en-US" sz="1400" b="1" dirty="0">
                <a:solidFill>
                  <a:srgbClr val="404040"/>
                </a:solidFill>
                <a:latin typeface="メイリオ"/>
                <a:ea typeface="メイリオ"/>
                <a:cs typeface="メイリオ"/>
              </a:rPr>
              <a:t>花形事業</a:t>
            </a:r>
            <a:endParaRPr kumimoji="1" lang="en-US" altLang="ja-JP" sz="1400" b="1" dirty="0">
              <a:solidFill>
                <a:srgbClr val="404040"/>
              </a:solidFill>
              <a:latin typeface="メイリオ"/>
              <a:ea typeface="メイリオ"/>
              <a:cs typeface="メイリオ"/>
            </a:endParaRPr>
          </a:p>
        </p:txBody>
      </p:sp>
      <p:cxnSp>
        <p:nvCxnSpPr>
          <p:cNvPr id="55" name="直線コネクタ 54">
            <a:extLst>
              <a:ext uri="{FF2B5EF4-FFF2-40B4-BE49-F238E27FC236}">
                <a16:creationId xmlns:a16="http://schemas.microsoft.com/office/drawing/2014/main" id="{0CB3379D-EC8F-1F48-94D6-33BC0C1F2B4D}"/>
              </a:ext>
            </a:extLst>
          </p:cNvPr>
          <p:cNvCxnSpPr/>
          <p:nvPr/>
        </p:nvCxnSpPr>
        <p:spPr>
          <a:xfrm>
            <a:off x="5101160" y="1063483"/>
            <a:ext cx="8299" cy="4953151"/>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56" name="直線コネクタ 55">
            <a:extLst>
              <a:ext uri="{FF2B5EF4-FFF2-40B4-BE49-F238E27FC236}">
                <a16:creationId xmlns:a16="http://schemas.microsoft.com/office/drawing/2014/main" id="{F7F63B3A-67B4-4F4F-9052-D9D8E45DE6D8}"/>
              </a:ext>
            </a:extLst>
          </p:cNvPr>
          <p:cNvCxnSpPr/>
          <p:nvPr/>
        </p:nvCxnSpPr>
        <p:spPr>
          <a:xfrm>
            <a:off x="1008111" y="3540057"/>
            <a:ext cx="8185319" cy="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sp>
        <p:nvSpPr>
          <p:cNvPr id="92" name="角丸四角形 91">
            <a:extLst>
              <a:ext uri="{FF2B5EF4-FFF2-40B4-BE49-F238E27FC236}">
                <a16:creationId xmlns:a16="http://schemas.microsoft.com/office/drawing/2014/main" id="{37CBB47F-755F-9A43-9454-9A52AD775BA2}"/>
              </a:ext>
            </a:extLst>
          </p:cNvPr>
          <p:cNvSpPr/>
          <p:nvPr/>
        </p:nvSpPr>
        <p:spPr>
          <a:xfrm>
            <a:off x="1016410" y="1063483"/>
            <a:ext cx="8177020" cy="4947413"/>
          </a:xfrm>
          <a:prstGeom prst="roundRect">
            <a:avLst>
              <a:gd name="adj" fmla="val 0"/>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sp>
        <p:nvSpPr>
          <p:cNvPr id="18" name="テキスト ボックス 17">
            <a:extLst>
              <a:ext uri="{FF2B5EF4-FFF2-40B4-BE49-F238E27FC236}">
                <a16:creationId xmlns:a16="http://schemas.microsoft.com/office/drawing/2014/main" id="{DB1AA8BE-E2BE-4C1B-B81A-F5558230C395}"/>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4.</a:t>
            </a:r>
            <a:r>
              <a:rPr lang="ja-JP" altLang="en-US" sz="900" dirty="0">
                <a:latin typeface="Meiryo UI" panose="020B0604030504040204" pitchFamily="50" charset="-128"/>
                <a:ea typeface="Meiryo UI" panose="020B0604030504040204" pitchFamily="50" charset="-128"/>
              </a:rPr>
              <a:t>戦略を立案する</a:t>
            </a:r>
          </a:p>
        </p:txBody>
      </p:sp>
      <p:sp>
        <p:nvSpPr>
          <p:cNvPr id="19" name="テキスト ボックス 18">
            <a:extLst>
              <a:ext uri="{FF2B5EF4-FFF2-40B4-BE49-F238E27FC236}">
                <a16:creationId xmlns:a16="http://schemas.microsoft.com/office/drawing/2014/main" id="{92C365D7-C3E8-4B75-808F-419BF50B5C70}"/>
              </a:ext>
            </a:extLst>
          </p:cNvPr>
          <p:cNvSpPr txBox="1"/>
          <p:nvPr/>
        </p:nvSpPr>
        <p:spPr>
          <a:xfrm>
            <a:off x="1809280" y="6560810"/>
            <a:ext cx="1704313"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STEP1:</a:t>
            </a:r>
            <a:r>
              <a:rPr lang="ja-JP" altLang="en-US" sz="900" dirty="0">
                <a:latin typeface="Meiryo UI" panose="020B0604030504040204" pitchFamily="50" charset="-128"/>
                <a:ea typeface="Meiryo UI" panose="020B0604030504040204" pitchFamily="50" charset="-128"/>
              </a:rPr>
              <a:t>戦略の方向性を考える</a:t>
            </a:r>
          </a:p>
        </p:txBody>
      </p:sp>
    </p:spTree>
    <p:extLst>
      <p:ext uri="{BB962C8B-B14F-4D97-AF65-F5344CB8AC3E}">
        <p14:creationId xmlns:p14="http://schemas.microsoft.com/office/powerpoint/2010/main" val="32910218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正方形/長方形 40">
            <a:extLst>
              <a:ext uri="{FF2B5EF4-FFF2-40B4-BE49-F238E27FC236}">
                <a16:creationId xmlns:a16="http://schemas.microsoft.com/office/drawing/2014/main" id="{551B37DD-BDEE-DF42-A9BD-7F9447F54F9C}"/>
              </a:ext>
            </a:extLst>
          </p:cNvPr>
          <p:cNvSpPr/>
          <p:nvPr/>
        </p:nvSpPr>
        <p:spPr>
          <a:xfrm>
            <a:off x="1076301" y="1079700"/>
            <a:ext cx="8492413" cy="393276"/>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8A7D22FA-AE7F-D048-8934-E64907A99DF2}"/>
              </a:ext>
            </a:extLst>
          </p:cNvPr>
          <p:cNvSpPr/>
          <p:nvPr/>
        </p:nvSpPr>
        <p:spPr>
          <a:xfrm>
            <a:off x="712070" y="1472976"/>
            <a:ext cx="368695" cy="5017274"/>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ECAF8421-38D7-EF48-B834-BAB201F02247}"/>
              </a:ext>
            </a:extLst>
          </p:cNvPr>
          <p:cNvSpPr/>
          <p:nvPr/>
        </p:nvSpPr>
        <p:spPr>
          <a:xfrm>
            <a:off x="1076305" y="686423"/>
            <a:ext cx="8483820" cy="393278"/>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A74E053A-78C7-D040-98D9-489A3E490311}"/>
              </a:ext>
            </a:extLst>
          </p:cNvPr>
          <p:cNvSpPr/>
          <p:nvPr/>
        </p:nvSpPr>
        <p:spPr>
          <a:xfrm>
            <a:off x="337288" y="1472976"/>
            <a:ext cx="383448" cy="5017274"/>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289" name="直線コネクタ 288"/>
          <p:cNvCxnSpPr>
            <a:cxnSpLocks/>
          </p:cNvCxnSpPr>
          <p:nvPr/>
        </p:nvCxnSpPr>
        <p:spPr>
          <a:xfrm>
            <a:off x="5318616" y="1079701"/>
            <a:ext cx="0" cy="5410551"/>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91" name="直線コネクタ 290"/>
          <p:cNvCxnSpPr>
            <a:cxnSpLocks/>
          </p:cNvCxnSpPr>
          <p:nvPr/>
        </p:nvCxnSpPr>
        <p:spPr>
          <a:xfrm>
            <a:off x="705983" y="3981617"/>
            <a:ext cx="8843926" cy="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2" name="直線コネクタ 21">
            <a:extLst>
              <a:ext uri="{FF2B5EF4-FFF2-40B4-BE49-F238E27FC236}">
                <a16:creationId xmlns:a16="http://schemas.microsoft.com/office/drawing/2014/main" id="{2F219296-97D9-1C46-A23E-DEA08C0D2CF7}"/>
              </a:ext>
            </a:extLst>
          </p:cNvPr>
          <p:cNvCxnSpPr/>
          <p:nvPr/>
        </p:nvCxnSpPr>
        <p:spPr>
          <a:xfrm>
            <a:off x="1077110" y="1079701"/>
            <a:ext cx="8473616" cy="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9" name="直線コネクタ 28">
            <a:extLst>
              <a:ext uri="{FF2B5EF4-FFF2-40B4-BE49-F238E27FC236}">
                <a16:creationId xmlns:a16="http://schemas.microsoft.com/office/drawing/2014/main" id="{FFFBA924-6A5D-BE42-89FB-6DF39DE4D0DF}"/>
              </a:ext>
            </a:extLst>
          </p:cNvPr>
          <p:cNvCxnSpPr/>
          <p:nvPr/>
        </p:nvCxnSpPr>
        <p:spPr>
          <a:xfrm rot="16200000">
            <a:off x="-1791092" y="3981616"/>
            <a:ext cx="5017275" cy="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sp>
        <p:nvSpPr>
          <p:cNvPr id="34" name="テキスト ボックス 33">
            <a:extLst>
              <a:ext uri="{FF2B5EF4-FFF2-40B4-BE49-F238E27FC236}">
                <a16:creationId xmlns:a16="http://schemas.microsoft.com/office/drawing/2014/main" id="{508C28FB-27C8-ED49-9D77-64C7E737EDE1}"/>
              </a:ext>
            </a:extLst>
          </p:cNvPr>
          <p:cNvSpPr txBox="1"/>
          <p:nvPr/>
        </p:nvSpPr>
        <p:spPr>
          <a:xfrm>
            <a:off x="338396" y="3760704"/>
            <a:ext cx="382340" cy="441819"/>
          </a:xfrm>
          <a:prstGeom prst="rect">
            <a:avLst/>
          </a:prstGeom>
          <a:noFill/>
        </p:spPr>
        <p:txBody>
          <a:bodyPr vert="eaVert" wrap="none" rtlCol="0" anchor="ctr">
            <a:spAutoFit/>
          </a:bodyPr>
          <a:lstStyle/>
          <a:p>
            <a:r>
              <a:rPr lang="ja-JP" altLang="en-US" sz="1200" dirty="0">
                <a:solidFill>
                  <a:schemeClr val="bg1"/>
                </a:solidFill>
                <a:latin typeface="メイリオ"/>
                <a:ea typeface="メイリオ"/>
                <a:cs typeface="メイリオ"/>
              </a:rPr>
              <a:t>市場</a:t>
            </a:r>
            <a:endParaRPr kumimoji="1" lang="ja-JP" altLang="en-US" sz="1200" dirty="0">
              <a:solidFill>
                <a:schemeClr val="bg1"/>
              </a:solidFill>
              <a:latin typeface="メイリオ"/>
              <a:ea typeface="メイリオ"/>
              <a:cs typeface="メイリオ"/>
            </a:endParaRPr>
          </a:p>
        </p:txBody>
      </p:sp>
      <p:sp>
        <p:nvSpPr>
          <p:cNvPr id="37" name="テキスト ボックス 36">
            <a:extLst>
              <a:ext uri="{FF2B5EF4-FFF2-40B4-BE49-F238E27FC236}">
                <a16:creationId xmlns:a16="http://schemas.microsoft.com/office/drawing/2014/main" id="{22DA106B-0716-5347-A714-A4B386DE25A2}"/>
              </a:ext>
            </a:extLst>
          </p:cNvPr>
          <p:cNvSpPr txBox="1"/>
          <p:nvPr/>
        </p:nvSpPr>
        <p:spPr>
          <a:xfrm>
            <a:off x="5068019" y="738847"/>
            <a:ext cx="509787" cy="305874"/>
          </a:xfrm>
          <a:prstGeom prst="rect">
            <a:avLst/>
          </a:prstGeom>
          <a:noFill/>
        </p:spPr>
        <p:txBody>
          <a:bodyPr vert="horz" wrap="none" rtlCol="0" anchor="ctr">
            <a:spAutoFit/>
          </a:bodyPr>
          <a:lstStyle/>
          <a:p>
            <a:r>
              <a:rPr lang="ja-JP" altLang="en-US" sz="1200" dirty="0">
                <a:solidFill>
                  <a:schemeClr val="bg1"/>
                </a:solidFill>
                <a:latin typeface="メイリオ"/>
                <a:ea typeface="メイリオ"/>
                <a:cs typeface="メイリオ"/>
              </a:rPr>
              <a:t>製品</a:t>
            </a:r>
            <a:endParaRPr kumimoji="1" lang="ja-JP" altLang="en-US" sz="1200" dirty="0">
              <a:solidFill>
                <a:schemeClr val="bg1"/>
              </a:solidFill>
              <a:latin typeface="メイリオ"/>
              <a:ea typeface="メイリオ"/>
              <a:cs typeface="メイリオ"/>
            </a:endParaRPr>
          </a:p>
        </p:txBody>
      </p:sp>
      <p:sp>
        <p:nvSpPr>
          <p:cNvPr id="39" name="テキスト ボックス 38">
            <a:extLst>
              <a:ext uri="{FF2B5EF4-FFF2-40B4-BE49-F238E27FC236}">
                <a16:creationId xmlns:a16="http://schemas.microsoft.com/office/drawing/2014/main" id="{48C1E76F-0461-EA49-9500-2E251BC95F4F}"/>
              </a:ext>
            </a:extLst>
          </p:cNvPr>
          <p:cNvSpPr txBox="1"/>
          <p:nvPr/>
        </p:nvSpPr>
        <p:spPr>
          <a:xfrm>
            <a:off x="711953" y="2506389"/>
            <a:ext cx="382340" cy="441819"/>
          </a:xfrm>
          <a:prstGeom prst="rect">
            <a:avLst/>
          </a:prstGeom>
          <a:noFill/>
        </p:spPr>
        <p:txBody>
          <a:bodyPr vert="eaVert" wrap="none" rtlCol="0" anchor="ctr">
            <a:spAutoFit/>
          </a:bodyPr>
          <a:lstStyle/>
          <a:p>
            <a:r>
              <a:rPr kumimoji="1" lang="ja-JP" altLang="en-US" sz="1200" dirty="0">
                <a:solidFill>
                  <a:schemeClr val="tx1">
                    <a:lumMod val="75000"/>
                    <a:lumOff val="25000"/>
                  </a:schemeClr>
                </a:solidFill>
                <a:latin typeface="メイリオ"/>
                <a:ea typeface="メイリオ"/>
                <a:cs typeface="メイリオ"/>
              </a:rPr>
              <a:t>既存</a:t>
            </a:r>
          </a:p>
        </p:txBody>
      </p:sp>
      <p:sp>
        <p:nvSpPr>
          <p:cNvPr id="40" name="テキスト ボックス 39">
            <a:extLst>
              <a:ext uri="{FF2B5EF4-FFF2-40B4-BE49-F238E27FC236}">
                <a16:creationId xmlns:a16="http://schemas.microsoft.com/office/drawing/2014/main" id="{40667BDF-AFBD-E740-850A-C28D750F6A62}"/>
              </a:ext>
            </a:extLst>
          </p:cNvPr>
          <p:cNvSpPr txBox="1"/>
          <p:nvPr/>
        </p:nvSpPr>
        <p:spPr>
          <a:xfrm>
            <a:off x="711953" y="5015026"/>
            <a:ext cx="382340" cy="441819"/>
          </a:xfrm>
          <a:prstGeom prst="rect">
            <a:avLst/>
          </a:prstGeom>
          <a:noFill/>
        </p:spPr>
        <p:txBody>
          <a:bodyPr vert="eaVert" wrap="none" rtlCol="0" anchor="ctr">
            <a:spAutoFit/>
          </a:bodyPr>
          <a:lstStyle/>
          <a:p>
            <a:r>
              <a:rPr lang="ja-JP" altLang="en-US" sz="1200" dirty="0">
                <a:solidFill>
                  <a:schemeClr val="tx1">
                    <a:lumMod val="75000"/>
                    <a:lumOff val="25000"/>
                  </a:schemeClr>
                </a:solidFill>
                <a:latin typeface="メイリオ"/>
                <a:ea typeface="メイリオ"/>
                <a:cs typeface="メイリオ"/>
              </a:rPr>
              <a:t>新規</a:t>
            </a:r>
            <a:endParaRPr kumimoji="1" lang="ja-JP" altLang="en-US" sz="1200" dirty="0">
              <a:solidFill>
                <a:schemeClr val="tx1">
                  <a:lumMod val="75000"/>
                  <a:lumOff val="25000"/>
                </a:schemeClr>
              </a:solidFill>
              <a:latin typeface="メイリオ"/>
              <a:ea typeface="メイリオ"/>
              <a:cs typeface="メイリオ"/>
            </a:endParaRPr>
          </a:p>
        </p:txBody>
      </p:sp>
      <p:sp>
        <p:nvSpPr>
          <p:cNvPr id="42" name="テキスト ボックス 41">
            <a:extLst>
              <a:ext uri="{FF2B5EF4-FFF2-40B4-BE49-F238E27FC236}">
                <a16:creationId xmlns:a16="http://schemas.microsoft.com/office/drawing/2014/main" id="{0F3DE05E-E228-684C-AB10-B5FF6DA24F41}"/>
              </a:ext>
            </a:extLst>
          </p:cNvPr>
          <p:cNvSpPr txBox="1"/>
          <p:nvPr/>
        </p:nvSpPr>
        <p:spPr>
          <a:xfrm>
            <a:off x="2947265" y="1145067"/>
            <a:ext cx="509787" cy="305874"/>
          </a:xfrm>
          <a:prstGeom prst="rect">
            <a:avLst/>
          </a:prstGeom>
          <a:noFill/>
        </p:spPr>
        <p:txBody>
          <a:bodyPr vert="horz" wrap="none" rtlCol="0" anchor="ctr">
            <a:spAutoFit/>
          </a:bodyPr>
          <a:lstStyle/>
          <a:p>
            <a:r>
              <a:rPr kumimoji="1" lang="ja-JP" altLang="en-US" sz="1200" dirty="0">
                <a:solidFill>
                  <a:schemeClr val="tx1">
                    <a:lumMod val="75000"/>
                    <a:lumOff val="25000"/>
                  </a:schemeClr>
                </a:solidFill>
                <a:latin typeface="メイリオ"/>
                <a:ea typeface="メイリオ"/>
                <a:cs typeface="メイリオ"/>
              </a:rPr>
              <a:t>既存</a:t>
            </a:r>
          </a:p>
        </p:txBody>
      </p:sp>
      <p:sp>
        <p:nvSpPr>
          <p:cNvPr id="43" name="テキスト ボックス 42">
            <a:extLst>
              <a:ext uri="{FF2B5EF4-FFF2-40B4-BE49-F238E27FC236}">
                <a16:creationId xmlns:a16="http://schemas.microsoft.com/office/drawing/2014/main" id="{4C677051-5B7B-9E41-AB93-D8E1973C0594}"/>
              </a:ext>
            </a:extLst>
          </p:cNvPr>
          <p:cNvSpPr txBox="1"/>
          <p:nvPr/>
        </p:nvSpPr>
        <p:spPr>
          <a:xfrm>
            <a:off x="7180180" y="1145067"/>
            <a:ext cx="509787" cy="305874"/>
          </a:xfrm>
          <a:prstGeom prst="rect">
            <a:avLst/>
          </a:prstGeom>
          <a:noFill/>
        </p:spPr>
        <p:txBody>
          <a:bodyPr vert="horz" wrap="none" rtlCol="0" anchor="ctr">
            <a:spAutoFit/>
          </a:bodyPr>
          <a:lstStyle/>
          <a:p>
            <a:r>
              <a:rPr lang="ja-JP" altLang="en-US" sz="1200" dirty="0">
                <a:solidFill>
                  <a:schemeClr val="tx1">
                    <a:lumMod val="75000"/>
                    <a:lumOff val="25000"/>
                  </a:schemeClr>
                </a:solidFill>
                <a:latin typeface="メイリオ"/>
                <a:ea typeface="メイリオ"/>
                <a:cs typeface="メイリオ"/>
              </a:rPr>
              <a:t>新規</a:t>
            </a:r>
            <a:endParaRPr kumimoji="1" lang="ja-JP" altLang="en-US" sz="1200" dirty="0">
              <a:solidFill>
                <a:schemeClr val="tx1">
                  <a:lumMod val="75000"/>
                  <a:lumOff val="25000"/>
                </a:schemeClr>
              </a:solidFill>
              <a:latin typeface="メイリオ"/>
              <a:ea typeface="メイリオ"/>
              <a:cs typeface="メイリオ"/>
            </a:endParaRPr>
          </a:p>
        </p:txBody>
      </p:sp>
      <p:sp>
        <p:nvSpPr>
          <p:cNvPr id="36" name="テキスト ボックス 35">
            <a:extLst>
              <a:ext uri="{FF2B5EF4-FFF2-40B4-BE49-F238E27FC236}">
                <a16:creationId xmlns:a16="http://schemas.microsoft.com/office/drawing/2014/main" id="{B812CC3A-D2E1-C448-B5F6-86F9F9BF8638}"/>
              </a:ext>
            </a:extLst>
          </p:cNvPr>
          <p:cNvSpPr txBox="1"/>
          <p:nvPr/>
        </p:nvSpPr>
        <p:spPr>
          <a:xfrm>
            <a:off x="463308" y="238540"/>
            <a:ext cx="2343911"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33_</a:t>
            </a:r>
            <a:r>
              <a:rPr lang="ja-JP" altLang="en-US" dirty="0"/>
              <a:t>アンゾフの成長マトリクス</a:t>
            </a:r>
          </a:p>
        </p:txBody>
      </p:sp>
      <p:sp>
        <p:nvSpPr>
          <p:cNvPr id="24" name="正方形/長方形 23">
            <a:extLst>
              <a:ext uri="{FF2B5EF4-FFF2-40B4-BE49-F238E27FC236}">
                <a16:creationId xmlns:a16="http://schemas.microsoft.com/office/drawing/2014/main" id="{914A665E-0D14-5642-B5AB-1245F8E5A3A3}"/>
              </a:ext>
            </a:extLst>
          </p:cNvPr>
          <p:cNvSpPr/>
          <p:nvPr/>
        </p:nvSpPr>
        <p:spPr>
          <a:xfrm>
            <a:off x="351470" y="1472973"/>
            <a:ext cx="9207015" cy="5017277"/>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072EE96F-3BEA-5D44-8899-F8E6AA1AD50D}"/>
              </a:ext>
            </a:extLst>
          </p:cNvPr>
          <p:cNvSpPr/>
          <p:nvPr/>
        </p:nvSpPr>
        <p:spPr>
          <a:xfrm>
            <a:off x="1067716" y="686423"/>
            <a:ext cx="8490769" cy="5803827"/>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9" name="テキスト ボックス 18">
            <a:extLst>
              <a:ext uri="{FF2B5EF4-FFF2-40B4-BE49-F238E27FC236}">
                <a16:creationId xmlns:a16="http://schemas.microsoft.com/office/drawing/2014/main" id="{0A5E96CC-CE2F-9645-995D-D507D8A9F811}"/>
              </a:ext>
            </a:extLst>
          </p:cNvPr>
          <p:cNvSpPr txBox="1"/>
          <p:nvPr/>
        </p:nvSpPr>
        <p:spPr>
          <a:xfrm>
            <a:off x="1200579" y="1593706"/>
            <a:ext cx="3994570" cy="1061829"/>
          </a:xfrm>
          <a:prstGeom prst="rect">
            <a:avLst/>
          </a:prstGeom>
          <a:noFill/>
        </p:spPr>
        <p:txBody>
          <a:bodyPr vert="horz" wrap="square" rtlCol="0" anchor="t">
            <a:spAutoFit/>
          </a:bodyPr>
          <a:lstStyle/>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セット割引やリピート割引を実施</a:t>
            </a:r>
            <a:endParaRPr lang="en-US" altLang="ja-JP" sz="14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オウンドメディアで販促ノウハウを配信し、活用を促進</a:t>
            </a:r>
            <a:endParaRPr lang="en-US" altLang="ja-JP" sz="1400" dirty="0">
              <a:solidFill>
                <a:schemeClr val="tx1">
                  <a:lumMod val="75000"/>
                  <a:lumOff val="25000"/>
                </a:schemeClr>
              </a:solidFill>
              <a:latin typeface="メイリオ"/>
              <a:ea typeface="メイリオ"/>
              <a:cs typeface="メイリオ"/>
            </a:endParaRPr>
          </a:p>
        </p:txBody>
      </p:sp>
      <p:sp>
        <p:nvSpPr>
          <p:cNvPr id="20" name="テキスト ボックス 19">
            <a:extLst>
              <a:ext uri="{FF2B5EF4-FFF2-40B4-BE49-F238E27FC236}">
                <a16:creationId xmlns:a16="http://schemas.microsoft.com/office/drawing/2014/main" id="{A3B5BCFA-3F4E-BE49-9D7F-44F9C3B60F8D}"/>
              </a:ext>
            </a:extLst>
          </p:cNvPr>
          <p:cNvSpPr txBox="1"/>
          <p:nvPr/>
        </p:nvSpPr>
        <p:spPr>
          <a:xfrm>
            <a:off x="5442085" y="1593706"/>
            <a:ext cx="3977387" cy="1061829"/>
          </a:xfrm>
          <a:prstGeom prst="rect">
            <a:avLst/>
          </a:prstGeom>
          <a:noFill/>
        </p:spPr>
        <p:txBody>
          <a:bodyPr vert="horz" wrap="square" rtlCol="0" anchor="t">
            <a:spAutoFit/>
          </a:bodyPr>
          <a:lstStyle/>
          <a:p>
            <a:pPr marL="285750" indent="-285750">
              <a:lnSpc>
                <a:spcPct val="150000"/>
              </a:lnSpc>
              <a:buFont typeface="Arial" panose="020B0604020202020204" pitchFamily="34" charset="0"/>
              <a:buChar char="•"/>
            </a:pPr>
            <a:r>
              <a:rPr lang="en-US" altLang="ja-JP" sz="1400" dirty="0">
                <a:solidFill>
                  <a:schemeClr val="tx1">
                    <a:lumMod val="75000"/>
                    <a:lumOff val="25000"/>
                  </a:schemeClr>
                </a:solidFill>
                <a:latin typeface="メイリオ"/>
                <a:ea typeface="メイリオ"/>
                <a:cs typeface="メイリオ"/>
              </a:rPr>
              <a:t>VR</a:t>
            </a:r>
            <a:r>
              <a:rPr lang="ja-JP" altLang="en-US" sz="1400" dirty="0">
                <a:solidFill>
                  <a:schemeClr val="tx1">
                    <a:lumMod val="75000"/>
                    <a:lumOff val="25000"/>
                  </a:schemeClr>
                </a:solidFill>
                <a:latin typeface="メイリオ"/>
                <a:ea typeface="メイリオ"/>
                <a:cs typeface="メイリオ"/>
              </a:rPr>
              <a:t>や</a:t>
            </a:r>
            <a:r>
              <a:rPr lang="en-US" altLang="ja-JP" sz="1400" dirty="0">
                <a:solidFill>
                  <a:schemeClr val="tx1">
                    <a:lumMod val="75000"/>
                    <a:lumOff val="25000"/>
                  </a:schemeClr>
                </a:solidFill>
                <a:latin typeface="メイリオ"/>
                <a:ea typeface="メイリオ"/>
                <a:cs typeface="メイリオ"/>
              </a:rPr>
              <a:t>AR</a:t>
            </a:r>
            <a:r>
              <a:rPr lang="ja-JP" altLang="en-US" sz="1400" dirty="0">
                <a:solidFill>
                  <a:schemeClr val="tx1">
                    <a:lumMod val="75000"/>
                    <a:lumOff val="25000"/>
                  </a:schemeClr>
                </a:solidFill>
                <a:latin typeface="メイリオ"/>
                <a:ea typeface="メイリオ"/>
                <a:cs typeface="メイリオ"/>
              </a:rPr>
              <a:t>技術を取り入れた新しい商品の開発と提案</a:t>
            </a:r>
            <a:endParaRPr lang="en-US" altLang="ja-JP" sz="14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販促業務の代行メニュー提案</a:t>
            </a:r>
            <a:endParaRPr kumimoji="1" lang="ja-JP" altLang="en-US" sz="1400" dirty="0">
              <a:solidFill>
                <a:schemeClr val="tx1">
                  <a:lumMod val="75000"/>
                  <a:lumOff val="25000"/>
                </a:schemeClr>
              </a:solidFill>
              <a:latin typeface="メイリオ"/>
              <a:ea typeface="メイリオ"/>
              <a:cs typeface="メイリオ"/>
            </a:endParaRPr>
          </a:p>
        </p:txBody>
      </p:sp>
      <p:sp>
        <p:nvSpPr>
          <p:cNvPr id="21" name="テキスト ボックス 20">
            <a:extLst>
              <a:ext uri="{FF2B5EF4-FFF2-40B4-BE49-F238E27FC236}">
                <a16:creationId xmlns:a16="http://schemas.microsoft.com/office/drawing/2014/main" id="{42865A41-9AFA-3445-9444-DB30FE9A524A}"/>
              </a:ext>
            </a:extLst>
          </p:cNvPr>
          <p:cNvSpPr txBox="1"/>
          <p:nvPr/>
        </p:nvSpPr>
        <p:spPr>
          <a:xfrm>
            <a:off x="5442085" y="4102343"/>
            <a:ext cx="3977387" cy="1384995"/>
          </a:xfrm>
          <a:prstGeom prst="rect">
            <a:avLst/>
          </a:prstGeom>
          <a:noFill/>
        </p:spPr>
        <p:txBody>
          <a:bodyPr vert="horz" wrap="square" rtlCol="0" anchor="t">
            <a:spAutoFit/>
          </a:bodyPr>
          <a:lstStyle/>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マーケティングコンサルティング事業を展開</a:t>
            </a:r>
            <a:endParaRPr lang="en-US" altLang="ja-JP" sz="14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アパレル事業に参入する</a:t>
            </a:r>
            <a:endParaRPr lang="en-US" altLang="ja-JP" sz="14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kumimoji="1" lang="ja-JP" altLang="en-US" sz="1400" dirty="0">
                <a:solidFill>
                  <a:schemeClr val="tx1">
                    <a:lumMod val="75000"/>
                    <a:lumOff val="25000"/>
                  </a:schemeClr>
                </a:solidFill>
                <a:latin typeface="メイリオ"/>
                <a:ea typeface="メイリオ"/>
                <a:cs typeface="メイリオ"/>
              </a:rPr>
              <a:t>コワーキングスペース事業を展開</a:t>
            </a:r>
          </a:p>
        </p:txBody>
      </p:sp>
      <p:sp>
        <p:nvSpPr>
          <p:cNvPr id="23" name="テキスト ボックス 22">
            <a:extLst>
              <a:ext uri="{FF2B5EF4-FFF2-40B4-BE49-F238E27FC236}">
                <a16:creationId xmlns:a16="http://schemas.microsoft.com/office/drawing/2014/main" id="{AC101145-2730-614D-80B6-7938208A44E1}"/>
              </a:ext>
            </a:extLst>
          </p:cNvPr>
          <p:cNvSpPr txBox="1"/>
          <p:nvPr/>
        </p:nvSpPr>
        <p:spPr>
          <a:xfrm>
            <a:off x="1200579" y="4102343"/>
            <a:ext cx="3994570" cy="1061829"/>
          </a:xfrm>
          <a:prstGeom prst="rect">
            <a:avLst/>
          </a:prstGeom>
          <a:noFill/>
        </p:spPr>
        <p:txBody>
          <a:bodyPr vert="horz" wrap="square" rtlCol="0" anchor="t">
            <a:spAutoFit/>
          </a:bodyPr>
          <a:lstStyle/>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小売以外の業種（飲食や旅館業）に営業先を拡大</a:t>
            </a:r>
            <a:endParaRPr lang="en-US" altLang="ja-JP" sz="14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kumimoji="1" lang="ja-JP" altLang="en-US" sz="1400" dirty="0">
                <a:solidFill>
                  <a:schemeClr val="tx1">
                    <a:lumMod val="75000"/>
                    <a:lumOff val="25000"/>
                  </a:schemeClr>
                </a:solidFill>
                <a:latin typeface="メイリオ"/>
                <a:ea typeface="メイリオ"/>
                <a:cs typeface="メイリオ"/>
              </a:rPr>
              <a:t>小さな企業や個人事業主向けにも提案</a:t>
            </a:r>
          </a:p>
        </p:txBody>
      </p:sp>
      <p:sp>
        <p:nvSpPr>
          <p:cNvPr id="26" name="テキスト ボックス 25">
            <a:extLst>
              <a:ext uri="{FF2B5EF4-FFF2-40B4-BE49-F238E27FC236}">
                <a16:creationId xmlns:a16="http://schemas.microsoft.com/office/drawing/2014/main" id="{81D6E14B-48DE-4143-AB8D-327D8264D926}"/>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4.</a:t>
            </a:r>
            <a:r>
              <a:rPr lang="ja-JP" altLang="en-US" sz="900" dirty="0">
                <a:latin typeface="Meiryo UI" panose="020B0604030504040204" pitchFamily="50" charset="-128"/>
                <a:ea typeface="Meiryo UI" panose="020B0604030504040204" pitchFamily="50" charset="-128"/>
              </a:rPr>
              <a:t>戦略を立案する</a:t>
            </a:r>
          </a:p>
        </p:txBody>
      </p:sp>
      <p:sp>
        <p:nvSpPr>
          <p:cNvPr id="27" name="テキスト ボックス 26">
            <a:extLst>
              <a:ext uri="{FF2B5EF4-FFF2-40B4-BE49-F238E27FC236}">
                <a16:creationId xmlns:a16="http://schemas.microsoft.com/office/drawing/2014/main" id="{B20E4488-97B9-46F4-AB0B-C290D2EBB79D}"/>
              </a:ext>
            </a:extLst>
          </p:cNvPr>
          <p:cNvSpPr txBox="1"/>
          <p:nvPr/>
        </p:nvSpPr>
        <p:spPr>
          <a:xfrm>
            <a:off x="1809280" y="6560810"/>
            <a:ext cx="1704313"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STEP1:</a:t>
            </a:r>
            <a:r>
              <a:rPr lang="ja-JP" altLang="en-US" sz="900" dirty="0">
                <a:latin typeface="Meiryo UI" panose="020B0604030504040204" pitchFamily="50" charset="-128"/>
                <a:ea typeface="Meiryo UI" panose="020B0604030504040204" pitchFamily="50" charset="-128"/>
              </a:rPr>
              <a:t>戦略の方向性を考える</a:t>
            </a:r>
          </a:p>
        </p:txBody>
      </p:sp>
    </p:spTree>
    <p:extLst>
      <p:ext uri="{BB962C8B-B14F-4D97-AF65-F5344CB8AC3E}">
        <p14:creationId xmlns:p14="http://schemas.microsoft.com/office/powerpoint/2010/main" val="383819169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正方形/長方形 40">
            <a:extLst>
              <a:ext uri="{FF2B5EF4-FFF2-40B4-BE49-F238E27FC236}">
                <a16:creationId xmlns:a16="http://schemas.microsoft.com/office/drawing/2014/main" id="{551B37DD-BDEE-DF42-A9BD-7F9447F54F9C}"/>
              </a:ext>
            </a:extLst>
          </p:cNvPr>
          <p:cNvSpPr/>
          <p:nvPr/>
        </p:nvSpPr>
        <p:spPr>
          <a:xfrm>
            <a:off x="1076301" y="1079700"/>
            <a:ext cx="8492413" cy="393276"/>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8A7D22FA-AE7F-D048-8934-E64907A99DF2}"/>
              </a:ext>
            </a:extLst>
          </p:cNvPr>
          <p:cNvSpPr/>
          <p:nvPr/>
        </p:nvSpPr>
        <p:spPr>
          <a:xfrm>
            <a:off x="712070" y="1472976"/>
            <a:ext cx="368695" cy="5017274"/>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ECAF8421-38D7-EF48-B834-BAB201F02247}"/>
              </a:ext>
            </a:extLst>
          </p:cNvPr>
          <p:cNvSpPr/>
          <p:nvPr/>
        </p:nvSpPr>
        <p:spPr>
          <a:xfrm>
            <a:off x="1076305" y="686423"/>
            <a:ext cx="8483820" cy="393278"/>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A74E053A-78C7-D040-98D9-489A3E490311}"/>
              </a:ext>
            </a:extLst>
          </p:cNvPr>
          <p:cNvSpPr/>
          <p:nvPr/>
        </p:nvSpPr>
        <p:spPr>
          <a:xfrm>
            <a:off x="337288" y="1472976"/>
            <a:ext cx="383448" cy="5017274"/>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289" name="直線コネクタ 288"/>
          <p:cNvCxnSpPr>
            <a:cxnSpLocks/>
          </p:cNvCxnSpPr>
          <p:nvPr/>
        </p:nvCxnSpPr>
        <p:spPr>
          <a:xfrm>
            <a:off x="5318616" y="1079701"/>
            <a:ext cx="0" cy="5410551"/>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91" name="直線コネクタ 290"/>
          <p:cNvCxnSpPr>
            <a:cxnSpLocks/>
          </p:cNvCxnSpPr>
          <p:nvPr/>
        </p:nvCxnSpPr>
        <p:spPr>
          <a:xfrm>
            <a:off x="705983" y="3981617"/>
            <a:ext cx="8843926" cy="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2" name="直線コネクタ 21">
            <a:extLst>
              <a:ext uri="{FF2B5EF4-FFF2-40B4-BE49-F238E27FC236}">
                <a16:creationId xmlns:a16="http://schemas.microsoft.com/office/drawing/2014/main" id="{2F219296-97D9-1C46-A23E-DEA08C0D2CF7}"/>
              </a:ext>
            </a:extLst>
          </p:cNvPr>
          <p:cNvCxnSpPr/>
          <p:nvPr/>
        </p:nvCxnSpPr>
        <p:spPr>
          <a:xfrm>
            <a:off x="1077110" y="1079701"/>
            <a:ext cx="8473616" cy="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9" name="直線コネクタ 28">
            <a:extLst>
              <a:ext uri="{FF2B5EF4-FFF2-40B4-BE49-F238E27FC236}">
                <a16:creationId xmlns:a16="http://schemas.microsoft.com/office/drawing/2014/main" id="{FFFBA924-6A5D-BE42-89FB-6DF39DE4D0DF}"/>
              </a:ext>
            </a:extLst>
          </p:cNvPr>
          <p:cNvCxnSpPr/>
          <p:nvPr/>
        </p:nvCxnSpPr>
        <p:spPr>
          <a:xfrm rot="16200000">
            <a:off x="-1791092" y="3981616"/>
            <a:ext cx="5017275" cy="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sp>
        <p:nvSpPr>
          <p:cNvPr id="34" name="テキスト ボックス 33">
            <a:extLst>
              <a:ext uri="{FF2B5EF4-FFF2-40B4-BE49-F238E27FC236}">
                <a16:creationId xmlns:a16="http://schemas.microsoft.com/office/drawing/2014/main" id="{508C28FB-27C8-ED49-9D77-64C7E737EDE1}"/>
              </a:ext>
            </a:extLst>
          </p:cNvPr>
          <p:cNvSpPr txBox="1"/>
          <p:nvPr/>
        </p:nvSpPr>
        <p:spPr>
          <a:xfrm>
            <a:off x="338396" y="3760704"/>
            <a:ext cx="382340" cy="441819"/>
          </a:xfrm>
          <a:prstGeom prst="rect">
            <a:avLst/>
          </a:prstGeom>
          <a:noFill/>
        </p:spPr>
        <p:txBody>
          <a:bodyPr vert="eaVert" wrap="none" rtlCol="0" anchor="ctr">
            <a:spAutoFit/>
          </a:bodyPr>
          <a:lstStyle/>
          <a:p>
            <a:r>
              <a:rPr lang="ja-JP" altLang="en-US" sz="1200" dirty="0">
                <a:solidFill>
                  <a:schemeClr val="bg1"/>
                </a:solidFill>
                <a:latin typeface="メイリオ"/>
                <a:ea typeface="メイリオ"/>
                <a:cs typeface="メイリオ"/>
              </a:rPr>
              <a:t>市場</a:t>
            </a:r>
            <a:endParaRPr kumimoji="1" lang="ja-JP" altLang="en-US" sz="1200" dirty="0">
              <a:solidFill>
                <a:schemeClr val="bg1"/>
              </a:solidFill>
              <a:latin typeface="メイリオ"/>
              <a:ea typeface="メイリオ"/>
              <a:cs typeface="メイリオ"/>
            </a:endParaRPr>
          </a:p>
        </p:txBody>
      </p:sp>
      <p:sp>
        <p:nvSpPr>
          <p:cNvPr id="37" name="テキスト ボックス 36">
            <a:extLst>
              <a:ext uri="{FF2B5EF4-FFF2-40B4-BE49-F238E27FC236}">
                <a16:creationId xmlns:a16="http://schemas.microsoft.com/office/drawing/2014/main" id="{22DA106B-0716-5347-A714-A4B386DE25A2}"/>
              </a:ext>
            </a:extLst>
          </p:cNvPr>
          <p:cNvSpPr txBox="1"/>
          <p:nvPr/>
        </p:nvSpPr>
        <p:spPr>
          <a:xfrm>
            <a:off x="5068019" y="738847"/>
            <a:ext cx="509787" cy="305874"/>
          </a:xfrm>
          <a:prstGeom prst="rect">
            <a:avLst/>
          </a:prstGeom>
          <a:noFill/>
        </p:spPr>
        <p:txBody>
          <a:bodyPr vert="horz" wrap="none" rtlCol="0" anchor="ctr">
            <a:spAutoFit/>
          </a:bodyPr>
          <a:lstStyle/>
          <a:p>
            <a:r>
              <a:rPr lang="ja-JP" altLang="en-US" sz="1200" dirty="0">
                <a:solidFill>
                  <a:schemeClr val="bg1"/>
                </a:solidFill>
                <a:latin typeface="メイリオ"/>
                <a:ea typeface="メイリオ"/>
                <a:cs typeface="メイリオ"/>
              </a:rPr>
              <a:t>製品</a:t>
            </a:r>
            <a:endParaRPr kumimoji="1" lang="ja-JP" altLang="en-US" sz="1200" dirty="0">
              <a:solidFill>
                <a:schemeClr val="bg1"/>
              </a:solidFill>
              <a:latin typeface="メイリオ"/>
              <a:ea typeface="メイリオ"/>
              <a:cs typeface="メイリオ"/>
            </a:endParaRPr>
          </a:p>
        </p:txBody>
      </p:sp>
      <p:sp>
        <p:nvSpPr>
          <p:cNvPr id="39" name="テキスト ボックス 38">
            <a:extLst>
              <a:ext uri="{FF2B5EF4-FFF2-40B4-BE49-F238E27FC236}">
                <a16:creationId xmlns:a16="http://schemas.microsoft.com/office/drawing/2014/main" id="{48C1E76F-0461-EA49-9500-2E251BC95F4F}"/>
              </a:ext>
            </a:extLst>
          </p:cNvPr>
          <p:cNvSpPr txBox="1"/>
          <p:nvPr/>
        </p:nvSpPr>
        <p:spPr>
          <a:xfrm>
            <a:off x="711953" y="2506389"/>
            <a:ext cx="382340" cy="441819"/>
          </a:xfrm>
          <a:prstGeom prst="rect">
            <a:avLst/>
          </a:prstGeom>
          <a:noFill/>
        </p:spPr>
        <p:txBody>
          <a:bodyPr vert="eaVert" wrap="none" rtlCol="0" anchor="ctr">
            <a:spAutoFit/>
          </a:bodyPr>
          <a:lstStyle/>
          <a:p>
            <a:r>
              <a:rPr kumimoji="1" lang="ja-JP" altLang="en-US" sz="1200" dirty="0">
                <a:solidFill>
                  <a:schemeClr val="tx1">
                    <a:lumMod val="75000"/>
                    <a:lumOff val="25000"/>
                  </a:schemeClr>
                </a:solidFill>
                <a:latin typeface="メイリオ"/>
                <a:ea typeface="メイリオ"/>
                <a:cs typeface="メイリオ"/>
              </a:rPr>
              <a:t>既存</a:t>
            </a:r>
          </a:p>
        </p:txBody>
      </p:sp>
      <p:sp>
        <p:nvSpPr>
          <p:cNvPr id="40" name="テキスト ボックス 39">
            <a:extLst>
              <a:ext uri="{FF2B5EF4-FFF2-40B4-BE49-F238E27FC236}">
                <a16:creationId xmlns:a16="http://schemas.microsoft.com/office/drawing/2014/main" id="{40667BDF-AFBD-E740-850A-C28D750F6A62}"/>
              </a:ext>
            </a:extLst>
          </p:cNvPr>
          <p:cNvSpPr txBox="1"/>
          <p:nvPr/>
        </p:nvSpPr>
        <p:spPr>
          <a:xfrm>
            <a:off x="711953" y="5015026"/>
            <a:ext cx="382340" cy="441819"/>
          </a:xfrm>
          <a:prstGeom prst="rect">
            <a:avLst/>
          </a:prstGeom>
          <a:noFill/>
        </p:spPr>
        <p:txBody>
          <a:bodyPr vert="eaVert" wrap="none" rtlCol="0" anchor="ctr">
            <a:spAutoFit/>
          </a:bodyPr>
          <a:lstStyle/>
          <a:p>
            <a:r>
              <a:rPr lang="ja-JP" altLang="en-US" sz="1200" dirty="0">
                <a:solidFill>
                  <a:schemeClr val="tx1">
                    <a:lumMod val="75000"/>
                    <a:lumOff val="25000"/>
                  </a:schemeClr>
                </a:solidFill>
                <a:latin typeface="メイリオ"/>
                <a:ea typeface="メイリオ"/>
                <a:cs typeface="メイリオ"/>
              </a:rPr>
              <a:t>新規</a:t>
            </a:r>
            <a:endParaRPr kumimoji="1" lang="ja-JP" altLang="en-US" sz="1200" dirty="0">
              <a:solidFill>
                <a:schemeClr val="tx1">
                  <a:lumMod val="75000"/>
                  <a:lumOff val="25000"/>
                </a:schemeClr>
              </a:solidFill>
              <a:latin typeface="メイリオ"/>
              <a:ea typeface="メイリオ"/>
              <a:cs typeface="メイリオ"/>
            </a:endParaRPr>
          </a:p>
        </p:txBody>
      </p:sp>
      <p:sp>
        <p:nvSpPr>
          <p:cNvPr id="42" name="テキスト ボックス 41">
            <a:extLst>
              <a:ext uri="{FF2B5EF4-FFF2-40B4-BE49-F238E27FC236}">
                <a16:creationId xmlns:a16="http://schemas.microsoft.com/office/drawing/2014/main" id="{0F3DE05E-E228-684C-AB10-B5FF6DA24F41}"/>
              </a:ext>
            </a:extLst>
          </p:cNvPr>
          <p:cNvSpPr txBox="1"/>
          <p:nvPr/>
        </p:nvSpPr>
        <p:spPr>
          <a:xfrm>
            <a:off x="2947265" y="1145067"/>
            <a:ext cx="509787" cy="305874"/>
          </a:xfrm>
          <a:prstGeom prst="rect">
            <a:avLst/>
          </a:prstGeom>
          <a:noFill/>
        </p:spPr>
        <p:txBody>
          <a:bodyPr vert="horz" wrap="none" rtlCol="0" anchor="ctr">
            <a:spAutoFit/>
          </a:bodyPr>
          <a:lstStyle/>
          <a:p>
            <a:r>
              <a:rPr kumimoji="1" lang="ja-JP" altLang="en-US" sz="1200" dirty="0">
                <a:solidFill>
                  <a:schemeClr val="tx1">
                    <a:lumMod val="75000"/>
                    <a:lumOff val="25000"/>
                  </a:schemeClr>
                </a:solidFill>
                <a:latin typeface="メイリオ"/>
                <a:ea typeface="メイリオ"/>
                <a:cs typeface="メイリオ"/>
              </a:rPr>
              <a:t>既存</a:t>
            </a:r>
          </a:p>
        </p:txBody>
      </p:sp>
      <p:sp>
        <p:nvSpPr>
          <p:cNvPr id="43" name="テキスト ボックス 42">
            <a:extLst>
              <a:ext uri="{FF2B5EF4-FFF2-40B4-BE49-F238E27FC236}">
                <a16:creationId xmlns:a16="http://schemas.microsoft.com/office/drawing/2014/main" id="{4C677051-5B7B-9E41-AB93-D8E1973C0594}"/>
              </a:ext>
            </a:extLst>
          </p:cNvPr>
          <p:cNvSpPr txBox="1"/>
          <p:nvPr/>
        </p:nvSpPr>
        <p:spPr>
          <a:xfrm>
            <a:off x="7180180" y="1145067"/>
            <a:ext cx="509787" cy="305874"/>
          </a:xfrm>
          <a:prstGeom prst="rect">
            <a:avLst/>
          </a:prstGeom>
          <a:noFill/>
        </p:spPr>
        <p:txBody>
          <a:bodyPr vert="horz" wrap="none" rtlCol="0" anchor="ctr">
            <a:spAutoFit/>
          </a:bodyPr>
          <a:lstStyle/>
          <a:p>
            <a:r>
              <a:rPr lang="ja-JP" altLang="en-US" sz="1200" dirty="0">
                <a:solidFill>
                  <a:schemeClr val="tx1">
                    <a:lumMod val="75000"/>
                    <a:lumOff val="25000"/>
                  </a:schemeClr>
                </a:solidFill>
                <a:latin typeface="メイリオ"/>
                <a:ea typeface="メイリオ"/>
                <a:cs typeface="メイリオ"/>
              </a:rPr>
              <a:t>新規</a:t>
            </a:r>
            <a:endParaRPr kumimoji="1" lang="ja-JP" altLang="en-US" sz="1200" dirty="0">
              <a:solidFill>
                <a:schemeClr val="tx1">
                  <a:lumMod val="75000"/>
                  <a:lumOff val="25000"/>
                </a:schemeClr>
              </a:solidFill>
              <a:latin typeface="メイリオ"/>
              <a:ea typeface="メイリオ"/>
              <a:cs typeface="メイリオ"/>
            </a:endParaRPr>
          </a:p>
        </p:txBody>
      </p:sp>
      <p:sp>
        <p:nvSpPr>
          <p:cNvPr id="36" name="テキスト ボックス 35">
            <a:extLst>
              <a:ext uri="{FF2B5EF4-FFF2-40B4-BE49-F238E27FC236}">
                <a16:creationId xmlns:a16="http://schemas.microsoft.com/office/drawing/2014/main" id="{B812CC3A-D2E1-C448-B5F6-86F9F9BF8638}"/>
              </a:ext>
            </a:extLst>
          </p:cNvPr>
          <p:cNvSpPr txBox="1"/>
          <p:nvPr/>
        </p:nvSpPr>
        <p:spPr>
          <a:xfrm>
            <a:off x="463308" y="238540"/>
            <a:ext cx="2343911"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33_</a:t>
            </a:r>
            <a:r>
              <a:rPr lang="ja-JP" altLang="en-US" dirty="0"/>
              <a:t>アンゾフの成長マトリクス</a:t>
            </a:r>
          </a:p>
        </p:txBody>
      </p:sp>
      <p:sp>
        <p:nvSpPr>
          <p:cNvPr id="24" name="正方形/長方形 23">
            <a:extLst>
              <a:ext uri="{FF2B5EF4-FFF2-40B4-BE49-F238E27FC236}">
                <a16:creationId xmlns:a16="http://schemas.microsoft.com/office/drawing/2014/main" id="{914A665E-0D14-5642-B5AB-1245F8E5A3A3}"/>
              </a:ext>
            </a:extLst>
          </p:cNvPr>
          <p:cNvSpPr/>
          <p:nvPr/>
        </p:nvSpPr>
        <p:spPr>
          <a:xfrm>
            <a:off x="351470" y="1472973"/>
            <a:ext cx="9207015" cy="5017277"/>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072EE96F-3BEA-5D44-8899-F8E6AA1AD50D}"/>
              </a:ext>
            </a:extLst>
          </p:cNvPr>
          <p:cNvSpPr/>
          <p:nvPr/>
        </p:nvSpPr>
        <p:spPr>
          <a:xfrm>
            <a:off x="1067716" y="686423"/>
            <a:ext cx="8490769" cy="5803827"/>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 name="テキスト ボックス 19">
            <a:extLst>
              <a:ext uri="{FF2B5EF4-FFF2-40B4-BE49-F238E27FC236}">
                <a16:creationId xmlns:a16="http://schemas.microsoft.com/office/drawing/2014/main" id="{50D9E1AC-A9E5-4AFB-B966-10B06DA2CA15}"/>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4.</a:t>
            </a:r>
            <a:r>
              <a:rPr lang="ja-JP" altLang="en-US" sz="900" dirty="0">
                <a:latin typeface="Meiryo UI" panose="020B0604030504040204" pitchFamily="50" charset="-128"/>
                <a:ea typeface="Meiryo UI" panose="020B0604030504040204" pitchFamily="50" charset="-128"/>
              </a:rPr>
              <a:t>戦略を立案する</a:t>
            </a:r>
          </a:p>
        </p:txBody>
      </p:sp>
      <p:sp>
        <p:nvSpPr>
          <p:cNvPr id="21" name="テキスト ボックス 20">
            <a:extLst>
              <a:ext uri="{FF2B5EF4-FFF2-40B4-BE49-F238E27FC236}">
                <a16:creationId xmlns:a16="http://schemas.microsoft.com/office/drawing/2014/main" id="{2DB3D426-1080-45E8-B69B-12AB095D893B}"/>
              </a:ext>
            </a:extLst>
          </p:cNvPr>
          <p:cNvSpPr txBox="1"/>
          <p:nvPr/>
        </p:nvSpPr>
        <p:spPr>
          <a:xfrm>
            <a:off x="1809280" y="6560810"/>
            <a:ext cx="1704313"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STEP1:</a:t>
            </a:r>
            <a:r>
              <a:rPr lang="ja-JP" altLang="en-US" sz="900" dirty="0">
                <a:latin typeface="Meiryo UI" panose="020B0604030504040204" pitchFamily="50" charset="-128"/>
                <a:ea typeface="Meiryo UI" panose="020B0604030504040204" pitchFamily="50" charset="-128"/>
              </a:rPr>
              <a:t>戦略の方向性を考える</a:t>
            </a:r>
          </a:p>
        </p:txBody>
      </p:sp>
    </p:spTree>
    <p:extLst>
      <p:ext uri="{BB962C8B-B14F-4D97-AF65-F5344CB8AC3E}">
        <p14:creationId xmlns:p14="http://schemas.microsoft.com/office/powerpoint/2010/main" val="24630097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グループ化 46">
            <a:extLst>
              <a:ext uri="{FF2B5EF4-FFF2-40B4-BE49-F238E27FC236}">
                <a16:creationId xmlns:a16="http://schemas.microsoft.com/office/drawing/2014/main" id="{14CC0EB9-C009-9B4A-8EC0-72CBED121905}"/>
              </a:ext>
            </a:extLst>
          </p:cNvPr>
          <p:cNvGrpSpPr/>
          <p:nvPr/>
        </p:nvGrpSpPr>
        <p:grpSpPr>
          <a:xfrm>
            <a:off x="337288" y="4555641"/>
            <a:ext cx="402482" cy="1934610"/>
            <a:chOff x="700329" y="2716822"/>
            <a:chExt cx="369332" cy="1711809"/>
          </a:xfrm>
        </p:grpSpPr>
        <p:sp>
          <p:nvSpPr>
            <p:cNvPr id="48" name="正方形/長方形 47">
              <a:extLst>
                <a:ext uri="{FF2B5EF4-FFF2-40B4-BE49-F238E27FC236}">
                  <a16:creationId xmlns:a16="http://schemas.microsoft.com/office/drawing/2014/main" id="{990793E4-FF18-6E4E-9F81-4FD847B82575}"/>
                </a:ext>
              </a:extLst>
            </p:cNvPr>
            <p:cNvSpPr/>
            <p:nvPr/>
          </p:nvSpPr>
          <p:spPr>
            <a:xfrm>
              <a:off x="734587" y="2716822"/>
              <a:ext cx="323499" cy="1711809"/>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ADA0ABE0-037E-594C-85D3-5BC70709E972}"/>
                </a:ext>
              </a:extLst>
            </p:cNvPr>
            <p:cNvSpPr txBox="1"/>
            <p:nvPr/>
          </p:nvSpPr>
          <p:spPr>
            <a:xfrm>
              <a:off x="700329" y="2966053"/>
              <a:ext cx="369332" cy="1213347"/>
            </a:xfrm>
            <a:prstGeom prst="rect">
              <a:avLst/>
            </a:prstGeom>
            <a:noFill/>
          </p:spPr>
          <p:txBody>
            <a:bodyPr vert="eaVert" wrap="square" rtlCol="0" anchor="ctr">
              <a:spAutoFit/>
            </a:bodyPr>
            <a:lstStyle/>
            <a:p>
              <a:pPr algn="ctr"/>
              <a:r>
                <a:rPr kumimoji="1" lang="ja-JP" altLang="en-US" sz="1200" dirty="0">
                  <a:solidFill>
                    <a:schemeClr val="bg1"/>
                  </a:solidFill>
                  <a:latin typeface="メイリオ"/>
                  <a:ea typeface="メイリオ"/>
                  <a:cs typeface="メイリオ"/>
                </a:rPr>
                <a:t>脅威：</a:t>
              </a:r>
              <a:r>
                <a:rPr kumimoji="1" lang="en-US" altLang="ja-JP" sz="1200" dirty="0">
                  <a:solidFill>
                    <a:schemeClr val="bg1"/>
                  </a:solidFill>
                  <a:latin typeface="メイリオ"/>
                  <a:ea typeface="メイリオ"/>
                  <a:cs typeface="メイリオ"/>
                </a:rPr>
                <a:t>Threat</a:t>
              </a:r>
              <a:endParaRPr kumimoji="1" lang="ja-JP" altLang="en-US" sz="1200" dirty="0">
                <a:solidFill>
                  <a:schemeClr val="bg1"/>
                </a:solidFill>
                <a:latin typeface="メイリオ"/>
                <a:ea typeface="メイリオ"/>
                <a:cs typeface="メイリオ"/>
              </a:endParaRPr>
            </a:p>
          </p:txBody>
        </p:sp>
      </p:grpSp>
      <p:grpSp>
        <p:nvGrpSpPr>
          <p:cNvPr id="46" name="グループ化 45">
            <a:extLst>
              <a:ext uri="{FF2B5EF4-FFF2-40B4-BE49-F238E27FC236}">
                <a16:creationId xmlns:a16="http://schemas.microsoft.com/office/drawing/2014/main" id="{27BB9F31-EF70-C44A-B9E6-B016BC1F92FD}"/>
              </a:ext>
            </a:extLst>
          </p:cNvPr>
          <p:cNvGrpSpPr/>
          <p:nvPr/>
        </p:nvGrpSpPr>
        <p:grpSpPr>
          <a:xfrm>
            <a:off x="337288" y="2621033"/>
            <a:ext cx="402482" cy="1934610"/>
            <a:chOff x="700329" y="2716822"/>
            <a:chExt cx="369332" cy="1711809"/>
          </a:xfrm>
        </p:grpSpPr>
        <p:sp>
          <p:nvSpPr>
            <p:cNvPr id="44" name="正方形/長方形 43">
              <a:extLst>
                <a:ext uri="{FF2B5EF4-FFF2-40B4-BE49-F238E27FC236}">
                  <a16:creationId xmlns:a16="http://schemas.microsoft.com/office/drawing/2014/main" id="{AABBD457-AE04-C545-B7FA-BE434C8F9970}"/>
                </a:ext>
              </a:extLst>
            </p:cNvPr>
            <p:cNvSpPr/>
            <p:nvPr/>
          </p:nvSpPr>
          <p:spPr>
            <a:xfrm>
              <a:off x="734587" y="2716822"/>
              <a:ext cx="323499" cy="1711809"/>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F3F21D35-CE36-A34E-9149-1214CBBCD763}"/>
                </a:ext>
              </a:extLst>
            </p:cNvPr>
            <p:cNvSpPr txBox="1"/>
            <p:nvPr/>
          </p:nvSpPr>
          <p:spPr>
            <a:xfrm>
              <a:off x="700329" y="2791186"/>
              <a:ext cx="369332" cy="1563082"/>
            </a:xfrm>
            <a:prstGeom prst="rect">
              <a:avLst/>
            </a:prstGeom>
            <a:noFill/>
          </p:spPr>
          <p:txBody>
            <a:bodyPr vert="eaVert" wrap="square" rtlCol="0" anchor="ctr">
              <a:spAutoFit/>
            </a:bodyPr>
            <a:lstStyle/>
            <a:p>
              <a:pPr algn="ctr"/>
              <a:r>
                <a:rPr kumimoji="1" lang="ja-JP" altLang="en-US" sz="1200" dirty="0">
                  <a:solidFill>
                    <a:schemeClr val="bg1"/>
                  </a:solidFill>
                  <a:latin typeface="メイリオ"/>
                  <a:ea typeface="メイリオ"/>
                  <a:cs typeface="メイリオ"/>
                </a:rPr>
                <a:t>機会：</a:t>
              </a:r>
              <a:r>
                <a:rPr kumimoji="1" lang="en-US" altLang="ja-JP" sz="1200" dirty="0">
                  <a:solidFill>
                    <a:schemeClr val="bg1"/>
                  </a:solidFill>
                  <a:latin typeface="メイリオ"/>
                  <a:ea typeface="メイリオ"/>
                  <a:cs typeface="メイリオ"/>
                </a:rPr>
                <a:t>Opportunity</a:t>
              </a:r>
              <a:endParaRPr kumimoji="1" lang="ja-JP" altLang="en-US" sz="1200" dirty="0">
                <a:solidFill>
                  <a:schemeClr val="bg1"/>
                </a:solidFill>
                <a:latin typeface="メイリオ"/>
                <a:ea typeface="メイリオ"/>
                <a:cs typeface="メイリオ"/>
              </a:endParaRPr>
            </a:p>
          </p:txBody>
        </p:sp>
      </p:grpSp>
      <p:grpSp>
        <p:nvGrpSpPr>
          <p:cNvPr id="40" name="グループ化 39">
            <a:extLst>
              <a:ext uri="{FF2B5EF4-FFF2-40B4-BE49-F238E27FC236}">
                <a16:creationId xmlns:a16="http://schemas.microsoft.com/office/drawing/2014/main" id="{CFFD6E7F-0331-5041-A544-874EAE97E8CF}"/>
              </a:ext>
            </a:extLst>
          </p:cNvPr>
          <p:cNvGrpSpPr/>
          <p:nvPr/>
        </p:nvGrpSpPr>
        <p:grpSpPr>
          <a:xfrm>
            <a:off x="3435922" y="689065"/>
            <a:ext cx="3061303" cy="365604"/>
            <a:chOff x="5255787" y="918533"/>
            <a:chExt cx="3950753" cy="455605"/>
          </a:xfrm>
        </p:grpSpPr>
        <p:sp>
          <p:nvSpPr>
            <p:cNvPr id="41" name="正方形/長方形 40">
              <a:extLst>
                <a:ext uri="{FF2B5EF4-FFF2-40B4-BE49-F238E27FC236}">
                  <a16:creationId xmlns:a16="http://schemas.microsoft.com/office/drawing/2014/main" id="{5538AEE4-4767-1D44-A2BD-C7D8450A1FA1}"/>
                </a:ext>
              </a:extLst>
            </p:cNvPr>
            <p:cNvSpPr/>
            <p:nvPr/>
          </p:nvSpPr>
          <p:spPr>
            <a:xfrm rot="16200000">
              <a:off x="7003361" y="-829041"/>
              <a:ext cx="455605" cy="3950753"/>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ACC7D119-C16D-0145-AD66-AD3CC1043F1D}"/>
                </a:ext>
              </a:extLst>
            </p:cNvPr>
            <p:cNvSpPr txBox="1"/>
            <p:nvPr/>
          </p:nvSpPr>
          <p:spPr>
            <a:xfrm>
              <a:off x="6321282" y="951278"/>
              <a:ext cx="1819779" cy="390116"/>
            </a:xfrm>
            <a:prstGeom prst="rect">
              <a:avLst/>
            </a:prstGeom>
            <a:noFill/>
          </p:spPr>
          <p:txBody>
            <a:bodyPr vert="horz" wrap="none" rtlCol="0" anchor="ctr">
              <a:spAutoFit/>
            </a:bodyPr>
            <a:lstStyle/>
            <a:p>
              <a:pPr algn="ctr"/>
              <a:r>
                <a:rPr kumimoji="1" lang="ja-JP" altLang="en-US" sz="1200" dirty="0">
                  <a:solidFill>
                    <a:schemeClr val="bg1"/>
                  </a:solidFill>
                  <a:latin typeface="メイリオ"/>
                  <a:ea typeface="メイリオ"/>
                  <a:cs typeface="メイリオ"/>
                </a:rPr>
                <a:t>強み：</a:t>
              </a:r>
              <a:r>
                <a:rPr kumimoji="1" lang="en-US" altLang="ja-JP" sz="1200" dirty="0">
                  <a:solidFill>
                    <a:schemeClr val="bg1"/>
                  </a:solidFill>
                  <a:latin typeface="メイリオ"/>
                  <a:ea typeface="メイリオ"/>
                  <a:cs typeface="メイリオ"/>
                </a:rPr>
                <a:t>Strength</a:t>
              </a:r>
              <a:endParaRPr kumimoji="1" lang="ja-JP" altLang="en-US" sz="1200" dirty="0">
                <a:solidFill>
                  <a:schemeClr val="bg1"/>
                </a:solidFill>
                <a:latin typeface="メイリオ"/>
                <a:ea typeface="メイリオ"/>
                <a:cs typeface="メイリオ"/>
              </a:endParaRPr>
            </a:p>
          </p:txBody>
        </p:sp>
      </p:grpSp>
      <p:grpSp>
        <p:nvGrpSpPr>
          <p:cNvPr id="38" name="グループ化 37">
            <a:extLst>
              <a:ext uri="{FF2B5EF4-FFF2-40B4-BE49-F238E27FC236}">
                <a16:creationId xmlns:a16="http://schemas.microsoft.com/office/drawing/2014/main" id="{DBE5D576-CCC6-3640-82C3-5D3D215545B0}"/>
              </a:ext>
            </a:extLst>
          </p:cNvPr>
          <p:cNvGrpSpPr/>
          <p:nvPr/>
        </p:nvGrpSpPr>
        <p:grpSpPr>
          <a:xfrm>
            <a:off x="6497225" y="689065"/>
            <a:ext cx="3061303" cy="365604"/>
            <a:chOff x="5255787" y="918533"/>
            <a:chExt cx="3950753" cy="455605"/>
          </a:xfrm>
        </p:grpSpPr>
        <p:sp>
          <p:nvSpPr>
            <p:cNvPr id="36" name="正方形/長方形 35">
              <a:extLst>
                <a:ext uri="{FF2B5EF4-FFF2-40B4-BE49-F238E27FC236}">
                  <a16:creationId xmlns:a16="http://schemas.microsoft.com/office/drawing/2014/main" id="{C542C1E3-90F3-464B-8CB6-2324111CD7A8}"/>
                </a:ext>
              </a:extLst>
            </p:cNvPr>
            <p:cNvSpPr/>
            <p:nvPr/>
          </p:nvSpPr>
          <p:spPr>
            <a:xfrm rot="16200000">
              <a:off x="7003361" y="-829041"/>
              <a:ext cx="455605" cy="3950753"/>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9F24C340-F102-3A47-9722-03DBC1E29BED}"/>
                </a:ext>
              </a:extLst>
            </p:cNvPr>
            <p:cNvSpPr txBox="1"/>
            <p:nvPr/>
          </p:nvSpPr>
          <p:spPr>
            <a:xfrm>
              <a:off x="6252069" y="951278"/>
              <a:ext cx="1958202" cy="390116"/>
            </a:xfrm>
            <a:prstGeom prst="rect">
              <a:avLst/>
            </a:prstGeom>
            <a:noFill/>
          </p:spPr>
          <p:txBody>
            <a:bodyPr vert="horz" wrap="none" rtlCol="0" anchor="ctr">
              <a:spAutoFit/>
            </a:bodyPr>
            <a:lstStyle/>
            <a:p>
              <a:pPr algn="ctr"/>
              <a:r>
                <a:rPr kumimoji="1" lang="ja-JP" altLang="en-US" sz="1200" dirty="0">
                  <a:solidFill>
                    <a:schemeClr val="bg1"/>
                  </a:solidFill>
                  <a:latin typeface="メイリオ"/>
                  <a:ea typeface="メイリオ"/>
                  <a:cs typeface="メイリオ"/>
                </a:rPr>
                <a:t>弱み：</a:t>
              </a:r>
              <a:r>
                <a:rPr kumimoji="1" lang="en-US" altLang="ja-JP" sz="1200" dirty="0">
                  <a:solidFill>
                    <a:schemeClr val="bg1"/>
                  </a:solidFill>
                  <a:latin typeface="メイリオ"/>
                  <a:ea typeface="メイリオ"/>
                  <a:cs typeface="メイリオ"/>
                </a:rPr>
                <a:t>Weakness</a:t>
              </a:r>
              <a:endParaRPr kumimoji="1" lang="ja-JP" altLang="en-US" sz="1200" dirty="0">
                <a:solidFill>
                  <a:schemeClr val="bg1"/>
                </a:solidFill>
                <a:latin typeface="メイリオ"/>
                <a:ea typeface="メイリオ"/>
                <a:cs typeface="メイリオ"/>
              </a:endParaRPr>
            </a:p>
          </p:txBody>
        </p:sp>
      </p:grpSp>
      <p:cxnSp>
        <p:nvCxnSpPr>
          <p:cNvPr id="7" name="直線コネクタ 6"/>
          <p:cNvCxnSpPr/>
          <p:nvPr/>
        </p:nvCxnSpPr>
        <p:spPr>
          <a:xfrm>
            <a:off x="374621" y="4555643"/>
            <a:ext cx="919409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 name="直線コネクタ 3"/>
          <p:cNvCxnSpPr/>
          <p:nvPr/>
        </p:nvCxnSpPr>
        <p:spPr>
          <a:xfrm>
            <a:off x="6483250" y="686423"/>
            <a:ext cx="1"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50" name="テキスト ボックス 49">
            <a:extLst>
              <a:ext uri="{FF2B5EF4-FFF2-40B4-BE49-F238E27FC236}">
                <a16:creationId xmlns:a16="http://schemas.microsoft.com/office/drawing/2014/main" id="{C0AD1ABB-A5E2-5B40-8DA3-10DE05E6802A}"/>
              </a:ext>
            </a:extLst>
          </p:cNvPr>
          <p:cNvSpPr txBox="1"/>
          <p:nvPr/>
        </p:nvSpPr>
        <p:spPr>
          <a:xfrm>
            <a:off x="463308" y="238540"/>
            <a:ext cx="1444178"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34_</a:t>
            </a:r>
            <a:r>
              <a:rPr lang="ja-JP" altLang="en-US" dirty="0"/>
              <a:t>クロス</a:t>
            </a:r>
            <a:r>
              <a:rPr lang="en-US" altLang="ja-JP" dirty="0"/>
              <a:t>SWOT</a:t>
            </a:r>
            <a:endParaRPr lang="ja-JP" altLang="en-US" dirty="0"/>
          </a:p>
        </p:txBody>
      </p:sp>
      <p:sp>
        <p:nvSpPr>
          <p:cNvPr id="23" name="正方形/長方形 22">
            <a:extLst>
              <a:ext uri="{FF2B5EF4-FFF2-40B4-BE49-F238E27FC236}">
                <a16:creationId xmlns:a16="http://schemas.microsoft.com/office/drawing/2014/main" id="{4D22FC6A-0253-3B48-84B2-3034A1E81ED8}"/>
              </a:ext>
            </a:extLst>
          </p:cNvPr>
          <p:cNvSpPr/>
          <p:nvPr/>
        </p:nvSpPr>
        <p:spPr>
          <a:xfrm>
            <a:off x="3449899" y="686423"/>
            <a:ext cx="6108586" cy="5803828"/>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594A5EB1-BDFB-B648-8ECD-AA6F0FF94657}"/>
              </a:ext>
            </a:extLst>
          </p:cNvPr>
          <p:cNvSpPr/>
          <p:nvPr/>
        </p:nvSpPr>
        <p:spPr>
          <a:xfrm>
            <a:off x="374620" y="2621031"/>
            <a:ext cx="9183865" cy="386921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9" name="テキスト ボックス 18">
            <a:extLst>
              <a:ext uri="{FF2B5EF4-FFF2-40B4-BE49-F238E27FC236}">
                <a16:creationId xmlns:a16="http://schemas.microsoft.com/office/drawing/2014/main" id="{6642AA92-0E03-3C49-9CF7-97D16ECF3498}"/>
              </a:ext>
            </a:extLst>
          </p:cNvPr>
          <p:cNvSpPr txBox="1"/>
          <p:nvPr/>
        </p:nvSpPr>
        <p:spPr>
          <a:xfrm>
            <a:off x="790090" y="2707660"/>
            <a:ext cx="2566872" cy="824841"/>
          </a:xfrm>
          <a:prstGeom prst="rect">
            <a:avLst/>
          </a:prstGeom>
          <a:noFill/>
        </p:spPr>
        <p:txBody>
          <a:bodyPr vert="horz" wrap="square" rtlCol="0" anchor="t">
            <a:spAutoFit/>
          </a:bodyPr>
          <a:lstStyle/>
          <a:p>
            <a:pPr marL="228600" indent="-228600">
              <a:lnSpc>
                <a:spcPct val="120000"/>
              </a:lnSpc>
              <a:buFont typeface="+mj-lt"/>
              <a:buAutoNum type="arabicPeriod"/>
            </a:pPr>
            <a:r>
              <a:rPr lang="en-US" altLang="en-US" sz="800" dirty="0" err="1">
                <a:solidFill>
                  <a:schemeClr val="tx1">
                    <a:lumMod val="85000"/>
                    <a:lumOff val="15000"/>
                  </a:schemeClr>
                </a:solidFill>
                <a:latin typeface="メイリオ"/>
                <a:ea typeface="メイリオ"/>
                <a:cs typeface="メイリオ"/>
              </a:rPr>
              <a:t>店舗近辺は住宅街ではなく商業地</a:t>
            </a:r>
            <a:endParaRPr lang="en-US" altLang="en-US" sz="800" dirty="0">
              <a:solidFill>
                <a:schemeClr val="tx1">
                  <a:lumMod val="85000"/>
                  <a:lumOff val="15000"/>
                </a:schemeClr>
              </a:solidFill>
              <a:latin typeface="メイリオ"/>
              <a:ea typeface="メイリオ"/>
              <a:cs typeface="メイリオ"/>
            </a:endParaRPr>
          </a:p>
          <a:p>
            <a:pPr marL="228600" indent="-228600">
              <a:lnSpc>
                <a:spcPct val="120000"/>
              </a:lnSpc>
              <a:buFont typeface="+mj-lt"/>
              <a:buAutoNum type="arabicPeriod"/>
            </a:pPr>
            <a:r>
              <a:rPr lang="ja-JP" altLang="en-US" sz="800" dirty="0">
                <a:solidFill>
                  <a:schemeClr val="tx1">
                    <a:lumMod val="85000"/>
                    <a:lumOff val="15000"/>
                  </a:schemeClr>
                </a:solidFill>
                <a:latin typeface="メイリオ"/>
                <a:ea typeface="メイリオ"/>
                <a:cs typeface="メイリオ"/>
              </a:rPr>
              <a:t>周囲には大学や結婚式場も多い</a:t>
            </a:r>
            <a:endParaRPr lang="en-US" altLang="en-US" sz="800" dirty="0">
              <a:solidFill>
                <a:schemeClr val="tx1">
                  <a:lumMod val="85000"/>
                  <a:lumOff val="15000"/>
                </a:schemeClr>
              </a:solidFill>
              <a:latin typeface="メイリオ"/>
              <a:ea typeface="メイリオ"/>
              <a:cs typeface="メイリオ"/>
            </a:endParaRPr>
          </a:p>
          <a:p>
            <a:pPr marL="228600" indent="-228600">
              <a:lnSpc>
                <a:spcPct val="120000"/>
              </a:lnSpc>
              <a:buFont typeface="+mj-lt"/>
              <a:buAutoNum type="arabicPeriod"/>
            </a:pPr>
            <a:r>
              <a:rPr lang="en-US" altLang="en-US" sz="800" dirty="0" err="1">
                <a:solidFill>
                  <a:schemeClr val="tx1">
                    <a:lumMod val="85000"/>
                    <a:lumOff val="15000"/>
                  </a:schemeClr>
                </a:solidFill>
                <a:latin typeface="メイリオ"/>
                <a:ea typeface="メイリオ"/>
                <a:cs typeface="メイリオ"/>
              </a:rPr>
              <a:t>婚活や恋活イベントが多い</a:t>
            </a:r>
            <a:endParaRPr lang="en-US" altLang="en-US" sz="800" dirty="0">
              <a:solidFill>
                <a:schemeClr val="tx1">
                  <a:lumMod val="85000"/>
                  <a:lumOff val="15000"/>
                </a:schemeClr>
              </a:solidFill>
              <a:latin typeface="メイリオ"/>
              <a:ea typeface="メイリオ"/>
              <a:cs typeface="メイリオ"/>
            </a:endParaRPr>
          </a:p>
          <a:p>
            <a:pPr marL="228600" indent="-228600">
              <a:lnSpc>
                <a:spcPct val="120000"/>
              </a:lnSpc>
              <a:buFont typeface="+mj-lt"/>
              <a:buAutoNum type="arabicPeriod"/>
            </a:pPr>
            <a:r>
              <a:rPr lang="en-US" altLang="en-US" sz="800" dirty="0" err="1">
                <a:solidFill>
                  <a:schemeClr val="tx1">
                    <a:lumMod val="85000"/>
                    <a:lumOff val="15000"/>
                  </a:schemeClr>
                </a:solidFill>
                <a:latin typeface="メイリオ"/>
                <a:ea typeface="メイリオ"/>
                <a:cs typeface="メイリオ"/>
              </a:rPr>
              <a:t>和食がブーム</a:t>
            </a:r>
            <a:endParaRPr lang="en-US" altLang="en-US" sz="800" dirty="0">
              <a:solidFill>
                <a:schemeClr val="tx1">
                  <a:lumMod val="85000"/>
                  <a:lumOff val="15000"/>
                </a:schemeClr>
              </a:solidFill>
              <a:latin typeface="メイリオ"/>
              <a:ea typeface="メイリオ"/>
              <a:cs typeface="メイリオ"/>
            </a:endParaRPr>
          </a:p>
          <a:p>
            <a:pPr marL="228600" indent="-228600">
              <a:lnSpc>
                <a:spcPct val="120000"/>
              </a:lnSpc>
              <a:buFont typeface="+mj-lt"/>
              <a:buAutoNum type="arabicPeriod"/>
            </a:pPr>
            <a:r>
              <a:rPr lang="en-US" altLang="en-US" sz="800" dirty="0" err="1">
                <a:solidFill>
                  <a:schemeClr val="tx1">
                    <a:lumMod val="85000"/>
                    <a:lumOff val="15000"/>
                  </a:schemeClr>
                </a:solidFill>
                <a:latin typeface="メイリオ"/>
                <a:ea typeface="メイリオ"/>
                <a:cs typeface="メイリオ"/>
              </a:rPr>
              <a:t>地味婚が主流にな</a:t>
            </a:r>
            <a:r>
              <a:rPr lang="ja-JP" altLang="en-US" sz="800" dirty="0">
                <a:solidFill>
                  <a:schemeClr val="tx1">
                    <a:lumMod val="85000"/>
                    <a:lumOff val="15000"/>
                  </a:schemeClr>
                </a:solidFill>
                <a:latin typeface="メイリオ"/>
                <a:ea typeface="メイリオ"/>
                <a:cs typeface="メイリオ"/>
              </a:rPr>
              <a:t>りそう</a:t>
            </a:r>
            <a:endParaRPr lang="en-US" altLang="en-US" sz="800" dirty="0">
              <a:solidFill>
                <a:schemeClr val="tx1">
                  <a:lumMod val="85000"/>
                  <a:lumOff val="15000"/>
                </a:schemeClr>
              </a:solidFill>
              <a:latin typeface="メイリオ"/>
              <a:ea typeface="メイリオ"/>
              <a:cs typeface="メイリオ"/>
            </a:endParaRPr>
          </a:p>
        </p:txBody>
      </p:sp>
      <p:sp>
        <p:nvSpPr>
          <p:cNvPr id="20" name="テキスト ボックス 19">
            <a:extLst>
              <a:ext uri="{FF2B5EF4-FFF2-40B4-BE49-F238E27FC236}">
                <a16:creationId xmlns:a16="http://schemas.microsoft.com/office/drawing/2014/main" id="{CED3C8A3-223E-3E42-8F91-074558FAE430}"/>
              </a:ext>
            </a:extLst>
          </p:cNvPr>
          <p:cNvSpPr txBox="1"/>
          <p:nvPr/>
        </p:nvSpPr>
        <p:spPr>
          <a:xfrm>
            <a:off x="790090" y="4642271"/>
            <a:ext cx="2566872" cy="824841"/>
          </a:xfrm>
          <a:prstGeom prst="rect">
            <a:avLst/>
          </a:prstGeom>
          <a:noFill/>
        </p:spPr>
        <p:txBody>
          <a:bodyPr vert="horz" wrap="square" rtlCol="0" anchor="t">
            <a:spAutoFit/>
          </a:bodyPr>
          <a:lstStyle/>
          <a:p>
            <a:pPr marL="228600" indent="-228600">
              <a:lnSpc>
                <a:spcPct val="120000"/>
              </a:lnSpc>
              <a:buFont typeface="+mj-lt"/>
              <a:buAutoNum type="arabicPeriod"/>
            </a:pPr>
            <a:r>
              <a:rPr lang="ja-JP" altLang="en-US" sz="800" dirty="0">
                <a:solidFill>
                  <a:schemeClr val="tx1">
                    <a:lumMod val="85000"/>
                    <a:lumOff val="15000"/>
                  </a:schemeClr>
                </a:solidFill>
                <a:latin typeface="メイリオ"/>
                <a:ea typeface="メイリオ"/>
                <a:cs typeface="メイリオ"/>
              </a:rPr>
              <a:t>結婚式場と連携する</a:t>
            </a:r>
            <a:r>
              <a:rPr lang="en-US" altLang="ja-JP" sz="800" dirty="0">
                <a:solidFill>
                  <a:schemeClr val="tx1">
                    <a:lumMod val="85000"/>
                    <a:lumOff val="15000"/>
                  </a:schemeClr>
                </a:solidFill>
                <a:latin typeface="メイリオ"/>
                <a:ea typeface="メイリオ"/>
                <a:cs typeface="メイリオ"/>
              </a:rPr>
              <a:t>2</a:t>
            </a:r>
            <a:r>
              <a:rPr lang="ja-JP" altLang="en-US" sz="800" dirty="0">
                <a:solidFill>
                  <a:schemeClr val="tx1">
                    <a:lumMod val="85000"/>
                    <a:lumOff val="15000"/>
                  </a:schemeClr>
                </a:solidFill>
                <a:latin typeface="メイリオ"/>
                <a:ea typeface="メイリオ"/>
                <a:cs typeface="メイリオ"/>
              </a:rPr>
              <a:t>次会が増えている</a:t>
            </a:r>
            <a:endParaRPr lang="en-US" altLang="ja-JP" sz="800" dirty="0">
              <a:solidFill>
                <a:schemeClr val="tx1">
                  <a:lumMod val="85000"/>
                  <a:lumOff val="15000"/>
                </a:schemeClr>
              </a:solidFill>
              <a:latin typeface="メイリオ"/>
              <a:ea typeface="メイリオ"/>
              <a:cs typeface="メイリオ"/>
            </a:endParaRPr>
          </a:p>
          <a:p>
            <a:pPr marL="228600" indent="-228600">
              <a:lnSpc>
                <a:spcPct val="120000"/>
              </a:lnSpc>
              <a:buFont typeface="+mj-lt"/>
              <a:buAutoNum type="arabicPeriod"/>
            </a:pPr>
            <a:r>
              <a:rPr lang="ja-JP" altLang="en-US" sz="800" dirty="0">
                <a:solidFill>
                  <a:schemeClr val="tx1">
                    <a:lumMod val="85000"/>
                    <a:lumOff val="15000"/>
                  </a:schemeClr>
                </a:solidFill>
                <a:latin typeface="メイリオ"/>
                <a:ea typeface="メイリオ"/>
                <a:cs typeface="メイリオ"/>
              </a:rPr>
              <a:t>接待文化が下火</a:t>
            </a:r>
            <a:endParaRPr lang="en-US" altLang="ja-JP" sz="800" dirty="0">
              <a:solidFill>
                <a:schemeClr val="tx1">
                  <a:lumMod val="85000"/>
                  <a:lumOff val="15000"/>
                </a:schemeClr>
              </a:solidFill>
              <a:latin typeface="メイリオ"/>
              <a:ea typeface="メイリオ"/>
              <a:cs typeface="メイリオ"/>
            </a:endParaRPr>
          </a:p>
          <a:p>
            <a:pPr marL="228600" indent="-228600">
              <a:lnSpc>
                <a:spcPct val="120000"/>
              </a:lnSpc>
              <a:buFont typeface="+mj-lt"/>
              <a:buAutoNum type="arabicPeriod"/>
            </a:pPr>
            <a:r>
              <a:rPr lang="ja-JP" altLang="en-US" sz="800" dirty="0">
                <a:solidFill>
                  <a:schemeClr val="tx1">
                    <a:lumMod val="85000"/>
                    <a:lumOff val="15000"/>
                  </a:schemeClr>
                </a:solidFill>
                <a:latin typeface="メイリオ"/>
                <a:ea typeface="メイリオ"/>
                <a:cs typeface="メイリオ"/>
              </a:rPr>
              <a:t>外食から内食へ移行している</a:t>
            </a:r>
            <a:endParaRPr lang="en-US" altLang="ja-JP" sz="800" dirty="0">
              <a:solidFill>
                <a:schemeClr val="tx1">
                  <a:lumMod val="85000"/>
                  <a:lumOff val="15000"/>
                </a:schemeClr>
              </a:solidFill>
              <a:latin typeface="メイリオ"/>
              <a:ea typeface="メイリオ"/>
              <a:cs typeface="メイリオ"/>
            </a:endParaRPr>
          </a:p>
          <a:p>
            <a:pPr marL="228600" indent="-228600">
              <a:lnSpc>
                <a:spcPct val="120000"/>
              </a:lnSpc>
              <a:buFont typeface="+mj-lt"/>
              <a:buAutoNum type="arabicPeriod"/>
            </a:pPr>
            <a:r>
              <a:rPr lang="ja-JP" altLang="en-US" sz="800" dirty="0">
                <a:solidFill>
                  <a:schemeClr val="tx1">
                    <a:lumMod val="85000"/>
                    <a:lumOff val="15000"/>
                  </a:schemeClr>
                </a:solidFill>
                <a:latin typeface="メイリオ"/>
                <a:ea typeface="メイリオ"/>
                <a:cs typeface="メイリオ"/>
              </a:rPr>
              <a:t>低料金のお店が増えている</a:t>
            </a:r>
            <a:endParaRPr lang="en-US" altLang="ja-JP" sz="800" dirty="0">
              <a:solidFill>
                <a:schemeClr val="tx1">
                  <a:lumMod val="85000"/>
                  <a:lumOff val="15000"/>
                </a:schemeClr>
              </a:solidFill>
              <a:latin typeface="メイリオ"/>
              <a:ea typeface="メイリオ"/>
              <a:cs typeface="メイリオ"/>
            </a:endParaRPr>
          </a:p>
          <a:p>
            <a:pPr marL="228600" indent="-228600">
              <a:lnSpc>
                <a:spcPct val="120000"/>
              </a:lnSpc>
              <a:buFont typeface="+mj-lt"/>
              <a:buAutoNum type="arabicPeriod"/>
            </a:pPr>
            <a:r>
              <a:rPr lang="ja-JP" altLang="en-US" sz="800" dirty="0">
                <a:solidFill>
                  <a:schemeClr val="tx1">
                    <a:lumMod val="85000"/>
                    <a:lumOff val="15000"/>
                  </a:schemeClr>
                </a:solidFill>
                <a:latin typeface="メイリオ"/>
                <a:ea typeface="メイリオ"/>
                <a:cs typeface="メイリオ"/>
              </a:rPr>
              <a:t>コスト重視のお客様はチェーン店に流れている</a:t>
            </a:r>
            <a:endParaRPr lang="en-US" altLang="ja-JP" sz="800" dirty="0">
              <a:solidFill>
                <a:schemeClr val="tx1">
                  <a:lumMod val="85000"/>
                  <a:lumOff val="15000"/>
                </a:schemeClr>
              </a:solidFill>
              <a:latin typeface="メイリオ"/>
              <a:ea typeface="メイリオ"/>
              <a:cs typeface="メイリオ"/>
            </a:endParaRPr>
          </a:p>
        </p:txBody>
      </p:sp>
      <p:sp>
        <p:nvSpPr>
          <p:cNvPr id="21" name="テキスト ボックス 20">
            <a:extLst>
              <a:ext uri="{FF2B5EF4-FFF2-40B4-BE49-F238E27FC236}">
                <a16:creationId xmlns:a16="http://schemas.microsoft.com/office/drawing/2014/main" id="{65603B38-12C6-0D46-B456-B3C6BCA9AC02}"/>
              </a:ext>
            </a:extLst>
          </p:cNvPr>
          <p:cNvSpPr txBox="1"/>
          <p:nvPr/>
        </p:nvSpPr>
        <p:spPr>
          <a:xfrm>
            <a:off x="3514886" y="1089559"/>
            <a:ext cx="2893725" cy="824841"/>
          </a:xfrm>
          <a:prstGeom prst="rect">
            <a:avLst/>
          </a:prstGeom>
          <a:noFill/>
        </p:spPr>
        <p:txBody>
          <a:bodyPr vert="horz" wrap="square" rtlCol="0" anchor="t">
            <a:spAutoFit/>
          </a:bodyPr>
          <a:lstStyle/>
          <a:p>
            <a:pPr marL="228600" indent="-228600">
              <a:lnSpc>
                <a:spcPct val="120000"/>
              </a:lnSpc>
              <a:buFont typeface="+mj-lt"/>
              <a:buAutoNum type="arabicPeriod"/>
            </a:pPr>
            <a:r>
              <a:rPr lang="ja-JP" altLang="en-US" sz="800" dirty="0">
                <a:solidFill>
                  <a:schemeClr val="tx1">
                    <a:lumMod val="85000"/>
                    <a:lumOff val="15000"/>
                  </a:schemeClr>
                </a:solidFill>
                <a:latin typeface="メイリオ"/>
                <a:ea typeface="メイリオ"/>
                <a:cs typeface="メイリオ"/>
              </a:rPr>
              <a:t>地元の新鮮な素材を使用</a:t>
            </a:r>
            <a:endParaRPr lang="en-US" altLang="ja-JP" sz="800" dirty="0">
              <a:solidFill>
                <a:schemeClr val="tx1">
                  <a:lumMod val="85000"/>
                  <a:lumOff val="15000"/>
                </a:schemeClr>
              </a:solidFill>
              <a:latin typeface="メイリオ"/>
              <a:ea typeface="メイリオ"/>
              <a:cs typeface="メイリオ"/>
            </a:endParaRPr>
          </a:p>
          <a:p>
            <a:pPr marL="228600" indent="-228600">
              <a:lnSpc>
                <a:spcPct val="120000"/>
              </a:lnSpc>
              <a:buFont typeface="+mj-lt"/>
              <a:buAutoNum type="arabicPeriod"/>
            </a:pPr>
            <a:r>
              <a:rPr lang="ja-JP" altLang="en-US" sz="800" dirty="0">
                <a:solidFill>
                  <a:schemeClr val="tx1">
                    <a:lumMod val="85000"/>
                    <a:lumOff val="15000"/>
                  </a:schemeClr>
                </a:solidFill>
                <a:latin typeface="メイリオ"/>
                <a:ea typeface="メイリオ"/>
                <a:cs typeface="メイリオ"/>
              </a:rPr>
              <a:t>和食がメインだがイタリアンやフレンチにも対応可</a:t>
            </a:r>
            <a:endParaRPr lang="en-US" altLang="ja-JP" sz="800" dirty="0">
              <a:solidFill>
                <a:schemeClr val="tx1">
                  <a:lumMod val="85000"/>
                  <a:lumOff val="15000"/>
                </a:schemeClr>
              </a:solidFill>
              <a:latin typeface="メイリオ"/>
              <a:ea typeface="メイリオ"/>
              <a:cs typeface="メイリオ"/>
            </a:endParaRPr>
          </a:p>
          <a:p>
            <a:pPr marL="228600" indent="-228600">
              <a:lnSpc>
                <a:spcPct val="120000"/>
              </a:lnSpc>
              <a:buFont typeface="+mj-lt"/>
              <a:buAutoNum type="arabicPeriod"/>
            </a:pPr>
            <a:r>
              <a:rPr lang="ja-JP" altLang="en-US" sz="800" dirty="0">
                <a:solidFill>
                  <a:schemeClr val="tx1">
                    <a:lumMod val="85000"/>
                    <a:lumOff val="15000"/>
                  </a:schemeClr>
                </a:solidFill>
                <a:latin typeface="メイリオ"/>
                <a:ea typeface="メイリオ"/>
                <a:cs typeface="メイリオ"/>
              </a:rPr>
              <a:t>築</a:t>
            </a:r>
            <a:r>
              <a:rPr lang="en-US" altLang="ja-JP" sz="800" dirty="0">
                <a:solidFill>
                  <a:schemeClr val="tx1">
                    <a:lumMod val="85000"/>
                    <a:lumOff val="15000"/>
                  </a:schemeClr>
                </a:solidFill>
                <a:latin typeface="メイリオ"/>
                <a:ea typeface="メイリオ"/>
                <a:cs typeface="メイリオ"/>
              </a:rPr>
              <a:t>1</a:t>
            </a:r>
            <a:r>
              <a:rPr lang="ja-JP" altLang="en-US" sz="800" dirty="0">
                <a:solidFill>
                  <a:schemeClr val="tx1">
                    <a:lumMod val="85000"/>
                    <a:lumOff val="15000"/>
                  </a:schemeClr>
                </a:solidFill>
                <a:latin typeface="メイリオ"/>
                <a:ea typeface="メイリオ"/>
                <a:cs typeface="メイリオ"/>
              </a:rPr>
              <a:t>年で外観・内観ともにきれい</a:t>
            </a:r>
            <a:endParaRPr lang="en-US" altLang="ja-JP" sz="800" dirty="0">
              <a:solidFill>
                <a:schemeClr val="tx1">
                  <a:lumMod val="85000"/>
                  <a:lumOff val="15000"/>
                </a:schemeClr>
              </a:solidFill>
              <a:latin typeface="メイリオ"/>
              <a:ea typeface="メイリオ"/>
              <a:cs typeface="メイリオ"/>
            </a:endParaRPr>
          </a:p>
          <a:p>
            <a:pPr marL="228600" indent="-228600">
              <a:lnSpc>
                <a:spcPct val="120000"/>
              </a:lnSpc>
              <a:buFont typeface="+mj-lt"/>
              <a:buAutoNum type="arabicPeriod"/>
            </a:pPr>
            <a:r>
              <a:rPr lang="ja-JP" altLang="en-US" sz="800" dirty="0">
                <a:solidFill>
                  <a:schemeClr val="tx1">
                    <a:lumMod val="85000"/>
                    <a:lumOff val="15000"/>
                  </a:schemeClr>
                </a:solidFill>
                <a:latin typeface="メイリオ"/>
                <a:ea typeface="メイリオ"/>
                <a:cs typeface="メイリオ"/>
              </a:rPr>
              <a:t>駐車場が広い</a:t>
            </a:r>
            <a:endParaRPr lang="en-US" altLang="ja-JP" sz="800" dirty="0">
              <a:solidFill>
                <a:schemeClr val="tx1">
                  <a:lumMod val="85000"/>
                  <a:lumOff val="15000"/>
                </a:schemeClr>
              </a:solidFill>
              <a:latin typeface="メイリオ"/>
              <a:ea typeface="メイリオ"/>
              <a:cs typeface="メイリオ"/>
            </a:endParaRPr>
          </a:p>
          <a:p>
            <a:pPr marL="228600" indent="-228600">
              <a:lnSpc>
                <a:spcPct val="120000"/>
              </a:lnSpc>
              <a:buFont typeface="+mj-lt"/>
              <a:buAutoNum type="arabicPeriod"/>
            </a:pPr>
            <a:r>
              <a:rPr lang="ja-JP" altLang="en-US" sz="800" dirty="0">
                <a:solidFill>
                  <a:schemeClr val="tx1">
                    <a:lumMod val="85000"/>
                    <a:lumOff val="15000"/>
                  </a:schemeClr>
                </a:solidFill>
                <a:latin typeface="メイリオ"/>
                <a:ea typeface="メイリオ"/>
                <a:cs typeface="メイリオ"/>
              </a:rPr>
              <a:t>クチコミによる紹介が多い</a:t>
            </a:r>
            <a:endParaRPr lang="en-US" altLang="ja-JP" sz="800" dirty="0">
              <a:solidFill>
                <a:schemeClr val="tx1">
                  <a:lumMod val="85000"/>
                  <a:lumOff val="15000"/>
                </a:schemeClr>
              </a:solidFill>
              <a:latin typeface="メイリオ"/>
              <a:ea typeface="メイリオ"/>
              <a:cs typeface="メイリオ"/>
            </a:endParaRPr>
          </a:p>
        </p:txBody>
      </p:sp>
      <p:sp>
        <p:nvSpPr>
          <p:cNvPr id="22" name="テキスト ボックス 21">
            <a:extLst>
              <a:ext uri="{FF2B5EF4-FFF2-40B4-BE49-F238E27FC236}">
                <a16:creationId xmlns:a16="http://schemas.microsoft.com/office/drawing/2014/main" id="{6F3CC88C-1A41-D94F-834D-2A495B248E6E}"/>
              </a:ext>
            </a:extLst>
          </p:cNvPr>
          <p:cNvSpPr txBox="1"/>
          <p:nvPr/>
        </p:nvSpPr>
        <p:spPr>
          <a:xfrm>
            <a:off x="6573043" y="1089559"/>
            <a:ext cx="2913278" cy="824841"/>
          </a:xfrm>
          <a:prstGeom prst="rect">
            <a:avLst/>
          </a:prstGeom>
          <a:noFill/>
        </p:spPr>
        <p:txBody>
          <a:bodyPr vert="horz" wrap="square" rtlCol="0" anchor="t">
            <a:spAutoFit/>
          </a:bodyPr>
          <a:lstStyle/>
          <a:p>
            <a:pPr marL="228600" indent="-228600">
              <a:lnSpc>
                <a:spcPct val="120000"/>
              </a:lnSpc>
              <a:buFont typeface="+mj-lt"/>
              <a:buAutoNum type="arabicPeriod"/>
            </a:pPr>
            <a:r>
              <a:rPr lang="ja-JP" altLang="en-US" sz="800" dirty="0">
                <a:solidFill>
                  <a:schemeClr val="tx1">
                    <a:lumMod val="85000"/>
                    <a:lumOff val="15000"/>
                  </a:schemeClr>
                </a:solidFill>
                <a:latin typeface="メイリオ"/>
                <a:ea typeface="メイリオ"/>
                <a:cs typeface="メイリオ"/>
              </a:rPr>
              <a:t>オープンして</a:t>
            </a:r>
            <a:r>
              <a:rPr lang="en-US" altLang="ja-JP" sz="800" dirty="0">
                <a:solidFill>
                  <a:schemeClr val="tx1">
                    <a:lumMod val="85000"/>
                    <a:lumOff val="15000"/>
                  </a:schemeClr>
                </a:solidFill>
                <a:latin typeface="メイリオ"/>
                <a:ea typeface="メイリオ"/>
                <a:cs typeface="メイリオ"/>
              </a:rPr>
              <a:t>1</a:t>
            </a:r>
            <a:r>
              <a:rPr lang="ja-JP" altLang="en-US" sz="800" dirty="0">
                <a:solidFill>
                  <a:schemeClr val="tx1">
                    <a:lumMod val="85000"/>
                    <a:lumOff val="15000"/>
                  </a:schemeClr>
                </a:solidFill>
                <a:latin typeface="メイリオ"/>
                <a:ea typeface="メイリオ"/>
                <a:cs typeface="メイリオ"/>
              </a:rPr>
              <a:t>年未満で、認知度が低い</a:t>
            </a:r>
            <a:endParaRPr lang="en-US" altLang="ja-JP" sz="800" dirty="0">
              <a:solidFill>
                <a:schemeClr val="tx1">
                  <a:lumMod val="85000"/>
                  <a:lumOff val="15000"/>
                </a:schemeClr>
              </a:solidFill>
              <a:latin typeface="メイリオ"/>
              <a:ea typeface="メイリオ"/>
              <a:cs typeface="メイリオ"/>
            </a:endParaRPr>
          </a:p>
          <a:p>
            <a:pPr marL="228600" indent="-228600">
              <a:lnSpc>
                <a:spcPct val="120000"/>
              </a:lnSpc>
              <a:buFont typeface="+mj-lt"/>
              <a:buAutoNum type="arabicPeriod"/>
            </a:pPr>
            <a:r>
              <a:rPr lang="ja-JP" altLang="en-US" sz="800" dirty="0">
                <a:solidFill>
                  <a:schemeClr val="tx1">
                    <a:lumMod val="85000"/>
                    <a:lumOff val="15000"/>
                  </a:schemeClr>
                </a:solidFill>
                <a:latin typeface="メイリオ"/>
                <a:ea typeface="メイリオ"/>
                <a:cs typeface="メイリオ"/>
              </a:rPr>
              <a:t>再来店を促す取り組みや仕組みがない</a:t>
            </a:r>
            <a:endParaRPr lang="en-US" altLang="ja-JP" sz="800" dirty="0">
              <a:solidFill>
                <a:schemeClr val="tx1">
                  <a:lumMod val="85000"/>
                  <a:lumOff val="15000"/>
                </a:schemeClr>
              </a:solidFill>
              <a:latin typeface="メイリオ"/>
              <a:ea typeface="メイリオ"/>
              <a:cs typeface="メイリオ"/>
            </a:endParaRPr>
          </a:p>
          <a:p>
            <a:pPr marL="228600" indent="-228600">
              <a:lnSpc>
                <a:spcPct val="120000"/>
              </a:lnSpc>
              <a:buFont typeface="+mj-lt"/>
              <a:buAutoNum type="arabicPeriod"/>
            </a:pPr>
            <a:r>
              <a:rPr lang="ja-JP" altLang="en-US" sz="800" dirty="0">
                <a:solidFill>
                  <a:schemeClr val="tx1">
                    <a:lumMod val="85000"/>
                    <a:lumOff val="15000"/>
                  </a:schemeClr>
                </a:solidFill>
                <a:latin typeface="メイリオ"/>
                <a:ea typeface="メイリオ"/>
                <a:cs typeface="メイリオ"/>
              </a:rPr>
              <a:t>回転率が低い</a:t>
            </a:r>
            <a:endParaRPr lang="en-US" altLang="ja-JP" sz="800" dirty="0">
              <a:solidFill>
                <a:schemeClr val="tx1">
                  <a:lumMod val="85000"/>
                  <a:lumOff val="15000"/>
                </a:schemeClr>
              </a:solidFill>
              <a:latin typeface="メイリオ"/>
              <a:ea typeface="メイリオ"/>
              <a:cs typeface="メイリオ"/>
            </a:endParaRPr>
          </a:p>
          <a:p>
            <a:pPr marL="228600" indent="-228600">
              <a:lnSpc>
                <a:spcPct val="120000"/>
              </a:lnSpc>
              <a:buFont typeface="+mj-lt"/>
              <a:buAutoNum type="arabicPeriod"/>
            </a:pPr>
            <a:r>
              <a:rPr lang="ja-JP" altLang="en-US" sz="800" dirty="0">
                <a:solidFill>
                  <a:schemeClr val="tx1">
                    <a:lumMod val="85000"/>
                    <a:lumOff val="15000"/>
                  </a:schemeClr>
                </a:solidFill>
                <a:latin typeface="メイリオ"/>
                <a:ea typeface="メイリオ"/>
                <a:cs typeface="メイリオ"/>
              </a:rPr>
              <a:t>駅から遠い</a:t>
            </a:r>
            <a:endParaRPr lang="en-US" altLang="ja-JP" sz="800" dirty="0">
              <a:solidFill>
                <a:schemeClr val="tx1">
                  <a:lumMod val="85000"/>
                  <a:lumOff val="15000"/>
                </a:schemeClr>
              </a:solidFill>
              <a:latin typeface="メイリオ"/>
              <a:ea typeface="メイリオ"/>
              <a:cs typeface="メイリオ"/>
            </a:endParaRPr>
          </a:p>
          <a:p>
            <a:pPr marL="228600" indent="-228600">
              <a:lnSpc>
                <a:spcPct val="120000"/>
              </a:lnSpc>
              <a:buFont typeface="+mj-lt"/>
              <a:buAutoNum type="arabicPeriod"/>
            </a:pPr>
            <a:r>
              <a:rPr lang="ja-JP" altLang="en-US" sz="800" dirty="0">
                <a:solidFill>
                  <a:schemeClr val="tx1">
                    <a:lumMod val="85000"/>
                    <a:lumOff val="15000"/>
                  </a:schemeClr>
                </a:solidFill>
                <a:latin typeface="メイリオ"/>
                <a:ea typeface="メイリオ"/>
                <a:cs typeface="メイリオ"/>
              </a:rPr>
              <a:t>グループ企業と連携できていない</a:t>
            </a:r>
            <a:endParaRPr lang="en-US" altLang="ja-JP" sz="800" dirty="0">
              <a:solidFill>
                <a:schemeClr val="tx1">
                  <a:lumMod val="85000"/>
                  <a:lumOff val="15000"/>
                </a:schemeClr>
              </a:solidFill>
              <a:latin typeface="メイリオ"/>
              <a:ea typeface="メイリオ"/>
              <a:cs typeface="メイリオ"/>
            </a:endParaRPr>
          </a:p>
        </p:txBody>
      </p:sp>
      <p:sp>
        <p:nvSpPr>
          <p:cNvPr id="25" name="テキスト ボックス 24">
            <a:extLst>
              <a:ext uri="{FF2B5EF4-FFF2-40B4-BE49-F238E27FC236}">
                <a16:creationId xmlns:a16="http://schemas.microsoft.com/office/drawing/2014/main" id="{3DAC34D1-218F-754D-8D47-9F7AAB9C67D5}"/>
              </a:ext>
            </a:extLst>
          </p:cNvPr>
          <p:cNvSpPr txBox="1"/>
          <p:nvPr/>
        </p:nvSpPr>
        <p:spPr>
          <a:xfrm>
            <a:off x="3514886" y="2702931"/>
            <a:ext cx="2893725" cy="916405"/>
          </a:xfrm>
          <a:prstGeom prst="rect">
            <a:avLst/>
          </a:prstGeom>
          <a:noFill/>
        </p:spPr>
        <p:txBody>
          <a:bodyPr vert="horz" wrap="square" rtlCol="0" anchor="t">
            <a:spAutoFit/>
          </a:bodyPr>
          <a:lstStyle/>
          <a:p>
            <a:pPr marL="228600" indent="-228600">
              <a:lnSpc>
                <a:spcPct val="120000"/>
              </a:lnSpc>
              <a:buFont typeface="+mj-lt"/>
              <a:buAutoNum type="arabicPeriod"/>
            </a:pPr>
            <a:r>
              <a:rPr lang="ja-JP" altLang="en-US" sz="900" dirty="0">
                <a:solidFill>
                  <a:schemeClr val="tx1">
                    <a:lumMod val="85000"/>
                    <a:lumOff val="15000"/>
                  </a:schemeClr>
                </a:solidFill>
                <a:latin typeface="メイリオ"/>
                <a:ea typeface="メイリオ"/>
                <a:cs typeface="メイリオ"/>
              </a:rPr>
              <a:t>地元の食材を使用した創作和食と和洋各種の飲み物を揃えて、楽しいひとときを提供</a:t>
            </a:r>
            <a:endParaRPr lang="en-US" altLang="ja-JP" sz="900" dirty="0">
              <a:solidFill>
                <a:schemeClr val="tx1">
                  <a:lumMod val="85000"/>
                  <a:lumOff val="15000"/>
                </a:schemeClr>
              </a:solidFill>
              <a:latin typeface="メイリオ"/>
              <a:ea typeface="メイリオ"/>
              <a:cs typeface="メイリオ"/>
            </a:endParaRPr>
          </a:p>
          <a:p>
            <a:pPr marL="228600" indent="-228600">
              <a:lnSpc>
                <a:spcPct val="120000"/>
              </a:lnSpc>
              <a:buFont typeface="+mj-lt"/>
              <a:buAutoNum type="arabicPeriod"/>
            </a:pPr>
            <a:r>
              <a:rPr lang="ja-JP" altLang="en-US" sz="900" dirty="0">
                <a:solidFill>
                  <a:schemeClr val="tx1">
                    <a:lumMod val="85000"/>
                    <a:lumOff val="15000"/>
                  </a:schemeClr>
                </a:solidFill>
                <a:latin typeface="メイリオ"/>
                <a:ea typeface="メイリオ"/>
                <a:cs typeface="メイリオ"/>
              </a:rPr>
              <a:t>一見様向けに地元の情報誌、クーポン誌などで告知を継続する</a:t>
            </a:r>
            <a:endParaRPr lang="en-US" altLang="ja-JP" sz="900" dirty="0">
              <a:solidFill>
                <a:schemeClr val="tx1">
                  <a:lumMod val="85000"/>
                  <a:lumOff val="15000"/>
                </a:schemeClr>
              </a:solidFill>
              <a:latin typeface="メイリオ"/>
              <a:ea typeface="メイリオ"/>
              <a:cs typeface="メイリオ"/>
            </a:endParaRPr>
          </a:p>
          <a:p>
            <a:pPr marL="228600" indent="-228600">
              <a:lnSpc>
                <a:spcPct val="120000"/>
              </a:lnSpc>
              <a:buFont typeface="+mj-lt"/>
              <a:buAutoNum type="arabicPeriod"/>
            </a:pPr>
            <a:r>
              <a:rPr lang="ja-JP" altLang="en-US" sz="900" dirty="0">
                <a:solidFill>
                  <a:schemeClr val="tx1">
                    <a:lumMod val="85000"/>
                    <a:lumOff val="15000"/>
                  </a:schemeClr>
                </a:solidFill>
                <a:latin typeface="メイリオ"/>
                <a:ea typeface="メイリオ"/>
                <a:cs typeface="メイリオ"/>
              </a:rPr>
              <a:t>催事で同伴促進や新規顧客名簿の獲得を狙う。</a:t>
            </a:r>
            <a:endParaRPr lang="en-US" altLang="ja-JP" sz="900" dirty="0">
              <a:solidFill>
                <a:schemeClr val="tx1">
                  <a:lumMod val="85000"/>
                  <a:lumOff val="15000"/>
                </a:schemeClr>
              </a:solidFill>
              <a:latin typeface="メイリオ"/>
              <a:ea typeface="メイリオ"/>
              <a:cs typeface="メイリオ"/>
            </a:endParaRPr>
          </a:p>
        </p:txBody>
      </p:sp>
      <p:sp>
        <p:nvSpPr>
          <p:cNvPr id="26" name="テキスト ボックス 25">
            <a:extLst>
              <a:ext uri="{FF2B5EF4-FFF2-40B4-BE49-F238E27FC236}">
                <a16:creationId xmlns:a16="http://schemas.microsoft.com/office/drawing/2014/main" id="{A6F29FAF-7DD0-7A49-A55A-5F993921C044}"/>
              </a:ext>
            </a:extLst>
          </p:cNvPr>
          <p:cNvSpPr txBox="1"/>
          <p:nvPr/>
        </p:nvSpPr>
        <p:spPr>
          <a:xfrm>
            <a:off x="6573043" y="2702931"/>
            <a:ext cx="2913278" cy="605233"/>
          </a:xfrm>
          <a:prstGeom prst="rect">
            <a:avLst/>
          </a:prstGeom>
          <a:noFill/>
        </p:spPr>
        <p:txBody>
          <a:bodyPr vert="horz" wrap="square" rtlCol="0" anchor="t">
            <a:spAutoFit/>
          </a:bodyPr>
          <a:lstStyle/>
          <a:p>
            <a:pPr marL="228600" indent="-228600">
              <a:lnSpc>
                <a:spcPct val="120000"/>
              </a:lnSpc>
              <a:buFont typeface="+mj-lt"/>
              <a:buAutoNum type="arabicPeriod"/>
            </a:pPr>
            <a:r>
              <a:rPr lang="ja-JP" altLang="en-US" sz="900" dirty="0">
                <a:solidFill>
                  <a:schemeClr val="tx1">
                    <a:lumMod val="85000"/>
                    <a:lumOff val="15000"/>
                  </a:schemeClr>
                </a:solidFill>
                <a:latin typeface="メイリオ"/>
                <a:ea typeface="メイリオ"/>
                <a:cs typeface="メイリオ"/>
              </a:rPr>
              <a:t>自社の顧客データベースと関連企業のお客様に向けた販促で増販増客を図る</a:t>
            </a:r>
            <a:endParaRPr lang="en-US" altLang="ja-JP" sz="900" dirty="0">
              <a:solidFill>
                <a:schemeClr val="tx1">
                  <a:lumMod val="85000"/>
                  <a:lumOff val="15000"/>
                </a:schemeClr>
              </a:solidFill>
              <a:latin typeface="メイリオ"/>
              <a:ea typeface="メイリオ"/>
              <a:cs typeface="メイリオ"/>
            </a:endParaRPr>
          </a:p>
          <a:p>
            <a:pPr marL="228600" indent="-228600">
              <a:lnSpc>
                <a:spcPct val="120000"/>
              </a:lnSpc>
              <a:buFont typeface="+mj-lt"/>
              <a:buAutoNum type="arabicPeriod"/>
            </a:pPr>
            <a:r>
              <a:rPr lang="ja-JP" altLang="en-US" sz="900" dirty="0">
                <a:solidFill>
                  <a:schemeClr val="tx1">
                    <a:lumMod val="85000"/>
                    <a:lumOff val="15000"/>
                  </a:schemeClr>
                </a:solidFill>
                <a:latin typeface="メイリオ"/>
                <a:ea typeface="メイリオ"/>
                <a:cs typeface="メイリオ"/>
              </a:rPr>
              <a:t>継続性のある催事で認知度を上げる</a:t>
            </a:r>
            <a:endParaRPr lang="en-US" altLang="ja-JP" sz="900" dirty="0">
              <a:solidFill>
                <a:schemeClr val="tx1">
                  <a:lumMod val="85000"/>
                  <a:lumOff val="15000"/>
                </a:schemeClr>
              </a:solidFill>
              <a:latin typeface="メイリオ"/>
              <a:ea typeface="メイリオ"/>
              <a:cs typeface="メイリオ"/>
            </a:endParaRPr>
          </a:p>
        </p:txBody>
      </p:sp>
      <p:sp>
        <p:nvSpPr>
          <p:cNvPr id="27" name="テキスト ボックス 26">
            <a:extLst>
              <a:ext uri="{FF2B5EF4-FFF2-40B4-BE49-F238E27FC236}">
                <a16:creationId xmlns:a16="http://schemas.microsoft.com/office/drawing/2014/main" id="{8669A7B9-9EA5-E041-A87D-18D47ED28FA1}"/>
              </a:ext>
            </a:extLst>
          </p:cNvPr>
          <p:cNvSpPr txBox="1"/>
          <p:nvPr/>
        </p:nvSpPr>
        <p:spPr>
          <a:xfrm>
            <a:off x="3514886" y="4642271"/>
            <a:ext cx="2893725" cy="605233"/>
          </a:xfrm>
          <a:prstGeom prst="rect">
            <a:avLst/>
          </a:prstGeom>
          <a:noFill/>
        </p:spPr>
        <p:txBody>
          <a:bodyPr vert="horz" wrap="square" rtlCol="0" anchor="t">
            <a:spAutoFit/>
          </a:bodyPr>
          <a:lstStyle/>
          <a:p>
            <a:pPr marL="228600" indent="-228600">
              <a:lnSpc>
                <a:spcPct val="120000"/>
              </a:lnSpc>
              <a:buFont typeface="+mj-lt"/>
              <a:buAutoNum type="arabicPeriod"/>
            </a:pPr>
            <a:r>
              <a:rPr lang="ja-JP" altLang="en-US" sz="900" dirty="0">
                <a:solidFill>
                  <a:schemeClr val="tx1">
                    <a:lumMod val="85000"/>
                    <a:lumOff val="15000"/>
                  </a:schemeClr>
                </a:solidFill>
                <a:latin typeface="メイリオ"/>
                <a:ea typeface="メイリオ"/>
                <a:cs typeface="メイリオ"/>
              </a:rPr>
              <a:t>昼→夜客へ循環する仕組みを作る</a:t>
            </a:r>
            <a:endParaRPr lang="en-US" altLang="ja-JP" sz="900" dirty="0">
              <a:solidFill>
                <a:schemeClr val="tx1">
                  <a:lumMod val="85000"/>
                  <a:lumOff val="15000"/>
                </a:schemeClr>
              </a:solidFill>
              <a:latin typeface="メイリオ"/>
              <a:ea typeface="メイリオ"/>
              <a:cs typeface="メイリオ"/>
            </a:endParaRPr>
          </a:p>
          <a:p>
            <a:pPr marL="228600" indent="-228600">
              <a:lnSpc>
                <a:spcPct val="120000"/>
              </a:lnSpc>
              <a:buFont typeface="+mj-lt"/>
              <a:buAutoNum type="arabicPeriod"/>
            </a:pPr>
            <a:r>
              <a:rPr lang="ja-JP" altLang="en-US" sz="900" dirty="0">
                <a:solidFill>
                  <a:schemeClr val="tx1">
                    <a:lumMod val="85000"/>
                    <a:lumOff val="15000"/>
                  </a:schemeClr>
                </a:solidFill>
                <a:latin typeface="メイリオ"/>
                <a:ea typeface="メイリオ"/>
                <a:cs typeface="メイリオ"/>
              </a:rPr>
              <a:t>団体利用から個別利用促進への取り組み</a:t>
            </a:r>
            <a:endParaRPr lang="en-US" altLang="ja-JP" sz="900" dirty="0">
              <a:solidFill>
                <a:schemeClr val="tx1">
                  <a:lumMod val="85000"/>
                  <a:lumOff val="15000"/>
                </a:schemeClr>
              </a:solidFill>
              <a:latin typeface="メイリオ"/>
              <a:ea typeface="メイリオ"/>
              <a:cs typeface="メイリオ"/>
            </a:endParaRPr>
          </a:p>
          <a:p>
            <a:pPr marL="228600" indent="-228600">
              <a:lnSpc>
                <a:spcPct val="120000"/>
              </a:lnSpc>
              <a:buFont typeface="+mj-lt"/>
              <a:buAutoNum type="arabicPeriod"/>
            </a:pPr>
            <a:r>
              <a:rPr lang="ja-JP" altLang="en-US" sz="900" dirty="0">
                <a:solidFill>
                  <a:schemeClr val="tx1">
                    <a:lumMod val="85000"/>
                    <a:lumOff val="15000"/>
                  </a:schemeClr>
                </a:solidFill>
                <a:latin typeface="メイリオ"/>
                <a:ea typeface="メイリオ"/>
                <a:cs typeface="メイリオ"/>
              </a:rPr>
              <a:t>店舗接客時のコミュニケーション量を増やす</a:t>
            </a:r>
            <a:endParaRPr lang="en-US" altLang="ja-JP" sz="900" dirty="0">
              <a:solidFill>
                <a:schemeClr val="tx1">
                  <a:lumMod val="85000"/>
                  <a:lumOff val="15000"/>
                </a:schemeClr>
              </a:solidFill>
              <a:latin typeface="メイリオ"/>
              <a:ea typeface="メイリオ"/>
              <a:cs typeface="メイリオ"/>
            </a:endParaRPr>
          </a:p>
        </p:txBody>
      </p:sp>
      <p:sp>
        <p:nvSpPr>
          <p:cNvPr id="28" name="テキスト ボックス 27">
            <a:extLst>
              <a:ext uri="{FF2B5EF4-FFF2-40B4-BE49-F238E27FC236}">
                <a16:creationId xmlns:a16="http://schemas.microsoft.com/office/drawing/2014/main" id="{CDA1F837-59AE-5749-BEAF-CC394C4E73B2}"/>
              </a:ext>
            </a:extLst>
          </p:cNvPr>
          <p:cNvSpPr txBox="1"/>
          <p:nvPr/>
        </p:nvSpPr>
        <p:spPr>
          <a:xfrm>
            <a:off x="6573043" y="4642271"/>
            <a:ext cx="2913278" cy="750205"/>
          </a:xfrm>
          <a:prstGeom prst="rect">
            <a:avLst/>
          </a:prstGeom>
          <a:noFill/>
        </p:spPr>
        <p:txBody>
          <a:bodyPr vert="horz" wrap="square" rtlCol="0" anchor="t">
            <a:spAutoFit/>
          </a:bodyPr>
          <a:lstStyle/>
          <a:p>
            <a:pPr marL="228600" indent="-228600">
              <a:lnSpc>
                <a:spcPct val="120000"/>
              </a:lnSpc>
              <a:buFont typeface="+mj-lt"/>
              <a:buAutoNum type="arabicPeriod"/>
            </a:pPr>
            <a:r>
              <a:rPr lang="en-US" altLang="ja-JP" sz="900" dirty="0">
                <a:solidFill>
                  <a:schemeClr val="tx1">
                    <a:lumMod val="85000"/>
                    <a:lumOff val="15000"/>
                  </a:schemeClr>
                </a:solidFill>
                <a:latin typeface="メイリオ"/>
                <a:ea typeface="メイリオ"/>
                <a:cs typeface="メイリオ"/>
              </a:rPr>
              <a:t>30</a:t>
            </a:r>
            <a:r>
              <a:rPr lang="ja-JP" altLang="en-US" sz="900" dirty="0">
                <a:solidFill>
                  <a:schemeClr val="tx1">
                    <a:lumMod val="85000"/>
                    <a:lumOff val="15000"/>
                  </a:schemeClr>
                </a:solidFill>
                <a:latin typeface="メイリオ"/>
                <a:ea typeface="メイリオ"/>
                <a:cs typeface="メイリオ"/>
              </a:rPr>
              <a:t>代から</a:t>
            </a:r>
            <a:r>
              <a:rPr lang="en-US" altLang="ja-JP" sz="900" dirty="0">
                <a:solidFill>
                  <a:schemeClr val="tx1">
                    <a:lumMod val="85000"/>
                    <a:lumOff val="15000"/>
                  </a:schemeClr>
                </a:solidFill>
                <a:latin typeface="メイリオ"/>
                <a:ea typeface="メイリオ"/>
                <a:cs typeface="メイリオ"/>
              </a:rPr>
              <a:t>50</a:t>
            </a:r>
            <a:r>
              <a:rPr lang="ja-JP" altLang="en-US" sz="900" dirty="0">
                <a:solidFill>
                  <a:schemeClr val="tx1">
                    <a:lumMod val="85000"/>
                    <a:lumOff val="15000"/>
                  </a:schemeClr>
                </a:solidFill>
                <a:latin typeface="メイリオ"/>
                <a:ea typeface="メイリオ"/>
                <a:cs typeface="メイリオ"/>
              </a:rPr>
              <a:t>代の主婦層に向けた新商品を作る</a:t>
            </a:r>
            <a:endParaRPr lang="en-US" altLang="ja-JP" sz="900" dirty="0">
              <a:solidFill>
                <a:schemeClr val="tx1">
                  <a:lumMod val="85000"/>
                  <a:lumOff val="15000"/>
                </a:schemeClr>
              </a:solidFill>
              <a:latin typeface="メイリオ"/>
              <a:ea typeface="メイリオ"/>
              <a:cs typeface="メイリオ"/>
            </a:endParaRPr>
          </a:p>
          <a:p>
            <a:pPr marL="228600" indent="-228600">
              <a:lnSpc>
                <a:spcPct val="120000"/>
              </a:lnSpc>
              <a:buFont typeface="+mj-lt"/>
              <a:buAutoNum type="arabicPeriod"/>
            </a:pPr>
            <a:r>
              <a:rPr lang="ja-JP" altLang="en-US" sz="900" dirty="0">
                <a:solidFill>
                  <a:schemeClr val="tx1">
                    <a:lumMod val="85000"/>
                    <a:lumOff val="15000"/>
                  </a:schemeClr>
                </a:solidFill>
                <a:latin typeface="メイリオ"/>
                <a:ea typeface="メイリオ"/>
                <a:cs typeface="メイリオ"/>
              </a:rPr>
              <a:t>グループ企業と連携して資源を有効活用する</a:t>
            </a:r>
            <a:endParaRPr lang="en-US" altLang="ja-JP" sz="900" dirty="0">
              <a:solidFill>
                <a:schemeClr val="tx1">
                  <a:lumMod val="85000"/>
                  <a:lumOff val="15000"/>
                </a:schemeClr>
              </a:solidFill>
              <a:latin typeface="メイリオ"/>
              <a:ea typeface="メイリオ"/>
              <a:cs typeface="メイリオ"/>
            </a:endParaRPr>
          </a:p>
          <a:p>
            <a:pPr marL="228600" indent="-228600">
              <a:lnSpc>
                <a:spcPct val="120000"/>
              </a:lnSpc>
              <a:buFont typeface="+mj-lt"/>
              <a:buAutoNum type="arabicPeriod"/>
            </a:pPr>
            <a:r>
              <a:rPr lang="ja-JP" altLang="en-US" sz="900" dirty="0">
                <a:solidFill>
                  <a:schemeClr val="tx1">
                    <a:lumMod val="85000"/>
                    <a:lumOff val="15000"/>
                  </a:schemeClr>
                </a:solidFill>
                <a:latin typeface="メイリオ"/>
                <a:ea typeface="メイリオ"/>
                <a:cs typeface="メイリオ"/>
              </a:rPr>
              <a:t>記念ハガキなどの顧客戦略を徹底する</a:t>
            </a:r>
            <a:endParaRPr lang="en-US" altLang="ja-JP" sz="900" dirty="0">
              <a:solidFill>
                <a:schemeClr val="tx1">
                  <a:lumMod val="85000"/>
                  <a:lumOff val="15000"/>
                </a:schemeClr>
              </a:solidFill>
              <a:latin typeface="メイリオ"/>
              <a:ea typeface="メイリオ"/>
              <a:cs typeface="メイリオ"/>
            </a:endParaRPr>
          </a:p>
          <a:p>
            <a:pPr marL="228600" indent="-228600">
              <a:lnSpc>
                <a:spcPct val="120000"/>
              </a:lnSpc>
              <a:buFont typeface="+mj-lt"/>
              <a:buAutoNum type="arabicPeriod"/>
            </a:pPr>
            <a:r>
              <a:rPr lang="ja-JP" altLang="en-US" sz="900" dirty="0">
                <a:solidFill>
                  <a:schemeClr val="tx1">
                    <a:lumMod val="85000"/>
                    <a:lumOff val="15000"/>
                  </a:schemeClr>
                </a:solidFill>
                <a:latin typeface="メイリオ"/>
                <a:ea typeface="メイリオ"/>
                <a:cs typeface="メイリオ"/>
              </a:rPr>
              <a:t>ブライダルシーズンの需要取り込みを強化</a:t>
            </a:r>
            <a:endParaRPr lang="en-US" altLang="ja-JP" sz="900" dirty="0">
              <a:solidFill>
                <a:schemeClr val="tx1">
                  <a:lumMod val="85000"/>
                  <a:lumOff val="15000"/>
                </a:schemeClr>
              </a:solidFill>
              <a:latin typeface="メイリオ"/>
              <a:ea typeface="メイリオ"/>
              <a:cs typeface="メイリオ"/>
            </a:endParaRPr>
          </a:p>
        </p:txBody>
      </p:sp>
      <p:sp>
        <p:nvSpPr>
          <p:cNvPr id="29" name="テキスト ボックス 28">
            <a:extLst>
              <a:ext uri="{FF2B5EF4-FFF2-40B4-BE49-F238E27FC236}">
                <a16:creationId xmlns:a16="http://schemas.microsoft.com/office/drawing/2014/main" id="{AF38B068-1247-491F-A17F-E5B8263025CE}"/>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4.</a:t>
            </a:r>
            <a:r>
              <a:rPr lang="ja-JP" altLang="en-US" sz="900" dirty="0">
                <a:latin typeface="Meiryo UI" panose="020B0604030504040204" pitchFamily="50" charset="-128"/>
                <a:ea typeface="Meiryo UI" panose="020B0604030504040204" pitchFamily="50" charset="-128"/>
              </a:rPr>
              <a:t>戦略を立案する</a:t>
            </a:r>
          </a:p>
        </p:txBody>
      </p:sp>
      <p:sp>
        <p:nvSpPr>
          <p:cNvPr id="30" name="テキスト ボックス 29">
            <a:extLst>
              <a:ext uri="{FF2B5EF4-FFF2-40B4-BE49-F238E27FC236}">
                <a16:creationId xmlns:a16="http://schemas.microsoft.com/office/drawing/2014/main" id="{579E6A19-E099-4698-9BA5-A442C439FB50}"/>
              </a:ext>
            </a:extLst>
          </p:cNvPr>
          <p:cNvSpPr txBox="1"/>
          <p:nvPr/>
        </p:nvSpPr>
        <p:spPr>
          <a:xfrm>
            <a:off x="1809280" y="6560810"/>
            <a:ext cx="1704313"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STEP1:</a:t>
            </a:r>
            <a:r>
              <a:rPr lang="ja-JP" altLang="en-US" sz="900" dirty="0">
                <a:latin typeface="Meiryo UI" panose="020B0604030504040204" pitchFamily="50" charset="-128"/>
                <a:ea typeface="Meiryo UI" panose="020B0604030504040204" pitchFamily="50" charset="-128"/>
              </a:rPr>
              <a:t>戦略の方向性を考える</a:t>
            </a:r>
          </a:p>
        </p:txBody>
      </p:sp>
    </p:spTree>
    <p:extLst>
      <p:ext uri="{BB962C8B-B14F-4D97-AF65-F5344CB8AC3E}">
        <p14:creationId xmlns:p14="http://schemas.microsoft.com/office/powerpoint/2010/main" val="365382832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グループ化 46">
            <a:extLst>
              <a:ext uri="{FF2B5EF4-FFF2-40B4-BE49-F238E27FC236}">
                <a16:creationId xmlns:a16="http://schemas.microsoft.com/office/drawing/2014/main" id="{14CC0EB9-C009-9B4A-8EC0-72CBED121905}"/>
              </a:ext>
            </a:extLst>
          </p:cNvPr>
          <p:cNvGrpSpPr/>
          <p:nvPr/>
        </p:nvGrpSpPr>
        <p:grpSpPr>
          <a:xfrm>
            <a:off x="337288" y="4555641"/>
            <a:ext cx="402482" cy="1934610"/>
            <a:chOff x="700329" y="2716822"/>
            <a:chExt cx="369332" cy="1711809"/>
          </a:xfrm>
        </p:grpSpPr>
        <p:sp>
          <p:nvSpPr>
            <p:cNvPr id="48" name="正方形/長方形 47">
              <a:extLst>
                <a:ext uri="{FF2B5EF4-FFF2-40B4-BE49-F238E27FC236}">
                  <a16:creationId xmlns:a16="http://schemas.microsoft.com/office/drawing/2014/main" id="{990793E4-FF18-6E4E-9F81-4FD847B82575}"/>
                </a:ext>
              </a:extLst>
            </p:cNvPr>
            <p:cNvSpPr/>
            <p:nvPr/>
          </p:nvSpPr>
          <p:spPr>
            <a:xfrm>
              <a:off x="734587" y="2716822"/>
              <a:ext cx="323499" cy="1711809"/>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ADA0ABE0-037E-594C-85D3-5BC70709E972}"/>
                </a:ext>
              </a:extLst>
            </p:cNvPr>
            <p:cNvSpPr txBox="1"/>
            <p:nvPr/>
          </p:nvSpPr>
          <p:spPr>
            <a:xfrm>
              <a:off x="700329" y="2966053"/>
              <a:ext cx="369332" cy="1213347"/>
            </a:xfrm>
            <a:prstGeom prst="rect">
              <a:avLst/>
            </a:prstGeom>
            <a:noFill/>
          </p:spPr>
          <p:txBody>
            <a:bodyPr vert="eaVert" wrap="square" rtlCol="0" anchor="ctr">
              <a:spAutoFit/>
            </a:bodyPr>
            <a:lstStyle/>
            <a:p>
              <a:pPr algn="ctr"/>
              <a:r>
                <a:rPr kumimoji="1" lang="ja-JP" altLang="en-US" sz="1200" dirty="0">
                  <a:solidFill>
                    <a:schemeClr val="bg1"/>
                  </a:solidFill>
                  <a:latin typeface="メイリオ"/>
                  <a:ea typeface="メイリオ"/>
                  <a:cs typeface="メイリオ"/>
                </a:rPr>
                <a:t>脅威：</a:t>
              </a:r>
              <a:r>
                <a:rPr kumimoji="1" lang="en-US" altLang="ja-JP" sz="1200" dirty="0">
                  <a:solidFill>
                    <a:schemeClr val="bg1"/>
                  </a:solidFill>
                  <a:latin typeface="メイリオ"/>
                  <a:ea typeface="メイリオ"/>
                  <a:cs typeface="メイリオ"/>
                </a:rPr>
                <a:t>Threat</a:t>
              </a:r>
              <a:endParaRPr kumimoji="1" lang="ja-JP" altLang="en-US" sz="1200" dirty="0">
                <a:solidFill>
                  <a:schemeClr val="bg1"/>
                </a:solidFill>
                <a:latin typeface="メイリオ"/>
                <a:ea typeface="メイリオ"/>
                <a:cs typeface="メイリオ"/>
              </a:endParaRPr>
            </a:p>
          </p:txBody>
        </p:sp>
      </p:grpSp>
      <p:grpSp>
        <p:nvGrpSpPr>
          <p:cNvPr id="46" name="グループ化 45">
            <a:extLst>
              <a:ext uri="{FF2B5EF4-FFF2-40B4-BE49-F238E27FC236}">
                <a16:creationId xmlns:a16="http://schemas.microsoft.com/office/drawing/2014/main" id="{27BB9F31-EF70-C44A-B9E6-B016BC1F92FD}"/>
              </a:ext>
            </a:extLst>
          </p:cNvPr>
          <p:cNvGrpSpPr/>
          <p:nvPr/>
        </p:nvGrpSpPr>
        <p:grpSpPr>
          <a:xfrm>
            <a:off x="337288" y="2621033"/>
            <a:ext cx="402482" cy="1934610"/>
            <a:chOff x="700329" y="2716822"/>
            <a:chExt cx="369332" cy="1711809"/>
          </a:xfrm>
        </p:grpSpPr>
        <p:sp>
          <p:nvSpPr>
            <p:cNvPr id="44" name="正方形/長方形 43">
              <a:extLst>
                <a:ext uri="{FF2B5EF4-FFF2-40B4-BE49-F238E27FC236}">
                  <a16:creationId xmlns:a16="http://schemas.microsoft.com/office/drawing/2014/main" id="{AABBD457-AE04-C545-B7FA-BE434C8F9970}"/>
                </a:ext>
              </a:extLst>
            </p:cNvPr>
            <p:cNvSpPr/>
            <p:nvPr/>
          </p:nvSpPr>
          <p:spPr>
            <a:xfrm>
              <a:off x="734587" y="2716822"/>
              <a:ext cx="323499" cy="1711809"/>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F3F21D35-CE36-A34E-9149-1214CBBCD763}"/>
                </a:ext>
              </a:extLst>
            </p:cNvPr>
            <p:cNvSpPr txBox="1"/>
            <p:nvPr/>
          </p:nvSpPr>
          <p:spPr>
            <a:xfrm>
              <a:off x="700329" y="2791186"/>
              <a:ext cx="369332" cy="1563082"/>
            </a:xfrm>
            <a:prstGeom prst="rect">
              <a:avLst/>
            </a:prstGeom>
            <a:noFill/>
          </p:spPr>
          <p:txBody>
            <a:bodyPr vert="eaVert" wrap="square" rtlCol="0" anchor="ctr">
              <a:spAutoFit/>
            </a:bodyPr>
            <a:lstStyle/>
            <a:p>
              <a:pPr algn="ctr"/>
              <a:r>
                <a:rPr kumimoji="1" lang="ja-JP" altLang="en-US" sz="1200" dirty="0">
                  <a:solidFill>
                    <a:schemeClr val="bg1"/>
                  </a:solidFill>
                  <a:latin typeface="メイリオ"/>
                  <a:ea typeface="メイリオ"/>
                  <a:cs typeface="メイリオ"/>
                </a:rPr>
                <a:t>機会：</a:t>
              </a:r>
              <a:r>
                <a:rPr kumimoji="1" lang="en-US" altLang="ja-JP" sz="1200" dirty="0">
                  <a:solidFill>
                    <a:schemeClr val="bg1"/>
                  </a:solidFill>
                  <a:latin typeface="メイリオ"/>
                  <a:ea typeface="メイリオ"/>
                  <a:cs typeface="メイリオ"/>
                </a:rPr>
                <a:t>Opportunity</a:t>
              </a:r>
              <a:endParaRPr kumimoji="1" lang="ja-JP" altLang="en-US" sz="1200" dirty="0">
                <a:solidFill>
                  <a:schemeClr val="bg1"/>
                </a:solidFill>
                <a:latin typeface="メイリオ"/>
                <a:ea typeface="メイリオ"/>
                <a:cs typeface="メイリオ"/>
              </a:endParaRPr>
            </a:p>
          </p:txBody>
        </p:sp>
      </p:grpSp>
      <p:grpSp>
        <p:nvGrpSpPr>
          <p:cNvPr id="40" name="グループ化 39">
            <a:extLst>
              <a:ext uri="{FF2B5EF4-FFF2-40B4-BE49-F238E27FC236}">
                <a16:creationId xmlns:a16="http://schemas.microsoft.com/office/drawing/2014/main" id="{CFFD6E7F-0331-5041-A544-874EAE97E8CF}"/>
              </a:ext>
            </a:extLst>
          </p:cNvPr>
          <p:cNvGrpSpPr/>
          <p:nvPr/>
        </p:nvGrpSpPr>
        <p:grpSpPr>
          <a:xfrm>
            <a:off x="3435922" y="689065"/>
            <a:ext cx="3061303" cy="365604"/>
            <a:chOff x="5255787" y="918533"/>
            <a:chExt cx="3950753" cy="455605"/>
          </a:xfrm>
        </p:grpSpPr>
        <p:sp>
          <p:nvSpPr>
            <p:cNvPr id="41" name="正方形/長方形 40">
              <a:extLst>
                <a:ext uri="{FF2B5EF4-FFF2-40B4-BE49-F238E27FC236}">
                  <a16:creationId xmlns:a16="http://schemas.microsoft.com/office/drawing/2014/main" id="{5538AEE4-4767-1D44-A2BD-C7D8450A1FA1}"/>
                </a:ext>
              </a:extLst>
            </p:cNvPr>
            <p:cNvSpPr/>
            <p:nvPr/>
          </p:nvSpPr>
          <p:spPr>
            <a:xfrm rot="16200000">
              <a:off x="7003361" y="-829041"/>
              <a:ext cx="455605" cy="3950753"/>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ACC7D119-C16D-0145-AD66-AD3CC1043F1D}"/>
                </a:ext>
              </a:extLst>
            </p:cNvPr>
            <p:cNvSpPr txBox="1"/>
            <p:nvPr/>
          </p:nvSpPr>
          <p:spPr>
            <a:xfrm>
              <a:off x="6321282" y="951278"/>
              <a:ext cx="1819779" cy="390116"/>
            </a:xfrm>
            <a:prstGeom prst="rect">
              <a:avLst/>
            </a:prstGeom>
            <a:noFill/>
          </p:spPr>
          <p:txBody>
            <a:bodyPr vert="horz" wrap="none" rtlCol="0" anchor="ctr">
              <a:spAutoFit/>
            </a:bodyPr>
            <a:lstStyle/>
            <a:p>
              <a:pPr algn="ctr"/>
              <a:r>
                <a:rPr kumimoji="1" lang="ja-JP" altLang="en-US" sz="1200" dirty="0">
                  <a:solidFill>
                    <a:schemeClr val="bg1"/>
                  </a:solidFill>
                  <a:latin typeface="メイリオ"/>
                  <a:ea typeface="メイリオ"/>
                  <a:cs typeface="メイリオ"/>
                </a:rPr>
                <a:t>強み：</a:t>
              </a:r>
              <a:r>
                <a:rPr kumimoji="1" lang="en-US" altLang="ja-JP" sz="1200" dirty="0">
                  <a:solidFill>
                    <a:schemeClr val="bg1"/>
                  </a:solidFill>
                  <a:latin typeface="メイリオ"/>
                  <a:ea typeface="メイリオ"/>
                  <a:cs typeface="メイリオ"/>
                </a:rPr>
                <a:t>Strength</a:t>
              </a:r>
              <a:endParaRPr kumimoji="1" lang="ja-JP" altLang="en-US" sz="1200" dirty="0">
                <a:solidFill>
                  <a:schemeClr val="bg1"/>
                </a:solidFill>
                <a:latin typeface="メイリオ"/>
                <a:ea typeface="メイリオ"/>
                <a:cs typeface="メイリオ"/>
              </a:endParaRPr>
            </a:p>
          </p:txBody>
        </p:sp>
      </p:grpSp>
      <p:grpSp>
        <p:nvGrpSpPr>
          <p:cNvPr id="38" name="グループ化 37">
            <a:extLst>
              <a:ext uri="{FF2B5EF4-FFF2-40B4-BE49-F238E27FC236}">
                <a16:creationId xmlns:a16="http://schemas.microsoft.com/office/drawing/2014/main" id="{DBE5D576-CCC6-3640-82C3-5D3D215545B0}"/>
              </a:ext>
            </a:extLst>
          </p:cNvPr>
          <p:cNvGrpSpPr/>
          <p:nvPr/>
        </p:nvGrpSpPr>
        <p:grpSpPr>
          <a:xfrm>
            <a:off x="6497225" y="689065"/>
            <a:ext cx="3061303" cy="365604"/>
            <a:chOff x="5255787" y="918533"/>
            <a:chExt cx="3950753" cy="455605"/>
          </a:xfrm>
        </p:grpSpPr>
        <p:sp>
          <p:nvSpPr>
            <p:cNvPr id="36" name="正方形/長方形 35">
              <a:extLst>
                <a:ext uri="{FF2B5EF4-FFF2-40B4-BE49-F238E27FC236}">
                  <a16:creationId xmlns:a16="http://schemas.microsoft.com/office/drawing/2014/main" id="{C542C1E3-90F3-464B-8CB6-2324111CD7A8}"/>
                </a:ext>
              </a:extLst>
            </p:cNvPr>
            <p:cNvSpPr/>
            <p:nvPr/>
          </p:nvSpPr>
          <p:spPr>
            <a:xfrm rot="16200000">
              <a:off x="7003361" y="-829041"/>
              <a:ext cx="455605" cy="3950753"/>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9F24C340-F102-3A47-9722-03DBC1E29BED}"/>
                </a:ext>
              </a:extLst>
            </p:cNvPr>
            <p:cNvSpPr txBox="1"/>
            <p:nvPr/>
          </p:nvSpPr>
          <p:spPr>
            <a:xfrm>
              <a:off x="6252069" y="951278"/>
              <a:ext cx="1958202" cy="390116"/>
            </a:xfrm>
            <a:prstGeom prst="rect">
              <a:avLst/>
            </a:prstGeom>
            <a:noFill/>
          </p:spPr>
          <p:txBody>
            <a:bodyPr vert="horz" wrap="none" rtlCol="0" anchor="ctr">
              <a:spAutoFit/>
            </a:bodyPr>
            <a:lstStyle/>
            <a:p>
              <a:pPr algn="ctr"/>
              <a:r>
                <a:rPr kumimoji="1" lang="ja-JP" altLang="en-US" sz="1200" dirty="0">
                  <a:solidFill>
                    <a:schemeClr val="bg1"/>
                  </a:solidFill>
                  <a:latin typeface="メイリオ"/>
                  <a:ea typeface="メイリオ"/>
                  <a:cs typeface="メイリオ"/>
                </a:rPr>
                <a:t>弱み：</a:t>
              </a:r>
              <a:r>
                <a:rPr kumimoji="1" lang="en-US" altLang="ja-JP" sz="1200" dirty="0">
                  <a:solidFill>
                    <a:schemeClr val="bg1"/>
                  </a:solidFill>
                  <a:latin typeface="メイリオ"/>
                  <a:ea typeface="メイリオ"/>
                  <a:cs typeface="メイリオ"/>
                </a:rPr>
                <a:t>Weakness</a:t>
              </a:r>
              <a:endParaRPr kumimoji="1" lang="ja-JP" altLang="en-US" sz="1200" dirty="0">
                <a:solidFill>
                  <a:schemeClr val="bg1"/>
                </a:solidFill>
                <a:latin typeface="メイリオ"/>
                <a:ea typeface="メイリオ"/>
                <a:cs typeface="メイリオ"/>
              </a:endParaRPr>
            </a:p>
          </p:txBody>
        </p:sp>
      </p:grpSp>
      <p:cxnSp>
        <p:nvCxnSpPr>
          <p:cNvPr id="7" name="直線コネクタ 6"/>
          <p:cNvCxnSpPr/>
          <p:nvPr/>
        </p:nvCxnSpPr>
        <p:spPr>
          <a:xfrm>
            <a:off x="374621" y="4555643"/>
            <a:ext cx="919409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 name="直線コネクタ 3"/>
          <p:cNvCxnSpPr/>
          <p:nvPr/>
        </p:nvCxnSpPr>
        <p:spPr>
          <a:xfrm>
            <a:off x="6483250" y="686423"/>
            <a:ext cx="1"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50" name="テキスト ボックス 49">
            <a:extLst>
              <a:ext uri="{FF2B5EF4-FFF2-40B4-BE49-F238E27FC236}">
                <a16:creationId xmlns:a16="http://schemas.microsoft.com/office/drawing/2014/main" id="{C0AD1ABB-A5E2-5B40-8DA3-10DE05E6802A}"/>
              </a:ext>
            </a:extLst>
          </p:cNvPr>
          <p:cNvSpPr txBox="1"/>
          <p:nvPr/>
        </p:nvSpPr>
        <p:spPr>
          <a:xfrm>
            <a:off x="463308" y="238540"/>
            <a:ext cx="1444178"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34_</a:t>
            </a:r>
            <a:r>
              <a:rPr lang="ja-JP" altLang="en-US" dirty="0"/>
              <a:t>クロス</a:t>
            </a:r>
            <a:r>
              <a:rPr lang="en-US" altLang="ja-JP" dirty="0"/>
              <a:t>SWOT</a:t>
            </a:r>
            <a:endParaRPr lang="ja-JP" altLang="en-US" dirty="0"/>
          </a:p>
        </p:txBody>
      </p:sp>
      <p:sp>
        <p:nvSpPr>
          <p:cNvPr id="23" name="正方形/長方形 22">
            <a:extLst>
              <a:ext uri="{FF2B5EF4-FFF2-40B4-BE49-F238E27FC236}">
                <a16:creationId xmlns:a16="http://schemas.microsoft.com/office/drawing/2014/main" id="{4D22FC6A-0253-3B48-84B2-3034A1E81ED8}"/>
              </a:ext>
            </a:extLst>
          </p:cNvPr>
          <p:cNvSpPr/>
          <p:nvPr/>
        </p:nvSpPr>
        <p:spPr>
          <a:xfrm>
            <a:off x="3449899" y="686423"/>
            <a:ext cx="6108586" cy="5803828"/>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594A5EB1-BDFB-B648-8ECD-AA6F0FF94657}"/>
              </a:ext>
            </a:extLst>
          </p:cNvPr>
          <p:cNvSpPr/>
          <p:nvPr/>
        </p:nvSpPr>
        <p:spPr>
          <a:xfrm>
            <a:off x="374620" y="2621031"/>
            <a:ext cx="9183865" cy="386921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 name="テキスト ボックス 19">
            <a:extLst>
              <a:ext uri="{FF2B5EF4-FFF2-40B4-BE49-F238E27FC236}">
                <a16:creationId xmlns:a16="http://schemas.microsoft.com/office/drawing/2014/main" id="{5924A894-206D-4D05-AE16-4F21220DD20E}"/>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4.</a:t>
            </a:r>
            <a:r>
              <a:rPr lang="ja-JP" altLang="en-US" sz="900" dirty="0">
                <a:latin typeface="Meiryo UI" panose="020B0604030504040204" pitchFamily="50" charset="-128"/>
                <a:ea typeface="Meiryo UI" panose="020B0604030504040204" pitchFamily="50" charset="-128"/>
              </a:rPr>
              <a:t>戦略を立案する</a:t>
            </a:r>
          </a:p>
        </p:txBody>
      </p:sp>
      <p:sp>
        <p:nvSpPr>
          <p:cNvPr id="21" name="テキスト ボックス 20">
            <a:extLst>
              <a:ext uri="{FF2B5EF4-FFF2-40B4-BE49-F238E27FC236}">
                <a16:creationId xmlns:a16="http://schemas.microsoft.com/office/drawing/2014/main" id="{3B883D6A-91FC-488F-934B-C18D4FC56534}"/>
              </a:ext>
            </a:extLst>
          </p:cNvPr>
          <p:cNvSpPr txBox="1"/>
          <p:nvPr/>
        </p:nvSpPr>
        <p:spPr>
          <a:xfrm>
            <a:off x="1809280" y="6560810"/>
            <a:ext cx="1704313"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STEP1:</a:t>
            </a:r>
            <a:r>
              <a:rPr lang="ja-JP" altLang="en-US" sz="900" dirty="0">
                <a:latin typeface="Meiryo UI" panose="020B0604030504040204" pitchFamily="50" charset="-128"/>
                <a:ea typeface="Meiryo UI" panose="020B0604030504040204" pitchFamily="50" charset="-128"/>
              </a:rPr>
              <a:t>戦略の方向性を考える</a:t>
            </a:r>
          </a:p>
        </p:txBody>
      </p:sp>
    </p:spTree>
    <p:extLst>
      <p:ext uri="{BB962C8B-B14F-4D97-AF65-F5344CB8AC3E}">
        <p14:creationId xmlns:p14="http://schemas.microsoft.com/office/powerpoint/2010/main" val="298839011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C0AD1ABB-A5E2-5B40-8DA3-10DE05E6802A}"/>
              </a:ext>
            </a:extLst>
          </p:cNvPr>
          <p:cNvSpPr txBox="1"/>
          <p:nvPr/>
        </p:nvSpPr>
        <p:spPr>
          <a:xfrm>
            <a:off x="463308" y="238540"/>
            <a:ext cx="805285"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35_STP</a:t>
            </a:r>
            <a:endParaRPr lang="ja-JP" altLang="en-US" dirty="0"/>
          </a:p>
        </p:txBody>
      </p:sp>
      <p:cxnSp>
        <p:nvCxnSpPr>
          <p:cNvPr id="33" name="直線コネクタ 32">
            <a:extLst>
              <a:ext uri="{FF2B5EF4-FFF2-40B4-BE49-F238E27FC236}">
                <a16:creationId xmlns:a16="http://schemas.microsoft.com/office/drawing/2014/main" id="{16A85939-0B81-2347-B46F-63F7D3D0B448}"/>
              </a:ext>
            </a:extLst>
          </p:cNvPr>
          <p:cNvCxnSpPr>
            <a:cxnSpLocks/>
            <a:stCxn id="78" idx="1"/>
            <a:endCxn id="78" idx="3"/>
          </p:cNvCxnSpPr>
          <p:nvPr/>
        </p:nvCxnSpPr>
        <p:spPr>
          <a:xfrm>
            <a:off x="1003621" y="3356908"/>
            <a:ext cx="8413552" cy="0"/>
          </a:xfrm>
          <a:prstGeom prst="line">
            <a:avLst/>
          </a:prstGeom>
          <a:ln w="12700" cmpd="sng">
            <a:solidFill>
              <a:schemeClr val="tx1">
                <a:lumMod val="85000"/>
                <a:lumOff val="15000"/>
              </a:schemeClr>
            </a:solidFill>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39" name="直線コネクタ 38">
            <a:extLst>
              <a:ext uri="{FF2B5EF4-FFF2-40B4-BE49-F238E27FC236}">
                <a16:creationId xmlns:a16="http://schemas.microsoft.com/office/drawing/2014/main" id="{9931C327-A835-924A-BB8B-109286C7A886}"/>
              </a:ext>
            </a:extLst>
          </p:cNvPr>
          <p:cNvCxnSpPr>
            <a:cxnSpLocks/>
            <a:stCxn id="78" idx="0"/>
            <a:endCxn id="78" idx="2"/>
          </p:cNvCxnSpPr>
          <p:nvPr/>
        </p:nvCxnSpPr>
        <p:spPr>
          <a:xfrm>
            <a:off x="5210397" y="815009"/>
            <a:ext cx="0" cy="5083797"/>
          </a:xfrm>
          <a:prstGeom prst="line">
            <a:avLst/>
          </a:prstGeom>
          <a:ln w="12700" cmpd="sng">
            <a:solidFill>
              <a:schemeClr val="tx1">
                <a:lumMod val="85000"/>
                <a:lumOff val="15000"/>
              </a:schemeClr>
            </a:solidFill>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sp>
        <p:nvSpPr>
          <p:cNvPr id="78" name="正方形/長方形 77">
            <a:extLst>
              <a:ext uri="{FF2B5EF4-FFF2-40B4-BE49-F238E27FC236}">
                <a16:creationId xmlns:a16="http://schemas.microsoft.com/office/drawing/2014/main" id="{B98CCF8A-4DCA-9F4B-8E3C-5D0CEFD2772A}"/>
              </a:ext>
            </a:extLst>
          </p:cNvPr>
          <p:cNvSpPr/>
          <p:nvPr/>
        </p:nvSpPr>
        <p:spPr>
          <a:xfrm>
            <a:off x="1003621" y="815009"/>
            <a:ext cx="8413552" cy="5083797"/>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9" name="テキスト ボックス 78">
            <a:extLst>
              <a:ext uri="{FF2B5EF4-FFF2-40B4-BE49-F238E27FC236}">
                <a16:creationId xmlns:a16="http://schemas.microsoft.com/office/drawing/2014/main" id="{81C86BDA-C159-4947-A1C9-0862879D3AAC}"/>
              </a:ext>
            </a:extLst>
          </p:cNvPr>
          <p:cNvSpPr txBox="1"/>
          <p:nvPr/>
        </p:nvSpPr>
        <p:spPr>
          <a:xfrm>
            <a:off x="2437041" y="354149"/>
            <a:ext cx="5546711" cy="430887"/>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sz="1100" dirty="0"/>
              <a:t>※STP</a:t>
            </a:r>
            <a:r>
              <a:rPr lang="ja-JP" altLang="en-US" sz="1100" dirty="0"/>
              <a:t>におけるセグメンテーション・ターゲティング部分。ポジショニングは事項。</a:t>
            </a:r>
            <a:endParaRPr lang="en-US" altLang="ja-JP" sz="1100" dirty="0"/>
          </a:p>
          <a:p>
            <a:r>
              <a:rPr lang="en-US" altLang="ja-JP" sz="1100" dirty="0"/>
              <a:t>※</a:t>
            </a:r>
            <a:r>
              <a:rPr lang="ja-JP" altLang="en-US" sz="1100" dirty="0"/>
              <a:t>学習塾事業者による</a:t>
            </a:r>
            <a:r>
              <a:rPr lang="en-US" altLang="ja-JP" sz="1100" dirty="0"/>
              <a:t>STP</a:t>
            </a:r>
            <a:r>
              <a:rPr lang="ja-JP" altLang="en-US" sz="1100" dirty="0"/>
              <a:t>の例（「高校</a:t>
            </a:r>
            <a:r>
              <a:rPr lang="en-US" altLang="ja-JP" sz="1100" dirty="0"/>
              <a:t>1</a:t>
            </a:r>
            <a:r>
              <a:rPr lang="ja-JP" altLang="en-US" sz="1100" dirty="0"/>
              <a:t>年生から</a:t>
            </a:r>
            <a:r>
              <a:rPr lang="en-US" altLang="ja-JP" sz="1100" dirty="0"/>
              <a:t>2</a:t>
            </a:r>
            <a:r>
              <a:rPr lang="ja-JP" altLang="en-US" sz="1100" dirty="0"/>
              <a:t>年生」をさらに分解して分析）</a:t>
            </a:r>
            <a:endParaRPr lang="en-US" altLang="ja-JP" sz="1100" dirty="0"/>
          </a:p>
        </p:txBody>
      </p:sp>
      <p:sp>
        <p:nvSpPr>
          <p:cNvPr id="11" name="テキスト ボックス 10">
            <a:extLst>
              <a:ext uri="{FF2B5EF4-FFF2-40B4-BE49-F238E27FC236}">
                <a16:creationId xmlns:a16="http://schemas.microsoft.com/office/drawing/2014/main" id="{6267D400-12B1-344A-9763-04DFC561FE6F}"/>
              </a:ext>
            </a:extLst>
          </p:cNvPr>
          <p:cNvSpPr txBox="1"/>
          <p:nvPr/>
        </p:nvSpPr>
        <p:spPr>
          <a:xfrm>
            <a:off x="505880" y="6323219"/>
            <a:ext cx="5193043" cy="215444"/>
          </a:xfrm>
          <a:prstGeom prst="rect">
            <a:avLst/>
          </a:prstGeom>
          <a:noFill/>
        </p:spPr>
        <p:txBody>
          <a:bodyPr wrap="square" rtlCol="0" anchor="t">
            <a:spAutoFit/>
          </a:bodyPr>
          <a:lstStyle/>
          <a:p>
            <a:r>
              <a:rPr kumimoji="1" lang="en-US" altLang="ja-JP" sz="800" dirty="0">
                <a:solidFill>
                  <a:schemeClr val="tx1">
                    <a:lumMod val="75000"/>
                    <a:lumOff val="25000"/>
                  </a:schemeClr>
                </a:solidFill>
                <a:latin typeface="Meiryo" panose="020B0604030504040204" pitchFamily="34" charset="-128"/>
                <a:ea typeface="Meiryo" panose="020B0604030504040204" pitchFamily="34" charset="-128"/>
              </a:rPr>
              <a:t>※</a:t>
            </a:r>
            <a:r>
              <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rPr>
              <a:t>必ずしも</a:t>
            </a:r>
            <a:r>
              <a:rPr kumimoji="1" lang="en-US" altLang="ja-JP" sz="800" dirty="0">
                <a:solidFill>
                  <a:schemeClr val="tx1">
                    <a:lumMod val="75000"/>
                    <a:lumOff val="25000"/>
                  </a:schemeClr>
                </a:solidFill>
                <a:latin typeface="Meiryo" panose="020B0604030504040204" pitchFamily="34" charset="-128"/>
                <a:ea typeface="Meiryo" panose="020B0604030504040204" pitchFamily="34" charset="-128"/>
              </a:rPr>
              <a:t>2</a:t>
            </a:r>
            <a:r>
              <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rPr>
              <a:t>行</a:t>
            </a:r>
            <a:r>
              <a:rPr kumimoji="1" lang="en-US" altLang="ja-JP" sz="800" dirty="0">
                <a:solidFill>
                  <a:schemeClr val="tx1">
                    <a:lumMod val="75000"/>
                    <a:lumOff val="25000"/>
                  </a:schemeClr>
                </a:solidFill>
                <a:latin typeface="Meiryo" panose="020B0604030504040204" pitchFamily="34" charset="-128"/>
                <a:ea typeface="Meiryo" panose="020B0604030504040204" pitchFamily="34" charset="-128"/>
              </a:rPr>
              <a:t>2</a:t>
            </a:r>
            <a:r>
              <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rPr>
              <a:t>列のマトリクスである必要はないため必要に応じて編集してください。</a:t>
            </a:r>
            <a:endParaRPr kumimoji="1" lang="en-US" altLang="ja-JP"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2" name="テキスト ボックス 11">
            <a:extLst>
              <a:ext uri="{FF2B5EF4-FFF2-40B4-BE49-F238E27FC236}">
                <a16:creationId xmlns:a16="http://schemas.microsoft.com/office/drawing/2014/main" id="{11A3685D-CBC0-6246-8176-1B42C7C9EFDC}"/>
              </a:ext>
            </a:extLst>
          </p:cNvPr>
          <p:cNvSpPr txBox="1"/>
          <p:nvPr/>
        </p:nvSpPr>
        <p:spPr>
          <a:xfrm>
            <a:off x="6501793" y="6021292"/>
            <a:ext cx="1620958" cy="307777"/>
          </a:xfrm>
          <a:prstGeom prst="rect">
            <a:avLst/>
          </a:prstGeom>
          <a:noFill/>
        </p:spPr>
        <p:txBody>
          <a:bodyPr wrap="none" rtlCol="0" anchor="t">
            <a:spAutoFit/>
          </a:bodyPr>
          <a:lstStyle/>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家庭教師形式希望</a:t>
            </a:r>
            <a:endPar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3" name="テキスト ボックス 12">
            <a:extLst>
              <a:ext uri="{FF2B5EF4-FFF2-40B4-BE49-F238E27FC236}">
                <a16:creationId xmlns:a16="http://schemas.microsoft.com/office/drawing/2014/main" id="{06D1CD0E-0D47-034A-825B-F21ED3FB05ED}"/>
              </a:ext>
            </a:extLst>
          </p:cNvPr>
          <p:cNvSpPr txBox="1"/>
          <p:nvPr/>
        </p:nvSpPr>
        <p:spPr>
          <a:xfrm>
            <a:off x="479181" y="1419290"/>
            <a:ext cx="436868" cy="1328826"/>
          </a:xfrm>
          <a:prstGeom prst="rect">
            <a:avLst/>
          </a:prstGeom>
          <a:noFill/>
        </p:spPr>
        <p:txBody>
          <a:bodyPr vert="eaVert" wrap="none" rtlCol="0" anchor="ctr">
            <a:spAutoFit/>
          </a:bodyPr>
          <a:lstStyle/>
          <a:p>
            <a:pPr algn="ct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偏差値が高い</a:t>
            </a:r>
          </a:p>
        </p:txBody>
      </p:sp>
      <p:sp>
        <p:nvSpPr>
          <p:cNvPr id="14" name="テキスト ボックス 13">
            <a:extLst>
              <a:ext uri="{FF2B5EF4-FFF2-40B4-BE49-F238E27FC236}">
                <a16:creationId xmlns:a16="http://schemas.microsoft.com/office/drawing/2014/main" id="{E587CE9F-A5C2-8645-A1CC-BDCF2981029F}"/>
              </a:ext>
            </a:extLst>
          </p:cNvPr>
          <p:cNvSpPr txBox="1"/>
          <p:nvPr/>
        </p:nvSpPr>
        <p:spPr>
          <a:xfrm>
            <a:off x="479181" y="3965674"/>
            <a:ext cx="436868" cy="1328826"/>
          </a:xfrm>
          <a:prstGeom prst="rect">
            <a:avLst/>
          </a:prstGeom>
          <a:noFill/>
        </p:spPr>
        <p:txBody>
          <a:bodyPr vert="eaVert" wrap="none" rtlCol="0" anchor="ctr">
            <a:spAutoFit/>
          </a:bodyPr>
          <a:lstStyle/>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偏差値が低い</a:t>
            </a:r>
            <a:endPar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5" name="テキスト ボックス 14">
            <a:extLst>
              <a:ext uri="{FF2B5EF4-FFF2-40B4-BE49-F238E27FC236}">
                <a16:creationId xmlns:a16="http://schemas.microsoft.com/office/drawing/2014/main" id="{9AC7D7E5-51A2-E246-A4BA-B54FBF139C55}"/>
              </a:ext>
            </a:extLst>
          </p:cNvPr>
          <p:cNvSpPr txBox="1"/>
          <p:nvPr/>
        </p:nvSpPr>
        <p:spPr>
          <a:xfrm>
            <a:off x="1617128" y="1717661"/>
            <a:ext cx="2974057" cy="734352"/>
          </a:xfrm>
          <a:prstGeom prst="rect">
            <a:avLst/>
          </a:prstGeom>
          <a:noFill/>
        </p:spPr>
        <p:txBody>
          <a:bodyPr wrap="none" rtlCol="0" anchor="ctr">
            <a:spAutoFit/>
          </a:bodyPr>
          <a:lstStyle/>
          <a:p>
            <a:pPr algn="ctr"/>
            <a:r>
              <a:rPr lang="ja-JP" altLang="en-US" b="1" dirty="0">
                <a:solidFill>
                  <a:schemeClr val="tx1">
                    <a:lumMod val="75000"/>
                    <a:lumOff val="25000"/>
                  </a:schemeClr>
                </a:solidFill>
                <a:latin typeface="Meiryo" panose="020B0604030504040204" pitchFamily="34" charset="-128"/>
                <a:ea typeface="Meiryo" panose="020B0604030504040204" pitchFamily="34" charset="-128"/>
              </a:rPr>
              <a:t>レベルアップチャレンジ</a:t>
            </a:r>
            <a:endParaRPr lang="en-US" altLang="ja-JP" b="1"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b="1" dirty="0">
                <a:solidFill>
                  <a:schemeClr val="tx1">
                    <a:lumMod val="75000"/>
                    <a:lumOff val="25000"/>
                  </a:schemeClr>
                </a:solidFill>
                <a:latin typeface="Meiryo" panose="020B0604030504040204" pitchFamily="34" charset="-128"/>
                <a:ea typeface="Meiryo" panose="020B0604030504040204" pitchFamily="34" charset="-128"/>
              </a:rPr>
              <a:t>仲間と切磋琢磨タイプ</a:t>
            </a:r>
            <a:endParaRPr lang="en-US" altLang="ja-JP"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6" name="テキスト ボックス 15">
            <a:extLst>
              <a:ext uri="{FF2B5EF4-FFF2-40B4-BE49-F238E27FC236}">
                <a16:creationId xmlns:a16="http://schemas.microsoft.com/office/drawing/2014/main" id="{1575DEA3-6576-7545-8C0D-958948DDF229}"/>
              </a:ext>
            </a:extLst>
          </p:cNvPr>
          <p:cNvSpPr txBox="1"/>
          <p:nvPr/>
        </p:nvSpPr>
        <p:spPr>
          <a:xfrm>
            <a:off x="5991503" y="1717661"/>
            <a:ext cx="2641507" cy="734352"/>
          </a:xfrm>
          <a:prstGeom prst="rect">
            <a:avLst/>
          </a:prstGeom>
          <a:noFill/>
        </p:spPr>
        <p:txBody>
          <a:bodyPr wrap="none" rtlCol="0" anchor="ctr">
            <a:spAutoFit/>
          </a:bodyPr>
          <a:lstStyle/>
          <a:p>
            <a:pPr algn="ctr"/>
            <a:r>
              <a:rPr lang="ja-JP" altLang="en-US" b="1" dirty="0">
                <a:solidFill>
                  <a:schemeClr val="bg1">
                    <a:lumMod val="75000"/>
                  </a:schemeClr>
                </a:solidFill>
                <a:latin typeface="Meiryo" panose="020B0604030504040204" pitchFamily="34" charset="-128"/>
                <a:ea typeface="Meiryo" panose="020B0604030504040204" pitchFamily="34" charset="-128"/>
              </a:rPr>
              <a:t>難関大学チャレンジ</a:t>
            </a:r>
            <a:endParaRPr lang="en-US" altLang="ja-JP" b="1" dirty="0">
              <a:solidFill>
                <a:schemeClr val="bg1">
                  <a:lumMod val="75000"/>
                </a:schemeClr>
              </a:solidFill>
              <a:latin typeface="Meiryo" panose="020B0604030504040204" pitchFamily="34" charset="-128"/>
              <a:ea typeface="Meiryo" panose="020B0604030504040204" pitchFamily="34" charset="-128"/>
            </a:endParaRPr>
          </a:p>
          <a:p>
            <a:pPr algn="ctr"/>
            <a:r>
              <a:rPr lang="en-US" altLang="ja-JP" b="1" dirty="0">
                <a:solidFill>
                  <a:schemeClr val="bg1">
                    <a:lumMod val="75000"/>
                  </a:schemeClr>
                </a:solidFill>
                <a:latin typeface="Meiryo" panose="020B0604030504040204" pitchFamily="34" charset="-128"/>
                <a:ea typeface="Meiryo" panose="020B0604030504040204" pitchFamily="34" charset="-128"/>
              </a:rPr>
              <a:t>1on1</a:t>
            </a:r>
            <a:r>
              <a:rPr lang="ja-JP" altLang="en-US" b="1" dirty="0">
                <a:solidFill>
                  <a:schemeClr val="bg1">
                    <a:lumMod val="75000"/>
                  </a:schemeClr>
                </a:solidFill>
                <a:latin typeface="Meiryo" panose="020B0604030504040204" pitchFamily="34" charset="-128"/>
                <a:ea typeface="Meiryo" panose="020B0604030504040204" pitchFamily="34" charset="-128"/>
              </a:rPr>
              <a:t>みっちりタイプ</a:t>
            </a:r>
            <a:endParaRPr lang="en-US" altLang="ja-JP" b="1" dirty="0">
              <a:solidFill>
                <a:schemeClr val="bg1">
                  <a:lumMod val="75000"/>
                </a:schemeClr>
              </a:solidFill>
              <a:latin typeface="Meiryo" panose="020B0604030504040204" pitchFamily="34" charset="-128"/>
              <a:ea typeface="Meiryo" panose="020B0604030504040204" pitchFamily="34" charset="-128"/>
            </a:endParaRPr>
          </a:p>
        </p:txBody>
      </p:sp>
      <p:sp>
        <p:nvSpPr>
          <p:cNvPr id="17" name="テキスト ボックス 16">
            <a:extLst>
              <a:ext uri="{FF2B5EF4-FFF2-40B4-BE49-F238E27FC236}">
                <a16:creationId xmlns:a16="http://schemas.microsoft.com/office/drawing/2014/main" id="{8513CABE-6413-2A4F-8116-85A9F010D450}"/>
              </a:ext>
            </a:extLst>
          </p:cNvPr>
          <p:cNvSpPr txBox="1"/>
          <p:nvPr/>
        </p:nvSpPr>
        <p:spPr>
          <a:xfrm>
            <a:off x="2119451" y="4266285"/>
            <a:ext cx="1965903" cy="734352"/>
          </a:xfrm>
          <a:prstGeom prst="rect">
            <a:avLst/>
          </a:prstGeom>
          <a:noFill/>
        </p:spPr>
        <p:txBody>
          <a:bodyPr wrap="none" rtlCol="0" anchor="ctr">
            <a:spAutoFit/>
          </a:bodyPr>
          <a:lstStyle/>
          <a:p>
            <a:pPr algn="ctr"/>
            <a:r>
              <a:rPr lang="ja-JP" altLang="en-US" b="1" dirty="0">
                <a:solidFill>
                  <a:schemeClr val="bg1">
                    <a:lumMod val="75000"/>
                  </a:schemeClr>
                </a:solidFill>
                <a:latin typeface="Meiryo" panose="020B0604030504040204" pitchFamily="34" charset="-128"/>
                <a:ea typeface="Meiryo" panose="020B0604030504040204" pitchFamily="34" charset="-128"/>
              </a:rPr>
              <a:t>基礎学力</a:t>
            </a:r>
            <a:r>
              <a:rPr lang="en-US" altLang="ja-JP" b="1" dirty="0">
                <a:solidFill>
                  <a:schemeClr val="bg1">
                    <a:lumMod val="75000"/>
                  </a:schemeClr>
                </a:solidFill>
                <a:latin typeface="Meiryo" panose="020B0604030504040204" pitchFamily="34" charset="-128"/>
                <a:ea typeface="Meiryo" panose="020B0604030504040204" pitchFamily="34" charset="-128"/>
              </a:rPr>
              <a:t>UP</a:t>
            </a:r>
          </a:p>
          <a:p>
            <a:pPr algn="ctr"/>
            <a:r>
              <a:rPr kumimoji="1" lang="ja-JP" altLang="en-US" b="1" dirty="0">
                <a:solidFill>
                  <a:schemeClr val="bg1">
                    <a:lumMod val="75000"/>
                  </a:schemeClr>
                </a:solidFill>
                <a:latin typeface="Meiryo" panose="020B0604030504040204" pitchFamily="34" charset="-128"/>
                <a:ea typeface="Meiryo" panose="020B0604030504040204" pitchFamily="34" charset="-128"/>
              </a:rPr>
              <a:t>スクールタイプ</a:t>
            </a:r>
          </a:p>
        </p:txBody>
      </p:sp>
      <p:sp>
        <p:nvSpPr>
          <p:cNvPr id="18" name="テキスト ボックス 17">
            <a:extLst>
              <a:ext uri="{FF2B5EF4-FFF2-40B4-BE49-F238E27FC236}">
                <a16:creationId xmlns:a16="http://schemas.microsoft.com/office/drawing/2014/main" id="{DEC8F8D6-F4AF-F14D-B2ED-04508A92D079}"/>
              </a:ext>
            </a:extLst>
          </p:cNvPr>
          <p:cNvSpPr txBox="1"/>
          <p:nvPr/>
        </p:nvSpPr>
        <p:spPr>
          <a:xfrm>
            <a:off x="5901360" y="4266285"/>
            <a:ext cx="2821784" cy="734352"/>
          </a:xfrm>
          <a:prstGeom prst="rect">
            <a:avLst/>
          </a:prstGeom>
          <a:noFill/>
        </p:spPr>
        <p:txBody>
          <a:bodyPr wrap="none" rtlCol="0" anchor="ctr">
            <a:spAutoFit/>
          </a:bodyPr>
          <a:lstStyle/>
          <a:p>
            <a:pPr algn="ctr"/>
            <a:r>
              <a:rPr lang="ja-JP" altLang="en-US" b="1" dirty="0">
                <a:solidFill>
                  <a:schemeClr val="bg1">
                    <a:lumMod val="75000"/>
                  </a:schemeClr>
                </a:solidFill>
                <a:latin typeface="Meiryo" panose="020B0604030504040204" pitchFamily="34" charset="-128"/>
                <a:ea typeface="Meiryo" panose="020B0604030504040204" pitchFamily="34" charset="-128"/>
              </a:rPr>
              <a:t>モチベーション発掘</a:t>
            </a:r>
            <a:endParaRPr lang="en-US" altLang="ja-JP" b="1" dirty="0">
              <a:solidFill>
                <a:schemeClr val="bg1">
                  <a:lumMod val="75000"/>
                </a:schemeClr>
              </a:solidFill>
              <a:latin typeface="Meiryo" panose="020B0604030504040204" pitchFamily="34" charset="-128"/>
              <a:ea typeface="Meiryo" panose="020B0604030504040204" pitchFamily="34" charset="-128"/>
            </a:endParaRPr>
          </a:p>
          <a:p>
            <a:pPr algn="ctr"/>
            <a:r>
              <a:rPr lang="ja-JP" altLang="en-US" b="1" dirty="0">
                <a:solidFill>
                  <a:schemeClr val="bg1">
                    <a:lumMod val="75000"/>
                  </a:schemeClr>
                </a:solidFill>
                <a:latin typeface="Meiryo" panose="020B0604030504040204" pitchFamily="34" charset="-128"/>
                <a:ea typeface="Meiryo" panose="020B0604030504040204" pitchFamily="34" charset="-128"/>
              </a:rPr>
              <a:t>フォローアップタイプ</a:t>
            </a:r>
            <a:endParaRPr kumimoji="1" lang="ja-JP" altLang="en-US" b="1" dirty="0">
              <a:solidFill>
                <a:schemeClr val="bg1">
                  <a:lumMod val="75000"/>
                </a:schemeClr>
              </a:solidFill>
              <a:latin typeface="Meiryo" panose="020B0604030504040204" pitchFamily="34" charset="-128"/>
              <a:ea typeface="Meiryo" panose="020B0604030504040204" pitchFamily="34" charset="-128"/>
            </a:endParaRPr>
          </a:p>
        </p:txBody>
      </p:sp>
      <p:sp>
        <p:nvSpPr>
          <p:cNvPr id="19" name="テキスト ボックス 18">
            <a:extLst>
              <a:ext uri="{FF2B5EF4-FFF2-40B4-BE49-F238E27FC236}">
                <a16:creationId xmlns:a16="http://schemas.microsoft.com/office/drawing/2014/main" id="{4AB4472E-664C-BB42-B3B7-9A37E7443F35}"/>
              </a:ext>
            </a:extLst>
          </p:cNvPr>
          <p:cNvSpPr txBox="1"/>
          <p:nvPr/>
        </p:nvSpPr>
        <p:spPr>
          <a:xfrm>
            <a:off x="2381706" y="6021292"/>
            <a:ext cx="1441420" cy="307777"/>
          </a:xfrm>
          <a:prstGeom prst="rect">
            <a:avLst/>
          </a:prstGeom>
          <a:noFill/>
        </p:spPr>
        <p:txBody>
          <a:bodyPr wrap="none" rtlCol="0" anchor="t">
            <a:spAutoFit/>
          </a:bodyPr>
          <a:lstStyle/>
          <a:p>
            <a:pPr algn="ct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学習塾形式希望</a:t>
            </a:r>
            <a:endPar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0" name="テキスト ボックス 19">
            <a:extLst>
              <a:ext uri="{FF2B5EF4-FFF2-40B4-BE49-F238E27FC236}">
                <a16:creationId xmlns:a16="http://schemas.microsoft.com/office/drawing/2014/main" id="{DBFE7634-C72E-43B7-AE5E-44FD506A2D97}"/>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4.</a:t>
            </a:r>
            <a:r>
              <a:rPr lang="ja-JP" altLang="en-US" sz="900" dirty="0">
                <a:latin typeface="Meiryo UI" panose="020B0604030504040204" pitchFamily="50" charset="-128"/>
                <a:ea typeface="Meiryo UI" panose="020B0604030504040204" pitchFamily="50" charset="-128"/>
              </a:rPr>
              <a:t>戦略を立案する</a:t>
            </a:r>
          </a:p>
        </p:txBody>
      </p:sp>
      <p:sp>
        <p:nvSpPr>
          <p:cNvPr id="21" name="テキスト ボックス 20">
            <a:extLst>
              <a:ext uri="{FF2B5EF4-FFF2-40B4-BE49-F238E27FC236}">
                <a16:creationId xmlns:a16="http://schemas.microsoft.com/office/drawing/2014/main" id="{4A6FD4E1-E165-46B2-9858-473E3AF0BFB3}"/>
              </a:ext>
            </a:extLst>
          </p:cNvPr>
          <p:cNvSpPr txBox="1"/>
          <p:nvPr/>
        </p:nvSpPr>
        <p:spPr>
          <a:xfrm>
            <a:off x="1809280" y="6560810"/>
            <a:ext cx="1704313"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STEP1:</a:t>
            </a:r>
            <a:r>
              <a:rPr lang="ja-JP" altLang="en-US" sz="900" dirty="0">
                <a:latin typeface="Meiryo UI" panose="020B0604030504040204" pitchFamily="50" charset="-128"/>
                <a:ea typeface="Meiryo UI" panose="020B0604030504040204" pitchFamily="50" charset="-128"/>
              </a:rPr>
              <a:t>戦略の方向性を考える</a:t>
            </a:r>
          </a:p>
        </p:txBody>
      </p:sp>
    </p:spTree>
    <p:extLst>
      <p:ext uri="{BB962C8B-B14F-4D97-AF65-F5344CB8AC3E}">
        <p14:creationId xmlns:p14="http://schemas.microsoft.com/office/powerpoint/2010/main" val="259111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B2646B0-B2D5-4688-9218-4A24F39D9A01}"/>
              </a:ext>
            </a:extLst>
          </p:cNvPr>
          <p:cNvSpPr/>
          <p:nvPr/>
        </p:nvSpPr>
        <p:spPr>
          <a:xfrm>
            <a:off x="5135736" y="686423"/>
            <a:ext cx="4432978" cy="5803829"/>
          </a:xfrm>
          <a:prstGeom prst="rect">
            <a:avLst/>
          </a:prstGeom>
          <a:solidFill>
            <a:schemeClr val="bg1"/>
          </a:solidFill>
          <a:ln w="19050" cmpd="sng">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正方形/長方形 4">
            <a:extLst>
              <a:ext uri="{FF2B5EF4-FFF2-40B4-BE49-F238E27FC236}">
                <a16:creationId xmlns:a16="http://schemas.microsoft.com/office/drawing/2014/main" id="{986862B1-B97C-47FE-83B8-91316895A103}"/>
              </a:ext>
            </a:extLst>
          </p:cNvPr>
          <p:cNvSpPr/>
          <p:nvPr/>
        </p:nvSpPr>
        <p:spPr>
          <a:xfrm>
            <a:off x="337288" y="686423"/>
            <a:ext cx="4432976" cy="5803829"/>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 name="正方形/長方形 5">
            <a:extLst>
              <a:ext uri="{FF2B5EF4-FFF2-40B4-BE49-F238E27FC236}">
                <a16:creationId xmlns:a16="http://schemas.microsoft.com/office/drawing/2014/main" id="{B7447641-DA44-450D-97C6-92800563B822}"/>
              </a:ext>
            </a:extLst>
          </p:cNvPr>
          <p:cNvSpPr/>
          <p:nvPr/>
        </p:nvSpPr>
        <p:spPr>
          <a:xfrm>
            <a:off x="337288" y="686423"/>
            <a:ext cx="4432976" cy="414258"/>
          </a:xfrm>
          <a:prstGeom prst="rect">
            <a:avLst/>
          </a:prstGeom>
          <a:solidFill>
            <a:schemeClr val="accent6">
              <a:lumMod val="20000"/>
              <a:lumOff val="80000"/>
            </a:schemeClr>
          </a:solidFill>
          <a:ln w="19050" cmpd="sng">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 name="テキスト ボックス 6">
            <a:extLst>
              <a:ext uri="{FF2B5EF4-FFF2-40B4-BE49-F238E27FC236}">
                <a16:creationId xmlns:a16="http://schemas.microsoft.com/office/drawing/2014/main" id="{7B737105-116C-4591-8648-C6E4F6E50647}"/>
              </a:ext>
            </a:extLst>
          </p:cNvPr>
          <p:cNvSpPr txBox="1"/>
          <p:nvPr/>
        </p:nvSpPr>
        <p:spPr>
          <a:xfrm>
            <a:off x="1519709" y="745654"/>
            <a:ext cx="2068134" cy="295796"/>
          </a:xfrm>
          <a:prstGeom prst="rect">
            <a:avLst/>
          </a:prstGeom>
          <a:noFill/>
        </p:spPr>
        <p:txBody>
          <a:bodyPr wrap="none" rtlCol="0" anchor="ctr">
            <a:spAutoFit/>
          </a:bodyPr>
          <a:lstStyle/>
          <a:p>
            <a:pPr algn="ctr"/>
            <a:r>
              <a:rPr lang="en-US" altLang="ja-JP" sz="1400" dirty="0">
                <a:solidFill>
                  <a:schemeClr val="tx1">
                    <a:lumMod val="75000"/>
                    <a:lumOff val="25000"/>
                  </a:schemeClr>
                </a:solidFill>
                <a:latin typeface="メイリオ"/>
                <a:ea typeface="メイリオ"/>
                <a:cs typeface="メイリオ"/>
              </a:rPr>
              <a:t>As is </a:t>
            </a:r>
            <a:r>
              <a:rPr lang="ja-JP" altLang="en-US" sz="1400" dirty="0">
                <a:solidFill>
                  <a:schemeClr val="tx1">
                    <a:lumMod val="75000"/>
                    <a:lumOff val="25000"/>
                  </a:schemeClr>
                </a:solidFill>
                <a:latin typeface="メイリオ"/>
                <a:ea typeface="メイリオ"/>
                <a:cs typeface="メイリオ"/>
              </a:rPr>
              <a:t>（現状）</a:t>
            </a:r>
            <a:endParaRPr kumimoji="1" lang="ja-JP" altLang="en-US" dirty="0">
              <a:solidFill>
                <a:schemeClr val="tx1">
                  <a:lumMod val="75000"/>
                  <a:lumOff val="25000"/>
                </a:schemeClr>
              </a:solidFill>
              <a:latin typeface="メイリオ"/>
              <a:ea typeface="メイリオ"/>
              <a:cs typeface="メイリオ"/>
            </a:endParaRPr>
          </a:p>
        </p:txBody>
      </p:sp>
      <p:sp>
        <p:nvSpPr>
          <p:cNvPr id="8" name="正方形/長方形 7">
            <a:extLst>
              <a:ext uri="{FF2B5EF4-FFF2-40B4-BE49-F238E27FC236}">
                <a16:creationId xmlns:a16="http://schemas.microsoft.com/office/drawing/2014/main" id="{439EDD2B-C141-4C8B-9F96-D00414130B15}"/>
              </a:ext>
            </a:extLst>
          </p:cNvPr>
          <p:cNvSpPr/>
          <p:nvPr/>
        </p:nvSpPr>
        <p:spPr>
          <a:xfrm>
            <a:off x="5135736" y="686423"/>
            <a:ext cx="4432978" cy="414258"/>
          </a:xfrm>
          <a:prstGeom prst="rect">
            <a:avLst/>
          </a:prstGeom>
          <a:solidFill>
            <a:schemeClr val="accent6">
              <a:lumMod val="20000"/>
              <a:lumOff val="80000"/>
            </a:schemeClr>
          </a:solidFill>
          <a:ln w="19050" cmpd="sng">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 name="テキスト ボックス 8">
            <a:extLst>
              <a:ext uri="{FF2B5EF4-FFF2-40B4-BE49-F238E27FC236}">
                <a16:creationId xmlns:a16="http://schemas.microsoft.com/office/drawing/2014/main" id="{C40F8075-E64C-4DFB-A165-BE0371E87223}"/>
              </a:ext>
            </a:extLst>
          </p:cNvPr>
          <p:cNvSpPr txBox="1"/>
          <p:nvPr/>
        </p:nvSpPr>
        <p:spPr>
          <a:xfrm>
            <a:off x="5453565" y="745654"/>
            <a:ext cx="3797321" cy="295796"/>
          </a:xfrm>
          <a:prstGeom prst="rect">
            <a:avLst/>
          </a:prstGeom>
          <a:noFill/>
        </p:spPr>
        <p:txBody>
          <a:bodyPr wrap="none" rtlCol="0" anchor="ctr">
            <a:spAutoFit/>
          </a:bodyPr>
          <a:lstStyle/>
          <a:p>
            <a:pPr algn="ctr"/>
            <a:r>
              <a:rPr kumimoji="1" lang="en-US" altLang="ja-JP" sz="1400" dirty="0">
                <a:solidFill>
                  <a:schemeClr val="tx1">
                    <a:lumMod val="75000"/>
                    <a:lumOff val="25000"/>
                  </a:schemeClr>
                </a:solidFill>
                <a:latin typeface="メイリオ"/>
                <a:ea typeface="メイリオ"/>
                <a:cs typeface="メイリオ"/>
              </a:rPr>
              <a:t>To be </a:t>
            </a:r>
            <a:r>
              <a:rPr kumimoji="1" lang="ja-JP" altLang="en-US" sz="1400" dirty="0">
                <a:solidFill>
                  <a:schemeClr val="tx1">
                    <a:lumMod val="75000"/>
                    <a:lumOff val="25000"/>
                  </a:schemeClr>
                </a:solidFill>
                <a:latin typeface="メイリオ"/>
                <a:ea typeface="メイリオ"/>
                <a:cs typeface="メイリオ"/>
              </a:rPr>
              <a:t>（あるべき理想の姿）</a:t>
            </a:r>
            <a:endParaRPr kumimoji="1" lang="ja-JP" altLang="en-US" dirty="0">
              <a:solidFill>
                <a:schemeClr val="tx1">
                  <a:lumMod val="75000"/>
                  <a:lumOff val="25000"/>
                </a:schemeClr>
              </a:solidFill>
              <a:latin typeface="メイリオ"/>
              <a:ea typeface="メイリオ"/>
              <a:cs typeface="メイリオ"/>
            </a:endParaRPr>
          </a:p>
        </p:txBody>
      </p:sp>
      <p:sp>
        <p:nvSpPr>
          <p:cNvPr id="12" name="テキスト ボックス 11">
            <a:extLst>
              <a:ext uri="{FF2B5EF4-FFF2-40B4-BE49-F238E27FC236}">
                <a16:creationId xmlns:a16="http://schemas.microsoft.com/office/drawing/2014/main" id="{53050DAD-8D8D-4AFB-9D5D-1B101D7EF8F0}"/>
              </a:ext>
            </a:extLst>
          </p:cNvPr>
          <p:cNvSpPr txBox="1"/>
          <p:nvPr/>
        </p:nvSpPr>
        <p:spPr>
          <a:xfrm>
            <a:off x="463308" y="238540"/>
            <a:ext cx="2383794" cy="400110"/>
          </a:xfrm>
          <a:prstGeom prst="rect">
            <a:avLst/>
          </a:prstGeom>
          <a:noFill/>
        </p:spPr>
        <p:txBody>
          <a:bodyPr wrap="none" rtlCol="0">
            <a:spAutoFit/>
          </a:bodyPr>
          <a:lstStyle/>
          <a:p>
            <a:r>
              <a:rPr lang="en-US" altLang="ja-JP" sz="2000" b="1" dirty="0">
                <a:solidFill>
                  <a:schemeClr val="tx1">
                    <a:lumMod val="75000"/>
                    <a:lumOff val="25000"/>
                  </a:schemeClr>
                </a:solidFill>
                <a:latin typeface="Meiryo" panose="020B0604030504040204" pitchFamily="34" charset="-128"/>
                <a:ea typeface="Meiryo" panose="020B0604030504040204" pitchFamily="34" charset="-128"/>
              </a:rPr>
              <a:t>01_As is / To be</a:t>
            </a:r>
            <a:endParaRPr kumimoji="1" lang="ja-JP" altLang="en-US" sz="20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4" name="テキスト ボックス 13">
            <a:extLst>
              <a:ext uri="{FF2B5EF4-FFF2-40B4-BE49-F238E27FC236}">
                <a16:creationId xmlns:a16="http://schemas.microsoft.com/office/drawing/2014/main" id="{449B01CE-F96C-40EC-BCC3-4276B98F20E6}"/>
              </a:ext>
            </a:extLst>
          </p:cNvPr>
          <p:cNvSpPr txBox="1"/>
          <p:nvPr/>
        </p:nvSpPr>
        <p:spPr>
          <a:xfrm>
            <a:off x="337288" y="6560810"/>
            <a:ext cx="1319592"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1.</a:t>
            </a:r>
            <a:r>
              <a:rPr lang="ja-JP" altLang="en-US" sz="900" dirty="0">
                <a:latin typeface="Meiryo UI" panose="020B0604030504040204" pitchFamily="50" charset="-128"/>
                <a:ea typeface="Meiryo UI" panose="020B0604030504040204" pitchFamily="50" charset="-128"/>
              </a:rPr>
              <a:t>問題・課題を発見する</a:t>
            </a:r>
          </a:p>
        </p:txBody>
      </p:sp>
      <p:sp>
        <p:nvSpPr>
          <p:cNvPr id="15" name="テキスト ボックス 14">
            <a:extLst>
              <a:ext uri="{FF2B5EF4-FFF2-40B4-BE49-F238E27FC236}">
                <a16:creationId xmlns:a16="http://schemas.microsoft.com/office/drawing/2014/main" id="{AFB5CD51-76B6-4518-8E3E-A515585D96DF}"/>
              </a:ext>
            </a:extLst>
          </p:cNvPr>
          <p:cNvSpPr txBox="1"/>
          <p:nvPr/>
        </p:nvSpPr>
        <p:spPr>
          <a:xfrm>
            <a:off x="1809280" y="6560810"/>
            <a:ext cx="1042273"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STEP1:</a:t>
            </a:r>
            <a:r>
              <a:rPr lang="ja-JP" altLang="en-US" sz="900" dirty="0">
                <a:latin typeface="Meiryo UI" panose="020B0604030504040204" pitchFamily="50" charset="-128"/>
                <a:ea typeface="Meiryo UI" panose="020B0604030504040204" pitchFamily="50" charset="-128"/>
              </a:rPr>
              <a:t>見える化</a:t>
            </a:r>
          </a:p>
        </p:txBody>
      </p:sp>
    </p:spTree>
    <p:extLst>
      <p:ext uri="{BB962C8B-B14F-4D97-AF65-F5344CB8AC3E}">
        <p14:creationId xmlns:p14="http://schemas.microsoft.com/office/powerpoint/2010/main" val="308509592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C0AD1ABB-A5E2-5B40-8DA3-10DE05E6802A}"/>
              </a:ext>
            </a:extLst>
          </p:cNvPr>
          <p:cNvSpPr txBox="1"/>
          <p:nvPr/>
        </p:nvSpPr>
        <p:spPr>
          <a:xfrm>
            <a:off x="463308" y="238540"/>
            <a:ext cx="805285"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35_STP</a:t>
            </a:r>
            <a:endParaRPr lang="ja-JP" altLang="en-US" dirty="0"/>
          </a:p>
        </p:txBody>
      </p:sp>
      <p:cxnSp>
        <p:nvCxnSpPr>
          <p:cNvPr id="33" name="直線コネクタ 32">
            <a:extLst>
              <a:ext uri="{FF2B5EF4-FFF2-40B4-BE49-F238E27FC236}">
                <a16:creationId xmlns:a16="http://schemas.microsoft.com/office/drawing/2014/main" id="{16A85939-0B81-2347-B46F-63F7D3D0B448}"/>
              </a:ext>
            </a:extLst>
          </p:cNvPr>
          <p:cNvCxnSpPr>
            <a:cxnSpLocks/>
            <a:stCxn id="78" idx="1"/>
            <a:endCxn id="78" idx="3"/>
          </p:cNvCxnSpPr>
          <p:nvPr/>
        </p:nvCxnSpPr>
        <p:spPr>
          <a:xfrm>
            <a:off x="1003621" y="3356908"/>
            <a:ext cx="8413552" cy="0"/>
          </a:xfrm>
          <a:prstGeom prst="line">
            <a:avLst/>
          </a:prstGeom>
          <a:ln w="12700" cmpd="sng">
            <a:solidFill>
              <a:schemeClr val="tx1">
                <a:lumMod val="85000"/>
                <a:lumOff val="15000"/>
              </a:schemeClr>
            </a:solidFill>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39" name="直線コネクタ 38">
            <a:extLst>
              <a:ext uri="{FF2B5EF4-FFF2-40B4-BE49-F238E27FC236}">
                <a16:creationId xmlns:a16="http://schemas.microsoft.com/office/drawing/2014/main" id="{9931C327-A835-924A-BB8B-109286C7A886}"/>
              </a:ext>
            </a:extLst>
          </p:cNvPr>
          <p:cNvCxnSpPr>
            <a:cxnSpLocks/>
            <a:stCxn id="78" idx="0"/>
            <a:endCxn id="78" idx="2"/>
          </p:cNvCxnSpPr>
          <p:nvPr/>
        </p:nvCxnSpPr>
        <p:spPr>
          <a:xfrm>
            <a:off x="5210397" y="815009"/>
            <a:ext cx="0" cy="5083797"/>
          </a:xfrm>
          <a:prstGeom prst="line">
            <a:avLst/>
          </a:prstGeom>
          <a:ln w="12700" cmpd="sng">
            <a:solidFill>
              <a:schemeClr val="tx1">
                <a:lumMod val="85000"/>
                <a:lumOff val="15000"/>
              </a:schemeClr>
            </a:solidFill>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sp>
        <p:nvSpPr>
          <p:cNvPr id="43" name="テキスト ボックス 42">
            <a:extLst>
              <a:ext uri="{FF2B5EF4-FFF2-40B4-BE49-F238E27FC236}">
                <a16:creationId xmlns:a16="http://schemas.microsoft.com/office/drawing/2014/main" id="{0AE7E091-E482-C74C-9035-8BD91FAFE547}"/>
              </a:ext>
            </a:extLst>
          </p:cNvPr>
          <p:cNvSpPr txBox="1"/>
          <p:nvPr/>
        </p:nvSpPr>
        <p:spPr>
          <a:xfrm>
            <a:off x="6349798" y="6021292"/>
            <a:ext cx="1924951" cy="307777"/>
          </a:xfrm>
          <a:prstGeom prst="rect">
            <a:avLst/>
          </a:prstGeom>
          <a:noFill/>
        </p:spPr>
        <p:txBody>
          <a:bodyPr wrap="none" rtlCol="0" anchor="t">
            <a:spAutoFit/>
          </a:bodyPr>
          <a:lstStyle/>
          <a:p>
            <a:pPr algn="ct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切り口となる要素</a:t>
            </a:r>
            <a:r>
              <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rPr>
              <a:t>X-2</a:t>
            </a:r>
          </a:p>
        </p:txBody>
      </p:sp>
      <p:sp>
        <p:nvSpPr>
          <p:cNvPr id="51" name="テキスト ボックス 50">
            <a:extLst>
              <a:ext uri="{FF2B5EF4-FFF2-40B4-BE49-F238E27FC236}">
                <a16:creationId xmlns:a16="http://schemas.microsoft.com/office/drawing/2014/main" id="{16563AE6-F3CF-0E4F-A32E-13BDB83BB709}"/>
              </a:ext>
            </a:extLst>
          </p:cNvPr>
          <p:cNvSpPr txBox="1"/>
          <p:nvPr/>
        </p:nvSpPr>
        <p:spPr>
          <a:xfrm>
            <a:off x="470630" y="1111701"/>
            <a:ext cx="453970" cy="1943994"/>
          </a:xfrm>
          <a:prstGeom prst="rect">
            <a:avLst/>
          </a:prstGeom>
          <a:noFill/>
        </p:spPr>
        <p:txBody>
          <a:bodyPr vert="eaVert" wrap="none" rtlCol="0" anchor="ctr">
            <a:spAutoFit/>
          </a:bodyPr>
          <a:lstStyle/>
          <a:p>
            <a:pPr algn="ct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切り口となる要素</a:t>
            </a:r>
            <a:r>
              <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rPr>
              <a:t>Y-2</a:t>
            </a:r>
            <a:endPar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52" name="テキスト ボックス 51">
            <a:extLst>
              <a:ext uri="{FF2B5EF4-FFF2-40B4-BE49-F238E27FC236}">
                <a16:creationId xmlns:a16="http://schemas.microsoft.com/office/drawing/2014/main" id="{638AA472-8EA2-1546-B18D-54BAD5222E5E}"/>
              </a:ext>
            </a:extLst>
          </p:cNvPr>
          <p:cNvSpPr txBox="1"/>
          <p:nvPr/>
        </p:nvSpPr>
        <p:spPr>
          <a:xfrm>
            <a:off x="470630" y="3658086"/>
            <a:ext cx="453970" cy="1943994"/>
          </a:xfrm>
          <a:prstGeom prst="rect">
            <a:avLst/>
          </a:prstGeom>
          <a:noFill/>
        </p:spPr>
        <p:txBody>
          <a:bodyPr vert="eaVert" wrap="none" rtlCol="0" anchor="ctr">
            <a:spAutoFit/>
          </a:bodyPr>
          <a:lstStyle/>
          <a:p>
            <a:pPr algn="ct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切り口となる要素</a:t>
            </a:r>
            <a:r>
              <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rPr>
              <a:t>Y-1</a:t>
            </a:r>
            <a:endPar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75" name="テキスト ボックス 74">
            <a:extLst>
              <a:ext uri="{FF2B5EF4-FFF2-40B4-BE49-F238E27FC236}">
                <a16:creationId xmlns:a16="http://schemas.microsoft.com/office/drawing/2014/main" id="{3CC65D29-BF6D-6D47-9677-24AEF207F8DF}"/>
              </a:ext>
            </a:extLst>
          </p:cNvPr>
          <p:cNvSpPr txBox="1"/>
          <p:nvPr/>
        </p:nvSpPr>
        <p:spPr>
          <a:xfrm>
            <a:off x="2139939" y="6021292"/>
            <a:ext cx="1924951" cy="307777"/>
          </a:xfrm>
          <a:prstGeom prst="rect">
            <a:avLst/>
          </a:prstGeom>
          <a:noFill/>
        </p:spPr>
        <p:txBody>
          <a:bodyPr wrap="none" rtlCol="0" anchor="t">
            <a:spAutoFit/>
          </a:bodyPr>
          <a:lstStyle/>
          <a:p>
            <a:pPr algn="ct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切り口となる要素</a:t>
            </a:r>
            <a:r>
              <a:rPr lang="en-US" altLang="ja-JP" sz="1400" dirty="0">
                <a:solidFill>
                  <a:schemeClr val="tx1">
                    <a:lumMod val="75000"/>
                    <a:lumOff val="25000"/>
                  </a:schemeClr>
                </a:solidFill>
                <a:latin typeface="Meiryo" panose="020B0604030504040204" pitchFamily="34" charset="-128"/>
                <a:ea typeface="Meiryo" panose="020B0604030504040204" pitchFamily="34" charset="-128"/>
              </a:rPr>
              <a:t>X-1</a:t>
            </a:r>
            <a:endPar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78" name="正方形/長方形 77">
            <a:extLst>
              <a:ext uri="{FF2B5EF4-FFF2-40B4-BE49-F238E27FC236}">
                <a16:creationId xmlns:a16="http://schemas.microsoft.com/office/drawing/2014/main" id="{B98CCF8A-4DCA-9F4B-8E3C-5D0CEFD2772A}"/>
              </a:ext>
            </a:extLst>
          </p:cNvPr>
          <p:cNvSpPr/>
          <p:nvPr/>
        </p:nvSpPr>
        <p:spPr>
          <a:xfrm>
            <a:off x="1003621" y="815009"/>
            <a:ext cx="8413552" cy="5083797"/>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1" name="テキスト ボックス 10">
            <a:extLst>
              <a:ext uri="{FF2B5EF4-FFF2-40B4-BE49-F238E27FC236}">
                <a16:creationId xmlns:a16="http://schemas.microsoft.com/office/drawing/2014/main" id="{6267D400-12B1-344A-9763-04DFC561FE6F}"/>
              </a:ext>
            </a:extLst>
          </p:cNvPr>
          <p:cNvSpPr txBox="1"/>
          <p:nvPr/>
        </p:nvSpPr>
        <p:spPr>
          <a:xfrm>
            <a:off x="337288" y="6309917"/>
            <a:ext cx="5193043" cy="215444"/>
          </a:xfrm>
          <a:prstGeom prst="rect">
            <a:avLst/>
          </a:prstGeom>
          <a:noFill/>
        </p:spPr>
        <p:txBody>
          <a:bodyPr wrap="square" rtlCol="0" anchor="t">
            <a:spAutoFit/>
          </a:bodyPr>
          <a:lstStyle/>
          <a:p>
            <a:r>
              <a:rPr kumimoji="1" lang="en-US" altLang="ja-JP" sz="800" dirty="0">
                <a:solidFill>
                  <a:schemeClr val="tx1">
                    <a:lumMod val="75000"/>
                    <a:lumOff val="25000"/>
                  </a:schemeClr>
                </a:solidFill>
                <a:latin typeface="Meiryo" panose="020B0604030504040204" pitchFamily="34" charset="-128"/>
                <a:ea typeface="Meiryo" panose="020B0604030504040204" pitchFamily="34" charset="-128"/>
              </a:rPr>
              <a:t>※</a:t>
            </a:r>
            <a:r>
              <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rPr>
              <a:t>必ずしも</a:t>
            </a:r>
            <a:r>
              <a:rPr kumimoji="1" lang="en-US" altLang="ja-JP" sz="800" dirty="0">
                <a:solidFill>
                  <a:schemeClr val="tx1">
                    <a:lumMod val="75000"/>
                    <a:lumOff val="25000"/>
                  </a:schemeClr>
                </a:solidFill>
                <a:latin typeface="Meiryo" panose="020B0604030504040204" pitchFamily="34" charset="-128"/>
                <a:ea typeface="Meiryo" panose="020B0604030504040204" pitchFamily="34" charset="-128"/>
              </a:rPr>
              <a:t>2</a:t>
            </a:r>
            <a:r>
              <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rPr>
              <a:t>行</a:t>
            </a:r>
            <a:r>
              <a:rPr kumimoji="1" lang="en-US" altLang="ja-JP" sz="800" dirty="0">
                <a:solidFill>
                  <a:schemeClr val="tx1">
                    <a:lumMod val="75000"/>
                    <a:lumOff val="25000"/>
                  </a:schemeClr>
                </a:solidFill>
                <a:latin typeface="Meiryo" panose="020B0604030504040204" pitchFamily="34" charset="-128"/>
                <a:ea typeface="Meiryo" panose="020B0604030504040204" pitchFamily="34" charset="-128"/>
              </a:rPr>
              <a:t>2</a:t>
            </a:r>
            <a:r>
              <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rPr>
              <a:t>列のマトリクスである必要はないため必要に応じて編集してください。</a:t>
            </a:r>
            <a:endParaRPr kumimoji="1" lang="en-US" altLang="ja-JP"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3" name="テキスト ボックス 12">
            <a:extLst>
              <a:ext uri="{FF2B5EF4-FFF2-40B4-BE49-F238E27FC236}">
                <a16:creationId xmlns:a16="http://schemas.microsoft.com/office/drawing/2014/main" id="{C1421F65-0072-4F36-830B-27B8835F3E8D}"/>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4.</a:t>
            </a:r>
            <a:r>
              <a:rPr lang="ja-JP" altLang="en-US" sz="900" dirty="0">
                <a:latin typeface="Meiryo UI" panose="020B0604030504040204" pitchFamily="50" charset="-128"/>
                <a:ea typeface="Meiryo UI" panose="020B0604030504040204" pitchFamily="50" charset="-128"/>
              </a:rPr>
              <a:t>戦略を立案する</a:t>
            </a:r>
          </a:p>
        </p:txBody>
      </p:sp>
      <p:sp>
        <p:nvSpPr>
          <p:cNvPr id="14" name="テキスト ボックス 13">
            <a:extLst>
              <a:ext uri="{FF2B5EF4-FFF2-40B4-BE49-F238E27FC236}">
                <a16:creationId xmlns:a16="http://schemas.microsoft.com/office/drawing/2014/main" id="{E977F0E2-3327-4A19-80D2-A61018EC2D67}"/>
              </a:ext>
            </a:extLst>
          </p:cNvPr>
          <p:cNvSpPr txBox="1"/>
          <p:nvPr/>
        </p:nvSpPr>
        <p:spPr>
          <a:xfrm>
            <a:off x="1809280" y="6560810"/>
            <a:ext cx="1704313"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STEP1:</a:t>
            </a:r>
            <a:r>
              <a:rPr lang="ja-JP" altLang="en-US" sz="900" dirty="0">
                <a:latin typeface="Meiryo UI" panose="020B0604030504040204" pitchFamily="50" charset="-128"/>
                <a:ea typeface="Meiryo UI" panose="020B0604030504040204" pitchFamily="50" charset="-128"/>
              </a:rPr>
              <a:t>戦略の方向性を考える</a:t>
            </a:r>
          </a:p>
        </p:txBody>
      </p:sp>
    </p:spTree>
    <p:extLst>
      <p:ext uri="{BB962C8B-B14F-4D97-AF65-F5344CB8AC3E}">
        <p14:creationId xmlns:p14="http://schemas.microsoft.com/office/powerpoint/2010/main" val="50556794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線コネクタ 69"/>
          <p:cNvCxnSpPr/>
          <p:nvPr/>
        </p:nvCxnSpPr>
        <p:spPr>
          <a:xfrm>
            <a:off x="4955480" y="1020129"/>
            <a:ext cx="1" cy="5079263"/>
          </a:xfrm>
          <a:prstGeom prst="line">
            <a:avLst/>
          </a:prstGeom>
          <a:ln w="31750" cmpd="sng">
            <a:solidFill>
              <a:schemeClr val="tx1">
                <a:lumMod val="85000"/>
                <a:lumOff val="15000"/>
              </a:schemeClr>
            </a:solidFill>
            <a:headEnd type="stealth" w="lg" len="lg"/>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73" name="直線コネクタ 72"/>
          <p:cNvCxnSpPr/>
          <p:nvPr/>
        </p:nvCxnSpPr>
        <p:spPr>
          <a:xfrm>
            <a:off x="616249" y="3559761"/>
            <a:ext cx="8668540" cy="0"/>
          </a:xfrm>
          <a:prstGeom prst="line">
            <a:avLst/>
          </a:prstGeom>
          <a:ln w="31750" cmpd="sng">
            <a:solidFill>
              <a:schemeClr val="tx1">
                <a:lumMod val="85000"/>
                <a:lumOff val="15000"/>
              </a:schemeClr>
            </a:solidFill>
            <a:headEnd type="stealth" w="lg" len="lg"/>
            <a:tailEnd type="stealth" w="lg" len="lg"/>
          </a:ln>
          <a:effectLst/>
        </p:spPr>
        <p:style>
          <a:lnRef idx="2">
            <a:schemeClr val="accent1"/>
          </a:lnRef>
          <a:fillRef idx="0">
            <a:schemeClr val="accent1"/>
          </a:fillRef>
          <a:effectRef idx="1">
            <a:schemeClr val="accent1"/>
          </a:effectRef>
          <a:fontRef idx="minor">
            <a:schemeClr val="tx1"/>
          </a:fontRef>
        </p:style>
      </p:cxnSp>
      <p:sp>
        <p:nvSpPr>
          <p:cNvPr id="21" name="テキスト ボックス 20">
            <a:extLst>
              <a:ext uri="{FF2B5EF4-FFF2-40B4-BE49-F238E27FC236}">
                <a16:creationId xmlns:a16="http://schemas.microsoft.com/office/drawing/2014/main" id="{5D2FD128-B1A8-1541-AA34-8929892C7CC2}"/>
              </a:ext>
            </a:extLst>
          </p:cNvPr>
          <p:cNvSpPr txBox="1"/>
          <p:nvPr/>
        </p:nvSpPr>
        <p:spPr>
          <a:xfrm>
            <a:off x="7840085" y="3290817"/>
            <a:ext cx="975627" cy="536658"/>
          </a:xfrm>
          <a:prstGeom prst="rect">
            <a:avLst/>
          </a:prstGeom>
          <a:solidFill>
            <a:schemeClr val="bg1"/>
          </a:solidFill>
          <a:ln w="19050">
            <a:solidFill>
              <a:schemeClr val="tx1">
                <a:lumMod val="75000"/>
                <a:lumOff val="25000"/>
              </a:schemeClr>
            </a:solidFill>
          </a:ln>
        </p:spPr>
        <p:txBody>
          <a:bodyPr wrap="square" tIns="108000" bIns="108000" rtlCol="0" anchor="ctr">
            <a:spAutoFit/>
          </a:bodyPr>
          <a:lstStyle/>
          <a:p>
            <a:pPr algn="ctr">
              <a:lnSpc>
                <a:spcPct val="120000"/>
              </a:lnSpc>
            </a:pPr>
            <a:endParaRPr lang="en-US" altLang="ja-JP" dirty="0">
              <a:solidFill>
                <a:srgbClr val="404040"/>
              </a:solidFill>
              <a:latin typeface="Meiryo" panose="020B0604030504040204" pitchFamily="34" charset="-128"/>
              <a:ea typeface="Meiryo" panose="020B0604030504040204" pitchFamily="34" charset="-128"/>
              <a:cs typeface="メイリオ"/>
            </a:endParaRPr>
          </a:p>
        </p:txBody>
      </p:sp>
      <p:sp>
        <p:nvSpPr>
          <p:cNvPr id="22" name="テキスト ボックス 21">
            <a:extLst>
              <a:ext uri="{FF2B5EF4-FFF2-40B4-BE49-F238E27FC236}">
                <a16:creationId xmlns:a16="http://schemas.microsoft.com/office/drawing/2014/main" id="{2B56BB39-4D68-6042-9BA6-12CEC7051BC4}"/>
              </a:ext>
            </a:extLst>
          </p:cNvPr>
          <p:cNvSpPr txBox="1"/>
          <p:nvPr/>
        </p:nvSpPr>
        <p:spPr>
          <a:xfrm>
            <a:off x="4665450" y="1560650"/>
            <a:ext cx="570138" cy="1050698"/>
          </a:xfrm>
          <a:prstGeom prst="rect">
            <a:avLst/>
          </a:prstGeom>
          <a:solidFill>
            <a:schemeClr val="bg1"/>
          </a:solidFill>
          <a:ln w="19050">
            <a:solidFill>
              <a:schemeClr val="tx1">
                <a:lumMod val="75000"/>
                <a:lumOff val="25000"/>
              </a:schemeClr>
            </a:solidFill>
          </a:ln>
        </p:spPr>
        <p:txBody>
          <a:bodyPr vert="eaVert" wrap="square" lIns="144000" tIns="108000" bIns="108000" rtlCol="0" anchor="ctr">
            <a:spAutoFit/>
          </a:bodyPr>
          <a:lstStyle/>
          <a:p>
            <a:pPr algn="ctr">
              <a:lnSpc>
                <a:spcPct val="120000"/>
              </a:lnSpc>
            </a:pPr>
            <a:endParaRPr lang="en-US" altLang="ja-JP" dirty="0">
              <a:solidFill>
                <a:srgbClr val="404040"/>
              </a:solidFill>
              <a:latin typeface="Meiryo" panose="020B0604030504040204" pitchFamily="34" charset="-128"/>
              <a:ea typeface="Meiryo" panose="020B0604030504040204" pitchFamily="34" charset="-128"/>
              <a:cs typeface="メイリオ"/>
            </a:endParaRPr>
          </a:p>
        </p:txBody>
      </p:sp>
      <p:sp>
        <p:nvSpPr>
          <p:cNvPr id="32" name="テキスト ボックス 31">
            <a:extLst>
              <a:ext uri="{FF2B5EF4-FFF2-40B4-BE49-F238E27FC236}">
                <a16:creationId xmlns:a16="http://schemas.microsoft.com/office/drawing/2014/main" id="{63B0FBDE-74C6-4443-A724-039763C739A8}"/>
              </a:ext>
            </a:extLst>
          </p:cNvPr>
          <p:cNvSpPr txBox="1"/>
          <p:nvPr/>
        </p:nvSpPr>
        <p:spPr>
          <a:xfrm>
            <a:off x="463308" y="238540"/>
            <a:ext cx="2036135"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36_</a:t>
            </a:r>
            <a:r>
              <a:rPr lang="ja-JP" altLang="en-US" dirty="0"/>
              <a:t>ポジショニングマップ</a:t>
            </a:r>
          </a:p>
        </p:txBody>
      </p:sp>
      <p:sp>
        <p:nvSpPr>
          <p:cNvPr id="11" name="テキスト ボックス 10">
            <a:extLst>
              <a:ext uri="{FF2B5EF4-FFF2-40B4-BE49-F238E27FC236}">
                <a16:creationId xmlns:a16="http://schemas.microsoft.com/office/drawing/2014/main" id="{B153B0A3-7ECE-C347-9359-B66760653E4B}"/>
              </a:ext>
            </a:extLst>
          </p:cNvPr>
          <p:cNvSpPr txBox="1"/>
          <p:nvPr/>
        </p:nvSpPr>
        <p:spPr>
          <a:xfrm>
            <a:off x="7849455" y="3383714"/>
            <a:ext cx="956887" cy="350865"/>
          </a:xfrm>
          <a:prstGeom prst="rect">
            <a:avLst/>
          </a:prstGeom>
          <a:noFill/>
        </p:spPr>
        <p:txBody>
          <a:bodyPr wrap="square" rtlCol="0" anchor="b">
            <a:spAutoFit/>
          </a:bodyPr>
          <a:lstStyle/>
          <a:p>
            <a:pPr algn="ctr">
              <a:lnSpc>
                <a:spcPct val="120000"/>
              </a:lnSpc>
            </a:pPr>
            <a:r>
              <a:rPr lang="ja-JP" altLang="en-US" sz="1400" dirty="0">
                <a:solidFill>
                  <a:srgbClr val="404040"/>
                </a:solidFill>
                <a:latin typeface="Meiryo" panose="020B0604030504040204" pitchFamily="34" charset="-128"/>
                <a:ea typeface="Meiryo" panose="020B0604030504040204" pitchFamily="34" charset="-128"/>
                <a:cs typeface="メイリオ"/>
              </a:rPr>
              <a:t>品質</a:t>
            </a:r>
            <a:endParaRPr lang="en-US" altLang="ja-JP" sz="1400" dirty="0">
              <a:solidFill>
                <a:srgbClr val="404040"/>
              </a:solidFill>
              <a:latin typeface="Meiryo" panose="020B0604030504040204" pitchFamily="34" charset="-128"/>
              <a:ea typeface="Meiryo" panose="020B0604030504040204" pitchFamily="34" charset="-128"/>
              <a:cs typeface="メイリオ"/>
            </a:endParaRPr>
          </a:p>
        </p:txBody>
      </p:sp>
      <p:sp>
        <p:nvSpPr>
          <p:cNvPr id="12" name="テキスト ボックス 11">
            <a:extLst>
              <a:ext uri="{FF2B5EF4-FFF2-40B4-BE49-F238E27FC236}">
                <a16:creationId xmlns:a16="http://schemas.microsoft.com/office/drawing/2014/main" id="{5DCA608F-38C8-E64F-8C7F-A2C15E8ED141}"/>
              </a:ext>
            </a:extLst>
          </p:cNvPr>
          <p:cNvSpPr txBox="1"/>
          <p:nvPr/>
        </p:nvSpPr>
        <p:spPr>
          <a:xfrm>
            <a:off x="4728920" y="1704630"/>
            <a:ext cx="443198" cy="762738"/>
          </a:xfrm>
          <a:prstGeom prst="rect">
            <a:avLst/>
          </a:prstGeom>
          <a:noFill/>
        </p:spPr>
        <p:txBody>
          <a:bodyPr vert="eaVert" wrap="square" rtlCol="0" anchor="b">
            <a:spAutoFit/>
          </a:bodyPr>
          <a:lstStyle/>
          <a:p>
            <a:pPr algn="ctr">
              <a:lnSpc>
                <a:spcPct val="120000"/>
              </a:lnSpc>
            </a:pPr>
            <a:r>
              <a:rPr lang="ja-JP" altLang="en-US" sz="1400" dirty="0">
                <a:solidFill>
                  <a:srgbClr val="404040"/>
                </a:solidFill>
                <a:latin typeface="Meiryo" panose="020B0604030504040204" pitchFamily="34" charset="-128"/>
                <a:ea typeface="Meiryo" panose="020B0604030504040204" pitchFamily="34" charset="-128"/>
                <a:cs typeface="メイリオ"/>
              </a:rPr>
              <a:t>コスト</a:t>
            </a:r>
            <a:endParaRPr lang="en-US" altLang="ja-JP" sz="1400" dirty="0">
              <a:solidFill>
                <a:srgbClr val="404040"/>
              </a:solidFill>
              <a:latin typeface="Meiryo" panose="020B0604030504040204" pitchFamily="34" charset="-128"/>
              <a:ea typeface="Meiryo" panose="020B0604030504040204" pitchFamily="34" charset="-128"/>
              <a:cs typeface="メイリオ"/>
            </a:endParaRPr>
          </a:p>
        </p:txBody>
      </p:sp>
      <p:sp>
        <p:nvSpPr>
          <p:cNvPr id="13" name="テキスト ボックス 12">
            <a:extLst>
              <a:ext uri="{FF2B5EF4-FFF2-40B4-BE49-F238E27FC236}">
                <a16:creationId xmlns:a16="http://schemas.microsoft.com/office/drawing/2014/main" id="{2756C83B-24BE-324A-B278-947548D6541C}"/>
              </a:ext>
            </a:extLst>
          </p:cNvPr>
          <p:cNvSpPr txBox="1"/>
          <p:nvPr/>
        </p:nvSpPr>
        <p:spPr>
          <a:xfrm>
            <a:off x="3432260" y="644759"/>
            <a:ext cx="3041479" cy="340093"/>
          </a:xfrm>
          <a:prstGeom prst="rect">
            <a:avLst/>
          </a:prstGeom>
          <a:noFill/>
        </p:spPr>
        <p:txBody>
          <a:bodyPr wrap="square" rtlCol="0" anchor="b">
            <a:spAutoFit/>
          </a:bodyPr>
          <a:lstStyle/>
          <a:p>
            <a:pPr algn="ctr">
              <a:lnSpc>
                <a:spcPct val="120000"/>
              </a:lnSpc>
            </a:pPr>
            <a:r>
              <a:rPr lang="ja-JP" altLang="en-US" sz="1400" dirty="0">
                <a:solidFill>
                  <a:srgbClr val="404040"/>
                </a:solidFill>
                <a:latin typeface="Meiryo" panose="020B0604030504040204" pitchFamily="34" charset="-128"/>
                <a:ea typeface="Meiryo" panose="020B0604030504040204" pitchFamily="34" charset="-128"/>
                <a:cs typeface="メイリオ"/>
              </a:rPr>
              <a:t>授業料が安い</a:t>
            </a:r>
            <a:endParaRPr lang="en-US" altLang="ja-JP" sz="1400" dirty="0">
              <a:solidFill>
                <a:srgbClr val="404040"/>
              </a:solidFill>
              <a:latin typeface="Meiryo" panose="020B0604030504040204" pitchFamily="34" charset="-128"/>
              <a:ea typeface="Meiryo" panose="020B0604030504040204" pitchFamily="34" charset="-128"/>
              <a:cs typeface="メイリオ"/>
            </a:endParaRPr>
          </a:p>
        </p:txBody>
      </p:sp>
      <p:sp>
        <p:nvSpPr>
          <p:cNvPr id="14" name="テキスト ボックス 13">
            <a:extLst>
              <a:ext uri="{FF2B5EF4-FFF2-40B4-BE49-F238E27FC236}">
                <a16:creationId xmlns:a16="http://schemas.microsoft.com/office/drawing/2014/main" id="{6920C8EA-59CC-484C-8B9A-D3A8BAD9ACD7}"/>
              </a:ext>
            </a:extLst>
          </p:cNvPr>
          <p:cNvSpPr txBox="1"/>
          <p:nvPr/>
        </p:nvSpPr>
        <p:spPr>
          <a:xfrm>
            <a:off x="3432260" y="6144004"/>
            <a:ext cx="3041479" cy="350865"/>
          </a:xfrm>
          <a:prstGeom prst="rect">
            <a:avLst/>
          </a:prstGeom>
          <a:noFill/>
        </p:spPr>
        <p:txBody>
          <a:bodyPr wrap="square" rtlCol="0" anchor="t">
            <a:spAutoFit/>
          </a:bodyPr>
          <a:lstStyle/>
          <a:p>
            <a:pPr algn="ctr">
              <a:lnSpc>
                <a:spcPct val="120000"/>
              </a:lnSpc>
            </a:pPr>
            <a:r>
              <a:rPr lang="ja-JP" altLang="en-US" sz="1400" dirty="0">
                <a:solidFill>
                  <a:srgbClr val="404040"/>
                </a:solidFill>
                <a:latin typeface="Meiryo" panose="020B0604030504040204" pitchFamily="34" charset="-128"/>
                <a:ea typeface="Meiryo" panose="020B0604030504040204" pitchFamily="34" charset="-128"/>
                <a:cs typeface="メイリオ"/>
              </a:rPr>
              <a:t>授業料が高い</a:t>
            </a:r>
            <a:endParaRPr lang="en-US" altLang="ja-JP" sz="1400" dirty="0">
              <a:solidFill>
                <a:srgbClr val="404040"/>
              </a:solidFill>
              <a:latin typeface="Meiryo" panose="020B0604030504040204" pitchFamily="34" charset="-128"/>
              <a:ea typeface="Meiryo" panose="020B0604030504040204" pitchFamily="34" charset="-128"/>
              <a:cs typeface="メイリオ"/>
            </a:endParaRPr>
          </a:p>
        </p:txBody>
      </p:sp>
      <p:sp>
        <p:nvSpPr>
          <p:cNvPr id="15" name="テキスト ボックス 14">
            <a:extLst>
              <a:ext uri="{FF2B5EF4-FFF2-40B4-BE49-F238E27FC236}">
                <a16:creationId xmlns:a16="http://schemas.microsoft.com/office/drawing/2014/main" id="{E0AE93BB-8AC7-A441-B5F3-D408125FF621}"/>
              </a:ext>
            </a:extLst>
          </p:cNvPr>
          <p:cNvSpPr txBox="1"/>
          <p:nvPr/>
        </p:nvSpPr>
        <p:spPr>
          <a:xfrm>
            <a:off x="9327223" y="1977879"/>
            <a:ext cx="443198" cy="3162532"/>
          </a:xfrm>
          <a:prstGeom prst="rect">
            <a:avLst/>
          </a:prstGeom>
          <a:noFill/>
        </p:spPr>
        <p:txBody>
          <a:bodyPr vert="eaVert" wrap="square" rtlCol="0" anchor="b">
            <a:spAutoFit/>
          </a:bodyPr>
          <a:lstStyle/>
          <a:p>
            <a:pPr algn="ctr">
              <a:lnSpc>
                <a:spcPct val="120000"/>
              </a:lnSpc>
            </a:pPr>
            <a:r>
              <a:rPr lang="ja-JP" altLang="en-US" sz="1400" dirty="0">
                <a:solidFill>
                  <a:srgbClr val="404040"/>
                </a:solidFill>
                <a:latin typeface="Meiryo" panose="020B0604030504040204" pitchFamily="34" charset="-128"/>
                <a:ea typeface="Meiryo" panose="020B0604030504040204" pitchFamily="34" charset="-128"/>
                <a:cs typeface="メイリオ"/>
              </a:rPr>
              <a:t>講師やサポートの質が高い</a:t>
            </a:r>
            <a:endParaRPr lang="en-US" altLang="ja-JP" sz="1400" dirty="0">
              <a:solidFill>
                <a:srgbClr val="404040"/>
              </a:solidFill>
              <a:latin typeface="Meiryo" panose="020B0604030504040204" pitchFamily="34" charset="-128"/>
              <a:ea typeface="Meiryo" panose="020B0604030504040204" pitchFamily="34" charset="-128"/>
              <a:cs typeface="メイリオ"/>
            </a:endParaRPr>
          </a:p>
        </p:txBody>
      </p:sp>
      <p:sp>
        <p:nvSpPr>
          <p:cNvPr id="16" name="テキスト ボックス 15">
            <a:extLst>
              <a:ext uri="{FF2B5EF4-FFF2-40B4-BE49-F238E27FC236}">
                <a16:creationId xmlns:a16="http://schemas.microsoft.com/office/drawing/2014/main" id="{DA429A89-BF3F-F742-814C-9DAA0F85437B}"/>
              </a:ext>
            </a:extLst>
          </p:cNvPr>
          <p:cNvSpPr txBox="1"/>
          <p:nvPr/>
        </p:nvSpPr>
        <p:spPr>
          <a:xfrm>
            <a:off x="185007" y="1977879"/>
            <a:ext cx="443198" cy="3162532"/>
          </a:xfrm>
          <a:prstGeom prst="rect">
            <a:avLst/>
          </a:prstGeom>
          <a:noFill/>
        </p:spPr>
        <p:txBody>
          <a:bodyPr vert="eaVert" wrap="square" rtlCol="0" anchor="t">
            <a:spAutoFit/>
          </a:bodyPr>
          <a:lstStyle/>
          <a:p>
            <a:pPr algn="ctr">
              <a:lnSpc>
                <a:spcPct val="120000"/>
              </a:lnSpc>
            </a:pPr>
            <a:r>
              <a:rPr lang="ja-JP" altLang="en-US" sz="1400" dirty="0">
                <a:solidFill>
                  <a:srgbClr val="404040"/>
                </a:solidFill>
                <a:latin typeface="Meiryo" panose="020B0604030504040204" pitchFamily="34" charset="-128"/>
                <a:ea typeface="Meiryo" panose="020B0604030504040204" pitchFamily="34" charset="-128"/>
                <a:cs typeface="メイリオ"/>
              </a:rPr>
              <a:t>講師やサポートの質が低い</a:t>
            </a:r>
            <a:endParaRPr lang="en-US" altLang="ja-JP" sz="1400" dirty="0">
              <a:solidFill>
                <a:srgbClr val="404040"/>
              </a:solidFill>
              <a:latin typeface="Meiryo" panose="020B0604030504040204" pitchFamily="34" charset="-128"/>
              <a:ea typeface="Meiryo" panose="020B0604030504040204" pitchFamily="34" charset="-128"/>
              <a:cs typeface="メイリオ"/>
            </a:endParaRPr>
          </a:p>
        </p:txBody>
      </p:sp>
      <p:sp>
        <p:nvSpPr>
          <p:cNvPr id="17" name="円/楕円 16">
            <a:extLst>
              <a:ext uri="{FF2B5EF4-FFF2-40B4-BE49-F238E27FC236}">
                <a16:creationId xmlns:a16="http://schemas.microsoft.com/office/drawing/2014/main" id="{8B1A5B80-4DE8-F041-A70A-1CABF55A4399}"/>
              </a:ext>
            </a:extLst>
          </p:cNvPr>
          <p:cNvSpPr/>
          <p:nvPr/>
        </p:nvSpPr>
        <p:spPr>
          <a:xfrm>
            <a:off x="3662055" y="3824773"/>
            <a:ext cx="1146208" cy="1146208"/>
          </a:xfrm>
          <a:prstGeom prst="ellipse">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18" name="テキスト ボックス 17">
            <a:extLst>
              <a:ext uri="{FF2B5EF4-FFF2-40B4-BE49-F238E27FC236}">
                <a16:creationId xmlns:a16="http://schemas.microsoft.com/office/drawing/2014/main" id="{CC25645E-36AE-BF4B-9052-2C5A128BE54E}"/>
              </a:ext>
            </a:extLst>
          </p:cNvPr>
          <p:cNvSpPr txBox="1"/>
          <p:nvPr/>
        </p:nvSpPr>
        <p:spPr>
          <a:xfrm>
            <a:off x="3729256" y="4213211"/>
            <a:ext cx="1011816" cy="369332"/>
          </a:xfrm>
          <a:prstGeom prst="rect">
            <a:avLst/>
          </a:prstGeom>
          <a:noFill/>
        </p:spPr>
        <p:txBody>
          <a:bodyPr wrap="none" rtlCol="0" anchor="ctr">
            <a:spAutoFit/>
          </a:bodyPr>
          <a:lstStyle/>
          <a:p>
            <a:pPr algn="ctr"/>
            <a:r>
              <a:rPr lang="en-US" altLang="ja-JP" b="1" dirty="0">
                <a:solidFill>
                  <a:srgbClr val="E8805F"/>
                </a:solidFill>
                <a:latin typeface="Meiryo" panose="020B0604030504040204" pitchFamily="34" charset="-128"/>
                <a:ea typeface="Meiryo" panose="020B0604030504040204" pitchFamily="34" charset="-128"/>
              </a:rPr>
              <a:t>L</a:t>
            </a:r>
            <a:r>
              <a:rPr kumimoji="1" lang="ja-JP" altLang="en-US" b="1" dirty="0">
                <a:solidFill>
                  <a:srgbClr val="E8805F"/>
                </a:solidFill>
                <a:latin typeface="Meiryo" panose="020B0604030504040204" pitchFamily="34" charset="-128"/>
                <a:ea typeface="Meiryo" panose="020B0604030504040204" pitchFamily="34" charset="-128"/>
              </a:rPr>
              <a:t>進学塾</a:t>
            </a:r>
            <a:endParaRPr kumimoji="1" lang="en-US" altLang="ja-JP" b="1" dirty="0">
              <a:solidFill>
                <a:srgbClr val="E8805F"/>
              </a:solidFill>
              <a:latin typeface="Meiryo" panose="020B0604030504040204" pitchFamily="34" charset="-128"/>
              <a:ea typeface="Meiryo" panose="020B0604030504040204" pitchFamily="34" charset="-128"/>
            </a:endParaRPr>
          </a:p>
        </p:txBody>
      </p:sp>
      <p:sp>
        <p:nvSpPr>
          <p:cNvPr id="19" name="円/楕円 18">
            <a:extLst>
              <a:ext uri="{FF2B5EF4-FFF2-40B4-BE49-F238E27FC236}">
                <a16:creationId xmlns:a16="http://schemas.microsoft.com/office/drawing/2014/main" id="{BBD50CB2-B6DF-DD42-B017-FE09DC441D57}"/>
              </a:ext>
            </a:extLst>
          </p:cNvPr>
          <p:cNvSpPr/>
          <p:nvPr/>
        </p:nvSpPr>
        <p:spPr>
          <a:xfrm>
            <a:off x="2582492" y="2888808"/>
            <a:ext cx="1146208" cy="1146208"/>
          </a:xfrm>
          <a:prstGeom prst="ellipse">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20" name="テキスト ボックス 19">
            <a:extLst>
              <a:ext uri="{FF2B5EF4-FFF2-40B4-BE49-F238E27FC236}">
                <a16:creationId xmlns:a16="http://schemas.microsoft.com/office/drawing/2014/main" id="{9978BB4B-020B-F143-BAAF-AA268B515223}"/>
              </a:ext>
            </a:extLst>
          </p:cNvPr>
          <p:cNvSpPr txBox="1"/>
          <p:nvPr/>
        </p:nvSpPr>
        <p:spPr>
          <a:xfrm>
            <a:off x="2889340" y="3277246"/>
            <a:ext cx="532518" cy="369332"/>
          </a:xfrm>
          <a:prstGeom prst="rect">
            <a:avLst/>
          </a:prstGeom>
          <a:noFill/>
        </p:spPr>
        <p:txBody>
          <a:bodyPr wrap="none" rtlCol="0" anchor="ctr">
            <a:spAutoFit/>
          </a:bodyPr>
          <a:lstStyle/>
          <a:p>
            <a:pPr algn="ctr"/>
            <a:r>
              <a:rPr kumimoji="1" lang="en-US" altLang="ja-JP" b="1" dirty="0">
                <a:solidFill>
                  <a:srgbClr val="E8805F"/>
                </a:solidFill>
                <a:latin typeface="Meiryo" panose="020B0604030504040204" pitchFamily="34" charset="-128"/>
                <a:ea typeface="Meiryo" panose="020B0604030504040204" pitchFamily="34" charset="-128"/>
              </a:rPr>
              <a:t>I</a:t>
            </a:r>
            <a:r>
              <a:rPr kumimoji="1" lang="ja-JP" altLang="en-US" b="1" dirty="0">
                <a:solidFill>
                  <a:srgbClr val="E8805F"/>
                </a:solidFill>
                <a:latin typeface="Meiryo" panose="020B0604030504040204" pitchFamily="34" charset="-128"/>
                <a:ea typeface="Meiryo" panose="020B0604030504040204" pitchFamily="34" charset="-128"/>
              </a:rPr>
              <a:t>塾</a:t>
            </a:r>
          </a:p>
        </p:txBody>
      </p:sp>
      <p:sp>
        <p:nvSpPr>
          <p:cNvPr id="23" name="円/楕円 22">
            <a:extLst>
              <a:ext uri="{FF2B5EF4-FFF2-40B4-BE49-F238E27FC236}">
                <a16:creationId xmlns:a16="http://schemas.microsoft.com/office/drawing/2014/main" id="{8C07FD23-2F8E-404A-B77F-5C4F018C0416}"/>
              </a:ext>
            </a:extLst>
          </p:cNvPr>
          <p:cNvSpPr/>
          <p:nvPr/>
        </p:nvSpPr>
        <p:spPr>
          <a:xfrm>
            <a:off x="3242395" y="1788290"/>
            <a:ext cx="1146208" cy="1146208"/>
          </a:xfrm>
          <a:prstGeom prst="ellipse">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24" name="テキスト ボックス 23">
            <a:extLst>
              <a:ext uri="{FF2B5EF4-FFF2-40B4-BE49-F238E27FC236}">
                <a16:creationId xmlns:a16="http://schemas.microsoft.com/office/drawing/2014/main" id="{BB0FC848-0753-0644-95EE-E667491E02C1}"/>
              </a:ext>
            </a:extLst>
          </p:cNvPr>
          <p:cNvSpPr txBox="1"/>
          <p:nvPr/>
        </p:nvSpPr>
        <p:spPr>
          <a:xfrm>
            <a:off x="3303180" y="2176728"/>
            <a:ext cx="1024640" cy="369332"/>
          </a:xfrm>
          <a:prstGeom prst="rect">
            <a:avLst/>
          </a:prstGeom>
          <a:noFill/>
        </p:spPr>
        <p:txBody>
          <a:bodyPr wrap="none" rtlCol="0" anchor="ctr">
            <a:spAutoFit/>
          </a:bodyPr>
          <a:lstStyle/>
          <a:p>
            <a:pPr algn="ctr"/>
            <a:r>
              <a:rPr lang="en-US" altLang="ja-JP" b="1" dirty="0">
                <a:solidFill>
                  <a:srgbClr val="E8805F"/>
                </a:solidFill>
                <a:latin typeface="Meiryo" panose="020B0604030504040204" pitchFamily="34" charset="-128"/>
                <a:ea typeface="Meiryo" panose="020B0604030504040204" pitchFamily="34" charset="-128"/>
              </a:rPr>
              <a:t>T</a:t>
            </a:r>
            <a:r>
              <a:rPr kumimoji="1" lang="ja-JP" altLang="en-US" b="1" dirty="0">
                <a:solidFill>
                  <a:srgbClr val="E8805F"/>
                </a:solidFill>
                <a:latin typeface="Meiryo" panose="020B0604030504040204" pitchFamily="34" charset="-128"/>
                <a:ea typeface="Meiryo" panose="020B0604030504040204" pitchFamily="34" charset="-128"/>
              </a:rPr>
              <a:t>進学塾</a:t>
            </a:r>
            <a:endParaRPr kumimoji="1" lang="en-US" altLang="ja-JP" b="1" dirty="0">
              <a:solidFill>
                <a:srgbClr val="E8805F"/>
              </a:solidFill>
              <a:latin typeface="Meiryo" panose="020B0604030504040204" pitchFamily="34" charset="-128"/>
              <a:ea typeface="Meiryo" panose="020B0604030504040204" pitchFamily="34" charset="-128"/>
            </a:endParaRPr>
          </a:p>
        </p:txBody>
      </p:sp>
      <p:sp>
        <p:nvSpPr>
          <p:cNvPr id="27" name="円/楕円 26">
            <a:extLst>
              <a:ext uri="{FF2B5EF4-FFF2-40B4-BE49-F238E27FC236}">
                <a16:creationId xmlns:a16="http://schemas.microsoft.com/office/drawing/2014/main" id="{6958F93C-3CE2-674F-9F52-26C55922E168}"/>
              </a:ext>
            </a:extLst>
          </p:cNvPr>
          <p:cNvSpPr/>
          <p:nvPr/>
        </p:nvSpPr>
        <p:spPr>
          <a:xfrm>
            <a:off x="1242548" y="1127530"/>
            <a:ext cx="1146208" cy="1146208"/>
          </a:xfrm>
          <a:prstGeom prst="ellipse">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30" name="テキスト ボックス 29">
            <a:extLst>
              <a:ext uri="{FF2B5EF4-FFF2-40B4-BE49-F238E27FC236}">
                <a16:creationId xmlns:a16="http://schemas.microsoft.com/office/drawing/2014/main" id="{BBB6612C-ED8A-4048-A869-9885CC29ABD2}"/>
              </a:ext>
            </a:extLst>
          </p:cNvPr>
          <p:cNvSpPr txBox="1"/>
          <p:nvPr/>
        </p:nvSpPr>
        <p:spPr>
          <a:xfrm>
            <a:off x="1417145" y="1515968"/>
            <a:ext cx="797013" cy="369332"/>
          </a:xfrm>
          <a:prstGeom prst="rect">
            <a:avLst/>
          </a:prstGeom>
          <a:noFill/>
        </p:spPr>
        <p:txBody>
          <a:bodyPr wrap="none" rtlCol="0" anchor="ctr">
            <a:spAutoFit/>
          </a:bodyPr>
          <a:lstStyle/>
          <a:p>
            <a:pPr algn="ctr"/>
            <a:r>
              <a:rPr lang="en-US" altLang="ja-JP" b="1" dirty="0">
                <a:solidFill>
                  <a:srgbClr val="E8805F"/>
                </a:solidFill>
                <a:latin typeface="Meiryo" panose="020B0604030504040204" pitchFamily="34" charset="-128"/>
                <a:ea typeface="Meiryo" panose="020B0604030504040204" pitchFamily="34" charset="-128"/>
              </a:rPr>
              <a:t>S</a:t>
            </a:r>
            <a:r>
              <a:rPr lang="ja-JP" altLang="en-US" b="1" dirty="0">
                <a:solidFill>
                  <a:srgbClr val="E8805F"/>
                </a:solidFill>
                <a:latin typeface="Meiryo" panose="020B0604030504040204" pitchFamily="34" charset="-128"/>
                <a:ea typeface="Meiryo" panose="020B0604030504040204" pitchFamily="34" charset="-128"/>
              </a:rPr>
              <a:t>ゼミ</a:t>
            </a:r>
            <a:endParaRPr kumimoji="1" lang="ja-JP" altLang="en-US" b="1" dirty="0">
              <a:solidFill>
                <a:srgbClr val="E8805F"/>
              </a:solidFill>
              <a:latin typeface="Meiryo" panose="020B0604030504040204" pitchFamily="34" charset="-128"/>
              <a:ea typeface="Meiryo" panose="020B0604030504040204" pitchFamily="34" charset="-128"/>
            </a:endParaRPr>
          </a:p>
        </p:txBody>
      </p:sp>
      <p:sp>
        <p:nvSpPr>
          <p:cNvPr id="31" name="円/楕円 30">
            <a:extLst>
              <a:ext uri="{FF2B5EF4-FFF2-40B4-BE49-F238E27FC236}">
                <a16:creationId xmlns:a16="http://schemas.microsoft.com/office/drawing/2014/main" id="{39488330-F4F3-2A45-89E1-0B9DFBEC1162}"/>
              </a:ext>
            </a:extLst>
          </p:cNvPr>
          <p:cNvSpPr/>
          <p:nvPr/>
        </p:nvSpPr>
        <p:spPr>
          <a:xfrm>
            <a:off x="6754272" y="1863143"/>
            <a:ext cx="1146208" cy="1146208"/>
          </a:xfrm>
          <a:prstGeom prst="ellipse">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33" name="テキスト ボックス 32">
            <a:extLst>
              <a:ext uri="{FF2B5EF4-FFF2-40B4-BE49-F238E27FC236}">
                <a16:creationId xmlns:a16="http://schemas.microsoft.com/office/drawing/2014/main" id="{F17E1AD9-2895-C44E-867C-ED8782F9D595}"/>
              </a:ext>
            </a:extLst>
          </p:cNvPr>
          <p:cNvSpPr txBox="1"/>
          <p:nvPr/>
        </p:nvSpPr>
        <p:spPr>
          <a:xfrm>
            <a:off x="7004210" y="2251581"/>
            <a:ext cx="646331" cy="369332"/>
          </a:xfrm>
          <a:prstGeom prst="rect">
            <a:avLst/>
          </a:prstGeom>
          <a:noFill/>
        </p:spPr>
        <p:txBody>
          <a:bodyPr wrap="none" rtlCol="0">
            <a:spAutoFit/>
          </a:bodyPr>
          <a:lstStyle/>
          <a:p>
            <a:pPr algn="ctr"/>
            <a:r>
              <a:rPr kumimoji="1" lang="ja-JP" altLang="en-US" b="1" dirty="0">
                <a:solidFill>
                  <a:schemeClr val="bg1"/>
                </a:solidFill>
                <a:latin typeface="Meiryo" panose="020B0604030504040204" pitchFamily="34" charset="-128"/>
                <a:ea typeface="Meiryo" panose="020B0604030504040204" pitchFamily="34" charset="-128"/>
              </a:rPr>
              <a:t>自社</a:t>
            </a:r>
          </a:p>
        </p:txBody>
      </p:sp>
      <p:sp>
        <p:nvSpPr>
          <p:cNvPr id="34" name="円/楕円 33">
            <a:extLst>
              <a:ext uri="{FF2B5EF4-FFF2-40B4-BE49-F238E27FC236}">
                <a16:creationId xmlns:a16="http://schemas.microsoft.com/office/drawing/2014/main" id="{17B31DD7-149E-4246-B188-117A96A093B2}"/>
              </a:ext>
            </a:extLst>
          </p:cNvPr>
          <p:cNvSpPr/>
          <p:nvPr/>
        </p:nvSpPr>
        <p:spPr>
          <a:xfrm>
            <a:off x="5327530" y="2830512"/>
            <a:ext cx="1146208" cy="1146208"/>
          </a:xfrm>
          <a:prstGeom prst="ellipse">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35" name="テキスト ボックス 34">
            <a:extLst>
              <a:ext uri="{FF2B5EF4-FFF2-40B4-BE49-F238E27FC236}">
                <a16:creationId xmlns:a16="http://schemas.microsoft.com/office/drawing/2014/main" id="{85236629-0588-F64A-9487-7BA9E4B4E03C}"/>
              </a:ext>
            </a:extLst>
          </p:cNvPr>
          <p:cNvSpPr txBox="1"/>
          <p:nvPr/>
        </p:nvSpPr>
        <p:spPr>
          <a:xfrm>
            <a:off x="5379499" y="3218950"/>
            <a:ext cx="1042273" cy="369332"/>
          </a:xfrm>
          <a:prstGeom prst="rect">
            <a:avLst/>
          </a:prstGeom>
          <a:noFill/>
        </p:spPr>
        <p:txBody>
          <a:bodyPr wrap="none" rtlCol="0" anchor="ctr">
            <a:spAutoFit/>
          </a:bodyPr>
          <a:lstStyle/>
          <a:p>
            <a:pPr algn="ctr"/>
            <a:r>
              <a:rPr lang="en-US" altLang="ja-JP" b="1" dirty="0">
                <a:solidFill>
                  <a:srgbClr val="E8805F"/>
                </a:solidFill>
                <a:latin typeface="Meiryo" panose="020B0604030504040204" pitchFamily="34" charset="-128"/>
                <a:ea typeface="Meiryo" panose="020B0604030504040204" pitchFamily="34" charset="-128"/>
              </a:rPr>
              <a:t>Y</a:t>
            </a:r>
            <a:r>
              <a:rPr kumimoji="1" lang="ja-JP" altLang="en-US" b="1" dirty="0">
                <a:solidFill>
                  <a:srgbClr val="E8805F"/>
                </a:solidFill>
                <a:latin typeface="Meiryo" panose="020B0604030504040204" pitchFamily="34" charset="-128"/>
                <a:ea typeface="Meiryo" panose="020B0604030504040204" pitchFamily="34" charset="-128"/>
              </a:rPr>
              <a:t>指導塾</a:t>
            </a:r>
          </a:p>
        </p:txBody>
      </p:sp>
      <p:sp>
        <p:nvSpPr>
          <p:cNvPr id="36" name="円/楕円 35">
            <a:extLst>
              <a:ext uri="{FF2B5EF4-FFF2-40B4-BE49-F238E27FC236}">
                <a16:creationId xmlns:a16="http://schemas.microsoft.com/office/drawing/2014/main" id="{3D8D5514-E9D2-C547-BD4C-981C0BE00F8A}"/>
              </a:ext>
            </a:extLst>
          </p:cNvPr>
          <p:cNvSpPr/>
          <p:nvPr/>
        </p:nvSpPr>
        <p:spPr>
          <a:xfrm>
            <a:off x="5801244" y="4019228"/>
            <a:ext cx="1146208" cy="1146208"/>
          </a:xfrm>
          <a:prstGeom prst="ellipse">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37" name="テキスト ボックス 36">
            <a:extLst>
              <a:ext uri="{FF2B5EF4-FFF2-40B4-BE49-F238E27FC236}">
                <a16:creationId xmlns:a16="http://schemas.microsoft.com/office/drawing/2014/main" id="{10E72D41-7D41-7041-85E2-8E7C2D9C1CAA}"/>
              </a:ext>
            </a:extLst>
          </p:cNvPr>
          <p:cNvSpPr txBox="1"/>
          <p:nvPr/>
        </p:nvSpPr>
        <p:spPr>
          <a:xfrm>
            <a:off x="5965421" y="4407666"/>
            <a:ext cx="817852" cy="369332"/>
          </a:xfrm>
          <a:prstGeom prst="rect">
            <a:avLst/>
          </a:prstGeom>
          <a:noFill/>
        </p:spPr>
        <p:txBody>
          <a:bodyPr wrap="none" rtlCol="0" anchor="ctr">
            <a:spAutoFit/>
          </a:bodyPr>
          <a:lstStyle/>
          <a:p>
            <a:pPr algn="ctr"/>
            <a:r>
              <a:rPr lang="en-US" altLang="ja-JP" b="1" dirty="0">
                <a:solidFill>
                  <a:srgbClr val="E8805F"/>
                </a:solidFill>
                <a:latin typeface="Meiryo" panose="020B0604030504040204" pitchFamily="34" charset="-128"/>
                <a:ea typeface="Meiryo" panose="020B0604030504040204" pitchFamily="34" charset="-128"/>
              </a:rPr>
              <a:t>K</a:t>
            </a:r>
            <a:r>
              <a:rPr lang="ja-JP" altLang="en-US" b="1" dirty="0">
                <a:solidFill>
                  <a:srgbClr val="E8805F"/>
                </a:solidFill>
                <a:latin typeface="Meiryo" panose="020B0604030504040204" pitchFamily="34" charset="-128"/>
                <a:ea typeface="Meiryo" panose="020B0604030504040204" pitchFamily="34" charset="-128"/>
              </a:rPr>
              <a:t>学舎</a:t>
            </a:r>
            <a:endParaRPr kumimoji="1" lang="ja-JP" altLang="en-US" b="1" dirty="0">
              <a:solidFill>
                <a:srgbClr val="E8805F"/>
              </a:solidFill>
              <a:latin typeface="Meiryo" panose="020B0604030504040204" pitchFamily="34" charset="-128"/>
              <a:ea typeface="Meiryo" panose="020B0604030504040204" pitchFamily="34" charset="-128"/>
            </a:endParaRPr>
          </a:p>
        </p:txBody>
      </p:sp>
      <p:sp>
        <p:nvSpPr>
          <p:cNvPr id="38" name="円/楕円 37">
            <a:extLst>
              <a:ext uri="{FF2B5EF4-FFF2-40B4-BE49-F238E27FC236}">
                <a16:creationId xmlns:a16="http://schemas.microsoft.com/office/drawing/2014/main" id="{EFB4ACEB-A733-5D49-98F4-8D28AA678535}"/>
              </a:ext>
            </a:extLst>
          </p:cNvPr>
          <p:cNvSpPr/>
          <p:nvPr/>
        </p:nvSpPr>
        <p:spPr>
          <a:xfrm>
            <a:off x="7235862" y="4592332"/>
            <a:ext cx="1146208" cy="1146208"/>
          </a:xfrm>
          <a:prstGeom prst="ellipse">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39" name="テキスト ボックス 38">
            <a:extLst>
              <a:ext uri="{FF2B5EF4-FFF2-40B4-BE49-F238E27FC236}">
                <a16:creationId xmlns:a16="http://schemas.microsoft.com/office/drawing/2014/main" id="{14B3BEA1-6946-6A49-A852-D074DCDA4230}"/>
              </a:ext>
            </a:extLst>
          </p:cNvPr>
          <p:cNvSpPr txBox="1"/>
          <p:nvPr/>
        </p:nvSpPr>
        <p:spPr>
          <a:xfrm>
            <a:off x="7396032" y="4980770"/>
            <a:ext cx="825868" cy="369332"/>
          </a:xfrm>
          <a:prstGeom prst="rect">
            <a:avLst/>
          </a:prstGeom>
          <a:noFill/>
        </p:spPr>
        <p:txBody>
          <a:bodyPr wrap="none" rtlCol="0" anchor="ctr">
            <a:spAutoFit/>
          </a:bodyPr>
          <a:lstStyle/>
          <a:p>
            <a:pPr algn="ctr"/>
            <a:r>
              <a:rPr lang="en-US" altLang="ja-JP" b="1" dirty="0">
                <a:solidFill>
                  <a:srgbClr val="E8805F"/>
                </a:solidFill>
                <a:latin typeface="Meiryo" panose="020B0604030504040204" pitchFamily="34" charset="-128"/>
                <a:ea typeface="Meiryo" panose="020B0604030504040204" pitchFamily="34" charset="-128"/>
              </a:rPr>
              <a:t>G</a:t>
            </a:r>
            <a:r>
              <a:rPr lang="ja-JP" altLang="en-US" b="1" dirty="0">
                <a:solidFill>
                  <a:srgbClr val="E8805F"/>
                </a:solidFill>
                <a:latin typeface="Meiryo" panose="020B0604030504040204" pitchFamily="34" charset="-128"/>
                <a:ea typeface="Meiryo" panose="020B0604030504040204" pitchFamily="34" charset="-128"/>
              </a:rPr>
              <a:t>ゼミ</a:t>
            </a:r>
            <a:endParaRPr kumimoji="1" lang="ja-JP" altLang="en-US" b="1" dirty="0">
              <a:solidFill>
                <a:srgbClr val="E8805F"/>
              </a:solidFill>
              <a:latin typeface="Meiryo" panose="020B0604030504040204" pitchFamily="34" charset="-128"/>
              <a:ea typeface="Meiryo" panose="020B0604030504040204" pitchFamily="34" charset="-128"/>
            </a:endParaRPr>
          </a:p>
        </p:txBody>
      </p:sp>
      <p:sp>
        <p:nvSpPr>
          <p:cNvPr id="40" name="テキスト ボックス 39">
            <a:extLst>
              <a:ext uri="{FF2B5EF4-FFF2-40B4-BE49-F238E27FC236}">
                <a16:creationId xmlns:a16="http://schemas.microsoft.com/office/drawing/2014/main" id="{D2661638-C327-4616-8CF3-FA1BB5C34FDA}"/>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4.</a:t>
            </a:r>
            <a:r>
              <a:rPr lang="ja-JP" altLang="en-US" sz="900" dirty="0">
                <a:latin typeface="Meiryo UI" panose="020B0604030504040204" pitchFamily="50" charset="-128"/>
                <a:ea typeface="Meiryo UI" panose="020B0604030504040204" pitchFamily="50" charset="-128"/>
              </a:rPr>
              <a:t>戦略を立案する</a:t>
            </a:r>
          </a:p>
        </p:txBody>
      </p:sp>
      <p:sp>
        <p:nvSpPr>
          <p:cNvPr id="41" name="テキスト ボックス 40">
            <a:extLst>
              <a:ext uri="{FF2B5EF4-FFF2-40B4-BE49-F238E27FC236}">
                <a16:creationId xmlns:a16="http://schemas.microsoft.com/office/drawing/2014/main" id="{ACBF6692-286A-4268-B658-04E3A35CB920}"/>
              </a:ext>
            </a:extLst>
          </p:cNvPr>
          <p:cNvSpPr txBox="1"/>
          <p:nvPr/>
        </p:nvSpPr>
        <p:spPr>
          <a:xfrm>
            <a:off x="1809280" y="6560810"/>
            <a:ext cx="1704313"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STEP1:</a:t>
            </a:r>
            <a:r>
              <a:rPr lang="ja-JP" altLang="en-US" sz="900" dirty="0">
                <a:latin typeface="Meiryo UI" panose="020B0604030504040204" pitchFamily="50" charset="-128"/>
                <a:ea typeface="Meiryo UI" panose="020B0604030504040204" pitchFamily="50" charset="-128"/>
              </a:rPr>
              <a:t>戦略の方向性を考える</a:t>
            </a:r>
          </a:p>
        </p:txBody>
      </p:sp>
    </p:spTree>
    <p:extLst>
      <p:ext uri="{BB962C8B-B14F-4D97-AF65-F5344CB8AC3E}">
        <p14:creationId xmlns:p14="http://schemas.microsoft.com/office/powerpoint/2010/main" val="71866225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a:extLst>
              <a:ext uri="{FF2B5EF4-FFF2-40B4-BE49-F238E27FC236}">
                <a16:creationId xmlns:a16="http://schemas.microsoft.com/office/drawing/2014/main" id="{CE001D3F-1024-2843-AF26-7F643E8B8C3E}"/>
              </a:ext>
            </a:extLst>
          </p:cNvPr>
          <p:cNvSpPr txBox="1"/>
          <p:nvPr/>
        </p:nvSpPr>
        <p:spPr>
          <a:xfrm>
            <a:off x="3432260" y="633987"/>
            <a:ext cx="3041479" cy="350865"/>
          </a:xfrm>
          <a:prstGeom prst="rect">
            <a:avLst/>
          </a:prstGeom>
          <a:noFill/>
        </p:spPr>
        <p:txBody>
          <a:bodyPr wrap="square" rtlCol="0" anchor="b">
            <a:spAutoFit/>
          </a:bodyPr>
          <a:lstStyle/>
          <a:p>
            <a:pPr algn="ctr">
              <a:lnSpc>
                <a:spcPct val="120000"/>
              </a:lnSpc>
            </a:pPr>
            <a:r>
              <a:rPr lang="ja-JP" altLang="en-US" sz="1400" dirty="0">
                <a:solidFill>
                  <a:srgbClr val="404040"/>
                </a:solidFill>
                <a:latin typeface="Meiryo" panose="020B0604030504040204" pitchFamily="34" charset="-128"/>
                <a:ea typeface="Meiryo" panose="020B0604030504040204" pitchFamily="34" charset="-128"/>
                <a:cs typeface="メイリオ"/>
              </a:rPr>
              <a:t>あああ</a:t>
            </a:r>
            <a:endParaRPr lang="en-US" altLang="ja-JP" sz="1400" dirty="0">
              <a:solidFill>
                <a:srgbClr val="404040"/>
              </a:solidFill>
              <a:latin typeface="Meiryo" panose="020B0604030504040204" pitchFamily="34" charset="-128"/>
              <a:ea typeface="Meiryo" panose="020B0604030504040204" pitchFamily="34" charset="-128"/>
              <a:cs typeface="メイリオ"/>
            </a:endParaRPr>
          </a:p>
        </p:txBody>
      </p:sp>
      <p:sp>
        <p:nvSpPr>
          <p:cNvPr id="26" name="テキスト ボックス 25">
            <a:extLst>
              <a:ext uri="{FF2B5EF4-FFF2-40B4-BE49-F238E27FC236}">
                <a16:creationId xmlns:a16="http://schemas.microsoft.com/office/drawing/2014/main" id="{D073B21E-04E3-E541-A21D-F72ED665B664}"/>
              </a:ext>
            </a:extLst>
          </p:cNvPr>
          <p:cNvSpPr txBox="1"/>
          <p:nvPr/>
        </p:nvSpPr>
        <p:spPr>
          <a:xfrm>
            <a:off x="3432260" y="6144004"/>
            <a:ext cx="3041479" cy="350865"/>
          </a:xfrm>
          <a:prstGeom prst="rect">
            <a:avLst/>
          </a:prstGeom>
          <a:noFill/>
        </p:spPr>
        <p:txBody>
          <a:bodyPr wrap="square" rtlCol="0" anchor="t">
            <a:spAutoFit/>
          </a:bodyPr>
          <a:lstStyle/>
          <a:p>
            <a:pPr algn="ctr">
              <a:lnSpc>
                <a:spcPct val="120000"/>
              </a:lnSpc>
            </a:pPr>
            <a:r>
              <a:rPr lang="ja-JP" altLang="en-US" sz="1400" dirty="0">
                <a:solidFill>
                  <a:srgbClr val="404040"/>
                </a:solidFill>
                <a:latin typeface="Meiryo" panose="020B0604030504040204" pitchFamily="34" charset="-128"/>
                <a:ea typeface="Meiryo" panose="020B0604030504040204" pitchFamily="34" charset="-128"/>
                <a:cs typeface="メイリオ"/>
              </a:rPr>
              <a:t>あああ</a:t>
            </a:r>
            <a:endParaRPr lang="en-US" altLang="ja-JP" sz="1400" dirty="0">
              <a:solidFill>
                <a:srgbClr val="404040"/>
              </a:solidFill>
              <a:latin typeface="Meiryo" panose="020B0604030504040204" pitchFamily="34" charset="-128"/>
              <a:ea typeface="Meiryo" panose="020B0604030504040204" pitchFamily="34" charset="-128"/>
              <a:cs typeface="メイリオ"/>
            </a:endParaRPr>
          </a:p>
        </p:txBody>
      </p:sp>
      <p:sp>
        <p:nvSpPr>
          <p:cNvPr id="28" name="テキスト ボックス 27">
            <a:extLst>
              <a:ext uri="{FF2B5EF4-FFF2-40B4-BE49-F238E27FC236}">
                <a16:creationId xmlns:a16="http://schemas.microsoft.com/office/drawing/2014/main" id="{6631F5A2-491A-3E44-BC75-668AFB495AC6}"/>
              </a:ext>
            </a:extLst>
          </p:cNvPr>
          <p:cNvSpPr txBox="1"/>
          <p:nvPr/>
        </p:nvSpPr>
        <p:spPr>
          <a:xfrm>
            <a:off x="9327223" y="1977879"/>
            <a:ext cx="443198" cy="3162532"/>
          </a:xfrm>
          <a:prstGeom prst="rect">
            <a:avLst/>
          </a:prstGeom>
          <a:noFill/>
        </p:spPr>
        <p:txBody>
          <a:bodyPr vert="eaVert" wrap="square" rtlCol="0" anchor="b">
            <a:spAutoFit/>
          </a:bodyPr>
          <a:lstStyle/>
          <a:p>
            <a:pPr algn="ctr">
              <a:lnSpc>
                <a:spcPct val="120000"/>
              </a:lnSpc>
            </a:pPr>
            <a:r>
              <a:rPr lang="ja-JP" altLang="en-US" sz="1400" dirty="0">
                <a:solidFill>
                  <a:srgbClr val="404040"/>
                </a:solidFill>
                <a:latin typeface="Meiryo" panose="020B0604030504040204" pitchFamily="34" charset="-128"/>
                <a:ea typeface="Meiryo" panose="020B0604030504040204" pitchFamily="34" charset="-128"/>
                <a:cs typeface="メイリオ"/>
              </a:rPr>
              <a:t>あああ</a:t>
            </a:r>
            <a:endParaRPr lang="en-US" altLang="ja-JP" sz="1400" dirty="0">
              <a:solidFill>
                <a:srgbClr val="404040"/>
              </a:solidFill>
              <a:latin typeface="Meiryo" panose="020B0604030504040204" pitchFamily="34" charset="-128"/>
              <a:ea typeface="Meiryo" panose="020B0604030504040204" pitchFamily="34" charset="-128"/>
              <a:cs typeface="メイリオ"/>
            </a:endParaRPr>
          </a:p>
        </p:txBody>
      </p:sp>
      <p:sp>
        <p:nvSpPr>
          <p:cNvPr id="29" name="テキスト ボックス 28">
            <a:extLst>
              <a:ext uri="{FF2B5EF4-FFF2-40B4-BE49-F238E27FC236}">
                <a16:creationId xmlns:a16="http://schemas.microsoft.com/office/drawing/2014/main" id="{8C72468D-7034-4541-B98B-F93BEF7923D1}"/>
              </a:ext>
            </a:extLst>
          </p:cNvPr>
          <p:cNvSpPr txBox="1"/>
          <p:nvPr/>
        </p:nvSpPr>
        <p:spPr>
          <a:xfrm>
            <a:off x="185007" y="1977879"/>
            <a:ext cx="443198" cy="3162532"/>
          </a:xfrm>
          <a:prstGeom prst="rect">
            <a:avLst/>
          </a:prstGeom>
          <a:noFill/>
        </p:spPr>
        <p:txBody>
          <a:bodyPr vert="eaVert" wrap="square" rtlCol="0" anchor="t">
            <a:spAutoFit/>
          </a:bodyPr>
          <a:lstStyle/>
          <a:p>
            <a:pPr algn="ctr">
              <a:lnSpc>
                <a:spcPct val="120000"/>
              </a:lnSpc>
            </a:pPr>
            <a:r>
              <a:rPr lang="ja-JP" altLang="en-US" sz="1400" dirty="0">
                <a:solidFill>
                  <a:srgbClr val="404040"/>
                </a:solidFill>
                <a:latin typeface="Meiryo" panose="020B0604030504040204" pitchFamily="34" charset="-128"/>
                <a:ea typeface="Meiryo" panose="020B0604030504040204" pitchFamily="34" charset="-128"/>
                <a:cs typeface="メイリオ"/>
              </a:rPr>
              <a:t>あああ</a:t>
            </a:r>
            <a:endParaRPr lang="en-US" altLang="ja-JP" sz="1400" dirty="0">
              <a:solidFill>
                <a:srgbClr val="404040"/>
              </a:solidFill>
              <a:latin typeface="Meiryo" panose="020B0604030504040204" pitchFamily="34" charset="-128"/>
              <a:ea typeface="Meiryo" panose="020B0604030504040204" pitchFamily="34" charset="-128"/>
              <a:cs typeface="メイリオ"/>
            </a:endParaRPr>
          </a:p>
        </p:txBody>
      </p:sp>
      <p:cxnSp>
        <p:nvCxnSpPr>
          <p:cNvPr id="70" name="直線コネクタ 69"/>
          <p:cNvCxnSpPr/>
          <p:nvPr/>
        </p:nvCxnSpPr>
        <p:spPr>
          <a:xfrm>
            <a:off x="4955480" y="1020129"/>
            <a:ext cx="1" cy="5079263"/>
          </a:xfrm>
          <a:prstGeom prst="line">
            <a:avLst/>
          </a:prstGeom>
          <a:ln w="31750" cmpd="sng">
            <a:solidFill>
              <a:schemeClr val="tx1">
                <a:lumMod val="85000"/>
                <a:lumOff val="15000"/>
              </a:schemeClr>
            </a:solidFill>
            <a:headEnd type="stealth" w="lg" len="lg"/>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73" name="直線コネクタ 72"/>
          <p:cNvCxnSpPr/>
          <p:nvPr/>
        </p:nvCxnSpPr>
        <p:spPr>
          <a:xfrm>
            <a:off x="616249" y="3559761"/>
            <a:ext cx="8668540" cy="0"/>
          </a:xfrm>
          <a:prstGeom prst="line">
            <a:avLst/>
          </a:prstGeom>
          <a:ln w="31750" cmpd="sng">
            <a:solidFill>
              <a:schemeClr val="tx1">
                <a:lumMod val="85000"/>
                <a:lumOff val="15000"/>
              </a:schemeClr>
            </a:solidFill>
            <a:headEnd type="stealth" w="lg" len="lg"/>
            <a:tailEnd type="stealth" w="lg" len="lg"/>
          </a:ln>
          <a:effectLst/>
        </p:spPr>
        <p:style>
          <a:lnRef idx="2">
            <a:schemeClr val="accent1"/>
          </a:lnRef>
          <a:fillRef idx="0">
            <a:schemeClr val="accent1"/>
          </a:fillRef>
          <a:effectRef idx="1">
            <a:schemeClr val="accent1"/>
          </a:effectRef>
          <a:fontRef idx="minor">
            <a:schemeClr val="tx1"/>
          </a:fontRef>
        </p:style>
      </p:cxnSp>
      <p:sp>
        <p:nvSpPr>
          <p:cNvPr id="21" name="テキスト ボックス 20">
            <a:extLst>
              <a:ext uri="{FF2B5EF4-FFF2-40B4-BE49-F238E27FC236}">
                <a16:creationId xmlns:a16="http://schemas.microsoft.com/office/drawing/2014/main" id="{5D2FD128-B1A8-1541-AA34-8929892C7CC2}"/>
              </a:ext>
            </a:extLst>
          </p:cNvPr>
          <p:cNvSpPr txBox="1"/>
          <p:nvPr/>
        </p:nvSpPr>
        <p:spPr>
          <a:xfrm>
            <a:off x="7840085" y="3290817"/>
            <a:ext cx="975627" cy="536658"/>
          </a:xfrm>
          <a:prstGeom prst="rect">
            <a:avLst/>
          </a:prstGeom>
          <a:solidFill>
            <a:schemeClr val="bg1"/>
          </a:solidFill>
          <a:ln w="19050">
            <a:solidFill>
              <a:schemeClr val="tx1">
                <a:lumMod val="75000"/>
                <a:lumOff val="25000"/>
              </a:schemeClr>
            </a:solidFill>
          </a:ln>
        </p:spPr>
        <p:txBody>
          <a:bodyPr wrap="square" tIns="108000" bIns="108000" rtlCol="0" anchor="ctr">
            <a:spAutoFit/>
          </a:bodyPr>
          <a:lstStyle/>
          <a:p>
            <a:pPr algn="ctr">
              <a:lnSpc>
                <a:spcPct val="120000"/>
              </a:lnSpc>
            </a:pPr>
            <a:endParaRPr lang="en-US" altLang="ja-JP" dirty="0">
              <a:solidFill>
                <a:srgbClr val="404040"/>
              </a:solidFill>
              <a:latin typeface="Meiryo" panose="020B0604030504040204" pitchFamily="34" charset="-128"/>
              <a:ea typeface="Meiryo" panose="020B0604030504040204" pitchFamily="34" charset="-128"/>
              <a:cs typeface="メイリオ"/>
            </a:endParaRPr>
          </a:p>
        </p:txBody>
      </p:sp>
      <p:sp>
        <p:nvSpPr>
          <p:cNvPr id="22" name="テキスト ボックス 21">
            <a:extLst>
              <a:ext uri="{FF2B5EF4-FFF2-40B4-BE49-F238E27FC236}">
                <a16:creationId xmlns:a16="http://schemas.microsoft.com/office/drawing/2014/main" id="{2B56BB39-4D68-6042-9BA6-12CEC7051BC4}"/>
              </a:ext>
            </a:extLst>
          </p:cNvPr>
          <p:cNvSpPr txBox="1"/>
          <p:nvPr/>
        </p:nvSpPr>
        <p:spPr>
          <a:xfrm>
            <a:off x="4665450" y="1560650"/>
            <a:ext cx="570138" cy="1050698"/>
          </a:xfrm>
          <a:prstGeom prst="rect">
            <a:avLst/>
          </a:prstGeom>
          <a:solidFill>
            <a:schemeClr val="bg1"/>
          </a:solidFill>
          <a:ln w="19050">
            <a:solidFill>
              <a:schemeClr val="tx1">
                <a:lumMod val="75000"/>
                <a:lumOff val="25000"/>
              </a:schemeClr>
            </a:solidFill>
          </a:ln>
        </p:spPr>
        <p:txBody>
          <a:bodyPr vert="eaVert" wrap="square" lIns="144000" tIns="108000" bIns="108000" rtlCol="0" anchor="ctr">
            <a:spAutoFit/>
          </a:bodyPr>
          <a:lstStyle/>
          <a:p>
            <a:pPr algn="ctr">
              <a:lnSpc>
                <a:spcPct val="120000"/>
              </a:lnSpc>
            </a:pPr>
            <a:endParaRPr lang="en-US" altLang="ja-JP" dirty="0">
              <a:solidFill>
                <a:srgbClr val="404040"/>
              </a:solidFill>
              <a:latin typeface="Meiryo" panose="020B0604030504040204" pitchFamily="34" charset="-128"/>
              <a:ea typeface="Meiryo" panose="020B0604030504040204" pitchFamily="34" charset="-128"/>
              <a:cs typeface="メイリオ"/>
            </a:endParaRPr>
          </a:p>
        </p:txBody>
      </p:sp>
      <p:sp>
        <p:nvSpPr>
          <p:cNvPr id="32" name="テキスト ボックス 31">
            <a:extLst>
              <a:ext uri="{FF2B5EF4-FFF2-40B4-BE49-F238E27FC236}">
                <a16:creationId xmlns:a16="http://schemas.microsoft.com/office/drawing/2014/main" id="{63B0FBDE-74C6-4443-A724-039763C739A8}"/>
              </a:ext>
            </a:extLst>
          </p:cNvPr>
          <p:cNvSpPr txBox="1"/>
          <p:nvPr/>
        </p:nvSpPr>
        <p:spPr>
          <a:xfrm>
            <a:off x="463308" y="238540"/>
            <a:ext cx="2036135"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36_</a:t>
            </a:r>
            <a:r>
              <a:rPr lang="ja-JP" altLang="en-US" dirty="0"/>
              <a:t>ポジショニングマップ</a:t>
            </a:r>
          </a:p>
        </p:txBody>
      </p:sp>
      <p:sp>
        <p:nvSpPr>
          <p:cNvPr id="11" name="テキスト ボックス 10">
            <a:extLst>
              <a:ext uri="{FF2B5EF4-FFF2-40B4-BE49-F238E27FC236}">
                <a16:creationId xmlns:a16="http://schemas.microsoft.com/office/drawing/2014/main" id="{B153B0A3-7ECE-C347-9359-B66760653E4B}"/>
              </a:ext>
            </a:extLst>
          </p:cNvPr>
          <p:cNvSpPr txBox="1"/>
          <p:nvPr/>
        </p:nvSpPr>
        <p:spPr>
          <a:xfrm>
            <a:off x="7849455" y="3383714"/>
            <a:ext cx="956887" cy="350865"/>
          </a:xfrm>
          <a:prstGeom prst="rect">
            <a:avLst/>
          </a:prstGeom>
          <a:noFill/>
        </p:spPr>
        <p:txBody>
          <a:bodyPr wrap="square" rtlCol="0" anchor="b">
            <a:spAutoFit/>
          </a:bodyPr>
          <a:lstStyle/>
          <a:p>
            <a:pPr algn="ctr">
              <a:lnSpc>
                <a:spcPct val="120000"/>
              </a:lnSpc>
            </a:pPr>
            <a:r>
              <a:rPr lang="ja-JP" altLang="en-US" sz="1400" dirty="0">
                <a:solidFill>
                  <a:srgbClr val="404040"/>
                </a:solidFill>
                <a:latin typeface="Meiryo" panose="020B0604030504040204" pitchFamily="34" charset="-128"/>
                <a:ea typeface="Meiryo" panose="020B0604030504040204" pitchFamily="34" charset="-128"/>
                <a:cs typeface="メイリオ"/>
              </a:rPr>
              <a:t>要素</a:t>
            </a:r>
            <a:r>
              <a:rPr lang="en-US" altLang="ja-JP" sz="1400" dirty="0">
                <a:solidFill>
                  <a:srgbClr val="404040"/>
                </a:solidFill>
                <a:latin typeface="Meiryo" panose="020B0604030504040204" pitchFamily="34" charset="-128"/>
                <a:ea typeface="Meiryo" panose="020B0604030504040204" pitchFamily="34" charset="-128"/>
                <a:cs typeface="メイリオ"/>
              </a:rPr>
              <a:t>X</a:t>
            </a:r>
          </a:p>
        </p:txBody>
      </p:sp>
      <p:sp>
        <p:nvSpPr>
          <p:cNvPr id="12" name="テキスト ボックス 11">
            <a:extLst>
              <a:ext uri="{FF2B5EF4-FFF2-40B4-BE49-F238E27FC236}">
                <a16:creationId xmlns:a16="http://schemas.microsoft.com/office/drawing/2014/main" id="{5DCA608F-38C8-E64F-8C7F-A2C15E8ED141}"/>
              </a:ext>
            </a:extLst>
          </p:cNvPr>
          <p:cNvSpPr txBox="1"/>
          <p:nvPr/>
        </p:nvSpPr>
        <p:spPr>
          <a:xfrm>
            <a:off x="4728920" y="1704630"/>
            <a:ext cx="443198" cy="762738"/>
          </a:xfrm>
          <a:prstGeom prst="rect">
            <a:avLst/>
          </a:prstGeom>
          <a:noFill/>
        </p:spPr>
        <p:txBody>
          <a:bodyPr vert="eaVert" wrap="square" rtlCol="0" anchor="b">
            <a:spAutoFit/>
          </a:bodyPr>
          <a:lstStyle/>
          <a:p>
            <a:pPr algn="ctr">
              <a:lnSpc>
                <a:spcPct val="120000"/>
              </a:lnSpc>
            </a:pPr>
            <a:r>
              <a:rPr lang="ja-JP" altLang="en-US" sz="1400" dirty="0">
                <a:solidFill>
                  <a:srgbClr val="404040"/>
                </a:solidFill>
                <a:latin typeface="Meiryo" panose="020B0604030504040204" pitchFamily="34" charset="-128"/>
                <a:ea typeface="Meiryo" panose="020B0604030504040204" pitchFamily="34" charset="-128"/>
                <a:cs typeface="メイリオ"/>
              </a:rPr>
              <a:t>要素</a:t>
            </a:r>
            <a:r>
              <a:rPr lang="en-US" altLang="ja-JP" sz="1400" dirty="0">
                <a:solidFill>
                  <a:srgbClr val="404040"/>
                </a:solidFill>
                <a:latin typeface="Meiryo" panose="020B0604030504040204" pitchFamily="34" charset="-128"/>
                <a:ea typeface="Meiryo" panose="020B0604030504040204" pitchFamily="34" charset="-128"/>
                <a:cs typeface="メイリオ"/>
              </a:rPr>
              <a:t>Y</a:t>
            </a:r>
          </a:p>
        </p:txBody>
      </p:sp>
      <p:sp>
        <p:nvSpPr>
          <p:cNvPr id="14" name="テキスト ボックス 13">
            <a:extLst>
              <a:ext uri="{FF2B5EF4-FFF2-40B4-BE49-F238E27FC236}">
                <a16:creationId xmlns:a16="http://schemas.microsoft.com/office/drawing/2014/main" id="{A6643C25-BEF9-4B32-ADF7-5F7736666A58}"/>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4.</a:t>
            </a:r>
            <a:r>
              <a:rPr lang="ja-JP" altLang="en-US" sz="900" dirty="0">
                <a:latin typeface="Meiryo UI" panose="020B0604030504040204" pitchFamily="50" charset="-128"/>
                <a:ea typeface="Meiryo UI" panose="020B0604030504040204" pitchFamily="50" charset="-128"/>
              </a:rPr>
              <a:t>戦略を立案する</a:t>
            </a:r>
          </a:p>
        </p:txBody>
      </p:sp>
      <p:sp>
        <p:nvSpPr>
          <p:cNvPr id="15" name="テキスト ボックス 14">
            <a:extLst>
              <a:ext uri="{FF2B5EF4-FFF2-40B4-BE49-F238E27FC236}">
                <a16:creationId xmlns:a16="http://schemas.microsoft.com/office/drawing/2014/main" id="{F0D76772-3F67-4D85-B0B3-C5EB633C7696}"/>
              </a:ext>
            </a:extLst>
          </p:cNvPr>
          <p:cNvSpPr txBox="1"/>
          <p:nvPr/>
        </p:nvSpPr>
        <p:spPr>
          <a:xfrm>
            <a:off x="1809280" y="6560810"/>
            <a:ext cx="1704313"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STEP1:</a:t>
            </a:r>
            <a:r>
              <a:rPr lang="ja-JP" altLang="en-US" sz="900" dirty="0">
                <a:latin typeface="Meiryo UI" panose="020B0604030504040204" pitchFamily="50" charset="-128"/>
                <a:ea typeface="Meiryo UI" panose="020B0604030504040204" pitchFamily="50" charset="-128"/>
              </a:rPr>
              <a:t>戦略の方向性を考える</a:t>
            </a:r>
          </a:p>
        </p:txBody>
      </p:sp>
    </p:spTree>
    <p:extLst>
      <p:ext uri="{BB962C8B-B14F-4D97-AF65-F5344CB8AC3E}">
        <p14:creationId xmlns:p14="http://schemas.microsoft.com/office/powerpoint/2010/main" val="347320174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ボックス 13">
            <a:extLst>
              <a:ext uri="{FF2B5EF4-FFF2-40B4-BE49-F238E27FC236}">
                <a16:creationId xmlns:a16="http://schemas.microsoft.com/office/drawing/2014/main" id="{B1D621F7-DC66-0A4D-8379-CF4B31573BAE}"/>
              </a:ext>
            </a:extLst>
          </p:cNvPr>
          <p:cNvSpPr txBox="1"/>
          <p:nvPr/>
        </p:nvSpPr>
        <p:spPr>
          <a:xfrm>
            <a:off x="463308" y="238540"/>
            <a:ext cx="2497800"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37_</a:t>
            </a:r>
            <a:r>
              <a:rPr lang="ja-JP" altLang="en-US" dirty="0"/>
              <a:t>ビジネスモデル・キャンバス</a:t>
            </a:r>
          </a:p>
        </p:txBody>
      </p:sp>
      <p:sp>
        <p:nvSpPr>
          <p:cNvPr id="6" name="正方形/長方形 5">
            <a:extLst>
              <a:ext uri="{FF2B5EF4-FFF2-40B4-BE49-F238E27FC236}">
                <a16:creationId xmlns:a16="http://schemas.microsoft.com/office/drawing/2014/main" id="{3A9A2BD3-86FD-204C-ADB4-EB4029972665}"/>
              </a:ext>
            </a:extLst>
          </p:cNvPr>
          <p:cNvSpPr/>
          <p:nvPr/>
        </p:nvSpPr>
        <p:spPr>
          <a:xfrm>
            <a:off x="337288" y="682813"/>
            <a:ext cx="9231425" cy="540987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8" name="直線コネクタ 7">
            <a:extLst>
              <a:ext uri="{FF2B5EF4-FFF2-40B4-BE49-F238E27FC236}">
                <a16:creationId xmlns:a16="http://schemas.microsoft.com/office/drawing/2014/main" id="{4363CE4D-10BF-1A4C-9072-6F71871A18DB}"/>
              </a:ext>
            </a:extLst>
          </p:cNvPr>
          <p:cNvCxnSpPr>
            <a:cxnSpLocks/>
          </p:cNvCxnSpPr>
          <p:nvPr/>
        </p:nvCxnSpPr>
        <p:spPr>
          <a:xfrm>
            <a:off x="2191535" y="2486105"/>
            <a:ext cx="184388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564C593F-3187-B14D-A9C5-B9C43942A326}"/>
              </a:ext>
            </a:extLst>
          </p:cNvPr>
          <p:cNvCxnSpPr/>
          <p:nvPr/>
        </p:nvCxnSpPr>
        <p:spPr>
          <a:xfrm>
            <a:off x="347654" y="4289396"/>
            <a:ext cx="9219407"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 name="直線コネクタ 10">
            <a:extLst>
              <a:ext uri="{FF2B5EF4-FFF2-40B4-BE49-F238E27FC236}">
                <a16:creationId xmlns:a16="http://schemas.microsoft.com/office/drawing/2014/main" id="{081F16CE-91E7-AF40-846D-132B4A033FD4}"/>
              </a:ext>
            </a:extLst>
          </p:cNvPr>
          <p:cNvCxnSpPr>
            <a:cxnSpLocks/>
          </p:cNvCxnSpPr>
          <p:nvPr/>
        </p:nvCxnSpPr>
        <p:spPr>
          <a:xfrm>
            <a:off x="2191535" y="682813"/>
            <a:ext cx="0" cy="360658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5" name="直線コネクタ 14">
            <a:extLst>
              <a:ext uri="{FF2B5EF4-FFF2-40B4-BE49-F238E27FC236}">
                <a16:creationId xmlns:a16="http://schemas.microsoft.com/office/drawing/2014/main" id="{EC5C6DAD-8080-4F42-9016-9EA3AE75DC80}"/>
              </a:ext>
            </a:extLst>
          </p:cNvPr>
          <p:cNvCxnSpPr>
            <a:cxnSpLocks/>
          </p:cNvCxnSpPr>
          <p:nvPr/>
        </p:nvCxnSpPr>
        <p:spPr>
          <a:xfrm>
            <a:off x="4035416" y="682813"/>
            <a:ext cx="0" cy="360658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9" name="直線コネクタ 18">
            <a:extLst>
              <a:ext uri="{FF2B5EF4-FFF2-40B4-BE49-F238E27FC236}">
                <a16:creationId xmlns:a16="http://schemas.microsoft.com/office/drawing/2014/main" id="{A7C5FF7B-0907-734F-A61C-BC2C2187188B}"/>
              </a:ext>
            </a:extLst>
          </p:cNvPr>
          <p:cNvCxnSpPr>
            <a:cxnSpLocks/>
          </p:cNvCxnSpPr>
          <p:nvPr/>
        </p:nvCxnSpPr>
        <p:spPr>
          <a:xfrm>
            <a:off x="5879297" y="682813"/>
            <a:ext cx="0" cy="360658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a:extLst>
              <a:ext uri="{FF2B5EF4-FFF2-40B4-BE49-F238E27FC236}">
                <a16:creationId xmlns:a16="http://schemas.microsoft.com/office/drawing/2014/main" id="{DD244B29-FBFA-F746-9EF5-B5E446597C23}"/>
              </a:ext>
            </a:extLst>
          </p:cNvPr>
          <p:cNvCxnSpPr>
            <a:cxnSpLocks/>
          </p:cNvCxnSpPr>
          <p:nvPr/>
        </p:nvCxnSpPr>
        <p:spPr>
          <a:xfrm>
            <a:off x="7723178" y="682813"/>
            <a:ext cx="0" cy="360658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2" name="直線コネクタ 21">
            <a:extLst>
              <a:ext uri="{FF2B5EF4-FFF2-40B4-BE49-F238E27FC236}">
                <a16:creationId xmlns:a16="http://schemas.microsoft.com/office/drawing/2014/main" id="{379992A1-BC77-5441-905A-10BDE83A4270}"/>
              </a:ext>
            </a:extLst>
          </p:cNvPr>
          <p:cNvCxnSpPr>
            <a:cxnSpLocks/>
          </p:cNvCxnSpPr>
          <p:nvPr/>
        </p:nvCxnSpPr>
        <p:spPr>
          <a:xfrm>
            <a:off x="4953001" y="4289396"/>
            <a:ext cx="0" cy="180329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6" name="直線コネクタ 25">
            <a:extLst>
              <a:ext uri="{FF2B5EF4-FFF2-40B4-BE49-F238E27FC236}">
                <a16:creationId xmlns:a16="http://schemas.microsoft.com/office/drawing/2014/main" id="{F18959A1-ECF9-F940-BDFF-20C54E7C2F9B}"/>
              </a:ext>
            </a:extLst>
          </p:cNvPr>
          <p:cNvCxnSpPr>
            <a:cxnSpLocks/>
          </p:cNvCxnSpPr>
          <p:nvPr/>
        </p:nvCxnSpPr>
        <p:spPr>
          <a:xfrm>
            <a:off x="5879297" y="2486105"/>
            <a:ext cx="184388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grpSp>
        <p:nvGrpSpPr>
          <p:cNvPr id="30" name="グループ化 29">
            <a:extLst>
              <a:ext uri="{FF2B5EF4-FFF2-40B4-BE49-F238E27FC236}">
                <a16:creationId xmlns:a16="http://schemas.microsoft.com/office/drawing/2014/main" id="{AEB7541B-7C79-6448-8B7D-7B345B2A75C4}"/>
              </a:ext>
            </a:extLst>
          </p:cNvPr>
          <p:cNvGrpSpPr/>
          <p:nvPr/>
        </p:nvGrpSpPr>
        <p:grpSpPr>
          <a:xfrm>
            <a:off x="426739" y="782203"/>
            <a:ext cx="1389987" cy="338554"/>
            <a:chOff x="403674" y="755374"/>
            <a:chExt cx="1389987" cy="338554"/>
          </a:xfrm>
        </p:grpSpPr>
        <p:sp>
          <p:nvSpPr>
            <p:cNvPr id="28" name="テキスト ボックス 27">
              <a:extLst>
                <a:ext uri="{FF2B5EF4-FFF2-40B4-BE49-F238E27FC236}">
                  <a16:creationId xmlns:a16="http://schemas.microsoft.com/office/drawing/2014/main" id="{91034FF3-8531-BC49-BD32-FC3A4C5A9AA2}"/>
                </a:ext>
              </a:extLst>
            </p:cNvPr>
            <p:cNvSpPr txBox="1"/>
            <p:nvPr/>
          </p:nvSpPr>
          <p:spPr>
            <a:xfrm>
              <a:off x="403674" y="755374"/>
              <a:ext cx="478016" cy="338554"/>
            </a:xfrm>
            <a:prstGeom prst="rect">
              <a:avLst/>
            </a:prstGeom>
            <a:noFill/>
          </p:spPr>
          <p:txBody>
            <a:bodyPr wrap="none" rtlCol="0">
              <a:spAutoFit/>
            </a:bodyPr>
            <a:lstStyle/>
            <a:p>
              <a:r>
                <a:rPr lang="en-US" altLang="ja-JP" sz="1600" b="1" dirty="0">
                  <a:latin typeface="Meiryo" panose="020B0604030504040204" pitchFamily="34" charset="-128"/>
                  <a:ea typeface="Meiryo" panose="020B0604030504040204" pitchFamily="34" charset="-128"/>
                </a:rPr>
                <a:t>K</a:t>
              </a:r>
              <a:r>
                <a:rPr kumimoji="1" lang="en-US" altLang="ja-JP" sz="1600" b="1" dirty="0">
                  <a:latin typeface="Meiryo" panose="020B0604030504040204" pitchFamily="34" charset="-128"/>
                  <a:ea typeface="Meiryo" panose="020B0604030504040204" pitchFamily="34" charset="-128"/>
                </a:rPr>
                <a:t>P</a:t>
              </a:r>
              <a:endParaRPr kumimoji="1" lang="ja-JP" altLang="en-US" sz="1600" b="1" dirty="0">
                <a:latin typeface="Meiryo" panose="020B0604030504040204" pitchFamily="34" charset="-128"/>
                <a:ea typeface="Meiryo" panose="020B0604030504040204" pitchFamily="34" charset="-128"/>
              </a:endParaRPr>
            </a:p>
          </p:txBody>
        </p:sp>
        <p:sp>
          <p:nvSpPr>
            <p:cNvPr id="29" name="テキスト ボックス 28">
              <a:extLst>
                <a:ext uri="{FF2B5EF4-FFF2-40B4-BE49-F238E27FC236}">
                  <a16:creationId xmlns:a16="http://schemas.microsoft.com/office/drawing/2014/main" id="{E4308F57-177F-A244-9B30-7D066E2443E7}"/>
                </a:ext>
              </a:extLst>
            </p:cNvPr>
            <p:cNvSpPr txBox="1"/>
            <p:nvPr/>
          </p:nvSpPr>
          <p:spPr>
            <a:xfrm>
              <a:off x="711313" y="801541"/>
              <a:ext cx="1082348" cy="246221"/>
            </a:xfrm>
            <a:prstGeom prst="rect">
              <a:avLst/>
            </a:prstGeom>
            <a:noFill/>
          </p:spPr>
          <p:txBody>
            <a:bodyPr wrap="none" rtlCol="0">
              <a:spAutoFit/>
            </a:bodyPr>
            <a:lstStyle/>
            <a:p>
              <a:r>
                <a:rPr kumimoji="1" lang="ja-JP" altLang="en-US" sz="1000" b="1" dirty="0">
                  <a:latin typeface="Meiryo" panose="020B0604030504040204" pitchFamily="34" charset="-128"/>
                  <a:ea typeface="Meiryo" panose="020B0604030504040204" pitchFamily="34" charset="-128"/>
                </a:rPr>
                <a:t>キーパートナー</a:t>
              </a:r>
            </a:p>
          </p:txBody>
        </p:sp>
      </p:grpSp>
      <p:grpSp>
        <p:nvGrpSpPr>
          <p:cNvPr id="31" name="グループ化 30">
            <a:extLst>
              <a:ext uri="{FF2B5EF4-FFF2-40B4-BE49-F238E27FC236}">
                <a16:creationId xmlns:a16="http://schemas.microsoft.com/office/drawing/2014/main" id="{15E85248-F17A-2A4A-9305-8E1096D69202}"/>
              </a:ext>
            </a:extLst>
          </p:cNvPr>
          <p:cNvGrpSpPr/>
          <p:nvPr/>
        </p:nvGrpSpPr>
        <p:grpSpPr>
          <a:xfrm>
            <a:off x="2280986" y="782203"/>
            <a:ext cx="1389987" cy="338554"/>
            <a:chOff x="403674" y="755374"/>
            <a:chExt cx="1389987" cy="338554"/>
          </a:xfrm>
        </p:grpSpPr>
        <p:sp>
          <p:nvSpPr>
            <p:cNvPr id="32" name="テキスト ボックス 31">
              <a:extLst>
                <a:ext uri="{FF2B5EF4-FFF2-40B4-BE49-F238E27FC236}">
                  <a16:creationId xmlns:a16="http://schemas.microsoft.com/office/drawing/2014/main" id="{E062685B-5DF1-7C4C-A367-0F93CFF51214}"/>
                </a:ext>
              </a:extLst>
            </p:cNvPr>
            <p:cNvSpPr txBox="1"/>
            <p:nvPr/>
          </p:nvSpPr>
          <p:spPr>
            <a:xfrm>
              <a:off x="403674" y="755374"/>
              <a:ext cx="489236" cy="338554"/>
            </a:xfrm>
            <a:prstGeom prst="rect">
              <a:avLst/>
            </a:prstGeom>
            <a:noFill/>
          </p:spPr>
          <p:txBody>
            <a:bodyPr wrap="none" rtlCol="0">
              <a:spAutoFit/>
            </a:bodyPr>
            <a:lstStyle/>
            <a:p>
              <a:r>
                <a:rPr lang="en-US" altLang="ja-JP" sz="1600" b="1" dirty="0">
                  <a:latin typeface="Meiryo" panose="020B0604030504040204" pitchFamily="34" charset="-128"/>
                  <a:ea typeface="Meiryo" panose="020B0604030504040204" pitchFamily="34" charset="-128"/>
                </a:rPr>
                <a:t>KA</a:t>
              </a:r>
              <a:endParaRPr kumimoji="1" lang="ja-JP" altLang="en-US" sz="1600" b="1" dirty="0">
                <a:latin typeface="Meiryo" panose="020B0604030504040204" pitchFamily="34" charset="-128"/>
                <a:ea typeface="Meiryo" panose="020B0604030504040204" pitchFamily="34" charset="-128"/>
              </a:endParaRPr>
            </a:p>
          </p:txBody>
        </p:sp>
        <p:sp>
          <p:nvSpPr>
            <p:cNvPr id="33" name="テキスト ボックス 32">
              <a:extLst>
                <a:ext uri="{FF2B5EF4-FFF2-40B4-BE49-F238E27FC236}">
                  <a16:creationId xmlns:a16="http://schemas.microsoft.com/office/drawing/2014/main" id="{826BB563-0CE6-EA46-9C1C-D08EFBF85BC6}"/>
                </a:ext>
              </a:extLst>
            </p:cNvPr>
            <p:cNvSpPr txBox="1"/>
            <p:nvPr/>
          </p:nvSpPr>
          <p:spPr>
            <a:xfrm>
              <a:off x="711313" y="801541"/>
              <a:ext cx="1082348" cy="246221"/>
            </a:xfrm>
            <a:prstGeom prst="rect">
              <a:avLst/>
            </a:prstGeom>
            <a:noFill/>
          </p:spPr>
          <p:txBody>
            <a:bodyPr wrap="none" rtlCol="0">
              <a:spAutoFit/>
            </a:bodyPr>
            <a:lstStyle/>
            <a:p>
              <a:r>
                <a:rPr kumimoji="1" lang="ja-JP" altLang="en-US" sz="1000" b="1" dirty="0">
                  <a:latin typeface="Meiryo" panose="020B0604030504040204" pitchFamily="34" charset="-128"/>
                  <a:ea typeface="Meiryo" panose="020B0604030504040204" pitchFamily="34" charset="-128"/>
                </a:rPr>
                <a:t>キーアクション</a:t>
              </a:r>
              <a:endParaRPr kumimoji="1" lang="en-US" altLang="ja-JP" sz="1000" b="1" dirty="0">
                <a:latin typeface="Meiryo" panose="020B0604030504040204" pitchFamily="34" charset="-128"/>
                <a:ea typeface="Meiryo" panose="020B0604030504040204" pitchFamily="34" charset="-128"/>
              </a:endParaRPr>
            </a:p>
          </p:txBody>
        </p:sp>
      </p:grpSp>
      <p:grpSp>
        <p:nvGrpSpPr>
          <p:cNvPr id="34" name="グループ化 33">
            <a:extLst>
              <a:ext uri="{FF2B5EF4-FFF2-40B4-BE49-F238E27FC236}">
                <a16:creationId xmlns:a16="http://schemas.microsoft.com/office/drawing/2014/main" id="{B0BA39F3-F8D1-EE4F-A161-1BBDD5182828}"/>
              </a:ext>
            </a:extLst>
          </p:cNvPr>
          <p:cNvGrpSpPr/>
          <p:nvPr/>
        </p:nvGrpSpPr>
        <p:grpSpPr>
          <a:xfrm>
            <a:off x="4124867" y="782203"/>
            <a:ext cx="1005266" cy="338554"/>
            <a:chOff x="403674" y="755374"/>
            <a:chExt cx="1005266" cy="338554"/>
          </a:xfrm>
        </p:grpSpPr>
        <p:sp>
          <p:nvSpPr>
            <p:cNvPr id="35" name="テキスト ボックス 34">
              <a:extLst>
                <a:ext uri="{FF2B5EF4-FFF2-40B4-BE49-F238E27FC236}">
                  <a16:creationId xmlns:a16="http://schemas.microsoft.com/office/drawing/2014/main" id="{00027D4E-038F-EF40-87FB-56785210AB66}"/>
                </a:ext>
              </a:extLst>
            </p:cNvPr>
            <p:cNvSpPr txBox="1"/>
            <p:nvPr/>
          </p:nvSpPr>
          <p:spPr>
            <a:xfrm>
              <a:off x="403674" y="755374"/>
              <a:ext cx="474810" cy="338554"/>
            </a:xfrm>
            <a:prstGeom prst="rect">
              <a:avLst/>
            </a:prstGeom>
            <a:noFill/>
          </p:spPr>
          <p:txBody>
            <a:bodyPr wrap="none" rtlCol="0">
              <a:spAutoFit/>
            </a:bodyPr>
            <a:lstStyle/>
            <a:p>
              <a:r>
                <a:rPr kumimoji="1" lang="en-US" altLang="ja-JP" sz="1600" b="1" dirty="0">
                  <a:latin typeface="Meiryo" panose="020B0604030504040204" pitchFamily="34" charset="-128"/>
                  <a:ea typeface="Meiryo" panose="020B0604030504040204" pitchFamily="34" charset="-128"/>
                </a:rPr>
                <a:t>VP</a:t>
              </a:r>
              <a:endParaRPr kumimoji="1" lang="ja-JP" altLang="en-US" sz="1600" b="1" dirty="0">
                <a:latin typeface="Meiryo" panose="020B0604030504040204" pitchFamily="34" charset="-128"/>
                <a:ea typeface="Meiryo" panose="020B0604030504040204" pitchFamily="34" charset="-128"/>
              </a:endParaRPr>
            </a:p>
          </p:txBody>
        </p:sp>
        <p:sp>
          <p:nvSpPr>
            <p:cNvPr id="36" name="テキスト ボックス 35">
              <a:extLst>
                <a:ext uri="{FF2B5EF4-FFF2-40B4-BE49-F238E27FC236}">
                  <a16:creationId xmlns:a16="http://schemas.microsoft.com/office/drawing/2014/main" id="{6597792B-78C2-4049-8752-A8FE9A5DA366}"/>
                </a:ext>
              </a:extLst>
            </p:cNvPr>
            <p:cNvSpPr txBox="1"/>
            <p:nvPr/>
          </p:nvSpPr>
          <p:spPr>
            <a:xfrm>
              <a:off x="711313" y="801541"/>
              <a:ext cx="697627" cy="246221"/>
            </a:xfrm>
            <a:prstGeom prst="rect">
              <a:avLst/>
            </a:prstGeom>
            <a:noFill/>
          </p:spPr>
          <p:txBody>
            <a:bodyPr wrap="none" rtlCol="0">
              <a:spAutoFit/>
            </a:bodyPr>
            <a:lstStyle/>
            <a:p>
              <a:r>
                <a:rPr kumimoji="1" lang="ja-JP" altLang="en-US" sz="1000" b="1" dirty="0">
                  <a:latin typeface="Meiryo" panose="020B0604030504040204" pitchFamily="34" charset="-128"/>
                  <a:ea typeface="Meiryo" panose="020B0604030504040204" pitchFamily="34" charset="-128"/>
                </a:rPr>
                <a:t>価値提案</a:t>
              </a:r>
            </a:p>
          </p:txBody>
        </p:sp>
      </p:grpSp>
      <p:grpSp>
        <p:nvGrpSpPr>
          <p:cNvPr id="37" name="グループ化 36">
            <a:extLst>
              <a:ext uri="{FF2B5EF4-FFF2-40B4-BE49-F238E27FC236}">
                <a16:creationId xmlns:a16="http://schemas.microsoft.com/office/drawing/2014/main" id="{E2F1A87D-5F46-6A49-8C81-DC0BF58EF9AC}"/>
              </a:ext>
            </a:extLst>
          </p:cNvPr>
          <p:cNvGrpSpPr/>
          <p:nvPr/>
        </p:nvGrpSpPr>
        <p:grpSpPr>
          <a:xfrm>
            <a:off x="5968748" y="782203"/>
            <a:ext cx="1261746" cy="338554"/>
            <a:chOff x="403674" y="755374"/>
            <a:chExt cx="1261746" cy="338554"/>
          </a:xfrm>
        </p:grpSpPr>
        <p:sp>
          <p:nvSpPr>
            <p:cNvPr id="38" name="テキスト ボックス 37">
              <a:extLst>
                <a:ext uri="{FF2B5EF4-FFF2-40B4-BE49-F238E27FC236}">
                  <a16:creationId xmlns:a16="http://schemas.microsoft.com/office/drawing/2014/main" id="{66641201-919B-9B40-A04E-A43C66422BB3}"/>
                </a:ext>
              </a:extLst>
            </p:cNvPr>
            <p:cNvSpPr txBox="1"/>
            <p:nvPr/>
          </p:nvSpPr>
          <p:spPr>
            <a:xfrm>
              <a:off x="403674" y="755374"/>
              <a:ext cx="479618" cy="338554"/>
            </a:xfrm>
            <a:prstGeom prst="rect">
              <a:avLst/>
            </a:prstGeom>
            <a:noFill/>
          </p:spPr>
          <p:txBody>
            <a:bodyPr wrap="none" rtlCol="0">
              <a:spAutoFit/>
            </a:bodyPr>
            <a:lstStyle/>
            <a:p>
              <a:r>
                <a:rPr kumimoji="1" lang="en-US" altLang="ja-JP" sz="1600" b="1" dirty="0">
                  <a:latin typeface="Meiryo" panose="020B0604030504040204" pitchFamily="34" charset="-128"/>
                  <a:ea typeface="Meiryo" panose="020B0604030504040204" pitchFamily="34" charset="-128"/>
                </a:rPr>
                <a:t>CR</a:t>
              </a:r>
              <a:endParaRPr kumimoji="1" lang="ja-JP" altLang="en-US" sz="1600" b="1" dirty="0">
                <a:latin typeface="Meiryo" panose="020B0604030504040204" pitchFamily="34" charset="-128"/>
                <a:ea typeface="Meiryo" panose="020B0604030504040204" pitchFamily="34" charset="-128"/>
              </a:endParaRPr>
            </a:p>
          </p:txBody>
        </p:sp>
        <p:sp>
          <p:nvSpPr>
            <p:cNvPr id="39" name="テキスト ボックス 38">
              <a:extLst>
                <a:ext uri="{FF2B5EF4-FFF2-40B4-BE49-F238E27FC236}">
                  <a16:creationId xmlns:a16="http://schemas.microsoft.com/office/drawing/2014/main" id="{6E3A83CB-B70D-2043-9490-5C235D8489AD}"/>
                </a:ext>
              </a:extLst>
            </p:cNvPr>
            <p:cNvSpPr txBox="1"/>
            <p:nvPr/>
          </p:nvSpPr>
          <p:spPr>
            <a:xfrm>
              <a:off x="711313" y="801541"/>
              <a:ext cx="954107" cy="246221"/>
            </a:xfrm>
            <a:prstGeom prst="rect">
              <a:avLst/>
            </a:prstGeom>
            <a:noFill/>
          </p:spPr>
          <p:txBody>
            <a:bodyPr wrap="none" rtlCol="0">
              <a:spAutoFit/>
            </a:bodyPr>
            <a:lstStyle/>
            <a:p>
              <a:r>
                <a:rPr lang="ja-JP" altLang="en-US" sz="1000" b="1" dirty="0">
                  <a:latin typeface="Meiryo" panose="020B0604030504040204" pitchFamily="34" charset="-128"/>
                  <a:ea typeface="Meiryo" panose="020B0604030504040204" pitchFamily="34" charset="-128"/>
                </a:rPr>
                <a:t>顧客との関係</a:t>
              </a:r>
              <a:endParaRPr kumimoji="1" lang="ja-JP" altLang="en-US" sz="1000" b="1" dirty="0">
                <a:latin typeface="Meiryo" panose="020B0604030504040204" pitchFamily="34" charset="-128"/>
                <a:ea typeface="Meiryo" panose="020B0604030504040204" pitchFamily="34" charset="-128"/>
              </a:endParaRPr>
            </a:p>
          </p:txBody>
        </p:sp>
      </p:grpSp>
      <p:grpSp>
        <p:nvGrpSpPr>
          <p:cNvPr id="40" name="グループ化 39">
            <a:extLst>
              <a:ext uri="{FF2B5EF4-FFF2-40B4-BE49-F238E27FC236}">
                <a16:creationId xmlns:a16="http://schemas.microsoft.com/office/drawing/2014/main" id="{83B2A797-C446-8D4D-ADCA-E0F5AB24F233}"/>
              </a:ext>
            </a:extLst>
          </p:cNvPr>
          <p:cNvGrpSpPr/>
          <p:nvPr/>
        </p:nvGrpSpPr>
        <p:grpSpPr>
          <a:xfrm>
            <a:off x="7812629" y="782203"/>
            <a:ext cx="1389987" cy="338554"/>
            <a:chOff x="403674" y="755374"/>
            <a:chExt cx="1389987" cy="338554"/>
          </a:xfrm>
        </p:grpSpPr>
        <p:sp>
          <p:nvSpPr>
            <p:cNvPr id="41" name="テキスト ボックス 40">
              <a:extLst>
                <a:ext uri="{FF2B5EF4-FFF2-40B4-BE49-F238E27FC236}">
                  <a16:creationId xmlns:a16="http://schemas.microsoft.com/office/drawing/2014/main" id="{809409D5-5F4B-0B46-AA27-71350547BB4D}"/>
                </a:ext>
              </a:extLst>
            </p:cNvPr>
            <p:cNvSpPr txBox="1"/>
            <p:nvPr/>
          </p:nvSpPr>
          <p:spPr>
            <a:xfrm>
              <a:off x="403674" y="755374"/>
              <a:ext cx="462178" cy="338554"/>
            </a:xfrm>
            <a:prstGeom prst="rect">
              <a:avLst/>
            </a:prstGeom>
            <a:noFill/>
          </p:spPr>
          <p:txBody>
            <a:bodyPr wrap="none" rtlCol="0">
              <a:spAutoFit/>
            </a:bodyPr>
            <a:lstStyle/>
            <a:p>
              <a:r>
                <a:rPr kumimoji="1" lang="en-US" altLang="ja-JP" sz="1600" b="1" dirty="0">
                  <a:latin typeface="Meiryo" panose="020B0604030504040204" pitchFamily="34" charset="-128"/>
                  <a:ea typeface="Meiryo" panose="020B0604030504040204" pitchFamily="34" charset="-128"/>
                </a:rPr>
                <a:t>CS</a:t>
              </a:r>
              <a:endParaRPr kumimoji="1" lang="ja-JP" altLang="en-US" sz="1600" b="1" dirty="0">
                <a:latin typeface="Meiryo" panose="020B0604030504040204" pitchFamily="34" charset="-128"/>
                <a:ea typeface="Meiryo" panose="020B0604030504040204" pitchFamily="34" charset="-128"/>
              </a:endParaRPr>
            </a:p>
          </p:txBody>
        </p:sp>
        <p:sp>
          <p:nvSpPr>
            <p:cNvPr id="42" name="テキスト ボックス 41">
              <a:extLst>
                <a:ext uri="{FF2B5EF4-FFF2-40B4-BE49-F238E27FC236}">
                  <a16:creationId xmlns:a16="http://schemas.microsoft.com/office/drawing/2014/main" id="{B0DC0A1C-35E5-FB47-B58A-C523B00F8EE8}"/>
                </a:ext>
              </a:extLst>
            </p:cNvPr>
            <p:cNvSpPr txBox="1"/>
            <p:nvPr/>
          </p:nvSpPr>
          <p:spPr>
            <a:xfrm>
              <a:off x="711313" y="801541"/>
              <a:ext cx="1082348" cy="246221"/>
            </a:xfrm>
            <a:prstGeom prst="rect">
              <a:avLst/>
            </a:prstGeom>
            <a:noFill/>
          </p:spPr>
          <p:txBody>
            <a:bodyPr wrap="none" rtlCol="0">
              <a:spAutoFit/>
            </a:bodyPr>
            <a:lstStyle/>
            <a:p>
              <a:r>
                <a:rPr lang="ja-JP" altLang="en-US" sz="1000" b="1" dirty="0">
                  <a:latin typeface="Meiryo" panose="020B0604030504040204" pitchFamily="34" charset="-128"/>
                  <a:ea typeface="Meiryo" panose="020B0604030504040204" pitchFamily="34" charset="-128"/>
                </a:rPr>
                <a:t>顧客セグメント</a:t>
              </a:r>
              <a:endParaRPr kumimoji="1" lang="ja-JP" altLang="en-US" sz="1000" b="1" dirty="0">
                <a:latin typeface="Meiryo" panose="020B0604030504040204" pitchFamily="34" charset="-128"/>
                <a:ea typeface="Meiryo" panose="020B0604030504040204" pitchFamily="34" charset="-128"/>
              </a:endParaRPr>
            </a:p>
          </p:txBody>
        </p:sp>
      </p:grpSp>
      <p:grpSp>
        <p:nvGrpSpPr>
          <p:cNvPr id="43" name="グループ化 42">
            <a:extLst>
              <a:ext uri="{FF2B5EF4-FFF2-40B4-BE49-F238E27FC236}">
                <a16:creationId xmlns:a16="http://schemas.microsoft.com/office/drawing/2014/main" id="{CE053E14-958C-E24A-9087-62C1FE8CB68D}"/>
              </a:ext>
            </a:extLst>
          </p:cNvPr>
          <p:cNvGrpSpPr/>
          <p:nvPr/>
        </p:nvGrpSpPr>
        <p:grpSpPr>
          <a:xfrm>
            <a:off x="5968748" y="2585495"/>
            <a:ext cx="1005266" cy="338554"/>
            <a:chOff x="403674" y="755374"/>
            <a:chExt cx="1005266" cy="338554"/>
          </a:xfrm>
        </p:grpSpPr>
        <p:sp>
          <p:nvSpPr>
            <p:cNvPr id="44" name="テキスト ボックス 43">
              <a:extLst>
                <a:ext uri="{FF2B5EF4-FFF2-40B4-BE49-F238E27FC236}">
                  <a16:creationId xmlns:a16="http://schemas.microsoft.com/office/drawing/2014/main" id="{DA3BD027-644C-C94C-8A83-FB988713FF8B}"/>
                </a:ext>
              </a:extLst>
            </p:cNvPr>
            <p:cNvSpPr txBox="1"/>
            <p:nvPr/>
          </p:nvSpPr>
          <p:spPr>
            <a:xfrm>
              <a:off x="403674" y="755374"/>
              <a:ext cx="490840" cy="338554"/>
            </a:xfrm>
            <a:prstGeom prst="rect">
              <a:avLst/>
            </a:prstGeom>
            <a:noFill/>
          </p:spPr>
          <p:txBody>
            <a:bodyPr wrap="none" rtlCol="0">
              <a:spAutoFit/>
            </a:bodyPr>
            <a:lstStyle/>
            <a:p>
              <a:r>
                <a:rPr kumimoji="1" lang="en-US" altLang="ja-JP" sz="1600" b="1" dirty="0">
                  <a:latin typeface="Meiryo" panose="020B0604030504040204" pitchFamily="34" charset="-128"/>
                  <a:ea typeface="Meiryo" panose="020B0604030504040204" pitchFamily="34" charset="-128"/>
                </a:rPr>
                <a:t>CH</a:t>
              </a:r>
              <a:endParaRPr kumimoji="1" lang="ja-JP" altLang="en-US" sz="1600" b="1" dirty="0">
                <a:latin typeface="Meiryo" panose="020B0604030504040204" pitchFamily="34" charset="-128"/>
                <a:ea typeface="Meiryo" panose="020B0604030504040204" pitchFamily="34" charset="-128"/>
              </a:endParaRPr>
            </a:p>
          </p:txBody>
        </p:sp>
        <p:sp>
          <p:nvSpPr>
            <p:cNvPr id="45" name="テキスト ボックス 44">
              <a:extLst>
                <a:ext uri="{FF2B5EF4-FFF2-40B4-BE49-F238E27FC236}">
                  <a16:creationId xmlns:a16="http://schemas.microsoft.com/office/drawing/2014/main" id="{D4464D94-71CE-1146-B11A-E1C68D5A3A2B}"/>
                </a:ext>
              </a:extLst>
            </p:cNvPr>
            <p:cNvSpPr txBox="1"/>
            <p:nvPr/>
          </p:nvSpPr>
          <p:spPr>
            <a:xfrm>
              <a:off x="711313" y="801541"/>
              <a:ext cx="697627" cy="246221"/>
            </a:xfrm>
            <a:prstGeom prst="rect">
              <a:avLst/>
            </a:prstGeom>
            <a:noFill/>
          </p:spPr>
          <p:txBody>
            <a:bodyPr wrap="none" rtlCol="0">
              <a:spAutoFit/>
            </a:bodyPr>
            <a:lstStyle/>
            <a:p>
              <a:r>
                <a:rPr kumimoji="1" lang="ja-JP" altLang="en-US" sz="1000" b="1" dirty="0">
                  <a:latin typeface="Meiryo" panose="020B0604030504040204" pitchFamily="34" charset="-128"/>
                  <a:ea typeface="Meiryo" panose="020B0604030504040204" pitchFamily="34" charset="-128"/>
                </a:rPr>
                <a:t>チャネル</a:t>
              </a:r>
            </a:p>
          </p:txBody>
        </p:sp>
      </p:grpSp>
      <p:grpSp>
        <p:nvGrpSpPr>
          <p:cNvPr id="46" name="グループ化 45">
            <a:extLst>
              <a:ext uri="{FF2B5EF4-FFF2-40B4-BE49-F238E27FC236}">
                <a16:creationId xmlns:a16="http://schemas.microsoft.com/office/drawing/2014/main" id="{5093844A-2883-3F4E-8BB4-F0C98695E8D4}"/>
              </a:ext>
            </a:extLst>
          </p:cNvPr>
          <p:cNvGrpSpPr/>
          <p:nvPr/>
        </p:nvGrpSpPr>
        <p:grpSpPr>
          <a:xfrm>
            <a:off x="2280986" y="2585495"/>
            <a:ext cx="1261746" cy="338554"/>
            <a:chOff x="403674" y="755374"/>
            <a:chExt cx="1261746" cy="338554"/>
          </a:xfrm>
        </p:grpSpPr>
        <p:sp>
          <p:nvSpPr>
            <p:cNvPr id="47" name="テキスト ボックス 46">
              <a:extLst>
                <a:ext uri="{FF2B5EF4-FFF2-40B4-BE49-F238E27FC236}">
                  <a16:creationId xmlns:a16="http://schemas.microsoft.com/office/drawing/2014/main" id="{DB3B543A-A6B3-1D40-86C9-78D44D643787}"/>
                </a:ext>
              </a:extLst>
            </p:cNvPr>
            <p:cNvSpPr txBox="1"/>
            <p:nvPr/>
          </p:nvSpPr>
          <p:spPr>
            <a:xfrm>
              <a:off x="403674" y="755374"/>
              <a:ext cx="490840" cy="338554"/>
            </a:xfrm>
            <a:prstGeom prst="rect">
              <a:avLst/>
            </a:prstGeom>
            <a:noFill/>
          </p:spPr>
          <p:txBody>
            <a:bodyPr wrap="none" rtlCol="0">
              <a:spAutoFit/>
            </a:bodyPr>
            <a:lstStyle/>
            <a:p>
              <a:r>
                <a:rPr lang="en-US" altLang="ja-JP" sz="1600" b="1" dirty="0">
                  <a:latin typeface="Meiryo" panose="020B0604030504040204" pitchFamily="34" charset="-128"/>
                  <a:ea typeface="Meiryo" panose="020B0604030504040204" pitchFamily="34" charset="-128"/>
                </a:rPr>
                <a:t>KR</a:t>
              </a:r>
              <a:endParaRPr kumimoji="1" lang="ja-JP" altLang="en-US" sz="1600" b="1" dirty="0">
                <a:latin typeface="Meiryo" panose="020B0604030504040204" pitchFamily="34" charset="-128"/>
                <a:ea typeface="Meiryo" panose="020B0604030504040204" pitchFamily="34" charset="-128"/>
              </a:endParaRPr>
            </a:p>
          </p:txBody>
        </p:sp>
        <p:sp>
          <p:nvSpPr>
            <p:cNvPr id="48" name="テキスト ボックス 47">
              <a:extLst>
                <a:ext uri="{FF2B5EF4-FFF2-40B4-BE49-F238E27FC236}">
                  <a16:creationId xmlns:a16="http://schemas.microsoft.com/office/drawing/2014/main" id="{0F618485-D91D-7646-A254-F5DD05C6266A}"/>
                </a:ext>
              </a:extLst>
            </p:cNvPr>
            <p:cNvSpPr txBox="1"/>
            <p:nvPr/>
          </p:nvSpPr>
          <p:spPr>
            <a:xfrm>
              <a:off x="711313" y="801541"/>
              <a:ext cx="954107" cy="246221"/>
            </a:xfrm>
            <a:prstGeom prst="rect">
              <a:avLst/>
            </a:prstGeom>
            <a:noFill/>
          </p:spPr>
          <p:txBody>
            <a:bodyPr wrap="none" rtlCol="0">
              <a:spAutoFit/>
            </a:bodyPr>
            <a:lstStyle/>
            <a:p>
              <a:r>
                <a:rPr kumimoji="1" lang="ja-JP" altLang="en-US" sz="1000" b="1" dirty="0">
                  <a:latin typeface="Meiryo" panose="020B0604030504040204" pitchFamily="34" charset="-128"/>
                  <a:ea typeface="Meiryo" panose="020B0604030504040204" pitchFamily="34" charset="-128"/>
                </a:rPr>
                <a:t>主なリソース</a:t>
              </a:r>
            </a:p>
          </p:txBody>
        </p:sp>
      </p:grpSp>
      <p:grpSp>
        <p:nvGrpSpPr>
          <p:cNvPr id="49" name="グループ化 48">
            <a:extLst>
              <a:ext uri="{FF2B5EF4-FFF2-40B4-BE49-F238E27FC236}">
                <a16:creationId xmlns:a16="http://schemas.microsoft.com/office/drawing/2014/main" id="{55F633C6-C0D0-0A46-9C45-1402B271B03F}"/>
              </a:ext>
            </a:extLst>
          </p:cNvPr>
          <p:cNvGrpSpPr/>
          <p:nvPr/>
        </p:nvGrpSpPr>
        <p:grpSpPr>
          <a:xfrm>
            <a:off x="426739" y="4388786"/>
            <a:ext cx="1133506" cy="338554"/>
            <a:chOff x="403674" y="755374"/>
            <a:chExt cx="1133506" cy="338554"/>
          </a:xfrm>
        </p:grpSpPr>
        <p:sp>
          <p:nvSpPr>
            <p:cNvPr id="50" name="テキスト ボックス 49">
              <a:extLst>
                <a:ext uri="{FF2B5EF4-FFF2-40B4-BE49-F238E27FC236}">
                  <a16:creationId xmlns:a16="http://schemas.microsoft.com/office/drawing/2014/main" id="{952AE8F8-145E-1949-8174-CF00965058B9}"/>
                </a:ext>
              </a:extLst>
            </p:cNvPr>
            <p:cNvSpPr txBox="1"/>
            <p:nvPr/>
          </p:nvSpPr>
          <p:spPr>
            <a:xfrm>
              <a:off x="403674" y="755374"/>
              <a:ext cx="462178" cy="338554"/>
            </a:xfrm>
            <a:prstGeom prst="rect">
              <a:avLst/>
            </a:prstGeom>
            <a:noFill/>
          </p:spPr>
          <p:txBody>
            <a:bodyPr wrap="none" rtlCol="0">
              <a:spAutoFit/>
            </a:bodyPr>
            <a:lstStyle/>
            <a:p>
              <a:r>
                <a:rPr kumimoji="1" lang="en-US" altLang="ja-JP" sz="1600" b="1" dirty="0">
                  <a:latin typeface="Meiryo" panose="020B0604030504040204" pitchFamily="34" charset="-128"/>
                  <a:ea typeface="Meiryo" panose="020B0604030504040204" pitchFamily="34" charset="-128"/>
                </a:rPr>
                <a:t>CS</a:t>
              </a:r>
              <a:endParaRPr kumimoji="1" lang="ja-JP" altLang="en-US" sz="1600" b="1" dirty="0">
                <a:latin typeface="Meiryo" panose="020B0604030504040204" pitchFamily="34" charset="-128"/>
                <a:ea typeface="Meiryo" panose="020B0604030504040204" pitchFamily="34" charset="-128"/>
              </a:endParaRPr>
            </a:p>
          </p:txBody>
        </p:sp>
        <p:sp>
          <p:nvSpPr>
            <p:cNvPr id="51" name="テキスト ボックス 50">
              <a:extLst>
                <a:ext uri="{FF2B5EF4-FFF2-40B4-BE49-F238E27FC236}">
                  <a16:creationId xmlns:a16="http://schemas.microsoft.com/office/drawing/2014/main" id="{9FDB3687-4DE4-824A-8FA0-B3878765015C}"/>
                </a:ext>
              </a:extLst>
            </p:cNvPr>
            <p:cNvSpPr txBox="1"/>
            <p:nvPr/>
          </p:nvSpPr>
          <p:spPr>
            <a:xfrm>
              <a:off x="711313" y="801541"/>
              <a:ext cx="825867" cy="246221"/>
            </a:xfrm>
            <a:prstGeom prst="rect">
              <a:avLst/>
            </a:prstGeom>
            <a:noFill/>
          </p:spPr>
          <p:txBody>
            <a:bodyPr wrap="none" rtlCol="0">
              <a:spAutoFit/>
            </a:bodyPr>
            <a:lstStyle/>
            <a:p>
              <a:r>
                <a:rPr lang="ja-JP" altLang="en-US" sz="1000" b="1" dirty="0">
                  <a:latin typeface="Meiryo" panose="020B0604030504040204" pitchFamily="34" charset="-128"/>
                  <a:ea typeface="Meiryo" panose="020B0604030504040204" pitchFamily="34" charset="-128"/>
                </a:rPr>
                <a:t>コスト構造</a:t>
              </a:r>
              <a:endParaRPr kumimoji="1" lang="ja-JP" altLang="en-US" sz="1000" b="1" dirty="0">
                <a:latin typeface="Meiryo" panose="020B0604030504040204" pitchFamily="34" charset="-128"/>
                <a:ea typeface="Meiryo" panose="020B0604030504040204" pitchFamily="34" charset="-128"/>
              </a:endParaRPr>
            </a:p>
          </p:txBody>
        </p:sp>
      </p:grpSp>
      <p:grpSp>
        <p:nvGrpSpPr>
          <p:cNvPr id="52" name="グループ化 51">
            <a:extLst>
              <a:ext uri="{FF2B5EF4-FFF2-40B4-BE49-F238E27FC236}">
                <a16:creationId xmlns:a16="http://schemas.microsoft.com/office/drawing/2014/main" id="{A7CB72C9-E998-8242-B3D9-0CD4AF6A39ED}"/>
              </a:ext>
            </a:extLst>
          </p:cNvPr>
          <p:cNvGrpSpPr/>
          <p:nvPr/>
        </p:nvGrpSpPr>
        <p:grpSpPr>
          <a:xfrm>
            <a:off x="5042452" y="4388786"/>
            <a:ext cx="1133506" cy="338554"/>
            <a:chOff x="403674" y="755374"/>
            <a:chExt cx="1133506" cy="338554"/>
          </a:xfrm>
        </p:grpSpPr>
        <p:sp>
          <p:nvSpPr>
            <p:cNvPr id="53" name="テキスト ボックス 52">
              <a:extLst>
                <a:ext uri="{FF2B5EF4-FFF2-40B4-BE49-F238E27FC236}">
                  <a16:creationId xmlns:a16="http://schemas.microsoft.com/office/drawing/2014/main" id="{D7204616-ADFB-2C45-9CCA-801E8DDB9674}"/>
                </a:ext>
              </a:extLst>
            </p:cNvPr>
            <p:cNvSpPr txBox="1"/>
            <p:nvPr/>
          </p:nvSpPr>
          <p:spPr>
            <a:xfrm>
              <a:off x="403674" y="755374"/>
              <a:ext cx="476412" cy="338554"/>
            </a:xfrm>
            <a:prstGeom prst="rect">
              <a:avLst/>
            </a:prstGeom>
            <a:noFill/>
          </p:spPr>
          <p:txBody>
            <a:bodyPr wrap="none" rtlCol="0">
              <a:spAutoFit/>
            </a:bodyPr>
            <a:lstStyle/>
            <a:p>
              <a:r>
                <a:rPr kumimoji="1" lang="en-US" altLang="ja-JP" sz="1600" b="1" dirty="0">
                  <a:latin typeface="Meiryo" panose="020B0604030504040204" pitchFamily="34" charset="-128"/>
                  <a:ea typeface="Meiryo" panose="020B0604030504040204" pitchFamily="34" charset="-128"/>
                </a:rPr>
                <a:t>RS</a:t>
              </a:r>
              <a:endParaRPr kumimoji="1" lang="ja-JP" altLang="en-US" sz="1600" b="1" dirty="0">
                <a:latin typeface="Meiryo" panose="020B0604030504040204" pitchFamily="34" charset="-128"/>
                <a:ea typeface="Meiryo" panose="020B0604030504040204" pitchFamily="34" charset="-128"/>
              </a:endParaRPr>
            </a:p>
          </p:txBody>
        </p:sp>
        <p:sp>
          <p:nvSpPr>
            <p:cNvPr id="54" name="テキスト ボックス 53">
              <a:extLst>
                <a:ext uri="{FF2B5EF4-FFF2-40B4-BE49-F238E27FC236}">
                  <a16:creationId xmlns:a16="http://schemas.microsoft.com/office/drawing/2014/main" id="{01A92337-050D-294D-BCF1-38A6FC227589}"/>
                </a:ext>
              </a:extLst>
            </p:cNvPr>
            <p:cNvSpPr txBox="1"/>
            <p:nvPr/>
          </p:nvSpPr>
          <p:spPr>
            <a:xfrm>
              <a:off x="711313" y="801541"/>
              <a:ext cx="825867" cy="246221"/>
            </a:xfrm>
            <a:prstGeom prst="rect">
              <a:avLst/>
            </a:prstGeom>
            <a:noFill/>
          </p:spPr>
          <p:txBody>
            <a:bodyPr wrap="none" rtlCol="0">
              <a:spAutoFit/>
            </a:bodyPr>
            <a:lstStyle/>
            <a:p>
              <a:r>
                <a:rPr lang="ja-JP" altLang="en-US" sz="1000" b="1" dirty="0">
                  <a:latin typeface="Meiryo" panose="020B0604030504040204" pitchFamily="34" charset="-128"/>
                  <a:ea typeface="Meiryo" panose="020B0604030504040204" pitchFamily="34" charset="-128"/>
                </a:rPr>
                <a:t>収益の流れ</a:t>
              </a:r>
              <a:endParaRPr kumimoji="1" lang="ja-JP" altLang="en-US" sz="1000" b="1" dirty="0">
                <a:latin typeface="Meiryo" panose="020B0604030504040204" pitchFamily="34" charset="-128"/>
                <a:ea typeface="Meiryo" panose="020B0604030504040204" pitchFamily="34" charset="-128"/>
              </a:endParaRPr>
            </a:p>
          </p:txBody>
        </p:sp>
      </p:grpSp>
      <p:sp>
        <p:nvSpPr>
          <p:cNvPr id="55" name="正方形/長方形 54">
            <a:extLst>
              <a:ext uri="{FF2B5EF4-FFF2-40B4-BE49-F238E27FC236}">
                <a16:creationId xmlns:a16="http://schemas.microsoft.com/office/drawing/2014/main" id="{4FDB92E7-BAFB-4A40-8531-05A92CA75CA4}"/>
              </a:ext>
            </a:extLst>
          </p:cNvPr>
          <p:cNvSpPr/>
          <p:nvPr/>
        </p:nvSpPr>
        <p:spPr>
          <a:xfrm>
            <a:off x="2036136" y="6164427"/>
            <a:ext cx="1818126" cy="461665"/>
          </a:xfrm>
          <a:prstGeom prst="rect">
            <a:avLst/>
          </a:prstGeom>
        </p:spPr>
        <p:txBody>
          <a:bodyPr wrap="none">
            <a:spAutoFit/>
          </a:bodyPr>
          <a:lstStyle/>
          <a:p>
            <a:r>
              <a:rPr lang="en-US" altLang="ja-JP" sz="800" dirty="0">
                <a:latin typeface="GothicMB101Pr6"/>
              </a:rPr>
              <a:t>The Business Model Canvas </a:t>
            </a:r>
          </a:p>
          <a:p>
            <a:r>
              <a:rPr lang="en-US" altLang="ja-JP" sz="800" dirty="0">
                <a:latin typeface="GothicMB101Pr6"/>
              </a:rPr>
              <a:t>©</a:t>
            </a:r>
            <a:r>
              <a:rPr lang="en-US" altLang="ja-JP" sz="800" dirty="0" err="1">
                <a:latin typeface="GothicMB101Pr6"/>
              </a:rPr>
              <a:t>Strategyzer</a:t>
            </a:r>
            <a:r>
              <a:rPr lang="en-US" altLang="ja-JP" sz="800" dirty="0">
                <a:latin typeface="GothicMB101Pr6"/>
              </a:rPr>
              <a:t>(https://</a:t>
            </a:r>
            <a:r>
              <a:rPr lang="en-US" altLang="ja-JP" sz="800" dirty="0" err="1">
                <a:latin typeface="GothicMB101Pr6"/>
              </a:rPr>
              <a:t>strategyzer.com</a:t>
            </a:r>
            <a:r>
              <a:rPr lang="en-US" altLang="ja-JP" sz="800" dirty="0">
                <a:latin typeface="GothicMB101Pr6"/>
              </a:rPr>
              <a:t>) </a:t>
            </a:r>
          </a:p>
          <a:p>
            <a:r>
              <a:rPr lang="en-US" altLang="ja-JP" sz="800" dirty="0">
                <a:latin typeface="GothicMB101Pr6"/>
              </a:rPr>
              <a:t>Designed by </a:t>
            </a:r>
            <a:r>
              <a:rPr lang="en-US" altLang="ja-JP" sz="800" dirty="0" err="1">
                <a:latin typeface="GothicMB101Pr6"/>
              </a:rPr>
              <a:t>Strategyzer</a:t>
            </a:r>
            <a:r>
              <a:rPr lang="en-US" altLang="ja-JP" sz="800" dirty="0">
                <a:latin typeface="GothicMB101Pr6"/>
              </a:rPr>
              <a:t> AG </a:t>
            </a:r>
            <a:endParaRPr lang="en-US" altLang="ja-JP" dirty="0"/>
          </a:p>
        </p:txBody>
      </p:sp>
      <p:pic>
        <p:nvPicPr>
          <p:cNvPr id="57" name="図 56">
            <a:extLst>
              <a:ext uri="{FF2B5EF4-FFF2-40B4-BE49-F238E27FC236}">
                <a16:creationId xmlns:a16="http://schemas.microsoft.com/office/drawing/2014/main" id="{CFCB54A0-C084-4745-8F6C-FA0D8AD0C47E}"/>
              </a:ext>
            </a:extLst>
          </p:cNvPr>
          <p:cNvPicPr>
            <a:picLocks noChangeAspect="1"/>
          </p:cNvPicPr>
          <p:nvPr/>
        </p:nvPicPr>
        <p:blipFill>
          <a:blip r:embed="rId2"/>
          <a:stretch>
            <a:fillRect/>
          </a:stretch>
        </p:blipFill>
        <p:spPr>
          <a:xfrm>
            <a:off x="356890" y="6254341"/>
            <a:ext cx="281836" cy="281836"/>
          </a:xfrm>
          <a:prstGeom prst="rect">
            <a:avLst/>
          </a:prstGeom>
        </p:spPr>
      </p:pic>
      <p:pic>
        <p:nvPicPr>
          <p:cNvPr id="58" name="図 57">
            <a:extLst>
              <a:ext uri="{FF2B5EF4-FFF2-40B4-BE49-F238E27FC236}">
                <a16:creationId xmlns:a16="http://schemas.microsoft.com/office/drawing/2014/main" id="{57608BC6-8C11-E341-893B-EBA73C94D306}"/>
              </a:ext>
            </a:extLst>
          </p:cNvPr>
          <p:cNvPicPr>
            <a:picLocks noChangeAspect="1"/>
          </p:cNvPicPr>
          <p:nvPr/>
        </p:nvPicPr>
        <p:blipFill>
          <a:blip r:embed="rId3"/>
          <a:stretch>
            <a:fillRect/>
          </a:stretch>
        </p:blipFill>
        <p:spPr>
          <a:xfrm>
            <a:off x="689045" y="6254341"/>
            <a:ext cx="281836" cy="281836"/>
          </a:xfrm>
          <a:prstGeom prst="rect">
            <a:avLst/>
          </a:prstGeom>
        </p:spPr>
      </p:pic>
      <p:pic>
        <p:nvPicPr>
          <p:cNvPr id="59" name="図 58">
            <a:extLst>
              <a:ext uri="{FF2B5EF4-FFF2-40B4-BE49-F238E27FC236}">
                <a16:creationId xmlns:a16="http://schemas.microsoft.com/office/drawing/2014/main" id="{CB37FB80-911A-6648-A7ED-0E7E076B07E3}"/>
              </a:ext>
            </a:extLst>
          </p:cNvPr>
          <p:cNvPicPr>
            <a:picLocks noChangeAspect="1"/>
          </p:cNvPicPr>
          <p:nvPr/>
        </p:nvPicPr>
        <p:blipFill>
          <a:blip r:embed="rId4"/>
          <a:stretch>
            <a:fillRect/>
          </a:stretch>
        </p:blipFill>
        <p:spPr>
          <a:xfrm>
            <a:off x="1021199" y="6254341"/>
            <a:ext cx="281836" cy="281836"/>
          </a:xfrm>
          <a:prstGeom prst="rect">
            <a:avLst/>
          </a:prstGeom>
        </p:spPr>
      </p:pic>
      <p:pic>
        <p:nvPicPr>
          <p:cNvPr id="60" name="図 59">
            <a:extLst>
              <a:ext uri="{FF2B5EF4-FFF2-40B4-BE49-F238E27FC236}">
                <a16:creationId xmlns:a16="http://schemas.microsoft.com/office/drawing/2014/main" id="{6AFDD3B9-C252-EC4D-9F12-843D8EF4EB1E}"/>
              </a:ext>
            </a:extLst>
          </p:cNvPr>
          <p:cNvPicPr>
            <a:picLocks noChangeAspect="1"/>
          </p:cNvPicPr>
          <p:nvPr/>
        </p:nvPicPr>
        <p:blipFill>
          <a:blip r:embed="rId5"/>
          <a:stretch>
            <a:fillRect/>
          </a:stretch>
        </p:blipFill>
        <p:spPr>
          <a:xfrm>
            <a:off x="1353354" y="6254341"/>
            <a:ext cx="281836" cy="281836"/>
          </a:xfrm>
          <a:prstGeom prst="rect">
            <a:avLst/>
          </a:prstGeom>
        </p:spPr>
      </p:pic>
      <p:pic>
        <p:nvPicPr>
          <p:cNvPr id="61" name="図 60">
            <a:extLst>
              <a:ext uri="{FF2B5EF4-FFF2-40B4-BE49-F238E27FC236}">
                <a16:creationId xmlns:a16="http://schemas.microsoft.com/office/drawing/2014/main" id="{B7FE5587-8C48-024F-B329-FA6E1437588E}"/>
              </a:ext>
            </a:extLst>
          </p:cNvPr>
          <p:cNvPicPr>
            <a:picLocks noChangeAspect="1"/>
          </p:cNvPicPr>
          <p:nvPr/>
        </p:nvPicPr>
        <p:blipFill>
          <a:blip r:embed="rId6"/>
          <a:stretch>
            <a:fillRect/>
          </a:stretch>
        </p:blipFill>
        <p:spPr>
          <a:xfrm>
            <a:off x="1685509" y="6254341"/>
            <a:ext cx="281836" cy="281836"/>
          </a:xfrm>
          <a:prstGeom prst="rect">
            <a:avLst/>
          </a:prstGeom>
        </p:spPr>
      </p:pic>
      <p:sp>
        <p:nvSpPr>
          <p:cNvPr id="56" name="テキスト ボックス 55">
            <a:extLst>
              <a:ext uri="{FF2B5EF4-FFF2-40B4-BE49-F238E27FC236}">
                <a16:creationId xmlns:a16="http://schemas.microsoft.com/office/drawing/2014/main" id="{50F6880A-E93F-DA41-A4A0-CD02E4C7C229}"/>
              </a:ext>
            </a:extLst>
          </p:cNvPr>
          <p:cNvSpPr txBox="1"/>
          <p:nvPr/>
        </p:nvSpPr>
        <p:spPr>
          <a:xfrm>
            <a:off x="426739" y="1120757"/>
            <a:ext cx="1675346" cy="1015663"/>
          </a:xfrm>
          <a:prstGeom prst="rect">
            <a:avLst/>
          </a:prstGeom>
          <a:noFill/>
        </p:spPr>
        <p:txBody>
          <a:bodyPr wrap="square" rtlCol="0">
            <a:spAutoFit/>
          </a:bodyPr>
          <a:lstStyle/>
          <a:p>
            <a:pPr>
              <a:lnSpc>
                <a:spcPct val="120000"/>
              </a:lnSpc>
            </a:pPr>
            <a:r>
              <a:rPr lang="ja-JP" altLang="en-US" sz="1000" dirty="0">
                <a:latin typeface="Meiryo" panose="020B0604030504040204" pitchFamily="34" charset="-128"/>
                <a:ea typeface="Meiryo" panose="020B0604030504040204" pitchFamily="34" charset="-128"/>
              </a:rPr>
              <a:t>スキル習得支援サービス（資格取得や習い事など）</a:t>
            </a:r>
            <a:endParaRPr lang="en-US" altLang="ja-JP" sz="1000" dirty="0">
              <a:latin typeface="Meiryo" panose="020B0604030504040204" pitchFamily="34" charset="-128"/>
              <a:ea typeface="Meiryo" panose="020B0604030504040204" pitchFamily="34" charset="-128"/>
            </a:endParaRPr>
          </a:p>
          <a:p>
            <a:pPr>
              <a:lnSpc>
                <a:spcPct val="120000"/>
              </a:lnSpc>
            </a:pPr>
            <a:endParaRPr kumimoji="1" lang="en-US" altLang="ja-JP" sz="1000" dirty="0">
              <a:latin typeface="Meiryo" panose="020B0604030504040204" pitchFamily="34" charset="-128"/>
              <a:ea typeface="Meiryo" panose="020B0604030504040204" pitchFamily="34" charset="-128"/>
            </a:endParaRPr>
          </a:p>
          <a:p>
            <a:pPr>
              <a:lnSpc>
                <a:spcPct val="120000"/>
              </a:lnSpc>
            </a:pPr>
            <a:r>
              <a:rPr lang="en-US" altLang="ja-JP" sz="1000" dirty="0">
                <a:latin typeface="Meiryo" panose="020B0604030504040204" pitchFamily="34" charset="-128"/>
                <a:ea typeface="Meiryo" panose="020B0604030504040204" pitchFamily="34" charset="-128"/>
              </a:rPr>
              <a:t>PR</a:t>
            </a:r>
            <a:r>
              <a:rPr lang="ja-JP" altLang="en-US" sz="1000" dirty="0">
                <a:latin typeface="Meiryo" panose="020B0604030504040204" pitchFamily="34" charset="-128"/>
                <a:ea typeface="Meiryo" panose="020B0604030504040204" pitchFamily="34" charset="-128"/>
              </a:rPr>
              <a:t>ノウハウを持つ企業</a:t>
            </a:r>
            <a:endParaRPr kumimoji="1" lang="ja-JP" altLang="en-US" sz="1000" dirty="0">
              <a:latin typeface="Meiryo" panose="020B0604030504040204" pitchFamily="34" charset="-128"/>
              <a:ea typeface="Meiryo" panose="020B0604030504040204" pitchFamily="34" charset="-128"/>
            </a:endParaRPr>
          </a:p>
        </p:txBody>
      </p:sp>
      <p:sp>
        <p:nvSpPr>
          <p:cNvPr id="62" name="テキスト ボックス 61">
            <a:extLst>
              <a:ext uri="{FF2B5EF4-FFF2-40B4-BE49-F238E27FC236}">
                <a16:creationId xmlns:a16="http://schemas.microsoft.com/office/drawing/2014/main" id="{465FADAF-38BA-8947-A909-1BD2A0280FF1}"/>
              </a:ext>
            </a:extLst>
          </p:cNvPr>
          <p:cNvSpPr txBox="1"/>
          <p:nvPr/>
        </p:nvSpPr>
        <p:spPr>
          <a:xfrm>
            <a:off x="2280451" y="1120757"/>
            <a:ext cx="1675346" cy="461665"/>
          </a:xfrm>
          <a:prstGeom prst="rect">
            <a:avLst/>
          </a:prstGeom>
          <a:noFill/>
        </p:spPr>
        <p:txBody>
          <a:bodyPr wrap="square" rtlCol="0">
            <a:spAutoFit/>
          </a:bodyPr>
          <a:lstStyle/>
          <a:p>
            <a:pPr>
              <a:lnSpc>
                <a:spcPct val="120000"/>
              </a:lnSpc>
            </a:pPr>
            <a:r>
              <a:rPr kumimoji="1" lang="ja-JP" altLang="en-US" sz="1000" dirty="0">
                <a:latin typeface="Meiryo" panose="020B0604030504040204" pitchFamily="34" charset="-128"/>
                <a:ea typeface="Meiryo" panose="020B0604030504040204" pitchFamily="34" charset="-128"/>
              </a:rPr>
              <a:t>プラットフォーム開発</a:t>
            </a:r>
            <a:endParaRPr kumimoji="1" lang="en-US" altLang="ja-JP" sz="1000" dirty="0">
              <a:latin typeface="Meiryo" panose="020B0604030504040204" pitchFamily="34" charset="-128"/>
              <a:ea typeface="Meiryo" panose="020B0604030504040204" pitchFamily="34" charset="-128"/>
            </a:endParaRPr>
          </a:p>
          <a:p>
            <a:pPr>
              <a:lnSpc>
                <a:spcPct val="120000"/>
              </a:lnSpc>
            </a:pPr>
            <a:r>
              <a:rPr lang="ja-JP" altLang="en-US" sz="1000" dirty="0">
                <a:latin typeface="Meiryo" panose="020B0604030504040204" pitchFamily="34" charset="-128"/>
                <a:ea typeface="Meiryo" panose="020B0604030504040204" pitchFamily="34" charset="-128"/>
              </a:rPr>
              <a:t>マーケティング</a:t>
            </a:r>
            <a:endParaRPr kumimoji="1" lang="ja-JP" altLang="en-US" sz="1000" dirty="0">
              <a:latin typeface="Meiryo" panose="020B0604030504040204" pitchFamily="34" charset="-128"/>
              <a:ea typeface="Meiryo" panose="020B0604030504040204" pitchFamily="34" charset="-128"/>
            </a:endParaRPr>
          </a:p>
        </p:txBody>
      </p:sp>
      <p:sp>
        <p:nvSpPr>
          <p:cNvPr id="63" name="テキスト ボックス 62">
            <a:extLst>
              <a:ext uri="{FF2B5EF4-FFF2-40B4-BE49-F238E27FC236}">
                <a16:creationId xmlns:a16="http://schemas.microsoft.com/office/drawing/2014/main" id="{995F826A-F005-B54B-98A1-3525C6DCBDEC}"/>
              </a:ext>
            </a:extLst>
          </p:cNvPr>
          <p:cNvSpPr txBox="1"/>
          <p:nvPr/>
        </p:nvSpPr>
        <p:spPr>
          <a:xfrm>
            <a:off x="2280451" y="2966123"/>
            <a:ext cx="1675346" cy="646331"/>
          </a:xfrm>
          <a:prstGeom prst="rect">
            <a:avLst/>
          </a:prstGeom>
          <a:noFill/>
        </p:spPr>
        <p:txBody>
          <a:bodyPr wrap="square" rtlCol="0">
            <a:spAutoFit/>
          </a:bodyPr>
          <a:lstStyle/>
          <a:p>
            <a:pPr>
              <a:lnSpc>
                <a:spcPct val="120000"/>
              </a:lnSpc>
            </a:pPr>
            <a:r>
              <a:rPr kumimoji="1" lang="ja-JP" altLang="en-US" sz="1000" dirty="0">
                <a:latin typeface="Meiryo" panose="020B0604030504040204" pitchFamily="34" charset="-128"/>
                <a:ea typeface="Meiryo" panose="020B0604030504040204" pitchFamily="34" charset="-128"/>
              </a:rPr>
              <a:t>プラットフォーム</a:t>
            </a:r>
            <a:endParaRPr kumimoji="1" lang="en-US" altLang="ja-JP" sz="1000" dirty="0">
              <a:latin typeface="Meiryo" panose="020B0604030504040204" pitchFamily="34" charset="-128"/>
              <a:ea typeface="Meiryo" panose="020B0604030504040204" pitchFamily="34" charset="-128"/>
            </a:endParaRPr>
          </a:p>
          <a:p>
            <a:pPr>
              <a:lnSpc>
                <a:spcPct val="120000"/>
              </a:lnSpc>
            </a:pPr>
            <a:r>
              <a:rPr lang="ja-JP" altLang="en-US" sz="1000" dirty="0">
                <a:latin typeface="Meiryo" panose="020B0604030504040204" pitchFamily="34" charset="-128"/>
                <a:ea typeface="Meiryo" panose="020B0604030504040204" pitchFamily="34" charset="-128"/>
              </a:rPr>
              <a:t>決済機能</a:t>
            </a:r>
            <a:endParaRPr lang="en-US" altLang="ja-JP" sz="1000" dirty="0">
              <a:latin typeface="Meiryo" panose="020B0604030504040204" pitchFamily="34" charset="-128"/>
              <a:ea typeface="Meiryo" panose="020B0604030504040204" pitchFamily="34" charset="-128"/>
            </a:endParaRPr>
          </a:p>
          <a:p>
            <a:pPr>
              <a:lnSpc>
                <a:spcPct val="120000"/>
              </a:lnSpc>
            </a:pPr>
            <a:r>
              <a:rPr kumimoji="1" lang="en-US" altLang="ja-JP" sz="1000" dirty="0" err="1">
                <a:latin typeface="Meiryo" panose="020B0604030504040204" pitchFamily="34" charset="-128"/>
                <a:ea typeface="Meiryo" panose="020B0604030504040204" pitchFamily="34" charset="-128"/>
              </a:rPr>
              <a:t>CtoC</a:t>
            </a:r>
            <a:r>
              <a:rPr kumimoji="1" lang="ja-JP" altLang="en-US" sz="1000" dirty="0">
                <a:latin typeface="Meiryo" panose="020B0604030504040204" pitchFamily="34" charset="-128"/>
                <a:ea typeface="Meiryo" panose="020B0604030504040204" pitchFamily="34" charset="-128"/>
              </a:rPr>
              <a:t>スキル売買ノウハウ</a:t>
            </a:r>
          </a:p>
        </p:txBody>
      </p:sp>
      <p:sp>
        <p:nvSpPr>
          <p:cNvPr id="64" name="テキスト ボックス 63">
            <a:extLst>
              <a:ext uri="{FF2B5EF4-FFF2-40B4-BE49-F238E27FC236}">
                <a16:creationId xmlns:a16="http://schemas.microsoft.com/office/drawing/2014/main" id="{86553C2E-1FB1-FD46-B173-1237D1AEE86B}"/>
              </a:ext>
            </a:extLst>
          </p:cNvPr>
          <p:cNvSpPr txBox="1"/>
          <p:nvPr/>
        </p:nvSpPr>
        <p:spPr>
          <a:xfrm>
            <a:off x="4124039" y="1120757"/>
            <a:ext cx="1675346" cy="1377300"/>
          </a:xfrm>
          <a:prstGeom prst="rect">
            <a:avLst/>
          </a:prstGeom>
          <a:noFill/>
        </p:spPr>
        <p:txBody>
          <a:bodyPr wrap="square" rtlCol="0">
            <a:spAutoFit/>
          </a:bodyPr>
          <a:lstStyle/>
          <a:p>
            <a:pPr>
              <a:lnSpc>
                <a:spcPct val="120000"/>
              </a:lnSpc>
            </a:pPr>
            <a:r>
              <a:rPr kumimoji="1" lang="ja-JP" altLang="en-US" sz="1000" dirty="0">
                <a:latin typeface="Meiryo" panose="020B0604030504040204" pitchFamily="34" charset="-128"/>
                <a:ea typeface="Meiryo" panose="020B0604030504040204" pitchFamily="34" charset="-128"/>
              </a:rPr>
              <a:t>手数料</a:t>
            </a:r>
            <a:r>
              <a:rPr kumimoji="1" lang="en-US" altLang="ja-JP" sz="1000" dirty="0">
                <a:latin typeface="Meiryo" panose="020B0604030504040204" pitchFamily="34" charset="-128"/>
                <a:ea typeface="Meiryo" panose="020B0604030504040204" pitchFamily="34" charset="-128"/>
              </a:rPr>
              <a:t>0</a:t>
            </a:r>
            <a:r>
              <a:rPr kumimoji="1" lang="ja-JP" altLang="en-US" sz="1000" dirty="0">
                <a:latin typeface="Meiryo" panose="020B0604030504040204" pitchFamily="34" charset="-128"/>
                <a:ea typeface="Meiryo" panose="020B0604030504040204" pitchFamily="34" charset="-128"/>
              </a:rPr>
              <a:t>円のスキルシェアサービス</a:t>
            </a:r>
            <a:endParaRPr kumimoji="1" lang="en-US" altLang="ja-JP" sz="1000" dirty="0">
              <a:latin typeface="Meiryo" panose="020B0604030504040204" pitchFamily="34" charset="-128"/>
              <a:ea typeface="Meiryo" panose="020B0604030504040204" pitchFamily="34" charset="-128"/>
            </a:endParaRPr>
          </a:p>
          <a:p>
            <a:pPr>
              <a:lnSpc>
                <a:spcPct val="120000"/>
              </a:lnSpc>
            </a:pPr>
            <a:endParaRPr lang="en-US" altLang="ja-JP" sz="1000" dirty="0">
              <a:latin typeface="Meiryo" panose="020B0604030504040204" pitchFamily="34" charset="-128"/>
              <a:ea typeface="Meiryo" panose="020B0604030504040204" pitchFamily="34" charset="-128"/>
            </a:endParaRPr>
          </a:p>
          <a:p>
            <a:pPr>
              <a:lnSpc>
                <a:spcPct val="120000"/>
              </a:lnSpc>
            </a:pPr>
            <a:r>
              <a:rPr kumimoji="1" lang="ja-JP" altLang="en-US" sz="1000" dirty="0">
                <a:latin typeface="Meiryo" panose="020B0604030504040204" pitchFamily="34" charset="-128"/>
                <a:ea typeface="Meiryo" panose="020B0604030504040204" pitchFamily="34" charset="-128"/>
              </a:rPr>
              <a:t>スキル保有者の価値発見とコンテンツ化（自身の経験の商品化と販売チャネルの提供）</a:t>
            </a:r>
          </a:p>
        </p:txBody>
      </p:sp>
      <p:sp>
        <p:nvSpPr>
          <p:cNvPr id="65" name="テキスト ボックス 64">
            <a:extLst>
              <a:ext uri="{FF2B5EF4-FFF2-40B4-BE49-F238E27FC236}">
                <a16:creationId xmlns:a16="http://schemas.microsoft.com/office/drawing/2014/main" id="{C45D75C6-026F-504A-84DE-EBD596ACE4B5}"/>
              </a:ext>
            </a:extLst>
          </p:cNvPr>
          <p:cNvSpPr txBox="1"/>
          <p:nvPr/>
        </p:nvSpPr>
        <p:spPr>
          <a:xfrm>
            <a:off x="5956917" y="1114781"/>
            <a:ext cx="1675346" cy="646331"/>
          </a:xfrm>
          <a:prstGeom prst="rect">
            <a:avLst/>
          </a:prstGeom>
          <a:noFill/>
        </p:spPr>
        <p:txBody>
          <a:bodyPr wrap="square" rtlCol="0">
            <a:spAutoFit/>
          </a:bodyPr>
          <a:lstStyle/>
          <a:p>
            <a:pPr>
              <a:lnSpc>
                <a:spcPct val="120000"/>
              </a:lnSpc>
            </a:pPr>
            <a:r>
              <a:rPr lang="ja-JP" altLang="en-US" sz="1000" dirty="0">
                <a:latin typeface="Meiryo" panose="020B0604030504040204" pitchFamily="34" charset="-128"/>
                <a:ea typeface="Meiryo" panose="020B0604030504040204" pitchFamily="34" charset="-128"/>
              </a:rPr>
              <a:t>商品・サービスの開発・販売パートナー、共創コミュニティ</a:t>
            </a:r>
            <a:endParaRPr lang="en-US" altLang="ja-JP" sz="1000" dirty="0">
              <a:latin typeface="Meiryo" panose="020B0604030504040204" pitchFamily="34" charset="-128"/>
              <a:ea typeface="Meiryo" panose="020B0604030504040204" pitchFamily="34" charset="-128"/>
            </a:endParaRPr>
          </a:p>
        </p:txBody>
      </p:sp>
      <p:sp>
        <p:nvSpPr>
          <p:cNvPr id="66" name="テキスト ボックス 65">
            <a:extLst>
              <a:ext uri="{FF2B5EF4-FFF2-40B4-BE49-F238E27FC236}">
                <a16:creationId xmlns:a16="http://schemas.microsoft.com/office/drawing/2014/main" id="{E4F8CC00-8E57-E041-B8CB-E25A42A90ED8}"/>
              </a:ext>
            </a:extLst>
          </p:cNvPr>
          <p:cNvSpPr txBox="1"/>
          <p:nvPr/>
        </p:nvSpPr>
        <p:spPr>
          <a:xfrm>
            <a:off x="5970213" y="2931760"/>
            <a:ext cx="1675346" cy="1007968"/>
          </a:xfrm>
          <a:prstGeom prst="rect">
            <a:avLst/>
          </a:prstGeom>
          <a:noFill/>
        </p:spPr>
        <p:txBody>
          <a:bodyPr wrap="square" rtlCol="0">
            <a:spAutoFit/>
          </a:bodyPr>
          <a:lstStyle/>
          <a:p>
            <a:pPr>
              <a:lnSpc>
                <a:spcPct val="120000"/>
              </a:lnSpc>
            </a:pPr>
            <a:r>
              <a:rPr lang="ja-JP" altLang="en-US" sz="1000" dirty="0">
                <a:latin typeface="Meiryo" panose="020B0604030504040204" pitchFamily="34" charset="-128"/>
                <a:ea typeface="Meiryo" panose="020B0604030504040204" pitchFamily="34" charset="-128"/>
              </a:rPr>
              <a:t>サービスサイト</a:t>
            </a:r>
            <a:endParaRPr lang="en-US" altLang="ja-JP" sz="1000" dirty="0">
              <a:latin typeface="Meiryo" panose="020B0604030504040204" pitchFamily="34" charset="-128"/>
              <a:ea typeface="Meiryo" panose="020B0604030504040204" pitchFamily="34" charset="-128"/>
            </a:endParaRPr>
          </a:p>
          <a:p>
            <a:pPr>
              <a:lnSpc>
                <a:spcPct val="120000"/>
              </a:lnSpc>
            </a:pPr>
            <a:r>
              <a:rPr lang="ja-JP" altLang="en-US" sz="1000" dirty="0">
                <a:latin typeface="Meiryo" panose="020B0604030504040204" pitchFamily="34" charset="-128"/>
                <a:ea typeface="Meiryo" panose="020B0604030504040204" pitchFamily="34" charset="-128"/>
              </a:rPr>
              <a:t>モバイルアプリ</a:t>
            </a:r>
            <a:endParaRPr lang="en-US" altLang="ja-JP" sz="1000" dirty="0">
              <a:latin typeface="Meiryo" panose="020B0604030504040204" pitchFamily="34" charset="-128"/>
              <a:ea typeface="Meiryo" panose="020B0604030504040204" pitchFamily="34" charset="-128"/>
            </a:endParaRPr>
          </a:p>
          <a:p>
            <a:pPr>
              <a:lnSpc>
                <a:spcPct val="120000"/>
              </a:lnSpc>
            </a:pPr>
            <a:endParaRPr lang="en-US" altLang="ja-JP" sz="1000" dirty="0">
              <a:latin typeface="Meiryo" panose="020B0604030504040204" pitchFamily="34" charset="-128"/>
              <a:ea typeface="Meiryo" panose="020B0604030504040204" pitchFamily="34" charset="-128"/>
            </a:endParaRPr>
          </a:p>
          <a:p>
            <a:pPr>
              <a:lnSpc>
                <a:spcPct val="120000"/>
              </a:lnSpc>
            </a:pPr>
            <a:r>
              <a:rPr lang="en-US" altLang="ja-JP" sz="1000" dirty="0">
                <a:latin typeface="Meiryo" panose="020B0604030504040204" pitchFamily="34" charset="-128"/>
                <a:ea typeface="Meiryo" panose="020B0604030504040204" pitchFamily="34" charset="-128"/>
              </a:rPr>
              <a:t>WEB</a:t>
            </a:r>
            <a:r>
              <a:rPr lang="ja-JP" altLang="en-US" sz="1000" dirty="0">
                <a:latin typeface="Meiryo" panose="020B0604030504040204" pitchFamily="34" charset="-128"/>
                <a:ea typeface="Meiryo" panose="020B0604030504040204" pitchFamily="34" charset="-128"/>
              </a:rPr>
              <a:t>セミナー</a:t>
            </a:r>
            <a:endParaRPr lang="en-US" altLang="ja-JP" sz="1000" dirty="0">
              <a:latin typeface="Meiryo" panose="020B0604030504040204" pitchFamily="34" charset="-128"/>
              <a:ea typeface="Meiryo" panose="020B0604030504040204" pitchFamily="34" charset="-128"/>
            </a:endParaRPr>
          </a:p>
          <a:p>
            <a:pPr>
              <a:lnSpc>
                <a:spcPct val="120000"/>
              </a:lnSpc>
            </a:pPr>
            <a:r>
              <a:rPr lang="ja-JP" altLang="en-US" sz="1000" dirty="0">
                <a:latin typeface="Meiryo" panose="020B0604030504040204" pitchFamily="34" charset="-128"/>
                <a:ea typeface="Meiryo" panose="020B0604030504040204" pitchFamily="34" charset="-128"/>
              </a:rPr>
              <a:t>自社メディア</a:t>
            </a:r>
            <a:endParaRPr lang="en-US" altLang="ja-JP" sz="1000" dirty="0">
              <a:latin typeface="Meiryo" panose="020B0604030504040204" pitchFamily="34" charset="-128"/>
              <a:ea typeface="Meiryo" panose="020B0604030504040204" pitchFamily="34" charset="-128"/>
            </a:endParaRPr>
          </a:p>
        </p:txBody>
      </p:sp>
      <p:sp>
        <p:nvSpPr>
          <p:cNvPr id="67" name="テキスト ボックス 66">
            <a:extLst>
              <a:ext uri="{FF2B5EF4-FFF2-40B4-BE49-F238E27FC236}">
                <a16:creationId xmlns:a16="http://schemas.microsoft.com/office/drawing/2014/main" id="{2093F4B9-8206-F54F-BD13-AD4FF9A784A2}"/>
              </a:ext>
            </a:extLst>
          </p:cNvPr>
          <p:cNvSpPr txBox="1"/>
          <p:nvPr/>
        </p:nvSpPr>
        <p:spPr>
          <a:xfrm>
            <a:off x="7799481" y="1114781"/>
            <a:ext cx="1675346" cy="1931298"/>
          </a:xfrm>
          <a:prstGeom prst="rect">
            <a:avLst/>
          </a:prstGeom>
          <a:noFill/>
        </p:spPr>
        <p:txBody>
          <a:bodyPr wrap="square" rtlCol="0">
            <a:spAutoFit/>
          </a:bodyPr>
          <a:lstStyle/>
          <a:p>
            <a:pPr>
              <a:lnSpc>
                <a:spcPct val="120000"/>
              </a:lnSpc>
            </a:pPr>
            <a:r>
              <a:rPr lang="ja-JP" altLang="en-US" sz="1000" dirty="0">
                <a:latin typeface="Meiryo" panose="020B0604030504040204" pitchFamily="34" charset="-128"/>
                <a:ea typeface="Meiryo" panose="020B0604030504040204" pitchFamily="34" charset="-128"/>
              </a:rPr>
              <a:t>自分の経験やスキル、知識を活かして社会に参画したい考えている人</a:t>
            </a:r>
            <a:endParaRPr lang="en-US" altLang="ja-JP" sz="1000" dirty="0">
              <a:latin typeface="Meiryo" panose="020B0604030504040204" pitchFamily="34" charset="-128"/>
              <a:ea typeface="Meiryo" panose="020B0604030504040204" pitchFamily="34" charset="-128"/>
            </a:endParaRPr>
          </a:p>
          <a:p>
            <a:pPr>
              <a:lnSpc>
                <a:spcPct val="120000"/>
              </a:lnSpc>
            </a:pPr>
            <a:endParaRPr lang="en-US" altLang="ja-JP" sz="1000" dirty="0">
              <a:latin typeface="Meiryo" panose="020B0604030504040204" pitchFamily="34" charset="-128"/>
              <a:ea typeface="Meiryo" panose="020B0604030504040204" pitchFamily="34" charset="-128"/>
            </a:endParaRPr>
          </a:p>
          <a:p>
            <a:pPr>
              <a:lnSpc>
                <a:spcPct val="120000"/>
              </a:lnSpc>
            </a:pPr>
            <a:r>
              <a:rPr lang="ja-JP" altLang="en-US" sz="1000" dirty="0">
                <a:latin typeface="Meiryo" panose="020B0604030504040204" pitchFamily="34" charset="-128"/>
                <a:ea typeface="Meiryo" panose="020B0604030504040204" pitchFamily="34" charset="-128"/>
              </a:rPr>
              <a:t>少額でも良いので自身の経験が価値になれば嬉しいユーザー</a:t>
            </a:r>
            <a:endParaRPr lang="en-US" altLang="ja-JP" sz="1000" dirty="0">
              <a:latin typeface="Meiryo" panose="020B0604030504040204" pitchFamily="34" charset="-128"/>
              <a:ea typeface="Meiryo" panose="020B0604030504040204" pitchFamily="34" charset="-128"/>
            </a:endParaRPr>
          </a:p>
          <a:p>
            <a:pPr>
              <a:lnSpc>
                <a:spcPct val="120000"/>
              </a:lnSpc>
            </a:pPr>
            <a:endParaRPr lang="en-US" altLang="ja-JP" sz="1000" dirty="0">
              <a:latin typeface="Meiryo" panose="020B0604030504040204" pitchFamily="34" charset="-128"/>
              <a:ea typeface="Meiryo" panose="020B0604030504040204" pitchFamily="34" charset="-128"/>
            </a:endParaRPr>
          </a:p>
          <a:p>
            <a:pPr>
              <a:lnSpc>
                <a:spcPct val="120000"/>
              </a:lnSpc>
            </a:pPr>
            <a:r>
              <a:rPr lang="ja-JP" altLang="en-US" sz="1000" dirty="0">
                <a:latin typeface="Meiryo" panose="020B0604030504040204" pitchFamily="34" charset="-128"/>
                <a:ea typeface="Meiryo" panose="020B0604030504040204" pitchFamily="34" charset="-128"/>
              </a:rPr>
              <a:t>生活費を稼ぎたいと考えているユーザー</a:t>
            </a:r>
            <a:endParaRPr lang="en-US" altLang="ja-JP" sz="1000" dirty="0">
              <a:latin typeface="Meiryo" panose="020B0604030504040204" pitchFamily="34" charset="-128"/>
              <a:ea typeface="Meiryo" panose="020B0604030504040204" pitchFamily="34" charset="-128"/>
            </a:endParaRPr>
          </a:p>
        </p:txBody>
      </p:sp>
      <p:sp>
        <p:nvSpPr>
          <p:cNvPr id="68" name="テキスト ボックス 67">
            <a:extLst>
              <a:ext uri="{FF2B5EF4-FFF2-40B4-BE49-F238E27FC236}">
                <a16:creationId xmlns:a16="http://schemas.microsoft.com/office/drawing/2014/main" id="{BCC68C85-A111-7E4A-9408-156D2C4D1876}"/>
              </a:ext>
            </a:extLst>
          </p:cNvPr>
          <p:cNvSpPr txBox="1"/>
          <p:nvPr/>
        </p:nvSpPr>
        <p:spPr>
          <a:xfrm>
            <a:off x="426739" y="4727840"/>
            <a:ext cx="4351738" cy="461665"/>
          </a:xfrm>
          <a:prstGeom prst="rect">
            <a:avLst/>
          </a:prstGeom>
          <a:noFill/>
        </p:spPr>
        <p:txBody>
          <a:bodyPr wrap="square" rtlCol="0">
            <a:spAutoFit/>
          </a:bodyPr>
          <a:lstStyle/>
          <a:p>
            <a:pPr>
              <a:lnSpc>
                <a:spcPct val="120000"/>
              </a:lnSpc>
            </a:pPr>
            <a:r>
              <a:rPr kumimoji="1" lang="ja-JP" altLang="en-US" sz="1000" dirty="0">
                <a:latin typeface="Meiryo" panose="020B0604030504040204" pitchFamily="34" charset="-128"/>
                <a:ea typeface="Meiryo" panose="020B0604030504040204" pitchFamily="34" charset="-128"/>
              </a:rPr>
              <a:t>プラットフォーム開発・管理</a:t>
            </a:r>
            <a:endParaRPr kumimoji="1" lang="en-US" altLang="ja-JP" sz="1000" dirty="0">
              <a:latin typeface="Meiryo" panose="020B0604030504040204" pitchFamily="34" charset="-128"/>
              <a:ea typeface="Meiryo" panose="020B0604030504040204" pitchFamily="34" charset="-128"/>
            </a:endParaRPr>
          </a:p>
          <a:p>
            <a:pPr>
              <a:lnSpc>
                <a:spcPct val="120000"/>
              </a:lnSpc>
            </a:pPr>
            <a:r>
              <a:rPr kumimoji="1" lang="ja-JP" altLang="en-US" sz="1000" dirty="0">
                <a:latin typeface="Meiryo" panose="020B0604030504040204" pitchFamily="34" charset="-128"/>
                <a:ea typeface="Meiryo" panose="020B0604030504040204" pitchFamily="34" charset="-128"/>
              </a:rPr>
              <a:t>広告運用コスト</a:t>
            </a:r>
          </a:p>
        </p:txBody>
      </p:sp>
      <p:sp>
        <p:nvSpPr>
          <p:cNvPr id="69" name="テキスト ボックス 68">
            <a:extLst>
              <a:ext uri="{FF2B5EF4-FFF2-40B4-BE49-F238E27FC236}">
                <a16:creationId xmlns:a16="http://schemas.microsoft.com/office/drawing/2014/main" id="{903539F0-1D62-2C4A-AC60-C922B1ADC696}"/>
              </a:ext>
            </a:extLst>
          </p:cNvPr>
          <p:cNvSpPr txBox="1"/>
          <p:nvPr/>
        </p:nvSpPr>
        <p:spPr>
          <a:xfrm>
            <a:off x="5042452" y="4723399"/>
            <a:ext cx="4351738" cy="461665"/>
          </a:xfrm>
          <a:prstGeom prst="rect">
            <a:avLst/>
          </a:prstGeom>
          <a:noFill/>
        </p:spPr>
        <p:txBody>
          <a:bodyPr wrap="square" rtlCol="0">
            <a:spAutoFit/>
          </a:bodyPr>
          <a:lstStyle/>
          <a:p>
            <a:pPr>
              <a:lnSpc>
                <a:spcPct val="120000"/>
              </a:lnSpc>
            </a:pPr>
            <a:r>
              <a:rPr lang="ja-JP" altLang="en-US" sz="1000" dirty="0">
                <a:latin typeface="Meiryo" panose="020B0604030504040204" pitchFamily="34" charset="-128"/>
                <a:ea typeface="Meiryo" panose="020B0604030504040204" pitchFamily="34" charset="-128"/>
              </a:rPr>
              <a:t>基本機能のみ利用可能な無料アカウント</a:t>
            </a:r>
            <a:endParaRPr lang="en-US" altLang="ja-JP" sz="1000" dirty="0">
              <a:latin typeface="Meiryo" panose="020B0604030504040204" pitchFamily="34" charset="-128"/>
              <a:ea typeface="Meiryo" panose="020B0604030504040204" pitchFamily="34" charset="-128"/>
            </a:endParaRPr>
          </a:p>
          <a:p>
            <a:pPr>
              <a:lnSpc>
                <a:spcPct val="120000"/>
              </a:lnSpc>
            </a:pPr>
            <a:r>
              <a:rPr lang="ja-JP" altLang="en-US" sz="1000" dirty="0">
                <a:latin typeface="Meiryo" panose="020B0604030504040204" pitchFamily="34" charset="-128"/>
                <a:ea typeface="Meiryo" panose="020B0604030504040204" pitchFamily="34" charset="-128"/>
              </a:rPr>
              <a:t>ブランディングから</a:t>
            </a:r>
            <a:r>
              <a:rPr lang="en-US" altLang="ja-JP" sz="1000" dirty="0">
                <a:latin typeface="Meiryo" panose="020B0604030504040204" pitchFamily="34" charset="-128"/>
                <a:ea typeface="Meiryo" panose="020B0604030504040204" pitchFamily="34" charset="-128"/>
              </a:rPr>
              <a:t>PR</a:t>
            </a:r>
            <a:r>
              <a:rPr lang="ja-JP" altLang="en-US" sz="1000" dirty="0">
                <a:latin typeface="Meiryo" panose="020B0604030504040204" pitchFamily="34" charset="-128"/>
                <a:ea typeface="Meiryo" panose="020B0604030504040204" pitchFamily="34" charset="-128"/>
              </a:rPr>
              <a:t>までをサポートする有料アカウント</a:t>
            </a:r>
            <a:endParaRPr kumimoji="1" lang="ja-JP" altLang="en-US" sz="1000" dirty="0">
              <a:latin typeface="Meiryo" panose="020B0604030504040204" pitchFamily="34" charset="-128"/>
              <a:ea typeface="Meiryo" panose="020B0604030504040204" pitchFamily="34" charset="-128"/>
            </a:endParaRPr>
          </a:p>
        </p:txBody>
      </p:sp>
      <p:sp>
        <p:nvSpPr>
          <p:cNvPr id="70" name="テキスト ボックス 69">
            <a:extLst>
              <a:ext uri="{FF2B5EF4-FFF2-40B4-BE49-F238E27FC236}">
                <a16:creationId xmlns:a16="http://schemas.microsoft.com/office/drawing/2014/main" id="{3FB65283-C71F-4DEB-9615-EB3CA75BC076}"/>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4.</a:t>
            </a:r>
            <a:r>
              <a:rPr lang="ja-JP" altLang="en-US" sz="900" dirty="0">
                <a:latin typeface="Meiryo UI" panose="020B0604030504040204" pitchFamily="50" charset="-128"/>
                <a:ea typeface="Meiryo UI" panose="020B0604030504040204" pitchFamily="50" charset="-128"/>
              </a:rPr>
              <a:t>戦略を立案する</a:t>
            </a:r>
          </a:p>
        </p:txBody>
      </p:sp>
      <p:sp>
        <p:nvSpPr>
          <p:cNvPr id="71" name="テキスト ボックス 70">
            <a:extLst>
              <a:ext uri="{FF2B5EF4-FFF2-40B4-BE49-F238E27FC236}">
                <a16:creationId xmlns:a16="http://schemas.microsoft.com/office/drawing/2014/main" id="{A5255E93-9AF5-4FD4-840A-BDA118649D90}"/>
              </a:ext>
            </a:extLst>
          </p:cNvPr>
          <p:cNvSpPr txBox="1"/>
          <p:nvPr/>
        </p:nvSpPr>
        <p:spPr>
          <a:xfrm>
            <a:off x="1809280" y="6560810"/>
            <a:ext cx="1904689"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STEP2:</a:t>
            </a:r>
            <a:r>
              <a:rPr lang="ja-JP" altLang="en-US" sz="900" dirty="0">
                <a:latin typeface="Meiryo UI" panose="020B0604030504040204" pitchFamily="50" charset="-128"/>
                <a:ea typeface="Meiryo UI" panose="020B0604030504040204" pitchFamily="50" charset="-128"/>
              </a:rPr>
              <a:t>どのように実現するかを考える</a:t>
            </a:r>
          </a:p>
        </p:txBody>
      </p:sp>
    </p:spTree>
    <p:extLst>
      <p:ext uri="{BB962C8B-B14F-4D97-AF65-F5344CB8AC3E}">
        <p14:creationId xmlns:p14="http://schemas.microsoft.com/office/powerpoint/2010/main" val="109312221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ボックス 13">
            <a:extLst>
              <a:ext uri="{FF2B5EF4-FFF2-40B4-BE49-F238E27FC236}">
                <a16:creationId xmlns:a16="http://schemas.microsoft.com/office/drawing/2014/main" id="{B1D621F7-DC66-0A4D-8379-CF4B31573BAE}"/>
              </a:ext>
            </a:extLst>
          </p:cNvPr>
          <p:cNvSpPr txBox="1"/>
          <p:nvPr/>
        </p:nvSpPr>
        <p:spPr>
          <a:xfrm>
            <a:off x="463308" y="238540"/>
            <a:ext cx="2497800"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37_</a:t>
            </a:r>
            <a:r>
              <a:rPr lang="ja-JP" altLang="en-US" dirty="0"/>
              <a:t>ビジネスモデル・キャンバス</a:t>
            </a:r>
          </a:p>
        </p:txBody>
      </p:sp>
      <p:sp>
        <p:nvSpPr>
          <p:cNvPr id="6" name="正方形/長方形 5">
            <a:extLst>
              <a:ext uri="{FF2B5EF4-FFF2-40B4-BE49-F238E27FC236}">
                <a16:creationId xmlns:a16="http://schemas.microsoft.com/office/drawing/2014/main" id="{3A9A2BD3-86FD-204C-ADB4-EB4029972665}"/>
              </a:ext>
            </a:extLst>
          </p:cNvPr>
          <p:cNvSpPr/>
          <p:nvPr/>
        </p:nvSpPr>
        <p:spPr>
          <a:xfrm>
            <a:off x="337288" y="682813"/>
            <a:ext cx="9231425" cy="540987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8" name="直線コネクタ 7">
            <a:extLst>
              <a:ext uri="{FF2B5EF4-FFF2-40B4-BE49-F238E27FC236}">
                <a16:creationId xmlns:a16="http://schemas.microsoft.com/office/drawing/2014/main" id="{4363CE4D-10BF-1A4C-9072-6F71871A18DB}"/>
              </a:ext>
            </a:extLst>
          </p:cNvPr>
          <p:cNvCxnSpPr>
            <a:cxnSpLocks/>
          </p:cNvCxnSpPr>
          <p:nvPr/>
        </p:nvCxnSpPr>
        <p:spPr>
          <a:xfrm>
            <a:off x="2191535" y="2486105"/>
            <a:ext cx="184388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564C593F-3187-B14D-A9C5-B9C43942A326}"/>
              </a:ext>
            </a:extLst>
          </p:cNvPr>
          <p:cNvCxnSpPr/>
          <p:nvPr/>
        </p:nvCxnSpPr>
        <p:spPr>
          <a:xfrm>
            <a:off x="347654" y="4289396"/>
            <a:ext cx="9219407"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 name="直線コネクタ 10">
            <a:extLst>
              <a:ext uri="{FF2B5EF4-FFF2-40B4-BE49-F238E27FC236}">
                <a16:creationId xmlns:a16="http://schemas.microsoft.com/office/drawing/2014/main" id="{081F16CE-91E7-AF40-846D-132B4A033FD4}"/>
              </a:ext>
            </a:extLst>
          </p:cNvPr>
          <p:cNvCxnSpPr>
            <a:cxnSpLocks/>
          </p:cNvCxnSpPr>
          <p:nvPr/>
        </p:nvCxnSpPr>
        <p:spPr>
          <a:xfrm>
            <a:off x="2191535" y="682813"/>
            <a:ext cx="0" cy="360658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5" name="直線コネクタ 14">
            <a:extLst>
              <a:ext uri="{FF2B5EF4-FFF2-40B4-BE49-F238E27FC236}">
                <a16:creationId xmlns:a16="http://schemas.microsoft.com/office/drawing/2014/main" id="{EC5C6DAD-8080-4F42-9016-9EA3AE75DC80}"/>
              </a:ext>
            </a:extLst>
          </p:cNvPr>
          <p:cNvCxnSpPr>
            <a:cxnSpLocks/>
          </p:cNvCxnSpPr>
          <p:nvPr/>
        </p:nvCxnSpPr>
        <p:spPr>
          <a:xfrm>
            <a:off x="4035416" y="682813"/>
            <a:ext cx="0" cy="360658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9" name="直線コネクタ 18">
            <a:extLst>
              <a:ext uri="{FF2B5EF4-FFF2-40B4-BE49-F238E27FC236}">
                <a16:creationId xmlns:a16="http://schemas.microsoft.com/office/drawing/2014/main" id="{A7C5FF7B-0907-734F-A61C-BC2C2187188B}"/>
              </a:ext>
            </a:extLst>
          </p:cNvPr>
          <p:cNvCxnSpPr>
            <a:cxnSpLocks/>
          </p:cNvCxnSpPr>
          <p:nvPr/>
        </p:nvCxnSpPr>
        <p:spPr>
          <a:xfrm>
            <a:off x="5879297" y="682813"/>
            <a:ext cx="0" cy="360658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a:extLst>
              <a:ext uri="{FF2B5EF4-FFF2-40B4-BE49-F238E27FC236}">
                <a16:creationId xmlns:a16="http://schemas.microsoft.com/office/drawing/2014/main" id="{DD244B29-FBFA-F746-9EF5-B5E446597C23}"/>
              </a:ext>
            </a:extLst>
          </p:cNvPr>
          <p:cNvCxnSpPr>
            <a:cxnSpLocks/>
          </p:cNvCxnSpPr>
          <p:nvPr/>
        </p:nvCxnSpPr>
        <p:spPr>
          <a:xfrm>
            <a:off x="7723178" y="682813"/>
            <a:ext cx="0" cy="360658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2" name="直線コネクタ 21">
            <a:extLst>
              <a:ext uri="{FF2B5EF4-FFF2-40B4-BE49-F238E27FC236}">
                <a16:creationId xmlns:a16="http://schemas.microsoft.com/office/drawing/2014/main" id="{379992A1-BC77-5441-905A-10BDE83A4270}"/>
              </a:ext>
            </a:extLst>
          </p:cNvPr>
          <p:cNvCxnSpPr>
            <a:cxnSpLocks/>
          </p:cNvCxnSpPr>
          <p:nvPr/>
        </p:nvCxnSpPr>
        <p:spPr>
          <a:xfrm>
            <a:off x="4953001" y="4289396"/>
            <a:ext cx="0" cy="180329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6" name="直線コネクタ 25">
            <a:extLst>
              <a:ext uri="{FF2B5EF4-FFF2-40B4-BE49-F238E27FC236}">
                <a16:creationId xmlns:a16="http://schemas.microsoft.com/office/drawing/2014/main" id="{F18959A1-ECF9-F940-BDFF-20C54E7C2F9B}"/>
              </a:ext>
            </a:extLst>
          </p:cNvPr>
          <p:cNvCxnSpPr>
            <a:cxnSpLocks/>
          </p:cNvCxnSpPr>
          <p:nvPr/>
        </p:nvCxnSpPr>
        <p:spPr>
          <a:xfrm>
            <a:off x="5879297" y="2486105"/>
            <a:ext cx="184388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grpSp>
        <p:nvGrpSpPr>
          <p:cNvPr id="30" name="グループ化 29">
            <a:extLst>
              <a:ext uri="{FF2B5EF4-FFF2-40B4-BE49-F238E27FC236}">
                <a16:creationId xmlns:a16="http://schemas.microsoft.com/office/drawing/2014/main" id="{AEB7541B-7C79-6448-8B7D-7B345B2A75C4}"/>
              </a:ext>
            </a:extLst>
          </p:cNvPr>
          <p:cNvGrpSpPr/>
          <p:nvPr/>
        </p:nvGrpSpPr>
        <p:grpSpPr>
          <a:xfrm>
            <a:off x="426739" y="782203"/>
            <a:ext cx="1389987" cy="338554"/>
            <a:chOff x="403674" y="755374"/>
            <a:chExt cx="1389987" cy="338554"/>
          </a:xfrm>
        </p:grpSpPr>
        <p:sp>
          <p:nvSpPr>
            <p:cNvPr id="28" name="テキスト ボックス 27">
              <a:extLst>
                <a:ext uri="{FF2B5EF4-FFF2-40B4-BE49-F238E27FC236}">
                  <a16:creationId xmlns:a16="http://schemas.microsoft.com/office/drawing/2014/main" id="{91034FF3-8531-BC49-BD32-FC3A4C5A9AA2}"/>
                </a:ext>
              </a:extLst>
            </p:cNvPr>
            <p:cNvSpPr txBox="1"/>
            <p:nvPr/>
          </p:nvSpPr>
          <p:spPr>
            <a:xfrm>
              <a:off x="403674" y="755374"/>
              <a:ext cx="478016" cy="338554"/>
            </a:xfrm>
            <a:prstGeom prst="rect">
              <a:avLst/>
            </a:prstGeom>
            <a:noFill/>
          </p:spPr>
          <p:txBody>
            <a:bodyPr wrap="none" rtlCol="0">
              <a:spAutoFit/>
            </a:bodyPr>
            <a:lstStyle/>
            <a:p>
              <a:r>
                <a:rPr lang="en-US" altLang="ja-JP" sz="1600" b="1" dirty="0">
                  <a:latin typeface="Meiryo" panose="020B0604030504040204" pitchFamily="34" charset="-128"/>
                  <a:ea typeface="Meiryo" panose="020B0604030504040204" pitchFamily="34" charset="-128"/>
                </a:rPr>
                <a:t>K</a:t>
              </a:r>
              <a:r>
                <a:rPr kumimoji="1" lang="en-US" altLang="ja-JP" sz="1600" b="1" dirty="0">
                  <a:latin typeface="Meiryo" panose="020B0604030504040204" pitchFamily="34" charset="-128"/>
                  <a:ea typeface="Meiryo" panose="020B0604030504040204" pitchFamily="34" charset="-128"/>
                </a:rPr>
                <a:t>P</a:t>
              </a:r>
              <a:endParaRPr kumimoji="1" lang="ja-JP" altLang="en-US" sz="1600" b="1" dirty="0">
                <a:latin typeface="Meiryo" panose="020B0604030504040204" pitchFamily="34" charset="-128"/>
                <a:ea typeface="Meiryo" panose="020B0604030504040204" pitchFamily="34" charset="-128"/>
              </a:endParaRPr>
            </a:p>
          </p:txBody>
        </p:sp>
        <p:sp>
          <p:nvSpPr>
            <p:cNvPr id="29" name="テキスト ボックス 28">
              <a:extLst>
                <a:ext uri="{FF2B5EF4-FFF2-40B4-BE49-F238E27FC236}">
                  <a16:creationId xmlns:a16="http://schemas.microsoft.com/office/drawing/2014/main" id="{E4308F57-177F-A244-9B30-7D066E2443E7}"/>
                </a:ext>
              </a:extLst>
            </p:cNvPr>
            <p:cNvSpPr txBox="1"/>
            <p:nvPr/>
          </p:nvSpPr>
          <p:spPr>
            <a:xfrm>
              <a:off x="711313" y="801541"/>
              <a:ext cx="1082348" cy="246221"/>
            </a:xfrm>
            <a:prstGeom prst="rect">
              <a:avLst/>
            </a:prstGeom>
            <a:noFill/>
          </p:spPr>
          <p:txBody>
            <a:bodyPr wrap="none" rtlCol="0">
              <a:spAutoFit/>
            </a:bodyPr>
            <a:lstStyle/>
            <a:p>
              <a:r>
                <a:rPr kumimoji="1" lang="ja-JP" altLang="en-US" sz="1000" b="1" dirty="0">
                  <a:latin typeface="Meiryo" panose="020B0604030504040204" pitchFamily="34" charset="-128"/>
                  <a:ea typeface="Meiryo" panose="020B0604030504040204" pitchFamily="34" charset="-128"/>
                </a:rPr>
                <a:t>キーパートナー</a:t>
              </a:r>
            </a:p>
          </p:txBody>
        </p:sp>
      </p:grpSp>
      <p:grpSp>
        <p:nvGrpSpPr>
          <p:cNvPr id="31" name="グループ化 30">
            <a:extLst>
              <a:ext uri="{FF2B5EF4-FFF2-40B4-BE49-F238E27FC236}">
                <a16:creationId xmlns:a16="http://schemas.microsoft.com/office/drawing/2014/main" id="{15E85248-F17A-2A4A-9305-8E1096D69202}"/>
              </a:ext>
            </a:extLst>
          </p:cNvPr>
          <p:cNvGrpSpPr/>
          <p:nvPr/>
        </p:nvGrpSpPr>
        <p:grpSpPr>
          <a:xfrm>
            <a:off x="2280986" y="782203"/>
            <a:ext cx="1389987" cy="338554"/>
            <a:chOff x="403674" y="755374"/>
            <a:chExt cx="1389987" cy="338554"/>
          </a:xfrm>
        </p:grpSpPr>
        <p:sp>
          <p:nvSpPr>
            <p:cNvPr id="32" name="テキスト ボックス 31">
              <a:extLst>
                <a:ext uri="{FF2B5EF4-FFF2-40B4-BE49-F238E27FC236}">
                  <a16:creationId xmlns:a16="http://schemas.microsoft.com/office/drawing/2014/main" id="{E062685B-5DF1-7C4C-A367-0F93CFF51214}"/>
                </a:ext>
              </a:extLst>
            </p:cNvPr>
            <p:cNvSpPr txBox="1"/>
            <p:nvPr/>
          </p:nvSpPr>
          <p:spPr>
            <a:xfrm>
              <a:off x="403674" y="755374"/>
              <a:ext cx="489236" cy="338554"/>
            </a:xfrm>
            <a:prstGeom prst="rect">
              <a:avLst/>
            </a:prstGeom>
            <a:noFill/>
          </p:spPr>
          <p:txBody>
            <a:bodyPr wrap="none" rtlCol="0">
              <a:spAutoFit/>
            </a:bodyPr>
            <a:lstStyle/>
            <a:p>
              <a:r>
                <a:rPr lang="en-US" altLang="ja-JP" sz="1600" b="1" dirty="0">
                  <a:latin typeface="Meiryo" panose="020B0604030504040204" pitchFamily="34" charset="-128"/>
                  <a:ea typeface="Meiryo" panose="020B0604030504040204" pitchFamily="34" charset="-128"/>
                </a:rPr>
                <a:t>KA</a:t>
              </a:r>
              <a:endParaRPr kumimoji="1" lang="ja-JP" altLang="en-US" sz="1600" b="1" dirty="0">
                <a:latin typeface="Meiryo" panose="020B0604030504040204" pitchFamily="34" charset="-128"/>
                <a:ea typeface="Meiryo" panose="020B0604030504040204" pitchFamily="34" charset="-128"/>
              </a:endParaRPr>
            </a:p>
          </p:txBody>
        </p:sp>
        <p:sp>
          <p:nvSpPr>
            <p:cNvPr id="33" name="テキスト ボックス 32">
              <a:extLst>
                <a:ext uri="{FF2B5EF4-FFF2-40B4-BE49-F238E27FC236}">
                  <a16:creationId xmlns:a16="http://schemas.microsoft.com/office/drawing/2014/main" id="{826BB563-0CE6-EA46-9C1C-D08EFBF85BC6}"/>
                </a:ext>
              </a:extLst>
            </p:cNvPr>
            <p:cNvSpPr txBox="1"/>
            <p:nvPr/>
          </p:nvSpPr>
          <p:spPr>
            <a:xfrm>
              <a:off x="711313" y="801541"/>
              <a:ext cx="1082348" cy="246221"/>
            </a:xfrm>
            <a:prstGeom prst="rect">
              <a:avLst/>
            </a:prstGeom>
            <a:noFill/>
          </p:spPr>
          <p:txBody>
            <a:bodyPr wrap="none" rtlCol="0">
              <a:spAutoFit/>
            </a:bodyPr>
            <a:lstStyle/>
            <a:p>
              <a:r>
                <a:rPr kumimoji="1" lang="ja-JP" altLang="en-US" sz="1000" b="1" dirty="0">
                  <a:latin typeface="Meiryo" panose="020B0604030504040204" pitchFamily="34" charset="-128"/>
                  <a:ea typeface="Meiryo" panose="020B0604030504040204" pitchFamily="34" charset="-128"/>
                </a:rPr>
                <a:t>キーアクション</a:t>
              </a:r>
              <a:endParaRPr kumimoji="1" lang="en-US" altLang="ja-JP" sz="1000" b="1" dirty="0">
                <a:latin typeface="Meiryo" panose="020B0604030504040204" pitchFamily="34" charset="-128"/>
                <a:ea typeface="Meiryo" panose="020B0604030504040204" pitchFamily="34" charset="-128"/>
              </a:endParaRPr>
            </a:p>
          </p:txBody>
        </p:sp>
      </p:grpSp>
      <p:grpSp>
        <p:nvGrpSpPr>
          <p:cNvPr id="34" name="グループ化 33">
            <a:extLst>
              <a:ext uri="{FF2B5EF4-FFF2-40B4-BE49-F238E27FC236}">
                <a16:creationId xmlns:a16="http://schemas.microsoft.com/office/drawing/2014/main" id="{B0BA39F3-F8D1-EE4F-A161-1BBDD5182828}"/>
              </a:ext>
            </a:extLst>
          </p:cNvPr>
          <p:cNvGrpSpPr/>
          <p:nvPr/>
        </p:nvGrpSpPr>
        <p:grpSpPr>
          <a:xfrm>
            <a:off x="4124867" y="782203"/>
            <a:ext cx="1005266" cy="338554"/>
            <a:chOff x="403674" y="755374"/>
            <a:chExt cx="1005266" cy="338554"/>
          </a:xfrm>
        </p:grpSpPr>
        <p:sp>
          <p:nvSpPr>
            <p:cNvPr id="35" name="テキスト ボックス 34">
              <a:extLst>
                <a:ext uri="{FF2B5EF4-FFF2-40B4-BE49-F238E27FC236}">
                  <a16:creationId xmlns:a16="http://schemas.microsoft.com/office/drawing/2014/main" id="{00027D4E-038F-EF40-87FB-56785210AB66}"/>
                </a:ext>
              </a:extLst>
            </p:cNvPr>
            <p:cNvSpPr txBox="1"/>
            <p:nvPr/>
          </p:nvSpPr>
          <p:spPr>
            <a:xfrm>
              <a:off x="403674" y="755374"/>
              <a:ext cx="474810" cy="338554"/>
            </a:xfrm>
            <a:prstGeom prst="rect">
              <a:avLst/>
            </a:prstGeom>
            <a:noFill/>
          </p:spPr>
          <p:txBody>
            <a:bodyPr wrap="none" rtlCol="0">
              <a:spAutoFit/>
            </a:bodyPr>
            <a:lstStyle/>
            <a:p>
              <a:r>
                <a:rPr kumimoji="1" lang="en-US" altLang="ja-JP" sz="1600" b="1" dirty="0">
                  <a:latin typeface="Meiryo" panose="020B0604030504040204" pitchFamily="34" charset="-128"/>
                  <a:ea typeface="Meiryo" panose="020B0604030504040204" pitchFamily="34" charset="-128"/>
                </a:rPr>
                <a:t>VP</a:t>
              </a:r>
              <a:endParaRPr kumimoji="1" lang="ja-JP" altLang="en-US" sz="1600" b="1" dirty="0">
                <a:latin typeface="Meiryo" panose="020B0604030504040204" pitchFamily="34" charset="-128"/>
                <a:ea typeface="Meiryo" panose="020B0604030504040204" pitchFamily="34" charset="-128"/>
              </a:endParaRPr>
            </a:p>
          </p:txBody>
        </p:sp>
        <p:sp>
          <p:nvSpPr>
            <p:cNvPr id="36" name="テキスト ボックス 35">
              <a:extLst>
                <a:ext uri="{FF2B5EF4-FFF2-40B4-BE49-F238E27FC236}">
                  <a16:creationId xmlns:a16="http://schemas.microsoft.com/office/drawing/2014/main" id="{6597792B-78C2-4049-8752-A8FE9A5DA366}"/>
                </a:ext>
              </a:extLst>
            </p:cNvPr>
            <p:cNvSpPr txBox="1"/>
            <p:nvPr/>
          </p:nvSpPr>
          <p:spPr>
            <a:xfrm>
              <a:off x="711313" y="801541"/>
              <a:ext cx="697627" cy="246221"/>
            </a:xfrm>
            <a:prstGeom prst="rect">
              <a:avLst/>
            </a:prstGeom>
            <a:noFill/>
          </p:spPr>
          <p:txBody>
            <a:bodyPr wrap="none" rtlCol="0">
              <a:spAutoFit/>
            </a:bodyPr>
            <a:lstStyle/>
            <a:p>
              <a:r>
                <a:rPr kumimoji="1" lang="ja-JP" altLang="en-US" sz="1000" b="1" dirty="0">
                  <a:latin typeface="Meiryo" panose="020B0604030504040204" pitchFamily="34" charset="-128"/>
                  <a:ea typeface="Meiryo" panose="020B0604030504040204" pitchFamily="34" charset="-128"/>
                </a:rPr>
                <a:t>価値提案</a:t>
              </a:r>
            </a:p>
          </p:txBody>
        </p:sp>
      </p:grpSp>
      <p:grpSp>
        <p:nvGrpSpPr>
          <p:cNvPr id="37" name="グループ化 36">
            <a:extLst>
              <a:ext uri="{FF2B5EF4-FFF2-40B4-BE49-F238E27FC236}">
                <a16:creationId xmlns:a16="http://schemas.microsoft.com/office/drawing/2014/main" id="{E2F1A87D-5F46-6A49-8C81-DC0BF58EF9AC}"/>
              </a:ext>
            </a:extLst>
          </p:cNvPr>
          <p:cNvGrpSpPr/>
          <p:nvPr/>
        </p:nvGrpSpPr>
        <p:grpSpPr>
          <a:xfrm>
            <a:off x="5968748" y="782203"/>
            <a:ext cx="1261746" cy="338554"/>
            <a:chOff x="403674" y="755374"/>
            <a:chExt cx="1261746" cy="338554"/>
          </a:xfrm>
        </p:grpSpPr>
        <p:sp>
          <p:nvSpPr>
            <p:cNvPr id="38" name="テキスト ボックス 37">
              <a:extLst>
                <a:ext uri="{FF2B5EF4-FFF2-40B4-BE49-F238E27FC236}">
                  <a16:creationId xmlns:a16="http://schemas.microsoft.com/office/drawing/2014/main" id="{66641201-919B-9B40-A04E-A43C66422BB3}"/>
                </a:ext>
              </a:extLst>
            </p:cNvPr>
            <p:cNvSpPr txBox="1"/>
            <p:nvPr/>
          </p:nvSpPr>
          <p:spPr>
            <a:xfrm>
              <a:off x="403674" y="755374"/>
              <a:ext cx="479618" cy="338554"/>
            </a:xfrm>
            <a:prstGeom prst="rect">
              <a:avLst/>
            </a:prstGeom>
            <a:noFill/>
          </p:spPr>
          <p:txBody>
            <a:bodyPr wrap="none" rtlCol="0">
              <a:spAutoFit/>
            </a:bodyPr>
            <a:lstStyle/>
            <a:p>
              <a:r>
                <a:rPr kumimoji="1" lang="en-US" altLang="ja-JP" sz="1600" b="1" dirty="0">
                  <a:latin typeface="Meiryo" panose="020B0604030504040204" pitchFamily="34" charset="-128"/>
                  <a:ea typeface="Meiryo" panose="020B0604030504040204" pitchFamily="34" charset="-128"/>
                </a:rPr>
                <a:t>CR</a:t>
              </a:r>
              <a:endParaRPr kumimoji="1" lang="ja-JP" altLang="en-US" sz="1600" b="1" dirty="0">
                <a:latin typeface="Meiryo" panose="020B0604030504040204" pitchFamily="34" charset="-128"/>
                <a:ea typeface="Meiryo" panose="020B0604030504040204" pitchFamily="34" charset="-128"/>
              </a:endParaRPr>
            </a:p>
          </p:txBody>
        </p:sp>
        <p:sp>
          <p:nvSpPr>
            <p:cNvPr id="39" name="テキスト ボックス 38">
              <a:extLst>
                <a:ext uri="{FF2B5EF4-FFF2-40B4-BE49-F238E27FC236}">
                  <a16:creationId xmlns:a16="http://schemas.microsoft.com/office/drawing/2014/main" id="{6E3A83CB-B70D-2043-9490-5C235D8489AD}"/>
                </a:ext>
              </a:extLst>
            </p:cNvPr>
            <p:cNvSpPr txBox="1"/>
            <p:nvPr/>
          </p:nvSpPr>
          <p:spPr>
            <a:xfrm>
              <a:off x="711313" y="801541"/>
              <a:ext cx="954107" cy="246221"/>
            </a:xfrm>
            <a:prstGeom prst="rect">
              <a:avLst/>
            </a:prstGeom>
            <a:noFill/>
          </p:spPr>
          <p:txBody>
            <a:bodyPr wrap="none" rtlCol="0">
              <a:spAutoFit/>
            </a:bodyPr>
            <a:lstStyle/>
            <a:p>
              <a:r>
                <a:rPr lang="ja-JP" altLang="en-US" sz="1000" b="1" dirty="0">
                  <a:latin typeface="Meiryo" panose="020B0604030504040204" pitchFamily="34" charset="-128"/>
                  <a:ea typeface="Meiryo" panose="020B0604030504040204" pitchFamily="34" charset="-128"/>
                </a:rPr>
                <a:t>顧客との関係</a:t>
              </a:r>
              <a:endParaRPr kumimoji="1" lang="ja-JP" altLang="en-US" sz="1000" b="1" dirty="0">
                <a:latin typeface="Meiryo" panose="020B0604030504040204" pitchFamily="34" charset="-128"/>
                <a:ea typeface="Meiryo" panose="020B0604030504040204" pitchFamily="34" charset="-128"/>
              </a:endParaRPr>
            </a:p>
          </p:txBody>
        </p:sp>
      </p:grpSp>
      <p:grpSp>
        <p:nvGrpSpPr>
          <p:cNvPr id="40" name="グループ化 39">
            <a:extLst>
              <a:ext uri="{FF2B5EF4-FFF2-40B4-BE49-F238E27FC236}">
                <a16:creationId xmlns:a16="http://schemas.microsoft.com/office/drawing/2014/main" id="{83B2A797-C446-8D4D-ADCA-E0F5AB24F233}"/>
              </a:ext>
            </a:extLst>
          </p:cNvPr>
          <p:cNvGrpSpPr/>
          <p:nvPr/>
        </p:nvGrpSpPr>
        <p:grpSpPr>
          <a:xfrm>
            <a:off x="7812629" y="782203"/>
            <a:ext cx="1389987" cy="338554"/>
            <a:chOff x="403674" y="755374"/>
            <a:chExt cx="1389987" cy="338554"/>
          </a:xfrm>
        </p:grpSpPr>
        <p:sp>
          <p:nvSpPr>
            <p:cNvPr id="41" name="テキスト ボックス 40">
              <a:extLst>
                <a:ext uri="{FF2B5EF4-FFF2-40B4-BE49-F238E27FC236}">
                  <a16:creationId xmlns:a16="http://schemas.microsoft.com/office/drawing/2014/main" id="{809409D5-5F4B-0B46-AA27-71350547BB4D}"/>
                </a:ext>
              </a:extLst>
            </p:cNvPr>
            <p:cNvSpPr txBox="1"/>
            <p:nvPr/>
          </p:nvSpPr>
          <p:spPr>
            <a:xfrm>
              <a:off x="403674" y="755374"/>
              <a:ext cx="462178" cy="338554"/>
            </a:xfrm>
            <a:prstGeom prst="rect">
              <a:avLst/>
            </a:prstGeom>
            <a:noFill/>
          </p:spPr>
          <p:txBody>
            <a:bodyPr wrap="none" rtlCol="0">
              <a:spAutoFit/>
            </a:bodyPr>
            <a:lstStyle/>
            <a:p>
              <a:r>
                <a:rPr kumimoji="1" lang="en-US" altLang="ja-JP" sz="1600" b="1" dirty="0">
                  <a:latin typeface="Meiryo" panose="020B0604030504040204" pitchFamily="34" charset="-128"/>
                  <a:ea typeface="Meiryo" panose="020B0604030504040204" pitchFamily="34" charset="-128"/>
                </a:rPr>
                <a:t>CS</a:t>
              </a:r>
              <a:endParaRPr kumimoji="1" lang="ja-JP" altLang="en-US" sz="1600" b="1" dirty="0">
                <a:latin typeface="Meiryo" panose="020B0604030504040204" pitchFamily="34" charset="-128"/>
                <a:ea typeface="Meiryo" panose="020B0604030504040204" pitchFamily="34" charset="-128"/>
              </a:endParaRPr>
            </a:p>
          </p:txBody>
        </p:sp>
        <p:sp>
          <p:nvSpPr>
            <p:cNvPr id="42" name="テキスト ボックス 41">
              <a:extLst>
                <a:ext uri="{FF2B5EF4-FFF2-40B4-BE49-F238E27FC236}">
                  <a16:creationId xmlns:a16="http://schemas.microsoft.com/office/drawing/2014/main" id="{B0DC0A1C-35E5-FB47-B58A-C523B00F8EE8}"/>
                </a:ext>
              </a:extLst>
            </p:cNvPr>
            <p:cNvSpPr txBox="1"/>
            <p:nvPr/>
          </p:nvSpPr>
          <p:spPr>
            <a:xfrm>
              <a:off x="711313" y="801541"/>
              <a:ext cx="1082348" cy="246221"/>
            </a:xfrm>
            <a:prstGeom prst="rect">
              <a:avLst/>
            </a:prstGeom>
            <a:noFill/>
          </p:spPr>
          <p:txBody>
            <a:bodyPr wrap="none" rtlCol="0">
              <a:spAutoFit/>
            </a:bodyPr>
            <a:lstStyle/>
            <a:p>
              <a:r>
                <a:rPr lang="ja-JP" altLang="en-US" sz="1000" b="1" dirty="0">
                  <a:latin typeface="Meiryo" panose="020B0604030504040204" pitchFamily="34" charset="-128"/>
                  <a:ea typeface="Meiryo" panose="020B0604030504040204" pitchFamily="34" charset="-128"/>
                </a:rPr>
                <a:t>顧客セグメント</a:t>
              </a:r>
              <a:endParaRPr kumimoji="1" lang="ja-JP" altLang="en-US" sz="1000" b="1" dirty="0">
                <a:latin typeface="Meiryo" panose="020B0604030504040204" pitchFamily="34" charset="-128"/>
                <a:ea typeface="Meiryo" panose="020B0604030504040204" pitchFamily="34" charset="-128"/>
              </a:endParaRPr>
            </a:p>
          </p:txBody>
        </p:sp>
      </p:grpSp>
      <p:grpSp>
        <p:nvGrpSpPr>
          <p:cNvPr id="43" name="グループ化 42">
            <a:extLst>
              <a:ext uri="{FF2B5EF4-FFF2-40B4-BE49-F238E27FC236}">
                <a16:creationId xmlns:a16="http://schemas.microsoft.com/office/drawing/2014/main" id="{CE053E14-958C-E24A-9087-62C1FE8CB68D}"/>
              </a:ext>
            </a:extLst>
          </p:cNvPr>
          <p:cNvGrpSpPr/>
          <p:nvPr/>
        </p:nvGrpSpPr>
        <p:grpSpPr>
          <a:xfrm>
            <a:off x="5968748" y="2585495"/>
            <a:ext cx="1005266" cy="338554"/>
            <a:chOff x="403674" y="755374"/>
            <a:chExt cx="1005266" cy="338554"/>
          </a:xfrm>
        </p:grpSpPr>
        <p:sp>
          <p:nvSpPr>
            <p:cNvPr id="44" name="テキスト ボックス 43">
              <a:extLst>
                <a:ext uri="{FF2B5EF4-FFF2-40B4-BE49-F238E27FC236}">
                  <a16:creationId xmlns:a16="http://schemas.microsoft.com/office/drawing/2014/main" id="{DA3BD027-644C-C94C-8A83-FB988713FF8B}"/>
                </a:ext>
              </a:extLst>
            </p:cNvPr>
            <p:cNvSpPr txBox="1"/>
            <p:nvPr/>
          </p:nvSpPr>
          <p:spPr>
            <a:xfrm>
              <a:off x="403674" y="755374"/>
              <a:ext cx="490840" cy="338554"/>
            </a:xfrm>
            <a:prstGeom prst="rect">
              <a:avLst/>
            </a:prstGeom>
            <a:noFill/>
          </p:spPr>
          <p:txBody>
            <a:bodyPr wrap="none" rtlCol="0">
              <a:spAutoFit/>
            </a:bodyPr>
            <a:lstStyle/>
            <a:p>
              <a:r>
                <a:rPr kumimoji="1" lang="en-US" altLang="ja-JP" sz="1600" b="1" dirty="0">
                  <a:latin typeface="Meiryo" panose="020B0604030504040204" pitchFamily="34" charset="-128"/>
                  <a:ea typeface="Meiryo" panose="020B0604030504040204" pitchFamily="34" charset="-128"/>
                </a:rPr>
                <a:t>CH</a:t>
              </a:r>
              <a:endParaRPr kumimoji="1" lang="ja-JP" altLang="en-US" sz="1600" b="1" dirty="0">
                <a:latin typeface="Meiryo" panose="020B0604030504040204" pitchFamily="34" charset="-128"/>
                <a:ea typeface="Meiryo" panose="020B0604030504040204" pitchFamily="34" charset="-128"/>
              </a:endParaRPr>
            </a:p>
          </p:txBody>
        </p:sp>
        <p:sp>
          <p:nvSpPr>
            <p:cNvPr id="45" name="テキスト ボックス 44">
              <a:extLst>
                <a:ext uri="{FF2B5EF4-FFF2-40B4-BE49-F238E27FC236}">
                  <a16:creationId xmlns:a16="http://schemas.microsoft.com/office/drawing/2014/main" id="{D4464D94-71CE-1146-B11A-E1C68D5A3A2B}"/>
                </a:ext>
              </a:extLst>
            </p:cNvPr>
            <p:cNvSpPr txBox="1"/>
            <p:nvPr/>
          </p:nvSpPr>
          <p:spPr>
            <a:xfrm>
              <a:off x="711313" y="801541"/>
              <a:ext cx="697627" cy="246221"/>
            </a:xfrm>
            <a:prstGeom prst="rect">
              <a:avLst/>
            </a:prstGeom>
            <a:noFill/>
          </p:spPr>
          <p:txBody>
            <a:bodyPr wrap="none" rtlCol="0">
              <a:spAutoFit/>
            </a:bodyPr>
            <a:lstStyle/>
            <a:p>
              <a:r>
                <a:rPr kumimoji="1" lang="ja-JP" altLang="en-US" sz="1000" b="1" dirty="0">
                  <a:latin typeface="Meiryo" panose="020B0604030504040204" pitchFamily="34" charset="-128"/>
                  <a:ea typeface="Meiryo" panose="020B0604030504040204" pitchFamily="34" charset="-128"/>
                </a:rPr>
                <a:t>チャネル</a:t>
              </a:r>
            </a:p>
          </p:txBody>
        </p:sp>
      </p:grpSp>
      <p:grpSp>
        <p:nvGrpSpPr>
          <p:cNvPr id="46" name="グループ化 45">
            <a:extLst>
              <a:ext uri="{FF2B5EF4-FFF2-40B4-BE49-F238E27FC236}">
                <a16:creationId xmlns:a16="http://schemas.microsoft.com/office/drawing/2014/main" id="{5093844A-2883-3F4E-8BB4-F0C98695E8D4}"/>
              </a:ext>
            </a:extLst>
          </p:cNvPr>
          <p:cNvGrpSpPr/>
          <p:nvPr/>
        </p:nvGrpSpPr>
        <p:grpSpPr>
          <a:xfrm>
            <a:off x="2280986" y="2585495"/>
            <a:ext cx="1261746" cy="338554"/>
            <a:chOff x="403674" y="755374"/>
            <a:chExt cx="1261746" cy="338554"/>
          </a:xfrm>
        </p:grpSpPr>
        <p:sp>
          <p:nvSpPr>
            <p:cNvPr id="47" name="テキスト ボックス 46">
              <a:extLst>
                <a:ext uri="{FF2B5EF4-FFF2-40B4-BE49-F238E27FC236}">
                  <a16:creationId xmlns:a16="http://schemas.microsoft.com/office/drawing/2014/main" id="{DB3B543A-A6B3-1D40-86C9-78D44D643787}"/>
                </a:ext>
              </a:extLst>
            </p:cNvPr>
            <p:cNvSpPr txBox="1"/>
            <p:nvPr/>
          </p:nvSpPr>
          <p:spPr>
            <a:xfrm>
              <a:off x="403674" y="755374"/>
              <a:ext cx="490840" cy="338554"/>
            </a:xfrm>
            <a:prstGeom prst="rect">
              <a:avLst/>
            </a:prstGeom>
            <a:noFill/>
          </p:spPr>
          <p:txBody>
            <a:bodyPr wrap="none" rtlCol="0">
              <a:spAutoFit/>
            </a:bodyPr>
            <a:lstStyle/>
            <a:p>
              <a:r>
                <a:rPr lang="en-US" altLang="ja-JP" sz="1600" b="1" dirty="0">
                  <a:latin typeface="Meiryo" panose="020B0604030504040204" pitchFamily="34" charset="-128"/>
                  <a:ea typeface="Meiryo" panose="020B0604030504040204" pitchFamily="34" charset="-128"/>
                </a:rPr>
                <a:t>KR</a:t>
              </a:r>
              <a:endParaRPr kumimoji="1" lang="ja-JP" altLang="en-US" sz="1600" b="1" dirty="0">
                <a:latin typeface="Meiryo" panose="020B0604030504040204" pitchFamily="34" charset="-128"/>
                <a:ea typeface="Meiryo" panose="020B0604030504040204" pitchFamily="34" charset="-128"/>
              </a:endParaRPr>
            </a:p>
          </p:txBody>
        </p:sp>
        <p:sp>
          <p:nvSpPr>
            <p:cNvPr id="48" name="テキスト ボックス 47">
              <a:extLst>
                <a:ext uri="{FF2B5EF4-FFF2-40B4-BE49-F238E27FC236}">
                  <a16:creationId xmlns:a16="http://schemas.microsoft.com/office/drawing/2014/main" id="{0F618485-D91D-7646-A254-F5DD05C6266A}"/>
                </a:ext>
              </a:extLst>
            </p:cNvPr>
            <p:cNvSpPr txBox="1"/>
            <p:nvPr/>
          </p:nvSpPr>
          <p:spPr>
            <a:xfrm>
              <a:off x="711313" y="801541"/>
              <a:ext cx="954107" cy="246221"/>
            </a:xfrm>
            <a:prstGeom prst="rect">
              <a:avLst/>
            </a:prstGeom>
            <a:noFill/>
          </p:spPr>
          <p:txBody>
            <a:bodyPr wrap="none" rtlCol="0">
              <a:spAutoFit/>
            </a:bodyPr>
            <a:lstStyle/>
            <a:p>
              <a:r>
                <a:rPr kumimoji="1" lang="ja-JP" altLang="en-US" sz="1000" b="1" dirty="0">
                  <a:latin typeface="Meiryo" panose="020B0604030504040204" pitchFamily="34" charset="-128"/>
                  <a:ea typeface="Meiryo" panose="020B0604030504040204" pitchFamily="34" charset="-128"/>
                </a:rPr>
                <a:t>主なリソース</a:t>
              </a:r>
            </a:p>
          </p:txBody>
        </p:sp>
      </p:grpSp>
      <p:grpSp>
        <p:nvGrpSpPr>
          <p:cNvPr id="49" name="グループ化 48">
            <a:extLst>
              <a:ext uri="{FF2B5EF4-FFF2-40B4-BE49-F238E27FC236}">
                <a16:creationId xmlns:a16="http://schemas.microsoft.com/office/drawing/2014/main" id="{55F633C6-C0D0-0A46-9C45-1402B271B03F}"/>
              </a:ext>
            </a:extLst>
          </p:cNvPr>
          <p:cNvGrpSpPr/>
          <p:nvPr/>
        </p:nvGrpSpPr>
        <p:grpSpPr>
          <a:xfrm>
            <a:off x="426739" y="4388786"/>
            <a:ext cx="1133506" cy="338554"/>
            <a:chOff x="403674" y="755374"/>
            <a:chExt cx="1133506" cy="338554"/>
          </a:xfrm>
        </p:grpSpPr>
        <p:sp>
          <p:nvSpPr>
            <p:cNvPr id="50" name="テキスト ボックス 49">
              <a:extLst>
                <a:ext uri="{FF2B5EF4-FFF2-40B4-BE49-F238E27FC236}">
                  <a16:creationId xmlns:a16="http://schemas.microsoft.com/office/drawing/2014/main" id="{952AE8F8-145E-1949-8174-CF00965058B9}"/>
                </a:ext>
              </a:extLst>
            </p:cNvPr>
            <p:cNvSpPr txBox="1"/>
            <p:nvPr/>
          </p:nvSpPr>
          <p:spPr>
            <a:xfrm>
              <a:off x="403674" y="755374"/>
              <a:ext cx="462178" cy="338554"/>
            </a:xfrm>
            <a:prstGeom prst="rect">
              <a:avLst/>
            </a:prstGeom>
            <a:noFill/>
          </p:spPr>
          <p:txBody>
            <a:bodyPr wrap="none" rtlCol="0">
              <a:spAutoFit/>
            </a:bodyPr>
            <a:lstStyle/>
            <a:p>
              <a:r>
                <a:rPr kumimoji="1" lang="en-US" altLang="ja-JP" sz="1600" b="1" dirty="0">
                  <a:latin typeface="Meiryo" panose="020B0604030504040204" pitchFamily="34" charset="-128"/>
                  <a:ea typeface="Meiryo" panose="020B0604030504040204" pitchFamily="34" charset="-128"/>
                </a:rPr>
                <a:t>CS</a:t>
              </a:r>
              <a:endParaRPr kumimoji="1" lang="ja-JP" altLang="en-US" sz="1600" b="1" dirty="0">
                <a:latin typeface="Meiryo" panose="020B0604030504040204" pitchFamily="34" charset="-128"/>
                <a:ea typeface="Meiryo" panose="020B0604030504040204" pitchFamily="34" charset="-128"/>
              </a:endParaRPr>
            </a:p>
          </p:txBody>
        </p:sp>
        <p:sp>
          <p:nvSpPr>
            <p:cNvPr id="51" name="テキスト ボックス 50">
              <a:extLst>
                <a:ext uri="{FF2B5EF4-FFF2-40B4-BE49-F238E27FC236}">
                  <a16:creationId xmlns:a16="http://schemas.microsoft.com/office/drawing/2014/main" id="{9FDB3687-4DE4-824A-8FA0-B3878765015C}"/>
                </a:ext>
              </a:extLst>
            </p:cNvPr>
            <p:cNvSpPr txBox="1"/>
            <p:nvPr/>
          </p:nvSpPr>
          <p:spPr>
            <a:xfrm>
              <a:off x="711313" y="801541"/>
              <a:ext cx="825867" cy="246221"/>
            </a:xfrm>
            <a:prstGeom prst="rect">
              <a:avLst/>
            </a:prstGeom>
            <a:noFill/>
          </p:spPr>
          <p:txBody>
            <a:bodyPr wrap="none" rtlCol="0">
              <a:spAutoFit/>
            </a:bodyPr>
            <a:lstStyle/>
            <a:p>
              <a:r>
                <a:rPr lang="ja-JP" altLang="en-US" sz="1000" b="1" dirty="0">
                  <a:latin typeface="Meiryo" panose="020B0604030504040204" pitchFamily="34" charset="-128"/>
                  <a:ea typeface="Meiryo" panose="020B0604030504040204" pitchFamily="34" charset="-128"/>
                </a:rPr>
                <a:t>コスト構造</a:t>
              </a:r>
              <a:endParaRPr kumimoji="1" lang="ja-JP" altLang="en-US" sz="1000" b="1" dirty="0">
                <a:latin typeface="Meiryo" panose="020B0604030504040204" pitchFamily="34" charset="-128"/>
                <a:ea typeface="Meiryo" panose="020B0604030504040204" pitchFamily="34" charset="-128"/>
              </a:endParaRPr>
            </a:p>
          </p:txBody>
        </p:sp>
      </p:grpSp>
      <p:grpSp>
        <p:nvGrpSpPr>
          <p:cNvPr id="52" name="グループ化 51">
            <a:extLst>
              <a:ext uri="{FF2B5EF4-FFF2-40B4-BE49-F238E27FC236}">
                <a16:creationId xmlns:a16="http://schemas.microsoft.com/office/drawing/2014/main" id="{A7CB72C9-E998-8242-B3D9-0CD4AF6A39ED}"/>
              </a:ext>
            </a:extLst>
          </p:cNvPr>
          <p:cNvGrpSpPr/>
          <p:nvPr/>
        </p:nvGrpSpPr>
        <p:grpSpPr>
          <a:xfrm>
            <a:off x="5042452" y="4388786"/>
            <a:ext cx="1133506" cy="338554"/>
            <a:chOff x="403674" y="755374"/>
            <a:chExt cx="1133506" cy="338554"/>
          </a:xfrm>
        </p:grpSpPr>
        <p:sp>
          <p:nvSpPr>
            <p:cNvPr id="53" name="テキスト ボックス 52">
              <a:extLst>
                <a:ext uri="{FF2B5EF4-FFF2-40B4-BE49-F238E27FC236}">
                  <a16:creationId xmlns:a16="http://schemas.microsoft.com/office/drawing/2014/main" id="{D7204616-ADFB-2C45-9CCA-801E8DDB9674}"/>
                </a:ext>
              </a:extLst>
            </p:cNvPr>
            <p:cNvSpPr txBox="1"/>
            <p:nvPr/>
          </p:nvSpPr>
          <p:spPr>
            <a:xfrm>
              <a:off x="403674" y="755374"/>
              <a:ext cx="476412" cy="338554"/>
            </a:xfrm>
            <a:prstGeom prst="rect">
              <a:avLst/>
            </a:prstGeom>
            <a:noFill/>
          </p:spPr>
          <p:txBody>
            <a:bodyPr wrap="none" rtlCol="0">
              <a:spAutoFit/>
            </a:bodyPr>
            <a:lstStyle/>
            <a:p>
              <a:r>
                <a:rPr kumimoji="1" lang="en-US" altLang="ja-JP" sz="1600" b="1" dirty="0">
                  <a:latin typeface="Meiryo" panose="020B0604030504040204" pitchFamily="34" charset="-128"/>
                  <a:ea typeface="Meiryo" panose="020B0604030504040204" pitchFamily="34" charset="-128"/>
                </a:rPr>
                <a:t>RS</a:t>
              </a:r>
              <a:endParaRPr kumimoji="1" lang="ja-JP" altLang="en-US" sz="1600" b="1" dirty="0">
                <a:latin typeface="Meiryo" panose="020B0604030504040204" pitchFamily="34" charset="-128"/>
                <a:ea typeface="Meiryo" panose="020B0604030504040204" pitchFamily="34" charset="-128"/>
              </a:endParaRPr>
            </a:p>
          </p:txBody>
        </p:sp>
        <p:sp>
          <p:nvSpPr>
            <p:cNvPr id="54" name="テキスト ボックス 53">
              <a:extLst>
                <a:ext uri="{FF2B5EF4-FFF2-40B4-BE49-F238E27FC236}">
                  <a16:creationId xmlns:a16="http://schemas.microsoft.com/office/drawing/2014/main" id="{01A92337-050D-294D-BCF1-38A6FC227589}"/>
                </a:ext>
              </a:extLst>
            </p:cNvPr>
            <p:cNvSpPr txBox="1"/>
            <p:nvPr/>
          </p:nvSpPr>
          <p:spPr>
            <a:xfrm>
              <a:off x="711313" y="801541"/>
              <a:ext cx="825867" cy="246221"/>
            </a:xfrm>
            <a:prstGeom prst="rect">
              <a:avLst/>
            </a:prstGeom>
            <a:noFill/>
          </p:spPr>
          <p:txBody>
            <a:bodyPr wrap="none" rtlCol="0">
              <a:spAutoFit/>
            </a:bodyPr>
            <a:lstStyle/>
            <a:p>
              <a:r>
                <a:rPr lang="ja-JP" altLang="en-US" sz="1000" b="1" dirty="0">
                  <a:latin typeface="Meiryo" panose="020B0604030504040204" pitchFamily="34" charset="-128"/>
                  <a:ea typeface="Meiryo" panose="020B0604030504040204" pitchFamily="34" charset="-128"/>
                </a:rPr>
                <a:t>収益の流れ</a:t>
              </a:r>
              <a:endParaRPr kumimoji="1" lang="ja-JP" altLang="en-US" sz="1000" b="1" dirty="0">
                <a:latin typeface="Meiryo" panose="020B0604030504040204" pitchFamily="34" charset="-128"/>
                <a:ea typeface="Meiryo" panose="020B0604030504040204" pitchFamily="34" charset="-128"/>
              </a:endParaRPr>
            </a:p>
          </p:txBody>
        </p:sp>
      </p:grpSp>
      <p:sp>
        <p:nvSpPr>
          <p:cNvPr id="55" name="正方形/長方形 54">
            <a:extLst>
              <a:ext uri="{FF2B5EF4-FFF2-40B4-BE49-F238E27FC236}">
                <a16:creationId xmlns:a16="http://schemas.microsoft.com/office/drawing/2014/main" id="{4FDB92E7-BAFB-4A40-8531-05A92CA75CA4}"/>
              </a:ext>
            </a:extLst>
          </p:cNvPr>
          <p:cNvSpPr/>
          <p:nvPr/>
        </p:nvSpPr>
        <p:spPr>
          <a:xfrm>
            <a:off x="2036136" y="6164427"/>
            <a:ext cx="1818126" cy="461665"/>
          </a:xfrm>
          <a:prstGeom prst="rect">
            <a:avLst/>
          </a:prstGeom>
        </p:spPr>
        <p:txBody>
          <a:bodyPr wrap="none">
            <a:spAutoFit/>
          </a:bodyPr>
          <a:lstStyle/>
          <a:p>
            <a:r>
              <a:rPr lang="en-US" altLang="ja-JP" sz="800" dirty="0">
                <a:latin typeface="GothicMB101Pr6"/>
              </a:rPr>
              <a:t>The Business Model Canvas </a:t>
            </a:r>
          </a:p>
          <a:p>
            <a:r>
              <a:rPr lang="en-US" altLang="ja-JP" sz="800" dirty="0">
                <a:latin typeface="GothicMB101Pr6"/>
              </a:rPr>
              <a:t>©</a:t>
            </a:r>
            <a:r>
              <a:rPr lang="en-US" altLang="ja-JP" sz="800" dirty="0" err="1">
                <a:latin typeface="GothicMB101Pr6"/>
              </a:rPr>
              <a:t>Strategyzer</a:t>
            </a:r>
            <a:r>
              <a:rPr lang="en-US" altLang="ja-JP" sz="800" dirty="0">
                <a:latin typeface="GothicMB101Pr6"/>
              </a:rPr>
              <a:t>(https://</a:t>
            </a:r>
            <a:r>
              <a:rPr lang="en-US" altLang="ja-JP" sz="800" dirty="0" err="1">
                <a:latin typeface="GothicMB101Pr6"/>
              </a:rPr>
              <a:t>strategyzer.com</a:t>
            </a:r>
            <a:r>
              <a:rPr lang="en-US" altLang="ja-JP" sz="800" dirty="0">
                <a:latin typeface="GothicMB101Pr6"/>
              </a:rPr>
              <a:t>) </a:t>
            </a:r>
          </a:p>
          <a:p>
            <a:r>
              <a:rPr lang="en-US" altLang="ja-JP" sz="800" dirty="0">
                <a:latin typeface="GothicMB101Pr6"/>
              </a:rPr>
              <a:t>Designed by </a:t>
            </a:r>
            <a:r>
              <a:rPr lang="en-US" altLang="ja-JP" sz="800" dirty="0" err="1">
                <a:latin typeface="GothicMB101Pr6"/>
              </a:rPr>
              <a:t>Strategyzer</a:t>
            </a:r>
            <a:r>
              <a:rPr lang="en-US" altLang="ja-JP" sz="800" dirty="0">
                <a:latin typeface="GothicMB101Pr6"/>
              </a:rPr>
              <a:t> AG </a:t>
            </a:r>
            <a:endParaRPr lang="en-US" altLang="ja-JP" dirty="0"/>
          </a:p>
        </p:txBody>
      </p:sp>
      <p:pic>
        <p:nvPicPr>
          <p:cNvPr id="57" name="図 56">
            <a:extLst>
              <a:ext uri="{FF2B5EF4-FFF2-40B4-BE49-F238E27FC236}">
                <a16:creationId xmlns:a16="http://schemas.microsoft.com/office/drawing/2014/main" id="{CFCB54A0-C084-4745-8F6C-FA0D8AD0C47E}"/>
              </a:ext>
            </a:extLst>
          </p:cNvPr>
          <p:cNvPicPr>
            <a:picLocks noChangeAspect="1"/>
          </p:cNvPicPr>
          <p:nvPr/>
        </p:nvPicPr>
        <p:blipFill>
          <a:blip r:embed="rId2"/>
          <a:stretch>
            <a:fillRect/>
          </a:stretch>
        </p:blipFill>
        <p:spPr>
          <a:xfrm>
            <a:off x="356890" y="6254341"/>
            <a:ext cx="281836" cy="281836"/>
          </a:xfrm>
          <a:prstGeom prst="rect">
            <a:avLst/>
          </a:prstGeom>
        </p:spPr>
      </p:pic>
      <p:pic>
        <p:nvPicPr>
          <p:cNvPr id="58" name="図 57">
            <a:extLst>
              <a:ext uri="{FF2B5EF4-FFF2-40B4-BE49-F238E27FC236}">
                <a16:creationId xmlns:a16="http://schemas.microsoft.com/office/drawing/2014/main" id="{57608BC6-8C11-E341-893B-EBA73C94D306}"/>
              </a:ext>
            </a:extLst>
          </p:cNvPr>
          <p:cNvPicPr>
            <a:picLocks noChangeAspect="1"/>
          </p:cNvPicPr>
          <p:nvPr/>
        </p:nvPicPr>
        <p:blipFill>
          <a:blip r:embed="rId3"/>
          <a:stretch>
            <a:fillRect/>
          </a:stretch>
        </p:blipFill>
        <p:spPr>
          <a:xfrm>
            <a:off x="689045" y="6254341"/>
            <a:ext cx="281836" cy="281836"/>
          </a:xfrm>
          <a:prstGeom prst="rect">
            <a:avLst/>
          </a:prstGeom>
        </p:spPr>
      </p:pic>
      <p:pic>
        <p:nvPicPr>
          <p:cNvPr id="59" name="図 58">
            <a:extLst>
              <a:ext uri="{FF2B5EF4-FFF2-40B4-BE49-F238E27FC236}">
                <a16:creationId xmlns:a16="http://schemas.microsoft.com/office/drawing/2014/main" id="{CB37FB80-911A-6648-A7ED-0E7E076B07E3}"/>
              </a:ext>
            </a:extLst>
          </p:cNvPr>
          <p:cNvPicPr>
            <a:picLocks noChangeAspect="1"/>
          </p:cNvPicPr>
          <p:nvPr/>
        </p:nvPicPr>
        <p:blipFill>
          <a:blip r:embed="rId4"/>
          <a:stretch>
            <a:fillRect/>
          </a:stretch>
        </p:blipFill>
        <p:spPr>
          <a:xfrm>
            <a:off x="1021199" y="6254341"/>
            <a:ext cx="281836" cy="281836"/>
          </a:xfrm>
          <a:prstGeom prst="rect">
            <a:avLst/>
          </a:prstGeom>
        </p:spPr>
      </p:pic>
      <p:pic>
        <p:nvPicPr>
          <p:cNvPr id="60" name="図 59">
            <a:extLst>
              <a:ext uri="{FF2B5EF4-FFF2-40B4-BE49-F238E27FC236}">
                <a16:creationId xmlns:a16="http://schemas.microsoft.com/office/drawing/2014/main" id="{6AFDD3B9-C252-EC4D-9F12-843D8EF4EB1E}"/>
              </a:ext>
            </a:extLst>
          </p:cNvPr>
          <p:cNvPicPr>
            <a:picLocks noChangeAspect="1"/>
          </p:cNvPicPr>
          <p:nvPr/>
        </p:nvPicPr>
        <p:blipFill>
          <a:blip r:embed="rId5"/>
          <a:stretch>
            <a:fillRect/>
          </a:stretch>
        </p:blipFill>
        <p:spPr>
          <a:xfrm>
            <a:off x="1353354" y="6254341"/>
            <a:ext cx="281836" cy="281836"/>
          </a:xfrm>
          <a:prstGeom prst="rect">
            <a:avLst/>
          </a:prstGeom>
        </p:spPr>
      </p:pic>
      <p:pic>
        <p:nvPicPr>
          <p:cNvPr id="61" name="図 60">
            <a:extLst>
              <a:ext uri="{FF2B5EF4-FFF2-40B4-BE49-F238E27FC236}">
                <a16:creationId xmlns:a16="http://schemas.microsoft.com/office/drawing/2014/main" id="{B7FE5587-8C48-024F-B329-FA6E1437588E}"/>
              </a:ext>
            </a:extLst>
          </p:cNvPr>
          <p:cNvPicPr>
            <a:picLocks noChangeAspect="1"/>
          </p:cNvPicPr>
          <p:nvPr/>
        </p:nvPicPr>
        <p:blipFill>
          <a:blip r:embed="rId6"/>
          <a:stretch>
            <a:fillRect/>
          </a:stretch>
        </p:blipFill>
        <p:spPr>
          <a:xfrm>
            <a:off x="1685509" y="6254341"/>
            <a:ext cx="281836" cy="281836"/>
          </a:xfrm>
          <a:prstGeom prst="rect">
            <a:avLst/>
          </a:prstGeom>
        </p:spPr>
      </p:pic>
      <p:sp>
        <p:nvSpPr>
          <p:cNvPr id="56" name="テキスト ボックス 55">
            <a:extLst>
              <a:ext uri="{FF2B5EF4-FFF2-40B4-BE49-F238E27FC236}">
                <a16:creationId xmlns:a16="http://schemas.microsoft.com/office/drawing/2014/main" id="{7FB40CB6-883C-4E19-B467-E0F592197FE6}"/>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4.</a:t>
            </a:r>
            <a:r>
              <a:rPr lang="ja-JP" altLang="en-US" sz="900" dirty="0">
                <a:latin typeface="Meiryo UI" panose="020B0604030504040204" pitchFamily="50" charset="-128"/>
                <a:ea typeface="Meiryo UI" panose="020B0604030504040204" pitchFamily="50" charset="-128"/>
              </a:rPr>
              <a:t>戦略を立案する</a:t>
            </a:r>
          </a:p>
        </p:txBody>
      </p:sp>
      <p:sp>
        <p:nvSpPr>
          <p:cNvPr id="62" name="テキスト ボックス 61">
            <a:extLst>
              <a:ext uri="{FF2B5EF4-FFF2-40B4-BE49-F238E27FC236}">
                <a16:creationId xmlns:a16="http://schemas.microsoft.com/office/drawing/2014/main" id="{F5197554-E3FD-41AD-9867-B719F17B85C3}"/>
              </a:ext>
            </a:extLst>
          </p:cNvPr>
          <p:cNvSpPr txBox="1"/>
          <p:nvPr/>
        </p:nvSpPr>
        <p:spPr>
          <a:xfrm>
            <a:off x="1809280" y="6560810"/>
            <a:ext cx="1904689"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STEP2:</a:t>
            </a:r>
            <a:r>
              <a:rPr lang="ja-JP" altLang="en-US" sz="900" dirty="0">
                <a:latin typeface="Meiryo UI" panose="020B0604030504040204" pitchFamily="50" charset="-128"/>
                <a:ea typeface="Meiryo UI" panose="020B0604030504040204" pitchFamily="50" charset="-128"/>
              </a:rPr>
              <a:t>どのように実現するかを考える</a:t>
            </a:r>
          </a:p>
        </p:txBody>
      </p:sp>
    </p:spTree>
    <p:extLst>
      <p:ext uri="{BB962C8B-B14F-4D97-AF65-F5344CB8AC3E}">
        <p14:creationId xmlns:p14="http://schemas.microsoft.com/office/powerpoint/2010/main" val="25791838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テキスト ボックス 52">
            <a:extLst>
              <a:ext uri="{FF2B5EF4-FFF2-40B4-BE49-F238E27FC236}">
                <a16:creationId xmlns:a16="http://schemas.microsoft.com/office/drawing/2014/main" id="{FAB67964-194E-FE45-95A6-C787C9E7DD2C}"/>
              </a:ext>
            </a:extLst>
          </p:cNvPr>
          <p:cNvSpPr txBox="1"/>
          <p:nvPr/>
        </p:nvSpPr>
        <p:spPr>
          <a:xfrm>
            <a:off x="463308" y="238540"/>
            <a:ext cx="1266693"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38_</a:t>
            </a:r>
            <a:r>
              <a:rPr lang="ja-JP" altLang="en-US" dirty="0"/>
              <a:t>スキーム図</a:t>
            </a:r>
          </a:p>
        </p:txBody>
      </p:sp>
      <p:sp>
        <p:nvSpPr>
          <p:cNvPr id="56" name="正方形/長方形 55">
            <a:extLst>
              <a:ext uri="{FF2B5EF4-FFF2-40B4-BE49-F238E27FC236}">
                <a16:creationId xmlns:a16="http://schemas.microsoft.com/office/drawing/2014/main" id="{2A90AFCC-3631-0D47-840D-BC377D26E997}"/>
              </a:ext>
            </a:extLst>
          </p:cNvPr>
          <p:cNvSpPr/>
          <p:nvPr/>
        </p:nvSpPr>
        <p:spPr>
          <a:xfrm>
            <a:off x="337288" y="682812"/>
            <a:ext cx="9231425" cy="580744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64FA4572-F433-6F44-90FF-CAB66E7A9FBC}"/>
              </a:ext>
            </a:extLst>
          </p:cNvPr>
          <p:cNvSpPr/>
          <p:nvPr/>
        </p:nvSpPr>
        <p:spPr>
          <a:xfrm>
            <a:off x="4233700" y="1662834"/>
            <a:ext cx="1438600" cy="1923699"/>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DA164644-CC82-214B-8261-61A84D09F051}"/>
              </a:ext>
            </a:extLst>
          </p:cNvPr>
          <p:cNvSpPr txBox="1"/>
          <p:nvPr/>
        </p:nvSpPr>
        <p:spPr>
          <a:xfrm>
            <a:off x="4408620" y="2473997"/>
            <a:ext cx="1088760" cy="338554"/>
          </a:xfrm>
          <a:prstGeom prst="rect">
            <a:avLst/>
          </a:prstGeom>
          <a:noFill/>
        </p:spPr>
        <p:txBody>
          <a:bodyPr wrap="none" rtlCol="0" anchor="ctr">
            <a:spAutoFit/>
          </a:bodyPr>
          <a:lstStyle/>
          <a:p>
            <a:pPr algn="ctr"/>
            <a:r>
              <a:rPr lang="en-US" altLang="ja-JP" sz="1600" dirty="0">
                <a:solidFill>
                  <a:schemeClr val="tx1">
                    <a:lumMod val="75000"/>
                    <a:lumOff val="25000"/>
                  </a:schemeClr>
                </a:solidFill>
              </a:rPr>
              <a:t>WEB</a:t>
            </a:r>
            <a:r>
              <a:rPr kumimoji="1" lang="ja-JP" altLang="en-US" sz="1600" dirty="0">
                <a:solidFill>
                  <a:schemeClr val="tx1">
                    <a:lumMod val="75000"/>
                    <a:lumOff val="25000"/>
                  </a:schemeClr>
                </a:solidFill>
              </a:rPr>
              <a:t>サイト</a:t>
            </a:r>
          </a:p>
        </p:txBody>
      </p:sp>
      <p:sp>
        <p:nvSpPr>
          <p:cNvPr id="15" name="正方形/長方形 14">
            <a:extLst>
              <a:ext uri="{FF2B5EF4-FFF2-40B4-BE49-F238E27FC236}">
                <a16:creationId xmlns:a16="http://schemas.microsoft.com/office/drawing/2014/main" id="{FE68CE38-F00F-3147-8C89-0AE988B60227}"/>
              </a:ext>
            </a:extLst>
          </p:cNvPr>
          <p:cNvSpPr/>
          <p:nvPr/>
        </p:nvSpPr>
        <p:spPr>
          <a:xfrm>
            <a:off x="1176645" y="1662834"/>
            <a:ext cx="1438600" cy="1923699"/>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E026D3B3-DF23-AA45-82D4-87EA87F4E1B3}"/>
              </a:ext>
            </a:extLst>
          </p:cNvPr>
          <p:cNvSpPr txBox="1"/>
          <p:nvPr/>
        </p:nvSpPr>
        <p:spPr>
          <a:xfrm>
            <a:off x="1495838" y="1832110"/>
            <a:ext cx="800220" cy="338554"/>
          </a:xfrm>
          <a:prstGeom prst="rect">
            <a:avLst/>
          </a:prstGeom>
          <a:noFill/>
        </p:spPr>
        <p:txBody>
          <a:bodyPr wrap="none" rtlCol="0" anchor="ctr">
            <a:spAutoFit/>
          </a:bodyPr>
          <a:lstStyle/>
          <a:p>
            <a:pPr algn="ctr"/>
            <a:r>
              <a:rPr lang="ja-JP" altLang="en-US" sz="1600" dirty="0">
                <a:solidFill>
                  <a:schemeClr val="tx1">
                    <a:lumMod val="75000"/>
                    <a:lumOff val="25000"/>
                  </a:schemeClr>
                </a:solidFill>
              </a:rPr>
              <a:t>発注者</a:t>
            </a:r>
            <a:endParaRPr kumimoji="1" lang="ja-JP" altLang="en-US" sz="1600" dirty="0">
              <a:solidFill>
                <a:schemeClr val="tx1">
                  <a:lumMod val="75000"/>
                  <a:lumOff val="25000"/>
                </a:schemeClr>
              </a:solidFill>
            </a:endParaRPr>
          </a:p>
        </p:txBody>
      </p:sp>
      <p:sp>
        <p:nvSpPr>
          <p:cNvPr id="17" name="テキスト ボックス 16">
            <a:extLst>
              <a:ext uri="{FF2B5EF4-FFF2-40B4-BE49-F238E27FC236}">
                <a16:creationId xmlns:a16="http://schemas.microsoft.com/office/drawing/2014/main" id="{0A59C0B5-774F-9442-9BB7-2FF96B5F70FD}"/>
              </a:ext>
            </a:extLst>
          </p:cNvPr>
          <p:cNvSpPr txBox="1"/>
          <p:nvPr/>
        </p:nvSpPr>
        <p:spPr>
          <a:xfrm>
            <a:off x="1264104" y="2154998"/>
            <a:ext cx="1263682" cy="923330"/>
          </a:xfrm>
          <a:prstGeom prst="rect">
            <a:avLst/>
          </a:prstGeom>
          <a:noFill/>
        </p:spPr>
        <p:txBody>
          <a:bodyPr wrap="square" rtlCol="0" anchor="t">
            <a:spAutoFit/>
          </a:bodyPr>
          <a:lstStyle/>
          <a:p>
            <a:pPr algn="just">
              <a:lnSpc>
                <a:spcPct val="150000"/>
              </a:lnSpc>
            </a:pPr>
            <a:r>
              <a:rPr lang="ja-JP" altLang="en-US" sz="900" dirty="0">
                <a:solidFill>
                  <a:schemeClr val="tx1">
                    <a:lumMod val="75000"/>
                    <a:lumOff val="25000"/>
                  </a:schemeClr>
                </a:solidFill>
              </a:rPr>
              <a:t>記事作成、サイト制作、ロゴやイラストのデザインなどの仕事を外注したい組織または個人</a:t>
            </a:r>
            <a:endParaRPr kumimoji="1" lang="ja-JP" altLang="en-US" sz="900" dirty="0">
              <a:solidFill>
                <a:schemeClr val="tx1">
                  <a:lumMod val="75000"/>
                  <a:lumOff val="25000"/>
                </a:schemeClr>
              </a:solidFill>
            </a:endParaRPr>
          </a:p>
        </p:txBody>
      </p:sp>
      <p:sp>
        <p:nvSpPr>
          <p:cNvPr id="18" name="正方形/長方形 17">
            <a:extLst>
              <a:ext uri="{FF2B5EF4-FFF2-40B4-BE49-F238E27FC236}">
                <a16:creationId xmlns:a16="http://schemas.microsoft.com/office/drawing/2014/main" id="{71B4C09A-337B-7A4A-9FDF-3CC8D2384BB1}"/>
              </a:ext>
            </a:extLst>
          </p:cNvPr>
          <p:cNvSpPr/>
          <p:nvPr/>
        </p:nvSpPr>
        <p:spPr>
          <a:xfrm>
            <a:off x="7320572" y="1662834"/>
            <a:ext cx="1438600" cy="1923698"/>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2ACA4FC4-862C-6E4A-A65F-CE1A973D832C}"/>
              </a:ext>
            </a:extLst>
          </p:cNvPr>
          <p:cNvSpPr txBox="1"/>
          <p:nvPr/>
        </p:nvSpPr>
        <p:spPr>
          <a:xfrm>
            <a:off x="7639765" y="1832110"/>
            <a:ext cx="800219" cy="338554"/>
          </a:xfrm>
          <a:prstGeom prst="rect">
            <a:avLst/>
          </a:prstGeom>
          <a:noFill/>
        </p:spPr>
        <p:txBody>
          <a:bodyPr wrap="none" rtlCol="0" anchor="ctr">
            <a:spAutoFit/>
          </a:bodyPr>
          <a:lstStyle/>
          <a:p>
            <a:pPr algn="ctr"/>
            <a:r>
              <a:rPr lang="ja-JP" altLang="en-US" sz="1600" dirty="0">
                <a:solidFill>
                  <a:schemeClr val="tx1">
                    <a:lumMod val="75000"/>
                    <a:lumOff val="25000"/>
                  </a:schemeClr>
                </a:solidFill>
              </a:rPr>
              <a:t>受注者</a:t>
            </a:r>
            <a:endParaRPr kumimoji="1" lang="ja-JP" altLang="en-US" sz="1600" dirty="0">
              <a:solidFill>
                <a:schemeClr val="tx1">
                  <a:lumMod val="75000"/>
                  <a:lumOff val="25000"/>
                </a:schemeClr>
              </a:solidFill>
            </a:endParaRPr>
          </a:p>
        </p:txBody>
      </p:sp>
      <p:sp>
        <p:nvSpPr>
          <p:cNvPr id="20" name="テキスト ボックス 19">
            <a:extLst>
              <a:ext uri="{FF2B5EF4-FFF2-40B4-BE49-F238E27FC236}">
                <a16:creationId xmlns:a16="http://schemas.microsoft.com/office/drawing/2014/main" id="{336456F8-7E82-ED4D-BD8D-5057053F5BD6}"/>
              </a:ext>
            </a:extLst>
          </p:cNvPr>
          <p:cNvSpPr txBox="1"/>
          <p:nvPr/>
        </p:nvSpPr>
        <p:spPr>
          <a:xfrm>
            <a:off x="7408031" y="2154998"/>
            <a:ext cx="1263682" cy="1131079"/>
          </a:xfrm>
          <a:prstGeom prst="rect">
            <a:avLst/>
          </a:prstGeom>
          <a:noFill/>
        </p:spPr>
        <p:txBody>
          <a:bodyPr wrap="square" rtlCol="0" anchor="t">
            <a:spAutoFit/>
          </a:bodyPr>
          <a:lstStyle/>
          <a:p>
            <a:pPr algn="just">
              <a:lnSpc>
                <a:spcPct val="150000"/>
              </a:lnSpc>
            </a:pPr>
            <a:r>
              <a:rPr kumimoji="1" lang="ja-JP" altLang="en-US" sz="900" dirty="0">
                <a:solidFill>
                  <a:schemeClr val="tx1">
                    <a:lumMod val="75000"/>
                    <a:lumOff val="25000"/>
                  </a:schemeClr>
                </a:solidFill>
              </a:rPr>
              <a:t>スキルや時間的資源を持っている個人。</a:t>
            </a:r>
            <a:endParaRPr kumimoji="1" lang="en-US" altLang="ja-JP" sz="900" dirty="0">
              <a:solidFill>
                <a:schemeClr val="tx1">
                  <a:lumMod val="75000"/>
                  <a:lumOff val="25000"/>
                </a:schemeClr>
              </a:solidFill>
            </a:endParaRPr>
          </a:p>
          <a:p>
            <a:pPr algn="just">
              <a:lnSpc>
                <a:spcPct val="150000"/>
              </a:lnSpc>
            </a:pPr>
            <a:r>
              <a:rPr kumimoji="1" lang="ja-JP" altLang="en-US" sz="900" dirty="0">
                <a:solidFill>
                  <a:schemeClr val="tx1">
                    <a:lumMod val="75000"/>
                    <a:lumOff val="25000"/>
                  </a:schemeClr>
                </a:solidFill>
              </a:rPr>
              <a:t>時間や場所にとらわれない仕事を探している</a:t>
            </a:r>
          </a:p>
        </p:txBody>
      </p:sp>
      <p:cxnSp>
        <p:nvCxnSpPr>
          <p:cNvPr id="21" name="直線矢印コネクタ 20">
            <a:extLst>
              <a:ext uri="{FF2B5EF4-FFF2-40B4-BE49-F238E27FC236}">
                <a16:creationId xmlns:a16="http://schemas.microsoft.com/office/drawing/2014/main" id="{2C645702-4C46-4946-AC86-077360940569}"/>
              </a:ext>
            </a:extLst>
          </p:cNvPr>
          <p:cNvCxnSpPr>
            <a:cxnSpLocks/>
          </p:cNvCxnSpPr>
          <p:nvPr/>
        </p:nvCxnSpPr>
        <p:spPr>
          <a:xfrm flipH="1">
            <a:off x="5933846" y="1836528"/>
            <a:ext cx="1114580" cy="0"/>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22" name="テキスト ボックス 21">
            <a:extLst>
              <a:ext uri="{FF2B5EF4-FFF2-40B4-BE49-F238E27FC236}">
                <a16:creationId xmlns:a16="http://schemas.microsoft.com/office/drawing/2014/main" id="{75C08BA3-0453-B641-919F-4CE5E6FBB1B1}"/>
              </a:ext>
            </a:extLst>
          </p:cNvPr>
          <p:cNvSpPr txBox="1"/>
          <p:nvPr/>
        </p:nvSpPr>
        <p:spPr>
          <a:xfrm>
            <a:off x="6040596" y="1558924"/>
            <a:ext cx="901081" cy="230832"/>
          </a:xfrm>
          <a:prstGeom prst="rect">
            <a:avLst/>
          </a:prstGeom>
          <a:noFill/>
        </p:spPr>
        <p:txBody>
          <a:bodyPr wrap="square" rtlCol="0" anchor="t">
            <a:spAutoFit/>
          </a:bodyPr>
          <a:lstStyle/>
          <a:p>
            <a:pPr algn="ctr"/>
            <a:r>
              <a:rPr lang="ja-JP" altLang="en-US" sz="900" dirty="0">
                <a:solidFill>
                  <a:schemeClr val="tx1">
                    <a:lumMod val="75000"/>
                    <a:lumOff val="25000"/>
                  </a:schemeClr>
                </a:solidFill>
              </a:rPr>
              <a:t>メンバー登録</a:t>
            </a:r>
            <a:endParaRPr kumimoji="1" lang="ja-JP" altLang="en-US" sz="900" dirty="0">
              <a:solidFill>
                <a:schemeClr val="tx1">
                  <a:lumMod val="75000"/>
                  <a:lumOff val="25000"/>
                </a:schemeClr>
              </a:solidFill>
            </a:endParaRPr>
          </a:p>
        </p:txBody>
      </p:sp>
      <p:cxnSp>
        <p:nvCxnSpPr>
          <p:cNvPr id="23" name="直線矢印コネクタ 22">
            <a:extLst>
              <a:ext uri="{FF2B5EF4-FFF2-40B4-BE49-F238E27FC236}">
                <a16:creationId xmlns:a16="http://schemas.microsoft.com/office/drawing/2014/main" id="{471DF913-1EE1-FD44-BEA7-BD10AC8A01AD}"/>
              </a:ext>
            </a:extLst>
          </p:cNvPr>
          <p:cNvCxnSpPr>
            <a:cxnSpLocks/>
          </p:cNvCxnSpPr>
          <p:nvPr/>
        </p:nvCxnSpPr>
        <p:spPr>
          <a:xfrm>
            <a:off x="2852274" y="2084320"/>
            <a:ext cx="1114580" cy="0"/>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24" name="テキスト ボックス 23">
            <a:extLst>
              <a:ext uri="{FF2B5EF4-FFF2-40B4-BE49-F238E27FC236}">
                <a16:creationId xmlns:a16="http://schemas.microsoft.com/office/drawing/2014/main" id="{8A0A814F-675A-4F49-9DC4-06437B17B7C1}"/>
              </a:ext>
            </a:extLst>
          </p:cNvPr>
          <p:cNvSpPr txBox="1"/>
          <p:nvPr/>
        </p:nvSpPr>
        <p:spPr>
          <a:xfrm flipH="1">
            <a:off x="2959023" y="1806716"/>
            <a:ext cx="901081" cy="230832"/>
          </a:xfrm>
          <a:prstGeom prst="rect">
            <a:avLst/>
          </a:prstGeom>
          <a:noFill/>
        </p:spPr>
        <p:txBody>
          <a:bodyPr wrap="square" rtlCol="0" anchor="t">
            <a:spAutoFit/>
          </a:bodyPr>
          <a:lstStyle/>
          <a:p>
            <a:pPr algn="ctr"/>
            <a:r>
              <a:rPr kumimoji="1" lang="ja-JP" altLang="en-US" sz="900" dirty="0">
                <a:solidFill>
                  <a:schemeClr val="tx1">
                    <a:lumMod val="75000"/>
                    <a:lumOff val="25000"/>
                  </a:schemeClr>
                </a:solidFill>
              </a:rPr>
              <a:t>仕事の依頼</a:t>
            </a:r>
          </a:p>
        </p:txBody>
      </p:sp>
      <p:cxnSp>
        <p:nvCxnSpPr>
          <p:cNvPr id="25" name="直線矢印コネクタ 24">
            <a:extLst>
              <a:ext uri="{FF2B5EF4-FFF2-40B4-BE49-F238E27FC236}">
                <a16:creationId xmlns:a16="http://schemas.microsoft.com/office/drawing/2014/main" id="{E43E480F-9778-254E-955C-611C1352D090}"/>
              </a:ext>
            </a:extLst>
          </p:cNvPr>
          <p:cNvCxnSpPr>
            <a:cxnSpLocks/>
          </p:cNvCxnSpPr>
          <p:nvPr/>
        </p:nvCxnSpPr>
        <p:spPr>
          <a:xfrm>
            <a:off x="5933846" y="2262598"/>
            <a:ext cx="1114580" cy="0"/>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26" name="テキスト ボックス 25">
            <a:extLst>
              <a:ext uri="{FF2B5EF4-FFF2-40B4-BE49-F238E27FC236}">
                <a16:creationId xmlns:a16="http://schemas.microsoft.com/office/drawing/2014/main" id="{6575D02C-4945-5A43-9945-D939BE2B499F}"/>
              </a:ext>
            </a:extLst>
          </p:cNvPr>
          <p:cNvSpPr txBox="1"/>
          <p:nvPr/>
        </p:nvSpPr>
        <p:spPr>
          <a:xfrm flipH="1">
            <a:off x="6040595" y="1984994"/>
            <a:ext cx="901081" cy="230832"/>
          </a:xfrm>
          <a:prstGeom prst="rect">
            <a:avLst/>
          </a:prstGeom>
          <a:noFill/>
        </p:spPr>
        <p:txBody>
          <a:bodyPr wrap="square" rtlCol="0" anchor="t">
            <a:spAutoFit/>
          </a:bodyPr>
          <a:lstStyle/>
          <a:p>
            <a:pPr algn="ctr"/>
            <a:r>
              <a:rPr lang="ja-JP" altLang="en-US" sz="900" dirty="0">
                <a:solidFill>
                  <a:schemeClr val="tx1">
                    <a:lumMod val="75000"/>
                    <a:lumOff val="25000"/>
                  </a:schemeClr>
                </a:solidFill>
              </a:rPr>
              <a:t>お知らせ・募集</a:t>
            </a:r>
            <a:endParaRPr kumimoji="1" lang="ja-JP" altLang="en-US" sz="900" dirty="0">
              <a:solidFill>
                <a:schemeClr val="tx1">
                  <a:lumMod val="75000"/>
                  <a:lumOff val="25000"/>
                </a:schemeClr>
              </a:solidFill>
            </a:endParaRPr>
          </a:p>
        </p:txBody>
      </p:sp>
      <p:cxnSp>
        <p:nvCxnSpPr>
          <p:cNvPr id="27" name="直線矢印コネクタ 26">
            <a:extLst>
              <a:ext uri="{FF2B5EF4-FFF2-40B4-BE49-F238E27FC236}">
                <a16:creationId xmlns:a16="http://schemas.microsoft.com/office/drawing/2014/main" id="{8AB9F975-460A-8742-ACBF-BDF625690F60}"/>
              </a:ext>
            </a:extLst>
          </p:cNvPr>
          <p:cNvCxnSpPr>
            <a:cxnSpLocks/>
          </p:cNvCxnSpPr>
          <p:nvPr/>
        </p:nvCxnSpPr>
        <p:spPr>
          <a:xfrm flipH="1">
            <a:off x="5933846" y="2688668"/>
            <a:ext cx="1114580" cy="0"/>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28" name="テキスト ボックス 27">
            <a:extLst>
              <a:ext uri="{FF2B5EF4-FFF2-40B4-BE49-F238E27FC236}">
                <a16:creationId xmlns:a16="http://schemas.microsoft.com/office/drawing/2014/main" id="{195440F4-BF3B-9B44-9D12-6A6A1A503E62}"/>
              </a:ext>
            </a:extLst>
          </p:cNvPr>
          <p:cNvSpPr txBox="1"/>
          <p:nvPr/>
        </p:nvSpPr>
        <p:spPr>
          <a:xfrm>
            <a:off x="6040596" y="2411064"/>
            <a:ext cx="901081" cy="230832"/>
          </a:xfrm>
          <a:prstGeom prst="rect">
            <a:avLst/>
          </a:prstGeom>
          <a:noFill/>
        </p:spPr>
        <p:txBody>
          <a:bodyPr wrap="square" rtlCol="0" anchor="t">
            <a:spAutoFit/>
          </a:bodyPr>
          <a:lstStyle/>
          <a:p>
            <a:pPr algn="ctr"/>
            <a:r>
              <a:rPr kumimoji="1" lang="ja-JP" altLang="en-US" sz="900" dirty="0">
                <a:solidFill>
                  <a:schemeClr val="tx1">
                    <a:lumMod val="75000"/>
                    <a:lumOff val="25000"/>
                  </a:schemeClr>
                </a:solidFill>
              </a:rPr>
              <a:t>応募</a:t>
            </a:r>
          </a:p>
        </p:txBody>
      </p:sp>
      <p:cxnSp>
        <p:nvCxnSpPr>
          <p:cNvPr id="29" name="直線矢印コネクタ 28">
            <a:extLst>
              <a:ext uri="{FF2B5EF4-FFF2-40B4-BE49-F238E27FC236}">
                <a16:creationId xmlns:a16="http://schemas.microsoft.com/office/drawing/2014/main" id="{67535A4C-6191-0945-A226-3ADA75BC563C}"/>
              </a:ext>
            </a:extLst>
          </p:cNvPr>
          <p:cNvCxnSpPr>
            <a:cxnSpLocks/>
          </p:cNvCxnSpPr>
          <p:nvPr/>
        </p:nvCxnSpPr>
        <p:spPr>
          <a:xfrm flipH="1">
            <a:off x="5933846" y="3114738"/>
            <a:ext cx="1114580" cy="0"/>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30" name="テキスト ボックス 29">
            <a:extLst>
              <a:ext uri="{FF2B5EF4-FFF2-40B4-BE49-F238E27FC236}">
                <a16:creationId xmlns:a16="http://schemas.microsoft.com/office/drawing/2014/main" id="{0B559925-6420-6448-9D5F-9AFE628C6E67}"/>
              </a:ext>
            </a:extLst>
          </p:cNvPr>
          <p:cNvSpPr txBox="1"/>
          <p:nvPr/>
        </p:nvSpPr>
        <p:spPr>
          <a:xfrm>
            <a:off x="6040596" y="2837134"/>
            <a:ext cx="901081" cy="230832"/>
          </a:xfrm>
          <a:prstGeom prst="rect">
            <a:avLst/>
          </a:prstGeom>
          <a:noFill/>
        </p:spPr>
        <p:txBody>
          <a:bodyPr wrap="square" rtlCol="0" anchor="t">
            <a:spAutoFit/>
          </a:bodyPr>
          <a:lstStyle/>
          <a:p>
            <a:pPr algn="ctr"/>
            <a:r>
              <a:rPr kumimoji="1" lang="ja-JP" altLang="en-US" sz="900" dirty="0">
                <a:solidFill>
                  <a:schemeClr val="tx1">
                    <a:lumMod val="75000"/>
                    <a:lumOff val="25000"/>
                  </a:schemeClr>
                </a:solidFill>
              </a:rPr>
              <a:t>作業</a:t>
            </a:r>
          </a:p>
        </p:txBody>
      </p:sp>
      <p:cxnSp>
        <p:nvCxnSpPr>
          <p:cNvPr id="31" name="直線矢印コネクタ 30">
            <a:extLst>
              <a:ext uri="{FF2B5EF4-FFF2-40B4-BE49-F238E27FC236}">
                <a16:creationId xmlns:a16="http://schemas.microsoft.com/office/drawing/2014/main" id="{5D84A0FB-ACED-C94D-8B62-385083B886FB}"/>
              </a:ext>
            </a:extLst>
          </p:cNvPr>
          <p:cNvCxnSpPr>
            <a:cxnSpLocks/>
          </p:cNvCxnSpPr>
          <p:nvPr/>
        </p:nvCxnSpPr>
        <p:spPr>
          <a:xfrm>
            <a:off x="2847634" y="3355014"/>
            <a:ext cx="1114580" cy="0"/>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32" name="テキスト ボックス 31">
            <a:extLst>
              <a:ext uri="{FF2B5EF4-FFF2-40B4-BE49-F238E27FC236}">
                <a16:creationId xmlns:a16="http://schemas.microsoft.com/office/drawing/2014/main" id="{7E182491-6B8B-904E-8976-AF5749857C28}"/>
              </a:ext>
            </a:extLst>
          </p:cNvPr>
          <p:cNvSpPr txBox="1"/>
          <p:nvPr/>
        </p:nvSpPr>
        <p:spPr>
          <a:xfrm flipH="1">
            <a:off x="2954383" y="3077410"/>
            <a:ext cx="901081" cy="230832"/>
          </a:xfrm>
          <a:prstGeom prst="rect">
            <a:avLst/>
          </a:prstGeom>
          <a:noFill/>
        </p:spPr>
        <p:txBody>
          <a:bodyPr wrap="square" rtlCol="0" anchor="t">
            <a:spAutoFit/>
          </a:bodyPr>
          <a:lstStyle/>
          <a:p>
            <a:pPr algn="ctr"/>
            <a:r>
              <a:rPr lang="ja-JP" altLang="en-US" sz="900" dirty="0">
                <a:solidFill>
                  <a:schemeClr val="tx1">
                    <a:lumMod val="75000"/>
                    <a:lumOff val="25000"/>
                  </a:schemeClr>
                </a:solidFill>
              </a:rPr>
              <a:t>支払い</a:t>
            </a:r>
            <a:endParaRPr kumimoji="1" lang="ja-JP" altLang="en-US" sz="900" dirty="0">
              <a:solidFill>
                <a:schemeClr val="tx1">
                  <a:lumMod val="75000"/>
                  <a:lumOff val="25000"/>
                </a:schemeClr>
              </a:solidFill>
            </a:endParaRPr>
          </a:p>
        </p:txBody>
      </p:sp>
      <p:cxnSp>
        <p:nvCxnSpPr>
          <p:cNvPr id="33" name="直線矢印コネクタ 32">
            <a:extLst>
              <a:ext uri="{FF2B5EF4-FFF2-40B4-BE49-F238E27FC236}">
                <a16:creationId xmlns:a16="http://schemas.microsoft.com/office/drawing/2014/main" id="{1DE6CA0B-7C77-4A49-99F0-FC6C69C16017}"/>
              </a:ext>
            </a:extLst>
          </p:cNvPr>
          <p:cNvCxnSpPr>
            <a:cxnSpLocks/>
          </p:cNvCxnSpPr>
          <p:nvPr/>
        </p:nvCxnSpPr>
        <p:spPr>
          <a:xfrm>
            <a:off x="5933846" y="3540807"/>
            <a:ext cx="1114580" cy="0"/>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34" name="テキスト ボックス 33">
            <a:extLst>
              <a:ext uri="{FF2B5EF4-FFF2-40B4-BE49-F238E27FC236}">
                <a16:creationId xmlns:a16="http://schemas.microsoft.com/office/drawing/2014/main" id="{2467214D-2445-FC4B-908F-EEDE81EE2F38}"/>
              </a:ext>
            </a:extLst>
          </p:cNvPr>
          <p:cNvSpPr txBox="1"/>
          <p:nvPr/>
        </p:nvSpPr>
        <p:spPr>
          <a:xfrm flipH="1">
            <a:off x="6040595" y="3263203"/>
            <a:ext cx="901081" cy="230832"/>
          </a:xfrm>
          <a:prstGeom prst="rect">
            <a:avLst/>
          </a:prstGeom>
          <a:noFill/>
        </p:spPr>
        <p:txBody>
          <a:bodyPr wrap="square" rtlCol="0" anchor="t">
            <a:spAutoFit/>
          </a:bodyPr>
          <a:lstStyle/>
          <a:p>
            <a:pPr algn="ctr"/>
            <a:r>
              <a:rPr kumimoji="1" lang="ja-JP" altLang="en-US" sz="900" dirty="0">
                <a:solidFill>
                  <a:schemeClr val="tx1">
                    <a:lumMod val="75000"/>
                    <a:lumOff val="25000"/>
                  </a:schemeClr>
                </a:solidFill>
              </a:rPr>
              <a:t>報酬支払い</a:t>
            </a:r>
          </a:p>
        </p:txBody>
      </p:sp>
      <p:sp>
        <p:nvSpPr>
          <p:cNvPr id="35" name="正方形/長方形 34">
            <a:extLst>
              <a:ext uri="{FF2B5EF4-FFF2-40B4-BE49-F238E27FC236}">
                <a16:creationId xmlns:a16="http://schemas.microsoft.com/office/drawing/2014/main" id="{EE847906-6EAF-4A42-AA04-6DEE004B7B81}"/>
              </a:ext>
            </a:extLst>
          </p:cNvPr>
          <p:cNvSpPr/>
          <p:nvPr/>
        </p:nvSpPr>
        <p:spPr>
          <a:xfrm>
            <a:off x="4233700" y="4727369"/>
            <a:ext cx="1438600" cy="1378923"/>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D268A2BA-48AA-FE4C-87DB-97B8C0D5E61C}"/>
              </a:ext>
            </a:extLst>
          </p:cNvPr>
          <p:cNvSpPr txBox="1"/>
          <p:nvPr/>
        </p:nvSpPr>
        <p:spPr>
          <a:xfrm>
            <a:off x="4450299" y="5247553"/>
            <a:ext cx="1005403" cy="338554"/>
          </a:xfrm>
          <a:prstGeom prst="rect">
            <a:avLst/>
          </a:prstGeom>
          <a:noFill/>
        </p:spPr>
        <p:txBody>
          <a:bodyPr wrap="none" rtlCol="0" anchor="ctr">
            <a:spAutoFit/>
          </a:bodyPr>
          <a:lstStyle/>
          <a:p>
            <a:pPr algn="ctr"/>
            <a:r>
              <a:rPr lang="ja-JP" altLang="en-US" sz="1600" dirty="0">
                <a:solidFill>
                  <a:schemeClr val="tx1">
                    <a:lumMod val="75000"/>
                    <a:lumOff val="25000"/>
                  </a:schemeClr>
                </a:solidFill>
              </a:rPr>
              <a:t>運営企業</a:t>
            </a:r>
            <a:endParaRPr kumimoji="1" lang="ja-JP" altLang="en-US" sz="1600" dirty="0">
              <a:solidFill>
                <a:schemeClr val="tx1">
                  <a:lumMod val="75000"/>
                  <a:lumOff val="25000"/>
                </a:schemeClr>
              </a:solidFill>
            </a:endParaRPr>
          </a:p>
        </p:txBody>
      </p:sp>
      <p:cxnSp>
        <p:nvCxnSpPr>
          <p:cNvPr id="37" name="直線矢印コネクタ 36">
            <a:extLst>
              <a:ext uri="{FF2B5EF4-FFF2-40B4-BE49-F238E27FC236}">
                <a16:creationId xmlns:a16="http://schemas.microsoft.com/office/drawing/2014/main" id="{8A81B13E-F6C9-354B-B5B5-584ACA69E2B9}"/>
              </a:ext>
            </a:extLst>
          </p:cNvPr>
          <p:cNvCxnSpPr>
            <a:cxnSpLocks/>
          </p:cNvCxnSpPr>
          <p:nvPr/>
        </p:nvCxnSpPr>
        <p:spPr>
          <a:xfrm>
            <a:off x="2847633" y="2919842"/>
            <a:ext cx="1114580" cy="0"/>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38" name="テキスト ボックス 37">
            <a:extLst>
              <a:ext uri="{FF2B5EF4-FFF2-40B4-BE49-F238E27FC236}">
                <a16:creationId xmlns:a16="http://schemas.microsoft.com/office/drawing/2014/main" id="{1F3463D6-0221-8446-94F1-3774F7E8613B}"/>
              </a:ext>
            </a:extLst>
          </p:cNvPr>
          <p:cNvSpPr txBox="1"/>
          <p:nvPr/>
        </p:nvSpPr>
        <p:spPr>
          <a:xfrm flipH="1">
            <a:off x="2954382" y="2642238"/>
            <a:ext cx="901081" cy="230832"/>
          </a:xfrm>
          <a:prstGeom prst="rect">
            <a:avLst/>
          </a:prstGeom>
          <a:noFill/>
        </p:spPr>
        <p:txBody>
          <a:bodyPr wrap="square" rtlCol="0" anchor="t">
            <a:spAutoFit/>
          </a:bodyPr>
          <a:lstStyle/>
          <a:p>
            <a:pPr algn="ctr"/>
            <a:r>
              <a:rPr kumimoji="1" lang="ja-JP" altLang="en-US" sz="900" dirty="0">
                <a:solidFill>
                  <a:schemeClr val="tx1">
                    <a:lumMod val="75000"/>
                    <a:lumOff val="25000"/>
                  </a:schemeClr>
                </a:solidFill>
              </a:rPr>
              <a:t>依頼者決定</a:t>
            </a:r>
          </a:p>
        </p:txBody>
      </p:sp>
      <p:sp>
        <p:nvSpPr>
          <p:cNvPr id="39" name="円/楕円 38">
            <a:extLst>
              <a:ext uri="{FF2B5EF4-FFF2-40B4-BE49-F238E27FC236}">
                <a16:creationId xmlns:a16="http://schemas.microsoft.com/office/drawing/2014/main" id="{6B540807-C53A-614B-902C-77D6442CD998}"/>
              </a:ext>
            </a:extLst>
          </p:cNvPr>
          <p:cNvSpPr/>
          <p:nvPr/>
        </p:nvSpPr>
        <p:spPr>
          <a:xfrm>
            <a:off x="6406128" y="3468984"/>
            <a:ext cx="160737" cy="160737"/>
          </a:xfrm>
          <a:prstGeom prst="ellipse">
            <a:avLst/>
          </a:prstGeom>
          <a:solidFill>
            <a:srgbClr val="FFFF00"/>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900" dirty="0">
                <a:solidFill>
                  <a:schemeClr val="tx1">
                    <a:lumMod val="75000"/>
                    <a:lumOff val="25000"/>
                  </a:schemeClr>
                </a:solidFill>
              </a:rPr>
              <a:t>¥</a:t>
            </a:r>
            <a:endParaRPr kumimoji="1" lang="ja-JP" altLang="en-US" sz="900" dirty="0">
              <a:solidFill>
                <a:schemeClr val="tx1">
                  <a:lumMod val="75000"/>
                  <a:lumOff val="25000"/>
                </a:schemeClr>
              </a:solidFill>
            </a:endParaRPr>
          </a:p>
        </p:txBody>
      </p:sp>
      <p:sp>
        <p:nvSpPr>
          <p:cNvPr id="40" name="円/楕円 39">
            <a:extLst>
              <a:ext uri="{FF2B5EF4-FFF2-40B4-BE49-F238E27FC236}">
                <a16:creationId xmlns:a16="http://schemas.microsoft.com/office/drawing/2014/main" id="{9C653208-FF51-D949-B7EE-A78A58B63456}"/>
              </a:ext>
            </a:extLst>
          </p:cNvPr>
          <p:cNvSpPr/>
          <p:nvPr/>
        </p:nvSpPr>
        <p:spPr>
          <a:xfrm>
            <a:off x="3329195" y="3283191"/>
            <a:ext cx="160737" cy="160737"/>
          </a:xfrm>
          <a:prstGeom prst="ellipse">
            <a:avLst/>
          </a:prstGeom>
          <a:solidFill>
            <a:srgbClr val="FFFF00"/>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900" dirty="0">
                <a:solidFill>
                  <a:schemeClr val="tx1">
                    <a:lumMod val="75000"/>
                    <a:lumOff val="25000"/>
                  </a:schemeClr>
                </a:solidFill>
              </a:rPr>
              <a:t>¥</a:t>
            </a:r>
            <a:endParaRPr kumimoji="1" lang="ja-JP" altLang="en-US" sz="900" dirty="0">
              <a:solidFill>
                <a:schemeClr val="tx1">
                  <a:lumMod val="75000"/>
                  <a:lumOff val="25000"/>
                </a:schemeClr>
              </a:solidFill>
            </a:endParaRPr>
          </a:p>
        </p:txBody>
      </p:sp>
      <p:cxnSp>
        <p:nvCxnSpPr>
          <p:cNvPr id="41" name="直線矢印コネクタ 40">
            <a:extLst>
              <a:ext uri="{FF2B5EF4-FFF2-40B4-BE49-F238E27FC236}">
                <a16:creationId xmlns:a16="http://schemas.microsoft.com/office/drawing/2014/main" id="{3580A8CC-360E-7F4F-AF0D-B4002A35DAF8}"/>
              </a:ext>
            </a:extLst>
          </p:cNvPr>
          <p:cNvCxnSpPr>
            <a:cxnSpLocks/>
          </p:cNvCxnSpPr>
          <p:nvPr/>
        </p:nvCxnSpPr>
        <p:spPr>
          <a:xfrm>
            <a:off x="5180359" y="3835539"/>
            <a:ext cx="0" cy="707856"/>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42" name="円/楕円 41">
            <a:extLst>
              <a:ext uri="{FF2B5EF4-FFF2-40B4-BE49-F238E27FC236}">
                <a16:creationId xmlns:a16="http://schemas.microsoft.com/office/drawing/2014/main" id="{4E3FA32E-8F20-4C42-92A2-54D70A159635}"/>
              </a:ext>
            </a:extLst>
          </p:cNvPr>
          <p:cNvSpPr/>
          <p:nvPr/>
        </p:nvSpPr>
        <p:spPr>
          <a:xfrm>
            <a:off x="5099991" y="4109099"/>
            <a:ext cx="160737" cy="160737"/>
          </a:xfrm>
          <a:prstGeom prst="ellipse">
            <a:avLst/>
          </a:prstGeom>
          <a:solidFill>
            <a:srgbClr val="FFFF00"/>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900" dirty="0">
                <a:solidFill>
                  <a:schemeClr val="tx1">
                    <a:lumMod val="75000"/>
                    <a:lumOff val="25000"/>
                  </a:schemeClr>
                </a:solidFill>
              </a:rPr>
              <a:t>¥</a:t>
            </a:r>
            <a:endParaRPr kumimoji="1" lang="ja-JP" altLang="en-US" sz="900" dirty="0">
              <a:solidFill>
                <a:schemeClr val="tx1">
                  <a:lumMod val="75000"/>
                  <a:lumOff val="25000"/>
                </a:schemeClr>
              </a:solidFill>
            </a:endParaRPr>
          </a:p>
        </p:txBody>
      </p:sp>
      <p:sp>
        <p:nvSpPr>
          <p:cNvPr id="43" name="テキスト ボックス 42">
            <a:extLst>
              <a:ext uri="{FF2B5EF4-FFF2-40B4-BE49-F238E27FC236}">
                <a16:creationId xmlns:a16="http://schemas.microsoft.com/office/drawing/2014/main" id="{F3ED7B7F-B3D1-BA44-A07F-A9D4AA14FC7B}"/>
              </a:ext>
            </a:extLst>
          </p:cNvPr>
          <p:cNvSpPr txBox="1"/>
          <p:nvPr/>
        </p:nvSpPr>
        <p:spPr>
          <a:xfrm flipH="1">
            <a:off x="5231544" y="3835539"/>
            <a:ext cx="323165" cy="707855"/>
          </a:xfrm>
          <a:prstGeom prst="rect">
            <a:avLst/>
          </a:prstGeom>
          <a:noFill/>
        </p:spPr>
        <p:txBody>
          <a:bodyPr vert="eaVert" wrap="square" rtlCol="0" anchor="t">
            <a:spAutoFit/>
          </a:bodyPr>
          <a:lstStyle/>
          <a:p>
            <a:pPr algn="ctr"/>
            <a:r>
              <a:rPr kumimoji="1" lang="ja-JP" altLang="en-US" sz="900" dirty="0">
                <a:solidFill>
                  <a:schemeClr val="tx1">
                    <a:lumMod val="75000"/>
                    <a:lumOff val="25000"/>
                  </a:schemeClr>
                </a:solidFill>
              </a:rPr>
              <a:t>手数料</a:t>
            </a:r>
          </a:p>
        </p:txBody>
      </p:sp>
      <p:cxnSp>
        <p:nvCxnSpPr>
          <p:cNvPr id="44" name="直線矢印コネクタ 43">
            <a:extLst>
              <a:ext uri="{FF2B5EF4-FFF2-40B4-BE49-F238E27FC236}">
                <a16:creationId xmlns:a16="http://schemas.microsoft.com/office/drawing/2014/main" id="{A8B6A028-B50B-7A4C-879A-2438D7B58478}"/>
              </a:ext>
            </a:extLst>
          </p:cNvPr>
          <p:cNvCxnSpPr>
            <a:cxnSpLocks/>
          </p:cNvCxnSpPr>
          <p:nvPr/>
        </p:nvCxnSpPr>
        <p:spPr>
          <a:xfrm flipH="1" flipV="1">
            <a:off x="4725642" y="3837506"/>
            <a:ext cx="0" cy="707856"/>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45" name="テキスト ボックス 44">
            <a:extLst>
              <a:ext uri="{FF2B5EF4-FFF2-40B4-BE49-F238E27FC236}">
                <a16:creationId xmlns:a16="http://schemas.microsoft.com/office/drawing/2014/main" id="{D050CA59-F071-8448-AD1E-1B77B7F26AA1}"/>
              </a:ext>
            </a:extLst>
          </p:cNvPr>
          <p:cNvSpPr txBox="1"/>
          <p:nvPr/>
        </p:nvSpPr>
        <p:spPr>
          <a:xfrm>
            <a:off x="4351292" y="3837506"/>
            <a:ext cx="323165" cy="707855"/>
          </a:xfrm>
          <a:prstGeom prst="rect">
            <a:avLst/>
          </a:prstGeom>
          <a:noFill/>
        </p:spPr>
        <p:txBody>
          <a:bodyPr vert="eaVert" wrap="square" rtlCol="0" anchor="t">
            <a:spAutoFit/>
          </a:bodyPr>
          <a:lstStyle/>
          <a:p>
            <a:pPr algn="ctr"/>
            <a:r>
              <a:rPr lang="ja-JP" altLang="en-US" sz="900" dirty="0">
                <a:solidFill>
                  <a:schemeClr val="tx1">
                    <a:lumMod val="75000"/>
                    <a:lumOff val="25000"/>
                  </a:schemeClr>
                </a:solidFill>
              </a:rPr>
              <a:t>運営</a:t>
            </a:r>
            <a:endParaRPr kumimoji="1" lang="ja-JP" altLang="en-US" sz="900" dirty="0">
              <a:solidFill>
                <a:schemeClr val="tx1">
                  <a:lumMod val="75000"/>
                  <a:lumOff val="25000"/>
                </a:schemeClr>
              </a:solidFill>
            </a:endParaRPr>
          </a:p>
        </p:txBody>
      </p:sp>
      <p:cxnSp>
        <p:nvCxnSpPr>
          <p:cNvPr id="46" name="直線矢印コネクタ 45">
            <a:extLst>
              <a:ext uri="{FF2B5EF4-FFF2-40B4-BE49-F238E27FC236}">
                <a16:creationId xmlns:a16="http://schemas.microsoft.com/office/drawing/2014/main" id="{948E824A-EFBD-1849-91A1-63ADBFD9916E}"/>
              </a:ext>
            </a:extLst>
          </p:cNvPr>
          <p:cNvCxnSpPr>
            <a:cxnSpLocks/>
          </p:cNvCxnSpPr>
          <p:nvPr/>
        </p:nvCxnSpPr>
        <p:spPr>
          <a:xfrm flipH="1">
            <a:off x="5904030" y="5160501"/>
            <a:ext cx="1913728" cy="0"/>
          </a:xfrm>
          <a:prstGeom prst="straightConnector1">
            <a:avLst/>
          </a:prstGeom>
          <a:ln>
            <a:solidFill>
              <a:schemeClr val="tx1">
                <a:lumMod val="75000"/>
                <a:lumOff val="25000"/>
              </a:schemeClr>
            </a:solidFill>
            <a:tailEnd type="none" w="lg" len="lg"/>
          </a:ln>
          <a:effectLst/>
        </p:spPr>
        <p:style>
          <a:lnRef idx="2">
            <a:schemeClr val="accent1"/>
          </a:lnRef>
          <a:fillRef idx="0">
            <a:schemeClr val="accent1"/>
          </a:fillRef>
          <a:effectRef idx="1">
            <a:schemeClr val="accent1"/>
          </a:effectRef>
          <a:fontRef idx="minor">
            <a:schemeClr val="tx1"/>
          </a:fontRef>
        </p:style>
      </p:cxnSp>
      <p:sp>
        <p:nvSpPr>
          <p:cNvPr id="47" name="テキスト ボックス 46">
            <a:extLst>
              <a:ext uri="{FF2B5EF4-FFF2-40B4-BE49-F238E27FC236}">
                <a16:creationId xmlns:a16="http://schemas.microsoft.com/office/drawing/2014/main" id="{6C3F5E2D-C2DA-184C-9333-2DFE7FCBC63D}"/>
              </a:ext>
            </a:extLst>
          </p:cNvPr>
          <p:cNvSpPr txBox="1"/>
          <p:nvPr/>
        </p:nvSpPr>
        <p:spPr>
          <a:xfrm flipH="1">
            <a:off x="6126597" y="4870803"/>
            <a:ext cx="1468595" cy="230832"/>
          </a:xfrm>
          <a:prstGeom prst="rect">
            <a:avLst/>
          </a:prstGeom>
          <a:noFill/>
        </p:spPr>
        <p:txBody>
          <a:bodyPr wrap="square" rtlCol="0" anchor="t">
            <a:spAutoFit/>
          </a:bodyPr>
          <a:lstStyle/>
          <a:p>
            <a:pPr algn="ctr"/>
            <a:r>
              <a:rPr kumimoji="1" lang="ja-JP" altLang="en-US" sz="900" dirty="0">
                <a:solidFill>
                  <a:schemeClr val="tx1">
                    <a:lumMod val="75000"/>
                    <a:lumOff val="25000"/>
                  </a:schemeClr>
                </a:solidFill>
              </a:rPr>
              <a:t>スキル</a:t>
            </a:r>
            <a:r>
              <a:rPr lang="ja-JP" altLang="en-US" sz="900" dirty="0">
                <a:solidFill>
                  <a:schemeClr val="tx1">
                    <a:lumMod val="75000"/>
                    <a:lumOff val="25000"/>
                  </a:schemeClr>
                </a:solidFill>
              </a:rPr>
              <a:t>アップ</a:t>
            </a:r>
            <a:r>
              <a:rPr kumimoji="1" lang="ja-JP" altLang="en-US" sz="900" dirty="0">
                <a:solidFill>
                  <a:schemeClr val="tx1">
                    <a:lumMod val="75000"/>
                    <a:lumOff val="25000"/>
                  </a:schemeClr>
                </a:solidFill>
              </a:rPr>
              <a:t>支援</a:t>
            </a:r>
          </a:p>
        </p:txBody>
      </p:sp>
      <p:cxnSp>
        <p:nvCxnSpPr>
          <p:cNvPr id="48" name="直線矢印コネクタ 47">
            <a:extLst>
              <a:ext uri="{FF2B5EF4-FFF2-40B4-BE49-F238E27FC236}">
                <a16:creationId xmlns:a16="http://schemas.microsoft.com/office/drawing/2014/main" id="{C9300B01-ADC2-754D-9F4C-F6F0085A8C88}"/>
              </a:ext>
            </a:extLst>
          </p:cNvPr>
          <p:cNvCxnSpPr>
            <a:cxnSpLocks/>
          </p:cNvCxnSpPr>
          <p:nvPr/>
        </p:nvCxnSpPr>
        <p:spPr>
          <a:xfrm flipH="1">
            <a:off x="5904029" y="5616428"/>
            <a:ext cx="2357958" cy="0"/>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49" name="テキスト ボックス 48">
            <a:extLst>
              <a:ext uri="{FF2B5EF4-FFF2-40B4-BE49-F238E27FC236}">
                <a16:creationId xmlns:a16="http://schemas.microsoft.com/office/drawing/2014/main" id="{392FA144-FDFB-F44D-9384-751C9969C50A}"/>
              </a:ext>
            </a:extLst>
          </p:cNvPr>
          <p:cNvSpPr txBox="1"/>
          <p:nvPr/>
        </p:nvSpPr>
        <p:spPr>
          <a:xfrm flipH="1">
            <a:off x="6348711" y="5326730"/>
            <a:ext cx="1468595" cy="230832"/>
          </a:xfrm>
          <a:prstGeom prst="rect">
            <a:avLst/>
          </a:prstGeom>
          <a:noFill/>
        </p:spPr>
        <p:txBody>
          <a:bodyPr wrap="square" rtlCol="0" anchor="t">
            <a:spAutoFit/>
          </a:bodyPr>
          <a:lstStyle/>
          <a:p>
            <a:pPr algn="ctr"/>
            <a:r>
              <a:rPr lang="ja-JP" altLang="en-US" sz="900" dirty="0">
                <a:solidFill>
                  <a:schemeClr val="tx1">
                    <a:lumMod val="75000"/>
                    <a:lumOff val="25000"/>
                  </a:schemeClr>
                </a:solidFill>
              </a:rPr>
              <a:t>受講</a:t>
            </a:r>
            <a:endParaRPr kumimoji="1" lang="ja-JP" altLang="en-US" sz="900" dirty="0">
              <a:solidFill>
                <a:schemeClr val="tx1">
                  <a:lumMod val="75000"/>
                  <a:lumOff val="25000"/>
                </a:schemeClr>
              </a:solidFill>
            </a:endParaRPr>
          </a:p>
        </p:txBody>
      </p:sp>
      <p:cxnSp>
        <p:nvCxnSpPr>
          <p:cNvPr id="54" name="直線矢印コネクタ 53">
            <a:extLst>
              <a:ext uri="{FF2B5EF4-FFF2-40B4-BE49-F238E27FC236}">
                <a16:creationId xmlns:a16="http://schemas.microsoft.com/office/drawing/2014/main" id="{2C00D58A-724C-3647-B48B-3497167AD88B}"/>
              </a:ext>
            </a:extLst>
          </p:cNvPr>
          <p:cNvCxnSpPr>
            <a:cxnSpLocks/>
          </p:cNvCxnSpPr>
          <p:nvPr/>
        </p:nvCxnSpPr>
        <p:spPr>
          <a:xfrm flipH="1" flipV="1">
            <a:off x="2118060" y="5160501"/>
            <a:ext cx="1883911" cy="461"/>
          </a:xfrm>
          <a:prstGeom prst="straightConnector1">
            <a:avLst/>
          </a:prstGeom>
          <a:ln>
            <a:solidFill>
              <a:schemeClr val="tx1">
                <a:lumMod val="75000"/>
                <a:lumOff val="25000"/>
              </a:schemeClr>
            </a:solidFill>
            <a:tailEnd type="none" w="lg" len="lg"/>
          </a:ln>
          <a:effectLst/>
        </p:spPr>
        <p:style>
          <a:lnRef idx="2">
            <a:schemeClr val="accent1"/>
          </a:lnRef>
          <a:fillRef idx="0">
            <a:schemeClr val="accent1"/>
          </a:fillRef>
          <a:effectRef idx="1">
            <a:schemeClr val="accent1"/>
          </a:effectRef>
          <a:fontRef idx="minor">
            <a:schemeClr val="tx1"/>
          </a:fontRef>
        </p:style>
      </p:cxnSp>
      <p:sp>
        <p:nvSpPr>
          <p:cNvPr id="55" name="テキスト ボックス 54">
            <a:extLst>
              <a:ext uri="{FF2B5EF4-FFF2-40B4-BE49-F238E27FC236}">
                <a16:creationId xmlns:a16="http://schemas.microsoft.com/office/drawing/2014/main" id="{C2F5F0F1-519A-1E4B-B145-9F5CA3177443}"/>
              </a:ext>
            </a:extLst>
          </p:cNvPr>
          <p:cNvSpPr txBox="1"/>
          <p:nvPr/>
        </p:nvSpPr>
        <p:spPr>
          <a:xfrm flipH="1">
            <a:off x="2325718" y="4871264"/>
            <a:ext cx="1468595" cy="230832"/>
          </a:xfrm>
          <a:prstGeom prst="rect">
            <a:avLst/>
          </a:prstGeom>
          <a:noFill/>
        </p:spPr>
        <p:txBody>
          <a:bodyPr wrap="square" rtlCol="0" anchor="t">
            <a:spAutoFit/>
          </a:bodyPr>
          <a:lstStyle/>
          <a:p>
            <a:pPr algn="ctr"/>
            <a:r>
              <a:rPr lang="ja-JP" altLang="en-US" sz="900" dirty="0">
                <a:solidFill>
                  <a:schemeClr val="tx1">
                    <a:lumMod val="75000"/>
                    <a:lumOff val="25000"/>
                  </a:schemeClr>
                </a:solidFill>
              </a:rPr>
              <a:t>外注ノウハウ</a:t>
            </a:r>
            <a:endParaRPr kumimoji="1" lang="ja-JP" altLang="en-US" sz="900" dirty="0">
              <a:solidFill>
                <a:schemeClr val="tx1">
                  <a:lumMod val="75000"/>
                  <a:lumOff val="25000"/>
                </a:schemeClr>
              </a:solidFill>
            </a:endParaRPr>
          </a:p>
        </p:txBody>
      </p:sp>
      <p:cxnSp>
        <p:nvCxnSpPr>
          <p:cNvPr id="57" name="直線矢印コネクタ 56">
            <a:extLst>
              <a:ext uri="{FF2B5EF4-FFF2-40B4-BE49-F238E27FC236}">
                <a16:creationId xmlns:a16="http://schemas.microsoft.com/office/drawing/2014/main" id="{70C33E2F-A6A1-9146-AA1B-44AF925B1540}"/>
              </a:ext>
            </a:extLst>
          </p:cNvPr>
          <p:cNvCxnSpPr>
            <a:cxnSpLocks/>
          </p:cNvCxnSpPr>
          <p:nvPr/>
        </p:nvCxnSpPr>
        <p:spPr>
          <a:xfrm flipH="1">
            <a:off x="1673831" y="5616889"/>
            <a:ext cx="2328139" cy="0"/>
          </a:xfrm>
          <a:prstGeom prst="straightConnector1">
            <a:avLst/>
          </a:prstGeom>
          <a:ln>
            <a:solidFill>
              <a:schemeClr val="tx1">
                <a:lumMod val="75000"/>
                <a:lumOff val="25000"/>
              </a:schemeClr>
            </a:solidFill>
            <a:headEnd type="stealth" w="lg" len="lg"/>
            <a:tailEnd type="none" w="lg" len="lg"/>
          </a:ln>
          <a:effectLst/>
        </p:spPr>
        <p:style>
          <a:lnRef idx="2">
            <a:schemeClr val="accent1"/>
          </a:lnRef>
          <a:fillRef idx="0">
            <a:schemeClr val="accent1"/>
          </a:fillRef>
          <a:effectRef idx="1">
            <a:schemeClr val="accent1"/>
          </a:effectRef>
          <a:fontRef idx="minor">
            <a:schemeClr val="tx1"/>
          </a:fontRef>
        </p:style>
      </p:cxnSp>
      <p:sp>
        <p:nvSpPr>
          <p:cNvPr id="58" name="テキスト ボックス 57">
            <a:extLst>
              <a:ext uri="{FF2B5EF4-FFF2-40B4-BE49-F238E27FC236}">
                <a16:creationId xmlns:a16="http://schemas.microsoft.com/office/drawing/2014/main" id="{F4F1DB22-41A3-FB47-9DD5-CC34CB1DB9FE}"/>
              </a:ext>
            </a:extLst>
          </p:cNvPr>
          <p:cNvSpPr txBox="1"/>
          <p:nvPr/>
        </p:nvSpPr>
        <p:spPr>
          <a:xfrm flipH="1">
            <a:off x="2103603" y="5327191"/>
            <a:ext cx="1468595" cy="230832"/>
          </a:xfrm>
          <a:prstGeom prst="rect">
            <a:avLst/>
          </a:prstGeom>
          <a:noFill/>
        </p:spPr>
        <p:txBody>
          <a:bodyPr wrap="square" rtlCol="0" anchor="t">
            <a:spAutoFit/>
          </a:bodyPr>
          <a:lstStyle/>
          <a:p>
            <a:pPr algn="ctr"/>
            <a:r>
              <a:rPr kumimoji="1" lang="ja-JP" altLang="en-US" sz="900" dirty="0">
                <a:solidFill>
                  <a:schemeClr val="tx1">
                    <a:lumMod val="75000"/>
                    <a:lumOff val="25000"/>
                  </a:schemeClr>
                </a:solidFill>
              </a:rPr>
              <a:t>受講</a:t>
            </a:r>
          </a:p>
        </p:txBody>
      </p:sp>
      <p:cxnSp>
        <p:nvCxnSpPr>
          <p:cNvPr id="59" name="直線矢印コネクタ 58">
            <a:extLst>
              <a:ext uri="{FF2B5EF4-FFF2-40B4-BE49-F238E27FC236}">
                <a16:creationId xmlns:a16="http://schemas.microsoft.com/office/drawing/2014/main" id="{5702575A-DDD9-4040-93D8-4C8DC536C53A}"/>
              </a:ext>
            </a:extLst>
          </p:cNvPr>
          <p:cNvCxnSpPr>
            <a:cxnSpLocks/>
          </p:cNvCxnSpPr>
          <p:nvPr/>
        </p:nvCxnSpPr>
        <p:spPr>
          <a:xfrm flipV="1">
            <a:off x="7817758" y="3837506"/>
            <a:ext cx="0" cy="1322995"/>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60" name="直線矢印コネクタ 59">
            <a:extLst>
              <a:ext uri="{FF2B5EF4-FFF2-40B4-BE49-F238E27FC236}">
                <a16:creationId xmlns:a16="http://schemas.microsoft.com/office/drawing/2014/main" id="{A1B9625A-782F-3A4F-9BA1-8F52EEF7985B}"/>
              </a:ext>
            </a:extLst>
          </p:cNvPr>
          <p:cNvCxnSpPr>
            <a:cxnSpLocks/>
          </p:cNvCxnSpPr>
          <p:nvPr/>
        </p:nvCxnSpPr>
        <p:spPr>
          <a:xfrm>
            <a:off x="8261987" y="3837506"/>
            <a:ext cx="0" cy="1778922"/>
          </a:xfrm>
          <a:prstGeom prst="straightConnector1">
            <a:avLst/>
          </a:prstGeom>
          <a:ln>
            <a:solidFill>
              <a:schemeClr val="tx1">
                <a:lumMod val="75000"/>
                <a:lumOff val="25000"/>
              </a:schemeClr>
            </a:solidFill>
            <a:tailEnd type="none" w="lg" len="lg"/>
          </a:ln>
          <a:effectLst/>
        </p:spPr>
        <p:style>
          <a:lnRef idx="2">
            <a:schemeClr val="accent1"/>
          </a:lnRef>
          <a:fillRef idx="0">
            <a:schemeClr val="accent1"/>
          </a:fillRef>
          <a:effectRef idx="1">
            <a:schemeClr val="accent1"/>
          </a:effectRef>
          <a:fontRef idx="minor">
            <a:schemeClr val="tx1"/>
          </a:fontRef>
        </p:style>
      </p:cxnSp>
      <p:cxnSp>
        <p:nvCxnSpPr>
          <p:cNvPr id="61" name="直線矢印コネクタ 60">
            <a:extLst>
              <a:ext uri="{FF2B5EF4-FFF2-40B4-BE49-F238E27FC236}">
                <a16:creationId xmlns:a16="http://schemas.microsoft.com/office/drawing/2014/main" id="{1867C2C6-8143-1E49-B113-817DF67D8CBA}"/>
              </a:ext>
            </a:extLst>
          </p:cNvPr>
          <p:cNvCxnSpPr>
            <a:cxnSpLocks/>
          </p:cNvCxnSpPr>
          <p:nvPr/>
        </p:nvCxnSpPr>
        <p:spPr>
          <a:xfrm flipH="1" flipV="1">
            <a:off x="2118060" y="3837506"/>
            <a:ext cx="0" cy="1322995"/>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62" name="直線矢印コネクタ 61">
            <a:extLst>
              <a:ext uri="{FF2B5EF4-FFF2-40B4-BE49-F238E27FC236}">
                <a16:creationId xmlns:a16="http://schemas.microsoft.com/office/drawing/2014/main" id="{DCFEC27C-0194-5244-8100-2F660479C491}"/>
              </a:ext>
            </a:extLst>
          </p:cNvPr>
          <p:cNvCxnSpPr>
            <a:cxnSpLocks/>
          </p:cNvCxnSpPr>
          <p:nvPr/>
        </p:nvCxnSpPr>
        <p:spPr>
          <a:xfrm flipH="1">
            <a:off x="1673831" y="3837506"/>
            <a:ext cx="0" cy="1778922"/>
          </a:xfrm>
          <a:prstGeom prst="straightConnector1">
            <a:avLst/>
          </a:prstGeom>
          <a:ln>
            <a:solidFill>
              <a:schemeClr val="tx1">
                <a:lumMod val="75000"/>
                <a:lumOff val="25000"/>
              </a:schemeClr>
            </a:solidFill>
            <a:tailEnd type="none" w="lg" len="lg"/>
          </a:ln>
          <a:effectLst/>
        </p:spPr>
        <p:style>
          <a:lnRef idx="2">
            <a:schemeClr val="accent1"/>
          </a:lnRef>
          <a:fillRef idx="0">
            <a:schemeClr val="accent1"/>
          </a:fillRef>
          <a:effectRef idx="1">
            <a:schemeClr val="accent1"/>
          </a:effectRef>
          <a:fontRef idx="minor">
            <a:schemeClr val="tx1"/>
          </a:fontRef>
        </p:style>
      </p:cxnSp>
      <p:sp>
        <p:nvSpPr>
          <p:cNvPr id="63" name="テキスト ボックス 62">
            <a:extLst>
              <a:ext uri="{FF2B5EF4-FFF2-40B4-BE49-F238E27FC236}">
                <a16:creationId xmlns:a16="http://schemas.microsoft.com/office/drawing/2014/main" id="{D1433A37-D243-2C4B-A141-5848C441B74B}"/>
              </a:ext>
            </a:extLst>
          </p:cNvPr>
          <p:cNvSpPr txBox="1"/>
          <p:nvPr/>
        </p:nvSpPr>
        <p:spPr>
          <a:xfrm>
            <a:off x="2585217" y="1055667"/>
            <a:ext cx="4735592" cy="307777"/>
          </a:xfrm>
          <a:prstGeom prst="rect">
            <a:avLst/>
          </a:prstGeom>
          <a:noFill/>
        </p:spPr>
        <p:txBody>
          <a:bodyPr wrap="none" rtlCol="0" anchor="ctr">
            <a:spAutoFit/>
          </a:bodyPr>
          <a:lstStyle/>
          <a:p>
            <a:pPr algn="ctr"/>
            <a:r>
              <a:rPr kumimoji="1" lang="ja-JP" altLang="en-US" sz="1400" dirty="0">
                <a:solidFill>
                  <a:schemeClr val="tx1">
                    <a:lumMod val="75000"/>
                    <a:lumOff val="25000"/>
                  </a:schemeClr>
                </a:solidFill>
              </a:rPr>
              <a:t>オンライン上で不特定多数の人に業務</a:t>
            </a:r>
            <a:r>
              <a:rPr lang="ja-JP" altLang="en-US" sz="1400" dirty="0">
                <a:solidFill>
                  <a:schemeClr val="tx1">
                    <a:lumMod val="75000"/>
                    <a:lumOff val="25000"/>
                  </a:schemeClr>
                </a:solidFill>
              </a:rPr>
              <a:t>を発注できる</a:t>
            </a:r>
            <a:r>
              <a:rPr kumimoji="1" lang="ja-JP" altLang="en-US" sz="1400" dirty="0">
                <a:solidFill>
                  <a:schemeClr val="tx1">
                    <a:lumMod val="75000"/>
                    <a:lumOff val="25000"/>
                  </a:schemeClr>
                </a:solidFill>
              </a:rPr>
              <a:t>サービス</a:t>
            </a:r>
          </a:p>
        </p:txBody>
      </p:sp>
      <p:sp>
        <p:nvSpPr>
          <p:cNvPr id="51" name="テキスト ボックス 50">
            <a:extLst>
              <a:ext uri="{FF2B5EF4-FFF2-40B4-BE49-F238E27FC236}">
                <a16:creationId xmlns:a16="http://schemas.microsoft.com/office/drawing/2014/main" id="{11779D37-C11F-4A46-99B0-B1AF1B0F52C3}"/>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4.</a:t>
            </a:r>
            <a:r>
              <a:rPr lang="ja-JP" altLang="en-US" sz="900" dirty="0">
                <a:latin typeface="Meiryo UI" panose="020B0604030504040204" pitchFamily="50" charset="-128"/>
                <a:ea typeface="Meiryo UI" panose="020B0604030504040204" pitchFamily="50" charset="-128"/>
              </a:rPr>
              <a:t>戦略を立案する</a:t>
            </a:r>
          </a:p>
        </p:txBody>
      </p:sp>
      <p:sp>
        <p:nvSpPr>
          <p:cNvPr id="52" name="テキスト ボックス 51">
            <a:extLst>
              <a:ext uri="{FF2B5EF4-FFF2-40B4-BE49-F238E27FC236}">
                <a16:creationId xmlns:a16="http://schemas.microsoft.com/office/drawing/2014/main" id="{44C93D36-4BB5-4321-AA69-BE0051EC3C59}"/>
              </a:ext>
            </a:extLst>
          </p:cNvPr>
          <p:cNvSpPr txBox="1"/>
          <p:nvPr/>
        </p:nvSpPr>
        <p:spPr>
          <a:xfrm>
            <a:off x="1809280" y="6560810"/>
            <a:ext cx="1904689"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STEP2:</a:t>
            </a:r>
            <a:r>
              <a:rPr lang="ja-JP" altLang="en-US" sz="900" dirty="0">
                <a:latin typeface="Meiryo UI" panose="020B0604030504040204" pitchFamily="50" charset="-128"/>
                <a:ea typeface="Meiryo UI" panose="020B0604030504040204" pitchFamily="50" charset="-128"/>
              </a:rPr>
              <a:t>どのように実現するかを考える</a:t>
            </a:r>
          </a:p>
        </p:txBody>
      </p:sp>
    </p:spTree>
    <p:extLst>
      <p:ext uri="{BB962C8B-B14F-4D97-AF65-F5344CB8AC3E}">
        <p14:creationId xmlns:p14="http://schemas.microsoft.com/office/powerpoint/2010/main" val="79224164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テキスト ボックス 52">
            <a:extLst>
              <a:ext uri="{FF2B5EF4-FFF2-40B4-BE49-F238E27FC236}">
                <a16:creationId xmlns:a16="http://schemas.microsoft.com/office/drawing/2014/main" id="{FAB67964-194E-FE45-95A6-C787C9E7DD2C}"/>
              </a:ext>
            </a:extLst>
          </p:cNvPr>
          <p:cNvSpPr txBox="1"/>
          <p:nvPr/>
        </p:nvSpPr>
        <p:spPr>
          <a:xfrm>
            <a:off x="463308" y="238540"/>
            <a:ext cx="1266693"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38_</a:t>
            </a:r>
            <a:r>
              <a:rPr lang="ja-JP" altLang="en-US" dirty="0"/>
              <a:t>スキーム図</a:t>
            </a:r>
          </a:p>
        </p:txBody>
      </p:sp>
      <p:sp>
        <p:nvSpPr>
          <p:cNvPr id="56" name="正方形/長方形 55">
            <a:extLst>
              <a:ext uri="{FF2B5EF4-FFF2-40B4-BE49-F238E27FC236}">
                <a16:creationId xmlns:a16="http://schemas.microsoft.com/office/drawing/2014/main" id="{2A90AFCC-3631-0D47-840D-BC377D26E997}"/>
              </a:ext>
            </a:extLst>
          </p:cNvPr>
          <p:cNvSpPr/>
          <p:nvPr/>
        </p:nvSpPr>
        <p:spPr>
          <a:xfrm>
            <a:off x="337288" y="682812"/>
            <a:ext cx="9231425" cy="580744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a16="http://schemas.microsoft.com/office/drawing/2014/main" id="{E85F5F45-E38C-4E47-B6C9-9773F0B574C4}"/>
              </a:ext>
            </a:extLst>
          </p:cNvPr>
          <p:cNvSpPr/>
          <p:nvPr/>
        </p:nvSpPr>
        <p:spPr>
          <a:xfrm>
            <a:off x="3485825" y="2615015"/>
            <a:ext cx="1438600" cy="1939425"/>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94" name="直線矢印コネクタ 93">
            <a:extLst>
              <a:ext uri="{FF2B5EF4-FFF2-40B4-BE49-F238E27FC236}">
                <a16:creationId xmlns:a16="http://schemas.microsoft.com/office/drawing/2014/main" id="{0FB775EA-6A7F-D742-8018-03C0066FBCAD}"/>
              </a:ext>
            </a:extLst>
          </p:cNvPr>
          <p:cNvCxnSpPr>
            <a:cxnSpLocks/>
          </p:cNvCxnSpPr>
          <p:nvPr/>
        </p:nvCxnSpPr>
        <p:spPr>
          <a:xfrm flipH="1">
            <a:off x="5151515" y="3223116"/>
            <a:ext cx="1114580" cy="0"/>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95" name="テキスト ボックス 94">
            <a:extLst>
              <a:ext uri="{FF2B5EF4-FFF2-40B4-BE49-F238E27FC236}">
                <a16:creationId xmlns:a16="http://schemas.microsoft.com/office/drawing/2014/main" id="{DEFF839F-898D-7A46-A8A0-C56D98CB52D5}"/>
              </a:ext>
            </a:extLst>
          </p:cNvPr>
          <p:cNvSpPr txBox="1"/>
          <p:nvPr/>
        </p:nvSpPr>
        <p:spPr>
          <a:xfrm flipH="1">
            <a:off x="5258264" y="2945512"/>
            <a:ext cx="901081" cy="230832"/>
          </a:xfrm>
          <a:prstGeom prst="rect">
            <a:avLst/>
          </a:prstGeom>
          <a:noFill/>
        </p:spPr>
        <p:txBody>
          <a:bodyPr wrap="square" rtlCol="0" anchor="t">
            <a:spAutoFit/>
          </a:bodyPr>
          <a:lstStyle/>
          <a:p>
            <a:pPr algn="ctr"/>
            <a:r>
              <a:rPr lang="ja-JP" altLang="en-US" sz="900" dirty="0">
                <a:solidFill>
                  <a:schemeClr val="tx1">
                    <a:lumMod val="75000"/>
                    <a:lumOff val="25000"/>
                  </a:schemeClr>
                </a:solidFill>
              </a:rPr>
              <a:t>やりとり</a:t>
            </a:r>
            <a:endParaRPr kumimoji="1" lang="ja-JP" altLang="en-US" sz="900" dirty="0">
              <a:solidFill>
                <a:schemeClr val="tx1">
                  <a:lumMod val="75000"/>
                  <a:lumOff val="25000"/>
                </a:schemeClr>
              </a:solidFill>
            </a:endParaRPr>
          </a:p>
        </p:txBody>
      </p:sp>
      <p:cxnSp>
        <p:nvCxnSpPr>
          <p:cNvPr id="125" name="直線矢印コネクタ 124">
            <a:extLst>
              <a:ext uri="{FF2B5EF4-FFF2-40B4-BE49-F238E27FC236}">
                <a16:creationId xmlns:a16="http://schemas.microsoft.com/office/drawing/2014/main" id="{420165D5-81F4-9E4F-B2D5-0571F4D582BA}"/>
              </a:ext>
            </a:extLst>
          </p:cNvPr>
          <p:cNvCxnSpPr>
            <a:cxnSpLocks/>
          </p:cNvCxnSpPr>
          <p:nvPr/>
        </p:nvCxnSpPr>
        <p:spPr>
          <a:xfrm>
            <a:off x="5146875" y="4054429"/>
            <a:ext cx="1114580" cy="0"/>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126" name="テキスト ボックス 125">
            <a:extLst>
              <a:ext uri="{FF2B5EF4-FFF2-40B4-BE49-F238E27FC236}">
                <a16:creationId xmlns:a16="http://schemas.microsoft.com/office/drawing/2014/main" id="{38268B2B-FF56-4841-988D-DD06AB05ABDE}"/>
              </a:ext>
            </a:extLst>
          </p:cNvPr>
          <p:cNvSpPr txBox="1"/>
          <p:nvPr/>
        </p:nvSpPr>
        <p:spPr>
          <a:xfrm flipH="1">
            <a:off x="5253624" y="3776825"/>
            <a:ext cx="901081" cy="230832"/>
          </a:xfrm>
          <a:prstGeom prst="rect">
            <a:avLst/>
          </a:prstGeom>
          <a:noFill/>
        </p:spPr>
        <p:txBody>
          <a:bodyPr wrap="square" rtlCol="0" anchor="t">
            <a:spAutoFit/>
          </a:bodyPr>
          <a:lstStyle/>
          <a:p>
            <a:pPr algn="ctr"/>
            <a:r>
              <a:rPr kumimoji="1" lang="ja-JP" altLang="en-US" sz="900" dirty="0">
                <a:solidFill>
                  <a:schemeClr val="tx1">
                    <a:lumMod val="75000"/>
                    <a:lumOff val="25000"/>
                  </a:schemeClr>
                </a:solidFill>
              </a:rPr>
              <a:t>お金の流れ</a:t>
            </a:r>
          </a:p>
        </p:txBody>
      </p:sp>
      <p:sp>
        <p:nvSpPr>
          <p:cNvPr id="136" name="円/楕円 135">
            <a:extLst>
              <a:ext uri="{FF2B5EF4-FFF2-40B4-BE49-F238E27FC236}">
                <a16:creationId xmlns:a16="http://schemas.microsoft.com/office/drawing/2014/main" id="{D670F9DB-22E3-6247-B605-0A13B653F63F}"/>
              </a:ext>
            </a:extLst>
          </p:cNvPr>
          <p:cNvSpPr/>
          <p:nvPr/>
        </p:nvSpPr>
        <p:spPr>
          <a:xfrm>
            <a:off x="5628436" y="3982606"/>
            <a:ext cx="160737" cy="160737"/>
          </a:xfrm>
          <a:prstGeom prst="ellipse">
            <a:avLst/>
          </a:prstGeom>
          <a:solidFill>
            <a:srgbClr val="FFFF00"/>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900" dirty="0">
                <a:solidFill>
                  <a:schemeClr val="tx1">
                    <a:lumMod val="75000"/>
                    <a:lumOff val="25000"/>
                  </a:schemeClr>
                </a:solidFill>
              </a:rPr>
              <a:t>¥</a:t>
            </a:r>
            <a:endParaRPr kumimoji="1" lang="ja-JP" altLang="en-US" sz="900" dirty="0">
              <a:solidFill>
                <a:schemeClr val="tx1">
                  <a:lumMod val="75000"/>
                  <a:lumOff val="25000"/>
                </a:schemeClr>
              </a:solidFill>
            </a:endParaRPr>
          </a:p>
        </p:txBody>
      </p:sp>
      <p:sp>
        <p:nvSpPr>
          <p:cNvPr id="50" name="テキスト ボックス 49">
            <a:extLst>
              <a:ext uri="{FF2B5EF4-FFF2-40B4-BE49-F238E27FC236}">
                <a16:creationId xmlns:a16="http://schemas.microsoft.com/office/drawing/2014/main" id="{5965B8C9-F4BD-594E-8FE7-B831D8E9A501}"/>
              </a:ext>
            </a:extLst>
          </p:cNvPr>
          <p:cNvSpPr txBox="1"/>
          <p:nvPr/>
        </p:nvSpPr>
        <p:spPr>
          <a:xfrm flipH="1">
            <a:off x="3754584" y="4719902"/>
            <a:ext cx="901081" cy="253916"/>
          </a:xfrm>
          <a:prstGeom prst="rect">
            <a:avLst/>
          </a:prstGeom>
          <a:noFill/>
        </p:spPr>
        <p:txBody>
          <a:bodyPr wrap="square" rtlCol="0" anchor="t">
            <a:spAutoFit/>
          </a:bodyPr>
          <a:lstStyle/>
          <a:p>
            <a:pPr algn="ctr"/>
            <a:r>
              <a:rPr kumimoji="1" lang="ja-JP" altLang="en-US" sz="1050" dirty="0">
                <a:solidFill>
                  <a:schemeClr val="tx1">
                    <a:lumMod val="75000"/>
                    <a:lumOff val="25000"/>
                  </a:schemeClr>
                </a:solidFill>
              </a:rPr>
              <a:t>ブロック</a:t>
            </a:r>
          </a:p>
        </p:txBody>
      </p:sp>
      <p:sp>
        <p:nvSpPr>
          <p:cNvPr id="51" name="テキスト ボックス 50">
            <a:extLst>
              <a:ext uri="{FF2B5EF4-FFF2-40B4-BE49-F238E27FC236}">
                <a16:creationId xmlns:a16="http://schemas.microsoft.com/office/drawing/2014/main" id="{C7A9D059-F618-4548-B944-9BCC787E2C84}"/>
              </a:ext>
            </a:extLst>
          </p:cNvPr>
          <p:cNvSpPr txBox="1"/>
          <p:nvPr/>
        </p:nvSpPr>
        <p:spPr>
          <a:xfrm flipH="1">
            <a:off x="5253625" y="4719902"/>
            <a:ext cx="901081" cy="253916"/>
          </a:xfrm>
          <a:prstGeom prst="rect">
            <a:avLst/>
          </a:prstGeom>
          <a:noFill/>
        </p:spPr>
        <p:txBody>
          <a:bodyPr wrap="square" rtlCol="0" anchor="t">
            <a:spAutoFit/>
          </a:bodyPr>
          <a:lstStyle/>
          <a:p>
            <a:pPr algn="ctr"/>
            <a:r>
              <a:rPr lang="ja-JP" altLang="en-US" sz="1050" dirty="0">
                <a:solidFill>
                  <a:schemeClr val="tx1">
                    <a:lumMod val="75000"/>
                    <a:lumOff val="25000"/>
                  </a:schemeClr>
                </a:solidFill>
              </a:rPr>
              <a:t>矢印</a:t>
            </a:r>
            <a:endParaRPr kumimoji="1" lang="ja-JP" altLang="en-US" sz="1050" dirty="0">
              <a:solidFill>
                <a:schemeClr val="tx1">
                  <a:lumMod val="75000"/>
                  <a:lumOff val="25000"/>
                </a:schemeClr>
              </a:solidFill>
            </a:endParaRPr>
          </a:p>
        </p:txBody>
      </p:sp>
      <p:sp>
        <p:nvSpPr>
          <p:cNvPr id="52" name="テキスト ボックス 51">
            <a:extLst>
              <a:ext uri="{FF2B5EF4-FFF2-40B4-BE49-F238E27FC236}">
                <a16:creationId xmlns:a16="http://schemas.microsoft.com/office/drawing/2014/main" id="{FC644229-94A8-BC44-8363-3A452B0E00A8}"/>
              </a:ext>
            </a:extLst>
          </p:cNvPr>
          <p:cNvSpPr txBox="1"/>
          <p:nvPr/>
        </p:nvSpPr>
        <p:spPr>
          <a:xfrm flipH="1">
            <a:off x="3404799" y="2114200"/>
            <a:ext cx="3096402" cy="253916"/>
          </a:xfrm>
          <a:prstGeom prst="rect">
            <a:avLst/>
          </a:prstGeom>
          <a:noFill/>
        </p:spPr>
        <p:txBody>
          <a:bodyPr wrap="square" rtlCol="0" anchor="t">
            <a:spAutoFit/>
          </a:bodyPr>
          <a:lstStyle/>
          <a:p>
            <a:pPr algn="ctr"/>
            <a:r>
              <a:rPr lang="ja-JP" altLang="en-US" sz="1050" dirty="0">
                <a:solidFill>
                  <a:schemeClr val="tx1">
                    <a:lumMod val="75000"/>
                    <a:lumOff val="25000"/>
                  </a:schemeClr>
                </a:solidFill>
              </a:rPr>
              <a:t>スキーム図を作成するための基本オブジェクト</a:t>
            </a:r>
            <a:endParaRPr kumimoji="1" lang="ja-JP" altLang="en-US" sz="1050" dirty="0">
              <a:solidFill>
                <a:schemeClr val="tx1">
                  <a:lumMod val="75000"/>
                  <a:lumOff val="25000"/>
                </a:schemeClr>
              </a:solidFill>
            </a:endParaRPr>
          </a:p>
        </p:txBody>
      </p:sp>
      <p:sp>
        <p:nvSpPr>
          <p:cNvPr id="14" name="テキスト ボックス 13">
            <a:extLst>
              <a:ext uri="{FF2B5EF4-FFF2-40B4-BE49-F238E27FC236}">
                <a16:creationId xmlns:a16="http://schemas.microsoft.com/office/drawing/2014/main" id="{8E582ABB-908B-4C2F-BE44-1D4AF0A6DB46}"/>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4.</a:t>
            </a:r>
            <a:r>
              <a:rPr lang="ja-JP" altLang="en-US" sz="900" dirty="0">
                <a:latin typeface="Meiryo UI" panose="020B0604030504040204" pitchFamily="50" charset="-128"/>
                <a:ea typeface="Meiryo UI" panose="020B0604030504040204" pitchFamily="50" charset="-128"/>
              </a:rPr>
              <a:t>戦略を立案する</a:t>
            </a:r>
          </a:p>
        </p:txBody>
      </p:sp>
      <p:sp>
        <p:nvSpPr>
          <p:cNvPr id="15" name="テキスト ボックス 14">
            <a:extLst>
              <a:ext uri="{FF2B5EF4-FFF2-40B4-BE49-F238E27FC236}">
                <a16:creationId xmlns:a16="http://schemas.microsoft.com/office/drawing/2014/main" id="{797E100D-0CFD-4568-B365-E9E80BE47B4C}"/>
              </a:ext>
            </a:extLst>
          </p:cNvPr>
          <p:cNvSpPr txBox="1"/>
          <p:nvPr/>
        </p:nvSpPr>
        <p:spPr>
          <a:xfrm>
            <a:off x="1809280" y="6560810"/>
            <a:ext cx="1904689"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STEP2:</a:t>
            </a:r>
            <a:r>
              <a:rPr lang="ja-JP" altLang="en-US" sz="900" dirty="0">
                <a:latin typeface="Meiryo UI" panose="020B0604030504040204" pitchFamily="50" charset="-128"/>
                <a:ea typeface="Meiryo UI" panose="020B0604030504040204" pitchFamily="50" charset="-128"/>
              </a:rPr>
              <a:t>どのように実現するかを考える</a:t>
            </a:r>
          </a:p>
        </p:txBody>
      </p:sp>
    </p:spTree>
    <p:extLst>
      <p:ext uri="{BB962C8B-B14F-4D97-AF65-F5344CB8AC3E}">
        <p14:creationId xmlns:p14="http://schemas.microsoft.com/office/powerpoint/2010/main" val="367103575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テキスト ボックス 119"/>
          <p:cNvSpPr txBox="1"/>
          <p:nvPr/>
        </p:nvSpPr>
        <p:spPr>
          <a:xfrm>
            <a:off x="344815" y="2503208"/>
            <a:ext cx="1508022" cy="261610"/>
          </a:xfrm>
          <a:prstGeom prst="rect">
            <a:avLst/>
          </a:prstGeom>
          <a:noFill/>
        </p:spPr>
        <p:txBody>
          <a:bodyPr wrap="square" rtlCol="0" anchor="ctr">
            <a:spAutoFit/>
          </a:bodyPr>
          <a:lstStyle/>
          <a:p>
            <a:pPr algn="ctr"/>
            <a:r>
              <a:rPr kumimoji="1" lang="ja-JP" altLang="en-US" sz="1100" dirty="0">
                <a:solidFill>
                  <a:srgbClr val="404040"/>
                </a:solidFill>
                <a:latin typeface="メイリオ"/>
                <a:ea typeface="メイリオ"/>
                <a:cs typeface="メイリオ"/>
              </a:rPr>
              <a:t>顧客の状態</a:t>
            </a:r>
          </a:p>
        </p:txBody>
      </p:sp>
      <p:sp>
        <p:nvSpPr>
          <p:cNvPr id="28" name="テキスト ボックス 27">
            <a:extLst>
              <a:ext uri="{FF2B5EF4-FFF2-40B4-BE49-F238E27FC236}">
                <a16:creationId xmlns:a16="http://schemas.microsoft.com/office/drawing/2014/main" id="{75FA6108-03B5-4949-A7E9-4147A8DDA853}"/>
              </a:ext>
            </a:extLst>
          </p:cNvPr>
          <p:cNvSpPr txBox="1"/>
          <p:nvPr/>
        </p:nvSpPr>
        <p:spPr>
          <a:xfrm>
            <a:off x="344814" y="5511256"/>
            <a:ext cx="1513801" cy="415498"/>
          </a:xfrm>
          <a:prstGeom prst="rect">
            <a:avLst/>
          </a:prstGeom>
          <a:noFill/>
        </p:spPr>
        <p:txBody>
          <a:bodyPr wrap="square" rtlCol="0" anchor="ctr">
            <a:spAutoFit/>
          </a:bodyPr>
          <a:lstStyle/>
          <a:p>
            <a:pPr algn="ctr"/>
            <a:r>
              <a:rPr kumimoji="1" lang="ja-JP" altLang="en-US" sz="1050" dirty="0">
                <a:solidFill>
                  <a:srgbClr val="404040"/>
                </a:solidFill>
                <a:latin typeface="メイリオ"/>
                <a:ea typeface="メイリオ"/>
                <a:cs typeface="メイリオ"/>
              </a:rPr>
              <a:t>コミュニケーション</a:t>
            </a:r>
            <a:endParaRPr kumimoji="1" lang="en-US" altLang="ja-JP" sz="1050" dirty="0">
              <a:solidFill>
                <a:srgbClr val="404040"/>
              </a:solidFill>
              <a:latin typeface="メイリオ"/>
              <a:ea typeface="メイリオ"/>
              <a:cs typeface="メイリオ"/>
            </a:endParaRPr>
          </a:p>
          <a:p>
            <a:pPr algn="ctr"/>
            <a:r>
              <a:rPr kumimoji="1" lang="ja-JP" altLang="en-US" sz="1050" dirty="0">
                <a:solidFill>
                  <a:srgbClr val="404040"/>
                </a:solidFill>
                <a:latin typeface="メイリオ"/>
                <a:ea typeface="メイリオ"/>
                <a:cs typeface="メイリオ"/>
              </a:rPr>
              <a:t>施策の内容</a:t>
            </a:r>
          </a:p>
        </p:txBody>
      </p:sp>
      <p:sp>
        <p:nvSpPr>
          <p:cNvPr id="33" name="テキスト ボックス 32">
            <a:extLst>
              <a:ext uri="{FF2B5EF4-FFF2-40B4-BE49-F238E27FC236}">
                <a16:creationId xmlns:a16="http://schemas.microsoft.com/office/drawing/2014/main" id="{2DF7100A-A69D-A345-9E96-D340F3DF3622}"/>
              </a:ext>
            </a:extLst>
          </p:cNvPr>
          <p:cNvSpPr txBox="1"/>
          <p:nvPr/>
        </p:nvSpPr>
        <p:spPr>
          <a:xfrm>
            <a:off x="344814" y="4045705"/>
            <a:ext cx="1513801" cy="261610"/>
          </a:xfrm>
          <a:prstGeom prst="rect">
            <a:avLst/>
          </a:prstGeom>
          <a:noFill/>
        </p:spPr>
        <p:txBody>
          <a:bodyPr wrap="square" rtlCol="0" anchor="ctr">
            <a:spAutoFit/>
          </a:bodyPr>
          <a:lstStyle/>
          <a:p>
            <a:pPr algn="ctr"/>
            <a:r>
              <a:rPr lang="ja-JP" altLang="en-US" sz="1100" dirty="0">
                <a:solidFill>
                  <a:srgbClr val="404040"/>
                </a:solidFill>
                <a:latin typeface="メイリオ"/>
                <a:ea typeface="メイリオ"/>
                <a:cs typeface="メイリオ"/>
              </a:rPr>
              <a:t>顧客のニーズ</a:t>
            </a:r>
            <a:endParaRPr kumimoji="1" lang="ja-JP" altLang="en-US" sz="1100" dirty="0">
              <a:solidFill>
                <a:srgbClr val="404040"/>
              </a:solidFill>
              <a:latin typeface="メイリオ"/>
              <a:ea typeface="メイリオ"/>
              <a:cs typeface="メイリオ"/>
            </a:endParaRPr>
          </a:p>
        </p:txBody>
      </p:sp>
      <p:cxnSp>
        <p:nvCxnSpPr>
          <p:cNvPr id="37" name="直線コネクタ 36">
            <a:extLst>
              <a:ext uri="{FF2B5EF4-FFF2-40B4-BE49-F238E27FC236}">
                <a16:creationId xmlns:a16="http://schemas.microsoft.com/office/drawing/2014/main" id="{1FFA01A9-0557-B04F-88C2-3ECD59E582B7}"/>
              </a:ext>
            </a:extLst>
          </p:cNvPr>
          <p:cNvCxnSpPr/>
          <p:nvPr/>
        </p:nvCxnSpPr>
        <p:spPr>
          <a:xfrm>
            <a:off x="347654" y="3405261"/>
            <a:ext cx="9219407"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8" name="直線コネクタ 37">
            <a:extLst>
              <a:ext uri="{FF2B5EF4-FFF2-40B4-BE49-F238E27FC236}">
                <a16:creationId xmlns:a16="http://schemas.microsoft.com/office/drawing/2014/main" id="{CEADCCA0-EC7E-4540-BE8C-804C2868DCBC}"/>
              </a:ext>
            </a:extLst>
          </p:cNvPr>
          <p:cNvCxnSpPr/>
          <p:nvPr/>
        </p:nvCxnSpPr>
        <p:spPr>
          <a:xfrm>
            <a:off x="347654" y="4947758"/>
            <a:ext cx="9219407"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73" name="直線コネクタ 72"/>
          <p:cNvCxnSpPr/>
          <p:nvPr/>
        </p:nvCxnSpPr>
        <p:spPr>
          <a:xfrm>
            <a:off x="1858616" y="1097503"/>
            <a:ext cx="770838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9" name="直線コネクタ 38">
            <a:extLst>
              <a:ext uri="{FF2B5EF4-FFF2-40B4-BE49-F238E27FC236}">
                <a16:creationId xmlns:a16="http://schemas.microsoft.com/office/drawing/2014/main" id="{25E75FEE-9309-504D-B67C-1E929FF1992D}"/>
              </a:ext>
            </a:extLst>
          </p:cNvPr>
          <p:cNvCxnSpPr/>
          <p:nvPr/>
        </p:nvCxnSpPr>
        <p:spPr>
          <a:xfrm>
            <a:off x="3400454" y="686423"/>
            <a:ext cx="1"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0" name="直線コネクタ 39">
            <a:extLst>
              <a:ext uri="{FF2B5EF4-FFF2-40B4-BE49-F238E27FC236}">
                <a16:creationId xmlns:a16="http://schemas.microsoft.com/office/drawing/2014/main" id="{86872417-D9D8-714C-91CD-4059A981595F}"/>
              </a:ext>
            </a:extLst>
          </p:cNvPr>
          <p:cNvCxnSpPr/>
          <p:nvPr/>
        </p:nvCxnSpPr>
        <p:spPr>
          <a:xfrm>
            <a:off x="4942291" y="1097502"/>
            <a:ext cx="1" cy="539275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1" name="直線コネクタ 40">
            <a:extLst>
              <a:ext uri="{FF2B5EF4-FFF2-40B4-BE49-F238E27FC236}">
                <a16:creationId xmlns:a16="http://schemas.microsoft.com/office/drawing/2014/main" id="{80C49512-F113-BE4C-B73A-3E0E880A02CA}"/>
              </a:ext>
            </a:extLst>
          </p:cNvPr>
          <p:cNvCxnSpPr/>
          <p:nvPr/>
        </p:nvCxnSpPr>
        <p:spPr>
          <a:xfrm>
            <a:off x="6484129" y="1097502"/>
            <a:ext cx="1" cy="539275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2" name="直線コネクタ 41">
            <a:extLst>
              <a:ext uri="{FF2B5EF4-FFF2-40B4-BE49-F238E27FC236}">
                <a16:creationId xmlns:a16="http://schemas.microsoft.com/office/drawing/2014/main" id="{E5D67FDA-83E6-2D42-A1E0-5BAFACB53C0A}"/>
              </a:ext>
            </a:extLst>
          </p:cNvPr>
          <p:cNvCxnSpPr/>
          <p:nvPr/>
        </p:nvCxnSpPr>
        <p:spPr>
          <a:xfrm>
            <a:off x="8025965" y="686423"/>
            <a:ext cx="1"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43" name="テキスト ボックス 42">
            <a:extLst>
              <a:ext uri="{FF2B5EF4-FFF2-40B4-BE49-F238E27FC236}">
                <a16:creationId xmlns:a16="http://schemas.microsoft.com/office/drawing/2014/main" id="{27BB8ECC-9F4B-B848-97C3-35C3FC6F2551}"/>
              </a:ext>
            </a:extLst>
          </p:cNvPr>
          <p:cNvSpPr txBox="1"/>
          <p:nvPr/>
        </p:nvSpPr>
        <p:spPr>
          <a:xfrm>
            <a:off x="1877306" y="741654"/>
            <a:ext cx="1513803" cy="300618"/>
          </a:xfrm>
          <a:prstGeom prst="rect">
            <a:avLst/>
          </a:prstGeom>
          <a:noFill/>
        </p:spPr>
        <p:txBody>
          <a:bodyPr wrap="square" rtlCol="0" anchor="ctr">
            <a:spAutoFit/>
          </a:bodyPr>
          <a:lstStyle/>
          <a:p>
            <a:pPr algn="ctr"/>
            <a:r>
              <a:rPr lang="ja-JP" altLang="en-US" sz="1100" dirty="0">
                <a:solidFill>
                  <a:srgbClr val="404040"/>
                </a:solidFill>
                <a:latin typeface="メイリオ"/>
                <a:ea typeface="メイリオ"/>
                <a:cs typeface="メイリオ"/>
              </a:rPr>
              <a:t>認知段階</a:t>
            </a:r>
            <a:endParaRPr kumimoji="1" lang="ja-JP" altLang="en-US" sz="1100" dirty="0">
              <a:solidFill>
                <a:srgbClr val="404040"/>
              </a:solidFill>
              <a:latin typeface="メイリオ"/>
              <a:ea typeface="メイリオ"/>
              <a:cs typeface="メイリオ"/>
            </a:endParaRPr>
          </a:p>
        </p:txBody>
      </p:sp>
      <p:sp>
        <p:nvSpPr>
          <p:cNvPr id="44" name="テキスト ボックス 43">
            <a:extLst>
              <a:ext uri="{FF2B5EF4-FFF2-40B4-BE49-F238E27FC236}">
                <a16:creationId xmlns:a16="http://schemas.microsoft.com/office/drawing/2014/main" id="{8B0FA1EB-2E04-EF4C-A197-337E65D09686}"/>
              </a:ext>
            </a:extLst>
          </p:cNvPr>
          <p:cNvSpPr txBox="1"/>
          <p:nvPr/>
        </p:nvSpPr>
        <p:spPr>
          <a:xfrm>
            <a:off x="3409799" y="741654"/>
            <a:ext cx="4606822" cy="300618"/>
          </a:xfrm>
          <a:prstGeom prst="rect">
            <a:avLst/>
          </a:prstGeom>
          <a:noFill/>
        </p:spPr>
        <p:txBody>
          <a:bodyPr wrap="square" rtlCol="0" anchor="ctr">
            <a:spAutoFit/>
          </a:bodyPr>
          <a:lstStyle/>
          <a:p>
            <a:pPr algn="ctr"/>
            <a:r>
              <a:rPr lang="ja-JP" altLang="en-US" sz="1100" dirty="0">
                <a:solidFill>
                  <a:srgbClr val="404040"/>
                </a:solidFill>
                <a:latin typeface="メイリオ"/>
                <a:ea typeface="メイリオ"/>
                <a:cs typeface="メイリオ"/>
              </a:rPr>
              <a:t>感情段階</a:t>
            </a:r>
            <a:endParaRPr kumimoji="1" lang="ja-JP" altLang="en-US" sz="1100" dirty="0">
              <a:solidFill>
                <a:srgbClr val="404040"/>
              </a:solidFill>
              <a:latin typeface="メイリオ"/>
              <a:ea typeface="メイリオ"/>
              <a:cs typeface="メイリオ"/>
            </a:endParaRPr>
          </a:p>
        </p:txBody>
      </p:sp>
      <p:sp>
        <p:nvSpPr>
          <p:cNvPr id="45" name="テキスト ボックス 44">
            <a:extLst>
              <a:ext uri="{FF2B5EF4-FFF2-40B4-BE49-F238E27FC236}">
                <a16:creationId xmlns:a16="http://schemas.microsoft.com/office/drawing/2014/main" id="{65D334D5-7902-2640-B8C3-FC07B39791A9}"/>
              </a:ext>
            </a:extLst>
          </p:cNvPr>
          <p:cNvSpPr txBox="1"/>
          <p:nvPr/>
        </p:nvSpPr>
        <p:spPr>
          <a:xfrm>
            <a:off x="8035312" y="741654"/>
            <a:ext cx="1531688" cy="300618"/>
          </a:xfrm>
          <a:prstGeom prst="rect">
            <a:avLst/>
          </a:prstGeom>
          <a:noFill/>
        </p:spPr>
        <p:txBody>
          <a:bodyPr wrap="square" rtlCol="0" anchor="ctr">
            <a:spAutoFit/>
          </a:bodyPr>
          <a:lstStyle/>
          <a:p>
            <a:pPr algn="ctr"/>
            <a:r>
              <a:rPr lang="ja-JP" altLang="en-US" sz="1100" dirty="0">
                <a:solidFill>
                  <a:srgbClr val="404040"/>
                </a:solidFill>
                <a:latin typeface="メイリオ"/>
                <a:ea typeface="メイリオ"/>
                <a:cs typeface="メイリオ"/>
              </a:rPr>
              <a:t>行動段階</a:t>
            </a:r>
            <a:endParaRPr kumimoji="1" lang="ja-JP" altLang="en-US" sz="1100" dirty="0">
              <a:solidFill>
                <a:srgbClr val="404040"/>
              </a:solidFill>
              <a:latin typeface="メイリオ"/>
              <a:ea typeface="メイリオ"/>
              <a:cs typeface="メイリオ"/>
            </a:endParaRPr>
          </a:p>
        </p:txBody>
      </p:sp>
      <p:sp>
        <p:nvSpPr>
          <p:cNvPr id="46" name="テキスト ボックス 45">
            <a:extLst>
              <a:ext uri="{FF2B5EF4-FFF2-40B4-BE49-F238E27FC236}">
                <a16:creationId xmlns:a16="http://schemas.microsoft.com/office/drawing/2014/main" id="{9E3FFB25-0D3F-844B-8955-8FA776F48070}"/>
              </a:ext>
            </a:extLst>
          </p:cNvPr>
          <p:cNvSpPr txBox="1"/>
          <p:nvPr/>
        </p:nvSpPr>
        <p:spPr>
          <a:xfrm>
            <a:off x="1886652" y="1232566"/>
            <a:ext cx="1513803" cy="495135"/>
          </a:xfrm>
          <a:prstGeom prst="rect">
            <a:avLst/>
          </a:prstGeom>
          <a:noFill/>
        </p:spPr>
        <p:txBody>
          <a:bodyPr wrap="square" rtlCol="0" anchor="ctr">
            <a:spAutoFit/>
          </a:bodyPr>
          <a:lstStyle/>
          <a:p>
            <a:pPr algn="ctr"/>
            <a:r>
              <a:rPr kumimoji="1" lang="ja-JP" altLang="en-US" sz="1100" dirty="0">
                <a:solidFill>
                  <a:srgbClr val="404040"/>
                </a:solidFill>
                <a:latin typeface="メイリオ"/>
                <a:ea typeface="メイリオ"/>
                <a:cs typeface="メイリオ"/>
              </a:rPr>
              <a:t>認知</a:t>
            </a:r>
            <a:endParaRPr kumimoji="1" lang="en-US" altLang="ja-JP" sz="1100" dirty="0">
              <a:solidFill>
                <a:srgbClr val="404040"/>
              </a:solidFill>
              <a:latin typeface="メイリオ"/>
              <a:ea typeface="メイリオ"/>
              <a:cs typeface="メイリオ"/>
            </a:endParaRPr>
          </a:p>
          <a:p>
            <a:pPr algn="ctr"/>
            <a:r>
              <a:rPr lang="en-US" altLang="ja-JP" sz="1100" dirty="0">
                <a:solidFill>
                  <a:srgbClr val="404040"/>
                </a:solidFill>
                <a:latin typeface="メイリオ"/>
                <a:ea typeface="メイリオ"/>
                <a:cs typeface="メイリオ"/>
              </a:rPr>
              <a:t>Attention</a:t>
            </a:r>
            <a:endParaRPr kumimoji="1" lang="ja-JP" altLang="en-US" sz="1100" dirty="0">
              <a:solidFill>
                <a:srgbClr val="404040"/>
              </a:solidFill>
              <a:latin typeface="メイリオ"/>
              <a:ea typeface="メイリオ"/>
              <a:cs typeface="メイリオ"/>
            </a:endParaRPr>
          </a:p>
        </p:txBody>
      </p:sp>
      <p:sp>
        <p:nvSpPr>
          <p:cNvPr id="47" name="テキスト ボックス 46">
            <a:extLst>
              <a:ext uri="{FF2B5EF4-FFF2-40B4-BE49-F238E27FC236}">
                <a16:creationId xmlns:a16="http://schemas.microsoft.com/office/drawing/2014/main" id="{3641CFBD-9E28-4B47-9A13-14F8CD1CB144}"/>
              </a:ext>
            </a:extLst>
          </p:cNvPr>
          <p:cNvSpPr txBox="1"/>
          <p:nvPr/>
        </p:nvSpPr>
        <p:spPr>
          <a:xfrm>
            <a:off x="3421480" y="1232566"/>
            <a:ext cx="1513803" cy="495135"/>
          </a:xfrm>
          <a:prstGeom prst="rect">
            <a:avLst/>
          </a:prstGeom>
          <a:noFill/>
        </p:spPr>
        <p:txBody>
          <a:bodyPr wrap="square" rtlCol="0" anchor="ctr">
            <a:spAutoFit/>
          </a:bodyPr>
          <a:lstStyle/>
          <a:p>
            <a:pPr algn="ctr"/>
            <a:r>
              <a:rPr lang="ja-JP" altLang="en-US" sz="1100" dirty="0">
                <a:solidFill>
                  <a:srgbClr val="404040"/>
                </a:solidFill>
                <a:latin typeface="メイリオ"/>
                <a:ea typeface="メイリオ"/>
                <a:cs typeface="メイリオ"/>
              </a:rPr>
              <a:t>関心</a:t>
            </a:r>
            <a:endParaRPr kumimoji="1" lang="en-US" altLang="ja-JP" sz="1100" dirty="0">
              <a:solidFill>
                <a:srgbClr val="404040"/>
              </a:solidFill>
              <a:latin typeface="メイリオ"/>
              <a:ea typeface="メイリオ"/>
              <a:cs typeface="メイリオ"/>
            </a:endParaRPr>
          </a:p>
          <a:p>
            <a:pPr algn="ctr"/>
            <a:r>
              <a:rPr lang="en-US" altLang="ja-JP" sz="1100" dirty="0">
                <a:solidFill>
                  <a:srgbClr val="404040"/>
                </a:solidFill>
                <a:latin typeface="メイリオ"/>
                <a:ea typeface="メイリオ"/>
                <a:cs typeface="メイリオ"/>
              </a:rPr>
              <a:t>Interest</a:t>
            </a:r>
            <a:endParaRPr kumimoji="1" lang="ja-JP" altLang="en-US" sz="1100" dirty="0">
              <a:solidFill>
                <a:srgbClr val="404040"/>
              </a:solidFill>
              <a:latin typeface="メイリオ"/>
              <a:ea typeface="メイリオ"/>
              <a:cs typeface="メイリオ"/>
            </a:endParaRPr>
          </a:p>
        </p:txBody>
      </p:sp>
      <p:sp>
        <p:nvSpPr>
          <p:cNvPr id="48" name="テキスト ボックス 47">
            <a:extLst>
              <a:ext uri="{FF2B5EF4-FFF2-40B4-BE49-F238E27FC236}">
                <a16:creationId xmlns:a16="http://schemas.microsoft.com/office/drawing/2014/main" id="{557B20C9-1203-9C41-9FE6-B93AA1548309}"/>
              </a:ext>
            </a:extLst>
          </p:cNvPr>
          <p:cNvSpPr txBox="1"/>
          <p:nvPr/>
        </p:nvSpPr>
        <p:spPr>
          <a:xfrm>
            <a:off x="4956308" y="1232566"/>
            <a:ext cx="1513803" cy="495135"/>
          </a:xfrm>
          <a:prstGeom prst="rect">
            <a:avLst/>
          </a:prstGeom>
          <a:noFill/>
        </p:spPr>
        <p:txBody>
          <a:bodyPr wrap="square" rtlCol="0" anchor="ctr">
            <a:spAutoFit/>
          </a:bodyPr>
          <a:lstStyle/>
          <a:p>
            <a:pPr algn="ctr"/>
            <a:r>
              <a:rPr lang="ja-JP" altLang="en-US" sz="1100" dirty="0">
                <a:solidFill>
                  <a:srgbClr val="404040"/>
                </a:solidFill>
                <a:latin typeface="メイリオ"/>
                <a:ea typeface="メイリオ"/>
                <a:cs typeface="メイリオ"/>
              </a:rPr>
              <a:t>欲求</a:t>
            </a:r>
            <a:endParaRPr kumimoji="1" lang="en-US" altLang="ja-JP" sz="1100" dirty="0">
              <a:solidFill>
                <a:srgbClr val="404040"/>
              </a:solidFill>
              <a:latin typeface="メイリオ"/>
              <a:ea typeface="メイリオ"/>
              <a:cs typeface="メイリオ"/>
            </a:endParaRPr>
          </a:p>
          <a:p>
            <a:pPr algn="ctr"/>
            <a:r>
              <a:rPr lang="en-US" altLang="ja-JP" sz="1100" dirty="0">
                <a:solidFill>
                  <a:srgbClr val="404040"/>
                </a:solidFill>
                <a:latin typeface="メイリオ"/>
                <a:ea typeface="メイリオ"/>
                <a:cs typeface="メイリオ"/>
              </a:rPr>
              <a:t>Desire</a:t>
            </a:r>
            <a:endParaRPr kumimoji="1" lang="ja-JP" altLang="en-US" sz="1100" dirty="0">
              <a:solidFill>
                <a:srgbClr val="404040"/>
              </a:solidFill>
              <a:latin typeface="メイリオ"/>
              <a:ea typeface="メイリオ"/>
              <a:cs typeface="メイリオ"/>
            </a:endParaRPr>
          </a:p>
        </p:txBody>
      </p:sp>
      <p:sp>
        <p:nvSpPr>
          <p:cNvPr id="49" name="テキスト ボックス 48">
            <a:extLst>
              <a:ext uri="{FF2B5EF4-FFF2-40B4-BE49-F238E27FC236}">
                <a16:creationId xmlns:a16="http://schemas.microsoft.com/office/drawing/2014/main" id="{B37588DE-1D9F-084E-B62D-2F3D3DD6124C}"/>
              </a:ext>
            </a:extLst>
          </p:cNvPr>
          <p:cNvSpPr txBox="1"/>
          <p:nvPr/>
        </p:nvSpPr>
        <p:spPr>
          <a:xfrm>
            <a:off x="6491137" y="1232566"/>
            <a:ext cx="1513803" cy="495135"/>
          </a:xfrm>
          <a:prstGeom prst="rect">
            <a:avLst/>
          </a:prstGeom>
          <a:noFill/>
        </p:spPr>
        <p:txBody>
          <a:bodyPr wrap="square" rtlCol="0" anchor="ctr">
            <a:spAutoFit/>
          </a:bodyPr>
          <a:lstStyle/>
          <a:p>
            <a:pPr algn="ctr"/>
            <a:r>
              <a:rPr kumimoji="1" lang="ja-JP" altLang="en-US" sz="1100" dirty="0">
                <a:solidFill>
                  <a:srgbClr val="404040"/>
                </a:solidFill>
                <a:latin typeface="メイリオ"/>
                <a:ea typeface="メイリオ"/>
                <a:cs typeface="メイリオ"/>
              </a:rPr>
              <a:t>記憶</a:t>
            </a:r>
            <a:endParaRPr lang="en-US" altLang="ja-JP" sz="1100" dirty="0">
              <a:solidFill>
                <a:srgbClr val="404040"/>
              </a:solidFill>
              <a:latin typeface="メイリオ"/>
              <a:ea typeface="メイリオ"/>
              <a:cs typeface="メイリオ"/>
            </a:endParaRPr>
          </a:p>
          <a:p>
            <a:pPr algn="ctr"/>
            <a:r>
              <a:rPr kumimoji="1" lang="en-US" altLang="ja-JP" sz="1100" dirty="0">
                <a:solidFill>
                  <a:srgbClr val="404040"/>
                </a:solidFill>
                <a:latin typeface="メイリオ"/>
                <a:ea typeface="メイリオ"/>
                <a:cs typeface="メイリオ"/>
              </a:rPr>
              <a:t>Memory</a:t>
            </a:r>
          </a:p>
        </p:txBody>
      </p:sp>
      <p:sp>
        <p:nvSpPr>
          <p:cNvPr id="50" name="テキスト ボックス 49">
            <a:extLst>
              <a:ext uri="{FF2B5EF4-FFF2-40B4-BE49-F238E27FC236}">
                <a16:creationId xmlns:a16="http://schemas.microsoft.com/office/drawing/2014/main" id="{4B9175F5-A7B5-CE43-A9B1-EA56230B8979}"/>
              </a:ext>
            </a:extLst>
          </p:cNvPr>
          <p:cNvSpPr txBox="1"/>
          <p:nvPr/>
        </p:nvSpPr>
        <p:spPr>
          <a:xfrm>
            <a:off x="8025965" y="1232566"/>
            <a:ext cx="1532493" cy="495135"/>
          </a:xfrm>
          <a:prstGeom prst="rect">
            <a:avLst/>
          </a:prstGeom>
          <a:noFill/>
        </p:spPr>
        <p:txBody>
          <a:bodyPr wrap="square" rtlCol="0" anchor="ctr">
            <a:spAutoFit/>
          </a:bodyPr>
          <a:lstStyle/>
          <a:p>
            <a:pPr algn="ctr"/>
            <a:r>
              <a:rPr lang="ja-JP" altLang="en-US" sz="1100" dirty="0">
                <a:solidFill>
                  <a:srgbClr val="404040"/>
                </a:solidFill>
                <a:latin typeface="メイリオ"/>
                <a:ea typeface="メイリオ"/>
                <a:cs typeface="メイリオ"/>
              </a:rPr>
              <a:t>購買</a:t>
            </a:r>
            <a:r>
              <a:rPr lang="en-US" altLang="ja-JP" sz="1100" dirty="0">
                <a:solidFill>
                  <a:srgbClr val="404040"/>
                </a:solidFill>
                <a:latin typeface="メイリオ"/>
                <a:ea typeface="メイリオ"/>
                <a:cs typeface="メイリオ"/>
              </a:rPr>
              <a:t>(</a:t>
            </a:r>
            <a:r>
              <a:rPr lang="ja-JP" altLang="en-US" sz="1100" dirty="0">
                <a:solidFill>
                  <a:srgbClr val="404040"/>
                </a:solidFill>
                <a:latin typeface="メイリオ"/>
                <a:ea typeface="メイリオ"/>
                <a:cs typeface="メイリオ"/>
              </a:rPr>
              <a:t>行動</a:t>
            </a:r>
            <a:r>
              <a:rPr lang="en-US" altLang="ja-JP" sz="1100" dirty="0">
                <a:solidFill>
                  <a:srgbClr val="404040"/>
                </a:solidFill>
                <a:latin typeface="メイリオ"/>
                <a:ea typeface="メイリオ"/>
                <a:cs typeface="メイリオ"/>
              </a:rPr>
              <a:t>)</a:t>
            </a:r>
          </a:p>
          <a:p>
            <a:pPr algn="ctr"/>
            <a:r>
              <a:rPr lang="en-US" altLang="ja-JP" sz="1100" dirty="0">
                <a:solidFill>
                  <a:srgbClr val="404040"/>
                </a:solidFill>
                <a:latin typeface="メイリオ"/>
                <a:ea typeface="メイリオ"/>
                <a:cs typeface="メイリオ"/>
              </a:rPr>
              <a:t>Action</a:t>
            </a:r>
          </a:p>
        </p:txBody>
      </p:sp>
      <p:sp>
        <p:nvSpPr>
          <p:cNvPr id="65" name="テキスト ボックス 64">
            <a:extLst>
              <a:ext uri="{FF2B5EF4-FFF2-40B4-BE49-F238E27FC236}">
                <a16:creationId xmlns:a16="http://schemas.microsoft.com/office/drawing/2014/main" id="{E037EF6C-B793-1248-8DCC-CF1A2C9911D8}"/>
              </a:ext>
            </a:extLst>
          </p:cNvPr>
          <p:cNvSpPr txBox="1"/>
          <p:nvPr/>
        </p:nvSpPr>
        <p:spPr>
          <a:xfrm>
            <a:off x="463308" y="238540"/>
            <a:ext cx="1064715"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39_AIDMA</a:t>
            </a:r>
            <a:endParaRPr lang="ja-JP" altLang="en-US" dirty="0"/>
          </a:p>
        </p:txBody>
      </p:sp>
      <p:sp>
        <p:nvSpPr>
          <p:cNvPr id="29" name="正方形/長方形 28">
            <a:extLst>
              <a:ext uri="{FF2B5EF4-FFF2-40B4-BE49-F238E27FC236}">
                <a16:creationId xmlns:a16="http://schemas.microsoft.com/office/drawing/2014/main" id="{F1F0799C-816C-AF4B-A510-08582800B939}"/>
              </a:ext>
            </a:extLst>
          </p:cNvPr>
          <p:cNvSpPr/>
          <p:nvPr/>
        </p:nvSpPr>
        <p:spPr>
          <a:xfrm>
            <a:off x="344814" y="1862763"/>
            <a:ext cx="9223899" cy="462749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10FF74B9-10B7-A745-B55E-B974D47C3E3F}"/>
              </a:ext>
            </a:extLst>
          </p:cNvPr>
          <p:cNvSpPr/>
          <p:nvPr/>
        </p:nvSpPr>
        <p:spPr>
          <a:xfrm>
            <a:off x="1852837" y="686422"/>
            <a:ext cx="7715876" cy="580383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3" name="テキスト ボックス 22">
            <a:extLst>
              <a:ext uri="{FF2B5EF4-FFF2-40B4-BE49-F238E27FC236}">
                <a16:creationId xmlns:a16="http://schemas.microsoft.com/office/drawing/2014/main" id="{13311657-1A0D-A248-A1B1-CB46472DA0C5}"/>
              </a:ext>
            </a:extLst>
          </p:cNvPr>
          <p:cNvSpPr txBox="1"/>
          <p:nvPr/>
        </p:nvSpPr>
        <p:spPr>
          <a:xfrm>
            <a:off x="1883148" y="1954367"/>
            <a:ext cx="1492775" cy="707886"/>
          </a:xfrm>
          <a:prstGeom prst="rect">
            <a:avLst/>
          </a:prstGeom>
          <a:noFill/>
        </p:spPr>
        <p:txBody>
          <a:bodyPr wrap="square" rtlCol="0" anchor="t">
            <a:spAutoFit/>
          </a:bodyPr>
          <a:lstStyle/>
          <a:p>
            <a:pPr algn="just"/>
            <a:r>
              <a:rPr kumimoji="1" lang="ja-JP" altLang="en-US" sz="1000" dirty="0">
                <a:solidFill>
                  <a:srgbClr val="404040"/>
                </a:solidFill>
                <a:latin typeface="メイリオ"/>
                <a:ea typeface="メイリオ"/>
                <a:cs typeface="メイリオ"/>
              </a:rPr>
              <a:t>社会人になってから周辺でロードバイクに乗っている人が増え、興味を持ち始めている。</a:t>
            </a:r>
            <a:endParaRPr kumimoji="1" lang="en-US" altLang="ja-JP" sz="1000" dirty="0">
              <a:solidFill>
                <a:srgbClr val="404040"/>
              </a:solidFill>
              <a:latin typeface="メイリオ"/>
              <a:ea typeface="メイリオ"/>
              <a:cs typeface="メイリオ"/>
            </a:endParaRPr>
          </a:p>
        </p:txBody>
      </p:sp>
      <p:sp>
        <p:nvSpPr>
          <p:cNvPr id="24" name="テキスト ボックス 23">
            <a:extLst>
              <a:ext uri="{FF2B5EF4-FFF2-40B4-BE49-F238E27FC236}">
                <a16:creationId xmlns:a16="http://schemas.microsoft.com/office/drawing/2014/main" id="{F0B9D7B0-5562-134F-A6FC-FA5C1AB895E5}"/>
              </a:ext>
            </a:extLst>
          </p:cNvPr>
          <p:cNvSpPr txBox="1"/>
          <p:nvPr/>
        </p:nvSpPr>
        <p:spPr>
          <a:xfrm>
            <a:off x="8050498" y="1954367"/>
            <a:ext cx="1492775" cy="636603"/>
          </a:xfrm>
          <a:prstGeom prst="rect">
            <a:avLst/>
          </a:prstGeom>
          <a:noFill/>
        </p:spPr>
        <p:txBody>
          <a:bodyPr wrap="square" rtlCol="0" anchor="t">
            <a:spAutoFit/>
          </a:bodyPr>
          <a:lstStyle/>
          <a:p>
            <a:pPr algn="just"/>
            <a:r>
              <a:rPr lang="ja-JP" altLang="en-US" sz="1000" dirty="0">
                <a:solidFill>
                  <a:srgbClr val="404040"/>
                </a:solidFill>
                <a:latin typeface="メイリオ"/>
                <a:ea typeface="メイリオ"/>
                <a:cs typeface="メイリオ"/>
              </a:rPr>
              <a:t>自転車教室に参加し、ロードバイクの購入を決定する。</a:t>
            </a:r>
            <a:endParaRPr kumimoji="1" lang="en-US" altLang="ja-JP" sz="1000" dirty="0">
              <a:solidFill>
                <a:srgbClr val="404040"/>
              </a:solidFill>
              <a:latin typeface="メイリオ"/>
              <a:ea typeface="メイリオ"/>
              <a:cs typeface="メイリオ"/>
            </a:endParaRPr>
          </a:p>
        </p:txBody>
      </p:sp>
      <p:sp>
        <p:nvSpPr>
          <p:cNvPr id="25" name="テキスト ボックス 24">
            <a:extLst>
              <a:ext uri="{FF2B5EF4-FFF2-40B4-BE49-F238E27FC236}">
                <a16:creationId xmlns:a16="http://schemas.microsoft.com/office/drawing/2014/main" id="{986152A7-E2BF-6049-AB71-D84D5846AF22}"/>
              </a:ext>
            </a:extLst>
          </p:cNvPr>
          <p:cNvSpPr txBox="1"/>
          <p:nvPr/>
        </p:nvSpPr>
        <p:spPr>
          <a:xfrm>
            <a:off x="3424985" y="1954367"/>
            <a:ext cx="1492775" cy="861774"/>
          </a:xfrm>
          <a:prstGeom prst="rect">
            <a:avLst/>
          </a:prstGeom>
          <a:noFill/>
        </p:spPr>
        <p:txBody>
          <a:bodyPr wrap="square" rtlCol="0" anchor="t">
            <a:spAutoFit/>
          </a:bodyPr>
          <a:lstStyle/>
          <a:p>
            <a:pPr algn="just"/>
            <a:r>
              <a:rPr lang="ja-JP" altLang="en-US" sz="1000" dirty="0">
                <a:solidFill>
                  <a:srgbClr val="404040"/>
                </a:solidFill>
                <a:latin typeface="メイリオ"/>
                <a:ea typeface="メイリオ"/>
                <a:cs typeface="メイリオ"/>
              </a:rPr>
              <a:t>近場の自転車販売店舗を探している。ネットで店舗やブランドを検索し、</a:t>
            </a:r>
            <a:r>
              <a:rPr lang="en-US" altLang="ja-JP" sz="1000" dirty="0">
                <a:solidFill>
                  <a:srgbClr val="404040"/>
                </a:solidFill>
                <a:latin typeface="メイリオ"/>
                <a:ea typeface="メイリオ"/>
                <a:cs typeface="メイリオ"/>
              </a:rPr>
              <a:t>A</a:t>
            </a:r>
            <a:r>
              <a:rPr lang="ja-JP" altLang="en-US" sz="1000" dirty="0">
                <a:solidFill>
                  <a:srgbClr val="404040"/>
                </a:solidFill>
                <a:latin typeface="メイリオ"/>
                <a:ea typeface="メイリオ"/>
                <a:cs typeface="メイリオ"/>
              </a:rPr>
              <a:t>社の店長ブログを発見。</a:t>
            </a:r>
            <a:endParaRPr kumimoji="1" lang="en-US" altLang="ja-JP" sz="1000" dirty="0">
              <a:solidFill>
                <a:srgbClr val="404040"/>
              </a:solidFill>
              <a:latin typeface="メイリオ"/>
              <a:ea typeface="メイリオ"/>
              <a:cs typeface="メイリオ"/>
            </a:endParaRPr>
          </a:p>
        </p:txBody>
      </p:sp>
      <p:sp>
        <p:nvSpPr>
          <p:cNvPr id="26" name="テキスト ボックス 25">
            <a:extLst>
              <a:ext uri="{FF2B5EF4-FFF2-40B4-BE49-F238E27FC236}">
                <a16:creationId xmlns:a16="http://schemas.microsoft.com/office/drawing/2014/main" id="{33E2DD3B-7791-7345-A3FF-CAE8FC03E826}"/>
              </a:ext>
            </a:extLst>
          </p:cNvPr>
          <p:cNvSpPr txBox="1"/>
          <p:nvPr/>
        </p:nvSpPr>
        <p:spPr>
          <a:xfrm>
            <a:off x="6508660" y="1954367"/>
            <a:ext cx="1492775" cy="861774"/>
          </a:xfrm>
          <a:prstGeom prst="rect">
            <a:avLst/>
          </a:prstGeom>
          <a:noFill/>
        </p:spPr>
        <p:txBody>
          <a:bodyPr wrap="square" rtlCol="0" anchor="t">
            <a:spAutoFit/>
          </a:bodyPr>
          <a:lstStyle/>
          <a:p>
            <a:pPr algn="just"/>
            <a:r>
              <a:rPr kumimoji="1" lang="ja-JP" altLang="en-US" sz="1000" dirty="0">
                <a:solidFill>
                  <a:srgbClr val="404040"/>
                </a:solidFill>
                <a:latin typeface="メイリオ"/>
                <a:ea typeface="メイリオ"/>
                <a:cs typeface="メイリオ"/>
              </a:rPr>
              <a:t>ちょくちょく読んでいた</a:t>
            </a:r>
            <a:r>
              <a:rPr kumimoji="1" lang="en-US" altLang="ja-JP" sz="1000" dirty="0">
                <a:solidFill>
                  <a:srgbClr val="404040"/>
                </a:solidFill>
                <a:latin typeface="メイリオ"/>
                <a:ea typeface="メイリオ"/>
                <a:cs typeface="メイリオ"/>
              </a:rPr>
              <a:t>A</a:t>
            </a:r>
            <a:r>
              <a:rPr kumimoji="1" lang="ja-JP" altLang="en-US" sz="1000" dirty="0">
                <a:solidFill>
                  <a:srgbClr val="404040"/>
                </a:solidFill>
                <a:latin typeface="メイリオ"/>
                <a:ea typeface="メイリオ"/>
                <a:cs typeface="メイリオ"/>
              </a:rPr>
              <a:t>社の店長ブログで、自転車教室の日程が近づいていることを思い出す。</a:t>
            </a:r>
            <a:endParaRPr kumimoji="1" lang="en-US" altLang="ja-JP" sz="1000" dirty="0">
              <a:solidFill>
                <a:srgbClr val="404040"/>
              </a:solidFill>
              <a:latin typeface="メイリオ"/>
              <a:ea typeface="メイリオ"/>
              <a:cs typeface="メイリオ"/>
            </a:endParaRPr>
          </a:p>
        </p:txBody>
      </p:sp>
      <p:sp>
        <p:nvSpPr>
          <p:cNvPr id="27" name="テキスト ボックス 26">
            <a:extLst>
              <a:ext uri="{FF2B5EF4-FFF2-40B4-BE49-F238E27FC236}">
                <a16:creationId xmlns:a16="http://schemas.microsoft.com/office/drawing/2014/main" id="{3299F760-D644-0144-BEBC-B934C29348C0}"/>
              </a:ext>
            </a:extLst>
          </p:cNvPr>
          <p:cNvSpPr txBox="1"/>
          <p:nvPr/>
        </p:nvSpPr>
        <p:spPr>
          <a:xfrm>
            <a:off x="4966822" y="1954367"/>
            <a:ext cx="1492775" cy="707886"/>
          </a:xfrm>
          <a:prstGeom prst="rect">
            <a:avLst/>
          </a:prstGeom>
          <a:noFill/>
        </p:spPr>
        <p:txBody>
          <a:bodyPr wrap="square" rtlCol="0" anchor="t">
            <a:spAutoFit/>
          </a:bodyPr>
          <a:lstStyle/>
          <a:p>
            <a:pPr algn="just"/>
            <a:r>
              <a:rPr lang="ja-JP" altLang="en-US" sz="1000" dirty="0">
                <a:solidFill>
                  <a:srgbClr val="404040"/>
                </a:solidFill>
                <a:latin typeface="メイリオ"/>
                <a:ea typeface="メイリオ"/>
                <a:cs typeface="メイリオ"/>
              </a:rPr>
              <a:t>初心者向けの教室を開催していることを知り、参加してみたいと考えている。</a:t>
            </a:r>
            <a:endParaRPr kumimoji="1" lang="en-US" altLang="ja-JP" sz="1000" dirty="0">
              <a:solidFill>
                <a:srgbClr val="404040"/>
              </a:solidFill>
              <a:latin typeface="メイリオ"/>
              <a:ea typeface="メイリオ"/>
              <a:cs typeface="メイリオ"/>
            </a:endParaRPr>
          </a:p>
        </p:txBody>
      </p:sp>
      <p:sp>
        <p:nvSpPr>
          <p:cNvPr id="31" name="テキスト ボックス 30">
            <a:extLst>
              <a:ext uri="{FF2B5EF4-FFF2-40B4-BE49-F238E27FC236}">
                <a16:creationId xmlns:a16="http://schemas.microsoft.com/office/drawing/2014/main" id="{D5B3EA5B-D747-D542-9A06-1051B7120082}"/>
              </a:ext>
            </a:extLst>
          </p:cNvPr>
          <p:cNvSpPr txBox="1"/>
          <p:nvPr/>
        </p:nvSpPr>
        <p:spPr>
          <a:xfrm>
            <a:off x="3424985" y="3530606"/>
            <a:ext cx="1492775" cy="553998"/>
          </a:xfrm>
          <a:prstGeom prst="rect">
            <a:avLst/>
          </a:prstGeom>
          <a:noFill/>
        </p:spPr>
        <p:txBody>
          <a:bodyPr wrap="square" rtlCol="0" anchor="t">
            <a:spAutoFit/>
          </a:bodyPr>
          <a:lstStyle/>
          <a:p>
            <a:pPr algn="just"/>
            <a:r>
              <a:rPr kumimoji="1" lang="ja-JP" altLang="en-US" sz="1000" dirty="0">
                <a:solidFill>
                  <a:srgbClr val="404040"/>
                </a:solidFill>
                <a:latin typeface="メイリオ"/>
                <a:ea typeface="メイリオ"/>
                <a:cs typeface="メイリオ"/>
              </a:rPr>
              <a:t>融通の利きそうな、個人経営の店舗が近所にあると嬉しい。</a:t>
            </a:r>
            <a:endParaRPr kumimoji="1" lang="en-US" altLang="ja-JP" sz="1000" dirty="0">
              <a:solidFill>
                <a:srgbClr val="404040"/>
              </a:solidFill>
              <a:latin typeface="メイリオ"/>
              <a:ea typeface="メイリオ"/>
              <a:cs typeface="メイリオ"/>
            </a:endParaRPr>
          </a:p>
        </p:txBody>
      </p:sp>
      <p:sp>
        <p:nvSpPr>
          <p:cNvPr id="32" name="テキスト ボックス 31">
            <a:extLst>
              <a:ext uri="{FF2B5EF4-FFF2-40B4-BE49-F238E27FC236}">
                <a16:creationId xmlns:a16="http://schemas.microsoft.com/office/drawing/2014/main" id="{04E44ECD-4872-9A4D-979D-757A1C26649F}"/>
              </a:ext>
            </a:extLst>
          </p:cNvPr>
          <p:cNvSpPr txBox="1"/>
          <p:nvPr/>
        </p:nvSpPr>
        <p:spPr>
          <a:xfrm>
            <a:off x="1895413" y="3530606"/>
            <a:ext cx="1492775" cy="553998"/>
          </a:xfrm>
          <a:prstGeom prst="rect">
            <a:avLst/>
          </a:prstGeom>
          <a:noFill/>
        </p:spPr>
        <p:txBody>
          <a:bodyPr wrap="square" rtlCol="0" anchor="t">
            <a:spAutoFit/>
          </a:bodyPr>
          <a:lstStyle/>
          <a:p>
            <a:pPr algn="just"/>
            <a:r>
              <a:rPr kumimoji="1" lang="ja-JP" altLang="en-US" sz="1000" dirty="0">
                <a:solidFill>
                  <a:srgbClr val="404040"/>
                </a:solidFill>
                <a:latin typeface="メイリオ"/>
                <a:ea typeface="メイリオ"/>
                <a:cs typeface="メイリオ"/>
              </a:rPr>
              <a:t>基本的な知識や価格やスペックなどの相場が知りたい。</a:t>
            </a:r>
            <a:endParaRPr kumimoji="1" lang="en-US" altLang="ja-JP" sz="1000" dirty="0">
              <a:solidFill>
                <a:srgbClr val="404040"/>
              </a:solidFill>
              <a:latin typeface="メイリオ"/>
              <a:ea typeface="メイリオ"/>
              <a:cs typeface="メイリオ"/>
            </a:endParaRPr>
          </a:p>
        </p:txBody>
      </p:sp>
      <p:sp>
        <p:nvSpPr>
          <p:cNvPr id="34" name="テキスト ボックス 33">
            <a:extLst>
              <a:ext uri="{FF2B5EF4-FFF2-40B4-BE49-F238E27FC236}">
                <a16:creationId xmlns:a16="http://schemas.microsoft.com/office/drawing/2014/main" id="{E7318E94-A0BA-314A-AAD1-D956F5C93EA7}"/>
              </a:ext>
            </a:extLst>
          </p:cNvPr>
          <p:cNvSpPr txBox="1"/>
          <p:nvPr/>
        </p:nvSpPr>
        <p:spPr>
          <a:xfrm>
            <a:off x="4966822" y="3530606"/>
            <a:ext cx="1492775" cy="553998"/>
          </a:xfrm>
          <a:prstGeom prst="rect">
            <a:avLst/>
          </a:prstGeom>
          <a:noFill/>
        </p:spPr>
        <p:txBody>
          <a:bodyPr wrap="square" rtlCol="0" anchor="t">
            <a:spAutoFit/>
          </a:bodyPr>
          <a:lstStyle/>
          <a:p>
            <a:pPr algn="just"/>
            <a:r>
              <a:rPr lang="ja-JP" altLang="en-US" sz="1000" dirty="0">
                <a:solidFill>
                  <a:srgbClr val="404040"/>
                </a:solidFill>
                <a:latin typeface="メイリオ"/>
                <a:ea typeface="メイリオ"/>
                <a:cs typeface="メイリオ"/>
              </a:rPr>
              <a:t>実際に体験ができるのが楽しみ。</a:t>
            </a:r>
            <a:r>
              <a:rPr lang="en-US" altLang="ja-JP" sz="1000" dirty="0">
                <a:solidFill>
                  <a:srgbClr val="404040"/>
                </a:solidFill>
                <a:latin typeface="メイリオ"/>
                <a:ea typeface="メイリオ"/>
                <a:cs typeface="メイリオ"/>
              </a:rPr>
              <a:t>1</a:t>
            </a:r>
            <a:r>
              <a:rPr lang="ja-JP" altLang="en-US" sz="1000" dirty="0">
                <a:solidFill>
                  <a:srgbClr val="404040"/>
                </a:solidFill>
                <a:latin typeface="メイリオ"/>
                <a:ea typeface="メイリオ"/>
                <a:cs typeface="メイリオ"/>
              </a:rPr>
              <a:t>人で参加するのがやや不安。</a:t>
            </a:r>
            <a:endParaRPr kumimoji="1" lang="en-US" altLang="ja-JP" sz="1000" dirty="0">
              <a:solidFill>
                <a:srgbClr val="404040"/>
              </a:solidFill>
              <a:latin typeface="メイリオ"/>
              <a:ea typeface="メイリオ"/>
              <a:cs typeface="メイリオ"/>
            </a:endParaRPr>
          </a:p>
        </p:txBody>
      </p:sp>
      <p:sp>
        <p:nvSpPr>
          <p:cNvPr id="35" name="テキスト ボックス 34">
            <a:extLst>
              <a:ext uri="{FF2B5EF4-FFF2-40B4-BE49-F238E27FC236}">
                <a16:creationId xmlns:a16="http://schemas.microsoft.com/office/drawing/2014/main" id="{2974630D-8CC6-B64E-AEE4-A9A363434EB9}"/>
              </a:ext>
            </a:extLst>
          </p:cNvPr>
          <p:cNvSpPr txBox="1"/>
          <p:nvPr/>
        </p:nvSpPr>
        <p:spPr>
          <a:xfrm>
            <a:off x="1886652" y="5062649"/>
            <a:ext cx="1492775" cy="553998"/>
          </a:xfrm>
          <a:prstGeom prst="rect">
            <a:avLst/>
          </a:prstGeom>
          <a:noFill/>
        </p:spPr>
        <p:txBody>
          <a:bodyPr wrap="square" rtlCol="0" anchor="t">
            <a:spAutoFit/>
          </a:bodyPr>
          <a:lstStyle/>
          <a:p>
            <a:pPr algn="just"/>
            <a:r>
              <a:rPr kumimoji="1" lang="ja-JP" altLang="en-US" sz="1000" dirty="0">
                <a:solidFill>
                  <a:srgbClr val="404040"/>
                </a:solidFill>
                <a:latin typeface="メイリオ"/>
                <a:ea typeface="メイリオ"/>
                <a:cs typeface="メイリオ"/>
              </a:rPr>
              <a:t>オススメ情報が載った</a:t>
            </a:r>
            <a:r>
              <a:rPr lang="en-US" altLang="ja-JP" sz="1000" dirty="0">
                <a:solidFill>
                  <a:srgbClr val="404040"/>
                </a:solidFill>
                <a:latin typeface="メイリオ"/>
                <a:ea typeface="メイリオ"/>
                <a:cs typeface="メイリオ"/>
              </a:rPr>
              <a:t>DM</a:t>
            </a:r>
            <a:r>
              <a:rPr lang="ja-JP" altLang="en-US" sz="1000" dirty="0">
                <a:solidFill>
                  <a:srgbClr val="404040"/>
                </a:solidFill>
                <a:latin typeface="メイリオ"/>
                <a:ea typeface="メイリオ"/>
                <a:cs typeface="メイリオ"/>
              </a:rPr>
              <a:t>の送付。初心者向け自転車ブログの紹介。</a:t>
            </a:r>
            <a:endParaRPr kumimoji="1" lang="en-US" altLang="ja-JP" sz="1000" dirty="0">
              <a:solidFill>
                <a:srgbClr val="404040"/>
              </a:solidFill>
              <a:latin typeface="メイリオ"/>
              <a:ea typeface="メイリオ"/>
              <a:cs typeface="メイリオ"/>
            </a:endParaRPr>
          </a:p>
        </p:txBody>
      </p:sp>
      <p:sp>
        <p:nvSpPr>
          <p:cNvPr id="36" name="テキスト ボックス 35">
            <a:extLst>
              <a:ext uri="{FF2B5EF4-FFF2-40B4-BE49-F238E27FC236}">
                <a16:creationId xmlns:a16="http://schemas.microsoft.com/office/drawing/2014/main" id="{F9B3CBD7-FD97-AF41-B556-7959D861B16C}"/>
              </a:ext>
            </a:extLst>
          </p:cNvPr>
          <p:cNvSpPr txBox="1"/>
          <p:nvPr/>
        </p:nvSpPr>
        <p:spPr>
          <a:xfrm>
            <a:off x="3419263" y="5056339"/>
            <a:ext cx="1492775" cy="707886"/>
          </a:xfrm>
          <a:prstGeom prst="rect">
            <a:avLst/>
          </a:prstGeom>
          <a:noFill/>
        </p:spPr>
        <p:txBody>
          <a:bodyPr wrap="square" rtlCol="0" anchor="t">
            <a:spAutoFit/>
          </a:bodyPr>
          <a:lstStyle/>
          <a:p>
            <a:pPr algn="just"/>
            <a:r>
              <a:rPr kumimoji="1" lang="ja-JP" altLang="en-US" sz="1000" dirty="0">
                <a:solidFill>
                  <a:srgbClr val="404040"/>
                </a:solidFill>
                <a:latin typeface="メイリオ"/>
                <a:ea typeface="メイリオ"/>
                <a:cs typeface="メイリオ"/>
              </a:rPr>
              <a:t>大手メーカーではできない、比較情報</a:t>
            </a:r>
            <a:r>
              <a:rPr lang="ja-JP" altLang="en-US" sz="1000" dirty="0">
                <a:solidFill>
                  <a:srgbClr val="404040"/>
                </a:solidFill>
                <a:latin typeface="メイリオ"/>
                <a:ea typeface="メイリオ"/>
                <a:cs typeface="メイリオ"/>
              </a:rPr>
              <a:t>を配信</a:t>
            </a:r>
            <a:r>
              <a:rPr kumimoji="1" lang="ja-JP" altLang="en-US" sz="1000" dirty="0">
                <a:solidFill>
                  <a:srgbClr val="404040"/>
                </a:solidFill>
                <a:latin typeface="メイリオ"/>
                <a:ea typeface="メイリオ"/>
                <a:cs typeface="メイリオ"/>
              </a:rPr>
              <a:t>。無料相談会やお問い合わせフォームを設置。</a:t>
            </a:r>
            <a:endParaRPr kumimoji="1" lang="en-US" altLang="ja-JP" sz="1000" dirty="0">
              <a:solidFill>
                <a:srgbClr val="404040"/>
              </a:solidFill>
              <a:latin typeface="メイリオ"/>
              <a:ea typeface="メイリオ"/>
              <a:cs typeface="メイリオ"/>
            </a:endParaRPr>
          </a:p>
        </p:txBody>
      </p:sp>
      <p:sp>
        <p:nvSpPr>
          <p:cNvPr id="51" name="テキスト ボックス 50">
            <a:extLst>
              <a:ext uri="{FF2B5EF4-FFF2-40B4-BE49-F238E27FC236}">
                <a16:creationId xmlns:a16="http://schemas.microsoft.com/office/drawing/2014/main" id="{DF4FA272-A13F-9B47-9000-524A58EDC1C3}"/>
              </a:ext>
            </a:extLst>
          </p:cNvPr>
          <p:cNvSpPr txBox="1"/>
          <p:nvPr/>
        </p:nvSpPr>
        <p:spPr>
          <a:xfrm>
            <a:off x="4961041" y="5056339"/>
            <a:ext cx="1492775" cy="707886"/>
          </a:xfrm>
          <a:prstGeom prst="rect">
            <a:avLst/>
          </a:prstGeom>
          <a:noFill/>
        </p:spPr>
        <p:txBody>
          <a:bodyPr wrap="square" rtlCol="0" anchor="t">
            <a:spAutoFit/>
          </a:bodyPr>
          <a:lstStyle/>
          <a:p>
            <a:pPr algn="just"/>
            <a:r>
              <a:rPr kumimoji="1" lang="ja-JP" altLang="en-US" sz="1000" dirty="0">
                <a:solidFill>
                  <a:srgbClr val="404040"/>
                </a:solidFill>
                <a:latin typeface="メイリオ"/>
                <a:ea typeface="メイリオ"/>
                <a:cs typeface="メイリオ"/>
              </a:rPr>
              <a:t>初心者向けの試乗イベントの告知。過去の参加者の声紹介（</a:t>
            </a:r>
            <a:r>
              <a:rPr kumimoji="1" lang="en-US" altLang="ja-JP" sz="1000" dirty="0">
                <a:solidFill>
                  <a:srgbClr val="404040"/>
                </a:solidFill>
                <a:latin typeface="メイリオ"/>
                <a:ea typeface="メイリオ"/>
                <a:cs typeface="メイリオ"/>
              </a:rPr>
              <a:t>1</a:t>
            </a:r>
            <a:r>
              <a:rPr kumimoji="1" lang="ja-JP" altLang="en-US" sz="1000" dirty="0">
                <a:solidFill>
                  <a:srgbClr val="404040"/>
                </a:solidFill>
                <a:latin typeface="メイリオ"/>
                <a:ea typeface="メイリオ"/>
                <a:cs typeface="メイリオ"/>
              </a:rPr>
              <a:t>人参加社の声も入れる）。</a:t>
            </a:r>
            <a:endParaRPr kumimoji="1" lang="en-US" altLang="ja-JP" sz="1000" dirty="0">
              <a:solidFill>
                <a:srgbClr val="404040"/>
              </a:solidFill>
              <a:latin typeface="メイリオ"/>
              <a:ea typeface="メイリオ"/>
              <a:cs typeface="メイリオ"/>
            </a:endParaRPr>
          </a:p>
        </p:txBody>
      </p:sp>
      <p:sp>
        <p:nvSpPr>
          <p:cNvPr id="52" name="テキスト ボックス 51">
            <a:extLst>
              <a:ext uri="{FF2B5EF4-FFF2-40B4-BE49-F238E27FC236}">
                <a16:creationId xmlns:a16="http://schemas.microsoft.com/office/drawing/2014/main" id="{AE8E1AA9-F07D-4E4B-8C67-9CF8FC6DDDF8}"/>
              </a:ext>
            </a:extLst>
          </p:cNvPr>
          <p:cNvSpPr txBox="1"/>
          <p:nvPr/>
        </p:nvSpPr>
        <p:spPr>
          <a:xfrm>
            <a:off x="6514441" y="3527757"/>
            <a:ext cx="1492775" cy="553998"/>
          </a:xfrm>
          <a:prstGeom prst="rect">
            <a:avLst/>
          </a:prstGeom>
          <a:noFill/>
        </p:spPr>
        <p:txBody>
          <a:bodyPr wrap="square" rtlCol="0" anchor="t">
            <a:spAutoFit/>
          </a:bodyPr>
          <a:lstStyle/>
          <a:p>
            <a:pPr algn="just"/>
            <a:r>
              <a:rPr kumimoji="1" lang="ja-JP" altLang="en-US" sz="1000" dirty="0">
                <a:solidFill>
                  <a:srgbClr val="404040"/>
                </a:solidFill>
                <a:latin typeface="メイリオ"/>
                <a:ea typeface="メイリオ"/>
                <a:cs typeface="メイリオ"/>
              </a:rPr>
              <a:t>トレンドやお買い得情報はチェックしておきたい。</a:t>
            </a:r>
            <a:endParaRPr kumimoji="1" lang="en-US" altLang="ja-JP" sz="1000" dirty="0">
              <a:solidFill>
                <a:srgbClr val="404040"/>
              </a:solidFill>
              <a:latin typeface="メイリオ"/>
              <a:ea typeface="メイリオ"/>
              <a:cs typeface="メイリオ"/>
            </a:endParaRPr>
          </a:p>
        </p:txBody>
      </p:sp>
      <p:sp>
        <p:nvSpPr>
          <p:cNvPr id="53" name="テキスト ボックス 52">
            <a:extLst>
              <a:ext uri="{FF2B5EF4-FFF2-40B4-BE49-F238E27FC236}">
                <a16:creationId xmlns:a16="http://schemas.microsoft.com/office/drawing/2014/main" id="{4AB1EE34-8131-EB4F-8E8D-9BEE1ED4C1DB}"/>
              </a:ext>
            </a:extLst>
          </p:cNvPr>
          <p:cNvSpPr txBox="1"/>
          <p:nvPr/>
        </p:nvSpPr>
        <p:spPr>
          <a:xfrm>
            <a:off x="6514441" y="5056339"/>
            <a:ext cx="1492775" cy="707886"/>
          </a:xfrm>
          <a:prstGeom prst="rect">
            <a:avLst/>
          </a:prstGeom>
          <a:noFill/>
        </p:spPr>
        <p:txBody>
          <a:bodyPr wrap="square" rtlCol="0" anchor="t">
            <a:spAutoFit/>
          </a:bodyPr>
          <a:lstStyle/>
          <a:p>
            <a:pPr algn="just"/>
            <a:r>
              <a:rPr lang="ja-JP" altLang="en-US" sz="1000" dirty="0">
                <a:solidFill>
                  <a:srgbClr val="404040"/>
                </a:solidFill>
                <a:latin typeface="メイリオ"/>
                <a:ea typeface="メイリオ"/>
                <a:cs typeface="メイリオ"/>
              </a:rPr>
              <a:t>継続的なオススメ情報の配信。イベント開催の再告知。参加者特典の発表。</a:t>
            </a:r>
            <a:endParaRPr kumimoji="1" lang="en-US" altLang="ja-JP" sz="1000" dirty="0">
              <a:solidFill>
                <a:srgbClr val="404040"/>
              </a:solidFill>
              <a:latin typeface="メイリオ"/>
              <a:ea typeface="メイリオ"/>
              <a:cs typeface="メイリオ"/>
            </a:endParaRPr>
          </a:p>
        </p:txBody>
      </p:sp>
      <p:sp>
        <p:nvSpPr>
          <p:cNvPr id="54" name="テキスト ボックス 53">
            <a:extLst>
              <a:ext uri="{FF2B5EF4-FFF2-40B4-BE49-F238E27FC236}">
                <a16:creationId xmlns:a16="http://schemas.microsoft.com/office/drawing/2014/main" id="{E87C14AE-94C2-EA4A-BEFC-91028D313701}"/>
              </a:ext>
            </a:extLst>
          </p:cNvPr>
          <p:cNvSpPr txBox="1"/>
          <p:nvPr/>
        </p:nvSpPr>
        <p:spPr>
          <a:xfrm>
            <a:off x="8044716" y="3533920"/>
            <a:ext cx="1492775" cy="707886"/>
          </a:xfrm>
          <a:prstGeom prst="rect">
            <a:avLst/>
          </a:prstGeom>
          <a:noFill/>
        </p:spPr>
        <p:txBody>
          <a:bodyPr wrap="square" rtlCol="0" anchor="t">
            <a:spAutoFit/>
          </a:bodyPr>
          <a:lstStyle/>
          <a:p>
            <a:pPr algn="just"/>
            <a:r>
              <a:rPr kumimoji="1" lang="ja-JP" altLang="en-US" sz="1000" dirty="0">
                <a:solidFill>
                  <a:srgbClr val="404040"/>
                </a:solidFill>
                <a:latin typeface="メイリオ"/>
                <a:ea typeface="メイリオ"/>
                <a:cs typeface="メイリオ"/>
              </a:rPr>
              <a:t>イベントを楽しめるといいな。参加者特典が欲しい。気に入れば価格の相談</a:t>
            </a:r>
            <a:r>
              <a:rPr lang="ja-JP" altLang="en-US" sz="1000" dirty="0">
                <a:solidFill>
                  <a:srgbClr val="404040"/>
                </a:solidFill>
                <a:latin typeface="メイリオ"/>
                <a:ea typeface="メイリオ"/>
                <a:cs typeface="メイリオ"/>
              </a:rPr>
              <a:t>もしたい。</a:t>
            </a:r>
            <a:endParaRPr kumimoji="1" lang="en-US" altLang="ja-JP" sz="1000" dirty="0">
              <a:solidFill>
                <a:srgbClr val="404040"/>
              </a:solidFill>
              <a:latin typeface="メイリオ"/>
              <a:ea typeface="メイリオ"/>
              <a:cs typeface="メイリオ"/>
            </a:endParaRPr>
          </a:p>
        </p:txBody>
      </p:sp>
      <p:sp>
        <p:nvSpPr>
          <p:cNvPr id="55" name="テキスト ボックス 54">
            <a:extLst>
              <a:ext uri="{FF2B5EF4-FFF2-40B4-BE49-F238E27FC236}">
                <a16:creationId xmlns:a16="http://schemas.microsoft.com/office/drawing/2014/main" id="{6CB3DFAE-8CF5-9A4E-95C8-88264BEF6DFA}"/>
              </a:ext>
            </a:extLst>
          </p:cNvPr>
          <p:cNvSpPr txBox="1"/>
          <p:nvPr/>
        </p:nvSpPr>
        <p:spPr>
          <a:xfrm>
            <a:off x="8054768" y="5045706"/>
            <a:ext cx="1492775" cy="636603"/>
          </a:xfrm>
          <a:prstGeom prst="rect">
            <a:avLst/>
          </a:prstGeom>
          <a:noFill/>
        </p:spPr>
        <p:txBody>
          <a:bodyPr wrap="square" rtlCol="0" anchor="t">
            <a:spAutoFit/>
          </a:bodyPr>
          <a:lstStyle/>
          <a:p>
            <a:pPr algn="just"/>
            <a:r>
              <a:rPr kumimoji="1" lang="ja-JP" altLang="en-US" sz="1000" dirty="0">
                <a:solidFill>
                  <a:srgbClr val="404040"/>
                </a:solidFill>
                <a:latin typeface="メイリオ"/>
                <a:ea typeface="メイリオ"/>
                <a:cs typeface="メイリオ"/>
              </a:rPr>
              <a:t>イベントの実施。参加者限定割引券の作成と配布。</a:t>
            </a:r>
            <a:endParaRPr kumimoji="1" lang="en-US" altLang="ja-JP" sz="1000" dirty="0">
              <a:solidFill>
                <a:srgbClr val="404040"/>
              </a:solidFill>
              <a:latin typeface="メイリオ"/>
              <a:ea typeface="メイリオ"/>
              <a:cs typeface="メイリオ"/>
            </a:endParaRPr>
          </a:p>
        </p:txBody>
      </p:sp>
      <p:sp>
        <p:nvSpPr>
          <p:cNvPr id="56" name="テキスト ボックス 55">
            <a:extLst>
              <a:ext uri="{FF2B5EF4-FFF2-40B4-BE49-F238E27FC236}">
                <a16:creationId xmlns:a16="http://schemas.microsoft.com/office/drawing/2014/main" id="{E285D5D1-28D0-4D6D-BB45-B0E05F0B078C}"/>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4.</a:t>
            </a:r>
            <a:r>
              <a:rPr lang="ja-JP" altLang="en-US" sz="900" dirty="0">
                <a:latin typeface="Meiryo UI" panose="020B0604030504040204" pitchFamily="50" charset="-128"/>
                <a:ea typeface="Meiryo UI" panose="020B0604030504040204" pitchFamily="50" charset="-128"/>
              </a:rPr>
              <a:t>戦略を立案する</a:t>
            </a:r>
          </a:p>
        </p:txBody>
      </p:sp>
      <p:sp>
        <p:nvSpPr>
          <p:cNvPr id="57" name="テキスト ボックス 56">
            <a:extLst>
              <a:ext uri="{FF2B5EF4-FFF2-40B4-BE49-F238E27FC236}">
                <a16:creationId xmlns:a16="http://schemas.microsoft.com/office/drawing/2014/main" id="{0F52A692-D819-4C86-8655-E3A51D173F59}"/>
              </a:ext>
            </a:extLst>
          </p:cNvPr>
          <p:cNvSpPr txBox="1"/>
          <p:nvPr/>
        </p:nvSpPr>
        <p:spPr>
          <a:xfrm>
            <a:off x="1809280" y="6560810"/>
            <a:ext cx="1904689"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STEP2:</a:t>
            </a:r>
            <a:r>
              <a:rPr lang="ja-JP" altLang="en-US" sz="900" dirty="0">
                <a:latin typeface="Meiryo UI" panose="020B0604030504040204" pitchFamily="50" charset="-128"/>
                <a:ea typeface="Meiryo UI" panose="020B0604030504040204" pitchFamily="50" charset="-128"/>
              </a:rPr>
              <a:t>どのように実現するかを考える</a:t>
            </a:r>
          </a:p>
        </p:txBody>
      </p:sp>
    </p:spTree>
    <p:extLst>
      <p:ext uri="{BB962C8B-B14F-4D97-AF65-F5344CB8AC3E}">
        <p14:creationId xmlns:p14="http://schemas.microsoft.com/office/powerpoint/2010/main" val="214823242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テキスト ボックス 119"/>
          <p:cNvSpPr txBox="1"/>
          <p:nvPr/>
        </p:nvSpPr>
        <p:spPr>
          <a:xfrm>
            <a:off x="344815" y="2503208"/>
            <a:ext cx="1508022" cy="261610"/>
          </a:xfrm>
          <a:prstGeom prst="rect">
            <a:avLst/>
          </a:prstGeom>
          <a:noFill/>
        </p:spPr>
        <p:txBody>
          <a:bodyPr wrap="square" rtlCol="0" anchor="ctr">
            <a:spAutoFit/>
          </a:bodyPr>
          <a:lstStyle/>
          <a:p>
            <a:pPr algn="ctr"/>
            <a:r>
              <a:rPr kumimoji="1" lang="ja-JP" altLang="en-US" sz="1100" dirty="0">
                <a:solidFill>
                  <a:srgbClr val="404040"/>
                </a:solidFill>
                <a:latin typeface="メイリオ"/>
                <a:ea typeface="メイリオ"/>
                <a:cs typeface="メイリオ"/>
              </a:rPr>
              <a:t>顧客の状態</a:t>
            </a:r>
          </a:p>
        </p:txBody>
      </p:sp>
      <p:sp>
        <p:nvSpPr>
          <p:cNvPr id="28" name="テキスト ボックス 27">
            <a:extLst>
              <a:ext uri="{FF2B5EF4-FFF2-40B4-BE49-F238E27FC236}">
                <a16:creationId xmlns:a16="http://schemas.microsoft.com/office/drawing/2014/main" id="{75FA6108-03B5-4949-A7E9-4147A8DDA853}"/>
              </a:ext>
            </a:extLst>
          </p:cNvPr>
          <p:cNvSpPr txBox="1"/>
          <p:nvPr/>
        </p:nvSpPr>
        <p:spPr>
          <a:xfrm>
            <a:off x="344814" y="5511256"/>
            <a:ext cx="1513801" cy="415498"/>
          </a:xfrm>
          <a:prstGeom prst="rect">
            <a:avLst/>
          </a:prstGeom>
          <a:noFill/>
        </p:spPr>
        <p:txBody>
          <a:bodyPr wrap="square" rtlCol="0" anchor="ctr">
            <a:spAutoFit/>
          </a:bodyPr>
          <a:lstStyle/>
          <a:p>
            <a:pPr algn="ctr"/>
            <a:r>
              <a:rPr kumimoji="1" lang="ja-JP" altLang="en-US" sz="1050" dirty="0">
                <a:solidFill>
                  <a:srgbClr val="404040"/>
                </a:solidFill>
                <a:latin typeface="メイリオ"/>
                <a:ea typeface="メイリオ"/>
                <a:cs typeface="メイリオ"/>
              </a:rPr>
              <a:t>コミュニケーション</a:t>
            </a:r>
            <a:endParaRPr kumimoji="1" lang="en-US" altLang="ja-JP" sz="1050" dirty="0">
              <a:solidFill>
                <a:srgbClr val="404040"/>
              </a:solidFill>
              <a:latin typeface="メイリオ"/>
              <a:ea typeface="メイリオ"/>
              <a:cs typeface="メイリオ"/>
            </a:endParaRPr>
          </a:p>
          <a:p>
            <a:pPr algn="ctr"/>
            <a:r>
              <a:rPr kumimoji="1" lang="ja-JP" altLang="en-US" sz="1050" dirty="0">
                <a:solidFill>
                  <a:srgbClr val="404040"/>
                </a:solidFill>
                <a:latin typeface="メイリオ"/>
                <a:ea typeface="メイリオ"/>
                <a:cs typeface="メイリオ"/>
              </a:rPr>
              <a:t>施策の内容</a:t>
            </a:r>
          </a:p>
        </p:txBody>
      </p:sp>
      <p:sp>
        <p:nvSpPr>
          <p:cNvPr id="33" name="テキスト ボックス 32">
            <a:extLst>
              <a:ext uri="{FF2B5EF4-FFF2-40B4-BE49-F238E27FC236}">
                <a16:creationId xmlns:a16="http://schemas.microsoft.com/office/drawing/2014/main" id="{2DF7100A-A69D-A345-9E96-D340F3DF3622}"/>
              </a:ext>
            </a:extLst>
          </p:cNvPr>
          <p:cNvSpPr txBox="1"/>
          <p:nvPr/>
        </p:nvSpPr>
        <p:spPr>
          <a:xfrm>
            <a:off x="344814" y="4045705"/>
            <a:ext cx="1513801" cy="261610"/>
          </a:xfrm>
          <a:prstGeom prst="rect">
            <a:avLst/>
          </a:prstGeom>
          <a:noFill/>
        </p:spPr>
        <p:txBody>
          <a:bodyPr wrap="square" rtlCol="0" anchor="ctr">
            <a:spAutoFit/>
          </a:bodyPr>
          <a:lstStyle/>
          <a:p>
            <a:pPr algn="ctr"/>
            <a:r>
              <a:rPr lang="ja-JP" altLang="en-US" sz="1100" dirty="0">
                <a:solidFill>
                  <a:srgbClr val="404040"/>
                </a:solidFill>
                <a:latin typeface="メイリオ"/>
                <a:ea typeface="メイリオ"/>
                <a:cs typeface="メイリオ"/>
              </a:rPr>
              <a:t>顧客のニーズ</a:t>
            </a:r>
            <a:endParaRPr kumimoji="1" lang="ja-JP" altLang="en-US" sz="1100" dirty="0">
              <a:solidFill>
                <a:srgbClr val="404040"/>
              </a:solidFill>
              <a:latin typeface="メイリオ"/>
              <a:ea typeface="メイリオ"/>
              <a:cs typeface="メイリオ"/>
            </a:endParaRPr>
          </a:p>
        </p:txBody>
      </p:sp>
      <p:cxnSp>
        <p:nvCxnSpPr>
          <p:cNvPr id="37" name="直線コネクタ 36">
            <a:extLst>
              <a:ext uri="{FF2B5EF4-FFF2-40B4-BE49-F238E27FC236}">
                <a16:creationId xmlns:a16="http://schemas.microsoft.com/office/drawing/2014/main" id="{1FFA01A9-0557-B04F-88C2-3ECD59E582B7}"/>
              </a:ext>
            </a:extLst>
          </p:cNvPr>
          <p:cNvCxnSpPr/>
          <p:nvPr/>
        </p:nvCxnSpPr>
        <p:spPr>
          <a:xfrm>
            <a:off x="347654" y="3405261"/>
            <a:ext cx="9219407"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8" name="直線コネクタ 37">
            <a:extLst>
              <a:ext uri="{FF2B5EF4-FFF2-40B4-BE49-F238E27FC236}">
                <a16:creationId xmlns:a16="http://schemas.microsoft.com/office/drawing/2014/main" id="{CEADCCA0-EC7E-4540-BE8C-804C2868DCBC}"/>
              </a:ext>
            </a:extLst>
          </p:cNvPr>
          <p:cNvCxnSpPr/>
          <p:nvPr/>
        </p:nvCxnSpPr>
        <p:spPr>
          <a:xfrm>
            <a:off x="347654" y="4947758"/>
            <a:ext cx="9219407"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73" name="直線コネクタ 72"/>
          <p:cNvCxnSpPr/>
          <p:nvPr/>
        </p:nvCxnSpPr>
        <p:spPr>
          <a:xfrm>
            <a:off x="1858616" y="1097503"/>
            <a:ext cx="770838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9" name="直線コネクタ 38">
            <a:extLst>
              <a:ext uri="{FF2B5EF4-FFF2-40B4-BE49-F238E27FC236}">
                <a16:creationId xmlns:a16="http://schemas.microsoft.com/office/drawing/2014/main" id="{25E75FEE-9309-504D-B67C-1E929FF1992D}"/>
              </a:ext>
            </a:extLst>
          </p:cNvPr>
          <p:cNvCxnSpPr/>
          <p:nvPr/>
        </p:nvCxnSpPr>
        <p:spPr>
          <a:xfrm>
            <a:off x="3400454" y="686423"/>
            <a:ext cx="1"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0" name="直線コネクタ 39">
            <a:extLst>
              <a:ext uri="{FF2B5EF4-FFF2-40B4-BE49-F238E27FC236}">
                <a16:creationId xmlns:a16="http://schemas.microsoft.com/office/drawing/2014/main" id="{86872417-D9D8-714C-91CD-4059A981595F}"/>
              </a:ext>
            </a:extLst>
          </p:cNvPr>
          <p:cNvCxnSpPr/>
          <p:nvPr/>
        </p:nvCxnSpPr>
        <p:spPr>
          <a:xfrm>
            <a:off x="4942291" y="1097502"/>
            <a:ext cx="1" cy="539275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1" name="直線コネクタ 40">
            <a:extLst>
              <a:ext uri="{FF2B5EF4-FFF2-40B4-BE49-F238E27FC236}">
                <a16:creationId xmlns:a16="http://schemas.microsoft.com/office/drawing/2014/main" id="{80C49512-F113-BE4C-B73A-3E0E880A02CA}"/>
              </a:ext>
            </a:extLst>
          </p:cNvPr>
          <p:cNvCxnSpPr/>
          <p:nvPr/>
        </p:nvCxnSpPr>
        <p:spPr>
          <a:xfrm>
            <a:off x="6484129" y="1097502"/>
            <a:ext cx="1" cy="539275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2" name="直線コネクタ 41">
            <a:extLst>
              <a:ext uri="{FF2B5EF4-FFF2-40B4-BE49-F238E27FC236}">
                <a16:creationId xmlns:a16="http://schemas.microsoft.com/office/drawing/2014/main" id="{E5D67FDA-83E6-2D42-A1E0-5BAFACB53C0A}"/>
              </a:ext>
            </a:extLst>
          </p:cNvPr>
          <p:cNvCxnSpPr/>
          <p:nvPr/>
        </p:nvCxnSpPr>
        <p:spPr>
          <a:xfrm>
            <a:off x="8025965" y="686423"/>
            <a:ext cx="1"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43" name="テキスト ボックス 42">
            <a:extLst>
              <a:ext uri="{FF2B5EF4-FFF2-40B4-BE49-F238E27FC236}">
                <a16:creationId xmlns:a16="http://schemas.microsoft.com/office/drawing/2014/main" id="{27BB8ECC-9F4B-B848-97C3-35C3FC6F2551}"/>
              </a:ext>
            </a:extLst>
          </p:cNvPr>
          <p:cNvSpPr txBox="1"/>
          <p:nvPr/>
        </p:nvSpPr>
        <p:spPr>
          <a:xfrm>
            <a:off x="1877306" y="741654"/>
            <a:ext cx="1513803" cy="300618"/>
          </a:xfrm>
          <a:prstGeom prst="rect">
            <a:avLst/>
          </a:prstGeom>
          <a:noFill/>
        </p:spPr>
        <p:txBody>
          <a:bodyPr wrap="square" rtlCol="0" anchor="ctr">
            <a:spAutoFit/>
          </a:bodyPr>
          <a:lstStyle/>
          <a:p>
            <a:pPr algn="ctr"/>
            <a:r>
              <a:rPr lang="ja-JP" altLang="en-US" sz="1100" dirty="0">
                <a:solidFill>
                  <a:srgbClr val="404040"/>
                </a:solidFill>
                <a:latin typeface="メイリオ"/>
                <a:ea typeface="メイリオ"/>
                <a:cs typeface="メイリオ"/>
              </a:rPr>
              <a:t>認知段階</a:t>
            </a:r>
            <a:endParaRPr kumimoji="1" lang="ja-JP" altLang="en-US" sz="1100" dirty="0">
              <a:solidFill>
                <a:srgbClr val="404040"/>
              </a:solidFill>
              <a:latin typeface="メイリオ"/>
              <a:ea typeface="メイリオ"/>
              <a:cs typeface="メイリオ"/>
            </a:endParaRPr>
          </a:p>
        </p:txBody>
      </p:sp>
      <p:sp>
        <p:nvSpPr>
          <p:cNvPr id="44" name="テキスト ボックス 43">
            <a:extLst>
              <a:ext uri="{FF2B5EF4-FFF2-40B4-BE49-F238E27FC236}">
                <a16:creationId xmlns:a16="http://schemas.microsoft.com/office/drawing/2014/main" id="{8B0FA1EB-2E04-EF4C-A197-337E65D09686}"/>
              </a:ext>
            </a:extLst>
          </p:cNvPr>
          <p:cNvSpPr txBox="1"/>
          <p:nvPr/>
        </p:nvSpPr>
        <p:spPr>
          <a:xfrm>
            <a:off x="3409799" y="741654"/>
            <a:ext cx="4606822" cy="300618"/>
          </a:xfrm>
          <a:prstGeom prst="rect">
            <a:avLst/>
          </a:prstGeom>
          <a:noFill/>
        </p:spPr>
        <p:txBody>
          <a:bodyPr wrap="square" rtlCol="0" anchor="ctr">
            <a:spAutoFit/>
          </a:bodyPr>
          <a:lstStyle/>
          <a:p>
            <a:pPr algn="ctr"/>
            <a:r>
              <a:rPr lang="ja-JP" altLang="en-US" sz="1100" dirty="0">
                <a:solidFill>
                  <a:srgbClr val="404040"/>
                </a:solidFill>
                <a:latin typeface="メイリオ"/>
                <a:ea typeface="メイリオ"/>
                <a:cs typeface="メイリオ"/>
              </a:rPr>
              <a:t>感情段階</a:t>
            </a:r>
            <a:endParaRPr kumimoji="1" lang="ja-JP" altLang="en-US" sz="1100" dirty="0">
              <a:solidFill>
                <a:srgbClr val="404040"/>
              </a:solidFill>
              <a:latin typeface="メイリオ"/>
              <a:ea typeface="メイリオ"/>
              <a:cs typeface="メイリオ"/>
            </a:endParaRPr>
          </a:p>
        </p:txBody>
      </p:sp>
      <p:sp>
        <p:nvSpPr>
          <p:cNvPr id="45" name="テキスト ボックス 44">
            <a:extLst>
              <a:ext uri="{FF2B5EF4-FFF2-40B4-BE49-F238E27FC236}">
                <a16:creationId xmlns:a16="http://schemas.microsoft.com/office/drawing/2014/main" id="{65D334D5-7902-2640-B8C3-FC07B39791A9}"/>
              </a:ext>
            </a:extLst>
          </p:cNvPr>
          <p:cNvSpPr txBox="1"/>
          <p:nvPr/>
        </p:nvSpPr>
        <p:spPr>
          <a:xfrm>
            <a:off x="8035312" y="741654"/>
            <a:ext cx="1531688" cy="300618"/>
          </a:xfrm>
          <a:prstGeom prst="rect">
            <a:avLst/>
          </a:prstGeom>
          <a:noFill/>
        </p:spPr>
        <p:txBody>
          <a:bodyPr wrap="square" rtlCol="0" anchor="ctr">
            <a:spAutoFit/>
          </a:bodyPr>
          <a:lstStyle/>
          <a:p>
            <a:pPr algn="ctr"/>
            <a:r>
              <a:rPr lang="ja-JP" altLang="en-US" sz="1100" dirty="0">
                <a:solidFill>
                  <a:srgbClr val="404040"/>
                </a:solidFill>
                <a:latin typeface="メイリオ"/>
                <a:ea typeface="メイリオ"/>
                <a:cs typeface="メイリオ"/>
              </a:rPr>
              <a:t>行動段階</a:t>
            </a:r>
            <a:endParaRPr kumimoji="1" lang="ja-JP" altLang="en-US" sz="1100" dirty="0">
              <a:solidFill>
                <a:srgbClr val="404040"/>
              </a:solidFill>
              <a:latin typeface="メイリオ"/>
              <a:ea typeface="メイリオ"/>
              <a:cs typeface="メイリオ"/>
            </a:endParaRPr>
          </a:p>
        </p:txBody>
      </p:sp>
      <p:sp>
        <p:nvSpPr>
          <p:cNvPr id="46" name="テキスト ボックス 45">
            <a:extLst>
              <a:ext uri="{FF2B5EF4-FFF2-40B4-BE49-F238E27FC236}">
                <a16:creationId xmlns:a16="http://schemas.microsoft.com/office/drawing/2014/main" id="{9E3FFB25-0D3F-844B-8955-8FA776F48070}"/>
              </a:ext>
            </a:extLst>
          </p:cNvPr>
          <p:cNvSpPr txBox="1"/>
          <p:nvPr/>
        </p:nvSpPr>
        <p:spPr>
          <a:xfrm>
            <a:off x="1886652" y="1232566"/>
            <a:ext cx="1513803" cy="495135"/>
          </a:xfrm>
          <a:prstGeom prst="rect">
            <a:avLst/>
          </a:prstGeom>
          <a:noFill/>
        </p:spPr>
        <p:txBody>
          <a:bodyPr wrap="square" rtlCol="0" anchor="ctr">
            <a:spAutoFit/>
          </a:bodyPr>
          <a:lstStyle/>
          <a:p>
            <a:pPr algn="ctr"/>
            <a:r>
              <a:rPr kumimoji="1" lang="ja-JP" altLang="en-US" sz="1100" dirty="0">
                <a:solidFill>
                  <a:srgbClr val="404040"/>
                </a:solidFill>
                <a:latin typeface="メイリオ"/>
                <a:ea typeface="メイリオ"/>
                <a:cs typeface="メイリオ"/>
              </a:rPr>
              <a:t>認知</a:t>
            </a:r>
            <a:endParaRPr kumimoji="1" lang="en-US" altLang="ja-JP" sz="1100" dirty="0">
              <a:solidFill>
                <a:srgbClr val="404040"/>
              </a:solidFill>
              <a:latin typeface="メイリオ"/>
              <a:ea typeface="メイリオ"/>
              <a:cs typeface="メイリオ"/>
            </a:endParaRPr>
          </a:p>
          <a:p>
            <a:pPr algn="ctr"/>
            <a:r>
              <a:rPr lang="en-US" altLang="ja-JP" sz="1100" dirty="0">
                <a:solidFill>
                  <a:srgbClr val="404040"/>
                </a:solidFill>
                <a:latin typeface="メイリオ"/>
                <a:ea typeface="メイリオ"/>
                <a:cs typeface="メイリオ"/>
              </a:rPr>
              <a:t>Attention</a:t>
            </a:r>
            <a:endParaRPr kumimoji="1" lang="ja-JP" altLang="en-US" sz="1100" dirty="0">
              <a:solidFill>
                <a:srgbClr val="404040"/>
              </a:solidFill>
              <a:latin typeface="メイリオ"/>
              <a:ea typeface="メイリオ"/>
              <a:cs typeface="メイリオ"/>
            </a:endParaRPr>
          </a:p>
        </p:txBody>
      </p:sp>
      <p:sp>
        <p:nvSpPr>
          <p:cNvPr id="47" name="テキスト ボックス 46">
            <a:extLst>
              <a:ext uri="{FF2B5EF4-FFF2-40B4-BE49-F238E27FC236}">
                <a16:creationId xmlns:a16="http://schemas.microsoft.com/office/drawing/2014/main" id="{3641CFBD-9E28-4B47-9A13-14F8CD1CB144}"/>
              </a:ext>
            </a:extLst>
          </p:cNvPr>
          <p:cNvSpPr txBox="1"/>
          <p:nvPr/>
        </p:nvSpPr>
        <p:spPr>
          <a:xfrm>
            <a:off x="3421480" y="1232566"/>
            <a:ext cx="1513803" cy="495135"/>
          </a:xfrm>
          <a:prstGeom prst="rect">
            <a:avLst/>
          </a:prstGeom>
          <a:noFill/>
        </p:spPr>
        <p:txBody>
          <a:bodyPr wrap="square" rtlCol="0" anchor="ctr">
            <a:spAutoFit/>
          </a:bodyPr>
          <a:lstStyle/>
          <a:p>
            <a:pPr algn="ctr"/>
            <a:r>
              <a:rPr lang="ja-JP" altLang="en-US" sz="1100" dirty="0">
                <a:solidFill>
                  <a:srgbClr val="404040"/>
                </a:solidFill>
                <a:latin typeface="メイリオ"/>
                <a:ea typeface="メイリオ"/>
                <a:cs typeface="メイリオ"/>
              </a:rPr>
              <a:t>関心</a:t>
            </a:r>
            <a:endParaRPr kumimoji="1" lang="en-US" altLang="ja-JP" sz="1100" dirty="0">
              <a:solidFill>
                <a:srgbClr val="404040"/>
              </a:solidFill>
              <a:latin typeface="メイリオ"/>
              <a:ea typeface="メイリオ"/>
              <a:cs typeface="メイリオ"/>
            </a:endParaRPr>
          </a:p>
          <a:p>
            <a:pPr algn="ctr"/>
            <a:r>
              <a:rPr lang="en-US" altLang="ja-JP" sz="1100" dirty="0">
                <a:solidFill>
                  <a:srgbClr val="404040"/>
                </a:solidFill>
                <a:latin typeface="メイリオ"/>
                <a:ea typeface="メイリオ"/>
                <a:cs typeface="メイリオ"/>
              </a:rPr>
              <a:t>Interest</a:t>
            </a:r>
            <a:endParaRPr kumimoji="1" lang="ja-JP" altLang="en-US" sz="1100" dirty="0">
              <a:solidFill>
                <a:srgbClr val="404040"/>
              </a:solidFill>
              <a:latin typeface="メイリオ"/>
              <a:ea typeface="メイリオ"/>
              <a:cs typeface="メイリオ"/>
            </a:endParaRPr>
          </a:p>
        </p:txBody>
      </p:sp>
      <p:sp>
        <p:nvSpPr>
          <p:cNvPr id="48" name="テキスト ボックス 47">
            <a:extLst>
              <a:ext uri="{FF2B5EF4-FFF2-40B4-BE49-F238E27FC236}">
                <a16:creationId xmlns:a16="http://schemas.microsoft.com/office/drawing/2014/main" id="{557B20C9-1203-9C41-9FE6-B93AA1548309}"/>
              </a:ext>
            </a:extLst>
          </p:cNvPr>
          <p:cNvSpPr txBox="1"/>
          <p:nvPr/>
        </p:nvSpPr>
        <p:spPr>
          <a:xfrm>
            <a:off x="4956308" y="1232566"/>
            <a:ext cx="1513803" cy="495135"/>
          </a:xfrm>
          <a:prstGeom prst="rect">
            <a:avLst/>
          </a:prstGeom>
          <a:noFill/>
        </p:spPr>
        <p:txBody>
          <a:bodyPr wrap="square" rtlCol="0" anchor="ctr">
            <a:spAutoFit/>
          </a:bodyPr>
          <a:lstStyle/>
          <a:p>
            <a:pPr algn="ctr"/>
            <a:r>
              <a:rPr lang="ja-JP" altLang="en-US" sz="1100" dirty="0">
                <a:solidFill>
                  <a:srgbClr val="404040"/>
                </a:solidFill>
                <a:latin typeface="メイリオ"/>
                <a:ea typeface="メイリオ"/>
                <a:cs typeface="メイリオ"/>
              </a:rPr>
              <a:t>欲求</a:t>
            </a:r>
            <a:endParaRPr kumimoji="1" lang="en-US" altLang="ja-JP" sz="1100" dirty="0">
              <a:solidFill>
                <a:srgbClr val="404040"/>
              </a:solidFill>
              <a:latin typeface="メイリオ"/>
              <a:ea typeface="メイリオ"/>
              <a:cs typeface="メイリオ"/>
            </a:endParaRPr>
          </a:p>
          <a:p>
            <a:pPr algn="ctr"/>
            <a:r>
              <a:rPr lang="en-US" altLang="ja-JP" sz="1100" dirty="0">
                <a:solidFill>
                  <a:srgbClr val="404040"/>
                </a:solidFill>
                <a:latin typeface="メイリオ"/>
                <a:ea typeface="メイリオ"/>
                <a:cs typeface="メイリオ"/>
              </a:rPr>
              <a:t>Desire</a:t>
            </a:r>
            <a:endParaRPr kumimoji="1" lang="ja-JP" altLang="en-US" sz="1100" dirty="0">
              <a:solidFill>
                <a:srgbClr val="404040"/>
              </a:solidFill>
              <a:latin typeface="メイリオ"/>
              <a:ea typeface="メイリオ"/>
              <a:cs typeface="メイリオ"/>
            </a:endParaRPr>
          </a:p>
        </p:txBody>
      </p:sp>
      <p:sp>
        <p:nvSpPr>
          <p:cNvPr id="49" name="テキスト ボックス 48">
            <a:extLst>
              <a:ext uri="{FF2B5EF4-FFF2-40B4-BE49-F238E27FC236}">
                <a16:creationId xmlns:a16="http://schemas.microsoft.com/office/drawing/2014/main" id="{B37588DE-1D9F-084E-B62D-2F3D3DD6124C}"/>
              </a:ext>
            </a:extLst>
          </p:cNvPr>
          <p:cNvSpPr txBox="1"/>
          <p:nvPr/>
        </p:nvSpPr>
        <p:spPr>
          <a:xfrm>
            <a:off x="6491137" y="1232566"/>
            <a:ext cx="1513803" cy="495135"/>
          </a:xfrm>
          <a:prstGeom prst="rect">
            <a:avLst/>
          </a:prstGeom>
          <a:noFill/>
        </p:spPr>
        <p:txBody>
          <a:bodyPr wrap="square" rtlCol="0" anchor="ctr">
            <a:spAutoFit/>
          </a:bodyPr>
          <a:lstStyle/>
          <a:p>
            <a:pPr algn="ctr"/>
            <a:r>
              <a:rPr kumimoji="1" lang="ja-JP" altLang="en-US" sz="1100" dirty="0">
                <a:solidFill>
                  <a:srgbClr val="404040"/>
                </a:solidFill>
                <a:latin typeface="メイリオ"/>
                <a:ea typeface="メイリオ"/>
                <a:cs typeface="メイリオ"/>
              </a:rPr>
              <a:t>記憶</a:t>
            </a:r>
            <a:endParaRPr lang="en-US" altLang="ja-JP" sz="1100" dirty="0">
              <a:solidFill>
                <a:srgbClr val="404040"/>
              </a:solidFill>
              <a:latin typeface="メイリオ"/>
              <a:ea typeface="メイリオ"/>
              <a:cs typeface="メイリオ"/>
            </a:endParaRPr>
          </a:p>
          <a:p>
            <a:pPr algn="ctr"/>
            <a:r>
              <a:rPr kumimoji="1" lang="en-US" altLang="ja-JP" sz="1100" dirty="0">
                <a:solidFill>
                  <a:srgbClr val="404040"/>
                </a:solidFill>
                <a:latin typeface="メイリオ"/>
                <a:ea typeface="メイリオ"/>
                <a:cs typeface="メイリオ"/>
              </a:rPr>
              <a:t>Memory</a:t>
            </a:r>
          </a:p>
        </p:txBody>
      </p:sp>
      <p:sp>
        <p:nvSpPr>
          <p:cNvPr id="50" name="テキスト ボックス 49">
            <a:extLst>
              <a:ext uri="{FF2B5EF4-FFF2-40B4-BE49-F238E27FC236}">
                <a16:creationId xmlns:a16="http://schemas.microsoft.com/office/drawing/2014/main" id="{4B9175F5-A7B5-CE43-A9B1-EA56230B8979}"/>
              </a:ext>
            </a:extLst>
          </p:cNvPr>
          <p:cNvSpPr txBox="1"/>
          <p:nvPr/>
        </p:nvSpPr>
        <p:spPr>
          <a:xfrm>
            <a:off x="8025965" y="1232566"/>
            <a:ext cx="1532493" cy="495135"/>
          </a:xfrm>
          <a:prstGeom prst="rect">
            <a:avLst/>
          </a:prstGeom>
          <a:noFill/>
        </p:spPr>
        <p:txBody>
          <a:bodyPr wrap="square" rtlCol="0" anchor="ctr">
            <a:spAutoFit/>
          </a:bodyPr>
          <a:lstStyle/>
          <a:p>
            <a:pPr algn="ctr"/>
            <a:r>
              <a:rPr lang="ja-JP" altLang="en-US" sz="1100" dirty="0">
                <a:solidFill>
                  <a:srgbClr val="404040"/>
                </a:solidFill>
                <a:latin typeface="メイリオ"/>
                <a:ea typeface="メイリオ"/>
                <a:cs typeface="メイリオ"/>
              </a:rPr>
              <a:t>購買</a:t>
            </a:r>
            <a:r>
              <a:rPr lang="en-US" altLang="ja-JP" sz="1100" dirty="0">
                <a:solidFill>
                  <a:srgbClr val="404040"/>
                </a:solidFill>
                <a:latin typeface="メイリオ"/>
                <a:ea typeface="メイリオ"/>
                <a:cs typeface="メイリオ"/>
              </a:rPr>
              <a:t>(</a:t>
            </a:r>
            <a:r>
              <a:rPr lang="ja-JP" altLang="en-US" sz="1100" dirty="0">
                <a:solidFill>
                  <a:srgbClr val="404040"/>
                </a:solidFill>
                <a:latin typeface="メイリオ"/>
                <a:ea typeface="メイリオ"/>
                <a:cs typeface="メイリオ"/>
              </a:rPr>
              <a:t>行動</a:t>
            </a:r>
            <a:r>
              <a:rPr lang="en-US" altLang="ja-JP" sz="1100" dirty="0">
                <a:solidFill>
                  <a:srgbClr val="404040"/>
                </a:solidFill>
                <a:latin typeface="メイリオ"/>
                <a:ea typeface="メイリオ"/>
                <a:cs typeface="メイリオ"/>
              </a:rPr>
              <a:t>)</a:t>
            </a:r>
          </a:p>
          <a:p>
            <a:pPr algn="ctr"/>
            <a:r>
              <a:rPr lang="en-US" altLang="ja-JP" sz="1100" dirty="0">
                <a:solidFill>
                  <a:srgbClr val="404040"/>
                </a:solidFill>
                <a:latin typeface="メイリオ"/>
                <a:ea typeface="メイリオ"/>
                <a:cs typeface="メイリオ"/>
              </a:rPr>
              <a:t>Action</a:t>
            </a:r>
          </a:p>
        </p:txBody>
      </p:sp>
      <p:sp>
        <p:nvSpPr>
          <p:cNvPr id="65" name="テキスト ボックス 64">
            <a:extLst>
              <a:ext uri="{FF2B5EF4-FFF2-40B4-BE49-F238E27FC236}">
                <a16:creationId xmlns:a16="http://schemas.microsoft.com/office/drawing/2014/main" id="{E037EF6C-B793-1248-8DCC-CF1A2C9911D8}"/>
              </a:ext>
            </a:extLst>
          </p:cNvPr>
          <p:cNvSpPr txBox="1"/>
          <p:nvPr/>
        </p:nvSpPr>
        <p:spPr>
          <a:xfrm>
            <a:off x="463308" y="238540"/>
            <a:ext cx="1064715"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39_AIDMA</a:t>
            </a:r>
            <a:endParaRPr lang="ja-JP" altLang="en-US" dirty="0"/>
          </a:p>
        </p:txBody>
      </p:sp>
      <p:sp>
        <p:nvSpPr>
          <p:cNvPr id="29" name="正方形/長方形 28">
            <a:extLst>
              <a:ext uri="{FF2B5EF4-FFF2-40B4-BE49-F238E27FC236}">
                <a16:creationId xmlns:a16="http://schemas.microsoft.com/office/drawing/2014/main" id="{F1F0799C-816C-AF4B-A510-08582800B939}"/>
              </a:ext>
            </a:extLst>
          </p:cNvPr>
          <p:cNvSpPr/>
          <p:nvPr/>
        </p:nvSpPr>
        <p:spPr>
          <a:xfrm>
            <a:off x="344814" y="1862763"/>
            <a:ext cx="9223899" cy="462749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10FF74B9-10B7-A745-B55E-B974D47C3E3F}"/>
              </a:ext>
            </a:extLst>
          </p:cNvPr>
          <p:cNvSpPr/>
          <p:nvPr/>
        </p:nvSpPr>
        <p:spPr>
          <a:xfrm>
            <a:off x="1852837" y="686422"/>
            <a:ext cx="7715876" cy="580383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 name="テキスト ボックス 23">
            <a:extLst>
              <a:ext uri="{FF2B5EF4-FFF2-40B4-BE49-F238E27FC236}">
                <a16:creationId xmlns:a16="http://schemas.microsoft.com/office/drawing/2014/main" id="{00F6BF17-D6E5-4AED-928A-F0AA52ED9799}"/>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4.</a:t>
            </a:r>
            <a:r>
              <a:rPr lang="ja-JP" altLang="en-US" sz="900" dirty="0">
                <a:latin typeface="Meiryo UI" panose="020B0604030504040204" pitchFamily="50" charset="-128"/>
                <a:ea typeface="Meiryo UI" panose="020B0604030504040204" pitchFamily="50" charset="-128"/>
              </a:rPr>
              <a:t>戦略を立案する</a:t>
            </a:r>
          </a:p>
        </p:txBody>
      </p:sp>
      <p:sp>
        <p:nvSpPr>
          <p:cNvPr id="25" name="テキスト ボックス 24">
            <a:extLst>
              <a:ext uri="{FF2B5EF4-FFF2-40B4-BE49-F238E27FC236}">
                <a16:creationId xmlns:a16="http://schemas.microsoft.com/office/drawing/2014/main" id="{9B09E689-9485-408E-8F82-27EE0ACFAF06}"/>
              </a:ext>
            </a:extLst>
          </p:cNvPr>
          <p:cNvSpPr txBox="1"/>
          <p:nvPr/>
        </p:nvSpPr>
        <p:spPr>
          <a:xfrm>
            <a:off x="1809280" y="6560810"/>
            <a:ext cx="1904689"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STEP2:</a:t>
            </a:r>
            <a:r>
              <a:rPr lang="ja-JP" altLang="en-US" sz="900" dirty="0">
                <a:latin typeface="Meiryo UI" panose="020B0604030504040204" pitchFamily="50" charset="-128"/>
                <a:ea typeface="Meiryo UI" panose="020B0604030504040204" pitchFamily="50" charset="-128"/>
              </a:rPr>
              <a:t>どのように実現するかを考える</a:t>
            </a:r>
          </a:p>
        </p:txBody>
      </p:sp>
    </p:spTree>
    <p:extLst>
      <p:ext uri="{BB962C8B-B14F-4D97-AF65-F5344CB8AC3E}">
        <p14:creationId xmlns:p14="http://schemas.microsoft.com/office/powerpoint/2010/main" val="286371448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正方形/長方形 224">
            <a:extLst>
              <a:ext uri="{FF2B5EF4-FFF2-40B4-BE49-F238E27FC236}">
                <a16:creationId xmlns:a16="http://schemas.microsoft.com/office/drawing/2014/main" id="{665A6FA5-3CC8-C944-BE79-5776B0EDBC2E}"/>
              </a:ext>
            </a:extLst>
          </p:cNvPr>
          <p:cNvSpPr/>
          <p:nvPr/>
        </p:nvSpPr>
        <p:spPr>
          <a:xfrm>
            <a:off x="5180248" y="4298063"/>
            <a:ext cx="734126" cy="321634"/>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9" name="正方形/長方形 208">
            <a:extLst>
              <a:ext uri="{FF2B5EF4-FFF2-40B4-BE49-F238E27FC236}">
                <a16:creationId xmlns:a16="http://schemas.microsoft.com/office/drawing/2014/main" id="{4DAC645E-A8C8-0245-A564-8CBE8481F716}"/>
              </a:ext>
            </a:extLst>
          </p:cNvPr>
          <p:cNvSpPr/>
          <p:nvPr/>
        </p:nvSpPr>
        <p:spPr>
          <a:xfrm>
            <a:off x="4435476" y="1826095"/>
            <a:ext cx="553933" cy="32069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13" name="正方形/長方形 212">
            <a:extLst>
              <a:ext uri="{FF2B5EF4-FFF2-40B4-BE49-F238E27FC236}">
                <a16:creationId xmlns:a16="http://schemas.microsoft.com/office/drawing/2014/main" id="{BFF08B45-175F-574C-8CE6-C80AE60226FE}"/>
              </a:ext>
            </a:extLst>
          </p:cNvPr>
          <p:cNvSpPr/>
          <p:nvPr/>
        </p:nvSpPr>
        <p:spPr>
          <a:xfrm>
            <a:off x="4435476" y="2135704"/>
            <a:ext cx="553933" cy="32069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17" name="正方形/長方形 216">
            <a:extLst>
              <a:ext uri="{FF2B5EF4-FFF2-40B4-BE49-F238E27FC236}">
                <a16:creationId xmlns:a16="http://schemas.microsoft.com/office/drawing/2014/main" id="{627C5A9A-5478-AC4A-A191-6C2B704033C6}"/>
              </a:ext>
            </a:extLst>
          </p:cNvPr>
          <p:cNvSpPr/>
          <p:nvPr/>
        </p:nvSpPr>
        <p:spPr>
          <a:xfrm>
            <a:off x="4435476" y="2445313"/>
            <a:ext cx="553933" cy="32069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21" name="正方形/長方形 220">
            <a:extLst>
              <a:ext uri="{FF2B5EF4-FFF2-40B4-BE49-F238E27FC236}">
                <a16:creationId xmlns:a16="http://schemas.microsoft.com/office/drawing/2014/main" id="{ED44051D-37F6-7947-A946-807DE5143389}"/>
              </a:ext>
            </a:extLst>
          </p:cNvPr>
          <p:cNvSpPr/>
          <p:nvPr/>
        </p:nvSpPr>
        <p:spPr>
          <a:xfrm>
            <a:off x="4435476" y="2754922"/>
            <a:ext cx="553933" cy="32069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73" name="正方形/長方形 272">
            <a:extLst>
              <a:ext uri="{FF2B5EF4-FFF2-40B4-BE49-F238E27FC236}">
                <a16:creationId xmlns:a16="http://schemas.microsoft.com/office/drawing/2014/main" id="{F9D91E26-6911-B247-83F3-003BBBE3B83E}"/>
              </a:ext>
            </a:extLst>
          </p:cNvPr>
          <p:cNvSpPr/>
          <p:nvPr/>
        </p:nvSpPr>
        <p:spPr>
          <a:xfrm>
            <a:off x="4083752" y="1515150"/>
            <a:ext cx="356765" cy="310958"/>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75" name="正方形/長方形 274">
            <a:extLst>
              <a:ext uri="{FF2B5EF4-FFF2-40B4-BE49-F238E27FC236}">
                <a16:creationId xmlns:a16="http://schemas.microsoft.com/office/drawing/2014/main" id="{97D0D4BF-7D1B-7848-B5D9-234A59647427}"/>
              </a:ext>
            </a:extLst>
          </p:cNvPr>
          <p:cNvSpPr/>
          <p:nvPr/>
        </p:nvSpPr>
        <p:spPr>
          <a:xfrm>
            <a:off x="4435476" y="3064531"/>
            <a:ext cx="553933" cy="32069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65" name="正方形/長方形 264">
            <a:extLst>
              <a:ext uri="{FF2B5EF4-FFF2-40B4-BE49-F238E27FC236}">
                <a16:creationId xmlns:a16="http://schemas.microsoft.com/office/drawing/2014/main" id="{4FD50C17-12D1-2B4B-9C96-E30B23689C8F}"/>
              </a:ext>
            </a:extLst>
          </p:cNvPr>
          <p:cNvSpPr/>
          <p:nvPr/>
        </p:nvSpPr>
        <p:spPr>
          <a:xfrm>
            <a:off x="9395676" y="6179310"/>
            <a:ext cx="183525" cy="310915"/>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66" name="正方形/長方形 265">
            <a:extLst>
              <a:ext uri="{FF2B5EF4-FFF2-40B4-BE49-F238E27FC236}">
                <a16:creationId xmlns:a16="http://schemas.microsoft.com/office/drawing/2014/main" id="{99846188-407F-B749-BCF7-522245510D54}"/>
              </a:ext>
            </a:extLst>
          </p:cNvPr>
          <p:cNvSpPr/>
          <p:nvPr/>
        </p:nvSpPr>
        <p:spPr>
          <a:xfrm>
            <a:off x="6275761" y="4949740"/>
            <a:ext cx="3119915" cy="291385"/>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67" name="正方形/長方形 266">
            <a:extLst>
              <a:ext uri="{FF2B5EF4-FFF2-40B4-BE49-F238E27FC236}">
                <a16:creationId xmlns:a16="http://schemas.microsoft.com/office/drawing/2014/main" id="{0749ADE4-992E-7C45-81D6-E3EEFE5AF203}"/>
              </a:ext>
            </a:extLst>
          </p:cNvPr>
          <p:cNvSpPr/>
          <p:nvPr/>
        </p:nvSpPr>
        <p:spPr>
          <a:xfrm>
            <a:off x="6826335" y="5558636"/>
            <a:ext cx="2569341" cy="310940"/>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68" name="正方形/長方形 267">
            <a:extLst>
              <a:ext uri="{FF2B5EF4-FFF2-40B4-BE49-F238E27FC236}">
                <a16:creationId xmlns:a16="http://schemas.microsoft.com/office/drawing/2014/main" id="{34215B6E-164D-1E41-BA69-74C9D2C5C88C}"/>
              </a:ext>
            </a:extLst>
          </p:cNvPr>
          <p:cNvSpPr/>
          <p:nvPr/>
        </p:nvSpPr>
        <p:spPr>
          <a:xfrm>
            <a:off x="5908713" y="4634366"/>
            <a:ext cx="3129322" cy="315375"/>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70" name="正方形/長方形 269">
            <a:extLst>
              <a:ext uri="{FF2B5EF4-FFF2-40B4-BE49-F238E27FC236}">
                <a16:creationId xmlns:a16="http://schemas.microsoft.com/office/drawing/2014/main" id="{2134F816-7B90-ED40-8C81-8495C170C7FF}"/>
              </a:ext>
            </a:extLst>
          </p:cNvPr>
          <p:cNvSpPr/>
          <p:nvPr/>
        </p:nvSpPr>
        <p:spPr>
          <a:xfrm>
            <a:off x="6275762" y="5241125"/>
            <a:ext cx="559979" cy="321634"/>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71" name="正方形/長方形 270">
            <a:extLst>
              <a:ext uri="{FF2B5EF4-FFF2-40B4-BE49-F238E27FC236}">
                <a16:creationId xmlns:a16="http://schemas.microsoft.com/office/drawing/2014/main" id="{99D775B1-A76C-C341-9B6D-1AD02DAE2E1C}"/>
              </a:ext>
            </a:extLst>
          </p:cNvPr>
          <p:cNvSpPr/>
          <p:nvPr/>
        </p:nvSpPr>
        <p:spPr>
          <a:xfrm>
            <a:off x="4999620" y="3687338"/>
            <a:ext cx="909092" cy="310958"/>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72" name="正方形/長方形 271">
            <a:extLst>
              <a:ext uri="{FF2B5EF4-FFF2-40B4-BE49-F238E27FC236}">
                <a16:creationId xmlns:a16="http://schemas.microsoft.com/office/drawing/2014/main" id="{DF7CC66E-02C1-EC4A-8D04-4CACC9953719}"/>
              </a:ext>
            </a:extLst>
          </p:cNvPr>
          <p:cNvSpPr/>
          <p:nvPr/>
        </p:nvSpPr>
        <p:spPr>
          <a:xfrm>
            <a:off x="5178127" y="3997358"/>
            <a:ext cx="734126" cy="321634"/>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0" name="正方形/長方形 119">
            <a:extLst>
              <a:ext uri="{FF2B5EF4-FFF2-40B4-BE49-F238E27FC236}">
                <a16:creationId xmlns:a16="http://schemas.microsoft.com/office/drawing/2014/main" id="{1F8B23CB-1246-2B4E-8128-C880009BBB9E}"/>
              </a:ext>
            </a:extLst>
          </p:cNvPr>
          <p:cNvSpPr/>
          <p:nvPr/>
        </p:nvSpPr>
        <p:spPr>
          <a:xfrm>
            <a:off x="341280" y="5879494"/>
            <a:ext cx="1974931" cy="310926"/>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1" name="正方形/長方形 120">
            <a:extLst>
              <a:ext uri="{FF2B5EF4-FFF2-40B4-BE49-F238E27FC236}">
                <a16:creationId xmlns:a16="http://schemas.microsoft.com/office/drawing/2014/main" id="{87528F03-5C5C-3142-BDE6-544BB144E869}"/>
              </a:ext>
            </a:extLst>
          </p:cNvPr>
          <p:cNvSpPr/>
          <p:nvPr/>
        </p:nvSpPr>
        <p:spPr>
          <a:xfrm>
            <a:off x="341280" y="1204224"/>
            <a:ext cx="1974931" cy="310926"/>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30" name="正方形/長方形 129">
            <a:extLst>
              <a:ext uri="{FF2B5EF4-FFF2-40B4-BE49-F238E27FC236}">
                <a16:creationId xmlns:a16="http://schemas.microsoft.com/office/drawing/2014/main" id="{AC1FDCB8-4418-7D49-AC1F-EE6A3BE437A4}"/>
              </a:ext>
            </a:extLst>
          </p:cNvPr>
          <p:cNvSpPr/>
          <p:nvPr/>
        </p:nvSpPr>
        <p:spPr>
          <a:xfrm>
            <a:off x="351537" y="3380803"/>
            <a:ext cx="1974931" cy="310926"/>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31" name="テキスト ボックス 130">
            <a:extLst>
              <a:ext uri="{FF2B5EF4-FFF2-40B4-BE49-F238E27FC236}">
                <a16:creationId xmlns:a16="http://schemas.microsoft.com/office/drawing/2014/main" id="{9828D052-5875-AD44-B0D9-DB0B160E3899}"/>
              </a:ext>
            </a:extLst>
          </p:cNvPr>
          <p:cNvSpPr txBox="1"/>
          <p:nvPr/>
        </p:nvSpPr>
        <p:spPr>
          <a:xfrm>
            <a:off x="427114" y="1251435"/>
            <a:ext cx="1803268" cy="224524"/>
          </a:xfrm>
          <a:prstGeom prst="rect">
            <a:avLst/>
          </a:prstGeom>
          <a:noFill/>
        </p:spPr>
        <p:txBody>
          <a:bodyPr wrap="square" rtlCol="0">
            <a:spAutoFit/>
          </a:bodyPr>
          <a:lstStyle/>
          <a:p>
            <a:r>
              <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rPr>
              <a:t>イベント企画の内容設計</a:t>
            </a:r>
          </a:p>
        </p:txBody>
      </p:sp>
      <p:sp>
        <p:nvSpPr>
          <p:cNvPr id="132" name="テキスト ボックス 131">
            <a:extLst>
              <a:ext uri="{FF2B5EF4-FFF2-40B4-BE49-F238E27FC236}">
                <a16:creationId xmlns:a16="http://schemas.microsoft.com/office/drawing/2014/main" id="{D9B8E797-29E4-304F-A29E-7908D954C979}"/>
              </a:ext>
            </a:extLst>
          </p:cNvPr>
          <p:cNvSpPr txBox="1"/>
          <p:nvPr/>
        </p:nvSpPr>
        <p:spPr>
          <a:xfrm>
            <a:off x="427114" y="1562377"/>
            <a:ext cx="1803268" cy="224524"/>
          </a:xfrm>
          <a:prstGeom prst="rect">
            <a:avLst/>
          </a:prstGeom>
          <a:noFill/>
        </p:spPr>
        <p:txBody>
          <a:bodyPr wrap="square" rtlCol="0">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現状分析</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33" name="テキスト ボックス 132">
            <a:extLst>
              <a:ext uri="{FF2B5EF4-FFF2-40B4-BE49-F238E27FC236}">
                <a16:creationId xmlns:a16="http://schemas.microsoft.com/office/drawing/2014/main" id="{CC4ABA87-29E9-F441-8EE8-AD684A2A8B2C}"/>
              </a:ext>
            </a:extLst>
          </p:cNvPr>
          <p:cNvSpPr txBox="1"/>
          <p:nvPr/>
        </p:nvSpPr>
        <p:spPr>
          <a:xfrm>
            <a:off x="427114" y="1873319"/>
            <a:ext cx="1803268" cy="224524"/>
          </a:xfrm>
          <a:prstGeom prst="rect">
            <a:avLst/>
          </a:prstGeom>
          <a:noFill/>
        </p:spPr>
        <p:txBody>
          <a:bodyPr wrap="square" rtlCol="0">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コンセプト・ターゲット決定</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34" name="テキスト ボックス 133">
            <a:extLst>
              <a:ext uri="{FF2B5EF4-FFF2-40B4-BE49-F238E27FC236}">
                <a16:creationId xmlns:a16="http://schemas.microsoft.com/office/drawing/2014/main" id="{F33FCAD0-9018-B44D-BF96-C473AAAAA906}"/>
              </a:ext>
            </a:extLst>
          </p:cNvPr>
          <p:cNvSpPr txBox="1"/>
          <p:nvPr/>
        </p:nvSpPr>
        <p:spPr>
          <a:xfrm>
            <a:off x="427114" y="2184261"/>
            <a:ext cx="1803268" cy="224524"/>
          </a:xfrm>
          <a:prstGeom prst="rect">
            <a:avLst/>
          </a:prstGeom>
          <a:noFill/>
        </p:spPr>
        <p:txBody>
          <a:bodyPr wrap="square" rtlCol="0">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プログラム設計</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35" name="テキスト ボックス 134">
            <a:extLst>
              <a:ext uri="{FF2B5EF4-FFF2-40B4-BE49-F238E27FC236}">
                <a16:creationId xmlns:a16="http://schemas.microsoft.com/office/drawing/2014/main" id="{3C14D3F1-5C23-BB42-8F86-E15CD336E086}"/>
              </a:ext>
            </a:extLst>
          </p:cNvPr>
          <p:cNvSpPr txBox="1"/>
          <p:nvPr/>
        </p:nvSpPr>
        <p:spPr>
          <a:xfrm>
            <a:off x="427114" y="2495203"/>
            <a:ext cx="1803268" cy="224524"/>
          </a:xfrm>
          <a:prstGeom prst="rect">
            <a:avLst/>
          </a:prstGeom>
          <a:noFill/>
        </p:spPr>
        <p:txBody>
          <a:bodyPr wrap="square" rtlCol="0">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顧客</a:t>
            </a: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DB</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の抽出</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36" name="テキスト ボックス 135">
            <a:extLst>
              <a:ext uri="{FF2B5EF4-FFF2-40B4-BE49-F238E27FC236}">
                <a16:creationId xmlns:a16="http://schemas.microsoft.com/office/drawing/2014/main" id="{3AD3794B-B755-D244-BFA6-4C8A582580C7}"/>
              </a:ext>
            </a:extLst>
          </p:cNvPr>
          <p:cNvSpPr txBox="1"/>
          <p:nvPr/>
        </p:nvSpPr>
        <p:spPr>
          <a:xfrm>
            <a:off x="427114" y="2806145"/>
            <a:ext cx="1803268" cy="224524"/>
          </a:xfrm>
          <a:prstGeom prst="rect">
            <a:avLst/>
          </a:prstGeom>
          <a:noFill/>
        </p:spPr>
        <p:txBody>
          <a:bodyPr wrap="square" rtlCol="0">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告知ツールの概要設計</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37" name="テキスト ボックス 136">
            <a:extLst>
              <a:ext uri="{FF2B5EF4-FFF2-40B4-BE49-F238E27FC236}">
                <a16:creationId xmlns:a16="http://schemas.microsoft.com/office/drawing/2014/main" id="{F08B9466-6061-0A46-B957-A0C88FC0D03E}"/>
              </a:ext>
            </a:extLst>
          </p:cNvPr>
          <p:cNvSpPr txBox="1"/>
          <p:nvPr/>
        </p:nvSpPr>
        <p:spPr>
          <a:xfrm>
            <a:off x="427114" y="3117087"/>
            <a:ext cx="1803268" cy="224524"/>
          </a:xfrm>
          <a:prstGeom prst="rect">
            <a:avLst/>
          </a:prstGeom>
          <a:noFill/>
        </p:spPr>
        <p:txBody>
          <a:bodyPr wrap="square" rtlCol="0">
            <a:spAutoFit/>
          </a:bodyPr>
          <a:lstStyle/>
          <a:p>
            <a:r>
              <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rPr>
              <a:t>簡易企画書への落とし込み</a:t>
            </a:r>
          </a:p>
        </p:txBody>
      </p:sp>
      <p:sp>
        <p:nvSpPr>
          <p:cNvPr id="138" name="テキスト ボックス 137">
            <a:extLst>
              <a:ext uri="{FF2B5EF4-FFF2-40B4-BE49-F238E27FC236}">
                <a16:creationId xmlns:a16="http://schemas.microsoft.com/office/drawing/2014/main" id="{802D2CCC-0E7E-2A40-8AA3-526928DEC8E0}"/>
              </a:ext>
            </a:extLst>
          </p:cNvPr>
          <p:cNvSpPr txBox="1"/>
          <p:nvPr/>
        </p:nvSpPr>
        <p:spPr>
          <a:xfrm>
            <a:off x="427114" y="3428029"/>
            <a:ext cx="1803268" cy="224524"/>
          </a:xfrm>
          <a:prstGeom prst="rect">
            <a:avLst/>
          </a:prstGeom>
          <a:noFill/>
        </p:spPr>
        <p:txBody>
          <a:bodyPr wrap="square" rtlCol="0">
            <a:spAutoFit/>
          </a:bodyPr>
          <a:lstStyle/>
          <a:p>
            <a:r>
              <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rPr>
              <a:t>広報・集客</a:t>
            </a:r>
          </a:p>
        </p:txBody>
      </p:sp>
      <p:sp>
        <p:nvSpPr>
          <p:cNvPr id="139" name="テキスト ボックス 138">
            <a:extLst>
              <a:ext uri="{FF2B5EF4-FFF2-40B4-BE49-F238E27FC236}">
                <a16:creationId xmlns:a16="http://schemas.microsoft.com/office/drawing/2014/main" id="{73B76449-4D0E-814D-866C-23A392EFB902}"/>
              </a:ext>
            </a:extLst>
          </p:cNvPr>
          <p:cNvSpPr txBox="1"/>
          <p:nvPr/>
        </p:nvSpPr>
        <p:spPr>
          <a:xfrm>
            <a:off x="427114" y="3738971"/>
            <a:ext cx="1803268" cy="224524"/>
          </a:xfrm>
          <a:prstGeom prst="rect">
            <a:avLst/>
          </a:prstGeom>
          <a:noFill/>
        </p:spPr>
        <p:txBody>
          <a:bodyPr wrap="square" rtlCol="0">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告知・申し込みサイトの制作</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40" name="テキスト ボックス 139">
            <a:extLst>
              <a:ext uri="{FF2B5EF4-FFF2-40B4-BE49-F238E27FC236}">
                <a16:creationId xmlns:a16="http://schemas.microsoft.com/office/drawing/2014/main" id="{C8D64F93-D7BB-C24F-A260-25E44C0FC5CB}"/>
              </a:ext>
            </a:extLst>
          </p:cNvPr>
          <p:cNvSpPr txBox="1"/>
          <p:nvPr/>
        </p:nvSpPr>
        <p:spPr>
          <a:xfrm>
            <a:off x="427114" y="4049914"/>
            <a:ext cx="1803268" cy="224524"/>
          </a:xfrm>
          <a:prstGeom prst="rect">
            <a:avLst/>
          </a:prstGeom>
          <a:noFill/>
        </p:spPr>
        <p:txBody>
          <a:bodyPr wrap="square" rtlCol="0">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チラシ作成</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41" name="テキスト ボックス 140">
            <a:extLst>
              <a:ext uri="{FF2B5EF4-FFF2-40B4-BE49-F238E27FC236}">
                <a16:creationId xmlns:a16="http://schemas.microsoft.com/office/drawing/2014/main" id="{9A644FC2-BCC7-4849-9B2B-230BD51A7892}"/>
              </a:ext>
            </a:extLst>
          </p:cNvPr>
          <p:cNvSpPr txBox="1"/>
          <p:nvPr/>
        </p:nvSpPr>
        <p:spPr>
          <a:xfrm>
            <a:off x="427114" y="4360855"/>
            <a:ext cx="1803268" cy="224524"/>
          </a:xfrm>
          <a:prstGeom prst="rect">
            <a:avLst/>
          </a:prstGeom>
          <a:noFill/>
        </p:spPr>
        <p:txBody>
          <a:bodyPr wrap="square" rtlCol="0">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情報配信用コンテンツの作成</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42" name="テキスト ボックス 141">
            <a:extLst>
              <a:ext uri="{FF2B5EF4-FFF2-40B4-BE49-F238E27FC236}">
                <a16:creationId xmlns:a16="http://schemas.microsoft.com/office/drawing/2014/main" id="{B4F38488-38E8-6940-A24B-4B4E4EC5756D}"/>
              </a:ext>
            </a:extLst>
          </p:cNvPr>
          <p:cNvSpPr txBox="1"/>
          <p:nvPr/>
        </p:nvSpPr>
        <p:spPr>
          <a:xfrm>
            <a:off x="427114" y="4671797"/>
            <a:ext cx="1803268" cy="224524"/>
          </a:xfrm>
          <a:prstGeom prst="rect">
            <a:avLst/>
          </a:prstGeom>
          <a:noFill/>
        </p:spPr>
        <p:txBody>
          <a:bodyPr wrap="square" rtlCol="0">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メールマガジンの配信</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43" name="テキスト ボックス 142">
            <a:extLst>
              <a:ext uri="{FF2B5EF4-FFF2-40B4-BE49-F238E27FC236}">
                <a16:creationId xmlns:a16="http://schemas.microsoft.com/office/drawing/2014/main" id="{3B1C0FA9-EBFD-394D-BA1A-4ABED673387F}"/>
              </a:ext>
            </a:extLst>
          </p:cNvPr>
          <p:cNvSpPr txBox="1"/>
          <p:nvPr/>
        </p:nvSpPr>
        <p:spPr>
          <a:xfrm>
            <a:off x="427114" y="4982739"/>
            <a:ext cx="1803268" cy="224524"/>
          </a:xfrm>
          <a:prstGeom prst="rect">
            <a:avLst/>
          </a:prstGeom>
          <a:noFill/>
        </p:spPr>
        <p:txBody>
          <a:bodyPr wrap="square" rtlCol="0">
            <a:spAutoFit/>
          </a:bodyPr>
          <a:lstStyle/>
          <a:p>
            <a:r>
              <a:rPr kumimoji="1" lang="en-US" altLang="ja-JP" sz="900" dirty="0">
                <a:solidFill>
                  <a:schemeClr val="tx1">
                    <a:lumMod val="75000"/>
                    <a:lumOff val="25000"/>
                  </a:schemeClr>
                </a:solidFill>
                <a:latin typeface="Meiryo" panose="020B0604030504040204" pitchFamily="34" charset="-128"/>
                <a:ea typeface="Meiryo" panose="020B0604030504040204" pitchFamily="34" charset="-128"/>
              </a:rPr>
              <a:t>SNS</a:t>
            </a:r>
            <a:r>
              <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rPr>
              <a:t>の情報配信</a:t>
            </a:r>
          </a:p>
        </p:txBody>
      </p:sp>
      <p:sp>
        <p:nvSpPr>
          <p:cNvPr id="144" name="テキスト ボックス 143">
            <a:extLst>
              <a:ext uri="{FF2B5EF4-FFF2-40B4-BE49-F238E27FC236}">
                <a16:creationId xmlns:a16="http://schemas.microsoft.com/office/drawing/2014/main" id="{47768FA1-E73A-D745-BDF7-5346CE3EBE5B}"/>
              </a:ext>
            </a:extLst>
          </p:cNvPr>
          <p:cNvSpPr txBox="1"/>
          <p:nvPr/>
        </p:nvSpPr>
        <p:spPr>
          <a:xfrm>
            <a:off x="427114" y="5293681"/>
            <a:ext cx="1803268" cy="224524"/>
          </a:xfrm>
          <a:prstGeom prst="rect">
            <a:avLst/>
          </a:prstGeom>
          <a:noFill/>
        </p:spPr>
        <p:txBody>
          <a:bodyPr wrap="square" rtlCol="0">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チラシ配布（協力店舗）</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45" name="テキスト ボックス 144">
            <a:extLst>
              <a:ext uri="{FF2B5EF4-FFF2-40B4-BE49-F238E27FC236}">
                <a16:creationId xmlns:a16="http://schemas.microsoft.com/office/drawing/2014/main" id="{9511B1AB-8089-2242-9C1F-F63586F5A3EA}"/>
              </a:ext>
            </a:extLst>
          </p:cNvPr>
          <p:cNvSpPr txBox="1"/>
          <p:nvPr/>
        </p:nvSpPr>
        <p:spPr>
          <a:xfrm>
            <a:off x="427114" y="5604624"/>
            <a:ext cx="1803268" cy="224524"/>
          </a:xfrm>
          <a:prstGeom prst="rect">
            <a:avLst/>
          </a:prstGeom>
          <a:noFill/>
        </p:spPr>
        <p:txBody>
          <a:bodyPr wrap="square" rtlCol="0">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チラシ配布（駅前）</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07" name="テキスト ボックス 206">
            <a:extLst>
              <a:ext uri="{FF2B5EF4-FFF2-40B4-BE49-F238E27FC236}">
                <a16:creationId xmlns:a16="http://schemas.microsoft.com/office/drawing/2014/main" id="{B63DA557-DD7A-6A4C-A3D7-987C25A30305}"/>
              </a:ext>
            </a:extLst>
          </p:cNvPr>
          <p:cNvSpPr txBox="1"/>
          <p:nvPr/>
        </p:nvSpPr>
        <p:spPr>
          <a:xfrm>
            <a:off x="427114" y="5922888"/>
            <a:ext cx="1803268" cy="224524"/>
          </a:xfrm>
          <a:prstGeom prst="rect">
            <a:avLst/>
          </a:prstGeom>
          <a:noFill/>
        </p:spPr>
        <p:txBody>
          <a:bodyPr wrap="square" rtlCol="0">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イベント運営</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08" name="テキスト ボックス 207">
            <a:extLst>
              <a:ext uri="{FF2B5EF4-FFF2-40B4-BE49-F238E27FC236}">
                <a16:creationId xmlns:a16="http://schemas.microsoft.com/office/drawing/2014/main" id="{8A2B9508-1C42-424A-8D94-A446E5AA45F5}"/>
              </a:ext>
            </a:extLst>
          </p:cNvPr>
          <p:cNvSpPr txBox="1"/>
          <p:nvPr/>
        </p:nvSpPr>
        <p:spPr>
          <a:xfrm>
            <a:off x="427114" y="6226521"/>
            <a:ext cx="1803268" cy="224524"/>
          </a:xfrm>
          <a:prstGeom prst="rect">
            <a:avLst/>
          </a:prstGeom>
          <a:noFill/>
        </p:spPr>
        <p:txBody>
          <a:bodyPr wrap="square" rtlCol="0">
            <a:spAutoFit/>
          </a:bodyPr>
          <a:lstStyle/>
          <a:p>
            <a:r>
              <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rPr>
              <a:t>イベント当日運営</a:t>
            </a:r>
            <a:r>
              <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rPr>
              <a:t>（詳細別添）</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78" name="直線コネクタ 77">
            <a:extLst>
              <a:ext uri="{FF2B5EF4-FFF2-40B4-BE49-F238E27FC236}">
                <a16:creationId xmlns:a16="http://schemas.microsoft.com/office/drawing/2014/main" id="{2EA29AA4-9036-5F4A-8545-69563CB544CD}"/>
              </a:ext>
            </a:extLst>
          </p:cNvPr>
          <p:cNvCxnSpPr/>
          <p:nvPr/>
        </p:nvCxnSpPr>
        <p:spPr>
          <a:xfrm>
            <a:off x="4067358" y="1515167"/>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9" name="直線コネクタ 78">
            <a:extLst>
              <a:ext uri="{FF2B5EF4-FFF2-40B4-BE49-F238E27FC236}">
                <a16:creationId xmlns:a16="http://schemas.microsoft.com/office/drawing/2014/main" id="{AED66E5A-C348-D544-A8CB-65E15C708B9A}"/>
              </a:ext>
            </a:extLst>
          </p:cNvPr>
          <p:cNvCxnSpPr/>
          <p:nvPr/>
        </p:nvCxnSpPr>
        <p:spPr>
          <a:xfrm>
            <a:off x="4067358" y="1826109"/>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0" name="直線コネクタ 79">
            <a:extLst>
              <a:ext uri="{FF2B5EF4-FFF2-40B4-BE49-F238E27FC236}">
                <a16:creationId xmlns:a16="http://schemas.microsoft.com/office/drawing/2014/main" id="{06EBBD3A-94C7-564C-A009-30730CECD161}"/>
              </a:ext>
            </a:extLst>
          </p:cNvPr>
          <p:cNvCxnSpPr/>
          <p:nvPr/>
        </p:nvCxnSpPr>
        <p:spPr>
          <a:xfrm>
            <a:off x="4067358" y="2137051"/>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1" name="直線コネクタ 80">
            <a:extLst>
              <a:ext uri="{FF2B5EF4-FFF2-40B4-BE49-F238E27FC236}">
                <a16:creationId xmlns:a16="http://schemas.microsoft.com/office/drawing/2014/main" id="{58A9F770-FD3F-0249-AE4B-9F8D5DF4AD42}"/>
              </a:ext>
            </a:extLst>
          </p:cNvPr>
          <p:cNvCxnSpPr/>
          <p:nvPr/>
        </p:nvCxnSpPr>
        <p:spPr>
          <a:xfrm>
            <a:off x="4067358" y="2447992"/>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2" name="直線コネクタ 81">
            <a:extLst>
              <a:ext uri="{FF2B5EF4-FFF2-40B4-BE49-F238E27FC236}">
                <a16:creationId xmlns:a16="http://schemas.microsoft.com/office/drawing/2014/main" id="{60D8AF81-6DE4-4540-9CD8-98DFFC2B8894}"/>
              </a:ext>
            </a:extLst>
          </p:cNvPr>
          <p:cNvCxnSpPr/>
          <p:nvPr/>
        </p:nvCxnSpPr>
        <p:spPr>
          <a:xfrm>
            <a:off x="4067358" y="2758934"/>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3" name="直線コネクタ 82">
            <a:extLst>
              <a:ext uri="{FF2B5EF4-FFF2-40B4-BE49-F238E27FC236}">
                <a16:creationId xmlns:a16="http://schemas.microsoft.com/office/drawing/2014/main" id="{E2998B69-B75E-9048-AD43-566F368765DA}"/>
              </a:ext>
            </a:extLst>
          </p:cNvPr>
          <p:cNvCxnSpPr/>
          <p:nvPr/>
        </p:nvCxnSpPr>
        <p:spPr>
          <a:xfrm>
            <a:off x="4067358" y="3069877"/>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4" name="直線コネクタ 83">
            <a:extLst>
              <a:ext uri="{FF2B5EF4-FFF2-40B4-BE49-F238E27FC236}">
                <a16:creationId xmlns:a16="http://schemas.microsoft.com/office/drawing/2014/main" id="{10F6A6C8-647B-4248-A720-F34311143357}"/>
              </a:ext>
            </a:extLst>
          </p:cNvPr>
          <p:cNvCxnSpPr/>
          <p:nvPr/>
        </p:nvCxnSpPr>
        <p:spPr>
          <a:xfrm>
            <a:off x="4067358" y="3380819"/>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5" name="直線コネクタ 84">
            <a:extLst>
              <a:ext uri="{FF2B5EF4-FFF2-40B4-BE49-F238E27FC236}">
                <a16:creationId xmlns:a16="http://schemas.microsoft.com/office/drawing/2014/main" id="{67360B51-07FB-0145-80B2-B6CC819C1EFE}"/>
              </a:ext>
            </a:extLst>
          </p:cNvPr>
          <p:cNvCxnSpPr/>
          <p:nvPr/>
        </p:nvCxnSpPr>
        <p:spPr>
          <a:xfrm>
            <a:off x="4067358" y="3691761"/>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6" name="直線コネクタ 85">
            <a:extLst>
              <a:ext uri="{FF2B5EF4-FFF2-40B4-BE49-F238E27FC236}">
                <a16:creationId xmlns:a16="http://schemas.microsoft.com/office/drawing/2014/main" id="{F91D6925-8C06-FB4F-A8D4-51624642B0C6}"/>
              </a:ext>
            </a:extLst>
          </p:cNvPr>
          <p:cNvCxnSpPr/>
          <p:nvPr/>
        </p:nvCxnSpPr>
        <p:spPr>
          <a:xfrm>
            <a:off x="4067358" y="4002703"/>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7" name="直線コネクタ 86">
            <a:extLst>
              <a:ext uri="{FF2B5EF4-FFF2-40B4-BE49-F238E27FC236}">
                <a16:creationId xmlns:a16="http://schemas.microsoft.com/office/drawing/2014/main" id="{CD83B22E-197D-944E-9C35-9303D7FEBD6D}"/>
              </a:ext>
            </a:extLst>
          </p:cNvPr>
          <p:cNvCxnSpPr/>
          <p:nvPr/>
        </p:nvCxnSpPr>
        <p:spPr>
          <a:xfrm>
            <a:off x="4067358" y="4313645"/>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8" name="直線コネクタ 87">
            <a:extLst>
              <a:ext uri="{FF2B5EF4-FFF2-40B4-BE49-F238E27FC236}">
                <a16:creationId xmlns:a16="http://schemas.microsoft.com/office/drawing/2014/main" id="{B1354404-CFBB-8E40-9D77-79BAA0080E65}"/>
              </a:ext>
            </a:extLst>
          </p:cNvPr>
          <p:cNvCxnSpPr/>
          <p:nvPr/>
        </p:nvCxnSpPr>
        <p:spPr>
          <a:xfrm>
            <a:off x="4067358" y="4624586"/>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9" name="直線コネクタ 88">
            <a:extLst>
              <a:ext uri="{FF2B5EF4-FFF2-40B4-BE49-F238E27FC236}">
                <a16:creationId xmlns:a16="http://schemas.microsoft.com/office/drawing/2014/main" id="{7C9F9736-5FDF-1842-8AE4-A7C684631E48}"/>
              </a:ext>
            </a:extLst>
          </p:cNvPr>
          <p:cNvCxnSpPr/>
          <p:nvPr/>
        </p:nvCxnSpPr>
        <p:spPr>
          <a:xfrm>
            <a:off x="4067358" y="4935529"/>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90" name="直線コネクタ 89">
            <a:extLst>
              <a:ext uri="{FF2B5EF4-FFF2-40B4-BE49-F238E27FC236}">
                <a16:creationId xmlns:a16="http://schemas.microsoft.com/office/drawing/2014/main" id="{E95906FF-B9D8-BF48-8C0A-A95BE6BDE64A}"/>
              </a:ext>
            </a:extLst>
          </p:cNvPr>
          <p:cNvCxnSpPr/>
          <p:nvPr/>
        </p:nvCxnSpPr>
        <p:spPr>
          <a:xfrm>
            <a:off x="4067358" y="5246471"/>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91" name="直線コネクタ 90">
            <a:extLst>
              <a:ext uri="{FF2B5EF4-FFF2-40B4-BE49-F238E27FC236}">
                <a16:creationId xmlns:a16="http://schemas.microsoft.com/office/drawing/2014/main" id="{923825C0-7EBB-D74D-88B8-86FDD2473F13}"/>
              </a:ext>
            </a:extLst>
          </p:cNvPr>
          <p:cNvCxnSpPr/>
          <p:nvPr/>
        </p:nvCxnSpPr>
        <p:spPr>
          <a:xfrm>
            <a:off x="4067358" y="5557413"/>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92" name="直線コネクタ 91">
            <a:extLst>
              <a:ext uri="{FF2B5EF4-FFF2-40B4-BE49-F238E27FC236}">
                <a16:creationId xmlns:a16="http://schemas.microsoft.com/office/drawing/2014/main" id="{8EFBCC03-4B5E-2647-B034-7E69BBB80CAB}"/>
              </a:ext>
            </a:extLst>
          </p:cNvPr>
          <p:cNvCxnSpPr/>
          <p:nvPr/>
        </p:nvCxnSpPr>
        <p:spPr>
          <a:xfrm>
            <a:off x="4067358" y="5868355"/>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93" name="直線コネクタ 92">
            <a:extLst>
              <a:ext uri="{FF2B5EF4-FFF2-40B4-BE49-F238E27FC236}">
                <a16:creationId xmlns:a16="http://schemas.microsoft.com/office/drawing/2014/main" id="{198EFBBD-F01C-9641-AA34-B656B55D6610}"/>
              </a:ext>
            </a:extLst>
          </p:cNvPr>
          <p:cNvCxnSpPr/>
          <p:nvPr/>
        </p:nvCxnSpPr>
        <p:spPr>
          <a:xfrm>
            <a:off x="4067358" y="6179297"/>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97" name="正方形/長方形 96">
            <a:extLst>
              <a:ext uri="{FF2B5EF4-FFF2-40B4-BE49-F238E27FC236}">
                <a16:creationId xmlns:a16="http://schemas.microsoft.com/office/drawing/2014/main" id="{CC571C04-5750-004B-852B-7A8A65DEB2C0}"/>
              </a:ext>
            </a:extLst>
          </p:cNvPr>
          <p:cNvSpPr/>
          <p:nvPr/>
        </p:nvSpPr>
        <p:spPr>
          <a:xfrm>
            <a:off x="330983" y="686422"/>
            <a:ext cx="9237965" cy="51780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103" name="直線コネクタ 102">
            <a:extLst>
              <a:ext uri="{FF2B5EF4-FFF2-40B4-BE49-F238E27FC236}">
                <a16:creationId xmlns:a16="http://schemas.microsoft.com/office/drawing/2014/main" id="{A1EDF5E1-CA1B-4E4B-BD9D-7DDD3E8544E2}"/>
              </a:ext>
            </a:extLst>
          </p:cNvPr>
          <p:cNvCxnSpPr/>
          <p:nvPr/>
        </p:nvCxnSpPr>
        <p:spPr>
          <a:xfrm>
            <a:off x="330983" y="1515168"/>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4" name="直線コネクタ 103">
            <a:extLst>
              <a:ext uri="{FF2B5EF4-FFF2-40B4-BE49-F238E27FC236}">
                <a16:creationId xmlns:a16="http://schemas.microsoft.com/office/drawing/2014/main" id="{C014316B-D81A-F749-8A97-E2161B9B2AD5}"/>
              </a:ext>
            </a:extLst>
          </p:cNvPr>
          <p:cNvCxnSpPr/>
          <p:nvPr/>
        </p:nvCxnSpPr>
        <p:spPr>
          <a:xfrm>
            <a:off x="330983" y="1826111"/>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5" name="直線コネクタ 104">
            <a:extLst>
              <a:ext uri="{FF2B5EF4-FFF2-40B4-BE49-F238E27FC236}">
                <a16:creationId xmlns:a16="http://schemas.microsoft.com/office/drawing/2014/main" id="{C9B4D2F0-AE6C-3641-AF7B-69096DE36821}"/>
              </a:ext>
            </a:extLst>
          </p:cNvPr>
          <p:cNvCxnSpPr/>
          <p:nvPr/>
        </p:nvCxnSpPr>
        <p:spPr>
          <a:xfrm>
            <a:off x="330983" y="2137053"/>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6" name="直線コネクタ 105">
            <a:extLst>
              <a:ext uri="{FF2B5EF4-FFF2-40B4-BE49-F238E27FC236}">
                <a16:creationId xmlns:a16="http://schemas.microsoft.com/office/drawing/2014/main" id="{0F346413-C919-004A-9A4C-907EDCAA98BA}"/>
              </a:ext>
            </a:extLst>
          </p:cNvPr>
          <p:cNvCxnSpPr/>
          <p:nvPr/>
        </p:nvCxnSpPr>
        <p:spPr>
          <a:xfrm>
            <a:off x="330983" y="2447996"/>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7" name="直線コネクタ 106">
            <a:extLst>
              <a:ext uri="{FF2B5EF4-FFF2-40B4-BE49-F238E27FC236}">
                <a16:creationId xmlns:a16="http://schemas.microsoft.com/office/drawing/2014/main" id="{B0421307-7318-A24E-9327-82B3612431FE}"/>
              </a:ext>
            </a:extLst>
          </p:cNvPr>
          <p:cNvCxnSpPr/>
          <p:nvPr/>
        </p:nvCxnSpPr>
        <p:spPr>
          <a:xfrm>
            <a:off x="330983" y="2758939"/>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8" name="直線コネクタ 107">
            <a:extLst>
              <a:ext uri="{FF2B5EF4-FFF2-40B4-BE49-F238E27FC236}">
                <a16:creationId xmlns:a16="http://schemas.microsoft.com/office/drawing/2014/main" id="{25DB630F-6DC7-6249-AA1A-BF33CFE709A1}"/>
              </a:ext>
            </a:extLst>
          </p:cNvPr>
          <p:cNvCxnSpPr/>
          <p:nvPr/>
        </p:nvCxnSpPr>
        <p:spPr>
          <a:xfrm>
            <a:off x="330983" y="3069882"/>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9" name="直線コネクタ 108">
            <a:extLst>
              <a:ext uri="{FF2B5EF4-FFF2-40B4-BE49-F238E27FC236}">
                <a16:creationId xmlns:a16="http://schemas.microsoft.com/office/drawing/2014/main" id="{37C0DB6C-F0A5-9741-A4E4-F218D6CF7FBD}"/>
              </a:ext>
            </a:extLst>
          </p:cNvPr>
          <p:cNvCxnSpPr/>
          <p:nvPr/>
        </p:nvCxnSpPr>
        <p:spPr>
          <a:xfrm>
            <a:off x="330983" y="3380825"/>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0" name="直線コネクタ 109">
            <a:extLst>
              <a:ext uri="{FF2B5EF4-FFF2-40B4-BE49-F238E27FC236}">
                <a16:creationId xmlns:a16="http://schemas.microsoft.com/office/drawing/2014/main" id="{2784945C-2984-D14D-8CE1-2A162CF795F7}"/>
              </a:ext>
            </a:extLst>
          </p:cNvPr>
          <p:cNvCxnSpPr/>
          <p:nvPr/>
        </p:nvCxnSpPr>
        <p:spPr>
          <a:xfrm>
            <a:off x="330983" y="3691769"/>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1" name="直線コネクタ 110">
            <a:extLst>
              <a:ext uri="{FF2B5EF4-FFF2-40B4-BE49-F238E27FC236}">
                <a16:creationId xmlns:a16="http://schemas.microsoft.com/office/drawing/2014/main" id="{EBD5CDB8-815C-D440-A733-EE288EF9727D}"/>
              </a:ext>
            </a:extLst>
          </p:cNvPr>
          <p:cNvCxnSpPr/>
          <p:nvPr/>
        </p:nvCxnSpPr>
        <p:spPr>
          <a:xfrm>
            <a:off x="330983" y="4002711"/>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2" name="直線コネクタ 111">
            <a:extLst>
              <a:ext uri="{FF2B5EF4-FFF2-40B4-BE49-F238E27FC236}">
                <a16:creationId xmlns:a16="http://schemas.microsoft.com/office/drawing/2014/main" id="{B727CF3A-2E00-9448-8889-937E81C7C9C5}"/>
              </a:ext>
            </a:extLst>
          </p:cNvPr>
          <p:cNvCxnSpPr/>
          <p:nvPr/>
        </p:nvCxnSpPr>
        <p:spPr>
          <a:xfrm>
            <a:off x="330983" y="4313654"/>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3" name="直線コネクタ 112">
            <a:extLst>
              <a:ext uri="{FF2B5EF4-FFF2-40B4-BE49-F238E27FC236}">
                <a16:creationId xmlns:a16="http://schemas.microsoft.com/office/drawing/2014/main" id="{0F8BF966-2B3D-0A40-92F6-6519FF36188D}"/>
              </a:ext>
            </a:extLst>
          </p:cNvPr>
          <p:cNvCxnSpPr/>
          <p:nvPr/>
        </p:nvCxnSpPr>
        <p:spPr>
          <a:xfrm>
            <a:off x="330983" y="4624597"/>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4" name="直線コネクタ 113">
            <a:extLst>
              <a:ext uri="{FF2B5EF4-FFF2-40B4-BE49-F238E27FC236}">
                <a16:creationId xmlns:a16="http://schemas.microsoft.com/office/drawing/2014/main" id="{3A7D3EE5-E711-4843-A4B6-057F1CAAEF6A}"/>
              </a:ext>
            </a:extLst>
          </p:cNvPr>
          <p:cNvCxnSpPr/>
          <p:nvPr/>
        </p:nvCxnSpPr>
        <p:spPr>
          <a:xfrm>
            <a:off x="330983" y="4935540"/>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5" name="直線コネクタ 114">
            <a:extLst>
              <a:ext uri="{FF2B5EF4-FFF2-40B4-BE49-F238E27FC236}">
                <a16:creationId xmlns:a16="http://schemas.microsoft.com/office/drawing/2014/main" id="{08A4D1BE-A281-AF46-BE6B-67F6286E762E}"/>
              </a:ext>
            </a:extLst>
          </p:cNvPr>
          <p:cNvCxnSpPr/>
          <p:nvPr/>
        </p:nvCxnSpPr>
        <p:spPr>
          <a:xfrm>
            <a:off x="330983" y="5246483"/>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6" name="直線コネクタ 115">
            <a:extLst>
              <a:ext uri="{FF2B5EF4-FFF2-40B4-BE49-F238E27FC236}">
                <a16:creationId xmlns:a16="http://schemas.microsoft.com/office/drawing/2014/main" id="{AF84935E-70FC-EB4A-9C52-57A9726B1755}"/>
              </a:ext>
            </a:extLst>
          </p:cNvPr>
          <p:cNvCxnSpPr/>
          <p:nvPr/>
        </p:nvCxnSpPr>
        <p:spPr>
          <a:xfrm>
            <a:off x="330983" y="5557426"/>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7" name="直線コネクタ 116">
            <a:extLst>
              <a:ext uri="{FF2B5EF4-FFF2-40B4-BE49-F238E27FC236}">
                <a16:creationId xmlns:a16="http://schemas.microsoft.com/office/drawing/2014/main" id="{422696B1-CBDD-D241-B538-782439E59C87}"/>
              </a:ext>
            </a:extLst>
          </p:cNvPr>
          <p:cNvCxnSpPr/>
          <p:nvPr/>
        </p:nvCxnSpPr>
        <p:spPr>
          <a:xfrm>
            <a:off x="330983" y="5868369"/>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8" name="直線コネクタ 117">
            <a:extLst>
              <a:ext uri="{FF2B5EF4-FFF2-40B4-BE49-F238E27FC236}">
                <a16:creationId xmlns:a16="http://schemas.microsoft.com/office/drawing/2014/main" id="{031E000E-A0D8-2540-8DAC-59DF7385FEFB}"/>
              </a:ext>
            </a:extLst>
          </p:cNvPr>
          <p:cNvCxnSpPr/>
          <p:nvPr/>
        </p:nvCxnSpPr>
        <p:spPr>
          <a:xfrm>
            <a:off x="330983" y="6179312"/>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19" name="テキスト ボックス 118">
            <a:extLst>
              <a:ext uri="{FF2B5EF4-FFF2-40B4-BE49-F238E27FC236}">
                <a16:creationId xmlns:a16="http://schemas.microsoft.com/office/drawing/2014/main" id="{18D271AC-0B30-084A-AC85-CFFA11AE5310}"/>
              </a:ext>
            </a:extLst>
          </p:cNvPr>
          <p:cNvSpPr txBox="1"/>
          <p:nvPr/>
        </p:nvSpPr>
        <p:spPr>
          <a:xfrm>
            <a:off x="873971" y="829847"/>
            <a:ext cx="818886" cy="239493"/>
          </a:xfrm>
          <a:prstGeom prst="rect">
            <a:avLst/>
          </a:prstGeom>
          <a:noFill/>
        </p:spPr>
        <p:txBody>
          <a:bodyPr wrap="none" rtlCol="0">
            <a:spAutoFit/>
          </a:bodyPr>
          <a:lstStyle/>
          <a:p>
            <a:pPr algn="ctr"/>
            <a:r>
              <a:rPr lang="ja-JP" altLang="en-US" sz="1000" dirty="0">
                <a:solidFill>
                  <a:schemeClr val="tx1">
                    <a:lumMod val="75000"/>
                    <a:lumOff val="25000"/>
                  </a:schemeClr>
                </a:solidFill>
                <a:latin typeface="Meiryo" panose="020B0604030504040204" pitchFamily="34" charset="-128"/>
                <a:ea typeface="Meiryo" panose="020B0604030504040204" pitchFamily="34" charset="-128"/>
              </a:rPr>
              <a:t>タスク名称</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22" name="直線コネクタ 121">
            <a:extLst>
              <a:ext uri="{FF2B5EF4-FFF2-40B4-BE49-F238E27FC236}">
                <a16:creationId xmlns:a16="http://schemas.microsoft.com/office/drawing/2014/main" id="{064BBB38-4EB9-5C43-B754-5E83A6B65443}"/>
              </a:ext>
            </a:extLst>
          </p:cNvPr>
          <p:cNvCxnSpPr/>
          <p:nvPr/>
        </p:nvCxnSpPr>
        <p:spPr>
          <a:xfrm>
            <a:off x="2316214" y="686422"/>
            <a:ext cx="1" cy="580383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23" name="直線コネクタ 122">
            <a:extLst>
              <a:ext uri="{FF2B5EF4-FFF2-40B4-BE49-F238E27FC236}">
                <a16:creationId xmlns:a16="http://schemas.microsoft.com/office/drawing/2014/main" id="{B135ED90-D2CC-1E41-BBE8-7E15D64D01B7}"/>
              </a:ext>
            </a:extLst>
          </p:cNvPr>
          <p:cNvCxnSpPr/>
          <p:nvPr/>
        </p:nvCxnSpPr>
        <p:spPr>
          <a:xfrm>
            <a:off x="4073497" y="686422"/>
            <a:ext cx="1" cy="580383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24" name="直線コネクタ 123">
            <a:extLst>
              <a:ext uri="{FF2B5EF4-FFF2-40B4-BE49-F238E27FC236}">
                <a16:creationId xmlns:a16="http://schemas.microsoft.com/office/drawing/2014/main" id="{B58494F4-C467-8C4A-BCB8-4BC1FB3E3641}"/>
              </a:ext>
            </a:extLst>
          </p:cNvPr>
          <p:cNvCxnSpPr/>
          <p:nvPr/>
        </p:nvCxnSpPr>
        <p:spPr>
          <a:xfrm>
            <a:off x="2899928" y="686422"/>
            <a:ext cx="1" cy="580383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25" name="直線コネクタ 124">
            <a:extLst>
              <a:ext uri="{FF2B5EF4-FFF2-40B4-BE49-F238E27FC236}">
                <a16:creationId xmlns:a16="http://schemas.microsoft.com/office/drawing/2014/main" id="{3C69657F-A028-7040-AF89-F4860BF510FB}"/>
              </a:ext>
            </a:extLst>
          </p:cNvPr>
          <p:cNvCxnSpPr/>
          <p:nvPr/>
        </p:nvCxnSpPr>
        <p:spPr>
          <a:xfrm>
            <a:off x="3483643" y="686422"/>
            <a:ext cx="1" cy="580383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grpSp>
        <p:nvGrpSpPr>
          <p:cNvPr id="126" name="グループ化 125">
            <a:extLst>
              <a:ext uri="{FF2B5EF4-FFF2-40B4-BE49-F238E27FC236}">
                <a16:creationId xmlns:a16="http://schemas.microsoft.com/office/drawing/2014/main" id="{829316B2-B786-B746-B1CA-4B8D033AC621}"/>
              </a:ext>
            </a:extLst>
          </p:cNvPr>
          <p:cNvGrpSpPr/>
          <p:nvPr/>
        </p:nvGrpSpPr>
        <p:grpSpPr>
          <a:xfrm>
            <a:off x="2325784" y="829848"/>
            <a:ext cx="1735073" cy="239493"/>
            <a:chOff x="2296106" y="579624"/>
            <a:chExt cx="1749864" cy="255322"/>
          </a:xfrm>
        </p:grpSpPr>
        <p:sp>
          <p:nvSpPr>
            <p:cNvPr id="127" name="テキスト ボックス 126">
              <a:extLst>
                <a:ext uri="{FF2B5EF4-FFF2-40B4-BE49-F238E27FC236}">
                  <a16:creationId xmlns:a16="http://schemas.microsoft.com/office/drawing/2014/main" id="{B45146F4-1D4B-084A-B079-6CC6E8DA2BA8}"/>
                </a:ext>
              </a:extLst>
            </p:cNvPr>
            <p:cNvSpPr txBox="1"/>
            <p:nvPr/>
          </p:nvSpPr>
          <p:spPr>
            <a:xfrm>
              <a:off x="2296106" y="579624"/>
              <a:ext cx="569388" cy="255322"/>
            </a:xfrm>
            <a:prstGeom prst="rect">
              <a:avLst/>
            </a:prstGeom>
            <a:noFill/>
          </p:spPr>
          <p:txBody>
            <a:bodyPr wrap="none" rtlCol="0">
              <a:spAutoFit/>
            </a:bodyPr>
            <a:lstStyle/>
            <a:p>
              <a:pPr algn="ctr"/>
              <a:r>
                <a:rPr lang="ja-JP" altLang="en-US" sz="1000" dirty="0">
                  <a:solidFill>
                    <a:schemeClr val="tx1">
                      <a:lumMod val="75000"/>
                      <a:lumOff val="25000"/>
                    </a:schemeClr>
                  </a:solidFill>
                  <a:latin typeface="Meiryo" panose="020B0604030504040204" pitchFamily="34" charset="-128"/>
                  <a:ea typeface="Meiryo" panose="020B0604030504040204" pitchFamily="34" charset="-128"/>
                </a:rPr>
                <a:t>開始日</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28" name="テキスト ボックス 127">
              <a:extLst>
                <a:ext uri="{FF2B5EF4-FFF2-40B4-BE49-F238E27FC236}">
                  <a16:creationId xmlns:a16="http://schemas.microsoft.com/office/drawing/2014/main" id="{7274C795-8A44-2E46-B71F-93BC693A525D}"/>
                </a:ext>
              </a:extLst>
            </p:cNvPr>
            <p:cNvSpPr txBox="1"/>
            <p:nvPr/>
          </p:nvSpPr>
          <p:spPr>
            <a:xfrm>
              <a:off x="2884796" y="579624"/>
              <a:ext cx="569388" cy="255322"/>
            </a:xfrm>
            <a:prstGeom prst="rect">
              <a:avLst/>
            </a:prstGeom>
            <a:noFill/>
          </p:spPr>
          <p:txBody>
            <a:bodyPr wrap="none" rtlCol="0">
              <a:spAutoFit/>
            </a:bodyPr>
            <a:lstStyle/>
            <a:p>
              <a:pPr algn="ctr"/>
              <a:r>
                <a:rPr lang="ja-JP" altLang="en-US" sz="1000" dirty="0">
                  <a:solidFill>
                    <a:schemeClr val="tx1">
                      <a:lumMod val="75000"/>
                      <a:lumOff val="25000"/>
                    </a:schemeClr>
                  </a:solidFill>
                  <a:latin typeface="Meiryo" panose="020B0604030504040204" pitchFamily="34" charset="-128"/>
                  <a:ea typeface="Meiryo" panose="020B0604030504040204" pitchFamily="34" charset="-128"/>
                </a:rPr>
                <a:t>完了日</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29" name="テキスト ボックス 128">
              <a:extLst>
                <a:ext uri="{FF2B5EF4-FFF2-40B4-BE49-F238E27FC236}">
                  <a16:creationId xmlns:a16="http://schemas.microsoft.com/office/drawing/2014/main" id="{C722ED14-0471-F647-9705-F7A5DFB46A17}"/>
                </a:ext>
              </a:extLst>
            </p:cNvPr>
            <p:cNvSpPr txBox="1"/>
            <p:nvPr/>
          </p:nvSpPr>
          <p:spPr>
            <a:xfrm>
              <a:off x="3476582" y="579624"/>
              <a:ext cx="569388" cy="255322"/>
            </a:xfrm>
            <a:prstGeom prst="rect">
              <a:avLst/>
            </a:prstGeom>
            <a:noFill/>
          </p:spPr>
          <p:txBody>
            <a:bodyPr wrap="none" rtlCol="0">
              <a:spAutoFit/>
            </a:bodyPr>
            <a:lstStyle/>
            <a:p>
              <a:pPr algn="ctr"/>
              <a:r>
                <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rPr>
                <a:t>担当者</a:t>
              </a:r>
            </a:p>
          </p:txBody>
        </p:sp>
      </p:grpSp>
      <p:cxnSp>
        <p:nvCxnSpPr>
          <p:cNvPr id="146" name="直線コネクタ 145">
            <a:extLst>
              <a:ext uri="{FF2B5EF4-FFF2-40B4-BE49-F238E27FC236}">
                <a16:creationId xmlns:a16="http://schemas.microsoft.com/office/drawing/2014/main" id="{83783580-540D-634C-A393-CBDACDD0E950}"/>
              </a:ext>
            </a:extLst>
          </p:cNvPr>
          <p:cNvCxnSpPr>
            <a:cxnSpLocks/>
          </p:cNvCxnSpPr>
          <p:nvPr/>
        </p:nvCxnSpPr>
        <p:spPr>
          <a:xfrm>
            <a:off x="4257023" y="94532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47" name="テキスト ボックス 146">
            <a:extLst>
              <a:ext uri="{FF2B5EF4-FFF2-40B4-BE49-F238E27FC236}">
                <a16:creationId xmlns:a16="http://schemas.microsoft.com/office/drawing/2014/main" id="{1417D4FC-C1DE-5C49-AFDB-3E87C9CB9BB3}"/>
              </a:ext>
            </a:extLst>
          </p:cNvPr>
          <p:cNvSpPr txBox="1"/>
          <p:nvPr/>
        </p:nvSpPr>
        <p:spPr>
          <a:xfrm>
            <a:off x="4018077" y="984036"/>
            <a:ext cx="294367" cy="194588"/>
          </a:xfrm>
          <a:prstGeom prst="rect">
            <a:avLst/>
          </a:prstGeom>
          <a:noFill/>
        </p:spPr>
        <p:txBody>
          <a:bodyPr wrap="none" rtlCol="0" anchor="ctr">
            <a:spAutoFit/>
          </a:bodyPr>
          <a:lstStyle/>
          <a:p>
            <a:pPr algn="ctr"/>
            <a:r>
              <a:rPr lang="en-US" altLang="ja-JP" sz="700" dirty="0">
                <a:solidFill>
                  <a:schemeClr val="tx1">
                    <a:lumMod val="75000"/>
                    <a:lumOff val="25000"/>
                  </a:schemeClr>
                </a:solidFill>
                <a:latin typeface="Meiryo" panose="020B0604030504040204" pitchFamily="34" charset="-128"/>
                <a:ea typeface="Meiryo" panose="020B0604030504040204" pitchFamily="34" charset="-128"/>
              </a:rPr>
              <a:t>01</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48" name="直線コネクタ 147">
            <a:extLst>
              <a:ext uri="{FF2B5EF4-FFF2-40B4-BE49-F238E27FC236}">
                <a16:creationId xmlns:a16="http://schemas.microsoft.com/office/drawing/2014/main" id="{BF06A938-B478-1143-BB88-482EA8EADDCE}"/>
              </a:ext>
            </a:extLst>
          </p:cNvPr>
          <p:cNvCxnSpPr>
            <a:cxnSpLocks/>
          </p:cNvCxnSpPr>
          <p:nvPr/>
        </p:nvCxnSpPr>
        <p:spPr>
          <a:xfrm>
            <a:off x="4807595"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49" name="テキスト ボックス 148">
            <a:extLst>
              <a:ext uri="{FF2B5EF4-FFF2-40B4-BE49-F238E27FC236}">
                <a16:creationId xmlns:a16="http://schemas.microsoft.com/office/drawing/2014/main" id="{E43311E1-F39A-7F45-B53C-AE34DCB6211B}"/>
              </a:ext>
            </a:extLst>
          </p:cNvPr>
          <p:cNvSpPr txBox="1"/>
          <p:nvPr/>
        </p:nvSpPr>
        <p:spPr>
          <a:xfrm>
            <a:off x="4568650"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04</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50" name="直線コネクタ 149">
            <a:extLst>
              <a:ext uri="{FF2B5EF4-FFF2-40B4-BE49-F238E27FC236}">
                <a16:creationId xmlns:a16="http://schemas.microsoft.com/office/drawing/2014/main" id="{73F3908A-37D3-EA47-A0DE-C617050A62E5}"/>
              </a:ext>
            </a:extLst>
          </p:cNvPr>
          <p:cNvCxnSpPr>
            <a:cxnSpLocks/>
          </p:cNvCxnSpPr>
          <p:nvPr/>
        </p:nvCxnSpPr>
        <p:spPr>
          <a:xfrm>
            <a:off x="4440547"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51" name="テキスト ボックス 150">
            <a:extLst>
              <a:ext uri="{FF2B5EF4-FFF2-40B4-BE49-F238E27FC236}">
                <a16:creationId xmlns:a16="http://schemas.microsoft.com/office/drawing/2014/main" id="{DD892743-9975-7446-B83B-7CFED9284314}"/>
              </a:ext>
            </a:extLst>
          </p:cNvPr>
          <p:cNvSpPr txBox="1"/>
          <p:nvPr/>
        </p:nvSpPr>
        <p:spPr>
          <a:xfrm>
            <a:off x="4201601" y="984036"/>
            <a:ext cx="294367" cy="194588"/>
          </a:xfrm>
          <a:prstGeom prst="rect">
            <a:avLst/>
          </a:prstGeom>
          <a:noFill/>
        </p:spPr>
        <p:txBody>
          <a:bodyPr wrap="none" rtlCol="0" anchor="ctr">
            <a:spAutoFit/>
          </a:bodyPr>
          <a:lstStyle/>
          <a:p>
            <a:pPr algn="ctr"/>
            <a:r>
              <a:rPr lang="en-US" altLang="ja-JP" sz="700" dirty="0">
                <a:solidFill>
                  <a:schemeClr val="tx1">
                    <a:lumMod val="75000"/>
                    <a:lumOff val="25000"/>
                  </a:schemeClr>
                </a:solidFill>
                <a:latin typeface="Meiryo" panose="020B0604030504040204" pitchFamily="34" charset="-128"/>
                <a:ea typeface="Meiryo" panose="020B0604030504040204" pitchFamily="34" charset="-128"/>
              </a:rPr>
              <a:t>02</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52" name="直線コネクタ 151">
            <a:extLst>
              <a:ext uri="{FF2B5EF4-FFF2-40B4-BE49-F238E27FC236}">
                <a16:creationId xmlns:a16="http://schemas.microsoft.com/office/drawing/2014/main" id="{6234A506-206E-864B-BF28-DFF5BC1B0888}"/>
              </a:ext>
            </a:extLst>
          </p:cNvPr>
          <p:cNvCxnSpPr>
            <a:cxnSpLocks/>
          </p:cNvCxnSpPr>
          <p:nvPr/>
        </p:nvCxnSpPr>
        <p:spPr>
          <a:xfrm>
            <a:off x="4624072"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53" name="テキスト ボックス 152">
            <a:extLst>
              <a:ext uri="{FF2B5EF4-FFF2-40B4-BE49-F238E27FC236}">
                <a16:creationId xmlns:a16="http://schemas.microsoft.com/office/drawing/2014/main" id="{27B2F3C8-E514-5145-ADF1-D36A48051595}"/>
              </a:ext>
            </a:extLst>
          </p:cNvPr>
          <p:cNvSpPr txBox="1"/>
          <p:nvPr/>
        </p:nvSpPr>
        <p:spPr>
          <a:xfrm>
            <a:off x="4385126" y="984036"/>
            <a:ext cx="294367" cy="194588"/>
          </a:xfrm>
          <a:prstGeom prst="rect">
            <a:avLst/>
          </a:prstGeom>
          <a:noFill/>
        </p:spPr>
        <p:txBody>
          <a:bodyPr wrap="none" rtlCol="0" anchor="ctr">
            <a:spAutoFit/>
          </a:bodyPr>
          <a:lstStyle/>
          <a:p>
            <a:pPr algn="ctr"/>
            <a:r>
              <a:rPr lang="en-US" altLang="ja-JP" sz="700" dirty="0">
                <a:solidFill>
                  <a:schemeClr val="tx1">
                    <a:lumMod val="75000"/>
                    <a:lumOff val="25000"/>
                  </a:schemeClr>
                </a:solidFill>
                <a:latin typeface="Meiryo" panose="020B0604030504040204" pitchFamily="34" charset="-128"/>
                <a:ea typeface="Meiryo" panose="020B0604030504040204" pitchFamily="34" charset="-128"/>
              </a:rPr>
              <a:t>03</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54" name="直線コネクタ 153">
            <a:extLst>
              <a:ext uri="{FF2B5EF4-FFF2-40B4-BE49-F238E27FC236}">
                <a16:creationId xmlns:a16="http://schemas.microsoft.com/office/drawing/2014/main" id="{B8855B5B-E5F0-2440-AFF0-377B6A7BCC86}"/>
              </a:ext>
            </a:extLst>
          </p:cNvPr>
          <p:cNvCxnSpPr>
            <a:cxnSpLocks/>
          </p:cNvCxnSpPr>
          <p:nvPr/>
        </p:nvCxnSpPr>
        <p:spPr>
          <a:xfrm>
            <a:off x="4991120"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55" name="テキスト ボックス 154">
            <a:extLst>
              <a:ext uri="{FF2B5EF4-FFF2-40B4-BE49-F238E27FC236}">
                <a16:creationId xmlns:a16="http://schemas.microsoft.com/office/drawing/2014/main" id="{7E9996E0-3708-E343-BFBC-43451E44F128}"/>
              </a:ext>
            </a:extLst>
          </p:cNvPr>
          <p:cNvSpPr txBox="1"/>
          <p:nvPr/>
        </p:nvSpPr>
        <p:spPr>
          <a:xfrm>
            <a:off x="4752174" y="984036"/>
            <a:ext cx="294367" cy="194588"/>
          </a:xfrm>
          <a:prstGeom prst="rect">
            <a:avLst/>
          </a:prstGeom>
          <a:noFill/>
        </p:spPr>
        <p:txBody>
          <a:bodyPr wrap="none" rtlCol="0" anchor="ctr">
            <a:spAutoFit/>
          </a:bodyPr>
          <a:lstStyle/>
          <a:p>
            <a:pPr algn="ctr"/>
            <a:r>
              <a:rPr lang="en-US" altLang="ja-JP" sz="700" dirty="0">
                <a:solidFill>
                  <a:schemeClr val="tx1">
                    <a:lumMod val="75000"/>
                    <a:lumOff val="25000"/>
                  </a:schemeClr>
                </a:solidFill>
                <a:latin typeface="Meiryo" panose="020B0604030504040204" pitchFamily="34" charset="-128"/>
                <a:ea typeface="Meiryo" panose="020B0604030504040204" pitchFamily="34" charset="-128"/>
              </a:rPr>
              <a:t>05</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56" name="直線コネクタ 155">
            <a:extLst>
              <a:ext uri="{FF2B5EF4-FFF2-40B4-BE49-F238E27FC236}">
                <a16:creationId xmlns:a16="http://schemas.microsoft.com/office/drawing/2014/main" id="{1F88207F-1B7E-CD40-A06C-C5E4FA47997A}"/>
              </a:ext>
            </a:extLst>
          </p:cNvPr>
          <p:cNvCxnSpPr>
            <a:cxnSpLocks/>
          </p:cNvCxnSpPr>
          <p:nvPr/>
        </p:nvCxnSpPr>
        <p:spPr>
          <a:xfrm>
            <a:off x="5174644"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57" name="テキスト ボックス 156">
            <a:extLst>
              <a:ext uri="{FF2B5EF4-FFF2-40B4-BE49-F238E27FC236}">
                <a16:creationId xmlns:a16="http://schemas.microsoft.com/office/drawing/2014/main" id="{E9973DEE-ACAC-2241-B136-325DE936E697}"/>
              </a:ext>
            </a:extLst>
          </p:cNvPr>
          <p:cNvSpPr txBox="1"/>
          <p:nvPr/>
        </p:nvSpPr>
        <p:spPr>
          <a:xfrm>
            <a:off x="4935698"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06</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58" name="直線コネクタ 157">
            <a:extLst>
              <a:ext uri="{FF2B5EF4-FFF2-40B4-BE49-F238E27FC236}">
                <a16:creationId xmlns:a16="http://schemas.microsoft.com/office/drawing/2014/main" id="{B7882E41-3147-2B41-8E95-BE2746B2E5CE}"/>
              </a:ext>
            </a:extLst>
          </p:cNvPr>
          <p:cNvCxnSpPr>
            <a:cxnSpLocks/>
          </p:cNvCxnSpPr>
          <p:nvPr/>
        </p:nvCxnSpPr>
        <p:spPr>
          <a:xfrm>
            <a:off x="5358169"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59" name="テキスト ボックス 158">
            <a:extLst>
              <a:ext uri="{FF2B5EF4-FFF2-40B4-BE49-F238E27FC236}">
                <a16:creationId xmlns:a16="http://schemas.microsoft.com/office/drawing/2014/main" id="{A29FF36E-D5AB-6449-BF13-A8D3ADB8E1D4}"/>
              </a:ext>
            </a:extLst>
          </p:cNvPr>
          <p:cNvSpPr txBox="1"/>
          <p:nvPr/>
        </p:nvSpPr>
        <p:spPr>
          <a:xfrm>
            <a:off x="5119223" y="984036"/>
            <a:ext cx="294367" cy="194588"/>
          </a:xfrm>
          <a:prstGeom prst="rect">
            <a:avLst/>
          </a:prstGeom>
          <a:noFill/>
        </p:spPr>
        <p:txBody>
          <a:bodyPr wrap="none" rtlCol="0" anchor="ctr">
            <a:spAutoFit/>
          </a:bodyPr>
          <a:lstStyle/>
          <a:p>
            <a:pPr algn="ctr"/>
            <a:r>
              <a:rPr lang="en-US" altLang="ja-JP" sz="700" dirty="0">
                <a:solidFill>
                  <a:schemeClr val="tx1">
                    <a:lumMod val="75000"/>
                    <a:lumOff val="25000"/>
                  </a:schemeClr>
                </a:solidFill>
                <a:latin typeface="Meiryo" panose="020B0604030504040204" pitchFamily="34" charset="-128"/>
                <a:ea typeface="Meiryo" panose="020B0604030504040204" pitchFamily="34" charset="-128"/>
              </a:rPr>
              <a:t>07</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60" name="直線コネクタ 159">
            <a:extLst>
              <a:ext uri="{FF2B5EF4-FFF2-40B4-BE49-F238E27FC236}">
                <a16:creationId xmlns:a16="http://schemas.microsoft.com/office/drawing/2014/main" id="{C0741B01-B627-F743-A429-01C2D7845E9B}"/>
              </a:ext>
            </a:extLst>
          </p:cNvPr>
          <p:cNvCxnSpPr>
            <a:cxnSpLocks/>
          </p:cNvCxnSpPr>
          <p:nvPr/>
        </p:nvCxnSpPr>
        <p:spPr>
          <a:xfrm>
            <a:off x="5541693"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61" name="テキスト ボックス 160">
            <a:extLst>
              <a:ext uri="{FF2B5EF4-FFF2-40B4-BE49-F238E27FC236}">
                <a16:creationId xmlns:a16="http://schemas.microsoft.com/office/drawing/2014/main" id="{3F410B00-D7F5-8143-808D-76F326963EE9}"/>
              </a:ext>
            </a:extLst>
          </p:cNvPr>
          <p:cNvSpPr txBox="1"/>
          <p:nvPr/>
        </p:nvSpPr>
        <p:spPr>
          <a:xfrm>
            <a:off x="5302747" y="984036"/>
            <a:ext cx="294367" cy="194588"/>
          </a:xfrm>
          <a:prstGeom prst="rect">
            <a:avLst/>
          </a:prstGeom>
          <a:noFill/>
        </p:spPr>
        <p:txBody>
          <a:bodyPr wrap="none" rtlCol="0" anchor="ctr">
            <a:spAutoFit/>
          </a:bodyPr>
          <a:lstStyle/>
          <a:p>
            <a:pPr algn="ctr"/>
            <a:r>
              <a:rPr lang="en-US" altLang="ja-JP" sz="700" dirty="0">
                <a:solidFill>
                  <a:schemeClr val="tx1">
                    <a:lumMod val="75000"/>
                    <a:lumOff val="25000"/>
                  </a:schemeClr>
                </a:solidFill>
                <a:latin typeface="Meiryo" panose="020B0604030504040204" pitchFamily="34" charset="-128"/>
                <a:ea typeface="Meiryo" panose="020B0604030504040204" pitchFamily="34" charset="-128"/>
              </a:rPr>
              <a:t>08</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62" name="直線コネクタ 161">
            <a:extLst>
              <a:ext uri="{FF2B5EF4-FFF2-40B4-BE49-F238E27FC236}">
                <a16:creationId xmlns:a16="http://schemas.microsoft.com/office/drawing/2014/main" id="{FC063685-D4E2-1144-A764-726291997B83}"/>
              </a:ext>
            </a:extLst>
          </p:cNvPr>
          <p:cNvCxnSpPr>
            <a:cxnSpLocks/>
          </p:cNvCxnSpPr>
          <p:nvPr/>
        </p:nvCxnSpPr>
        <p:spPr>
          <a:xfrm>
            <a:off x="5725218"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63" name="テキスト ボックス 162">
            <a:extLst>
              <a:ext uri="{FF2B5EF4-FFF2-40B4-BE49-F238E27FC236}">
                <a16:creationId xmlns:a16="http://schemas.microsoft.com/office/drawing/2014/main" id="{3E7E1366-FB5B-0145-BB9B-CDD40139228F}"/>
              </a:ext>
            </a:extLst>
          </p:cNvPr>
          <p:cNvSpPr txBox="1"/>
          <p:nvPr/>
        </p:nvSpPr>
        <p:spPr>
          <a:xfrm>
            <a:off x="5486272" y="984036"/>
            <a:ext cx="294367" cy="194588"/>
          </a:xfrm>
          <a:prstGeom prst="rect">
            <a:avLst/>
          </a:prstGeom>
          <a:noFill/>
        </p:spPr>
        <p:txBody>
          <a:bodyPr wrap="none" rtlCol="0" anchor="ctr">
            <a:spAutoFit/>
          </a:bodyPr>
          <a:lstStyle/>
          <a:p>
            <a:pPr algn="ctr"/>
            <a:r>
              <a:rPr lang="en-US" altLang="ja-JP" sz="700" dirty="0">
                <a:solidFill>
                  <a:schemeClr val="tx1">
                    <a:lumMod val="75000"/>
                    <a:lumOff val="25000"/>
                  </a:schemeClr>
                </a:solidFill>
                <a:latin typeface="Meiryo" panose="020B0604030504040204" pitchFamily="34" charset="-128"/>
                <a:ea typeface="Meiryo" panose="020B0604030504040204" pitchFamily="34" charset="-128"/>
              </a:rPr>
              <a:t>09</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64" name="直線コネクタ 163">
            <a:extLst>
              <a:ext uri="{FF2B5EF4-FFF2-40B4-BE49-F238E27FC236}">
                <a16:creationId xmlns:a16="http://schemas.microsoft.com/office/drawing/2014/main" id="{CBC66920-260B-9D4E-96EE-22CE2BD60B26}"/>
              </a:ext>
            </a:extLst>
          </p:cNvPr>
          <p:cNvCxnSpPr>
            <a:cxnSpLocks/>
          </p:cNvCxnSpPr>
          <p:nvPr/>
        </p:nvCxnSpPr>
        <p:spPr>
          <a:xfrm>
            <a:off x="5908741"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65" name="テキスト ボックス 164">
            <a:extLst>
              <a:ext uri="{FF2B5EF4-FFF2-40B4-BE49-F238E27FC236}">
                <a16:creationId xmlns:a16="http://schemas.microsoft.com/office/drawing/2014/main" id="{AE175FFF-866A-7C4A-8393-1F0631E06689}"/>
              </a:ext>
            </a:extLst>
          </p:cNvPr>
          <p:cNvSpPr txBox="1"/>
          <p:nvPr/>
        </p:nvSpPr>
        <p:spPr>
          <a:xfrm>
            <a:off x="5669796"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10</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66" name="直線コネクタ 165">
            <a:extLst>
              <a:ext uri="{FF2B5EF4-FFF2-40B4-BE49-F238E27FC236}">
                <a16:creationId xmlns:a16="http://schemas.microsoft.com/office/drawing/2014/main" id="{FBA17656-7F0F-4540-8D7C-7A8A4E576BDA}"/>
              </a:ext>
            </a:extLst>
          </p:cNvPr>
          <p:cNvCxnSpPr>
            <a:cxnSpLocks/>
          </p:cNvCxnSpPr>
          <p:nvPr/>
        </p:nvCxnSpPr>
        <p:spPr>
          <a:xfrm>
            <a:off x="6092266"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67" name="テキスト ボックス 166">
            <a:extLst>
              <a:ext uri="{FF2B5EF4-FFF2-40B4-BE49-F238E27FC236}">
                <a16:creationId xmlns:a16="http://schemas.microsoft.com/office/drawing/2014/main" id="{137A46F8-2AD9-BF4B-89E8-4B927D842370}"/>
              </a:ext>
            </a:extLst>
          </p:cNvPr>
          <p:cNvSpPr txBox="1"/>
          <p:nvPr/>
        </p:nvSpPr>
        <p:spPr>
          <a:xfrm>
            <a:off x="5853320"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11</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68" name="直線コネクタ 167">
            <a:extLst>
              <a:ext uri="{FF2B5EF4-FFF2-40B4-BE49-F238E27FC236}">
                <a16:creationId xmlns:a16="http://schemas.microsoft.com/office/drawing/2014/main" id="{BFA175EB-C597-6046-A96A-0B8CFF3842E5}"/>
              </a:ext>
            </a:extLst>
          </p:cNvPr>
          <p:cNvCxnSpPr>
            <a:cxnSpLocks/>
          </p:cNvCxnSpPr>
          <p:nvPr/>
        </p:nvCxnSpPr>
        <p:spPr>
          <a:xfrm>
            <a:off x="6459315"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69" name="テキスト ボックス 168">
            <a:extLst>
              <a:ext uri="{FF2B5EF4-FFF2-40B4-BE49-F238E27FC236}">
                <a16:creationId xmlns:a16="http://schemas.microsoft.com/office/drawing/2014/main" id="{1D57CA0C-9A7A-F444-B25A-D18843946B32}"/>
              </a:ext>
            </a:extLst>
          </p:cNvPr>
          <p:cNvSpPr txBox="1"/>
          <p:nvPr/>
        </p:nvSpPr>
        <p:spPr>
          <a:xfrm>
            <a:off x="6220369"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13</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70" name="直線コネクタ 169">
            <a:extLst>
              <a:ext uri="{FF2B5EF4-FFF2-40B4-BE49-F238E27FC236}">
                <a16:creationId xmlns:a16="http://schemas.microsoft.com/office/drawing/2014/main" id="{E9BDAA6A-FE56-9444-8239-1199B3122BCF}"/>
              </a:ext>
            </a:extLst>
          </p:cNvPr>
          <p:cNvCxnSpPr>
            <a:cxnSpLocks/>
          </p:cNvCxnSpPr>
          <p:nvPr/>
        </p:nvCxnSpPr>
        <p:spPr>
          <a:xfrm>
            <a:off x="6642839"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71" name="テキスト ボックス 170">
            <a:extLst>
              <a:ext uri="{FF2B5EF4-FFF2-40B4-BE49-F238E27FC236}">
                <a16:creationId xmlns:a16="http://schemas.microsoft.com/office/drawing/2014/main" id="{03F25793-5BEC-A94E-AD72-67A45B09A1DB}"/>
              </a:ext>
            </a:extLst>
          </p:cNvPr>
          <p:cNvSpPr txBox="1"/>
          <p:nvPr/>
        </p:nvSpPr>
        <p:spPr>
          <a:xfrm>
            <a:off x="6403893"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14</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72" name="直線コネクタ 171">
            <a:extLst>
              <a:ext uri="{FF2B5EF4-FFF2-40B4-BE49-F238E27FC236}">
                <a16:creationId xmlns:a16="http://schemas.microsoft.com/office/drawing/2014/main" id="{442BF635-B094-974A-ACF4-0373C9ACF2F1}"/>
              </a:ext>
            </a:extLst>
          </p:cNvPr>
          <p:cNvCxnSpPr>
            <a:cxnSpLocks/>
          </p:cNvCxnSpPr>
          <p:nvPr/>
        </p:nvCxnSpPr>
        <p:spPr>
          <a:xfrm>
            <a:off x="6275790"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73" name="テキスト ボックス 172">
            <a:extLst>
              <a:ext uri="{FF2B5EF4-FFF2-40B4-BE49-F238E27FC236}">
                <a16:creationId xmlns:a16="http://schemas.microsoft.com/office/drawing/2014/main" id="{0F6C6596-6EFF-7146-9990-5A7A658D3068}"/>
              </a:ext>
            </a:extLst>
          </p:cNvPr>
          <p:cNvSpPr txBox="1"/>
          <p:nvPr/>
        </p:nvSpPr>
        <p:spPr>
          <a:xfrm>
            <a:off x="6036844"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12</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74" name="直線コネクタ 173">
            <a:extLst>
              <a:ext uri="{FF2B5EF4-FFF2-40B4-BE49-F238E27FC236}">
                <a16:creationId xmlns:a16="http://schemas.microsoft.com/office/drawing/2014/main" id="{909E8F9E-429B-644E-8C2D-D846BA8D5786}"/>
              </a:ext>
            </a:extLst>
          </p:cNvPr>
          <p:cNvCxnSpPr>
            <a:cxnSpLocks/>
          </p:cNvCxnSpPr>
          <p:nvPr/>
        </p:nvCxnSpPr>
        <p:spPr>
          <a:xfrm>
            <a:off x="6826364"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75" name="テキスト ボックス 174">
            <a:extLst>
              <a:ext uri="{FF2B5EF4-FFF2-40B4-BE49-F238E27FC236}">
                <a16:creationId xmlns:a16="http://schemas.microsoft.com/office/drawing/2014/main" id="{A712851E-4016-1C4A-8568-BFACC4399071}"/>
              </a:ext>
            </a:extLst>
          </p:cNvPr>
          <p:cNvSpPr txBox="1"/>
          <p:nvPr/>
        </p:nvSpPr>
        <p:spPr>
          <a:xfrm>
            <a:off x="6587418"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15</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76" name="直線コネクタ 175">
            <a:extLst>
              <a:ext uri="{FF2B5EF4-FFF2-40B4-BE49-F238E27FC236}">
                <a16:creationId xmlns:a16="http://schemas.microsoft.com/office/drawing/2014/main" id="{7F99775F-9E3F-0445-A37D-DA724CA29040}"/>
              </a:ext>
            </a:extLst>
          </p:cNvPr>
          <p:cNvCxnSpPr>
            <a:cxnSpLocks/>
          </p:cNvCxnSpPr>
          <p:nvPr/>
        </p:nvCxnSpPr>
        <p:spPr>
          <a:xfrm>
            <a:off x="7009888"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77" name="テキスト ボックス 176">
            <a:extLst>
              <a:ext uri="{FF2B5EF4-FFF2-40B4-BE49-F238E27FC236}">
                <a16:creationId xmlns:a16="http://schemas.microsoft.com/office/drawing/2014/main" id="{2566F18F-6C6D-B74B-95C1-B87D27FBAF01}"/>
              </a:ext>
            </a:extLst>
          </p:cNvPr>
          <p:cNvSpPr txBox="1"/>
          <p:nvPr/>
        </p:nvSpPr>
        <p:spPr>
          <a:xfrm>
            <a:off x="6770942"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16</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78" name="直線コネクタ 177">
            <a:extLst>
              <a:ext uri="{FF2B5EF4-FFF2-40B4-BE49-F238E27FC236}">
                <a16:creationId xmlns:a16="http://schemas.microsoft.com/office/drawing/2014/main" id="{363B8D2E-E736-A34B-A518-F672D48A0034}"/>
              </a:ext>
            </a:extLst>
          </p:cNvPr>
          <p:cNvCxnSpPr>
            <a:cxnSpLocks/>
          </p:cNvCxnSpPr>
          <p:nvPr/>
        </p:nvCxnSpPr>
        <p:spPr>
          <a:xfrm>
            <a:off x="7193413"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79" name="テキスト ボックス 178">
            <a:extLst>
              <a:ext uri="{FF2B5EF4-FFF2-40B4-BE49-F238E27FC236}">
                <a16:creationId xmlns:a16="http://schemas.microsoft.com/office/drawing/2014/main" id="{8BDF0815-BCAD-C043-9C3E-7E5362066FFF}"/>
              </a:ext>
            </a:extLst>
          </p:cNvPr>
          <p:cNvSpPr txBox="1"/>
          <p:nvPr/>
        </p:nvSpPr>
        <p:spPr>
          <a:xfrm>
            <a:off x="6954467"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17</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80" name="直線コネクタ 179">
            <a:extLst>
              <a:ext uri="{FF2B5EF4-FFF2-40B4-BE49-F238E27FC236}">
                <a16:creationId xmlns:a16="http://schemas.microsoft.com/office/drawing/2014/main" id="{0A3F7BDC-1D9C-C04B-BCEF-965F325FEE52}"/>
              </a:ext>
            </a:extLst>
          </p:cNvPr>
          <p:cNvCxnSpPr>
            <a:cxnSpLocks/>
          </p:cNvCxnSpPr>
          <p:nvPr/>
        </p:nvCxnSpPr>
        <p:spPr>
          <a:xfrm>
            <a:off x="7376937"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81" name="テキスト ボックス 180">
            <a:extLst>
              <a:ext uri="{FF2B5EF4-FFF2-40B4-BE49-F238E27FC236}">
                <a16:creationId xmlns:a16="http://schemas.microsoft.com/office/drawing/2014/main" id="{02F5BF3A-CDA7-3542-86E2-9133E4FAF47D}"/>
              </a:ext>
            </a:extLst>
          </p:cNvPr>
          <p:cNvSpPr txBox="1"/>
          <p:nvPr/>
        </p:nvSpPr>
        <p:spPr>
          <a:xfrm>
            <a:off x="7137991"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18</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82" name="直線コネクタ 181">
            <a:extLst>
              <a:ext uri="{FF2B5EF4-FFF2-40B4-BE49-F238E27FC236}">
                <a16:creationId xmlns:a16="http://schemas.microsoft.com/office/drawing/2014/main" id="{4D5C4C93-87E4-4D48-B13C-5DD4FABFD038}"/>
              </a:ext>
            </a:extLst>
          </p:cNvPr>
          <p:cNvCxnSpPr>
            <a:cxnSpLocks/>
          </p:cNvCxnSpPr>
          <p:nvPr/>
        </p:nvCxnSpPr>
        <p:spPr>
          <a:xfrm>
            <a:off x="7560462"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83" name="テキスト ボックス 182">
            <a:extLst>
              <a:ext uri="{FF2B5EF4-FFF2-40B4-BE49-F238E27FC236}">
                <a16:creationId xmlns:a16="http://schemas.microsoft.com/office/drawing/2014/main" id="{F2A3974B-C006-764F-B8C5-A675E128E4E4}"/>
              </a:ext>
            </a:extLst>
          </p:cNvPr>
          <p:cNvSpPr txBox="1"/>
          <p:nvPr/>
        </p:nvSpPr>
        <p:spPr>
          <a:xfrm>
            <a:off x="7321516"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19</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84" name="直線コネクタ 183">
            <a:extLst>
              <a:ext uri="{FF2B5EF4-FFF2-40B4-BE49-F238E27FC236}">
                <a16:creationId xmlns:a16="http://schemas.microsoft.com/office/drawing/2014/main" id="{DD15B077-3C9E-CF47-9D3C-3BDB0FF8BF08}"/>
              </a:ext>
            </a:extLst>
          </p:cNvPr>
          <p:cNvCxnSpPr>
            <a:cxnSpLocks/>
          </p:cNvCxnSpPr>
          <p:nvPr/>
        </p:nvCxnSpPr>
        <p:spPr>
          <a:xfrm>
            <a:off x="7743986"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85" name="テキスト ボックス 184">
            <a:extLst>
              <a:ext uri="{FF2B5EF4-FFF2-40B4-BE49-F238E27FC236}">
                <a16:creationId xmlns:a16="http://schemas.microsoft.com/office/drawing/2014/main" id="{04B4AEC1-12CD-5D4C-9F38-C814E8FDE8E1}"/>
              </a:ext>
            </a:extLst>
          </p:cNvPr>
          <p:cNvSpPr txBox="1"/>
          <p:nvPr/>
        </p:nvSpPr>
        <p:spPr>
          <a:xfrm>
            <a:off x="7505040"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20</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86" name="直線コネクタ 185">
            <a:extLst>
              <a:ext uri="{FF2B5EF4-FFF2-40B4-BE49-F238E27FC236}">
                <a16:creationId xmlns:a16="http://schemas.microsoft.com/office/drawing/2014/main" id="{9D142C5A-580E-774E-979B-3B359C724D64}"/>
              </a:ext>
            </a:extLst>
          </p:cNvPr>
          <p:cNvCxnSpPr>
            <a:cxnSpLocks/>
          </p:cNvCxnSpPr>
          <p:nvPr/>
        </p:nvCxnSpPr>
        <p:spPr>
          <a:xfrm>
            <a:off x="7927511"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87" name="テキスト ボックス 186">
            <a:extLst>
              <a:ext uri="{FF2B5EF4-FFF2-40B4-BE49-F238E27FC236}">
                <a16:creationId xmlns:a16="http://schemas.microsoft.com/office/drawing/2014/main" id="{C8640F0E-DF5D-1944-95A5-8C1635F2111E}"/>
              </a:ext>
            </a:extLst>
          </p:cNvPr>
          <p:cNvSpPr txBox="1"/>
          <p:nvPr/>
        </p:nvSpPr>
        <p:spPr>
          <a:xfrm>
            <a:off x="7688565"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21</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88" name="直線コネクタ 187">
            <a:extLst>
              <a:ext uri="{FF2B5EF4-FFF2-40B4-BE49-F238E27FC236}">
                <a16:creationId xmlns:a16="http://schemas.microsoft.com/office/drawing/2014/main" id="{0483AB25-8F49-7C44-8BFB-3FC64964BE8B}"/>
              </a:ext>
            </a:extLst>
          </p:cNvPr>
          <p:cNvCxnSpPr>
            <a:cxnSpLocks/>
          </p:cNvCxnSpPr>
          <p:nvPr/>
        </p:nvCxnSpPr>
        <p:spPr>
          <a:xfrm>
            <a:off x="8111035"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89" name="テキスト ボックス 188">
            <a:extLst>
              <a:ext uri="{FF2B5EF4-FFF2-40B4-BE49-F238E27FC236}">
                <a16:creationId xmlns:a16="http://schemas.microsoft.com/office/drawing/2014/main" id="{18C424FB-F09D-7644-A3F1-D5B3076D3DB0}"/>
              </a:ext>
            </a:extLst>
          </p:cNvPr>
          <p:cNvSpPr txBox="1"/>
          <p:nvPr/>
        </p:nvSpPr>
        <p:spPr>
          <a:xfrm>
            <a:off x="7872089"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22</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90" name="直線コネクタ 189">
            <a:extLst>
              <a:ext uri="{FF2B5EF4-FFF2-40B4-BE49-F238E27FC236}">
                <a16:creationId xmlns:a16="http://schemas.microsoft.com/office/drawing/2014/main" id="{C02081BD-09D4-2C48-8588-E4B601D5D289}"/>
              </a:ext>
            </a:extLst>
          </p:cNvPr>
          <p:cNvCxnSpPr>
            <a:cxnSpLocks/>
          </p:cNvCxnSpPr>
          <p:nvPr/>
        </p:nvCxnSpPr>
        <p:spPr>
          <a:xfrm>
            <a:off x="8294560"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91" name="テキスト ボックス 190">
            <a:extLst>
              <a:ext uri="{FF2B5EF4-FFF2-40B4-BE49-F238E27FC236}">
                <a16:creationId xmlns:a16="http://schemas.microsoft.com/office/drawing/2014/main" id="{74C40833-17AE-D242-B2FE-D1D486EC5C38}"/>
              </a:ext>
            </a:extLst>
          </p:cNvPr>
          <p:cNvSpPr txBox="1"/>
          <p:nvPr/>
        </p:nvSpPr>
        <p:spPr>
          <a:xfrm>
            <a:off x="8055614"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23</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92" name="直線コネクタ 191">
            <a:extLst>
              <a:ext uri="{FF2B5EF4-FFF2-40B4-BE49-F238E27FC236}">
                <a16:creationId xmlns:a16="http://schemas.microsoft.com/office/drawing/2014/main" id="{013AEA98-8358-3247-B3EE-463424E2F281}"/>
              </a:ext>
            </a:extLst>
          </p:cNvPr>
          <p:cNvCxnSpPr>
            <a:cxnSpLocks/>
          </p:cNvCxnSpPr>
          <p:nvPr/>
        </p:nvCxnSpPr>
        <p:spPr>
          <a:xfrm>
            <a:off x="8478084"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93" name="テキスト ボックス 192">
            <a:extLst>
              <a:ext uri="{FF2B5EF4-FFF2-40B4-BE49-F238E27FC236}">
                <a16:creationId xmlns:a16="http://schemas.microsoft.com/office/drawing/2014/main" id="{E0E3B14C-E9F4-2946-A12B-FB0F5390751F}"/>
              </a:ext>
            </a:extLst>
          </p:cNvPr>
          <p:cNvSpPr txBox="1"/>
          <p:nvPr/>
        </p:nvSpPr>
        <p:spPr>
          <a:xfrm>
            <a:off x="8239138"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24</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94" name="直線コネクタ 193">
            <a:extLst>
              <a:ext uri="{FF2B5EF4-FFF2-40B4-BE49-F238E27FC236}">
                <a16:creationId xmlns:a16="http://schemas.microsoft.com/office/drawing/2014/main" id="{8462DB63-30C1-4744-A8D5-3B7B0EADA3AC}"/>
              </a:ext>
            </a:extLst>
          </p:cNvPr>
          <p:cNvCxnSpPr>
            <a:cxnSpLocks/>
          </p:cNvCxnSpPr>
          <p:nvPr/>
        </p:nvCxnSpPr>
        <p:spPr>
          <a:xfrm>
            <a:off x="8661609"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95" name="テキスト ボックス 194">
            <a:extLst>
              <a:ext uri="{FF2B5EF4-FFF2-40B4-BE49-F238E27FC236}">
                <a16:creationId xmlns:a16="http://schemas.microsoft.com/office/drawing/2014/main" id="{FD72DFBD-E3AE-A248-9C87-9CBCB3C76897}"/>
              </a:ext>
            </a:extLst>
          </p:cNvPr>
          <p:cNvSpPr txBox="1"/>
          <p:nvPr/>
        </p:nvSpPr>
        <p:spPr>
          <a:xfrm>
            <a:off x="8422663" y="984036"/>
            <a:ext cx="294367" cy="194588"/>
          </a:xfrm>
          <a:prstGeom prst="rect">
            <a:avLst/>
          </a:prstGeom>
          <a:noFill/>
        </p:spPr>
        <p:txBody>
          <a:bodyPr wrap="none" rtlCol="0" anchor="ctr">
            <a:spAutoFit/>
          </a:bodyPr>
          <a:lstStyle/>
          <a:p>
            <a:pPr algn="ctr"/>
            <a:r>
              <a:rPr lang="en-US" altLang="ja-JP" sz="700" dirty="0">
                <a:solidFill>
                  <a:schemeClr val="tx1">
                    <a:lumMod val="75000"/>
                    <a:lumOff val="25000"/>
                  </a:schemeClr>
                </a:solidFill>
                <a:latin typeface="Meiryo" panose="020B0604030504040204" pitchFamily="34" charset="-128"/>
                <a:ea typeface="Meiryo" panose="020B0604030504040204" pitchFamily="34" charset="-128"/>
              </a:rPr>
              <a:t>25</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96" name="直線コネクタ 195">
            <a:extLst>
              <a:ext uri="{FF2B5EF4-FFF2-40B4-BE49-F238E27FC236}">
                <a16:creationId xmlns:a16="http://schemas.microsoft.com/office/drawing/2014/main" id="{50B871A6-4CD2-FF40-8294-8645384E3C66}"/>
              </a:ext>
            </a:extLst>
          </p:cNvPr>
          <p:cNvCxnSpPr>
            <a:cxnSpLocks/>
          </p:cNvCxnSpPr>
          <p:nvPr/>
        </p:nvCxnSpPr>
        <p:spPr>
          <a:xfrm>
            <a:off x="8845133"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97" name="テキスト ボックス 196">
            <a:extLst>
              <a:ext uri="{FF2B5EF4-FFF2-40B4-BE49-F238E27FC236}">
                <a16:creationId xmlns:a16="http://schemas.microsoft.com/office/drawing/2014/main" id="{FF47C7F7-9FBB-1E49-BBBC-1C2AB2D0E5A0}"/>
              </a:ext>
            </a:extLst>
          </p:cNvPr>
          <p:cNvSpPr txBox="1"/>
          <p:nvPr/>
        </p:nvSpPr>
        <p:spPr>
          <a:xfrm>
            <a:off x="8606187" y="984036"/>
            <a:ext cx="294367" cy="194588"/>
          </a:xfrm>
          <a:prstGeom prst="rect">
            <a:avLst/>
          </a:prstGeom>
          <a:noFill/>
        </p:spPr>
        <p:txBody>
          <a:bodyPr wrap="none" rtlCol="0" anchor="ctr">
            <a:spAutoFit/>
          </a:bodyPr>
          <a:lstStyle/>
          <a:p>
            <a:pPr algn="ctr"/>
            <a:r>
              <a:rPr lang="en-US" altLang="ja-JP" sz="700" dirty="0">
                <a:solidFill>
                  <a:schemeClr val="tx1">
                    <a:lumMod val="75000"/>
                    <a:lumOff val="25000"/>
                  </a:schemeClr>
                </a:solidFill>
                <a:latin typeface="Meiryo" panose="020B0604030504040204" pitchFamily="34" charset="-128"/>
                <a:ea typeface="Meiryo" panose="020B0604030504040204" pitchFamily="34" charset="-128"/>
              </a:rPr>
              <a:t>26</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98" name="直線コネクタ 197">
            <a:extLst>
              <a:ext uri="{FF2B5EF4-FFF2-40B4-BE49-F238E27FC236}">
                <a16:creationId xmlns:a16="http://schemas.microsoft.com/office/drawing/2014/main" id="{C73A835D-B5F4-B549-BA67-30B562EE1E8E}"/>
              </a:ext>
            </a:extLst>
          </p:cNvPr>
          <p:cNvCxnSpPr>
            <a:cxnSpLocks/>
          </p:cNvCxnSpPr>
          <p:nvPr/>
        </p:nvCxnSpPr>
        <p:spPr>
          <a:xfrm>
            <a:off x="9028658"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99" name="テキスト ボックス 198">
            <a:extLst>
              <a:ext uri="{FF2B5EF4-FFF2-40B4-BE49-F238E27FC236}">
                <a16:creationId xmlns:a16="http://schemas.microsoft.com/office/drawing/2014/main" id="{688FFDCA-E784-1A42-8377-8A200079DA9E}"/>
              </a:ext>
            </a:extLst>
          </p:cNvPr>
          <p:cNvSpPr txBox="1"/>
          <p:nvPr/>
        </p:nvSpPr>
        <p:spPr>
          <a:xfrm>
            <a:off x="8789712" y="984036"/>
            <a:ext cx="294367" cy="194588"/>
          </a:xfrm>
          <a:prstGeom prst="rect">
            <a:avLst/>
          </a:prstGeom>
          <a:noFill/>
        </p:spPr>
        <p:txBody>
          <a:bodyPr wrap="none" rtlCol="0" anchor="ctr">
            <a:spAutoFit/>
          </a:bodyPr>
          <a:lstStyle/>
          <a:p>
            <a:pPr algn="ctr"/>
            <a:r>
              <a:rPr lang="en-US" altLang="ja-JP" sz="700" dirty="0">
                <a:solidFill>
                  <a:schemeClr val="tx1">
                    <a:lumMod val="75000"/>
                    <a:lumOff val="25000"/>
                  </a:schemeClr>
                </a:solidFill>
                <a:latin typeface="Meiryo" panose="020B0604030504040204" pitchFamily="34" charset="-128"/>
                <a:ea typeface="Meiryo" panose="020B0604030504040204" pitchFamily="34" charset="-128"/>
              </a:rPr>
              <a:t>27</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200" name="直線コネクタ 199">
            <a:extLst>
              <a:ext uri="{FF2B5EF4-FFF2-40B4-BE49-F238E27FC236}">
                <a16:creationId xmlns:a16="http://schemas.microsoft.com/office/drawing/2014/main" id="{A1144C24-3DB6-F541-B7E8-9115FBEDF33E}"/>
              </a:ext>
            </a:extLst>
          </p:cNvPr>
          <p:cNvCxnSpPr>
            <a:cxnSpLocks/>
          </p:cNvCxnSpPr>
          <p:nvPr/>
        </p:nvCxnSpPr>
        <p:spPr>
          <a:xfrm>
            <a:off x="9212182"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201" name="テキスト ボックス 200">
            <a:extLst>
              <a:ext uri="{FF2B5EF4-FFF2-40B4-BE49-F238E27FC236}">
                <a16:creationId xmlns:a16="http://schemas.microsoft.com/office/drawing/2014/main" id="{699A2742-F170-D848-AACE-2979C7FE5348}"/>
              </a:ext>
            </a:extLst>
          </p:cNvPr>
          <p:cNvSpPr txBox="1"/>
          <p:nvPr/>
        </p:nvSpPr>
        <p:spPr>
          <a:xfrm>
            <a:off x="8973236" y="984036"/>
            <a:ext cx="294367" cy="194588"/>
          </a:xfrm>
          <a:prstGeom prst="rect">
            <a:avLst/>
          </a:prstGeom>
          <a:noFill/>
        </p:spPr>
        <p:txBody>
          <a:bodyPr wrap="none" rtlCol="0" anchor="ctr">
            <a:spAutoFit/>
          </a:bodyPr>
          <a:lstStyle/>
          <a:p>
            <a:pPr algn="ctr"/>
            <a:r>
              <a:rPr lang="en-US" altLang="ja-JP" sz="700" dirty="0">
                <a:solidFill>
                  <a:schemeClr val="tx1">
                    <a:lumMod val="75000"/>
                    <a:lumOff val="25000"/>
                  </a:schemeClr>
                </a:solidFill>
                <a:latin typeface="Meiryo" panose="020B0604030504040204" pitchFamily="34" charset="-128"/>
                <a:ea typeface="Meiryo" panose="020B0604030504040204" pitchFamily="34" charset="-128"/>
              </a:rPr>
              <a:t>28</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202" name="直線コネクタ 201">
            <a:extLst>
              <a:ext uri="{FF2B5EF4-FFF2-40B4-BE49-F238E27FC236}">
                <a16:creationId xmlns:a16="http://schemas.microsoft.com/office/drawing/2014/main" id="{56E95E59-8F63-BD41-8624-F6DFDE58AF04}"/>
              </a:ext>
            </a:extLst>
          </p:cNvPr>
          <p:cNvCxnSpPr>
            <a:cxnSpLocks/>
          </p:cNvCxnSpPr>
          <p:nvPr/>
        </p:nvCxnSpPr>
        <p:spPr>
          <a:xfrm>
            <a:off x="9395707"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203" name="テキスト ボックス 202">
            <a:extLst>
              <a:ext uri="{FF2B5EF4-FFF2-40B4-BE49-F238E27FC236}">
                <a16:creationId xmlns:a16="http://schemas.microsoft.com/office/drawing/2014/main" id="{C96C9552-D370-3E42-93B0-F862A6A9B90D}"/>
              </a:ext>
            </a:extLst>
          </p:cNvPr>
          <p:cNvSpPr txBox="1"/>
          <p:nvPr/>
        </p:nvSpPr>
        <p:spPr>
          <a:xfrm>
            <a:off x="9156761"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29</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04" name="テキスト ボックス 203">
            <a:extLst>
              <a:ext uri="{FF2B5EF4-FFF2-40B4-BE49-F238E27FC236}">
                <a16:creationId xmlns:a16="http://schemas.microsoft.com/office/drawing/2014/main" id="{C42A1CB3-EA65-6B4D-AD79-2E618198FCDC}"/>
              </a:ext>
            </a:extLst>
          </p:cNvPr>
          <p:cNvSpPr txBox="1"/>
          <p:nvPr/>
        </p:nvSpPr>
        <p:spPr>
          <a:xfrm>
            <a:off x="9340285" y="984036"/>
            <a:ext cx="294367" cy="194588"/>
          </a:xfrm>
          <a:prstGeom prst="rect">
            <a:avLst/>
          </a:prstGeom>
          <a:noFill/>
        </p:spPr>
        <p:txBody>
          <a:bodyPr wrap="none" rtlCol="0" anchor="ctr">
            <a:spAutoFit/>
          </a:bodyPr>
          <a:lstStyle/>
          <a:p>
            <a:pPr algn="ctr"/>
            <a:r>
              <a:rPr lang="en-US" altLang="ja-JP" sz="700" dirty="0">
                <a:solidFill>
                  <a:schemeClr val="tx1">
                    <a:lumMod val="75000"/>
                    <a:lumOff val="25000"/>
                  </a:schemeClr>
                </a:solidFill>
                <a:latin typeface="Meiryo" panose="020B0604030504040204" pitchFamily="34" charset="-128"/>
                <a:ea typeface="Meiryo" panose="020B0604030504040204" pitchFamily="34" charset="-128"/>
              </a:rPr>
              <a:t>30</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05" name="テキスト ボックス 204">
            <a:extLst>
              <a:ext uri="{FF2B5EF4-FFF2-40B4-BE49-F238E27FC236}">
                <a16:creationId xmlns:a16="http://schemas.microsoft.com/office/drawing/2014/main" id="{D1FD790C-3CD7-2145-86C5-7470800B9C0E}"/>
              </a:ext>
            </a:extLst>
          </p:cNvPr>
          <p:cNvSpPr txBox="1"/>
          <p:nvPr/>
        </p:nvSpPr>
        <p:spPr>
          <a:xfrm>
            <a:off x="6506712" y="716365"/>
            <a:ext cx="63927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2018</a:t>
            </a:r>
            <a:r>
              <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rPr>
              <a:t>年</a:t>
            </a: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6</a:t>
            </a:r>
            <a:r>
              <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rPr>
              <a:t>月</a:t>
            </a:r>
          </a:p>
        </p:txBody>
      </p:sp>
      <p:cxnSp>
        <p:nvCxnSpPr>
          <p:cNvPr id="206" name="直線コネクタ 205">
            <a:extLst>
              <a:ext uri="{FF2B5EF4-FFF2-40B4-BE49-F238E27FC236}">
                <a16:creationId xmlns:a16="http://schemas.microsoft.com/office/drawing/2014/main" id="{6B5E8DFE-0B25-BD41-B197-12AE092591EA}"/>
              </a:ext>
            </a:extLst>
          </p:cNvPr>
          <p:cNvCxnSpPr>
            <a:cxnSpLocks/>
          </p:cNvCxnSpPr>
          <p:nvPr/>
        </p:nvCxnSpPr>
        <p:spPr>
          <a:xfrm>
            <a:off x="4067358" y="935794"/>
            <a:ext cx="550159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65" name="テキスト ボックス 64">
            <a:extLst>
              <a:ext uri="{FF2B5EF4-FFF2-40B4-BE49-F238E27FC236}">
                <a16:creationId xmlns:a16="http://schemas.microsoft.com/office/drawing/2014/main" id="{E037EF6C-B793-1248-8DCC-CF1A2C9911D8}"/>
              </a:ext>
            </a:extLst>
          </p:cNvPr>
          <p:cNvSpPr txBox="1"/>
          <p:nvPr/>
        </p:nvSpPr>
        <p:spPr>
          <a:xfrm>
            <a:off x="463308" y="238540"/>
            <a:ext cx="1574470"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40_</a:t>
            </a:r>
            <a:r>
              <a:rPr lang="ja-JP" altLang="en-US" dirty="0"/>
              <a:t>ガントチャート</a:t>
            </a:r>
          </a:p>
        </p:txBody>
      </p:sp>
      <p:sp>
        <p:nvSpPr>
          <p:cNvPr id="269" name="正方形/長方形 268">
            <a:extLst>
              <a:ext uri="{FF2B5EF4-FFF2-40B4-BE49-F238E27FC236}">
                <a16:creationId xmlns:a16="http://schemas.microsoft.com/office/drawing/2014/main" id="{E1AA404F-FEEC-AC40-B98D-C9152F71180F}"/>
              </a:ext>
            </a:extLst>
          </p:cNvPr>
          <p:cNvSpPr/>
          <p:nvPr/>
        </p:nvSpPr>
        <p:spPr>
          <a:xfrm>
            <a:off x="337288" y="682812"/>
            <a:ext cx="9231425" cy="580744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74" name="テキスト ボックス 273">
            <a:extLst>
              <a:ext uri="{FF2B5EF4-FFF2-40B4-BE49-F238E27FC236}">
                <a16:creationId xmlns:a16="http://schemas.microsoft.com/office/drawing/2014/main" id="{60A0C278-043A-2849-9FA0-02650102B997}"/>
              </a:ext>
            </a:extLst>
          </p:cNvPr>
          <p:cNvSpPr txBox="1"/>
          <p:nvPr/>
        </p:nvSpPr>
        <p:spPr>
          <a:xfrm>
            <a:off x="8217061" y="238540"/>
            <a:ext cx="1351653" cy="276999"/>
          </a:xfrm>
          <a:prstGeom prst="rect">
            <a:avLst/>
          </a:prstGeom>
          <a:solidFill>
            <a:srgbClr val="00B050"/>
          </a:solidFill>
        </p:spPr>
        <p:txBody>
          <a:bodyPr wrap="none" rtlCol="0">
            <a:spAutoFit/>
          </a:bodyPr>
          <a:lstStyle/>
          <a:p>
            <a:pPr algn="r"/>
            <a:r>
              <a:rPr lang="en-US" altLang="ja-JP" sz="1200" dirty="0">
                <a:solidFill>
                  <a:schemeClr val="bg1"/>
                </a:solidFill>
                <a:latin typeface="Toppan Bunkyu Midashi Gothic Ex" panose="020B0900000000000000" pitchFamily="34" charset="-128"/>
                <a:ea typeface="Toppan Bunkyu Midashi Gothic Ex" panose="020B0900000000000000" pitchFamily="34" charset="-128"/>
              </a:rPr>
              <a:t>Excel</a:t>
            </a:r>
            <a:r>
              <a:rPr lang="ja-JP" altLang="en-US" sz="1200" dirty="0">
                <a:solidFill>
                  <a:schemeClr val="bg1"/>
                </a:solidFill>
                <a:latin typeface="Toppan Bunkyu Midashi Gothic Ex" panose="020B0900000000000000" pitchFamily="34" charset="-128"/>
                <a:ea typeface="Toppan Bunkyu Midashi Gothic Ex" panose="020B0900000000000000" pitchFamily="34" charset="-128"/>
              </a:rPr>
              <a:t>データあり</a:t>
            </a:r>
            <a:endParaRPr kumimoji="1" lang="ja-JP" altLang="en-US" sz="1200" dirty="0">
              <a:solidFill>
                <a:schemeClr val="bg1"/>
              </a:solidFill>
              <a:latin typeface="Toppan Bunkyu Midashi Gothic Ex" panose="020B0900000000000000" pitchFamily="34" charset="-128"/>
              <a:ea typeface="Toppan Bunkyu Midashi Gothic Ex" panose="020B0900000000000000" pitchFamily="34" charset="-128"/>
            </a:endParaRPr>
          </a:p>
        </p:txBody>
      </p:sp>
      <p:cxnSp>
        <p:nvCxnSpPr>
          <p:cNvPr id="102" name="直線コネクタ 101">
            <a:extLst>
              <a:ext uri="{FF2B5EF4-FFF2-40B4-BE49-F238E27FC236}">
                <a16:creationId xmlns:a16="http://schemas.microsoft.com/office/drawing/2014/main" id="{C92F5F0A-C85A-B04A-8013-ED0623C74CF6}"/>
              </a:ext>
            </a:extLst>
          </p:cNvPr>
          <p:cNvCxnSpPr/>
          <p:nvPr/>
        </p:nvCxnSpPr>
        <p:spPr>
          <a:xfrm>
            <a:off x="330983" y="1204224"/>
            <a:ext cx="9237965" cy="0"/>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210" name="テキスト ボックス 209">
            <a:extLst>
              <a:ext uri="{FF2B5EF4-FFF2-40B4-BE49-F238E27FC236}">
                <a16:creationId xmlns:a16="http://schemas.microsoft.com/office/drawing/2014/main" id="{B2A32436-B64A-5D42-A1AD-F853FA16064A}"/>
              </a:ext>
            </a:extLst>
          </p:cNvPr>
          <p:cNvSpPr txBox="1"/>
          <p:nvPr/>
        </p:nvSpPr>
        <p:spPr>
          <a:xfrm>
            <a:off x="2316211" y="1562378"/>
            <a:ext cx="589855" cy="224524"/>
          </a:xfrm>
          <a:prstGeom prst="rect">
            <a:avLst/>
          </a:prstGeom>
          <a:noFill/>
        </p:spPr>
        <p:txBody>
          <a:bodyPr wrap="square" rtlCol="0">
            <a:spAutoFit/>
          </a:bodyPr>
          <a:lstStyle/>
          <a:p>
            <a:pPr algn="ctr"/>
            <a:r>
              <a:rPr kumimoji="1" lang="en-US" altLang="ja-JP" sz="900" dirty="0">
                <a:solidFill>
                  <a:schemeClr val="tx1">
                    <a:lumMod val="75000"/>
                    <a:lumOff val="25000"/>
                  </a:schemeClr>
                </a:solidFill>
                <a:latin typeface="Meiryo" panose="020B0604030504040204" pitchFamily="34" charset="-128"/>
                <a:ea typeface="Meiryo" panose="020B0604030504040204" pitchFamily="34" charset="-128"/>
              </a:rPr>
              <a:t>6/1</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11" name="テキスト ボックス 210">
            <a:extLst>
              <a:ext uri="{FF2B5EF4-FFF2-40B4-BE49-F238E27FC236}">
                <a16:creationId xmlns:a16="http://schemas.microsoft.com/office/drawing/2014/main" id="{0DE86185-7EA6-3B45-B0AE-07BC5C08A164}"/>
              </a:ext>
            </a:extLst>
          </p:cNvPr>
          <p:cNvSpPr txBox="1"/>
          <p:nvPr/>
        </p:nvSpPr>
        <p:spPr>
          <a:xfrm>
            <a:off x="2898530" y="1562378"/>
            <a:ext cx="583441" cy="224524"/>
          </a:xfrm>
          <a:prstGeom prst="rect">
            <a:avLst/>
          </a:prstGeom>
          <a:noFill/>
        </p:spPr>
        <p:txBody>
          <a:bodyPr wrap="square" rtlCol="0">
            <a:spAutoFit/>
          </a:bodyPr>
          <a:lstStyle/>
          <a:p>
            <a:pPr algn="ctr"/>
            <a:r>
              <a:rPr kumimoji="1" lang="en-US" altLang="ja-JP" sz="900" dirty="0">
                <a:solidFill>
                  <a:schemeClr val="tx1">
                    <a:lumMod val="75000"/>
                    <a:lumOff val="25000"/>
                  </a:schemeClr>
                </a:solidFill>
                <a:latin typeface="Meiryo" panose="020B0604030504040204" pitchFamily="34" charset="-128"/>
                <a:ea typeface="Meiryo" panose="020B0604030504040204" pitchFamily="34" charset="-128"/>
              </a:rPr>
              <a:t>6/2</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12" name="テキスト ボックス 211">
            <a:extLst>
              <a:ext uri="{FF2B5EF4-FFF2-40B4-BE49-F238E27FC236}">
                <a16:creationId xmlns:a16="http://schemas.microsoft.com/office/drawing/2014/main" id="{1B998AAB-4CAD-FF43-877B-07FF81B4BA09}"/>
              </a:ext>
            </a:extLst>
          </p:cNvPr>
          <p:cNvSpPr txBox="1"/>
          <p:nvPr/>
        </p:nvSpPr>
        <p:spPr>
          <a:xfrm>
            <a:off x="3485314" y="1562378"/>
            <a:ext cx="588183" cy="224524"/>
          </a:xfrm>
          <a:prstGeom prst="rect">
            <a:avLst/>
          </a:prstGeom>
          <a:noFill/>
        </p:spPr>
        <p:txBody>
          <a:bodyPr wrap="square" rtlCol="0">
            <a:spAutoFit/>
          </a:bodyPr>
          <a:lstStyle/>
          <a:p>
            <a:pPr algn="ct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山田</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14" name="テキスト ボックス 213">
            <a:extLst>
              <a:ext uri="{FF2B5EF4-FFF2-40B4-BE49-F238E27FC236}">
                <a16:creationId xmlns:a16="http://schemas.microsoft.com/office/drawing/2014/main" id="{138DE8A1-D106-B841-B0E3-03EA2CD612F7}"/>
              </a:ext>
            </a:extLst>
          </p:cNvPr>
          <p:cNvSpPr txBox="1"/>
          <p:nvPr/>
        </p:nvSpPr>
        <p:spPr>
          <a:xfrm>
            <a:off x="2316211" y="1873320"/>
            <a:ext cx="589855" cy="224524"/>
          </a:xfrm>
          <a:prstGeom prst="rect">
            <a:avLst/>
          </a:prstGeom>
          <a:noFill/>
        </p:spPr>
        <p:txBody>
          <a:bodyPr wrap="square" rtlCol="0">
            <a:spAutoFit/>
          </a:bodyPr>
          <a:lstStyle/>
          <a:p>
            <a:pPr algn="ctr"/>
            <a:r>
              <a:rPr kumimoji="1" lang="en-US" altLang="ja-JP" sz="900" dirty="0">
                <a:solidFill>
                  <a:schemeClr val="tx1">
                    <a:lumMod val="75000"/>
                    <a:lumOff val="25000"/>
                  </a:schemeClr>
                </a:solidFill>
                <a:latin typeface="Meiryo" panose="020B0604030504040204" pitchFamily="34" charset="-128"/>
                <a:ea typeface="Meiryo" panose="020B0604030504040204" pitchFamily="34" charset="-128"/>
              </a:rPr>
              <a:t>6/</a:t>
            </a: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3</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15" name="テキスト ボックス 214">
            <a:extLst>
              <a:ext uri="{FF2B5EF4-FFF2-40B4-BE49-F238E27FC236}">
                <a16:creationId xmlns:a16="http://schemas.microsoft.com/office/drawing/2014/main" id="{70981773-5F1B-0C4A-BD87-50B235DDB576}"/>
              </a:ext>
            </a:extLst>
          </p:cNvPr>
          <p:cNvSpPr txBox="1"/>
          <p:nvPr/>
        </p:nvSpPr>
        <p:spPr>
          <a:xfrm>
            <a:off x="2898530" y="1873320"/>
            <a:ext cx="583441" cy="224524"/>
          </a:xfrm>
          <a:prstGeom prst="rect">
            <a:avLst/>
          </a:prstGeom>
          <a:noFill/>
        </p:spPr>
        <p:txBody>
          <a:bodyPr wrap="square" rtlCol="0">
            <a:spAutoFit/>
          </a:bodyPr>
          <a:lstStyle/>
          <a:p>
            <a:pPr algn="ctr"/>
            <a:r>
              <a:rPr kumimoji="1" lang="en-US" altLang="ja-JP" sz="900" dirty="0">
                <a:solidFill>
                  <a:schemeClr val="tx1">
                    <a:lumMod val="75000"/>
                    <a:lumOff val="25000"/>
                  </a:schemeClr>
                </a:solidFill>
                <a:latin typeface="Meiryo" panose="020B0604030504040204" pitchFamily="34" charset="-128"/>
                <a:ea typeface="Meiryo" panose="020B0604030504040204" pitchFamily="34" charset="-128"/>
              </a:rPr>
              <a:t>6/5</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16" name="テキスト ボックス 215">
            <a:extLst>
              <a:ext uri="{FF2B5EF4-FFF2-40B4-BE49-F238E27FC236}">
                <a16:creationId xmlns:a16="http://schemas.microsoft.com/office/drawing/2014/main" id="{56E2A0D8-B5A9-5144-AD4F-CE38AAD3DA9F}"/>
              </a:ext>
            </a:extLst>
          </p:cNvPr>
          <p:cNvSpPr txBox="1"/>
          <p:nvPr/>
        </p:nvSpPr>
        <p:spPr>
          <a:xfrm>
            <a:off x="3485314" y="1873320"/>
            <a:ext cx="588183" cy="224524"/>
          </a:xfrm>
          <a:prstGeom prst="rect">
            <a:avLst/>
          </a:prstGeom>
          <a:noFill/>
        </p:spPr>
        <p:txBody>
          <a:bodyPr wrap="square" rtlCol="0">
            <a:spAutoFit/>
          </a:bodyPr>
          <a:lstStyle/>
          <a:p>
            <a:pPr algn="ct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山田</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18" name="テキスト ボックス 217">
            <a:extLst>
              <a:ext uri="{FF2B5EF4-FFF2-40B4-BE49-F238E27FC236}">
                <a16:creationId xmlns:a16="http://schemas.microsoft.com/office/drawing/2014/main" id="{94EDA598-3C9E-7046-8EB7-D925189A6807}"/>
              </a:ext>
            </a:extLst>
          </p:cNvPr>
          <p:cNvSpPr txBox="1"/>
          <p:nvPr/>
        </p:nvSpPr>
        <p:spPr>
          <a:xfrm>
            <a:off x="2316211" y="2184262"/>
            <a:ext cx="589855" cy="224524"/>
          </a:xfrm>
          <a:prstGeom prst="rect">
            <a:avLst/>
          </a:prstGeom>
          <a:noFill/>
        </p:spPr>
        <p:txBody>
          <a:bodyPr wrap="square" rtlCol="0">
            <a:spAutoFit/>
          </a:bodyPr>
          <a:lstStyle/>
          <a:p>
            <a:pPr algn="ctr"/>
            <a:r>
              <a:rPr kumimoji="1" lang="en-US" altLang="ja-JP" sz="900" dirty="0">
                <a:solidFill>
                  <a:schemeClr val="tx1">
                    <a:lumMod val="75000"/>
                    <a:lumOff val="25000"/>
                  </a:schemeClr>
                </a:solidFill>
                <a:latin typeface="Meiryo" panose="020B0604030504040204" pitchFamily="34" charset="-128"/>
                <a:ea typeface="Meiryo" panose="020B0604030504040204" pitchFamily="34" charset="-128"/>
              </a:rPr>
              <a:t>6/</a:t>
            </a: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3</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19" name="テキスト ボックス 218">
            <a:extLst>
              <a:ext uri="{FF2B5EF4-FFF2-40B4-BE49-F238E27FC236}">
                <a16:creationId xmlns:a16="http://schemas.microsoft.com/office/drawing/2014/main" id="{A1D30B6F-4EAB-CB4D-85F2-1BB314E595DE}"/>
              </a:ext>
            </a:extLst>
          </p:cNvPr>
          <p:cNvSpPr txBox="1"/>
          <p:nvPr/>
        </p:nvSpPr>
        <p:spPr>
          <a:xfrm>
            <a:off x="2898530" y="2184262"/>
            <a:ext cx="583441" cy="224524"/>
          </a:xfrm>
          <a:prstGeom prst="rect">
            <a:avLst/>
          </a:prstGeom>
          <a:noFill/>
        </p:spPr>
        <p:txBody>
          <a:bodyPr wrap="square" rtlCol="0">
            <a:spAutoFit/>
          </a:bodyPr>
          <a:lstStyle/>
          <a:p>
            <a:pPr algn="ctr"/>
            <a:r>
              <a:rPr kumimoji="1" lang="en-US" altLang="ja-JP" sz="900" dirty="0">
                <a:solidFill>
                  <a:schemeClr val="tx1">
                    <a:lumMod val="75000"/>
                    <a:lumOff val="25000"/>
                  </a:schemeClr>
                </a:solidFill>
                <a:latin typeface="Meiryo" panose="020B0604030504040204" pitchFamily="34" charset="-128"/>
                <a:ea typeface="Meiryo" panose="020B0604030504040204" pitchFamily="34" charset="-128"/>
              </a:rPr>
              <a:t>6/5</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20" name="テキスト ボックス 219">
            <a:extLst>
              <a:ext uri="{FF2B5EF4-FFF2-40B4-BE49-F238E27FC236}">
                <a16:creationId xmlns:a16="http://schemas.microsoft.com/office/drawing/2014/main" id="{739D4CA8-BB49-7A47-9A8A-F844A70A2FC2}"/>
              </a:ext>
            </a:extLst>
          </p:cNvPr>
          <p:cNvSpPr txBox="1"/>
          <p:nvPr/>
        </p:nvSpPr>
        <p:spPr>
          <a:xfrm>
            <a:off x="3485314" y="2184262"/>
            <a:ext cx="588183" cy="224524"/>
          </a:xfrm>
          <a:prstGeom prst="rect">
            <a:avLst/>
          </a:prstGeom>
          <a:noFill/>
        </p:spPr>
        <p:txBody>
          <a:bodyPr wrap="square" rtlCol="0">
            <a:spAutoFit/>
          </a:bodyPr>
          <a:lstStyle/>
          <a:p>
            <a:pPr algn="ct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山田</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22" name="テキスト ボックス 221">
            <a:extLst>
              <a:ext uri="{FF2B5EF4-FFF2-40B4-BE49-F238E27FC236}">
                <a16:creationId xmlns:a16="http://schemas.microsoft.com/office/drawing/2014/main" id="{D4C29548-12BD-094C-B4BD-C6BE955E0A93}"/>
              </a:ext>
            </a:extLst>
          </p:cNvPr>
          <p:cNvSpPr txBox="1"/>
          <p:nvPr/>
        </p:nvSpPr>
        <p:spPr>
          <a:xfrm>
            <a:off x="2316211" y="2495204"/>
            <a:ext cx="589855" cy="224524"/>
          </a:xfrm>
          <a:prstGeom prst="rect">
            <a:avLst/>
          </a:prstGeom>
          <a:noFill/>
        </p:spPr>
        <p:txBody>
          <a:bodyPr wrap="square" rtlCol="0">
            <a:spAutoFit/>
          </a:bodyPr>
          <a:lstStyle/>
          <a:p>
            <a:pPr algn="ctr"/>
            <a:r>
              <a:rPr kumimoji="1" lang="en-US" altLang="ja-JP" sz="900" dirty="0">
                <a:solidFill>
                  <a:schemeClr val="tx1">
                    <a:lumMod val="75000"/>
                    <a:lumOff val="25000"/>
                  </a:schemeClr>
                </a:solidFill>
                <a:latin typeface="Meiryo" panose="020B0604030504040204" pitchFamily="34" charset="-128"/>
                <a:ea typeface="Meiryo" panose="020B0604030504040204" pitchFamily="34" charset="-128"/>
              </a:rPr>
              <a:t>6/</a:t>
            </a: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3</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23" name="テキスト ボックス 222">
            <a:extLst>
              <a:ext uri="{FF2B5EF4-FFF2-40B4-BE49-F238E27FC236}">
                <a16:creationId xmlns:a16="http://schemas.microsoft.com/office/drawing/2014/main" id="{FC4936FD-694F-4A4E-9D18-807A1B3B9720}"/>
              </a:ext>
            </a:extLst>
          </p:cNvPr>
          <p:cNvSpPr txBox="1"/>
          <p:nvPr/>
        </p:nvSpPr>
        <p:spPr>
          <a:xfrm>
            <a:off x="2898530" y="2495204"/>
            <a:ext cx="583441" cy="224524"/>
          </a:xfrm>
          <a:prstGeom prst="rect">
            <a:avLst/>
          </a:prstGeom>
          <a:noFill/>
        </p:spPr>
        <p:txBody>
          <a:bodyPr wrap="square" rtlCol="0">
            <a:spAutoFit/>
          </a:bodyPr>
          <a:lstStyle/>
          <a:p>
            <a:pPr algn="ctr"/>
            <a:r>
              <a:rPr kumimoji="1" lang="en-US" altLang="ja-JP" sz="900" dirty="0">
                <a:solidFill>
                  <a:schemeClr val="tx1">
                    <a:lumMod val="75000"/>
                    <a:lumOff val="25000"/>
                  </a:schemeClr>
                </a:solidFill>
                <a:latin typeface="Meiryo" panose="020B0604030504040204" pitchFamily="34" charset="-128"/>
                <a:ea typeface="Meiryo" panose="020B0604030504040204" pitchFamily="34" charset="-128"/>
              </a:rPr>
              <a:t>6/5</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24" name="テキスト ボックス 223">
            <a:extLst>
              <a:ext uri="{FF2B5EF4-FFF2-40B4-BE49-F238E27FC236}">
                <a16:creationId xmlns:a16="http://schemas.microsoft.com/office/drawing/2014/main" id="{6CEE93CF-5FE6-D043-A2CF-47277F160965}"/>
              </a:ext>
            </a:extLst>
          </p:cNvPr>
          <p:cNvSpPr txBox="1"/>
          <p:nvPr/>
        </p:nvSpPr>
        <p:spPr>
          <a:xfrm>
            <a:off x="3485314" y="2495204"/>
            <a:ext cx="588183" cy="224524"/>
          </a:xfrm>
          <a:prstGeom prst="rect">
            <a:avLst/>
          </a:prstGeom>
          <a:noFill/>
        </p:spPr>
        <p:txBody>
          <a:bodyPr wrap="square" rtlCol="0">
            <a:spAutoFit/>
          </a:bodyPr>
          <a:lstStyle/>
          <a:p>
            <a:pPr algn="ctr"/>
            <a:r>
              <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rPr>
              <a:t>宮下</a:t>
            </a:r>
          </a:p>
        </p:txBody>
      </p:sp>
      <p:sp>
        <p:nvSpPr>
          <p:cNvPr id="226" name="テキスト ボックス 225">
            <a:extLst>
              <a:ext uri="{FF2B5EF4-FFF2-40B4-BE49-F238E27FC236}">
                <a16:creationId xmlns:a16="http://schemas.microsoft.com/office/drawing/2014/main" id="{F24BABF9-1C56-534D-8429-32D9A930723D}"/>
              </a:ext>
            </a:extLst>
          </p:cNvPr>
          <p:cNvSpPr txBox="1"/>
          <p:nvPr/>
        </p:nvSpPr>
        <p:spPr>
          <a:xfrm>
            <a:off x="2316211" y="2806146"/>
            <a:ext cx="589855" cy="224524"/>
          </a:xfrm>
          <a:prstGeom prst="rect">
            <a:avLst/>
          </a:prstGeom>
          <a:noFill/>
        </p:spPr>
        <p:txBody>
          <a:bodyPr wrap="square" rtlCol="0">
            <a:spAutoFit/>
          </a:bodyPr>
          <a:lstStyle/>
          <a:p>
            <a:pPr algn="ctr"/>
            <a:r>
              <a:rPr kumimoji="1" lang="en-US" altLang="ja-JP" sz="900" dirty="0">
                <a:solidFill>
                  <a:schemeClr val="tx1">
                    <a:lumMod val="75000"/>
                    <a:lumOff val="25000"/>
                  </a:schemeClr>
                </a:solidFill>
                <a:latin typeface="Meiryo" panose="020B0604030504040204" pitchFamily="34" charset="-128"/>
                <a:ea typeface="Meiryo" panose="020B0604030504040204" pitchFamily="34" charset="-128"/>
              </a:rPr>
              <a:t>6/</a:t>
            </a: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3</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27" name="テキスト ボックス 226">
            <a:extLst>
              <a:ext uri="{FF2B5EF4-FFF2-40B4-BE49-F238E27FC236}">
                <a16:creationId xmlns:a16="http://schemas.microsoft.com/office/drawing/2014/main" id="{67B5AF95-5B77-C840-8936-1AA94CE4B79A}"/>
              </a:ext>
            </a:extLst>
          </p:cNvPr>
          <p:cNvSpPr txBox="1"/>
          <p:nvPr/>
        </p:nvSpPr>
        <p:spPr>
          <a:xfrm>
            <a:off x="2898530" y="2806146"/>
            <a:ext cx="583441" cy="224524"/>
          </a:xfrm>
          <a:prstGeom prst="rect">
            <a:avLst/>
          </a:prstGeom>
          <a:noFill/>
        </p:spPr>
        <p:txBody>
          <a:bodyPr wrap="square" rtlCol="0">
            <a:spAutoFit/>
          </a:bodyPr>
          <a:lstStyle/>
          <a:p>
            <a:pPr algn="ctr"/>
            <a:r>
              <a:rPr kumimoji="1" lang="en-US" altLang="ja-JP" sz="900" dirty="0">
                <a:solidFill>
                  <a:schemeClr val="tx1">
                    <a:lumMod val="75000"/>
                    <a:lumOff val="25000"/>
                  </a:schemeClr>
                </a:solidFill>
                <a:latin typeface="Meiryo" panose="020B0604030504040204" pitchFamily="34" charset="-128"/>
                <a:ea typeface="Meiryo" panose="020B0604030504040204" pitchFamily="34" charset="-128"/>
              </a:rPr>
              <a:t>6/5</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28" name="テキスト ボックス 227">
            <a:extLst>
              <a:ext uri="{FF2B5EF4-FFF2-40B4-BE49-F238E27FC236}">
                <a16:creationId xmlns:a16="http://schemas.microsoft.com/office/drawing/2014/main" id="{967D2562-50EF-2A4D-9057-14119F6078D0}"/>
              </a:ext>
            </a:extLst>
          </p:cNvPr>
          <p:cNvSpPr txBox="1"/>
          <p:nvPr/>
        </p:nvSpPr>
        <p:spPr>
          <a:xfrm>
            <a:off x="3485314" y="2806146"/>
            <a:ext cx="588183" cy="224524"/>
          </a:xfrm>
          <a:prstGeom prst="rect">
            <a:avLst/>
          </a:prstGeom>
          <a:noFill/>
        </p:spPr>
        <p:txBody>
          <a:bodyPr wrap="square" rtlCol="0">
            <a:spAutoFit/>
          </a:bodyPr>
          <a:lstStyle/>
          <a:p>
            <a:pPr algn="ctr"/>
            <a:r>
              <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rPr>
              <a:t>宮下</a:t>
            </a:r>
          </a:p>
        </p:txBody>
      </p:sp>
      <p:sp>
        <p:nvSpPr>
          <p:cNvPr id="230" name="テキスト ボックス 229">
            <a:extLst>
              <a:ext uri="{FF2B5EF4-FFF2-40B4-BE49-F238E27FC236}">
                <a16:creationId xmlns:a16="http://schemas.microsoft.com/office/drawing/2014/main" id="{462BBAAB-79ED-5E48-B0C5-C9F313ED2711}"/>
              </a:ext>
            </a:extLst>
          </p:cNvPr>
          <p:cNvSpPr txBox="1"/>
          <p:nvPr/>
        </p:nvSpPr>
        <p:spPr>
          <a:xfrm>
            <a:off x="2316211" y="3117088"/>
            <a:ext cx="589855" cy="224524"/>
          </a:xfrm>
          <a:prstGeom prst="rect">
            <a:avLst/>
          </a:prstGeom>
          <a:noFill/>
        </p:spPr>
        <p:txBody>
          <a:bodyPr wrap="square" rtlCol="0">
            <a:spAutoFit/>
          </a:bodyPr>
          <a:lstStyle/>
          <a:p>
            <a:pPr algn="ctr"/>
            <a:r>
              <a:rPr kumimoji="1" lang="en-US" altLang="ja-JP" sz="900" dirty="0">
                <a:solidFill>
                  <a:schemeClr val="tx1">
                    <a:lumMod val="75000"/>
                    <a:lumOff val="25000"/>
                  </a:schemeClr>
                </a:solidFill>
                <a:latin typeface="Meiryo" panose="020B0604030504040204" pitchFamily="34" charset="-128"/>
                <a:ea typeface="Meiryo" panose="020B0604030504040204" pitchFamily="34" charset="-128"/>
              </a:rPr>
              <a:t>6/</a:t>
            </a: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3</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31" name="テキスト ボックス 230">
            <a:extLst>
              <a:ext uri="{FF2B5EF4-FFF2-40B4-BE49-F238E27FC236}">
                <a16:creationId xmlns:a16="http://schemas.microsoft.com/office/drawing/2014/main" id="{1E421073-7F09-4946-B6B0-9BAF6B39F0AB}"/>
              </a:ext>
            </a:extLst>
          </p:cNvPr>
          <p:cNvSpPr txBox="1"/>
          <p:nvPr/>
        </p:nvSpPr>
        <p:spPr>
          <a:xfrm>
            <a:off x="2898530" y="3117088"/>
            <a:ext cx="583441" cy="224524"/>
          </a:xfrm>
          <a:prstGeom prst="rect">
            <a:avLst/>
          </a:prstGeom>
          <a:noFill/>
        </p:spPr>
        <p:txBody>
          <a:bodyPr wrap="square" rtlCol="0">
            <a:spAutoFit/>
          </a:bodyPr>
          <a:lstStyle/>
          <a:p>
            <a:pPr algn="ctr"/>
            <a:r>
              <a:rPr kumimoji="1" lang="en-US" altLang="ja-JP" sz="900" dirty="0">
                <a:solidFill>
                  <a:schemeClr val="tx1">
                    <a:lumMod val="75000"/>
                    <a:lumOff val="25000"/>
                  </a:schemeClr>
                </a:solidFill>
                <a:latin typeface="Meiryo" panose="020B0604030504040204" pitchFamily="34" charset="-128"/>
                <a:ea typeface="Meiryo" panose="020B0604030504040204" pitchFamily="34" charset="-128"/>
              </a:rPr>
              <a:t>6/5</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32" name="テキスト ボックス 231">
            <a:extLst>
              <a:ext uri="{FF2B5EF4-FFF2-40B4-BE49-F238E27FC236}">
                <a16:creationId xmlns:a16="http://schemas.microsoft.com/office/drawing/2014/main" id="{645E18AB-4542-DE4C-A155-7E10E4A0AFC7}"/>
              </a:ext>
            </a:extLst>
          </p:cNvPr>
          <p:cNvSpPr txBox="1"/>
          <p:nvPr/>
        </p:nvSpPr>
        <p:spPr>
          <a:xfrm>
            <a:off x="3485314" y="3117088"/>
            <a:ext cx="588183" cy="224524"/>
          </a:xfrm>
          <a:prstGeom prst="rect">
            <a:avLst/>
          </a:prstGeom>
          <a:noFill/>
        </p:spPr>
        <p:txBody>
          <a:bodyPr wrap="square" rtlCol="0">
            <a:spAutoFit/>
          </a:bodyPr>
          <a:lstStyle/>
          <a:p>
            <a:pPr algn="ctr"/>
            <a:r>
              <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rPr>
              <a:t>宮下</a:t>
            </a:r>
          </a:p>
        </p:txBody>
      </p:sp>
      <p:sp>
        <p:nvSpPr>
          <p:cNvPr id="234" name="テキスト ボックス 233">
            <a:extLst>
              <a:ext uri="{FF2B5EF4-FFF2-40B4-BE49-F238E27FC236}">
                <a16:creationId xmlns:a16="http://schemas.microsoft.com/office/drawing/2014/main" id="{9E76FE11-ACA4-EB48-9841-80BAA03469F0}"/>
              </a:ext>
            </a:extLst>
          </p:cNvPr>
          <p:cNvSpPr txBox="1"/>
          <p:nvPr/>
        </p:nvSpPr>
        <p:spPr>
          <a:xfrm>
            <a:off x="2316211" y="3738972"/>
            <a:ext cx="589855" cy="224524"/>
          </a:xfrm>
          <a:prstGeom prst="rect">
            <a:avLst/>
          </a:prstGeom>
          <a:noFill/>
        </p:spPr>
        <p:txBody>
          <a:bodyPr wrap="square" rtlCol="0">
            <a:spAutoFit/>
          </a:bodyPr>
          <a:lstStyle/>
          <a:p>
            <a:pPr algn="ctr"/>
            <a:r>
              <a:rPr kumimoji="1" lang="en-US" altLang="ja-JP" sz="900" dirty="0">
                <a:solidFill>
                  <a:schemeClr val="tx1">
                    <a:lumMod val="75000"/>
                    <a:lumOff val="25000"/>
                  </a:schemeClr>
                </a:solidFill>
                <a:latin typeface="Meiryo" panose="020B0604030504040204" pitchFamily="34" charset="-128"/>
                <a:ea typeface="Meiryo" panose="020B0604030504040204" pitchFamily="34" charset="-128"/>
              </a:rPr>
              <a:t>6/</a:t>
            </a: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6</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35" name="テキスト ボックス 234">
            <a:extLst>
              <a:ext uri="{FF2B5EF4-FFF2-40B4-BE49-F238E27FC236}">
                <a16:creationId xmlns:a16="http://schemas.microsoft.com/office/drawing/2014/main" id="{E2A4272E-D48B-2F49-A97B-52F63B0E97B9}"/>
              </a:ext>
            </a:extLst>
          </p:cNvPr>
          <p:cNvSpPr txBox="1"/>
          <p:nvPr/>
        </p:nvSpPr>
        <p:spPr>
          <a:xfrm>
            <a:off x="2898530" y="3738972"/>
            <a:ext cx="583441" cy="224524"/>
          </a:xfrm>
          <a:prstGeom prst="rect">
            <a:avLst/>
          </a:prstGeom>
          <a:noFill/>
        </p:spPr>
        <p:txBody>
          <a:bodyPr wrap="square" rtlCol="0">
            <a:spAutoFit/>
          </a:bodyPr>
          <a:lstStyle/>
          <a:p>
            <a:pPr algn="ctr"/>
            <a:r>
              <a:rPr kumimoji="1" lang="en-US" altLang="ja-JP" sz="900" dirty="0">
                <a:solidFill>
                  <a:schemeClr val="tx1">
                    <a:lumMod val="75000"/>
                    <a:lumOff val="25000"/>
                  </a:schemeClr>
                </a:solidFill>
                <a:latin typeface="Meiryo" panose="020B0604030504040204" pitchFamily="34" charset="-128"/>
                <a:ea typeface="Meiryo" panose="020B0604030504040204" pitchFamily="34" charset="-128"/>
              </a:rPr>
              <a:t>6/10</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36" name="テキスト ボックス 235">
            <a:extLst>
              <a:ext uri="{FF2B5EF4-FFF2-40B4-BE49-F238E27FC236}">
                <a16:creationId xmlns:a16="http://schemas.microsoft.com/office/drawing/2014/main" id="{C3BB6C10-84A4-5544-95A4-977508CF2C4C}"/>
              </a:ext>
            </a:extLst>
          </p:cNvPr>
          <p:cNvSpPr txBox="1"/>
          <p:nvPr/>
        </p:nvSpPr>
        <p:spPr>
          <a:xfrm>
            <a:off x="3485314" y="3738972"/>
            <a:ext cx="588183" cy="224524"/>
          </a:xfrm>
          <a:prstGeom prst="rect">
            <a:avLst/>
          </a:prstGeom>
          <a:noFill/>
        </p:spPr>
        <p:txBody>
          <a:bodyPr wrap="square" rtlCol="0">
            <a:spAutoFit/>
          </a:bodyPr>
          <a:lstStyle/>
          <a:p>
            <a:pPr algn="ctr"/>
            <a:r>
              <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rPr>
              <a:t>伊藤</a:t>
            </a:r>
          </a:p>
        </p:txBody>
      </p:sp>
      <p:sp>
        <p:nvSpPr>
          <p:cNvPr id="238" name="テキスト ボックス 237">
            <a:extLst>
              <a:ext uri="{FF2B5EF4-FFF2-40B4-BE49-F238E27FC236}">
                <a16:creationId xmlns:a16="http://schemas.microsoft.com/office/drawing/2014/main" id="{13D9C455-97A0-C240-BE3F-C2EF445F3DCB}"/>
              </a:ext>
            </a:extLst>
          </p:cNvPr>
          <p:cNvSpPr txBox="1"/>
          <p:nvPr/>
        </p:nvSpPr>
        <p:spPr>
          <a:xfrm>
            <a:off x="2316211" y="4049915"/>
            <a:ext cx="589855" cy="230832"/>
          </a:xfrm>
          <a:prstGeom prst="rect">
            <a:avLst/>
          </a:prstGeom>
          <a:noFill/>
        </p:spPr>
        <p:txBody>
          <a:bodyPr wrap="square" rtlCol="0">
            <a:spAutoFit/>
          </a:bodyPr>
          <a:lstStyle/>
          <a:p>
            <a:pPr algn="ctr"/>
            <a:r>
              <a:rPr kumimoji="1" lang="en-US" altLang="ja-JP" sz="900" dirty="0">
                <a:solidFill>
                  <a:schemeClr val="tx1">
                    <a:lumMod val="75000"/>
                    <a:lumOff val="25000"/>
                  </a:schemeClr>
                </a:solidFill>
                <a:latin typeface="Meiryo" panose="020B0604030504040204" pitchFamily="34" charset="-128"/>
                <a:ea typeface="Meiryo" panose="020B0604030504040204" pitchFamily="34" charset="-128"/>
              </a:rPr>
              <a:t>6/7</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39" name="テキスト ボックス 238">
            <a:extLst>
              <a:ext uri="{FF2B5EF4-FFF2-40B4-BE49-F238E27FC236}">
                <a16:creationId xmlns:a16="http://schemas.microsoft.com/office/drawing/2014/main" id="{5CBD7D64-8374-974A-85A0-9221844D40E4}"/>
              </a:ext>
            </a:extLst>
          </p:cNvPr>
          <p:cNvSpPr txBox="1"/>
          <p:nvPr/>
        </p:nvSpPr>
        <p:spPr>
          <a:xfrm>
            <a:off x="2898530" y="4049915"/>
            <a:ext cx="583441" cy="224524"/>
          </a:xfrm>
          <a:prstGeom prst="rect">
            <a:avLst/>
          </a:prstGeom>
          <a:noFill/>
        </p:spPr>
        <p:txBody>
          <a:bodyPr wrap="square" rtlCol="0">
            <a:spAutoFit/>
          </a:bodyPr>
          <a:lstStyle/>
          <a:p>
            <a:pPr algn="ctr"/>
            <a:r>
              <a:rPr kumimoji="1" lang="en-US" altLang="ja-JP" sz="900" dirty="0">
                <a:solidFill>
                  <a:schemeClr val="tx1">
                    <a:lumMod val="75000"/>
                    <a:lumOff val="25000"/>
                  </a:schemeClr>
                </a:solidFill>
                <a:latin typeface="Meiryo" panose="020B0604030504040204" pitchFamily="34" charset="-128"/>
                <a:ea typeface="Meiryo" panose="020B0604030504040204" pitchFamily="34" charset="-128"/>
              </a:rPr>
              <a:t>6/10</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40" name="テキスト ボックス 239">
            <a:extLst>
              <a:ext uri="{FF2B5EF4-FFF2-40B4-BE49-F238E27FC236}">
                <a16:creationId xmlns:a16="http://schemas.microsoft.com/office/drawing/2014/main" id="{683FB9C7-D165-C940-87E0-06F514D0ED8A}"/>
              </a:ext>
            </a:extLst>
          </p:cNvPr>
          <p:cNvSpPr txBox="1"/>
          <p:nvPr/>
        </p:nvSpPr>
        <p:spPr>
          <a:xfrm>
            <a:off x="3485314" y="4049915"/>
            <a:ext cx="588183" cy="224524"/>
          </a:xfrm>
          <a:prstGeom prst="rect">
            <a:avLst/>
          </a:prstGeom>
          <a:noFill/>
        </p:spPr>
        <p:txBody>
          <a:bodyPr wrap="square" rtlCol="0">
            <a:spAutoFit/>
          </a:bodyPr>
          <a:lstStyle/>
          <a:p>
            <a:pPr algn="ctr"/>
            <a:r>
              <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rPr>
              <a:t>江本</a:t>
            </a:r>
          </a:p>
        </p:txBody>
      </p:sp>
      <p:sp>
        <p:nvSpPr>
          <p:cNvPr id="242" name="テキスト ボックス 241">
            <a:extLst>
              <a:ext uri="{FF2B5EF4-FFF2-40B4-BE49-F238E27FC236}">
                <a16:creationId xmlns:a16="http://schemas.microsoft.com/office/drawing/2014/main" id="{7CAA1656-8D66-6A40-9C71-7C72B8FFF67E}"/>
              </a:ext>
            </a:extLst>
          </p:cNvPr>
          <p:cNvSpPr txBox="1"/>
          <p:nvPr/>
        </p:nvSpPr>
        <p:spPr>
          <a:xfrm>
            <a:off x="2316211" y="4360856"/>
            <a:ext cx="589855" cy="230832"/>
          </a:xfrm>
          <a:prstGeom prst="rect">
            <a:avLst/>
          </a:prstGeom>
          <a:noFill/>
        </p:spPr>
        <p:txBody>
          <a:bodyPr wrap="square" rtlCol="0">
            <a:spAutoFit/>
          </a:bodyPr>
          <a:lstStyle/>
          <a:p>
            <a:pPr algn="ctr"/>
            <a:r>
              <a:rPr kumimoji="1" lang="en-US" altLang="ja-JP" sz="900" dirty="0">
                <a:solidFill>
                  <a:schemeClr val="tx1">
                    <a:lumMod val="75000"/>
                    <a:lumOff val="25000"/>
                  </a:schemeClr>
                </a:solidFill>
                <a:latin typeface="Meiryo" panose="020B0604030504040204" pitchFamily="34" charset="-128"/>
                <a:ea typeface="Meiryo" panose="020B0604030504040204" pitchFamily="34" charset="-128"/>
              </a:rPr>
              <a:t>6/7</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43" name="テキスト ボックス 242">
            <a:extLst>
              <a:ext uri="{FF2B5EF4-FFF2-40B4-BE49-F238E27FC236}">
                <a16:creationId xmlns:a16="http://schemas.microsoft.com/office/drawing/2014/main" id="{F6C49324-F8E0-1641-BC1B-062138752AF5}"/>
              </a:ext>
            </a:extLst>
          </p:cNvPr>
          <p:cNvSpPr txBox="1"/>
          <p:nvPr/>
        </p:nvSpPr>
        <p:spPr>
          <a:xfrm>
            <a:off x="2898530" y="4360856"/>
            <a:ext cx="583441" cy="224524"/>
          </a:xfrm>
          <a:prstGeom prst="rect">
            <a:avLst/>
          </a:prstGeom>
          <a:noFill/>
        </p:spPr>
        <p:txBody>
          <a:bodyPr wrap="square" rtlCol="0">
            <a:spAutoFit/>
          </a:bodyPr>
          <a:lstStyle/>
          <a:p>
            <a:pPr algn="ctr"/>
            <a:r>
              <a:rPr kumimoji="1" lang="en-US" altLang="ja-JP" sz="900" dirty="0">
                <a:solidFill>
                  <a:schemeClr val="tx1">
                    <a:lumMod val="75000"/>
                    <a:lumOff val="25000"/>
                  </a:schemeClr>
                </a:solidFill>
                <a:latin typeface="Meiryo" panose="020B0604030504040204" pitchFamily="34" charset="-128"/>
                <a:ea typeface="Meiryo" panose="020B0604030504040204" pitchFamily="34" charset="-128"/>
              </a:rPr>
              <a:t>6/10</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44" name="テキスト ボックス 243">
            <a:extLst>
              <a:ext uri="{FF2B5EF4-FFF2-40B4-BE49-F238E27FC236}">
                <a16:creationId xmlns:a16="http://schemas.microsoft.com/office/drawing/2014/main" id="{F3A5BA1B-0162-2143-966A-2E145752BCD8}"/>
              </a:ext>
            </a:extLst>
          </p:cNvPr>
          <p:cNvSpPr txBox="1"/>
          <p:nvPr/>
        </p:nvSpPr>
        <p:spPr>
          <a:xfrm>
            <a:off x="3485314" y="4360856"/>
            <a:ext cx="588183" cy="224524"/>
          </a:xfrm>
          <a:prstGeom prst="rect">
            <a:avLst/>
          </a:prstGeom>
          <a:noFill/>
        </p:spPr>
        <p:txBody>
          <a:bodyPr wrap="square" rtlCol="0">
            <a:spAutoFit/>
          </a:bodyPr>
          <a:lstStyle/>
          <a:p>
            <a:pPr algn="ctr"/>
            <a:r>
              <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rPr>
              <a:t>江本</a:t>
            </a:r>
          </a:p>
        </p:txBody>
      </p:sp>
      <p:sp>
        <p:nvSpPr>
          <p:cNvPr id="246" name="テキスト ボックス 245">
            <a:extLst>
              <a:ext uri="{FF2B5EF4-FFF2-40B4-BE49-F238E27FC236}">
                <a16:creationId xmlns:a16="http://schemas.microsoft.com/office/drawing/2014/main" id="{C46E1DE1-E4E4-7A46-8D2B-5B7997EC790D}"/>
              </a:ext>
            </a:extLst>
          </p:cNvPr>
          <p:cNvSpPr txBox="1"/>
          <p:nvPr/>
        </p:nvSpPr>
        <p:spPr>
          <a:xfrm>
            <a:off x="2316211" y="4671798"/>
            <a:ext cx="589855" cy="224524"/>
          </a:xfrm>
          <a:prstGeom prst="rect">
            <a:avLst/>
          </a:prstGeom>
          <a:noFill/>
        </p:spPr>
        <p:txBody>
          <a:bodyPr wrap="square" rtlCol="0">
            <a:spAutoFit/>
          </a:bodyPr>
          <a:lstStyle/>
          <a:p>
            <a:pPr algn="ctr"/>
            <a:r>
              <a:rPr kumimoji="1" lang="en-US" altLang="ja-JP" sz="900" dirty="0">
                <a:solidFill>
                  <a:schemeClr val="tx1">
                    <a:lumMod val="75000"/>
                    <a:lumOff val="25000"/>
                  </a:schemeClr>
                </a:solidFill>
                <a:latin typeface="Meiryo" panose="020B0604030504040204" pitchFamily="34" charset="-128"/>
                <a:ea typeface="Meiryo" panose="020B0604030504040204" pitchFamily="34" charset="-128"/>
              </a:rPr>
              <a:t>6/11</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47" name="テキスト ボックス 246">
            <a:extLst>
              <a:ext uri="{FF2B5EF4-FFF2-40B4-BE49-F238E27FC236}">
                <a16:creationId xmlns:a16="http://schemas.microsoft.com/office/drawing/2014/main" id="{0DA8315C-FB02-A84D-98D7-3957F03C15B6}"/>
              </a:ext>
            </a:extLst>
          </p:cNvPr>
          <p:cNvSpPr txBox="1"/>
          <p:nvPr/>
        </p:nvSpPr>
        <p:spPr>
          <a:xfrm>
            <a:off x="2898530" y="4671798"/>
            <a:ext cx="583441" cy="224524"/>
          </a:xfrm>
          <a:prstGeom prst="rect">
            <a:avLst/>
          </a:prstGeom>
          <a:noFill/>
        </p:spPr>
        <p:txBody>
          <a:bodyPr wrap="square" rtlCol="0">
            <a:spAutoFit/>
          </a:bodyPr>
          <a:lstStyle/>
          <a:p>
            <a:pPr algn="ctr"/>
            <a:r>
              <a:rPr kumimoji="1" lang="en-US" altLang="ja-JP" sz="900" dirty="0">
                <a:solidFill>
                  <a:schemeClr val="tx1">
                    <a:lumMod val="75000"/>
                    <a:lumOff val="25000"/>
                  </a:schemeClr>
                </a:solidFill>
                <a:latin typeface="Meiryo" panose="020B0604030504040204" pitchFamily="34" charset="-128"/>
                <a:ea typeface="Meiryo" panose="020B0604030504040204" pitchFamily="34" charset="-128"/>
              </a:rPr>
              <a:t>6/27</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48" name="テキスト ボックス 247">
            <a:extLst>
              <a:ext uri="{FF2B5EF4-FFF2-40B4-BE49-F238E27FC236}">
                <a16:creationId xmlns:a16="http://schemas.microsoft.com/office/drawing/2014/main" id="{6D6F8A4F-BE53-7344-8DF8-487E51920053}"/>
              </a:ext>
            </a:extLst>
          </p:cNvPr>
          <p:cNvSpPr txBox="1"/>
          <p:nvPr/>
        </p:nvSpPr>
        <p:spPr>
          <a:xfrm>
            <a:off x="3485314" y="4671798"/>
            <a:ext cx="588183" cy="224524"/>
          </a:xfrm>
          <a:prstGeom prst="rect">
            <a:avLst/>
          </a:prstGeom>
          <a:noFill/>
        </p:spPr>
        <p:txBody>
          <a:bodyPr wrap="square" rtlCol="0">
            <a:spAutoFit/>
          </a:bodyPr>
          <a:lstStyle/>
          <a:p>
            <a:pPr algn="ct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江本</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50" name="テキスト ボックス 249">
            <a:extLst>
              <a:ext uri="{FF2B5EF4-FFF2-40B4-BE49-F238E27FC236}">
                <a16:creationId xmlns:a16="http://schemas.microsoft.com/office/drawing/2014/main" id="{11D6C435-811B-B64D-8802-99024900694A}"/>
              </a:ext>
            </a:extLst>
          </p:cNvPr>
          <p:cNvSpPr txBox="1"/>
          <p:nvPr/>
        </p:nvSpPr>
        <p:spPr>
          <a:xfrm>
            <a:off x="2316211" y="4982740"/>
            <a:ext cx="589855" cy="224524"/>
          </a:xfrm>
          <a:prstGeom prst="rect">
            <a:avLst/>
          </a:prstGeom>
          <a:noFill/>
        </p:spPr>
        <p:txBody>
          <a:bodyPr wrap="square" rtlCol="0">
            <a:spAutoFit/>
          </a:bodyPr>
          <a:lstStyle/>
          <a:p>
            <a:pPr algn="ctr"/>
            <a:r>
              <a:rPr kumimoji="1" lang="en-US" altLang="ja-JP" sz="900" dirty="0">
                <a:solidFill>
                  <a:schemeClr val="tx1">
                    <a:lumMod val="75000"/>
                    <a:lumOff val="25000"/>
                  </a:schemeClr>
                </a:solidFill>
                <a:latin typeface="Meiryo" panose="020B0604030504040204" pitchFamily="34" charset="-128"/>
                <a:ea typeface="Meiryo" panose="020B0604030504040204" pitchFamily="34" charset="-128"/>
              </a:rPr>
              <a:t>6/1</a:t>
            </a: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3</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51" name="テキスト ボックス 250">
            <a:extLst>
              <a:ext uri="{FF2B5EF4-FFF2-40B4-BE49-F238E27FC236}">
                <a16:creationId xmlns:a16="http://schemas.microsoft.com/office/drawing/2014/main" id="{2439B1B6-3403-2E42-8967-0BE6565345C6}"/>
              </a:ext>
            </a:extLst>
          </p:cNvPr>
          <p:cNvSpPr txBox="1"/>
          <p:nvPr/>
        </p:nvSpPr>
        <p:spPr>
          <a:xfrm>
            <a:off x="2898530" y="4982740"/>
            <a:ext cx="583441" cy="224524"/>
          </a:xfrm>
          <a:prstGeom prst="rect">
            <a:avLst/>
          </a:prstGeom>
          <a:noFill/>
        </p:spPr>
        <p:txBody>
          <a:bodyPr wrap="square" rtlCol="0">
            <a:spAutoFit/>
          </a:bodyPr>
          <a:lstStyle/>
          <a:p>
            <a:pPr algn="ctr"/>
            <a:r>
              <a:rPr kumimoji="1" lang="en-US" altLang="ja-JP" sz="900" dirty="0">
                <a:solidFill>
                  <a:schemeClr val="tx1">
                    <a:lumMod val="75000"/>
                    <a:lumOff val="25000"/>
                  </a:schemeClr>
                </a:solidFill>
                <a:latin typeface="Meiryo" panose="020B0604030504040204" pitchFamily="34" charset="-128"/>
                <a:ea typeface="Meiryo" panose="020B0604030504040204" pitchFamily="34" charset="-128"/>
              </a:rPr>
              <a:t>6/29</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52" name="テキスト ボックス 251">
            <a:extLst>
              <a:ext uri="{FF2B5EF4-FFF2-40B4-BE49-F238E27FC236}">
                <a16:creationId xmlns:a16="http://schemas.microsoft.com/office/drawing/2014/main" id="{FB662708-DFD4-B14C-996F-35AECDEED553}"/>
              </a:ext>
            </a:extLst>
          </p:cNvPr>
          <p:cNvSpPr txBox="1"/>
          <p:nvPr/>
        </p:nvSpPr>
        <p:spPr>
          <a:xfrm>
            <a:off x="3485314" y="4982740"/>
            <a:ext cx="588183" cy="224524"/>
          </a:xfrm>
          <a:prstGeom prst="rect">
            <a:avLst/>
          </a:prstGeom>
          <a:noFill/>
        </p:spPr>
        <p:txBody>
          <a:bodyPr wrap="square" rtlCol="0">
            <a:spAutoFit/>
          </a:bodyPr>
          <a:lstStyle/>
          <a:p>
            <a:pPr algn="ct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江本</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54" name="テキスト ボックス 253">
            <a:extLst>
              <a:ext uri="{FF2B5EF4-FFF2-40B4-BE49-F238E27FC236}">
                <a16:creationId xmlns:a16="http://schemas.microsoft.com/office/drawing/2014/main" id="{5FFA5FD1-6289-1D45-A0B0-93B363CACD51}"/>
              </a:ext>
            </a:extLst>
          </p:cNvPr>
          <p:cNvSpPr txBox="1"/>
          <p:nvPr/>
        </p:nvSpPr>
        <p:spPr>
          <a:xfrm>
            <a:off x="2316211" y="5293682"/>
            <a:ext cx="589855" cy="224524"/>
          </a:xfrm>
          <a:prstGeom prst="rect">
            <a:avLst/>
          </a:prstGeom>
          <a:noFill/>
        </p:spPr>
        <p:txBody>
          <a:bodyPr wrap="square" rtlCol="0">
            <a:spAutoFit/>
          </a:bodyPr>
          <a:lstStyle/>
          <a:p>
            <a:pPr algn="ctr"/>
            <a:r>
              <a:rPr kumimoji="1" lang="en-US" altLang="ja-JP" sz="900" dirty="0">
                <a:solidFill>
                  <a:schemeClr val="tx1">
                    <a:lumMod val="75000"/>
                    <a:lumOff val="25000"/>
                  </a:schemeClr>
                </a:solidFill>
                <a:latin typeface="Meiryo" panose="020B0604030504040204" pitchFamily="34" charset="-128"/>
                <a:ea typeface="Meiryo" panose="020B0604030504040204" pitchFamily="34" charset="-128"/>
              </a:rPr>
              <a:t>6/1</a:t>
            </a: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3</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55" name="テキスト ボックス 254">
            <a:extLst>
              <a:ext uri="{FF2B5EF4-FFF2-40B4-BE49-F238E27FC236}">
                <a16:creationId xmlns:a16="http://schemas.microsoft.com/office/drawing/2014/main" id="{F753D166-7C11-DC49-9A10-D0B5888F5683}"/>
              </a:ext>
            </a:extLst>
          </p:cNvPr>
          <p:cNvSpPr txBox="1"/>
          <p:nvPr/>
        </p:nvSpPr>
        <p:spPr>
          <a:xfrm>
            <a:off x="2898530" y="5293682"/>
            <a:ext cx="583441" cy="224524"/>
          </a:xfrm>
          <a:prstGeom prst="rect">
            <a:avLst/>
          </a:prstGeom>
          <a:noFill/>
        </p:spPr>
        <p:txBody>
          <a:bodyPr wrap="square" rtlCol="0">
            <a:spAutoFit/>
          </a:bodyPr>
          <a:lstStyle/>
          <a:p>
            <a:pPr algn="ctr"/>
            <a:r>
              <a:rPr kumimoji="1" lang="en-US" altLang="ja-JP" sz="900" dirty="0">
                <a:solidFill>
                  <a:schemeClr val="tx1">
                    <a:lumMod val="75000"/>
                    <a:lumOff val="25000"/>
                  </a:schemeClr>
                </a:solidFill>
                <a:latin typeface="Meiryo" panose="020B0604030504040204" pitchFamily="34" charset="-128"/>
                <a:ea typeface="Meiryo" panose="020B0604030504040204" pitchFamily="34" charset="-128"/>
              </a:rPr>
              <a:t>6/15</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56" name="テキスト ボックス 255">
            <a:extLst>
              <a:ext uri="{FF2B5EF4-FFF2-40B4-BE49-F238E27FC236}">
                <a16:creationId xmlns:a16="http://schemas.microsoft.com/office/drawing/2014/main" id="{F8819F48-3F72-0340-8C05-73F115EAD8DD}"/>
              </a:ext>
            </a:extLst>
          </p:cNvPr>
          <p:cNvSpPr txBox="1"/>
          <p:nvPr/>
        </p:nvSpPr>
        <p:spPr>
          <a:xfrm>
            <a:off x="3485314" y="5293682"/>
            <a:ext cx="588183" cy="224524"/>
          </a:xfrm>
          <a:prstGeom prst="rect">
            <a:avLst/>
          </a:prstGeom>
          <a:noFill/>
        </p:spPr>
        <p:txBody>
          <a:bodyPr wrap="square" rtlCol="0">
            <a:spAutoFit/>
          </a:bodyPr>
          <a:lstStyle/>
          <a:p>
            <a:pPr algn="ct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太田</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58" name="テキスト ボックス 257">
            <a:extLst>
              <a:ext uri="{FF2B5EF4-FFF2-40B4-BE49-F238E27FC236}">
                <a16:creationId xmlns:a16="http://schemas.microsoft.com/office/drawing/2014/main" id="{1D7B7E0F-3DE9-7043-B541-7F8505CFDE57}"/>
              </a:ext>
            </a:extLst>
          </p:cNvPr>
          <p:cNvSpPr txBox="1"/>
          <p:nvPr/>
        </p:nvSpPr>
        <p:spPr>
          <a:xfrm>
            <a:off x="2316211" y="5604624"/>
            <a:ext cx="589855" cy="230832"/>
          </a:xfrm>
          <a:prstGeom prst="rect">
            <a:avLst/>
          </a:prstGeom>
          <a:noFill/>
        </p:spPr>
        <p:txBody>
          <a:bodyPr wrap="square" rtlCol="0">
            <a:spAutoFit/>
          </a:bodyPr>
          <a:lstStyle/>
          <a:p>
            <a:pPr algn="ctr"/>
            <a:r>
              <a:rPr kumimoji="1" lang="en-US" altLang="ja-JP" sz="900" dirty="0">
                <a:solidFill>
                  <a:schemeClr val="tx1">
                    <a:lumMod val="75000"/>
                    <a:lumOff val="25000"/>
                  </a:schemeClr>
                </a:solidFill>
                <a:latin typeface="Meiryo" panose="020B0604030504040204" pitchFamily="34" charset="-128"/>
                <a:ea typeface="Meiryo" panose="020B0604030504040204" pitchFamily="34" charset="-128"/>
              </a:rPr>
              <a:t>6/16</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59" name="テキスト ボックス 258">
            <a:extLst>
              <a:ext uri="{FF2B5EF4-FFF2-40B4-BE49-F238E27FC236}">
                <a16:creationId xmlns:a16="http://schemas.microsoft.com/office/drawing/2014/main" id="{CB7B2F82-BFF6-D34C-9D39-A8B5B306288E}"/>
              </a:ext>
            </a:extLst>
          </p:cNvPr>
          <p:cNvSpPr txBox="1"/>
          <p:nvPr/>
        </p:nvSpPr>
        <p:spPr>
          <a:xfrm>
            <a:off x="2898530" y="5604624"/>
            <a:ext cx="583441" cy="224524"/>
          </a:xfrm>
          <a:prstGeom prst="rect">
            <a:avLst/>
          </a:prstGeom>
          <a:noFill/>
        </p:spPr>
        <p:txBody>
          <a:bodyPr wrap="square" rtlCol="0">
            <a:spAutoFit/>
          </a:bodyPr>
          <a:lstStyle/>
          <a:p>
            <a:pPr algn="ctr"/>
            <a:r>
              <a:rPr kumimoji="1" lang="en-US" altLang="ja-JP" sz="900" dirty="0">
                <a:solidFill>
                  <a:schemeClr val="tx1">
                    <a:lumMod val="75000"/>
                    <a:lumOff val="25000"/>
                  </a:schemeClr>
                </a:solidFill>
                <a:latin typeface="Meiryo" panose="020B0604030504040204" pitchFamily="34" charset="-128"/>
                <a:ea typeface="Meiryo" panose="020B0604030504040204" pitchFamily="34" charset="-128"/>
              </a:rPr>
              <a:t>6/29</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60" name="テキスト ボックス 259">
            <a:extLst>
              <a:ext uri="{FF2B5EF4-FFF2-40B4-BE49-F238E27FC236}">
                <a16:creationId xmlns:a16="http://schemas.microsoft.com/office/drawing/2014/main" id="{BE6B3E4B-F1B1-874D-A89F-703990B42AA1}"/>
              </a:ext>
            </a:extLst>
          </p:cNvPr>
          <p:cNvSpPr txBox="1"/>
          <p:nvPr/>
        </p:nvSpPr>
        <p:spPr>
          <a:xfrm>
            <a:off x="3485314" y="5604624"/>
            <a:ext cx="588183" cy="224524"/>
          </a:xfrm>
          <a:prstGeom prst="rect">
            <a:avLst/>
          </a:prstGeom>
          <a:noFill/>
        </p:spPr>
        <p:txBody>
          <a:bodyPr wrap="square" rtlCol="0">
            <a:spAutoFit/>
          </a:bodyPr>
          <a:lstStyle/>
          <a:p>
            <a:pPr algn="ct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太田</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62" name="テキスト ボックス 261">
            <a:extLst>
              <a:ext uri="{FF2B5EF4-FFF2-40B4-BE49-F238E27FC236}">
                <a16:creationId xmlns:a16="http://schemas.microsoft.com/office/drawing/2014/main" id="{32CCCD4A-FC55-F14F-B3B7-CA902E4C24AB}"/>
              </a:ext>
            </a:extLst>
          </p:cNvPr>
          <p:cNvSpPr txBox="1"/>
          <p:nvPr/>
        </p:nvSpPr>
        <p:spPr>
          <a:xfrm>
            <a:off x="2316211" y="6226502"/>
            <a:ext cx="589855" cy="224524"/>
          </a:xfrm>
          <a:prstGeom prst="rect">
            <a:avLst/>
          </a:prstGeom>
          <a:noFill/>
        </p:spPr>
        <p:txBody>
          <a:bodyPr wrap="square" rtlCol="0">
            <a:spAutoFit/>
          </a:bodyPr>
          <a:lstStyle/>
          <a:p>
            <a:pPr algn="ctr"/>
            <a:r>
              <a:rPr kumimoji="1" lang="en-US" altLang="ja-JP" sz="900" dirty="0">
                <a:solidFill>
                  <a:schemeClr val="tx1">
                    <a:lumMod val="75000"/>
                    <a:lumOff val="25000"/>
                  </a:schemeClr>
                </a:solidFill>
                <a:latin typeface="Meiryo" panose="020B0604030504040204" pitchFamily="34" charset="-128"/>
                <a:ea typeface="Meiryo" panose="020B0604030504040204" pitchFamily="34" charset="-128"/>
              </a:rPr>
              <a:t>6/</a:t>
            </a: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30</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63" name="テキスト ボックス 262">
            <a:extLst>
              <a:ext uri="{FF2B5EF4-FFF2-40B4-BE49-F238E27FC236}">
                <a16:creationId xmlns:a16="http://schemas.microsoft.com/office/drawing/2014/main" id="{073894F0-32E0-E743-AEB8-C29369038091}"/>
              </a:ext>
            </a:extLst>
          </p:cNvPr>
          <p:cNvSpPr txBox="1"/>
          <p:nvPr/>
        </p:nvSpPr>
        <p:spPr>
          <a:xfrm>
            <a:off x="2898530" y="6226502"/>
            <a:ext cx="583441" cy="224524"/>
          </a:xfrm>
          <a:prstGeom prst="rect">
            <a:avLst/>
          </a:prstGeom>
          <a:noFill/>
        </p:spPr>
        <p:txBody>
          <a:bodyPr wrap="square" rtlCol="0">
            <a:spAutoFit/>
          </a:bodyPr>
          <a:lstStyle/>
          <a:p>
            <a:pPr algn="ctr"/>
            <a:r>
              <a:rPr kumimoji="1" lang="en-US" altLang="ja-JP" sz="900" dirty="0">
                <a:solidFill>
                  <a:schemeClr val="tx1">
                    <a:lumMod val="75000"/>
                    <a:lumOff val="25000"/>
                  </a:schemeClr>
                </a:solidFill>
                <a:latin typeface="Meiryo" panose="020B0604030504040204" pitchFamily="34" charset="-128"/>
                <a:ea typeface="Meiryo" panose="020B0604030504040204" pitchFamily="34" charset="-128"/>
              </a:rPr>
              <a:t>6/30</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64" name="テキスト ボックス 263">
            <a:extLst>
              <a:ext uri="{FF2B5EF4-FFF2-40B4-BE49-F238E27FC236}">
                <a16:creationId xmlns:a16="http://schemas.microsoft.com/office/drawing/2014/main" id="{A4E3FA0B-9847-C84B-80DE-EE94DEAC479C}"/>
              </a:ext>
            </a:extLst>
          </p:cNvPr>
          <p:cNvSpPr txBox="1"/>
          <p:nvPr/>
        </p:nvSpPr>
        <p:spPr>
          <a:xfrm>
            <a:off x="3485314" y="6226502"/>
            <a:ext cx="588183" cy="224524"/>
          </a:xfrm>
          <a:prstGeom prst="rect">
            <a:avLst/>
          </a:prstGeom>
          <a:noFill/>
        </p:spPr>
        <p:txBody>
          <a:bodyPr wrap="square" rtlCol="0">
            <a:spAutoFit/>
          </a:bodyPr>
          <a:lstStyle/>
          <a:p>
            <a:pPr algn="ct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鈴木</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29" name="テキスト ボックス 228">
            <a:extLst>
              <a:ext uri="{FF2B5EF4-FFF2-40B4-BE49-F238E27FC236}">
                <a16:creationId xmlns:a16="http://schemas.microsoft.com/office/drawing/2014/main" id="{F94BE7C8-FBD4-4FE8-8B8A-4886FC106642}"/>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4.</a:t>
            </a:r>
            <a:r>
              <a:rPr lang="ja-JP" altLang="en-US" sz="900" dirty="0">
                <a:latin typeface="Meiryo UI" panose="020B0604030504040204" pitchFamily="50" charset="-128"/>
                <a:ea typeface="Meiryo UI" panose="020B0604030504040204" pitchFamily="50" charset="-128"/>
              </a:rPr>
              <a:t>戦略を立案する</a:t>
            </a:r>
          </a:p>
        </p:txBody>
      </p:sp>
      <p:sp>
        <p:nvSpPr>
          <p:cNvPr id="233" name="テキスト ボックス 232">
            <a:extLst>
              <a:ext uri="{FF2B5EF4-FFF2-40B4-BE49-F238E27FC236}">
                <a16:creationId xmlns:a16="http://schemas.microsoft.com/office/drawing/2014/main" id="{A8535EDE-6B55-40EE-BBA2-88425CAFB5F3}"/>
              </a:ext>
            </a:extLst>
          </p:cNvPr>
          <p:cNvSpPr txBox="1"/>
          <p:nvPr/>
        </p:nvSpPr>
        <p:spPr>
          <a:xfrm>
            <a:off x="1809280" y="6560810"/>
            <a:ext cx="1904689"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STEP2:</a:t>
            </a:r>
            <a:r>
              <a:rPr lang="ja-JP" altLang="en-US" sz="900" dirty="0">
                <a:latin typeface="Meiryo UI" panose="020B0604030504040204" pitchFamily="50" charset="-128"/>
                <a:ea typeface="Meiryo UI" panose="020B0604030504040204" pitchFamily="50" charset="-128"/>
              </a:rPr>
              <a:t>どのように実現するかを考える</a:t>
            </a:r>
          </a:p>
        </p:txBody>
      </p:sp>
    </p:spTree>
    <p:extLst>
      <p:ext uri="{BB962C8B-B14F-4D97-AF65-F5344CB8AC3E}">
        <p14:creationId xmlns:p14="http://schemas.microsoft.com/office/powerpoint/2010/main" val="4039505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9AE7970C-0F07-409C-9EA0-3098A06AC7FE}"/>
              </a:ext>
            </a:extLst>
          </p:cNvPr>
          <p:cNvSpPr/>
          <p:nvPr/>
        </p:nvSpPr>
        <p:spPr>
          <a:xfrm>
            <a:off x="356842" y="686423"/>
            <a:ext cx="9200781" cy="5803829"/>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11" name="直線コネクタ 10">
            <a:extLst>
              <a:ext uri="{FF2B5EF4-FFF2-40B4-BE49-F238E27FC236}">
                <a16:creationId xmlns:a16="http://schemas.microsoft.com/office/drawing/2014/main" id="{5FCE61D0-3B9C-4D12-A70D-2CC138395B74}"/>
              </a:ext>
            </a:extLst>
          </p:cNvPr>
          <p:cNvCxnSpPr/>
          <p:nvPr/>
        </p:nvCxnSpPr>
        <p:spPr>
          <a:xfrm>
            <a:off x="3417834" y="686424"/>
            <a:ext cx="1" cy="5803829"/>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2" name="直線コネクタ 11">
            <a:extLst>
              <a:ext uri="{FF2B5EF4-FFF2-40B4-BE49-F238E27FC236}">
                <a16:creationId xmlns:a16="http://schemas.microsoft.com/office/drawing/2014/main" id="{C3D6832E-7B0E-45D3-B869-D0F9FBAD7495}"/>
              </a:ext>
            </a:extLst>
          </p:cNvPr>
          <p:cNvCxnSpPr/>
          <p:nvPr/>
        </p:nvCxnSpPr>
        <p:spPr>
          <a:xfrm>
            <a:off x="347502" y="2621034"/>
            <a:ext cx="922121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3" name="直線コネクタ 12">
            <a:extLst>
              <a:ext uri="{FF2B5EF4-FFF2-40B4-BE49-F238E27FC236}">
                <a16:creationId xmlns:a16="http://schemas.microsoft.com/office/drawing/2014/main" id="{EE59F8F8-27C8-471C-B236-3F1CAD81FC92}"/>
              </a:ext>
            </a:extLst>
          </p:cNvPr>
          <p:cNvCxnSpPr/>
          <p:nvPr/>
        </p:nvCxnSpPr>
        <p:spPr>
          <a:xfrm>
            <a:off x="337288" y="4555642"/>
            <a:ext cx="922121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4" name="直線コネクタ 13">
            <a:extLst>
              <a:ext uri="{FF2B5EF4-FFF2-40B4-BE49-F238E27FC236}">
                <a16:creationId xmlns:a16="http://schemas.microsoft.com/office/drawing/2014/main" id="{0687E76B-8368-479D-97A4-6709C33B6208}"/>
              </a:ext>
            </a:extLst>
          </p:cNvPr>
          <p:cNvCxnSpPr/>
          <p:nvPr/>
        </p:nvCxnSpPr>
        <p:spPr>
          <a:xfrm>
            <a:off x="6488167" y="686424"/>
            <a:ext cx="1" cy="5803829"/>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5" name="テキスト ボックス 14">
            <a:extLst>
              <a:ext uri="{FF2B5EF4-FFF2-40B4-BE49-F238E27FC236}">
                <a16:creationId xmlns:a16="http://schemas.microsoft.com/office/drawing/2014/main" id="{43E9B6C3-004D-4B89-B390-81DE6ED2ED75}"/>
              </a:ext>
            </a:extLst>
          </p:cNvPr>
          <p:cNvSpPr txBox="1"/>
          <p:nvPr/>
        </p:nvSpPr>
        <p:spPr>
          <a:xfrm>
            <a:off x="3417835" y="2692407"/>
            <a:ext cx="3070333" cy="313932"/>
          </a:xfrm>
          <a:prstGeom prst="rect">
            <a:avLst/>
          </a:prstGeom>
          <a:noFill/>
        </p:spPr>
        <p:txBody>
          <a:bodyPr wrap="square" rtlCol="0" anchor="t">
            <a:spAutoFit/>
          </a:bodyPr>
          <a:lstStyle/>
          <a:p>
            <a:pPr algn="ctr">
              <a:lnSpc>
                <a:spcPct val="120000"/>
              </a:lnSpc>
            </a:pPr>
            <a:r>
              <a:rPr lang="en-US" altLang="ja-JP" sz="1200" b="1" dirty="0">
                <a:solidFill>
                  <a:schemeClr val="tx1">
                    <a:lumMod val="75000"/>
                    <a:lumOff val="25000"/>
                  </a:schemeClr>
                </a:solidFill>
                <a:latin typeface="メイリオ"/>
                <a:ea typeface="メイリオ"/>
                <a:cs typeface="メイリオ"/>
              </a:rPr>
              <a:t>【 </a:t>
            </a:r>
            <a:r>
              <a:rPr lang="ja-JP" altLang="en-US" sz="1200" b="1" dirty="0">
                <a:solidFill>
                  <a:schemeClr val="tx1">
                    <a:lumMod val="75000"/>
                    <a:lumOff val="25000"/>
                  </a:schemeClr>
                </a:solidFill>
                <a:latin typeface="メイリオ"/>
                <a:ea typeface="メイリオ"/>
                <a:cs typeface="メイリオ"/>
              </a:rPr>
              <a:t>テーマ</a:t>
            </a:r>
            <a:r>
              <a:rPr lang="en-US" altLang="ja-JP" sz="1200" b="1" dirty="0">
                <a:solidFill>
                  <a:schemeClr val="tx1">
                    <a:lumMod val="75000"/>
                    <a:lumOff val="25000"/>
                  </a:schemeClr>
                </a:solidFill>
                <a:latin typeface="メイリオ"/>
                <a:ea typeface="メイリオ"/>
                <a:cs typeface="メイリオ"/>
              </a:rPr>
              <a:t>(</a:t>
            </a:r>
            <a:r>
              <a:rPr lang="ja-JP" altLang="en-US" sz="1200" b="1" dirty="0">
                <a:solidFill>
                  <a:schemeClr val="tx1">
                    <a:lumMod val="75000"/>
                    <a:lumOff val="25000"/>
                  </a:schemeClr>
                </a:solidFill>
                <a:latin typeface="メイリオ"/>
                <a:ea typeface="メイリオ"/>
                <a:cs typeface="メイリオ"/>
              </a:rPr>
              <a:t>問題</a:t>
            </a:r>
            <a:r>
              <a:rPr lang="en-US" altLang="ja-JP" sz="1200" b="1" dirty="0">
                <a:solidFill>
                  <a:schemeClr val="tx1">
                    <a:lumMod val="75000"/>
                    <a:lumOff val="25000"/>
                  </a:schemeClr>
                </a:solidFill>
                <a:latin typeface="メイリオ"/>
                <a:ea typeface="メイリオ"/>
                <a:cs typeface="メイリオ"/>
              </a:rPr>
              <a:t>) 】</a:t>
            </a:r>
          </a:p>
        </p:txBody>
      </p:sp>
      <p:sp>
        <p:nvSpPr>
          <p:cNvPr id="16" name="テキスト ボックス 15">
            <a:extLst>
              <a:ext uri="{FF2B5EF4-FFF2-40B4-BE49-F238E27FC236}">
                <a16:creationId xmlns:a16="http://schemas.microsoft.com/office/drawing/2014/main" id="{F2390BB1-A559-48A9-A4F3-CA5370B784AF}"/>
              </a:ext>
            </a:extLst>
          </p:cNvPr>
          <p:cNvSpPr txBox="1"/>
          <p:nvPr/>
        </p:nvSpPr>
        <p:spPr>
          <a:xfrm>
            <a:off x="3417835" y="4620189"/>
            <a:ext cx="3070330" cy="313932"/>
          </a:xfrm>
          <a:prstGeom prst="rect">
            <a:avLst/>
          </a:prstGeom>
          <a:noFill/>
        </p:spPr>
        <p:txBody>
          <a:bodyPr wrap="square" rtlCol="0" anchor="t">
            <a:spAutoFit/>
          </a:bodyPr>
          <a:lstStyle/>
          <a:p>
            <a:pPr algn="ctr">
              <a:lnSpc>
                <a:spcPct val="120000"/>
              </a:lnSpc>
            </a:pPr>
            <a:r>
              <a:rPr lang="en-US" altLang="en-US" sz="1200" b="1" dirty="0">
                <a:solidFill>
                  <a:schemeClr val="tx1">
                    <a:lumMod val="75000"/>
                    <a:lumOff val="25000"/>
                  </a:schemeClr>
                </a:solidFill>
                <a:latin typeface="メイリオ"/>
                <a:ea typeface="メイリオ"/>
                <a:cs typeface="メイリオ"/>
              </a:rPr>
              <a:t>Where </a:t>
            </a:r>
            <a:r>
              <a:rPr lang="ja-JP" altLang="en-US" sz="1200" b="1" dirty="0">
                <a:solidFill>
                  <a:schemeClr val="tx1">
                    <a:lumMod val="75000"/>
                    <a:lumOff val="25000"/>
                  </a:schemeClr>
                </a:solidFill>
                <a:latin typeface="メイリオ"/>
                <a:ea typeface="メイリオ"/>
                <a:cs typeface="メイリオ"/>
              </a:rPr>
              <a:t>どこで</a:t>
            </a:r>
            <a:endParaRPr lang="en-US" altLang="ja-JP" sz="1200" b="1" dirty="0">
              <a:solidFill>
                <a:schemeClr val="tx1">
                  <a:lumMod val="75000"/>
                  <a:lumOff val="25000"/>
                </a:schemeClr>
              </a:solidFill>
              <a:latin typeface="メイリオ"/>
              <a:ea typeface="メイリオ"/>
              <a:cs typeface="メイリオ"/>
            </a:endParaRPr>
          </a:p>
        </p:txBody>
      </p:sp>
      <p:sp>
        <p:nvSpPr>
          <p:cNvPr id="17" name="テキスト ボックス 16">
            <a:extLst>
              <a:ext uri="{FF2B5EF4-FFF2-40B4-BE49-F238E27FC236}">
                <a16:creationId xmlns:a16="http://schemas.microsoft.com/office/drawing/2014/main" id="{F0794E46-C2BB-4722-BA7A-F1902240A1A1}"/>
              </a:ext>
            </a:extLst>
          </p:cNvPr>
          <p:cNvSpPr txBox="1"/>
          <p:nvPr/>
        </p:nvSpPr>
        <p:spPr>
          <a:xfrm>
            <a:off x="3417835" y="750972"/>
            <a:ext cx="3070330" cy="313932"/>
          </a:xfrm>
          <a:prstGeom prst="rect">
            <a:avLst/>
          </a:prstGeom>
          <a:noFill/>
        </p:spPr>
        <p:txBody>
          <a:bodyPr wrap="square" rtlCol="0" anchor="t">
            <a:spAutoFit/>
          </a:bodyPr>
          <a:lstStyle/>
          <a:p>
            <a:pPr algn="ctr">
              <a:lnSpc>
                <a:spcPct val="120000"/>
              </a:lnSpc>
            </a:pPr>
            <a:r>
              <a:rPr lang="ja-JP" altLang="en-US" sz="1200" b="1" dirty="0">
                <a:solidFill>
                  <a:schemeClr val="tx1">
                    <a:lumMod val="75000"/>
                    <a:lumOff val="25000"/>
                  </a:schemeClr>
                </a:solidFill>
                <a:latin typeface="メイリオ"/>
                <a:ea typeface="メイリオ"/>
                <a:cs typeface="メイリオ"/>
              </a:rPr>
              <a:t>W</a:t>
            </a:r>
            <a:r>
              <a:rPr lang="en-US" altLang="ja-JP" sz="1200" b="1" dirty="0" err="1">
                <a:solidFill>
                  <a:schemeClr val="tx1">
                    <a:lumMod val="75000"/>
                    <a:lumOff val="25000"/>
                  </a:schemeClr>
                </a:solidFill>
                <a:latin typeface="メイリオ"/>
                <a:ea typeface="メイリオ"/>
                <a:cs typeface="メイリオ"/>
              </a:rPr>
              <a:t>hom</a:t>
            </a:r>
            <a:r>
              <a:rPr lang="ja-JP" altLang="en-US" sz="1200" b="1" dirty="0">
                <a:solidFill>
                  <a:schemeClr val="tx1">
                    <a:lumMod val="75000"/>
                    <a:lumOff val="25000"/>
                  </a:schemeClr>
                </a:solidFill>
                <a:latin typeface="メイリオ"/>
                <a:ea typeface="メイリオ"/>
                <a:cs typeface="メイリオ"/>
              </a:rPr>
              <a:t> 誰に</a:t>
            </a:r>
            <a:endParaRPr lang="en-US" altLang="ja-JP" sz="1200" b="1" dirty="0">
              <a:solidFill>
                <a:schemeClr val="tx1">
                  <a:lumMod val="75000"/>
                  <a:lumOff val="25000"/>
                </a:schemeClr>
              </a:solidFill>
              <a:latin typeface="メイリオ"/>
              <a:ea typeface="メイリオ"/>
              <a:cs typeface="メイリオ"/>
            </a:endParaRPr>
          </a:p>
        </p:txBody>
      </p:sp>
      <p:sp>
        <p:nvSpPr>
          <p:cNvPr id="18" name="テキスト ボックス 17">
            <a:extLst>
              <a:ext uri="{FF2B5EF4-FFF2-40B4-BE49-F238E27FC236}">
                <a16:creationId xmlns:a16="http://schemas.microsoft.com/office/drawing/2014/main" id="{4EA9554B-F077-479E-90BF-EB7A05663D30}"/>
              </a:ext>
            </a:extLst>
          </p:cNvPr>
          <p:cNvSpPr txBox="1"/>
          <p:nvPr/>
        </p:nvSpPr>
        <p:spPr>
          <a:xfrm>
            <a:off x="347502" y="752260"/>
            <a:ext cx="3070333" cy="313932"/>
          </a:xfrm>
          <a:prstGeom prst="rect">
            <a:avLst/>
          </a:prstGeom>
          <a:noFill/>
        </p:spPr>
        <p:txBody>
          <a:bodyPr wrap="square" rtlCol="0" anchor="t">
            <a:spAutoFit/>
          </a:bodyPr>
          <a:lstStyle/>
          <a:p>
            <a:pPr algn="ctr">
              <a:lnSpc>
                <a:spcPct val="120000"/>
              </a:lnSpc>
            </a:pPr>
            <a:r>
              <a:rPr lang="ja-JP" altLang="en-US" sz="1200" b="1" dirty="0">
                <a:solidFill>
                  <a:schemeClr val="tx1">
                    <a:lumMod val="75000"/>
                    <a:lumOff val="25000"/>
                  </a:schemeClr>
                </a:solidFill>
                <a:latin typeface="メイリオ"/>
                <a:ea typeface="メイリオ"/>
                <a:cs typeface="メイリオ"/>
              </a:rPr>
              <a:t>W</a:t>
            </a:r>
            <a:r>
              <a:rPr lang="en-US" altLang="ja-JP" sz="1200" b="1" dirty="0">
                <a:solidFill>
                  <a:schemeClr val="tx1">
                    <a:lumMod val="75000"/>
                    <a:lumOff val="25000"/>
                  </a:schemeClr>
                </a:solidFill>
                <a:latin typeface="メイリオ"/>
                <a:ea typeface="メイリオ"/>
                <a:cs typeface="メイリオ"/>
              </a:rPr>
              <a:t>ho</a:t>
            </a:r>
            <a:r>
              <a:rPr lang="ja-JP" altLang="en-US" sz="1200" b="1" dirty="0">
                <a:solidFill>
                  <a:schemeClr val="tx1">
                    <a:lumMod val="75000"/>
                    <a:lumOff val="25000"/>
                  </a:schemeClr>
                </a:solidFill>
                <a:latin typeface="メイリオ"/>
                <a:ea typeface="メイリオ"/>
                <a:cs typeface="メイリオ"/>
              </a:rPr>
              <a:t> 誰が</a:t>
            </a:r>
            <a:endParaRPr lang="en-US" altLang="ja-JP" sz="1200" b="1" dirty="0">
              <a:solidFill>
                <a:schemeClr val="tx1">
                  <a:lumMod val="75000"/>
                  <a:lumOff val="25000"/>
                </a:schemeClr>
              </a:solidFill>
              <a:latin typeface="メイリオ"/>
              <a:ea typeface="メイリオ"/>
              <a:cs typeface="メイリオ"/>
            </a:endParaRPr>
          </a:p>
        </p:txBody>
      </p:sp>
      <p:sp>
        <p:nvSpPr>
          <p:cNvPr id="19" name="テキスト ボックス 18">
            <a:extLst>
              <a:ext uri="{FF2B5EF4-FFF2-40B4-BE49-F238E27FC236}">
                <a16:creationId xmlns:a16="http://schemas.microsoft.com/office/drawing/2014/main" id="{EADBA493-0AA2-44F5-AE8F-4684F25940F9}"/>
              </a:ext>
            </a:extLst>
          </p:cNvPr>
          <p:cNvSpPr txBox="1"/>
          <p:nvPr/>
        </p:nvSpPr>
        <p:spPr>
          <a:xfrm>
            <a:off x="6488169" y="752260"/>
            <a:ext cx="3060117" cy="313932"/>
          </a:xfrm>
          <a:prstGeom prst="rect">
            <a:avLst/>
          </a:prstGeom>
          <a:noFill/>
        </p:spPr>
        <p:txBody>
          <a:bodyPr wrap="square" rtlCol="0" anchor="t">
            <a:spAutoFit/>
          </a:bodyPr>
          <a:lstStyle/>
          <a:p>
            <a:pPr algn="ctr">
              <a:lnSpc>
                <a:spcPct val="120000"/>
              </a:lnSpc>
            </a:pPr>
            <a:r>
              <a:rPr lang="en-US" altLang="en-US" sz="1200" b="1" dirty="0">
                <a:solidFill>
                  <a:schemeClr val="tx1">
                    <a:lumMod val="75000"/>
                    <a:lumOff val="25000"/>
                  </a:schemeClr>
                </a:solidFill>
                <a:latin typeface="メイリオ"/>
                <a:ea typeface="メイリオ"/>
                <a:cs typeface="メイリオ"/>
              </a:rPr>
              <a:t>What</a:t>
            </a:r>
            <a:r>
              <a:rPr lang="ja-JP" altLang="en-US" sz="1200" b="1" dirty="0">
                <a:solidFill>
                  <a:schemeClr val="tx1">
                    <a:lumMod val="75000"/>
                    <a:lumOff val="25000"/>
                  </a:schemeClr>
                </a:solidFill>
                <a:latin typeface="メイリオ"/>
                <a:ea typeface="メイリオ"/>
                <a:cs typeface="メイリオ"/>
              </a:rPr>
              <a:t> 何を</a:t>
            </a:r>
            <a:endParaRPr lang="en-US" altLang="ja-JP" sz="1200" b="1" dirty="0">
              <a:solidFill>
                <a:schemeClr val="tx1">
                  <a:lumMod val="75000"/>
                  <a:lumOff val="25000"/>
                </a:schemeClr>
              </a:solidFill>
              <a:latin typeface="メイリオ"/>
              <a:ea typeface="メイリオ"/>
              <a:cs typeface="メイリオ"/>
            </a:endParaRPr>
          </a:p>
        </p:txBody>
      </p:sp>
      <p:sp>
        <p:nvSpPr>
          <p:cNvPr id="20" name="テキスト ボックス 19">
            <a:extLst>
              <a:ext uri="{FF2B5EF4-FFF2-40B4-BE49-F238E27FC236}">
                <a16:creationId xmlns:a16="http://schemas.microsoft.com/office/drawing/2014/main" id="{3848111B-94AE-4B62-9DE2-EE73F4891453}"/>
              </a:ext>
            </a:extLst>
          </p:cNvPr>
          <p:cNvSpPr txBox="1"/>
          <p:nvPr/>
        </p:nvSpPr>
        <p:spPr>
          <a:xfrm>
            <a:off x="6488166" y="2692647"/>
            <a:ext cx="3060117" cy="313932"/>
          </a:xfrm>
          <a:prstGeom prst="rect">
            <a:avLst/>
          </a:prstGeom>
          <a:noFill/>
        </p:spPr>
        <p:txBody>
          <a:bodyPr wrap="square" rtlCol="0" anchor="t">
            <a:spAutoFit/>
          </a:bodyPr>
          <a:lstStyle/>
          <a:p>
            <a:pPr algn="ctr">
              <a:lnSpc>
                <a:spcPct val="120000"/>
              </a:lnSpc>
            </a:pPr>
            <a:r>
              <a:rPr lang="en-US" altLang="en-US" sz="1200" b="1" dirty="0">
                <a:solidFill>
                  <a:schemeClr val="tx1">
                    <a:lumMod val="75000"/>
                    <a:lumOff val="25000"/>
                  </a:schemeClr>
                </a:solidFill>
                <a:latin typeface="メイリオ"/>
                <a:ea typeface="メイリオ"/>
                <a:cs typeface="メイリオ"/>
              </a:rPr>
              <a:t>Why </a:t>
            </a:r>
            <a:r>
              <a:rPr lang="ja-JP" altLang="en-US" sz="1200" b="1" dirty="0">
                <a:solidFill>
                  <a:schemeClr val="tx1">
                    <a:lumMod val="75000"/>
                    <a:lumOff val="25000"/>
                  </a:schemeClr>
                </a:solidFill>
                <a:latin typeface="メイリオ"/>
                <a:ea typeface="メイリオ"/>
                <a:cs typeface="メイリオ"/>
              </a:rPr>
              <a:t>それはなぜ</a:t>
            </a:r>
            <a:endParaRPr lang="en-US" altLang="ja-JP" sz="1200" b="1" dirty="0">
              <a:solidFill>
                <a:schemeClr val="tx1">
                  <a:lumMod val="75000"/>
                  <a:lumOff val="25000"/>
                </a:schemeClr>
              </a:solidFill>
              <a:latin typeface="メイリオ"/>
              <a:ea typeface="メイリオ"/>
              <a:cs typeface="メイリオ"/>
            </a:endParaRPr>
          </a:p>
        </p:txBody>
      </p:sp>
      <p:sp>
        <p:nvSpPr>
          <p:cNvPr id="21" name="テキスト ボックス 20">
            <a:extLst>
              <a:ext uri="{FF2B5EF4-FFF2-40B4-BE49-F238E27FC236}">
                <a16:creationId xmlns:a16="http://schemas.microsoft.com/office/drawing/2014/main" id="{B107F1C7-4C7A-47B2-BD3C-9F8CF579E0B2}"/>
              </a:ext>
            </a:extLst>
          </p:cNvPr>
          <p:cNvSpPr txBox="1"/>
          <p:nvPr/>
        </p:nvSpPr>
        <p:spPr>
          <a:xfrm>
            <a:off x="347502" y="2698109"/>
            <a:ext cx="3060117" cy="313932"/>
          </a:xfrm>
          <a:prstGeom prst="rect">
            <a:avLst/>
          </a:prstGeom>
          <a:noFill/>
        </p:spPr>
        <p:txBody>
          <a:bodyPr wrap="square" rtlCol="0" anchor="t">
            <a:spAutoFit/>
          </a:bodyPr>
          <a:lstStyle/>
          <a:p>
            <a:pPr algn="ctr">
              <a:lnSpc>
                <a:spcPct val="120000"/>
              </a:lnSpc>
            </a:pPr>
            <a:r>
              <a:rPr lang="en-US" altLang="en-US" sz="1200" b="1" dirty="0">
                <a:solidFill>
                  <a:schemeClr val="tx1">
                    <a:lumMod val="75000"/>
                    <a:lumOff val="25000"/>
                  </a:schemeClr>
                </a:solidFill>
                <a:latin typeface="メイリオ"/>
                <a:ea typeface="メイリオ"/>
                <a:cs typeface="メイリオ"/>
              </a:rPr>
              <a:t>How</a:t>
            </a:r>
            <a:r>
              <a:rPr lang="ja-JP" altLang="en-US" sz="1200" b="1" dirty="0">
                <a:solidFill>
                  <a:schemeClr val="tx1">
                    <a:lumMod val="75000"/>
                    <a:lumOff val="25000"/>
                  </a:schemeClr>
                </a:solidFill>
                <a:latin typeface="メイリオ"/>
                <a:ea typeface="メイリオ"/>
                <a:cs typeface="メイリオ"/>
              </a:rPr>
              <a:t> どのように</a:t>
            </a:r>
            <a:endParaRPr lang="en-US" altLang="ja-JP" sz="1200" b="1" dirty="0">
              <a:solidFill>
                <a:schemeClr val="tx1">
                  <a:lumMod val="75000"/>
                  <a:lumOff val="25000"/>
                </a:schemeClr>
              </a:solidFill>
              <a:latin typeface="メイリオ"/>
              <a:ea typeface="メイリオ"/>
              <a:cs typeface="メイリオ"/>
            </a:endParaRPr>
          </a:p>
        </p:txBody>
      </p:sp>
      <p:sp>
        <p:nvSpPr>
          <p:cNvPr id="22" name="テキスト ボックス 21">
            <a:extLst>
              <a:ext uri="{FF2B5EF4-FFF2-40B4-BE49-F238E27FC236}">
                <a16:creationId xmlns:a16="http://schemas.microsoft.com/office/drawing/2014/main" id="{30D77BB3-79BB-4560-9670-AF3B4E3584E5}"/>
              </a:ext>
            </a:extLst>
          </p:cNvPr>
          <p:cNvSpPr txBox="1"/>
          <p:nvPr/>
        </p:nvSpPr>
        <p:spPr>
          <a:xfrm>
            <a:off x="357718" y="4620356"/>
            <a:ext cx="3060117" cy="313932"/>
          </a:xfrm>
          <a:prstGeom prst="rect">
            <a:avLst/>
          </a:prstGeom>
          <a:noFill/>
        </p:spPr>
        <p:txBody>
          <a:bodyPr wrap="square" rtlCol="0" anchor="t">
            <a:spAutoFit/>
          </a:bodyPr>
          <a:lstStyle/>
          <a:p>
            <a:pPr algn="ctr">
              <a:lnSpc>
                <a:spcPct val="120000"/>
              </a:lnSpc>
            </a:pPr>
            <a:r>
              <a:rPr lang="en-US" altLang="en-US" sz="1200" b="1" dirty="0">
                <a:solidFill>
                  <a:schemeClr val="tx1">
                    <a:lumMod val="75000"/>
                    <a:lumOff val="25000"/>
                  </a:schemeClr>
                </a:solidFill>
                <a:latin typeface="メイリオ"/>
                <a:ea typeface="メイリオ"/>
                <a:cs typeface="メイリオ"/>
              </a:rPr>
              <a:t>When </a:t>
            </a:r>
            <a:r>
              <a:rPr lang="ja-JP" altLang="en-US" sz="1200" b="1" dirty="0">
                <a:solidFill>
                  <a:schemeClr val="tx1">
                    <a:lumMod val="75000"/>
                    <a:lumOff val="25000"/>
                  </a:schemeClr>
                </a:solidFill>
                <a:latin typeface="メイリオ"/>
                <a:ea typeface="メイリオ"/>
                <a:cs typeface="メイリオ"/>
              </a:rPr>
              <a:t>いつ</a:t>
            </a:r>
            <a:endParaRPr lang="en-US" altLang="ja-JP" sz="1200" b="1" dirty="0">
              <a:solidFill>
                <a:schemeClr val="tx1">
                  <a:lumMod val="75000"/>
                  <a:lumOff val="25000"/>
                </a:schemeClr>
              </a:solidFill>
              <a:latin typeface="メイリオ"/>
              <a:ea typeface="メイリオ"/>
              <a:cs typeface="メイリオ"/>
            </a:endParaRPr>
          </a:p>
        </p:txBody>
      </p:sp>
      <p:sp>
        <p:nvSpPr>
          <p:cNvPr id="23" name="テキスト ボックス 22">
            <a:extLst>
              <a:ext uri="{FF2B5EF4-FFF2-40B4-BE49-F238E27FC236}">
                <a16:creationId xmlns:a16="http://schemas.microsoft.com/office/drawing/2014/main" id="{CE59844A-EB09-479E-89EE-9BBF4B591F00}"/>
              </a:ext>
            </a:extLst>
          </p:cNvPr>
          <p:cNvSpPr txBox="1"/>
          <p:nvPr/>
        </p:nvSpPr>
        <p:spPr>
          <a:xfrm>
            <a:off x="6489046" y="4620356"/>
            <a:ext cx="3070330" cy="313932"/>
          </a:xfrm>
          <a:prstGeom prst="rect">
            <a:avLst/>
          </a:prstGeom>
          <a:noFill/>
        </p:spPr>
        <p:txBody>
          <a:bodyPr wrap="square" rtlCol="0" anchor="t">
            <a:spAutoFit/>
          </a:bodyPr>
          <a:lstStyle/>
          <a:p>
            <a:pPr algn="ctr">
              <a:lnSpc>
                <a:spcPct val="120000"/>
              </a:lnSpc>
            </a:pPr>
            <a:r>
              <a:rPr lang="en-US" altLang="en-US" sz="1200" b="1" dirty="0">
                <a:solidFill>
                  <a:schemeClr val="tx1">
                    <a:lumMod val="75000"/>
                    <a:lumOff val="25000"/>
                  </a:schemeClr>
                </a:solidFill>
                <a:latin typeface="メイリオ"/>
                <a:ea typeface="メイリオ"/>
                <a:cs typeface="メイリオ"/>
              </a:rPr>
              <a:t>How much </a:t>
            </a:r>
            <a:r>
              <a:rPr lang="ja-JP" altLang="en-US" sz="1200" b="1" dirty="0">
                <a:solidFill>
                  <a:schemeClr val="tx1">
                    <a:lumMod val="75000"/>
                    <a:lumOff val="25000"/>
                  </a:schemeClr>
                </a:solidFill>
                <a:latin typeface="メイリオ"/>
                <a:ea typeface="メイリオ"/>
                <a:cs typeface="メイリオ"/>
              </a:rPr>
              <a:t>いくらで</a:t>
            </a:r>
            <a:endParaRPr lang="en-US" altLang="ja-JP" sz="1200" b="1" dirty="0">
              <a:solidFill>
                <a:schemeClr val="tx1">
                  <a:lumMod val="75000"/>
                  <a:lumOff val="25000"/>
                </a:schemeClr>
              </a:solidFill>
              <a:latin typeface="メイリオ"/>
              <a:ea typeface="メイリオ"/>
              <a:cs typeface="メイリオ"/>
            </a:endParaRPr>
          </a:p>
        </p:txBody>
      </p:sp>
      <p:sp>
        <p:nvSpPr>
          <p:cNvPr id="24" name="テキスト ボックス 23">
            <a:extLst>
              <a:ext uri="{FF2B5EF4-FFF2-40B4-BE49-F238E27FC236}">
                <a16:creationId xmlns:a16="http://schemas.microsoft.com/office/drawing/2014/main" id="{DEE56CB5-D9F4-4EC5-AAD1-5B8A92DA7693}"/>
              </a:ext>
            </a:extLst>
          </p:cNvPr>
          <p:cNvSpPr txBox="1"/>
          <p:nvPr/>
        </p:nvSpPr>
        <p:spPr>
          <a:xfrm>
            <a:off x="511167" y="1285714"/>
            <a:ext cx="2739498" cy="646331"/>
          </a:xfrm>
          <a:prstGeom prst="rect">
            <a:avLst/>
          </a:prstGeom>
          <a:noFill/>
        </p:spPr>
        <p:txBody>
          <a:bodyPr wrap="square" rtlCol="0" anchor="t">
            <a:spAutoFit/>
          </a:bodyPr>
          <a:lstStyle/>
          <a:p>
            <a:pPr marL="171450" indent="-171450">
              <a:lnSpc>
                <a:spcPct val="150000"/>
              </a:lnSpc>
              <a:buFont typeface="Arial" panose="020B0604020202020204" pitchFamily="34" charset="0"/>
              <a:buChar char="•"/>
            </a:pPr>
            <a:r>
              <a:rPr lang="ja-JP" altLang="en-US" sz="1200" dirty="0">
                <a:solidFill>
                  <a:schemeClr val="tx1">
                    <a:lumMod val="75000"/>
                    <a:lumOff val="25000"/>
                  </a:schemeClr>
                </a:solidFill>
                <a:latin typeface="メイリオ"/>
                <a:ea typeface="メイリオ"/>
                <a:cs typeface="メイリオ"/>
              </a:rPr>
              <a:t>入社</a:t>
            </a:r>
            <a:r>
              <a:rPr lang="en-US" altLang="ja-JP" sz="1200" dirty="0">
                <a:solidFill>
                  <a:schemeClr val="tx1">
                    <a:lumMod val="75000"/>
                    <a:lumOff val="25000"/>
                  </a:schemeClr>
                </a:solidFill>
                <a:latin typeface="メイリオ"/>
                <a:ea typeface="メイリオ"/>
                <a:cs typeface="メイリオ"/>
              </a:rPr>
              <a:t>3</a:t>
            </a:r>
            <a:r>
              <a:rPr lang="ja-JP" altLang="en-US" sz="1200" dirty="0">
                <a:solidFill>
                  <a:schemeClr val="tx1">
                    <a:lumMod val="75000"/>
                    <a:lumOff val="25000"/>
                  </a:schemeClr>
                </a:solidFill>
                <a:latin typeface="メイリオ"/>
                <a:ea typeface="メイリオ"/>
                <a:cs typeface="メイリオ"/>
              </a:rPr>
              <a:t>年目まで</a:t>
            </a:r>
            <a:endParaRPr lang="en-US" altLang="ja-JP" sz="1200" dirty="0">
              <a:solidFill>
                <a:schemeClr val="tx1">
                  <a:lumMod val="75000"/>
                  <a:lumOff val="25000"/>
                </a:schemeClr>
              </a:solidFill>
              <a:latin typeface="メイリオ"/>
              <a:ea typeface="メイリオ"/>
              <a:cs typeface="メイリオ"/>
            </a:endParaRPr>
          </a:p>
          <a:p>
            <a:pPr marL="171450" indent="-171450">
              <a:lnSpc>
                <a:spcPct val="150000"/>
              </a:lnSpc>
              <a:buFont typeface="Arial" panose="020B0604020202020204" pitchFamily="34" charset="0"/>
              <a:buChar char="•"/>
            </a:pPr>
            <a:r>
              <a:rPr lang="ja-JP" altLang="en-US" sz="1200" dirty="0">
                <a:solidFill>
                  <a:schemeClr val="tx1">
                    <a:lumMod val="75000"/>
                    <a:lumOff val="25000"/>
                  </a:schemeClr>
                </a:solidFill>
                <a:latin typeface="メイリオ"/>
                <a:ea typeface="メイリオ"/>
                <a:cs typeface="メイリオ"/>
              </a:rPr>
              <a:t>営業部門でやる気のあるメンバー</a:t>
            </a:r>
            <a:endParaRPr lang="en-US" altLang="ja-JP" sz="1200" dirty="0">
              <a:solidFill>
                <a:schemeClr val="tx1">
                  <a:lumMod val="75000"/>
                  <a:lumOff val="25000"/>
                </a:schemeClr>
              </a:solidFill>
              <a:latin typeface="メイリオ"/>
              <a:ea typeface="メイリオ"/>
              <a:cs typeface="メイリオ"/>
            </a:endParaRPr>
          </a:p>
        </p:txBody>
      </p:sp>
      <p:sp>
        <p:nvSpPr>
          <p:cNvPr id="25" name="テキスト ボックス 24">
            <a:extLst>
              <a:ext uri="{FF2B5EF4-FFF2-40B4-BE49-F238E27FC236}">
                <a16:creationId xmlns:a16="http://schemas.microsoft.com/office/drawing/2014/main" id="{2476A422-6C40-4711-8E93-E75355369F9D}"/>
              </a:ext>
            </a:extLst>
          </p:cNvPr>
          <p:cNvSpPr txBox="1"/>
          <p:nvPr/>
        </p:nvSpPr>
        <p:spPr>
          <a:xfrm>
            <a:off x="520002" y="3220323"/>
            <a:ext cx="2731166" cy="923330"/>
          </a:xfrm>
          <a:prstGeom prst="rect">
            <a:avLst/>
          </a:prstGeom>
          <a:noFill/>
        </p:spPr>
        <p:txBody>
          <a:bodyPr wrap="square" rtlCol="0" anchor="t">
            <a:spAutoFit/>
          </a:bodyPr>
          <a:lstStyle/>
          <a:p>
            <a:pPr marL="171450" indent="-171450">
              <a:lnSpc>
                <a:spcPct val="150000"/>
              </a:lnSpc>
              <a:buFont typeface="Arial" panose="020B0604020202020204" pitchFamily="34" charset="0"/>
              <a:buChar char="•"/>
            </a:pPr>
            <a:r>
              <a:rPr lang="ja-JP" altLang="en-US" sz="1200" dirty="0">
                <a:solidFill>
                  <a:schemeClr val="tx1">
                    <a:lumMod val="75000"/>
                    <a:lumOff val="25000"/>
                  </a:schemeClr>
                </a:solidFill>
                <a:latin typeface="メイリオ"/>
                <a:ea typeface="メイリオ"/>
                <a:cs typeface="メイリオ"/>
              </a:rPr>
              <a:t>だんだんコミュニケーションが希薄になってきて、突然退職の意思を告げられる</a:t>
            </a:r>
            <a:endParaRPr lang="en-US" altLang="ja-JP" sz="1200" dirty="0">
              <a:solidFill>
                <a:schemeClr val="tx1">
                  <a:lumMod val="75000"/>
                  <a:lumOff val="25000"/>
                </a:schemeClr>
              </a:solidFill>
              <a:latin typeface="メイリオ"/>
              <a:ea typeface="メイリオ"/>
              <a:cs typeface="メイリオ"/>
            </a:endParaRPr>
          </a:p>
        </p:txBody>
      </p:sp>
      <p:sp>
        <p:nvSpPr>
          <p:cNvPr id="26" name="テキスト ボックス 25">
            <a:extLst>
              <a:ext uri="{FF2B5EF4-FFF2-40B4-BE49-F238E27FC236}">
                <a16:creationId xmlns:a16="http://schemas.microsoft.com/office/drawing/2014/main" id="{DBE29974-ED3F-4867-9455-5A7436A82F44}"/>
              </a:ext>
            </a:extLst>
          </p:cNvPr>
          <p:cNvSpPr txBox="1"/>
          <p:nvPr/>
        </p:nvSpPr>
        <p:spPr>
          <a:xfrm>
            <a:off x="529673" y="5154934"/>
            <a:ext cx="2699182" cy="923330"/>
          </a:xfrm>
          <a:prstGeom prst="rect">
            <a:avLst/>
          </a:prstGeom>
          <a:noFill/>
        </p:spPr>
        <p:txBody>
          <a:bodyPr wrap="square" rtlCol="0" anchor="t">
            <a:spAutoFit/>
          </a:bodyPr>
          <a:lstStyle/>
          <a:p>
            <a:pPr marL="171450" indent="-171450">
              <a:lnSpc>
                <a:spcPct val="150000"/>
              </a:lnSpc>
              <a:buFont typeface="Arial" panose="020B0604020202020204" pitchFamily="34" charset="0"/>
              <a:buChar char="•"/>
            </a:pPr>
            <a:r>
              <a:rPr lang="ja-JP" altLang="en-US" sz="1200" dirty="0">
                <a:solidFill>
                  <a:schemeClr val="tx1">
                    <a:lumMod val="75000"/>
                    <a:lumOff val="25000"/>
                  </a:schemeClr>
                </a:solidFill>
                <a:latin typeface="メイリオ"/>
                <a:ea typeface="メイリオ"/>
                <a:cs typeface="メイリオ"/>
              </a:rPr>
              <a:t>ある程度、実力がついてきたなと感じるようになったあたりで辞めていく</a:t>
            </a:r>
            <a:endParaRPr lang="en-US" altLang="ja-JP" sz="1200" dirty="0">
              <a:solidFill>
                <a:schemeClr val="tx1">
                  <a:lumMod val="75000"/>
                  <a:lumOff val="25000"/>
                </a:schemeClr>
              </a:solidFill>
              <a:latin typeface="メイリオ"/>
              <a:ea typeface="メイリオ"/>
              <a:cs typeface="メイリオ"/>
            </a:endParaRPr>
          </a:p>
        </p:txBody>
      </p:sp>
      <p:sp>
        <p:nvSpPr>
          <p:cNvPr id="27" name="テキスト ボックス 26">
            <a:extLst>
              <a:ext uri="{FF2B5EF4-FFF2-40B4-BE49-F238E27FC236}">
                <a16:creationId xmlns:a16="http://schemas.microsoft.com/office/drawing/2014/main" id="{AB58C751-39DB-4F2A-9532-C000DCC6A9BA}"/>
              </a:ext>
            </a:extLst>
          </p:cNvPr>
          <p:cNvSpPr txBox="1"/>
          <p:nvPr/>
        </p:nvSpPr>
        <p:spPr>
          <a:xfrm>
            <a:off x="3601110" y="1285714"/>
            <a:ext cx="2702906" cy="346249"/>
          </a:xfrm>
          <a:prstGeom prst="rect">
            <a:avLst/>
          </a:prstGeom>
          <a:noFill/>
        </p:spPr>
        <p:txBody>
          <a:bodyPr wrap="square" rtlCol="0" anchor="t">
            <a:spAutoFit/>
          </a:bodyPr>
          <a:lstStyle/>
          <a:p>
            <a:pPr marL="171450" indent="-171450">
              <a:lnSpc>
                <a:spcPct val="150000"/>
              </a:lnSpc>
              <a:buFont typeface="Arial" panose="020B0604020202020204" pitchFamily="34" charset="0"/>
              <a:buChar char="•"/>
            </a:pPr>
            <a:r>
              <a:rPr lang="ja-JP" altLang="en-US" sz="1200" dirty="0">
                <a:solidFill>
                  <a:schemeClr val="tx1">
                    <a:lumMod val="75000"/>
                    <a:lumOff val="25000"/>
                  </a:schemeClr>
                </a:solidFill>
                <a:latin typeface="メイリオ"/>
                <a:ea typeface="メイリオ"/>
                <a:cs typeface="メイリオ"/>
              </a:rPr>
              <a:t>上司との関係に不満を持っている</a:t>
            </a:r>
            <a:endParaRPr lang="en-US" altLang="ja-JP" sz="1200" dirty="0">
              <a:solidFill>
                <a:schemeClr val="tx1">
                  <a:lumMod val="75000"/>
                  <a:lumOff val="25000"/>
                </a:schemeClr>
              </a:solidFill>
              <a:latin typeface="メイリオ"/>
              <a:ea typeface="メイリオ"/>
              <a:cs typeface="メイリオ"/>
            </a:endParaRPr>
          </a:p>
        </p:txBody>
      </p:sp>
      <p:sp>
        <p:nvSpPr>
          <p:cNvPr id="28" name="テキスト ボックス 27">
            <a:extLst>
              <a:ext uri="{FF2B5EF4-FFF2-40B4-BE49-F238E27FC236}">
                <a16:creationId xmlns:a16="http://schemas.microsoft.com/office/drawing/2014/main" id="{D94B40D0-2DB8-4B93-8AF5-21B49804A7E0}"/>
              </a:ext>
            </a:extLst>
          </p:cNvPr>
          <p:cNvSpPr txBox="1"/>
          <p:nvPr/>
        </p:nvSpPr>
        <p:spPr>
          <a:xfrm>
            <a:off x="3601110" y="3220323"/>
            <a:ext cx="2702906" cy="646331"/>
          </a:xfrm>
          <a:prstGeom prst="rect">
            <a:avLst/>
          </a:prstGeom>
          <a:noFill/>
        </p:spPr>
        <p:txBody>
          <a:bodyPr wrap="square" rtlCol="0" anchor="t">
            <a:spAutoFit/>
          </a:bodyPr>
          <a:lstStyle/>
          <a:p>
            <a:pPr marL="171450" indent="-171450">
              <a:lnSpc>
                <a:spcPct val="150000"/>
              </a:lnSpc>
              <a:buFont typeface="Arial" panose="020B0604020202020204" pitchFamily="34" charset="0"/>
              <a:buChar char="•"/>
            </a:pPr>
            <a:r>
              <a:rPr lang="ja-JP" altLang="en-US" sz="1200" dirty="0">
                <a:solidFill>
                  <a:schemeClr val="tx1">
                    <a:lumMod val="75000"/>
                    <a:lumOff val="25000"/>
                  </a:schemeClr>
                </a:solidFill>
                <a:latin typeface="メイリオ"/>
                <a:ea typeface="メイリオ"/>
                <a:cs typeface="メイリオ"/>
              </a:rPr>
              <a:t>若手社員の定着率が低い</a:t>
            </a:r>
            <a:br>
              <a:rPr lang="en-US" altLang="ja-JP" sz="1200" dirty="0">
                <a:solidFill>
                  <a:schemeClr val="tx1">
                    <a:lumMod val="75000"/>
                    <a:lumOff val="25000"/>
                  </a:schemeClr>
                </a:solidFill>
                <a:latin typeface="メイリオ"/>
                <a:ea typeface="メイリオ"/>
                <a:cs typeface="メイリオ"/>
              </a:rPr>
            </a:br>
            <a:r>
              <a:rPr lang="en-US" altLang="ja-JP" sz="1200" dirty="0">
                <a:solidFill>
                  <a:schemeClr val="tx1">
                    <a:lumMod val="75000"/>
                    <a:lumOff val="25000"/>
                  </a:schemeClr>
                </a:solidFill>
                <a:latin typeface="メイリオ"/>
                <a:ea typeface="メイリオ"/>
                <a:cs typeface="メイリオ"/>
              </a:rPr>
              <a:t>※</a:t>
            </a:r>
            <a:r>
              <a:rPr lang="ja-JP" altLang="en-US" sz="1200" dirty="0">
                <a:solidFill>
                  <a:schemeClr val="tx1">
                    <a:lumMod val="75000"/>
                    <a:lumOff val="25000"/>
                  </a:schemeClr>
                </a:solidFill>
                <a:latin typeface="メイリオ"/>
                <a:ea typeface="メイリオ"/>
                <a:cs typeface="メイリオ"/>
              </a:rPr>
              <a:t>すぐに辞めて行く</a:t>
            </a:r>
            <a:endParaRPr lang="en-US" altLang="ja-JP" sz="1200" dirty="0">
              <a:solidFill>
                <a:schemeClr val="tx1">
                  <a:lumMod val="75000"/>
                  <a:lumOff val="25000"/>
                </a:schemeClr>
              </a:solidFill>
              <a:latin typeface="メイリオ"/>
              <a:ea typeface="メイリオ"/>
              <a:cs typeface="メイリオ"/>
            </a:endParaRPr>
          </a:p>
        </p:txBody>
      </p:sp>
      <p:sp>
        <p:nvSpPr>
          <p:cNvPr id="29" name="テキスト ボックス 28">
            <a:extLst>
              <a:ext uri="{FF2B5EF4-FFF2-40B4-BE49-F238E27FC236}">
                <a16:creationId xmlns:a16="http://schemas.microsoft.com/office/drawing/2014/main" id="{181624C0-8459-4771-A03B-30D8AB904663}"/>
              </a:ext>
            </a:extLst>
          </p:cNvPr>
          <p:cNvSpPr txBox="1"/>
          <p:nvPr/>
        </p:nvSpPr>
        <p:spPr>
          <a:xfrm>
            <a:off x="3602108" y="5154934"/>
            <a:ext cx="2719432" cy="346249"/>
          </a:xfrm>
          <a:prstGeom prst="rect">
            <a:avLst/>
          </a:prstGeom>
          <a:noFill/>
        </p:spPr>
        <p:txBody>
          <a:bodyPr wrap="square" rtlCol="0" anchor="t">
            <a:spAutoFit/>
          </a:bodyPr>
          <a:lstStyle/>
          <a:p>
            <a:pPr marL="171450" indent="-171450">
              <a:lnSpc>
                <a:spcPct val="150000"/>
              </a:lnSpc>
              <a:buFont typeface="Arial" panose="020B0604020202020204" pitchFamily="34" charset="0"/>
              <a:buChar char="•"/>
            </a:pPr>
            <a:r>
              <a:rPr lang="ja-JP" altLang="en-US" sz="1200" dirty="0">
                <a:solidFill>
                  <a:schemeClr val="tx1">
                    <a:lumMod val="75000"/>
                    <a:lumOff val="25000"/>
                  </a:schemeClr>
                </a:solidFill>
                <a:latin typeface="メイリオ"/>
                <a:ea typeface="メイリオ"/>
                <a:cs typeface="メイリオ"/>
              </a:rPr>
              <a:t>東京エリア</a:t>
            </a:r>
            <a:endParaRPr lang="en-US" altLang="ja-JP" sz="1200" dirty="0">
              <a:solidFill>
                <a:schemeClr val="tx1">
                  <a:lumMod val="75000"/>
                  <a:lumOff val="25000"/>
                </a:schemeClr>
              </a:solidFill>
              <a:latin typeface="メイリオ"/>
              <a:ea typeface="メイリオ"/>
              <a:cs typeface="メイリオ"/>
            </a:endParaRPr>
          </a:p>
        </p:txBody>
      </p:sp>
      <p:sp>
        <p:nvSpPr>
          <p:cNvPr id="30" name="テキスト ボックス 29">
            <a:extLst>
              <a:ext uri="{FF2B5EF4-FFF2-40B4-BE49-F238E27FC236}">
                <a16:creationId xmlns:a16="http://schemas.microsoft.com/office/drawing/2014/main" id="{2875F14C-3B15-4E63-BC19-3153357BC3F6}"/>
              </a:ext>
            </a:extLst>
          </p:cNvPr>
          <p:cNvSpPr txBox="1"/>
          <p:nvPr/>
        </p:nvSpPr>
        <p:spPr>
          <a:xfrm>
            <a:off x="6673352" y="1285714"/>
            <a:ext cx="2720030" cy="646331"/>
          </a:xfrm>
          <a:prstGeom prst="rect">
            <a:avLst/>
          </a:prstGeom>
          <a:noFill/>
        </p:spPr>
        <p:txBody>
          <a:bodyPr wrap="square" rtlCol="0" anchor="t">
            <a:spAutoFit/>
          </a:bodyPr>
          <a:lstStyle/>
          <a:p>
            <a:pPr marL="171450" indent="-171450">
              <a:lnSpc>
                <a:spcPct val="150000"/>
              </a:lnSpc>
              <a:buFont typeface="Arial" panose="020B0604020202020204" pitchFamily="34" charset="0"/>
              <a:buChar char="•"/>
            </a:pPr>
            <a:r>
              <a:rPr lang="ja-JP" altLang="en-US" sz="1200" dirty="0">
                <a:solidFill>
                  <a:schemeClr val="tx1">
                    <a:lumMod val="75000"/>
                    <a:lumOff val="25000"/>
                  </a:schemeClr>
                </a:solidFill>
                <a:latin typeface="メイリオ"/>
                <a:ea typeface="メイリオ"/>
                <a:cs typeface="メイリオ"/>
              </a:rPr>
              <a:t>昨年度入社の</a:t>
            </a:r>
            <a:r>
              <a:rPr lang="en-US" altLang="ja-JP" sz="1200" dirty="0">
                <a:solidFill>
                  <a:schemeClr val="tx1">
                    <a:lumMod val="75000"/>
                    <a:lumOff val="25000"/>
                  </a:schemeClr>
                </a:solidFill>
                <a:latin typeface="メイリオ"/>
                <a:ea typeface="メイリオ"/>
                <a:cs typeface="メイリオ"/>
              </a:rPr>
              <a:t>50</a:t>
            </a:r>
            <a:r>
              <a:rPr lang="ja-JP" altLang="en-US" sz="1200" dirty="0">
                <a:solidFill>
                  <a:schemeClr val="tx1">
                    <a:lumMod val="75000"/>
                    <a:lumOff val="25000"/>
                  </a:schemeClr>
                </a:solidFill>
                <a:latin typeface="メイリオ"/>
                <a:ea typeface="メイリオ"/>
                <a:cs typeface="メイリオ"/>
              </a:rPr>
              <a:t>名のうち、</a:t>
            </a:r>
            <a:r>
              <a:rPr lang="en-US" altLang="ja-JP" sz="1200" dirty="0">
                <a:solidFill>
                  <a:schemeClr val="tx1">
                    <a:lumMod val="75000"/>
                    <a:lumOff val="25000"/>
                  </a:schemeClr>
                </a:solidFill>
                <a:latin typeface="メイリオ"/>
                <a:ea typeface="メイリオ"/>
                <a:cs typeface="メイリオ"/>
              </a:rPr>
              <a:t>6</a:t>
            </a:r>
            <a:r>
              <a:rPr lang="ja-JP" altLang="en-US" sz="1200" dirty="0">
                <a:solidFill>
                  <a:schemeClr val="tx1">
                    <a:lumMod val="75000"/>
                    <a:lumOff val="25000"/>
                  </a:schemeClr>
                </a:solidFill>
                <a:latin typeface="メイリオ"/>
                <a:ea typeface="メイリオ"/>
                <a:cs typeface="メイリオ"/>
              </a:rPr>
              <a:t>名が辞めてしまっている</a:t>
            </a:r>
            <a:endParaRPr lang="en-US" altLang="ja-JP" sz="1200" dirty="0">
              <a:solidFill>
                <a:schemeClr val="tx1">
                  <a:lumMod val="75000"/>
                  <a:lumOff val="25000"/>
                </a:schemeClr>
              </a:solidFill>
              <a:latin typeface="メイリオ"/>
              <a:ea typeface="メイリオ"/>
              <a:cs typeface="メイリオ"/>
            </a:endParaRPr>
          </a:p>
        </p:txBody>
      </p:sp>
      <p:sp>
        <p:nvSpPr>
          <p:cNvPr id="31" name="テキスト ボックス 30">
            <a:extLst>
              <a:ext uri="{FF2B5EF4-FFF2-40B4-BE49-F238E27FC236}">
                <a16:creationId xmlns:a16="http://schemas.microsoft.com/office/drawing/2014/main" id="{3770E791-79D7-436F-BCEA-5C68AACEF5CD}"/>
              </a:ext>
            </a:extLst>
          </p:cNvPr>
          <p:cNvSpPr txBox="1"/>
          <p:nvPr/>
        </p:nvSpPr>
        <p:spPr>
          <a:xfrm>
            <a:off x="6672849" y="3220323"/>
            <a:ext cx="2711696" cy="923330"/>
          </a:xfrm>
          <a:prstGeom prst="rect">
            <a:avLst/>
          </a:prstGeom>
          <a:noFill/>
        </p:spPr>
        <p:txBody>
          <a:bodyPr wrap="square" rtlCol="0" anchor="t">
            <a:spAutoFit/>
          </a:bodyPr>
          <a:lstStyle/>
          <a:p>
            <a:pPr marL="171450" indent="-171450">
              <a:lnSpc>
                <a:spcPct val="150000"/>
              </a:lnSpc>
              <a:buFont typeface="Arial" panose="020B0604020202020204" pitchFamily="34" charset="0"/>
              <a:buChar char="•"/>
            </a:pPr>
            <a:r>
              <a:rPr lang="ja-JP" altLang="en-US" sz="1200" dirty="0">
                <a:solidFill>
                  <a:schemeClr val="tx1">
                    <a:lumMod val="75000"/>
                    <a:lumOff val="25000"/>
                  </a:schemeClr>
                </a:solidFill>
                <a:latin typeface="メイリオ"/>
                <a:ea typeface="メイリオ"/>
                <a:cs typeface="メイリオ"/>
              </a:rPr>
              <a:t>営業課の業務の進め方が変わっていて、ついていけないメンバーが辞めているようだ</a:t>
            </a:r>
            <a:endParaRPr lang="en-US" altLang="ja-JP" sz="1200" dirty="0">
              <a:solidFill>
                <a:schemeClr val="tx1">
                  <a:lumMod val="75000"/>
                  <a:lumOff val="25000"/>
                </a:schemeClr>
              </a:solidFill>
              <a:latin typeface="メイリオ"/>
              <a:ea typeface="メイリオ"/>
              <a:cs typeface="メイリオ"/>
            </a:endParaRPr>
          </a:p>
        </p:txBody>
      </p:sp>
      <p:sp>
        <p:nvSpPr>
          <p:cNvPr id="32" name="テキスト ボックス 31">
            <a:extLst>
              <a:ext uri="{FF2B5EF4-FFF2-40B4-BE49-F238E27FC236}">
                <a16:creationId xmlns:a16="http://schemas.microsoft.com/office/drawing/2014/main" id="{4E62F91F-9C3E-4186-B0AE-CAAFB63B24F0}"/>
              </a:ext>
            </a:extLst>
          </p:cNvPr>
          <p:cNvSpPr txBox="1"/>
          <p:nvPr/>
        </p:nvSpPr>
        <p:spPr>
          <a:xfrm>
            <a:off x="6672849" y="5154934"/>
            <a:ext cx="2711696" cy="646331"/>
          </a:xfrm>
          <a:prstGeom prst="rect">
            <a:avLst/>
          </a:prstGeom>
          <a:noFill/>
        </p:spPr>
        <p:txBody>
          <a:bodyPr wrap="square" rtlCol="0" anchor="t">
            <a:spAutoFit/>
          </a:bodyPr>
          <a:lstStyle/>
          <a:p>
            <a:pPr marL="171450" indent="-171450">
              <a:lnSpc>
                <a:spcPct val="150000"/>
              </a:lnSpc>
              <a:buFont typeface="Arial" panose="020B0604020202020204" pitchFamily="34" charset="0"/>
              <a:buChar char="•"/>
            </a:pPr>
            <a:r>
              <a:rPr lang="en-US" altLang="ja-JP" sz="1200" dirty="0">
                <a:solidFill>
                  <a:schemeClr val="tx1">
                    <a:lumMod val="75000"/>
                    <a:lumOff val="25000"/>
                  </a:schemeClr>
                </a:solidFill>
                <a:latin typeface="メイリオ"/>
                <a:ea typeface="メイリオ"/>
                <a:cs typeface="メイリオ"/>
              </a:rPr>
              <a:t>1</a:t>
            </a:r>
            <a:r>
              <a:rPr lang="ja-JP" altLang="en-US" sz="1200" dirty="0">
                <a:solidFill>
                  <a:schemeClr val="tx1">
                    <a:lumMod val="75000"/>
                    <a:lumOff val="25000"/>
                  </a:schemeClr>
                </a:solidFill>
                <a:latin typeface="メイリオ"/>
                <a:ea typeface="メイリオ"/>
                <a:cs typeface="メイリオ"/>
              </a:rPr>
              <a:t>人あたり平均</a:t>
            </a:r>
            <a:r>
              <a:rPr lang="en-US" altLang="ja-JP" sz="1200" dirty="0">
                <a:solidFill>
                  <a:schemeClr val="tx1">
                    <a:lumMod val="75000"/>
                    <a:lumOff val="25000"/>
                  </a:schemeClr>
                </a:solidFill>
                <a:latin typeface="メイリオ"/>
                <a:ea typeface="メイリオ"/>
                <a:cs typeface="メイリオ"/>
              </a:rPr>
              <a:t>300</a:t>
            </a:r>
            <a:r>
              <a:rPr lang="ja-JP" altLang="en-US" sz="1200" dirty="0">
                <a:solidFill>
                  <a:schemeClr val="tx1">
                    <a:lumMod val="75000"/>
                    <a:lumOff val="25000"/>
                  </a:schemeClr>
                </a:solidFill>
                <a:latin typeface="メイリオ"/>
                <a:ea typeface="メイリオ"/>
                <a:cs typeface="メイリオ"/>
              </a:rPr>
              <a:t>万円ほどの採用コストがかかっている</a:t>
            </a:r>
            <a:endParaRPr lang="en-US" altLang="ja-JP" sz="1200" dirty="0">
              <a:solidFill>
                <a:schemeClr val="tx1">
                  <a:lumMod val="75000"/>
                  <a:lumOff val="25000"/>
                </a:schemeClr>
              </a:solidFill>
              <a:latin typeface="メイリオ"/>
              <a:ea typeface="メイリオ"/>
              <a:cs typeface="メイリオ"/>
            </a:endParaRPr>
          </a:p>
        </p:txBody>
      </p:sp>
      <p:sp>
        <p:nvSpPr>
          <p:cNvPr id="33" name="テキスト ボックス 32">
            <a:extLst>
              <a:ext uri="{FF2B5EF4-FFF2-40B4-BE49-F238E27FC236}">
                <a16:creationId xmlns:a16="http://schemas.microsoft.com/office/drawing/2014/main" id="{DEE74923-669F-4066-9E5D-4F28A50227AA}"/>
              </a:ext>
            </a:extLst>
          </p:cNvPr>
          <p:cNvSpPr txBox="1"/>
          <p:nvPr/>
        </p:nvSpPr>
        <p:spPr>
          <a:xfrm>
            <a:off x="463308" y="238540"/>
            <a:ext cx="1526380" cy="400110"/>
          </a:xfrm>
          <a:prstGeom prst="rect">
            <a:avLst/>
          </a:prstGeom>
          <a:noFill/>
        </p:spPr>
        <p:txBody>
          <a:bodyPr wrap="none" rtlCol="0">
            <a:spAutoFit/>
          </a:bodyPr>
          <a:lstStyle/>
          <a:p>
            <a:r>
              <a:rPr lang="en-US" altLang="ja-JP" sz="2000" b="1" dirty="0">
                <a:solidFill>
                  <a:schemeClr val="tx1">
                    <a:lumMod val="75000"/>
                    <a:lumOff val="25000"/>
                  </a:schemeClr>
                </a:solidFill>
                <a:latin typeface="Meiryo" panose="020B0604030504040204" pitchFamily="34" charset="-128"/>
                <a:ea typeface="Meiryo" panose="020B0604030504040204" pitchFamily="34" charset="-128"/>
              </a:rPr>
              <a:t>02_6W2H</a:t>
            </a:r>
            <a:endParaRPr kumimoji="1" lang="ja-JP" altLang="en-US" sz="20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5" name="テキスト ボックス 34">
            <a:extLst>
              <a:ext uri="{FF2B5EF4-FFF2-40B4-BE49-F238E27FC236}">
                <a16:creationId xmlns:a16="http://schemas.microsoft.com/office/drawing/2014/main" id="{B84A8A11-A271-4DA4-A646-BDB613511E32}"/>
              </a:ext>
            </a:extLst>
          </p:cNvPr>
          <p:cNvSpPr txBox="1"/>
          <p:nvPr/>
        </p:nvSpPr>
        <p:spPr>
          <a:xfrm>
            <a:off x="337288" y="6560810"/>
            <a:ext cx="1319592"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1.</a:t>
            </a:r>
            <a:r>
              <a:rPr lang="ja-JP" altLang="en-US" sz="900" dirty="0">
                <a:latin typeface="Meiryo UI" panose="020B0604030504040204" pitchFamily="50" charset="-128"/>
                <a:ea typeface="Meiryo UI" panose="020B0604030504040204" pitchFamily="50" charset="-128"/>
              </a:rPr>
              <a:t>問題・課題を発見する</a:t>
            </a:r>
          </a:p>
        </p:txBody>
      </p:sp>
      <p:sp>
        <p:nvSpPr>
          <p:cNvPr id="36" name="テキスト ボックス 35">
            <a:extLst>
              <a:ext uri="{FF2B5EF4-FFF2-40B4-BE49-F238E27FC236}">
                <a16:creationId xmlns:a16="http://schemas.microsoft.com/office/drawing/2014/main" id="{E5C365BD-1E29-4015-86DC-F5B35968CA85}"/>
              </a:ext>
            </a:extLst>
          </p:cNvPr>
          <p:cNvSpPr txBox="1"/>
          <p:nvPr/>
        </p:nvSpPr>
        <p:spPr>
          <a:xfrm>
            <a:off x="1809280" y="6560810"/>
            <a:ext cx="1042273"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STEP1:</a:t>
            </a:r>
            <a:r>
              <a:rPr lang="ja-JP" altLang="en-US" sz="900" dirty="0">
                <a:latin typeface="Meiryo UI" panose="020B0604030504040204" pitchFamily="50" charset="-128"/>
                <a:ea typeface="Meiryo UI" panose="020B0604030504040204" pitchFamily="50" charset="-128"/>
              </a:rPr>
              <a:t>見える化</a:t>
            </a:r>
          </a:p>
        </p:txBody>
      </p:sp>
    </p:spTree>
    <p:extLst>
      <p:ext uri="{BB962C8B-B14F-4D97-AF65-F5344CB8AC3E}">
        <p14:creationId xmlns:p14="http://schemas.microsoft.com/office/powerpoint/2010/main" val="67492602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 name="直線コネクタ 77">
            <a:extLst>
              <a:ext uri="{FF2B5EF4-FFF2-40B4-BE49-F238E27FC236}">
                <a16:creationId xmlns:a16="http://schemas.microsoft.com/office/drawing/2014/main" id="{2EA29AA4-9036-5F4A-8545-69563CB544CD}"/>
              </a:ext>
            </a:extLst>
          </p:cNvPr>
          <p:cNvCxnSpPr/>
          <p:nvPr/>
        </p:nvCxnSpPr>
        <p:spPr>
          <a:xfrm>
            <a:off x="4067358" y="1515167"/>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9" name="直線コネクタ 78">
            <a:extLst>
              <a:ext uri="{FF2B5EF4-FFF2-40B4-BE49-F238E27FC236}">
                <a16:creationId xmlns:a16="http://schemas.microsoft.com/office/drawing/2014/main" id="{AED66E5A-C348-D544-A8CB-65E15C708B9A}"/>
              </a:ext>
            </a:extLst>
          </p:cNvPr>
          <p:cNvCxnSpPr/>
          <p:nvPr/>
        </p:nvCxnSpPr>
        <p:spPr>
          <a:xfrm>
            <a:off x="4067358" y="1826109"/>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0" name="直線コネクタ 79">
            <a:extLst>
              <a:ext uri="{FF2B5EF4-FFF2-40B4-BE49-F238E27FC236}">
                <a16:creationId xmlns:a16="http://schemas.microsoft.com/office/drawing/2014/main" id="{06EBBD3A-94C7-564C-A009-30730CECD161}"/>
              </a:ext>
            </a:extLst>
          </p:cNvPr>
          <p:cNvCxnSpPr/>
          <p:nvPr/>
        </p:nvCxnSpPr>
        <p:spPr>
          <a:xfrm>
            <a:off x="4067358" y="2137051"/>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1" name="直線コネクタ 80">
            <a:extLst>
              <a:ext uri="{FF2B5EF4-FFF2-40B4-BE49-F238E27FC236}">
                <a16:creationId xmlns:a16="http://schemas.microsoft.com/office/drawing/2014/main" id="{58A9F770-FD3F-0249-AE4B-9F8D5DF4AD42}"/>
              </a:ext>
            </a:extLst>
          </p:cNvPr>
          <p:cNvCxnSpPr/>
          <p:nvPr/>
        </p:nvCxnSpPr>
        <p:spPr>
          <a:xfrm>
            <a:off x="4067358" y="2447992"/>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2" name="直線コネクタ 81">
            <a:extLst>
              <a:ext uri="{FF2B5EF4-FFF2-40B4-BE49-F238E27FC236}">
                <a16:creationId xmlns:a16="http://schemas.microsoft.com/office/drawing/2014/main" id="{60D8AF81-6DE4-4540-9CD8-98DFFC2B8894}"/>
              </a:ext>
            </a:extLst>
          </p:cNvPr>
          <p:cNvCxnSpPr/>
          <p:nvPr/>
        </p:nvCxnSpPr>
        <p:spPr>
          <a:xfrm>
            <a:off x="4067358" y="2758934"/>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3" name="直線コネクタ 82">
            <a:extLst>
              <a:ext uri="{FF2B5EF4-FFF2-40B4-BE49-F238E27FC236}">
                <a16:creationId xmlns:a16="http://schemas.microsoft.com/office/drawing/2014/main" id="{E2998B69-B75E-9048-AD43-566F368765DA}"/>
              </a:ext>
            </a:extLst>
          </p:cNvPr>
          <p:cNvCxnSpPr/>
          <p:nvPr/>
        </p:nvCxnSpPr>
        <p:spPr>
          <a:xfrm>
            <a:off x="4067358" y="3069877"/>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4" name="直線コネクタ 83">
            <a:extLst>
              <a:ext uri="{FF2B5EF4-FFF2-40B4-BE49-F238E27FC236}">
                <a16:creationId xmlns:a16="http://schemas.microsoft.com/office/drawing/2014/main" id="{10F6A6C8-647B-4248-A720-F34311143357}"/>
              </a:ext>
            </a:extLst>
          </p:cNvPr>
          <p:cNvCxnSpPr/>
          <p:nvPr/>
        </p:nvCxnSpPr>
        <p:spPr>
          <a:xfrm>
            <a:off x="4067358" y="3380819"/>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5" name="直線コネクタ 84">
            <a:extLst>
              <a:ext uri="{FF2B5EF4-FFF2-40B4-BE49-F238E27FC236}">
                <a16:creationId xmlns:a16="http://schemas.microsoft.com/office/drawing/2014/main" id="{67360B51-07FB-0145-80B2-B6CC819C1EFE}"/>
              </a:ext>
            </a:extLst>
          </p:cNvPr>
          <p:cNvCxnSpPr/>
          <p:nvPr/>
        </p:nvCxnSpPr>
        <p:spPr>
          <a:xfrm>
            <a:off x="4067358" y="3691761"/>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6" name="直線コネクタ 85">
            <a:extLst>
              <a:ext uri="{FF2B5EF4-FFF2-40B4-BE49-F238E27FC236}">
                <a16:creationId xmlns:a16="http://schemas.microsoft.com/office/drawing/2014/main" id="{F91D6925-8C06-FB4F-A8D4-51624642B0C6}"/>
              </a:ext>
            </a:extLst>
          </p:cNvPr>
          <p:cNvCxnSpPr/>
          <p:nvPr/>
        </p:nvCxnSpPr>
        <p:spPr>
          <a:xfrm>
            <a:off x="4067358" y="4002703"/>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7" name="直線コネクタ 86">
            <a:extLst>
              <a:ext uri="{FF2B5EF4-FFF2-40B4-BE49-F238E27FC236}">
                <a16:creationId xmlns:a16="http://schemas.microsoft.com/office/drawing/2014/main" id="{CD83B22E-197D-944E-9C35-9303D7FEBD6D}"/>
              </a:ext>
            </a:extLst>
          </p:cNvPr>
          <p:cNvCxnSpPr/>
          <p:nvPr/>
        </p:nvCxnSpPr>
        <p:spPr>
          <a:xfrm>
            <a:off x="4067358" y="4313645"/>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8" name="直線コネクタ 87">
            <a:extLst>
              <a:ext uri="{FF2B5EF4-FFF2-40B4-BE49-F238E27FC236}">
                <a16:creationId xmlns:a16="http://schemas.microsoft.com/office/drawing/2014/main" id="{B1354404-CFBB-8E40-9D77-79BAA0080E65}"/>
              </a:ext>
            </a:extLst>
          </p:cNvPr>
          <p:cNvCxnSpPr/>
          <p:nvPr/>
        </p:nvCxnSpPr>
        <p:spPr>
          <a:xfrm>
            <a:off x="4067358" y="4624586"/>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9" name="直線コネクタ 88">
            <a:extLst>
              <a:ext uri="{FF2B5EF4-FFF2-40B4-BE49-F238E27FC236}">
                <a16:creationId xmlns:a16="http://schemas.microsoft.com/office/drawing/2014/main" id="{7C9F9736-5FDF-1842-8AE4-A7C684631E48}"/>
              </a:ext>
            </a:extLst>
          </p:cNvPr>
          <p:cNvCxnSpPr/>
          <p:nvPr/>
        </p:nvCxnSpPr>
        <p:spPr>
          <a:xfrm>
            <a:off x="4067358" y="4935529"/>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90" name="直線コネクタ 89">
            <a:extLst>
              <a:ext uri="{FF2B5EF4-FFF2-40B4-BE49-F238E27FC236}">
                <a16:creationId xmlns:a16="http://schemas.microsoft.com/office/drawing/2014/main" id="{E95906FF-B9D8-BF48-8C0A-A95BE6BDE64A}"/>
              </a:ext>
            </a:extLst>
          </p:cNvPr>
          <p:cNvCxnSpPr/>
          <p:nvPr/>
        </p:nvCxnSpPr>
        <p:spPr>
          <a:xfrm>
            <a:off x="4067358" y="5246471"/>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91" name="直線コネクタ 90">
            <a:extLst>
              <a:ext uri="{FF2B5EF4-FFF2-40B4-BE49-F238E27FC236}">
                <a16:creationId xmlns:a16="http://schemas.microsoft.com/office/drawing/2014/main" id="{923825C0-7EBB-D74D-88B8-86FDD2473F13}"/>
              </a:ext>
            </a:extLst>
          </p:cNvPr>
          <p:cNvCxnSpPr/>
          <p:nvPr/>
        </p:nvCxnSpPr>
        <p:spPr>
          <a:xfrm>
            <a:off x="4067358" y="5557413"/>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92" name="直線コネクタ 91">
            <a:extLst>
              <a:ext uri="{FF2B5EF4-FFF2-40B4-BE49-F238E27FC236}">
                <a16:creationId xmlns:a16="http://schemas.microsoft.com/office/drawing/2014/main" id="{8EFBCC03-4B5E-2647-B034-7E69BBB80CAB}"/>
              </a:ext>
            </a:extLst>
          </p:cNvPr>
          <p:cNvCxnSpPr/>
          <p:nvPr/>
        </p:nvCxnSpPr>
        <p:spPr>
          <a:xfrm>
            <a:off x="4067358" y="5868355"/>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93" name="直線コネクタ 92">
            <a:extLst>
              <a:ext uri="{FF2B5EF4-FFF2-40B4-BE49-F238E27FC236}">
                <a16:creationId xmlns:a16="http://schemas.microsoft.com/office/drawing/2014/main" id="{198EFBBD-F01C-9641-AA34-B656B55D6610}"/>
              </a:ext>
            </a:extLst>
          </p:cNvPr>
          <p:cNvCxnSpPr/>
          <p:nvPr/>
        </p:nvCxnSpPr>
        <p:spPr>
          <a:xfrm>
            <a:off x="4067358" y="6179297"/>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97" name="正方形/長方形 96">
            <a:extLst>
              <a:ext uri="{FF2B5EF4-FFF2-40B4-BE49-F238E27FC236}">
                <a16:creationId xmlns:a16="http://schemas.microsoft.com/office/drawing/2014/main" id="{CC571C04-5750-004B-852B-7A8A65DEB2C0}"/>
              </a:ext>
            </a:extLst>
          </p:cNvPr>
          <p:cNvSpPr/>
          <p:nvPr/>
        </p:nvSpPr>
        <p:spPr>
          <a:xfrm>
            <a:off x="330983" y="686422"/>
            <a:ext cx="9237965" cy="51780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103" name="直線コネクタ 102">
            <a:extLst>
              <a:ext uri="{FF2B5EF4-FFF2-40B4-BE49-F238E27FC236}">
                <a16:creationId xmlns:a16="http://schemas.microsoft.com/office/drawing/2014/main" id="{A1EDF5E1-CA1B-4E4B-BD9D-7DDD3E8544E2}"/>
              </a:ext>
            </a:extLst>
          </p:cNvPr>
          <p:cNvCxnSpPr/>
          <p:nvPr/>
        </p:nvCxnSpPr>
        <p:spPr>
          <a:xfrm>
            <a:off x="330983" y="1515168"/>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4" name="直線コネクタ 103">
            <a:extLst>
              <a:ext uri="{FF2B5EF4-FFF2-40B4-BE49-F238E27FC236}">
                <a16:creationId xmlns:a16="http://schemas.microsoft.com/office/drawing/2014/main" id="{C014316B-D81A-F749-8A97-E2161B9B2AD5}"/>
              </a:ext>
            </a:extLst>
          </p:cNvPr>
          <p:cNvCxnSpPr/>
          <p:nvPr/>
        </p:nvCxnSpPr>
        <p:spPr>
          <a:xfrm>
            <a:off x="330983" y="1826111"/>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5" name="直線コネクタ 104">
            <a:extLst>
              <a:ext uri="{FF2B5EF4-FFF2-40B4-BE49-F238E27FC236}">
                <a16:creationId xmlns:a16="http://schemas.microsoft.com/office/drawing/2014/main" id="{C9B4D2F0-AE6C-3641-AF7B-69096DE36821}"/>
              </a:ext>
            </a:extLst>
          </p:cNvPr>
          <p:cNvCxnSpPr/>
          <p:nvPr/>
        </p:nvCxnSpPr>
        <p:spPr>
          <a:xfrm>
            <a:off x="330983" y="2137053"/>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6" name="直線コネクタ 105">
            <a:extLst>
              <a:ext uri="{FF2B5EF4-FFF2-40B4-BE49-F238E27FC236}">
                <a16:creationId xmlns:a16="http://schemas.microsoft.com/office/drawing/2014/main" id="{0F346413-C919-004A-9A4C-907EDCAA98BA}"/>
              </a:ext>
            </a:extLst>
          </p:cNvPr>
          <p:cNvCxnSpPr/>
          <p:nvPr/>
        </p:nvCxnSpPr>
        <p:spPr>
          <a:xfrm>
            <a:off x="330983" y="2447996"/>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7" name="直線コネクタ 106">
            <a:extLst>
              <a:ext uri="{FF2B5EF4-FFF2-40B4-BE49-F238E27FC236}">
                <a16:creationId xmlns:a16="http://schemas.microsoft.com/office/drawing/2014/main" id="{B0421307-7318-A24E-9327-82B3612431FE}"/>
              </a:ext>
            </a:extLst>
          </p:cNvPr>
          <p:cNvCxnSpPr/>
          <p:nvPr/>
        </p:nvCxnSpPr>
        <p:spPr>
          <a:xfrm>
            <a:off x="330983" y="2758939"/>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8" name="直線コネクタ 107">
            <a:extLst>
              <a:ext uri="{FF2B5EF4-FFF2-40B4-BE49-F238E27FC236}">
                <a16:creationId xmlns:a16="http://schemas.microsoft.com/office/drawing/2014/main" id="{25DB630F-6DC7-6249-AA1A-BF33CFE709A1}"/>
              </a:ext>
            </a:extLst>
          </p:cNvPr>
          <p:cNvCxnSpPr/>
          <p:nvPr/>
        </p:nvCxnSpPr>
        <p:spPr>
          <a:xfrm>
            <a:off x="330983" y="3069882"/>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9" name="直線コネクタ 108">
            <a:extLst>
              <a:ext uri="{FF2B5EF4-FFF2-40B4-BE49-F238E27FC236}">
                <a16:creationId xmlns:a16="http://schemas.microsoft.com/office/drawing/2014/main" id="{37C0DB6C-F0A5-9741-A4E4-F218D6CF7FBD}"/>
              </a:ext>
            </a:extLst>
          </p:cNvPr>
          <p:cNvCxnSpPr/>
          <p:nvPr/>
        </p:nvCxnSpPr>
        <p:spPr>
          <a:xfrm>
            <a:off x="330983" y="3380825"/>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0" name="直線コネクタ 109">
            <a:extLst>
              <a:ext uri="{FF2B5EF4-FFF2-40B4-BE49-F238E27FC236}">
                <a16:creationId xmlns:a16="http://schemas.microsoft.com/office/drawing/2014/main" id="{2784945C-2984-D14D-8CE1-2A162CF795F7}"/>
              </a:ext>
            </a:extLst>
          </p:cNvPr>
          <p:cNvCxnSpPr/>
          <p:nvPr/>
        </p:nvCxnSpPr>
        <p:spPr>
          <a:xfrm>
            <a:off x="330983" y="3691769"/>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1" name="直線コネクタ 110">
            <a:extLst>
              <a:ext uri="{FF2B5EF4-FFF2-40B4-BE49-F238E27FC236}">
                <a16:creationId xmlns:a16="http://schemas.microsoft.com/office/drawing/2014/main" id="{EBD5CDB8-815C-D440-A733-EE288EF9727D}"/>
              </a:ext>
            </a:extLst>
          </p:cNvPr>
          <p:cNvCxnSpPr/>
          <p:nvPr/>
        </p:nvCxnSpPr>
        <p:spPr>
          <a:xfrm>
            <a:off x="330983" y="4002711"/>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2" name="直線コネクタ 111">
            <a:extLst>
              <a:ext uri="{FF2B5EF4-FFF2-40B4-BE49-F238E27FC236}">
                <a16:creationId xmlns:a16="http://schemas.microsoft.com/office/drawing/2014/main" id="{B727CF3A-2E00-9448-8889-937E81C7C9C5}"/>
              </a:ext>
            </a:extLst>
          </p:cNvPr>
          <p:cNvCxnSpPr/>
          <p:nvPr/>
        </p:nvCxnSpPr>
        <p:spPr>
          <a:xfrm>
            <a:off x="330983" y="4313654"/>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3" name="直線コネクタ 112">
            <a:extLst>
              <a:ext uri="{FF2B5EF4-FFF2-40B4-BE49-F238E27FC236}">
                <a16:creationId xmlns:a16="http://schemas.microsoft.com/office/drawing/2014/main" id="{0F8BF966-2B3D-0A40-92F6-6519FF36188D}"/>
              </a:ext>
            </a:extLst>
          </p:cNvPr>
          <p:cNvCxnSpPr/>
          <p:nvPr/>
        </p:nvCxnSpPr>
        <p:spPr>
          <a:xfrm>
            <a:off x="330983" y="4624597"/>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4" name="直線コネクタ 113">
            <a:extLst>
              <a:ext uri="{FF2B5EF4-FFF2-40B4-BE49-F238E27FC236}">
                <a16:creationId xmlns:a16="http://schemas.microsoft.com/office/drawing/2014/main" id="{3A7D3EE5-E711-4843-A4B6-057F1CAAEF6A}"/>
              </a:ext>
            </a:extLst>
          </p:cNvPr>
          <p:cNvCxnSpPr/>
          <p:nvPr/>
        </p:nvCxnSpPr>
        <p:spPr>
          <a:xfrm>
            <a:off x="330983" y="4935540"/>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5" name="直線コネクタ 114">
            <a:extLst>
              <a:ext uri="{FF2B5EF4-FFF2-40B4-BE49-F238E27FC236}">
                <a16:creationId xmlns:a16="http://schemas.microsoft.com/office/drawing/2014/main" id="{08A4D1BE-A281-AF46-BE6B-67F6286E762E}"/>
              </a:ext>
            </a:extLst>
          </p:cNvPr>
          <p:cNvCxnSpPr/>
          <p:nvPr/>
        </p:nvCxnSpPr>
        <p:spPr>
          <a:xfrm>
            <a:off x="330983" y="5246483"/>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6" name="直線コネクタ 115">
            <a:extLst>
              <a:ext uri="{FF2B5EF4-FFF2-40B4-BE49-F238E27FC236}">
                <a16:creationId xmlns:a16="http://schemas.microsoft.com/office/drawing/2014/main" id="{AF84935E-70FC-EB4A-9C52-57A9726B1755}"/>
              </a:ext>
            </a:extLst>
          </p:cNvPr>
          <p:cNvCxnSpPr/>
          <p:nvPr/>
        </p:nvCxnSpPr>
        <p:spPr>
          <a:xfrm>
            <a:off x="330983" y="5557426"/>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7" name="直線コネクタ 116">
            <a:extLst>
              <a:ext uri="{FF2B5EF4-FFF2-40B4-BE49-F238E27FC236}">
                <a16:creationId xmlns:a16="http://schemas.microsoft.com/office/drawing/2014/main" id="{422696B1-CBDD-D241-B538-782439E59C87}"/>
              </a:ext>
            </a:extLst>
          </p:cNvPr>
          <p:cNvCxnSpPr/>
          <p:nvPr/>
        </p:nvCxnSpPr>
        <p:spPr>
          <a:xfrm>
            <a:off x="330983" y="5868369"/>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8" name="直線コネクタ 117">
            <a:extLst>
              <a:ext uri="{FF2B5EF4-FFF2-40B4-BE49-F238E27FC236}">
                <a16:creationId xmlns:a16="http://schemas.microsoft.com/office/drawing/2014/main" id="{031E000E-A0D8-2540-8DAC-59DF7385FEFB}"/>
              </a:ext>
            </a:extLst>
          </p:cNvPr>
          <p:cNvCxnSpPr/>
          <p:nvPr/>
        </p:nvCxnSpPr>
        <p:spPr>
          <a:xfrm>
            <a:off x="330983" y="6179312"/>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19" name="テキスト ボックス 118">
            <a:extLst>
              <a:ext uri="{FF2B5EF4-FFF2-40B4-BE49-F238E27FC236}">
                <a16:creationId xmlns:a16="http://schemas.microsoft.com/office/drawing/2014/main" id="{18D271AC-0B30-084A-AC85-CFFA11AE5310}"/>
              </a:ext>
            </a:extLst>
          </p:cNvPr>
          <p:cNvSpPr txBox="1"/>
          <p:nvPr/>
        </p:nvSpPr>
        <p:spPr>
          <a:xfrm>
            <a:off x="873971" y="829847"/>
            <a:ext cx="818886" cy="239493"/>
          </a:xfrm>
          <a:prstGeom prst="rect">
            <a:avLst/>
          </a:prstGeom>
          <a:noFill/>
        </p:spPr>
        <p:txBody>
          <a:bodyPr wrap="none" rtlCol="0">
            <a:spAutoFit/>
          </a:bodyPr>
          <a:lstStyle/>
          <a:p>
            <a:pPr algn="ctr"/>
            <a:r>
              <a:rPr lang="ja-JP" altLang="en-US" sz="1000" dirty="0">
                <a:solidFill>
                  <a:schemeClr val="tx1">
                    <a:lumMod val="75000"/>
                    <a:lumOff val="25000"/>
                  </a:schemeClr>
                </a:solidFill>
                <a:latin typeface="Meiryo" panose="020B0604030504040204" pitchFamily="34" charset="-128"/>
                <a:ea typeface="Meiryo" panose="020B0604030504040204" pitchFamily="34" charset="-128"/>
              </a:rPr>
              <a:t>タスク名称</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22" name="直線コネクタ 121">
            <a:extLst>
              <a:ext uri="{FF2B5EF4-FFF2-40B4-BE49-F238E27FC236}">
                <a16:creationId xmlns:a16="http://schemas.microsoft.com/office/drawing/2014/main" id="{064BBB38-4EB9-5C43-B754-5E83A6B65443}"/>
              </a:ext>
            </a:extLst>
          </p:cNvPr>
          <p:cNvCxnSpPr/>
          <p:nvPr/>
        </p:nvCxnSpPr>
        <p:spPr>
          <a:xfrm>
            <a:off x="2316214" y="686422"/>
            <a:ext cx="1" cy="580383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23" name="直線コネクタ 122">
            <a:extLst>
              <a:ext uri="{FF2B5EF4-FFF2-40B4-BE49-F238E27FC236}">
                <a16:creationId xmlns:a16="http://schemas.microsoft.com/office/drawing/2014/main" id="{B135ED90-D2CC-1E41-BBE8-7E15D64D01B7}"/>
              </a:ext>
            </a:extLst>
          </p:cNvPr>
          <p:cNvCxnSpPr/>
          <p:nvPr/>
        </p:nvCxnSpPr>
        <p:spPr>
          <a:xfrm>
            <a:off x="4073497" y="686422"/>
            <a:ext cx="1" cy="580383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24" name="直線コネクタ 123">
            <a:extLst>
              <a:ext uri="{FF2B5EF4-FFF2-40B4-BE49-F238E27FC236}">
                <a16:creationId xmlns:a16="http://schemas.microsoft.com/office/drawing/2014/main" id="{B58494F4-C467-8C4A-BCB8-4BC1FB3E3641}"/>
              </a:ext>
            </a:extLst>
          </p:cNvPr>
          <p:cNvCxnSpPr/>
          <p:nvPr/>
        </p:nvCxnSpPr>
        <p:spPr>
          <a:xfrm>
            <a:off x="2899928" y="686422"/>
            <a:ext cx="1" cy="580383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25" name="直線コネクタ 124">
            <a:extLst>
              <a:ext uri="{FF2B5EF4-FFF2-40B4-BE49-F238E27FC236}">
                <a16:creationId xmlns:a16="http://schemas.microsoft.com/office/drawing/2014/main" id="{3C69657F-A028-7040-AF89-F4860BF510FB}"/>
              </a:ext>
            </a:extLst>
          </p:cNvPr>
          <p:cNvCxnSpPr/>
          <p:nvPr/>
        </p:nvCxnSpPr>
        <p:spPr>
          <a:xfrm>
            <a:off x="3483643" y="686422"/>
            <a:ext cx="1" cy="580383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grpSp>
        <p:nvGrpSpPr>
          <p:cNvPr id="126" name="グループ化 125">
            <a:extLst>
              <a:ext uri="{FF2B5EF4-FFF2-40B4-BE49-F238E27FC236}">
                <a16:creationId xmlns:a16="http://schemas.microsoft.com/office/drawing/2014/main" id="{829316B2-B786-B746-B1CA-4B8D033AC621}"/>
              </a:ext>
            </a:extLst>
          </p:cNvPr>
          <p:cNvGrpSpPr/>
          <p:nvPr/>
        </p:nvGrpSpPr>
        <p:grpSpPr>
          <a:xfrm>
            <a:off x="2325784" y="829848"/>
            <a:ext cx="1735073" cy="239493"/>
            <a:chOff x="2296106" y="579624"/>
            <a:chExt cx="1749864" cy="255322"/>
          </a:xfrm>
        </p:grpSpPr>
        <p:sp>
          <p:nvSpPr>
            <p:cNvPr id="127" name="テキスト ボックス 126">
              <a:extLst>
                <a:ext uri="{FF2B5EF4-FFF2-40B4-BE49-F238E27FC236}">
                  <a16:creationId xmlns:a16="http://schemas.microsoft.com/office/drawing/2014/main" id="{B45146F4-1D4B-084A-B079-6CC6E8DA2BA8}"/>
                </a:ext>
              </a:extLst>
            </p:cNvPr>
            <p:cNvSpPr txBox="1"/>
            <p:nvPr/>
          </p:nvSpPr>
          <p:spPr>
            <a:xfrm>
              <a:off x="2296106" y="579624"/>
              <a:ext cx="569388" cy="255322"/>
            </a:xfrm>
            <a:prstGeom prst="rect">
              <a:avLst/>
            </a:prstGeom>
            <a:noFill/>
          </p:spPr>
          <p:txBody>
            <a:bodyPr wrap="none" rtlCol="0">
              <a:spAutoFit/>
            </a:bodyPr>
            <a:lstStyle/>
            <a:p>
              <a:pPr algn="ctr"/>
              <a:r>
                <a:rPr lang="ja-JP" altLang="en-US" sz="1000" dirty="0">
                  <a:solidFill>
                    <a:schemeClr val="tx1">
                      <a:lumMod val="75000"/>
                      <a:lumOff val="25000"/>
                    </a:schemeClr>
                  </a:solidFill>
                  <a:latin typeface="Meiryo" panose="020B0604030504040204" pitchFamily="34" charset="-128"/>
                  <a:ea typeface="Meiryo" panose="020B0604030504040204" pitchFamily="34" charset="-128"/>
                </a:rPr>
                <a:t>開始日</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28" name="テキスト ボックス 127">
              <a:extLst>
                <a:ext uri="{FF2B5EF4-FFF2-40B4-BE49-F238E27FC236}">
                  <a16:creationId xmlns:a16="http://schemas.microsoft.com/office/drawing/2014/main" id="{7274C795-8A44-2E46-B71F-93BC693A525D}"/>
                </a:ext>
              </a:extLst>
            </p:cNvPr>
            <p:cNvSpPr txBox="1"/>
            <p:nvPr/>
          </p:nvSpPr>
          <p:spPr>
            <a:xfrm>
              <a:off x="2884796" y="579624"/>
              <a:ext cx="569388" cy="255322"/>
            </a:xfrm>
            <a:prstGeom prst="rect">
              <a:avLst/>
            </a:prstGeom>
            <a:noFill/>
          </p:spPr>
          <p:txBody>
            <a:bodyPr wrap="none" rtlCol="0">
              <a:spAutoFit/>
            </a:bodyPr>
            <a:lstStyle/>
            <a:p>
              <a:pPr algn="ctr"/>
              <a:r>
                <a:rPr lang="ja-JP" altLang="en-US" sz="1000" dirty="0">
                  <a:solidFill>
                    <a:schemeClr val="tx1">
                      <a:lumMod val="75000"/>
                      <a:lumOff val="25000"/>
                    </a:schemeClr>
                  </a:solidFill>
                  <a:latin typeface="Meiryo" panose="020B0604030504040204" pitchFamily="34" charset="-128"/>
                  <a:ea typeface="Meiryo" panose="020B0604030504040204" pitchFamily="34" charset="-128"/>
                </a:rPr>
                <a:t>完了日</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29" name="テキスト ボックス 128">
              <a:extLst>
                <a:ext uri="{FF2B5EF4-FFF2-40B4-BE49-F238E27FC236}">
                  <a16:creationId xmlns:a16="http://schemas.microsoft.com/office/drawing/2014/main" id="{C722ED14-0471-F647-9705-F7A5DFB46A17}"/>
                </a:ext>
              </a:extLst>
            </p:cNvPr>
            <p:cNvSpPr txBox="1"/>
            <p:nvPr/>
          </p:nvSpPr>
          <p:spPr>
            <a:xfrm>
              <a:off x="3476582" y="579624"/>
              <a:ext cx="569388" cy="255322"/>
            </a:xfrm>
            <a:prstGeom prst="rect">
              <a:avLst/>
            </a:prstGeom>
            <a:noFill/>
          </p:spPr>
          <p:txBody>
            <a:bodyPr wrap="none" rtlCol="0">
              <a:spAutoFit/>
            </a:bodyPr>
            <a:lstStyle/>
            <a:p>
              <a:pPr algn="ctr"/>
              <a:r>
                <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rPr>
                <a:t>担当者</a:t>
              </a:r>
            </a:p>
          </p:txBody>
        </p:sp>
      </p:grpSp>
      <p:cxnSp>
        <p:nvCxnSpPr>
          <p:cNvPr id="146" name="直線コネクタ 145">
            <a:extLst>
              <a:ext uri="{FF2B5EF4-FFF2-40B4-BE49-F238E27FC236}">
                <a16:creationId xmlns:a16="http://schemas.microsoft.com/office/drawing/2014/main" id="{83783580-540D-634C-A393-CBDACDD0E950}"/>
              </a:ext>
            </a:extLst>
          </p:cNvPr>
          <p:cNvCxnSpPr>
            <a:cxnSpLocks/>
          </p:cNvCxnSpPr>
          <p:nvPr/>
        </p:nvCxnSpPr>
        <p:spPr>
          <a:xfrm>
            <a:off x="4257023" y="94532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47" name="テキスト ボックス 146">
            <a:extLst>
              <a:ext uri="{FF2B5EF4-FFF2-40B4-BE49-F238E27FC236}">
                <a16:creationId xmlns:a16="http://schemas.microsoft.com/office/drawing/2014/main" id="{1417D4FC-C1DE-5C49-AFDB-3E87C9CB9BB3}"/>
              </a:ext>
            </a:extLst>
          </p:cNvPr>
          <p:cNvSpPr txBox="1"/>
          <p:nvPr/>
        </p:nvSpPr>
        <p:spPr>
          <a:xfrm>
            <a:off x="4018077" y="984036"/>
            <a:ext cx="294367" cy="194588"/>
          </a:xfrm>
          <a:prstGeom prst="rect">
            <a:avLst/>
          </a:prstGeom>
          <a:noFill/>
        </p:spPr>
        <p:txBody>
          <a:bodyPr wrap="none" rtlCol="0" anchor="ctr">
            <a:spAutoFit/>
          </a:bodyPr>
          <a:lstStyle/>
          <a:p>
            <a:pPr algn="ctr"/>
            <a:r>
              <a:rPr lang="en-US" altLang="ja-JP" sz="700" dirty="0">
                <a:solidFill>
                  <a:schemeClr val="tx1">
                    <a:lumMod val="75000"/>
                    <a:lumOff val="25000"/>
                  </a:schemeClr>
                </a:solidFill>
                <a:latin typeface="Meiryo" panose="020B0604030504040204" pitchFamily="34" charset="-128"/>
                <a:ea typeface="Meiryo" panose="020B0604030504040204" pitchFamily="34" charset="-128"/>
              </a:rPr>
              <a:t>01</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48" name="直線コネクタ 147">
            <a:extLst>
              <a:ext uri="{FF2B5EF4-FFF2-40B4-BE49-F238E27FC236}">
                <a16:creationId xmlns:a16="http://schemas.microsoft.com/office/drawing/2014/main" id="{BF06A938-B478-1143-BB88-482EA8EADDCE}"/>
              </a:ext>
            </a:extLst>
          </p:cNvPr>
          <p:cNvCxnSpPr>
            <a:cxnSpLocks/>
          </p:cNvCxnSpPr>
          <p:nvPr/>
        </p:nvCxnSpPr>
        <p:spPr>
          <a:xfrm>
            <a:off x="4807595"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49" name="テキスト ボックス 148">
            <a:extLst>
              <a:ext uri="{FF2B5EF4-FFF2-40B4-BE49-F238E27FC236}">
                <a16:creationId xmlns:a16="http://schemas.microsoft.com/office/drawing/2014/main" id="{E43311E1-F39A-7F45-B53C-AE34DCB6211B}"/>
              </a:ext>
            </a:extLst>
          </p:cNvPr>
          <p:cNvSpPr txBox="1"/>
          <p:nvPr/>
        </p:nvSpPr>
        <p:spPr>
          <a:xfrm>
            <a:off x="4568650"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04</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50" name="直線コネクタ 149">
            <a:extLst>
              <a:ext uri="{FF2B5EF4-FFF2-40B4-BE49-F238E27FC236}">
                <a16:creationId xmlns:a16="http://schemas.microsoft.com/office/drawing/2014/main" id="{73F3908A-37D3-EA47-A0DE-C617050A62E5}"/>
              </a:ext>
            </a:extLst>
          </p:cNvPr>
          <p:cNvCxnSpPr>
            <a:cxnSpLocks/>
          </p:cNvCxnSpPr>
          <p:nvPr/>
        </p:nvCxnSpPr>
        <p:spPr>
          <a:xfrm>
            <a:off x="4440547"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51" name="テキスト ボックス 150">
            <a:extLst>
              <a:ext uri="{FF2B5EF4-FFF2-40B4-BE49-F238E27FC236}">
                <a16:creationId xmlns:a16="http://schemas.microsoft.com/office/drawing/2014/main" id="{DD892743-9975-7446-B83B-7CFED9284314}"/>
              </a:ext>
            </a:extLst>
          </p:cNvPr>
          <p:cNvSpPr txBox="1"/>
          <p:nvPr/>
        </p:nvSpPr>
        <p:spPr>
          <a:xfrm>
            <a:off x="4201601" y="984036"/>
            <a:ext cx="294367" cy="194588"/>
          </a:xfrm>
          <a:prstGeom prst="rect">
            <a:avLst/>
          </a:prstGeom>
          <a:noFill/>
        </p:spPr>
        <p:txBody>
          <a:bodyPr wrap="none" rtlCol="0" anchor="ctr">
            <a:spAutoFit/>
          </a:bodyPr>
          <a:lstStyle/>
          <a:p>
            <a:pPr algn="ctr"/>
            <a:r>
              <a:rPr lang="en-US" altLang="ja-JP" sz="700" dirty="0">
                <a:solidFill>
                  <a:schemeClr val="tx1">
                    <a:lumMod val="75000"/>
                    <a:lumOff val="25000"/>
                  </a:schemeClr>
                </a:solidFill>
                <a:latin typeface="Meiryo" panose="020B0604030504040204" pitchFamily="34" charset="-128"/>
                <a:ea typeface="Meiryo" panose="020B0604030504040204" pitchFamily="34" charset="-128"/>
              </a:rPr>
              <a:t>02</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52" name="直線コネクタ 151">
            <a:extLst>
              <a:ext uri="{FF2B5EF4-FFF2-40B4-BE49-F238E27FC236}">
                <a16:creationId xmlns:a16="http://schemas.microsoft.com/office/drawing/2014/main" id="{6234A506-206E-864B-BF28-DFF5BC1B0888}"/>
              </a:ext>
            </a:extLst>
          </p:cNvPr>
          <p:cNvCxnSpPr>
            <a:cxnSpLocks/>
          </p:cNvCxnSpPr>
          <p:nvPr/>
        </p:nvCxnSpPr>
        <p:spPr>
          <a:xfrm>
            <a:off x="4624072"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53" name="テキスト ボックス 152">
            <a:extLst>
              <a:ext uri="{FF2B5EF4-FFF2-40B4-BE49-F238E27FC236}">
                <a16:creationId xmlns:a16="http://schemas.microsoft.com/office/drawing/2014/main" id="{27B2F3C8-E514-5145-ADF1-D36A48051595}"/>
              </a:ext>
            </a:extLst>
          </p:cNvPr>
          <p:cNvSpPr txBox="1"/>
          <p:nvPr/>
        </p:nvSpPr>
        <p:spPr>
          <a:xfrm>
            <a:off x="4385126" y="984036"/>
            <a:ext cx="294367" cy="194588"/>
          </a:xfrm>
          <a:prstGeom prst="rect">
            <a:avLst/>
          </a:prstGeom>
          <a:noFill/>
        </p:spPr>
        <p:txBody>
          <a:bodyPr wrap="none" rtlCol="0" anchor="ctr">
            <a:spAutoFit/>
          </a:bodyPr>
          <a:lstStyle/>
          <a:p>
            <a:pPr algn="ctr"/>
            <a:r>
              <a:rPr lang="en-US" altLang="ja-JP" sz="700" dirty="0">
                <a:solidFill>
                  <a:schemeClr val="tx1">
                    <a:lumMod val="75000"/>
                    <a:lumOff val="25000"/>
                  </a:schemeClr>
                </a:solidFill>
                <a:latin typeface="Meiryo" panose="020B0604030504040204" pitchFamily="34" charset="-128"/>
                <a:ea typeface="Meiryo" panose="020B0604030504040204" pitchFamily="34" charset="-128"/>
              </a:rPr>
              <a:t>03</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54" name="直線コネクタ 153">
            <a:extLst>
              <a:ext uri="{FF2B5EF4-FFF2-40B4-BE49-F238E27FC236}">
                <a16:creationId xmlns:a16="http://schemas.microsoft.com/office/drawing/2014/main" id="{B8855B5B-E5F0-2440-AFF0-377B6A7BCC86}"/>
              </a:ext>
            </a:extLst>
          </p:cNvPr>
          <p:cNvCxnSpPr>
            <a:cxnSpLocks/>
          </p:cNvCxnSpPr>
          <p:nvPr/>
        </p:nvCxnSpPr>
        <p:spPr>
          <a:xfrm>
            <a:off x="4991120"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55" name="テキスト ボックス 154">
            <a:extLst>
              <a:ext uri="{FF2B5EF4-FFF2-40B4-BE49-F238E27FC236}">
                <a16:creationId xmlns:a16="http://schemas.microsoft.com/office/drawing/2014/main" id="{7E9996E0-3708-E343-BFBC-43451E44F128}"/>
              </a:ext>
            </a:extLst>
          </p:cNvPr>
          <p:cNvSpPr txBox="1"/>
          <p:nvPr/>
        </p:nvSpPr>
        <p:spPr>
          <a:xfrm>
            <a:off x="4752174" y="984036"/>
            <a:ext cx="294367" cy="194588"/>
          </a:xfrm>
          <a:prstGeom prst="rect">
            <a:avLst/>
          </a:prstGeom>
          <a:noFill/>
        </p:spPr>
        <p:txBody>
          <a:bodyPr wrap="none" rtlCol="0" anchor="ctr">
            <a:spAutoFit/>
          </a:bodyPr>
          <a:lstStyle/>
          <a:p>
            <a:pPr algn="ctr"/>
            <a:r>
              <a:rPr lang="en-US" altLang="ja-JP" sz="700" dirty="0">
                <a:solidFill>
                  <a:schemeClr val="tx1">
                    <a:lumMod val="75000"/>
                    <a:lumOff val="25000"/>
                  </a:schemeClr>
                </a:solidFill>
                <a:latin typeface="Meiryo" panose="020B0604030504040204" pitchFamily="34" charset="-128"/>
                <a:ea typeface="Meiryo" panose="020B0604030504040204" pitchFamily="34" charset="-128"/>
              </a:rPr>
              <a:t>05</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56" name="直線コネクタ 155">
            <a:extLst>
              <a:ext uri="{FF2B5EF4-FFF2-40B4-BE49-F238E27FC236}">
                <a16:creationId xmlns:a16="http://schemas.microsoft.com/office/drawing/2014/main" id="{1F88207F-1B7E-CD40-A06C-C5E4FA47997A}"/>
              </a:ext>
            </a:extLst>
          </p:cNvPr>
          <p:cNvCxnSpPr>
            <a:cxnSpLocks/>
          </p:cNvCxnSpPr>
          <p:nvPr/>
        </p:nvCxnSpPr>
        <p:spPr>
          <a:xfrm>
            <a:off x="5174644"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57" name="テキスト ボックス 156">
            <a:extLst>
              <a:ext uri="{FF2B5EF4-FFF2-40B4-BE49-F238E27FC236}">
                <a16:creationId xmlns:a16="http://schemas.microsoft.com/office/drawing/2014/main" id="{E9973DEE-ACAC-2241-B136-325DE936E697}"/>
              </a:ext>
            </a:extLst>
          </p:cNvPr>
          <p:cNvSpPr txBox="1"/>
          <p:nvPr/>
        </p:nvSpPr>
        <p:spPr>
          <a:xfrm>
            <a:off x="4935698"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06</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58" name="直線コネクタ 157">
            <a:extLst>
              <a:ext uri="{FF2B5EF4-FFF2-40B4-BE49-F238E27FC236}">
                <a16:creationId xmlns:a16="http://schemas.microsoft.com/office/drawing/2014/main" id="{B7882E41-3147-2B41-8E95-BE2746B2E5CE}"/>
              </a:ext>
            </a:extLst>
          </p:cNvPr>
          <p:cNvCxnSpPr>
            <a:cxnSpLocks/>
          </p:cNvCxnSpPr>
          <p:nvPr/>
        </p:nvCxnSpPr>
        <p:spPr>
          <a:xfrm>
            <a:off x="5358169"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59" name="テキスト ボックス 158">
            <a:extLst>
              <a:ext uri="{FF2B5EF4-FFF2-40B4-BE49-F238E27FC236}">
                <a16:creationId xmlns:a16="http://schemas.microsoft.com/office/drawing/2014/main" id="{A29FF36E-D5AB-6449-BF13-A8D3ADB8E1D4}"/>
              </a:ext>
            </a:extLst>
          </p:cNvPr>
          <p:cNvSpPr txBox="1"/>
          <p:nvPr/>
        </p:nvSpPr>
        <p:spPr>
          <a:xfrm>
            <a:off x="5119223" y="984036"/>
            <a:ext cx="294367" cy="194588"/>
          </a:xfrm>
          <a:prstGeom prst="rect">
            <a:avLst/>
          </a:prstGeom>
          <a:noFill/>
        </p:spPr>
        <p:txBody>
          <a:bodyPr wrap="none" rtlCol="0" anchor="ctr">
            <a:spAutoFit/>
          </a:bodyPr>
          <a:lstStyle/>
          <a:p>
            <a:pPr algn="ctr"/>
            <a:r>
              <a:rPr lang="en-US" altLang="ja-JP" sz="700" dirty="0">
                <a:solidFill>
                  <a:schemeClr val="tx1">
                    <a:lumMod val="75000"/>
                    <a:lumOff val="25000"/>
                  </a:schemeClr>
                </a:solidFill>
                <a:latin typeface="Meiryo" panose="020B0604030504040204" pitchFamily="34" charset="-128"/>
                <a:ea typeface="Meiryo" panose="020B0604030504040204" pitchFamily="34" charset="-128"/>
              </a:rPr>
              <a:t>07</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60" name="直線コネクタ 159">
            <a:extLst>
              <a:ext uri="{FF2B5EF4-FFF2-40B4-BE49-F238E27FC236}">
                <a16:creationId xmlns:a16="http://schemas.microsoft.com/office/drawing/2014/main" id="{C0741B01-B627-F743-A429-01C2D7845E9B}"/>
              </a:ext>
            </a:extLst>
          </p:cNvPr>
          <p:cNvCxnSpPr>
            <a:cxnSpLocks/>
          </p:cNvCxnSpPr>
          <p:nvPr/>
        </p:nvCxnSpPr>
        <p:spPr>
          <a:xfrm>
            <a:off x="5541693"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61" name="テキスト ボックス 160">
            <a:extLst>
              <a:ext uri="{FF2B5EF4-FFF2-40B4-BE49-F238E27FC236}">
                <a16:creationId xmlns:a16="http://schemas.microsoft.com/office/drawing/2014/main" id="{3F410B00-D7F5-8143-808D-76F326963EE9}"/>
              </a:ext>
            </a:extLst>
          </p:cNvPr>
          <p:cNvSpPr txBox="1"/>
          <p:nvPr/>
        </p:nvSpPr>
        <p:spPr>
          <a:xfrm>
            <a:off x="5302747" y="984036"/>
            <a:ext cx="294367" cy="194588"/>
          </a:xfrm>
          <a:prstGeom prst="rect">
            <a:avLst/>
          </a:prstGeom>
          <a:noFill/>
        </p:spPr>
        <p:txBody>
          <a:bodyPr wrap="none" rtlCol="0" anchor="ctr">
            <a:spAutoFit/>
          </a:bodyPr>
          <a:lstStyle/>
          <a:p>
            <a:pPr algn="ctr"/>
            <a:r>
              <a:rPr lang="en-US" altLang="ja-JP" sz="700" dirty="0">
                <a:solidFill>
                  <a:schemeClr val="tx1">
                    <a:lumMod val="75000"/>
                    <a:lumOff val="25000"/>
                  </a:schemeClr>
                </a:solidFill>
                <a:latin typeface="Meiryo" panose="020B0604030504040204" pitchFamily="34" charset="-128"/>
                <a:ea typeface="Meiryo" panose="020B0604030504040204" pitchFamily="34" charset="-128"/>
              </a:rPr>
              <a:t>08</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62" name="直線コネクタ 161">
            <a:extLst>
              <a:ext uri="{FF2B5EF4-FFF2-40B4-BE49-F238E27FC236}">
                <a16:creationId xmlns:a16="http://schemas.microsoft.com/office/drawing/2014/main" id="{FC063685-D4E2-1144-A764-726291997B83}"/>
              </a:ext>
            </a:extLst>
          </p:cNvPr>
          <p:cNvCxnSpPr>
            <a:cxnSpLocks/>
          </p:cNvCxnSpPr>
          <p:nvPr/>
        </p:nvCxnSpPr>
        <p:spPr>
          <a:xfrm>
            <a:off x="5725218"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63" name="テキスト ボックス 162">
            <a:extLst>
              <a:ext uri="{FF2B5EF4-FFF2-40B4-BE49-F238E27FC236}">
                <a16:creationId xmlns:a16="http://schemas.microsoft.com/office/drawing/2014/main" id="{3E7E1366-FB5B-0145-BB9B-CDD40139228F}"/>
              </a:ext>
            </a:extLst>
          </p:cNvPr>
          <p:cNvSpPr txBox="1"/>
          <p:nvPr/>
        </p:nvSpPr>
        <p:spPr>
          <a:xfrm>
            <a:off x="5486272" y="984036"/>
            <a:ext cx="294367" cy="194588"/>
          </a:xfrm>
          <a:prstGeom prst="rect">
            <a:avLst/>
          </a:prstGeom>
          <a:noFill/>
        </p:spPr>
        <p:txBody>
          <a:bodyPr wrap="none" rtlCol="0" anchor="ctr">
            <a:spAutoFit/>
          </a:bodyPr>
          <a:lstStyle/>
          <a:p>
            <a:pPr algn="ctr"/>
            <a:r>
              <a:rPr lang="en-US" altLang="ja-JP" sz="700" dirty="0">
                <a:solidFill>
                  <a:schemeClr val="tx1">
                    <a:lumMod val="75000"/>
                    <a:lumOff val="25000"/>
                  </a:schemeClr>
                </a:solidFill>
                <a:latin typeface="Meiryo" panose="020B0604030504040204" pitchFamily="34" charset="-128"/>
                <a:ea typeface="Meiryo" panose="020B0604030504040204" pitchFamily="34" charset="-128"/>
              </a:rPr>
              <a:t>09</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64" name="直線コネクタ 163">
            <a:extLst>
              <a:ext uri="{FF2B5EF4-FFF2-40B4-BE49-F238E27FC236}">
                <a16:creationId xmlns:a16="http://schemas.microsoft.com/office/drawing/2014/main" id="{CBC66920-260B-9D4E-96EE-22CE2BD60B26}"/>
              </a:ext>
            </a:extLst>
          </p:cNvPr>
          <p:cNvCxnSpPr>
            <a:cxnSpLocks/>
          </p:cNvCxnSpPr>
          <p:nvPr/>
        </p:nvCxnSpPr>
        <p:spPr>
          <a:xfrm>
            <a:off x="5908741"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65" name="テキスト ボックス 164">
            <a:extLst>
              <a:ext uri="{FF2B5EF4-FFF2-40B4-BE49-F238E27FC236}">
                <a16:creationId xmlns:a16="http://schemas.microsoft.com/office/drawing/2014/main" id="{AE175FFF-866A-7C4A-8393-1F0631E06689}"/>
              </a:ext>
            </a:extLst>
          </p:cNvPr>
          <p:cNvSpPr txBox="1"/>
          <p:nvPr/>
        </p:nvSpPr>
        <p:spPr>
          <a:xfrm>
            <a:off x="5669796"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10</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66" name="直線コネクタ 165">
            <a:extLst>
              <a:ext uri="{FF2B5EF4-FFF2-40B4-BE49-F238E27FC236}">
                <a16:creationId xmlns:a16="http://schemas.microsoft.com/office/drawing/2014/main" id="{FBA17656-7F0F-4540-8D7C-7A8A4E576BDA}"/>
              </a:ext>
            </a:extLst>
          </p:cNvPr>
          <p:cNvCxnSpPr>
            <a:cxnSpLocks/>
          </p:cNvCxnSpPr>
          <p:nvPr/>
        </p:nvCxnSpPr>
        <p:spPr>
          <a:xfrm>
            <a:off x="6092266"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67" name="テキスト ボックス 166">
            <a:extLst>
              <a:ext uri="{FF2B5EF4-FFF2-40B4-BE49-F238E27FC236}">
                <a16:creationId xmlns:a16="http://schemas.microsoft.com/office/drawing/2014/main" id="{137A46F8-2AD9-BF4B-89E8-4B927D842370}"/>
              </a:ext>
            </a:extLst>
          </p:cNvPr>
          <p:cNvSpPr txBox="1"/>
          <p:nvPr/>
        </p:nvSpPr>
        <p:spPr>
          <a:xfrm>
            <a:off x="5853320"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11</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68" name="直線コネクタ 167">
            <a:extLst>
              <a:ext uri="{FF2B5EF4-FFF2-40B4-BE49-F238E27FC236}">
                <a16:creationId xmlns:a16="http://schemas.microsoft.com/office/drawing/2014/main" id="{BFA175EB-C597-6046-A96A-0B8CFF3842E5}"/>
              </a:ext>
            </a:extLst>
          </p:cNvPr>
          <p:cNvCxnSpPr>
            <a:cxnSpLocks/>
          </p:cNvCxnSpPr>
          <p:nvPr/>
        </p:nvCxnSpPr>
        <p:spPr>
          <a:xfrm>
            <a:off x="6459315"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69" name="テキスト ボックス 168">
            <a:extLst>
              <a:ext uri="{FF2B5EF4-FFF2-40B4-BE49-F238E27FC236}">
                <a16:creationId xmlns:a16="http://schemas.microsoft.com/office/drawing/2014/main" id="{1D57CA0C-9A7A-F444-B25A-D18843946B32}"/>
              </a:ext>
            </a:extLst>
          </p:cNvPr>
          <p:cNvSpPr txBox="1"/>
          <p:nvPr/>
        </p:nvSpPr>
        <p:spPr>
          <a:xfrm>
            <a:off x="6220369"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13</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70" name="直線コネクタ 169">
            <a:extLst>
              <a:ext uri="{FF2B5EF4-FFF2-40B4-BE49-F238E27FC236}">
                <a16:creationId xmlns:a16="http://schemas.microsoft.com/office/drawing/2014/main" id="{E9BDAA6A-FE56-9444-8239-1199B3122BCF}"/>
              </a:ext>
            </a:extLst>
          </p:cNvPr>
          <p:cNvCxnSpPr>
            <a:cxnSpLocks/>
          </p:cNvCxnSpPr>
          <p:nvPr/>
        </p:nvCxnSpPr>
        <p:spPr>
          <a:xfrm>
            <a:off x="6642839"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71" name="テキスト ボックス 170">
            <a:extLst>
              <a:ext uri="{FF2B5EF4-FFF2-40B4-BE49-F238E27FC236}">
                <a16:creationId xmlns:a16="http://schemas.microsoft.com/office/drawing/2014/main" id="{03F25793-5BEC-A94E-AD72-67A45B09A1DB}"/>
              </a:ext>
            </a:extLst>
          </p:cNvPr>
          <p:cNvSpPr txBox="1"/>
          <p:nvPr/>
        </p:nvSpPr>
        <p:spPr>
          <a:xfrm>
            <a:off x="6403893"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14</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72" name="直線コネクタ 171">
            <a:extLst>
              <a:ext uri="{FF2B5EF4-FFF2-40B4-BE49-F238E27FC236}">
                <a16:creationId xmlns:a16="http://schemas.microsoft.com/office/drawing/2014/main" id="{442BF635-B094-974A-ACF4-0373C9ACF2F1}"/>
              </a:ext>
            </a:extLst>
          </p:cNvPr>
          <p:cNvCxnSpPr>
            <a:cxnSpLocks/>
          </p:cNvCxnSpPr>
          <p:nvPr/>
        </p:nvCxnSpPr>
        <p:spPr>
          <a:xfrm>
            <a:off x="6275790"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73" name="テキスト ボックス 172">
            <a:extLst>
              <a:ext uri="{FF2B5EF4-FFF2-40B4-BE49-F238E27FC236}">
                <a16:creationId xmlns:a16="http://schemas.microsoft.com/office/drawing/2014/main" id="{0F6C6596-6EFF-7146-9990-5A7A658D3068}"/>
              </a:ext>
            </a:extLst>
          </p:cNvPr>
          <p:cNvSpPr txBox="1"/>
          <p:nvPr/>
        </p:nvSpPr>
        <p:spPr>
          <a:xfrm>
            <a:off x="6036844"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12</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74" name="直線コネクタ 173">
            <a:extLst>
              <a:ext uri="{FF2B5EF4-FFF2-40B4-BE49-F238E27FC236}">
                <a16:creationId xmlns:a16="http://schemas.microsoft.com/office/drawing/2014/main" id="{909E8F9E-429B-644E-8C2D-D846BA8D5786}"/>
              </a:ext>
            </a:extLst>
          </p:cNvPr>
          <p:cNvCxnSpPr>
            <a:cxnSpLocks/>
          </p:cNvCxnSpPr>
          <p:nvPr/>
        </p:nvCxnSpPr>
        <p:spPr>
          <a:xfrm>
            <a:off x="6826364"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75" name="テキスト ボックス 174">
            <a:extLst>
              <a:ext uri="{FF2B5EF4-FFF2-40B4-BE49-F238E27FC236}">
                <a16:creationId xmlns:a16="http://schemas.microsoft.com/office/drawing/2014/main" id="{A712851E-4016-1C4A-8568-BFACC4399071}"/>
              </a:ext>
            </a:extLst>
          </p:cNvPr>
          <p:cNvSpPr txBox="1"/>
          <p:nvPr/>
        </p:nvSpPr>
        <p:spPr>
          <a:xfrm>
            <a:off x="6587418"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15</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76" name="直線コネクタ 175">
            <a:extLst>
              <a:ext uri="{FF2B5EF4-FFF2-40B4-BE49-F238E27FC236}">
                <a16:creationId xmlns:a16="http://schemas.microsoft.com/office/drawing/2014/main" id="{7F99775F-9E3F-0445-A37D-DA724CA29040}"/>
              </a:ext>
            </a:extLst>
          </p:cNvPr>
          <p:cNvCxnSpPr>
            <a:cxnSpLocks/>
          </p:cNvCxnSpPr>
          <p:nvPr/>
        </p:nvCxnSpPr>
        <p:spPr>
          <a:xfrm>
            <a:off x="7009888"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77" name="テキスト ボックス 176">
            <a:extLst>
              <a:ext uri="{FF2B5EF4-FFF2-40B4-BE49-F238E27FC236}">
                <a16:creationId xmlns:a16="http://schemas.microsoft.com/office/drawing/2014/main" id="{2566F18F-6C6D-B74B-95C1-B87D27FBAF01}"/>
              </a:ext>
            </a:extLst>
          </p:cNvPr>
          <p:cNvSpPr txBox="1"/>
          <p:nvPr/>
        </p:nvSpPr>
        <p:spPr>
          <a:xfrm>
            <a:off x="6770942"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16</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78" name="直線コネクタ 177">
            <a:extLst>
              <a:ext uri="{FF2B5EF4-FFF2-40B4-BE49-F238E27FC236}">
                <a16:creationId xmlns:a16="http://schemas.microsoft.com/office/drawing/2014/main" id="{363B8D2E-E736-A34B-A518-F672D48A0034}"/>
              </a:ext>
            </a:extLst>
          </p:cNvPr>
          <p:cNvCxnSpPr>
            <a:cxnSpLocks/>
          </p:cNvCxnSpPr>
          <p:nvPr/>
        </p:nvCxnSpPr>
        <p:spPr>
          <a:xfrm>
            <a:off x="7193413"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79" name="テキスト ボックス 178">
            <a:extLst>
              <a:ext uri="{FF2B5EF4-FFF2-40B4-BE49-F238E27FC236}">
                <a16:creationId xmlns:a16="http://schemas.microsoft.com/office/drawing/2014/main" id="{8BDF0815-BCAD-C043-9C3E-7E5362066FFF}"/>
              </a:ext>
            </a:extLst>
          </p:cNvPr>
          <p:cNvSpPr txBox="1"/>
          <p:nvPr/>
        </p:nvSpPr>
        <p:spPr>
          <a:xfrm>
            <a:off x="6954467"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17</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80" name="直線コネクタ 179">
            <a:extLst>
              <a:ext uri="{FF2B5EF4-FFF2-40B4-BE49-F238E27FC236}">
                <a16:creationId xmlns:a16="http://schemas.microsoft.com/office/drawing/2014/main" id="{0A3F7BDC-1D9C-C04B-BCEF-965F325FEE52}"/>
              </a:ext>
            </a:extLst>
          </p:cNvPr>
          <p:cNvCxnSpPr>
            <a:cxnSpLocks/>
          </p:cNvCxnSpPr>
          <p:nvPr/>
        </p:nvCxnSpPr>
        <p:spPr>
          <a:xfrm>
            <a:off x="7376937"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81" name="テキスト ボックス 180">
            <a:extLst>
              <a:ext uri="{FF2B5EF4-FFF2-40B4-BE49-F238E27FC236}">
                <a16:creationId xmlns:a16="http://schemas.microsoft.com/office/drawing/2014/main" id="{02F5BF3A-CDA7-3542-86E2-9133E4FAF47D}"/>
              </a:ext>
            </a:extLst>
          </p:cNvPr>
          <p:cNvSpPr txBox="1"/>
          <p:nvPr/>
        </p:nvSpPr>
        <p:spPr>
          <a:xfrm>
            <a:off x="7137991"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18</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82" name="直線コネクタ 181">
            <a:extLst>
              <a:ext uri="{FF2B5EF4-FFF2-40B4-BE49-F238E27FC236}">
                <a16:creationId xmlns:a16="http://schemas.microsoft.com/office/drawing/2014/main" id="{4D5C4C93-87E4-4D48-B13C-5DD4FABFD038}"/>
              </a:ext>
            </a:extLst>
          </p:cNvPr>
          <p:cNvCxnSpPr>
            <a:cxnSpLocks/>
          </p:cNvCxnSpPr>
          <p:nvPr/>
        </p:nvCxnSpPr>
        <p:spPr>
          <a:xfrm>
            <a:off x="7560462"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83" name="テキスト ボックス 182">
            <a:extLst>
              <a:ext uri="{FF2B5EF4-FFF2-40B4-BE49-F238E27FC236}">
                <a16:creationId xmlns:a16="http://schemas.microsoft.com/office/drawing/2014/main" id="{F2A3974B-C006-764F-B8C5-A675E128E4E4}"/>
              </a:ext>
            </a:extLst>
          </p:cNvPr>
          <p:cNvSpPr txBox="1"/>
          <p:nvPr/>
        </p:nvSpPr>
        <p:spPr>
          <a:xfrm>
            <a:off x="7321516"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19</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84" name="直線コネクタ 183">
            <a:extLst>
              <a:ext uri="{FF2B5EF4-FFF2-40B4-BE49-F238E27FC236}">
                <a16:creationId xmlns:a16="http://schemas.microsoft.com/office/drawing/2014/main" id="{DD15B077-3C9E-CF47-9D3C-3BDB0FF8BF08}"/>
              </a:ext>
            </a:extLst>
          </p:cNvPr>
          <p:cNvCxnSpPr>
            <a:cxnSpLocks/>
          </p:cNvCxnSpPr>
          <p:nvPr/>
        </p:nvCxnSpPr>
        <p:spPr>
          <a:xfrm>
            <a:off x="7743986"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85" name="テキスト ボックス 184">
            <a:extLst>
              <a:ext uri="{FF2B5EF4-FFF2-40B4-BE49-F238E27FC236}">
                <a16:creationId xmlns:a16="http://schemas.microsoft.com/office/drawing/2014/main" id="{04B4AEC1-12CD-5D4C-9F38-C814E8FDE8E1}"/>
              </a:ext>
            </a:extLst>
          </p:cNvPr>
          <p:cNvSpPr txBox="1"/>
          <p:nvPr/>
        </p:nvSpPr>
        <p:spPr>
          <a:xfrm>
            <a:off x="7505040"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20</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86" name="直線コネクタ 185">
            <a:extLst>
              <a:ext uri="{FF2B5EF4-FFF2-40B4-BE49-F238E27FC236}">
                <a16:creationId xmlns:a16="http://schemas.microsoft.com/office/drawing/2014/main" id="{9D142C5A-580E-774E-979B-3B359C724D64}"/>
              </a:ext>
            </a:extLst>
          </p:cNvPr>
          <p:cNvCxnSpPr>
            <a:cxnSpLocks/>
          </p:cNvCxnSpPr>
          <p:nvPr/>
        </p:nvCxnSpPr>
        <p:spPr>
          <a:xfrm>
            <a:off x="7927511"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87" name="テキスト ボックス 186">
            <a:extLst>
              <a:ext uri="{FF2B5EF4-FFF2-40B4-BE49-F238E27FC236}">
                <a16:creationId xmlns:a16="http://schemas.microsoft.com/office/drawing/2014/main" id="{C8640F0E-DF5D-1944-95A5-8C1635F2111E}"/>
              </a:ext>
            </a:extLst>
          </p:cNvPr>
          <p:cNvSpPr txBox="1"/>
          <p:nvPr/>
        </p:nvSpPr>
        <p:spPr>
          <a:xfrm>
            <a:off x="7688565"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21</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88" name="直線コネクタ 187">
            <a:extLst>
              <a:ext uri="{FF2B5EF4-FFF2-40B4-BE49-F238E27FC236}">
                <a16:creationId xmlns:a16="http://schemas.microsoft.com/office/drawing/2014/main" id="{0483AB25-8F49-7C44-8BFB-3FC64964BE8B}"/>
              </a:ext>
            </a:extLst>
          </p:cNvPr>
          <p:cNvCxnSpPr>
            <a:cxnSpLocks/>
          </p:cNvCxnSpPr>
          <p:nvPr/>
        </p:nvCxnSpPr>
        <p:spPr>
          <a:xfrm>
            <a:off x="8111035"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89" name="テキスト ボックス 188">
            <a:extLst>
              <a:ext uri="{FF2B5EF4-FFF2-40B4-BE49-F238E27FC236}">
                <a16:creationId xmlns:a16="http://schemas.microsoft.com/office/drawing/2014/main" id="{18C424FB-F09D-7644-A3F1-D5B3076D3DB0}"/>
              </a:ext>
            </a:extLst>
          </p:cNvPr>
          <p:cNvSpPr txBox="1"/>
          <p:nvPr/>
        </p:nvSpPr>
        <p:spPr>
          <a:xfrm>
            <a:off x="7872089"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22</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90" name="直線コネクタ 189">
            <a:extLst>
              <a:ext uri="{FF2B5EF4-FFF2-40B4-BE49-F238E27FC236}">
                <a16:creationId xmlns:a16="http://schemas.microsoft.com/office/drawing/2014/main" id="{C02081BD-09D4-2C48-8588-E4B601D5D289}"/>
              </a:ext>
            </a:extLst>
          </p:cNvPr>
          <p:cNvCxnSpPr>
            <a:cxnSpLocks/>
          </p:cNvCxnSpPr>
          <p:nvPr/>
        </p:nvCxnSpPr>
        <p:spPr>
          <a:xfrm>
            <a:off x="8294560"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91" name="テキスト ボックス 190">
            <a:extLst>
              <a:ext uri="{FF2B5EF4-FFF2-40B4-BE49-F238E27FC236}">
                <a16:creationId xmlns:a16="http://schemas.microsoft.com/office/drawing/2014/main" id="{74C40833-17AE-D242-B2FE-D1D486EC5C38}"/>
              </a:ext>
            </a:extLst>
          </p:cNvPr>
          <p:cNvSpPr txBox="1"/>
          <p:nvPr/>
        </p:nvSpPr>
        <p:spPr>
          <a:xfrm>
            <a:off x="8055614"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23</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92" name="直線コネクタ 191">
            <a:extLst>
              <a:ext uri="{FF2B5EF4-FFF2-40B4-BE49-F238E27FC236}">
                <a16:creationId xmlns:a16="http://schemas.microsoft.com/office/drawing/2014/main" id="{013AEA98-8358-3247-B3EE-463424E2F281}"/>
              </a:ext>
            </a:extLst>
          </p:cNvPr>
          <p:cNvCxnSpPr>
            <a:cxnSpLocks/>
          </p:cNvCxnSpPr>
          <p:nvPr/>
        </p:nvCxnSpPr>
        <p:spPr>
          <a:xfrm>
            <a:off x="8478084"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93" name="テキスト ボックス 192">
            <a:extLst>
              <a:ext uri="{FF2B5EF4-FFF2-40B4-BE49-F238E27FC236}">
                <a16:creationId xmlns:a16="http://schemas.microsoft.com/office/drawing/2014/main" id="{E0E3B14C-E9F4-2946-A12B-FB0F5390751F}"/>
              </a:ext>
            </a:extLst>
          </p:cNvPr>
          <p:cNvSpPr txBox="1"/>
          <p:nvPr/>
        </p:nvSpPr>
        <p:spPr>
          <a:xfrm>
            <a:off x="8239138"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24</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94" name="直線コネクタ 193">
            <a:extLst>
              <a:ext uri="{FF2B5EF4-FFF2-40B4-BE49-F238E27FC236}">
                <a16:creationId xmlns:a16="http://schemas.microsoft.com/office/drawing/2014/main" id="{8462DB63-30C1-4744-A8D5-3B7B0EADA3AC}"/>
              </a:ext>
            </a:extLst>
          </p:cNvPr>
          <p:cNvCxnSpPr>
            <a:cxnSpLocks/>
          </p:cNvCxnSpPr>
          <p:nvPr/>
        </p:nvCxnSpPr>
        <p:spPr>
          <a:xfrm>
            <a:off x="8661609"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95" name="テキスト ボックス 194">
            <a:extLst>
              <a:ext uri="{FF2B5EF4-FFF2-40B4-BE49-F238E27FC236}">
                <a16:creationId xmlns:a16="http://schemas.microsoft.com/office/drawing/2014/main" id="{FD72DFBD-E3AE-A248-9C87-9CBCB3C76897}"/>
              </a:ext>
            </a:extLst>
          </p:cNvPr>
          <p:cNvSpPr txBox="1"/>
          <p:nvPr/>
        </p:nvSpPr>
        <p:spPr>
          <a:xfrm>
            <a:off x="8422663" y="984036"/>
            <a:ext cx="294367" cy="194588"/>
          </a:xfrm>
          <a:prstGeom prst="rect">
            <a:avLst/>
          </a:prstGeom>
          <a:noFill/>
        </p:spPr>
        <p:txBody>
          <a:bodyPr wrap="none" rtlCol="0" anchor="ctr">
            <a:spAutoFit/>
          </a:bodyPr>
          <a:lstStyle/>
          <a:p>
            <a:pPr algn="ctr"/>
            <a:r>
              <a:rPr lang="en-US" altLang="ja-JP" sz="700" dirty="0">
                <a:solidFill>
                  <a:schemeClr val="tx1">
                    <a:lumMod val="75000"/>
                    <a:lumOff val="25000"/>
                  </a:schemeClr>
                </a:solidFill>
                <a:latin typeface="Meiryo" panose="020B0604030504040204" pitchFamily="34" charset="-128"/>
                <a:ea typeface="Meiryo" panose="020B0604030504040204" pitchFamily="34" charset="-128"/>
              </a:rPr>
              <a:t>25</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96" name="直線コネクタ 195">
            <a:extLst>
              <a:ext uri="{FF2B5EF4-FFF2-40B4-BE49-F238E27FC236}">
                <a16:creationId xmlns:a16="http://schemas.microsoft.com/office/drawing/2014/main" id="{50B871A6-4CD2-FF40-8294-8645384E3C66}"/>
              </a:ext>
            </a:extLst>
          </p:cNvPr>
          <p:cNvCxnSpPr>
            <a:cxnSpLocks/>
          </p:cNvCxnSpPr>
          <p:nvPr/>
        </p:nvCxnSpPr>
        <p:spPr>
          <a:xfrm>
            <a:off x="8845133"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97" name="テキスト ボックス 196">
            <a:extLst>
              <a:ext uri="{FF2B5EF4-FFF2-40B4-BE49-F238E27FC236}">
                <a16:creationId xmlns:a16="http://schemas.microsoft.com/office/drawing/2014/main" id="{FF47C7F7-9FBB-1E49-BBBC-1C2AB2D0E5A0}"/>
              </a:ext>
            </a:extLst>
          </p:cNvPr>
          <p:cNvSpPr txBox="1"/>
          <p:nvPr/>
        </p:nvSpPr>
        <p:spPr>
          <a:xfrm>
            <a:off x="8606187" y="984036"/>
            <a:ext cx="294367" cy="194588"/>
          </a:xfrm>
          <a:prstGeom prst="rect">
            <a:avLst/>
          </a:prstGeom>
          <a:noFill/>
        </p:spPr>
        <p:txBody>
          <a:bodyPr wrap="none" rtlCol="0" anchor="ctr">
            <a:spAutoFit/>
          </a:bodyPr>
          <a:lstStyle/>
          <a:p>
            <a:pPr algn="ctr"/>
            <a:r>
              <a:rPr lang="en-US" altLang="ja-JP" sz="700" dirty="0">
                <a:solidFill>
                  <a:schemeClr val="tx1">
                    <a:lumMod val="75000"/>
                    <a:lumOff val="25000"/>
                  </a:schemeClr>
                </a:solidFill>
                <a:latin typeface="Meiryo" panose="020B0604030504040204" pitchFamily="34" charset="-128"/>
                <a:ea typeface="Meiryo" panose="020B0604030504040204" pitchFamily="34" charset="-128"/>
              </a:rPr>
              <a:t>26</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98" name="直線コネクタ 197">
            <a:extLst>
              <a:ext uri="{FF2B5EF4-FFF2-40B4-BE49-F238E27FC236}">
                <a16:creationId xmlns:a16="http://schemas.microsoft.com/office/drawing/2014/main" id="{C73A835D-B5F4-B549-BA67-30B562EE1E8E}"/>
              </a:ext>
            </a:extLst>
          </p:cNvPr>
          <p:cNvCxnSpPr>
            <a:cxnSpLocks/>
          </p:cNvCxnSpPr>
          <p:nvPr/>
        </p:nvCxnSpPr>
        <p:spPr>
          <a:xfrm>
            <a:off x="9028658"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99" name="テキスト ボックス 198">
            <a:extLst>
              <a:ext uri="{FF2B5EF4-FFF2-40B4-BE49-F238E27FC236}">
                <a16:creationId xmlns:a16="http://schemas.microsoft.com/office/drawing/2014/main" id="{688FFDCA-E784-1A42-8377-8A200079DA9E}"/>
              </a:ext>
            </a:extLst>
          </p:cNvPr>
          <p:cNvSpPr txBox="1"/>
          <p:nvPr/>
        </p:nvSpPr>
        <p:spPr>
          <a:xfrm>
            <a:off x="8789712" y="984036"/>
            <a:ext cx="294367" cy="194588"/>
          </a:xfrm>
          <a:prstGeom prst="rect">
            <a:avLst/>
          </a:prstGeom>
          <a:noFill/>
        </p:spPr>
        <p:txBody>
          <a:bodyPr wrap="none" rtlCol="0" anchor="ctr">
            <a:spAutoFit/>
          </a:bodyPr>
          <a:lstStyle/>
          <a:p>
            <a:pPr algn="ctr"/>
            <a:r>
              <a:rPr lang="en-US" altLang="ja-JP" sz="700" dirty="0">
                <a:solidFill>
                  <a:schemeClr val="tx1">
                    <a:lumMod val="75000"/>
                    <a:lumOff val="25000"/>
                  </a:schemeClr>
                </a:solidFill>
                <a:latin typeface="Meiryo" panose="020B0604030504040204" pitchFamily="34" charset="-128"/>
                <a:ea typeface="Meiryo" panose="020B0604030504040204" pitchFamily="34" charset="-128"/>
              </a:rPr>
              <a:t>27</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200" name="直線コネクタ 199">
            <a:extLst>
              <a:ext uri="{FF2B5EF4-FFF2-40B4-BE49-F238E27FC236}">
                <a16:creationId xmlns:a16="http://schemas.microsoft.com/office/drawing/2014/main" id="{A1144C24-3DB6-F541-B7E8-9115FBEDF33E}"/>
              </a:ext>
            </a:extLst>
          </p:cNvPr>
          <p:cNvCxnSpPr>
            <a:cxnSpLocks/>
          </p:cNvCxnSpPr>
          <p:nvPr/>
        </p:nvCxnSpPr>
        <p:spPr>
          <a:xfrm>
            <a:off x="9212182"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201" name="テキスト ボックス 200">
            <a:extLst>
              <a:ext uri="{FF2B5EF4-FFF2-40B4-BE49-F238E27FC236}">
                <a16:creationId xmlns:a16="http://schemas.microsoft.com/office/drawing/2014/main" id="{699A2742-F170-D848-AACE-2979C7FE5348}"/>
              </a:ext>
            </a:extLst>
          </p:cNvPr>
          <p:cNvSpPr txBox="1"/>
          <p:nvPr/>
        </p:nvSpPr>
        <p:spPr>
          <a:xfrm>
            <a:off x="8973236" y="984036"/>
            <a:ext cx="294367" cy="194588"/>
          </a:xfrm>
          <a:prstGeom prst="rect">
            <a:avLst/>
          </a:prstGeom>
          <a:noFill/>
        </p:spPr>
        <p:txBody>
          <a:bodyPr wrap="none" rtlCol="0" anchor="ctr">
            <a:spAutoFit/>
          </a:bodyPr>
          <a:lstStyle/>
          <a:p>
            <a:pPr algn="ctr"/>
            <a:r>
              <a:rPr lang="en-US" altLang="ja-JP" sz="700" dirty="0">
                <a:solidFill>
                  <a:schemeClr val="tx1">
                    <a:lumMod val="75000"/>
                    <a:lumOff val="25000"/>
                  </a:schemeClr>
                </a:solidFill>
                <a:latin typeface="Meiryo" panose="020B0604030504040204" pitchFamily="34" charset="-128"/>
                <a:ea typeface="Meiryo" panose="020B0604030504040204" pitchFamily="34" charset="-128"/>
              </a:rPr>
              <a:t>28</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202" name="直線コネクタ 201">
            <a:extLst>
              <a:ext uri="{FF2B5EF4-FFF2-40B4-BE49-F238E27FC236}">
                <a16:creationId xmlns:a16="http://schemas.microsoft.com/office/drawing/2014/main" id="{56E95E59-8F63-BD41-8624-F6DFDE58AF04}"/>
              </a:ext>
            </a:extLst>
          </p:cNvPr>
          <p:cNvCxnSpPr>
            <a:cxnSpLocks/>
          </p:cNvCxnSpPr>
          <p:nvPr/>
        </p:nvCxnSpPr>
        <p:spPr>
          <a:xfrm>
            <a:off x="9395707"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203" name="テキスト ボックス 202">
            <a:extLst>
              <a:ext uri="{FF2B5EF4-FFF2-40B4-BE49-F238E27FC236}">
                <a16:creationId xmlns:a16="http://schemas.microsoft.com/office/drawing/2014/main" id="{C96C9552-D370-3E42-93B0-F862A6A9B90D}"/>
              </a:ext>
            </a:extLst>
          </p:cNvPr>
          <p:cNvSpPr txBox="1"/>
          <p:nvPr/>
        </p:nvSpPr>
        <p:spPr>
          <a:xfrm>
            <a:off x="9156761"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29</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04" name="テキスト ボックス 203">
            <a:extLst>
              <a:ext uri="{FF2B5EF4-FFF2-40B4-BE49-F238E27FC236}">
                <a16:creationId xmlns:a16="http://schemas.microsoft.com/office/drawing/2014/main" id="{C42A1CB3-EA65-6B4D-AD79-2E618198FCDC}"/>
              </a:ext>
            </a:extLst>
          </p:cNvPr>
          <p:cNvSpPr txBox="1"/>
          <p:nvPr/>
        </p:nvSpPr>
        <p:spPr>
          <a:xfrm>
            <a:off x="9340285" y="984036"/>
            <a:ext cx="294367" cy="194588"/>
          </a:xfrm>
          <a:prstGeom prst="rect">
            <a:avLst/>
          </a:prstGeom>
          <a:noFill/>
        </p:spPr>
        <p:txBody>
          <a:bodyPr wrap="none" rtlCol="0" anchor="ctr">
            <a:spAutoFit/>
          </a:bodyPr>
          <a:lstStyle/>
          <a:p>
            <a:pPr algn="ctr"/>
            <a:r>
              <a:rPr lang="en-US" altLang="ja-JP" sz="700" dirty="0">
                <a:solidFill>
                  <a:schemeClr val="tx1">
                    <a:lumMod val="75000"/>
                    <a:lumOff val="25000"/>
                  </a:schemeClr>
                </a:solidFill>
                <a:latin typeface="Meiryo" panose="020B0604030504040204" pitchFamily="34" charset="-128"/>
                <a:ea typeface="Meiryo" panose="020B0604030504040204" pitchFamily="34" charset="-128"/>
              </a:rPr>
              <a:t>30</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05" name="テキスト ボックス 204">
            <a:extLst>
              <a:ext uri="{FF2B5EF4-FFF2-40B4-BE49-F238E27FC236}">
                <a16:creationId xmlns:a16="http://schemas.microsoft.com/office/drawing/2014/main" id="{D1FD790C-3CD7-2145-86C5-7470800B9C0E}"/>
              </a:ext>
            </a:extLst>
          </p:cNvPr>
          <p:cNvSpPr txBox="1"/>
          <p:nvPr/>
        </p:nvSpPr>
        <p:spPr>
          <a:xfrm>
            <a:off x="6506712" y="716365"/>
            <a:ext cx="63927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2018</a:t>
            </a:r>
            <a:r>
              <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rPr>
              <a:t>年</a:t>
            </a: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6</a:t>
            </a:r>
            <a:r>
              <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rPr>
              <a:t>月</a:t>
            </a:r>
          </a:p>
        </p:txBody>
      </p:sp>
      <p:cxnSp>
        <p:nvCxnSpPr>
          <p:cNvPr id="206" name="直線コネクタ 205">
            <a:extLst>
              <a:ext uri="{FF2B5EF4-FFF2-40B4-BE49-F238E27FC236}">
                <a16:creationId xmlns:a16="http://schemas.microsoft.com/office/drawing/2014/main" id="{6B5E8DFE-0B25-BD41-B197-12AE092591EA}"/>
              </a:ext>
            </a:extLst>
          </p:cNvPr>
          <p:cNvCxnSpPr>
            <a:cxnSpLocks/>
          </p:cNvCxnSpPr>
          <p:nvPr/>
        </p:nvCxnSpPr>
        <p:spPr>
          <a:xfrm>
            <a:off x="4067358" y="935794"/>
            <a:ext cx="550159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65" name="テキスト ボックス 64">
            <a:extLst>
              <a:ext uri="{FF2B5EF4-FFF2-40B4-BE49-F238E27FC236}">
                <a16:creationId xmlns:a16="http://schemas.microsoft.com/office/drawing/2014/main" id="{E037EF6C-B793-1248-8DCC-CF1A2C9911D8}"/>
              </a:ext>
            </a:extLst>
          </p:cNvPr>
          <p:cNvSpPr txBox="1"/>
          <p:nvPr/>
        </p:nvSpPr>
        <p:spPr>
          <a:xfrm>
            <a:off x="463308" y="238540"/>
            <a:ext cx="1574470"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40_</a:t>
            </a:r>
            <a:r>
              <a:rPr lang="ja-JP" altLang="en-US" dirty="0"/>
              <a:t>ガントチャート</a:t>
            </a:r>
          </a:p>
        </p:txBody>
      </p:sp>
      <p:sp>
        <p:nvSpPr>
          <p:cNvPr id="269" name="正方形/長方形 268">
            <a:extLst>
              <a:ext uri="{FF2B5EF4-FFF2-40B4-BE49-F238E27FC236}">
                <a16:creationId xmlns:a16="http://schemas.microsoft.com/office/drawing/2014/main" id="{E1AA404F-FEEC-AC40-B98D-C9152F71180F}"/>
              </a:ext>
            </a:extLst>
          </p:cNvPr>
          <p:cNvSpPr/>
          <p:nvPr/>
        </p:nvSpPr>
        <p:spPr>
          <a:xfrm>
            <a:off x="337288" y="682812"/>
            <a:ext cx="9231425" cy="580744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74" name="テキスト ボックス 273">
            <a:extLst>
              <a:ext uri="{FF2B5EF4-FFF2-40B4-BE49-F238E27FC236}">
                <a16:creationId xmlns:a16="http://schemas.microsoft.com/office/drawing/2014/main" id="{60A0C278-043A-2849-9FA0-02650102B997}"/>
              </a:ext>
            </a:extLst>
          </p:cNvPr>
          <p:cNvSpPr txBox="1"/>
          <p:nvPr/>
        </p:nvSpPr>
        <p:spPr>
          <a:xfrm>
            <a:off x="8217061" y="238540"/>
            <a:ext cx="1351653" cy="276999"/>
          </a:xfrm>
          <a:prstGeom prst="rect">
            <a:avLst/>
          </a:prstGeom>
          <a:solidFill>
            <a:srgbClr val="00B050"/>
          </a:solidFill>
        </p:spPr>
        <p:txBody>
          <a:bodyPr wrap="none" rtlCol="0">
            <a:spAutoFit/>
          </a:bodyPr>
          <a:lstStyle/>
          <a:p>
            <a:pPr algn="r"/>
            <a:r>
              <a:rPr lang="en-US" altLang="ja-JP" sz="1200" dirty="0">
                <a:solidFill>
                  <a:schemeClr val="bg1"/>
                </a:solidFill>
                <a:latin typeface="Toppan Bunkyu Midashi Gothic Ex" panose="020B0900000000000000" pitchFamily="34" charset="-128"/>
                <a:ea typeface="Toppan Bunkyu Midashi Gothic Ex" panose="020B0900000000000000" pitchFamily="34" charset="-128"/>
              </a:rPr>
              <a:t>Excel</a:t>
            </a:r>
            <a:r>
              <a:rPr lang="ja-JP" altLang="en-US" sz="1200" dirty="0">
                <a:solidFill>
                  <a:schemeClr val="bg1"/>
                </a:solidFill>
                <a:latin typeface="Toppan Bunkyu Midashi Gothic Ex" panose="020B0900000000000000" pitchFamily="34" charset="-128"/>
                <a:ea typeface="Toppan Bunkyu Midashi Gothic Ex" panose="020B0900000000000000" pitchFamily="34" charset="-128"/>
              </a:rPr>
              <a:t>データあり</a:t>
            </a:r>
            <a:endParaRPr kumimoji="1" lang="ja-JP" altLang="en-US" sz="1200" dirty="0">
              <a:solidFill>
                <a:schemeClr val="bg1"/>
              </a:solidFill>
              <a:latin typeface="Toppan Bunkyu Midashi Gothic Ex" panose="020B0900000000000000" pitchFamily="34" charset="-128"/>
              <a:ea typeface="Toppan Bunkyu Midashi Gothic Ex" panose="020B0900000000000000" pitchFamily="34" charset="-128"/>
            </a:endParaRPr>
          </a:p>
        </p:txBody>
      </p:sp>
      <p:cxnSp>
        <p:nvCxnSpPr>
          <p:cNvPr id="102" name="直線コネクタ 101">
            <a:extLst>
              <a:ext uri="{FF2B5EF4-FFF2-40B4-BE49-F238E27FC236}">
                <a16:creationId xmlns:a16="http://schemas.microsoft.com/office/drawing/2014/main" id="{C92F5F0A-C85A-B04A-8013-ED0623C74CF6}"/>
              </a:ext>
            </a:extLst>
          </p:cNvPr>
          <p:cNvCxnSpPr/>
          <p:nvPr/>
        </p:nvCxnSpPr>
        <p:spPr>
          <a:xfrm>
            <a:off x="330983" y="1204224"/>
            <a:ext cx="9237965" cy="0"/>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20" name="テキスト ボックス 119">
            <a:extLst>
              <a:ext uri="{FF2B5EF4-FFF2-40B4-BE49-F238E27FC236}">
                <a16:creationId xmlns:a16="http://schemas.microsoft.com/office/drawing/2014/main" id="{544CFFBE-DF25-4A7E-AA2D-EC57A72845EC}"/>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4.</a:t>
            </a:r>
            <a:r>
              <a:rPr lang="ja-JP" altLang="en-US" sz="900" dirty="0">
                <a:latin typeface="Meiryo UI" panose="020B0604030504040204" pitchFamily="50" charset="-128"/>
                <a:ea typeface="Meiryo UI" panose="020B0604030504040204" pitchFamily="50" charset="-128"/>
              </a:rPr>
              <a:t>戦略を立案する</a:t>
            </a:r>
          </a:p>
        </p:txBody>
      </p:sp>
      <p:sp>
        <p:nvSpPr>
          <p:cNvPr id="121" name="テキスト ボックス 120">
            <a:extLst>
              <a:ext uri="{FF2B5EF4-FFF2-40B4-BE49-F238E27FC236}">
                <a16:creationId xmlns:a16="http://schemas.microsoft.com/office/drawing/2014/main" id="{A4B2F185-ABD2-4E1A-B995-9B4D86062BD5}"/>
              </a:ext>
            </a:extLst>
          </p:cNvPr>
          <p:cNvSpPr txBox="1"/>
          <p:nvPr/>
        </p:nvSpPr>
        <p:spPr>
          <a:xfrm>
            <a:off x="1809280" y="6560810"/>
            <a:ext cx="1904689"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STEP2:</a:t>
            </a:r>
            <a:r>
              <a:rPr lang="ja-JP" altLang="en-US" sz="900" dirty="0">
                <a:latin typeface="Meiryo UI" panose="020B0604030504040204" pitchFamily="50" charset="-128"/>
                <a:ea typeface="Meiryo UI" panose="020B0604030504040204" pitchFamily="50" charset="-128"/>
              </a:rPr>
              <a:t>どのように実現するかを考える</a:t>
            </a:r>
          </a:p>
        </p:txBody>
      </p:sp>
    </p:spTree>
    <p:extLst>
      <p:ext uri="{BB962C8B-B14F-4D97-AF65-F5344CB8AC3E}">
        <p14:creationId xmlns:p14="http://schemas.microsoft.com/office/powerpoint/2010/main" val="319614586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テキスト ボックス 64">
            <a:extLst>
              <a:ext uri="{FF2B5EF4-FFF2-40B4-BE49-F238E27FC236}">
                <a16:creationId xmlns:a16="http://schemas.microsoft.com/office/drawing/2014/main" id="{E037EF6C-B793-1248-8DCC-CF1A2C9911D8}"/>
              </a:ext>
            </a:extLst>
          </p:cNvPr>
          <p:cNvSpPr txBox="1"/>
          <p:nvPr/>
        </p:nvSpPr>
        <p:spPr>
          <a:xfrm>
            <a:off x="463308" y="238540"/>
            <a:ext cx="958917"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41_</a:t>
            </a:r>
            <a:r>
              <a:rPr lang="ja-JP" altLang="en-US" dirty="0"/>
              <a:t>組織図</a:t>
            </a:r>
          </a:p>
        </p:txBody>
      </p:sp>
      <p:sp>
        <p:nvSpPr>
          <p:cNvPr id="140" name="正方形/長方形 139">
            <a:extLst>
              <a:ext uri="{FF2B5EF4-FFF2-40B4-BE49-F238E27FC236}">
                <a16:creationId xmlns:a16="http://schemas.microsoft.com/office/drawing/2014/main" id="{06996FE6-D4A0-B744-BC19-25F4CD3F2C36}"/>
              </a:ext>
            </a:extLst>
          </p:cNvPr>
          <p:cNvSpPr/>
          <p:nvPr/>
        </p:nvSpPr>
        <p:spPr>
          <a:xfrm>
            <a:off x="337288" y="682812"/>
            <a:ext cx="9231425" cy="580744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 name="テキスト ボックス 14">
            <a:extLst>
              <a:ext uri="{FF2B5EF4-FFF2-40B4-BE49-F238E27FC236}">
                <a16:creationId xmlns:a16="http://schemas.microsoft.com/office/drawing/2014/main" id="{E56365B3-9F29-584B-B5E5-78C898B81943}"/>
              </a:ext>
            </a:extLst>
          </p:cNvPr>
          <p:cNvSpPr txBox="1"/>
          <p:nvPr/>
        </p:nvSpPr>
        <p:spPr>
          <a:xfrm>
            <a:off x="2864248" y="1135317"/>
            <a:ext cx="988925" cy="307777"/>
          </a:xfrm>
          <a:prstGeom prst="rect">
            <a:avLst/>
          </a:prstGeom>
          <a:noFill/>
        </p:spPr>
        <p:txBody>
          <a:bodyPr wrap="none" rtlCol="0" anchor="ctr">
            <a:spAutoFit/>
          </a:bodyPr>
          <a:lstStyle/>
          <a:p>
            <a:pPr algn="ctr"/>
            <a:r>
              <a:rPr lang="ja-JP" altLang="en-US" sz="1400" dirty="0">
                <a:solidFill>
                  <a:srgbClr val="404040"/>
                </a:solidFill>
                <a:latin typeface="メイリオ"/>
                <a:ea typeface="メイリオ"/>
                <a:cs typeface="メイリオ"/>
              </a:rPr>
              <a:t>株主総会</a:t>
            </a:r>
            <a:endParaRPr kumimoji="1" lang="ja-JP" altLang="en-US" sz="1400" dirty="0">
              <a:solidFill>
                <a:srgbClr val="404040"/>
              </a:solidFill>
              <a:latin typeface="メイリオ"/>
              <a:ea typeface="メイリオ"/>
              <a:cs typeface="メイリオ"/>
            </a:endParaRPr>
          </a:p>
        </p:txBody>
      </p:sp>
      <p:sp>
        <p:nvSpPr>
          <p:cNvPr id="16" name="テキスト ボックス 15">
            <a:extLst>
              <a:ext uri="{FF2B5EF4-FFF2-40B4-BE49-F238E27FC236}">
                <a16:creationId xmlns:a16="http://schemas.microsoft.com/office/drawing/2014/main" id="{B9669721-493F-8B4A-B5CF-EEBF1413EEDD}"/>
              </a:ext>
            </a:extLst>
          </p:cNvPr>
          <p:cNvSpPr txBox="1"/>
          <p:nvPr/>
        </p:nvSpPr>
        <p:spPr>
          <a:xfrm>
            <a:off x="2997073" y="1862388"/>
            <a:ext cx="723275" cy="307777"/>
          </a:xfrm>
          <a:prstGeom prst="rect">
            <a:avLst/>
          </a:prstGeom>
          <a:noFill/>
        </p:spPr>
        <p:txBody>
          <a:bodyPr wrap="none" rtlCol="0" anchor="ctr">
            <a:spAutoFit/>
          </a:bodyPr>
          <a:lstStyle/>
          <a:p>
            <a:pPr algn="ctr"/>
            <a:r>
              <a:rPr lang="ja-JP" altLang="en-US" sz="1400" dirty="0">
                <a:solidFill>
                  <a:srgbClr val="404040"/>
                </a:solidFill>
                <a:latin typeface="メイリオ"/>
                <a:ea typeface="メイリオ"/>
                <a:cs typeface="メイリオ"/>
              </a:rPr>
              <a:t>理事会</a:t>
            </a:r>
            <a:endParaRPr kumimoji="1" lang="ja-JP" altLang="en-US" sz="1400" dirty="0">
              <a:solidFill>
                <a:srgbClr val="404040"/>
              </a:solidFill>
              <a:latin typeface="メイリオ"/>
              <a:ea typeface="メイリオ"/>
              <a:cs typeface="メイリオ"/>
            </a:endParaRPr>
          </a:p>
        </p:txBody>
      </p:sp>
      <p:cxnSp>
        <p:nvCxnSpPr>
          <p:cNvPr id="17" name="直線コネクタ 16">
            <a:extLst>
              <a:ext uri="{FF2B5EF4-FFF2-40B4-BE49-F238E27FC236}">
                <a16:creationId xmlns:a16="http://schemas.microsoft.com/office/drawing/2014/main" id="{C9DADD3A-F0C9-F94D-A04E-CF7DABA2AF1A}"/>
              </a:ext>
            </a:extLst>
          </p:cNvPr>
          <p:cNvCxnSpPr>
            <a:cxnSpLocks/>
          </p:cNvCxnSpPr>
          <p:nvPr/>
        </p:nvCxnSpPr>
        <p:spPr>
          <a:xfrm>
            <a:off x="3358710" y="1526543"/>
            <a:ext cx="0" cy="252396"/>
          </a:xfrm>
          <a:prstGeom prst="line">
            <a:avLst/>
          </a:prstGeom>
          <a:ln w="28575"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8" name="テキスト ボックス 17">
            <a:extLst>
              <a:ext uri="{FF2B5EF4-FFF2-40B4-BE49-F238E27FC236}">
                <a16:creationId xmlns:a16="http://schemas.microsoft.com/office/drawing/2014/main" id="{99E115AE-D2A1-C14F-8836-27741C9AB08A}"/>
              </a:ext>
            </a:extLst>
          </p:cNvPr>
          <p:cNvSpPr txBox="1"/>
          <p:nvPr/>
        </p:nvSpPr>
        <p:spPr>
          <a:xfrm>
            <a:off x="2864248" y="2612947"/>
            <a:ext cx="988925" cy="307777"/>
          </a:xfrm>
          <a:prstGeom prst="rect">
            <a:avLst/>
          </a:prstGeom>
          <a:noFill/>
        </p:spPr>
        <p:txBody>
          <a:bodyPr wrap="none" rtlCol="0" anchor="ctr">
            <a:spAutoFit/>
          </a:bodyPr>
          <a:lstStyle/>
          <a:p>
            <a:pPr algn="ctr"/>
            <a:r>
              <a:rPr lang="ja-JP" altLang="en-US" sz="1400" dirty="0">
                <a:solidFill>
                  <a:srgbClr val="404040"/>
                </a:solidFill>
                <a:latin typeface="メイリオ"/>
                <a:ea typeface="メイリオ"/>
                <a:cs typeface="メイリオ"/>
              </a:rPr>
              <a:t>取締役会</a:t>
            </a:r>
            <a:endParaRPr kumimoji="1" lang="ja-JP" altLang="en-US" sz="1400" dirty="0">
              <a:solidFill>
                <a:srgbClr val="404040"/>
              </a:solidFill>
              <a:latin typeface="メイリオ"/>
              <a:ea typeface="メイリオ"/>
              <a:cs typeface="メイリオ"/>
            </a:endParaRPr>
          </a:p>
        </p:txBody>
      </p:sp>
      <p:cxnSp>
        <p:nvCxnSpPr>
          <p:cNvPr id="19" name="直線コネクタ 18">
            <a:extLst>
              <a:ext uri="{FF2B5EF4-FFF2-40B4-BE49-F238E27FC236}">
                <a16:creationId xmlns:a16="http://schemas.microsoft.com/office/drawing/2014/main" id="{AEBEC46E-61BC-244D-AF31-21283CCCBF6A}"/>
              </a:ext>
            </a:extLst>
          </p:cNvPr>
          <p:cNvCxnSpPr>
            <a:cxnSpLocks/>
            <a:stCxn id="35" idx="2"/>
            <a:endCxn id="36" idx="0"/>
          </p:cNvCxnSpPr>
          <p:nvPr/>
        </p:nvCxnSpPr>
        <p:spPr>
          <a:xfrm>
            <a:off x="3358711" y="2253614"/>
            <a:ext cx="0" cy="275884"/>
          </a:xfrm>
          <a:prstGeom prst="line">
            <a:avLst/>
          </a:prstGeom>
          <a:ln w="28575"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20" name="テキスト ボックス 19">
            <a:extLst>
              <a:ext uri="{FF2B5EF4-FFF2-40B4-BE49-F238E27FC236}">
                <a16:creationId xmlns:a16="http://schemas.microsoft.com/office/drawing/2014/main" id="{F3400E03-C634-2D4A-B109-2219572B9D80}"/>
              </a:ext>
            </a:extLst>
          </p:cNvPr>
          <p:cNvSpPr txBox="1"/>
          <p:nvPr/>
        </p:nvSpPr>
        <p:spPr>
          <a:xfrm>
            <a:off x="2907305" y="3343143"/>
            <a:ext cx="902811" cy="307777"/>
          </a:xfrm>
          <a:prstGeom prst="rect">
            <a:avLst/>
          </a:prstGeom>
          <a:noFill/>
        </p:spPr>
        <p:txBody>
          <a:bodyPr wrap="none" rtlCol="0" anchor="ctr">
            <a:spAutoFit/>
          </a:bodyPr>
          <a:lstStyle/>
          <a:p>
            <a:pPr algn="ctr"/>
            <a:r>
              <a:rPr lang="ja-JP" altLang="en-US" sz="1400" dirty="0">
                <a:solidFill>
                  <a:srgbClr val="404040"/>
                </a:solidFill>
                <a:latin typeface="メイリオ"/>
                <a:ea typeface="メイリオ"/>
                <a:cs typeface="メイリオ"/>
              </a:rPr>
              <a:t>企画本部</a:t>
            </a:r>
            <a:endParaRPr kumimoji="1" lang="ja-JP" altLang="en-US" sz="1400" dirty="0">
              <a:solidFill>
                <a:srgbClr val="404040"/>
              </a:solidFill>
              <a:latin typeface="メイリオ"/>
              <a:ea typeface="メイリオ"/>
              <a:cs typeface="メイリオ"/>
            </a:endParaRPr>
          </a:p>
        </p:txBody>
      </p:sp>
      <p:cxnSp>
        <p:nvCxnSpPr>
          <p:cNvPr id="21" name="直線コネクタ 20">
            <a:extLst>
              <a:ext uri="{FF2B5EF4-FFF2-40B4-BE49-F238E27FC236}">
                <a16:creationId xmlns:a16="http://schemas.microsoft.com/office/drawing/2014/main" id="{6D7FFB0F-43F5-894C-900D-2011F617146D}"/>
              </a:ext>
            </a:extLst>
          </p:cNvPr>
          <p:cNvCxnSpPr>
            <a:cxnSpLocks/>
            <a:stCxn id="36" idx="2"/>
          </p:cNvCxnSpPr>
          <p:nvPr/>
        </p:nvCxnSpPr>
        <p:spPr>
          <a:xfrm flipH="1">
            <a:off x="3355985" y="3004173"/>
            <a:ext cx="2726" cy="255521"/>
          </a:xfrm>
          <a:prstGeom prst="line">
            <a:avLst/>
          </a:prstGeom>
          <a:ln w="28575"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22" name="テキスト ボックス 21">
            <a:extLst>
              <a:ext uri="{FF2B5EF4-FFF2-40B4-BE49-F238E27FC236}">
                <a16:creationId xmlns:a16="http://schemas.microsoft.com/office/drawing/2014/main" id="{73CC856C-6A63-5846-8B5C-063BC11D8551}"/>
              </a:ext>
            </a:extLst>
          </p:cNvPr>
          <p:cNvSpPr txBox="1"/>
          <p:nvPr/>
        </p:nvSpPr>
        <p:spPr>
          <a:xfrm>
            <a:off x="4580600" y="3343143"/>
            <a:ext cx="1800493" cy="307777"/>
          </a:xfrm>
          <a:prstGeom prst="rect">
            <a:avLst/>
          </a:prstGeom>
          <a:noFill/>
        </p:spPr>
        <p:txBody>
          <a:bodyPr wrap="none" rtlCol="0" anchor="ctr">
            <a:spAutoFit/>
          </a:bodyPr>
          <a:lstStyle/>
          <a:p>
            <a:pPr algn="ctr"/>
            <a:r>
              <a:rPr lang="ja-JP" altLang="en-US" sz="1400" dirty="0">
                <a:solidFill>
                  <a:srgbClr val="404040"/>
                </a:solidFill>
                <a:latin typeface="メイリオ"/>
                <a:ea typeface="メイリオ"/>
                <a:cs typeface="メイリオ"/>
              </a:rPr>
              <a:t>マーケティング本部</a:t>
            </a:r>
            <a:endParaRPr kumimoji="1" lang="ja-JP" altLang="en-US" sz="1400" dirty="0">
              <a:solidFill>
                <a:srgbClr val="404040"/>
              </a:solidFill>
              <a:latin typeface="メイリオ"/>
              <a:ea typeface="メイリオ"/>
              <a:cs typeface="メイリオ"/>
            </a:endParaRPr>
          </a:p>
        </p:txBody>
      </p:sp>
      <p:cxnSp>
        <p:nvCxnSpPr>
          <p:cNvPr id="23" name="直線コネクタ 22">
            <a:extLst>
              <a:ext uri="{FF2B5EF4-FFF2-40B4-BE49-F238E27FC236}">
                <a16:creationId xmlns:a16="http://schemas.microsoft.com/office/drawing/2014/main" id="{C3FA255F-0943-D242-B2C3-EEF3BE5EA615}"/>
              </a:ext>
            </a:extLst>
          </p:cNvPr>
          <p:cNvCxnSpPr/>
          <p:nvPr/>
        </p:nvCxnSpPr>
        <p:spPr>
          <a:xfrm flipH="1">
            <a:off x="4341379" y="3497031"/>
            <a:ext cx="152401" cy="0"/>
          </a:xfrm>
          <a:prstGeom prst="line">
            <a:avLst/>
          </a:prstGeom>
          <a:ln w="28575"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24" name="テキスト ボックス 23">
            <a:extLst>
              <a:ext uri="{FF2B5EF4-FFF2-40B4-BE49-F238E27FC236}">
                <a16:creationId xmlns:a16="http://schemas.microsoft.com/office/drawing/2014/main" id="{39ED8415-328C-624C-BC6D-3122EAF1EBDE}"/>
              </a:ext>
            </a:extLst>
          </p:cNvPr>
          <p:cNvSpPr txBox="1"/>
          <p:nvPr/>
        </p:nvSpPr>
        <p:spPr>
          <a:xfrm>
            <a:off x="7080310" y="3343143"/>
            <a:ext cx="1082348" cy="307777"/>
          </a:xfrm>
          <a:prstGeom prst="rect">
            <a:avLst/>
          </a:prstGeom>
          <a:noFill/>
        </p:spPr>
        <p:txBody>
          <a:bodyPr wrap="none" rtlCol="0" anchor="ctr">
            <a:spAutoFit/>
          </a:bodyPr>
          <a:lstStyle/>
          <a:p>
            <a:pPr algn="ctr"/>
            <a:r>
              <a:rPr lang="ja-JP" altLang="en-US" sz="1400" dirty="0">
                <a:solidFill>
                  <a:srgbClr val="404040"/>
                </a:solidFill>
                <a:latin typeface="メイリオ"/>
                <a:ea typeface="メイリオ"/>
                <a:cs typeface="メイリオ"/>
              </a:rPr>
              <a:t>支店長会議</a:t>
            </a:r>
            <a:endParaRPr kumimoji="1" lang="ja-JP" altLang="en-US" sz="1400" dirty="0">
              <a:solidFill>
                <a:srgbClr val="404040"/>
              </a:solidFill>
              <a:latin typeface="メイリオ"/>
              <a:ea typeface="メイリオ"/>
              <a:cs typeface="メイリオ"/>
            </a:endParaRPr>
          </a:p>
        </p:txBody>
      </p:sp>
      <p:cxnSp>
        <p:nvCxnSpPr>
          <p:cNvPr id="25" name="直線コネクタ 24">
            <a:extLst>
              <a:ext uri="{FF2B5EF4-FFF2-40B4-BE49-F238E27FC236}">
                <a16:creationId xmlns:a16="http://schemas.microsoft.com/office/drawing/2014/main" id="{2E8318D5-44BD-BE4B-85F9-0CEDAE9827B3}"/>
              </a:ext>
            </a:extLst>
          </p:cNvPr>
          <p:cNvCxnSpPr/>
          <p:nvPr/>
        </p:nvCxnSpPr>
        <p:spPr>
          <a:xfrm flipH="1">
            <a:off x="6474965" y="3497031"/>
            <a:ext cx="152401" cy="0"/>
          </a:xfrm>
          <a:prstGeom prst="line">
            <a:avLst/>
          </a:prstGeom>
          <a:ln w="28575"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26" name="テキスト ボックス 25">
            <a:extLst>
              <a:ext uri="{FF2B5EF4-FFF2-40B4-BE49-F238E27FC236}">
                <a16:creationId xmlns:a16="http://schemas.microsoft.com/office/drawing/2014/main" id="{D0590501-6DE8-1B49-89EE-9880A1D89A87}"/>
              </a:ext>
            </a:extLst>
          </p:cNvPr>
          <p:cNvSpPr txBox="1"/>
          <p:nvPr/>
        </p:nvSpPr>
        <p:spPr>
          <a:xfrm>
            <a:off x="3158655" y="4841873"/>
            <a:ext cx="400110" cy="630942"/>
          </a:xfrm>
          <a:prstGeom prst="rect">
            <a:avLst/>
          </a:prstGeom>
          <a:noFill/>
        </p:spPr>
        <p:txBody>
          <a:bodyPr vert="eaVert" wrap="none" rtlCol="0" anchor="ctr">
            <a:spAutoFit/>
          </a:bodyPr>
          <a:lstStyle/>
          <a:p>
            <a:pPr algn="ctr"/>
            <a:r>
              <a:rPr lang="ja-JP" altLang="en-US" sz="1400" dirty="0">
                <a:solidFill>
                  <a:srgbClr val="404040"/>
                </a:solidFill>
                <a:latin typeface="メイリオ"/>
                <a:ea typeface="メイリオ"/>
                <a:cs typeface="メイリオ"/>
              </a:rPr>
              <a:t>総務部</a:t>
            </a:r>
            <a:endParaRPr kumimoji="1" lang="ja-JP" altLang="en-US" sz="1400" dirty="0">
              <a:solidFill>
                <a:srgbClr val="404040"/>
              </a:solidFill>
              <a:latin typeface="メイリオ"/>
              <a:ea typeface="メイリオ"/>
              <a:cs typeface="メイリオ"/>
            </a:endParaRPr>
          </a:p>
        </p:txBody>
      </p:sp>
      <p:cxnSp>
        <p:nvCxnSpPr>
          <p:cNvPr id="27" name="直線コネクタ 26">
            <a:extLst>
              <a:ext uri="{FF2B5EF4-FFF2-40B4-BE49-F238E27FC236}">
                <a16:creationId xmlns:a16="http://schemas.microsoft.com/office/drawing/2014/main" id="{D55E1FDE-0BA8-A04A-8C4B-6F941B6355A3}"/>
              </a:ext>
            </a:extLst>
          </p:cNvPr>
          <p:cNvCxnSpPr/>
          <p:nvPr/>
        </p:nvCxnSpPr>
        <p:spPr>
          <a:xfrm>
            <a:off x="3355994" y="3727972"/>
            <a:ext cx="0" cy="435657"/>
          </a:xfrm>
          <a:prstGeom prst="line">
            <a:avLst/>
          </a:prstGeom>
          <a:ln w="28575"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28" name="テキスト ボックス 27">
            <a:extLst>
              <a:ext uri="{FF2B5EF4-FFF2-40B4-BE49-F238E27FC236}">
                <a16:creationId xmlns:a16="http://schemas.microsoft.com/office/drawing/2014/main" id="{E07BBCDC-3CB2-8C47-8226-0C8B28F3EC6C}"/>
              </a:ext>
            </a:extLst>
          </p:cNvPr>
          <p:cNvSpPr txBox="1"/>
          <p:nvPr/>
        </p:nvSpPr>
        <p:spPr>
          <a:xfrm>
            <a:off x="2562156" y="4841873"/>
            <a:ext cx="400110" cy="630942"/>
          </a:xfrm>
          <a:prstGeom prst="rect">
            <a:avLst/>
          </a:prstGeom>
          <a:noFill/>
        </p:spPr>
        <p:txBody>
          <a:bodyPr vert="eaVert" wrap="none" rtlCol="0" anchor="ctr">
            <a:spAutoFit/>
          </a:bodyPr>
          <a:lstStyle/>
          <a:p>
            <a:pPr algn="ctr"/>
            <a:r>
              <a:rPr lang="ja-JP" altLang="en-US" sz="1400" dirty="0">
                <a:solidFill>
                  <a:srgbClr val="404040"/>
                </a:solidFill>
                <a:latin typeface="メイリオ"/>
                <a:ea typeface="メイリオ"/>
                <a:cs typeface="メイリオ"/>
              </a:rPr>
              <a:t>開発部</a:t>
            </a:r>
            <a:endParaRPr kumimoji="1" lang="ja-JP" altLang="en-US" sz="1400" dirty="0">
              <a:solidFill>
                <a:srgbClr val="404040"/>
              </a:solidFill>
              <a:latin typeface="メイリオ"/>
              <a:ea typeface="メイリオ"/>
              <a:cs typeface="メイリオ"/>
            </a:endParaRPr>
          </a:p>
        </p:txBody>
      </p:sp>
      <p:sp>
        <p:nvSpPr>
          <p:cNvPr id="29" name="テキスト ボックス 28">
            <a:extLst>
              <a:ext uri="{FF2B5EF4-FFF2-40B4-BE49-F238E27FC236}">
                <a16:creationId xmlns:a16="http://schemas.microsoft.com/office/drawing/2014/main" id="{76E454B3-C67E-8148-A2E0-0323AB578833}"/>
              </a:ext>
            </a:extLst>
          </p:cNvPr>
          <p:cNvSpPr txBox="1"/>
          <p:nvPr/>
        </p:nvSpPr>
        <p:spPr>
          <a:xfrm>
            <a:off x="1959389" y="4841873"/>
            <a:ext cx="400110" cy="630942"/>
          </a:xfrm>
          <a:prstGeom prst="rect">
            <a:avLst/>
          </a:prstGeom>
          <a:noFill/>
        </p:spPr>
        <p:txBody>
          <a:bodyPr vert="eaVert" wrap="none" rtlCol="0" anchor="ctr">
            <a:spAutoFit/>
          </a:bodyPr>
          <a:lstStyle/>
          <a:p>
            <a:pPr algn="ctr"/>
            <a:r>
              <a:rPr lang="ja-JP" altLang="en-US" sz="1400" dirty="0">
                <a:solidFill>
                  <a:srgbClr val="404040"/>
                </a:solidFill>
                <a:latin typeface="メイリオ"/>
                <a:ea typeface="メイリオ"/>
                <a:cs typeface="メイリオ"/>
              </a:rPr>
              <a:t>経理部</a:t>
            </a:r>
            <a:endParaRPr kumimoji="1" lang="ja-JP" altLang="en-US" sz="1400" dirty="0">
              <a:solidFill>
                <a:srgbClr val="404040"/>
              </a:solidFill>
              <a:latin typeface="メイリオ"/>
              <a:ea typeface="メイリオ"/>
              <a:cs typeface="メイリオ"/>
            </a:endParaRPr>
          </a:p>
        </p:txBody>
      </p:sp>
      <p:sp>
        <p:nvSpPr>
          <p:cNvPr id="30" name="テキスト ボックス 29">
            <a:extLst>
              <a:ext uri="{FF2B5EF4-FFF2-40B4-BE49-F238E27FC236}">
                <a16:creationId xmlns:a16="http://schemas.microsoft.com/office/drawing/2014/main" id="{2554FC02-35E6-6E41-B282-334368E5F82E}"/>
              </a:ext>
            </a:extLst>
          </p:cNvPr>
          <p:cNvSpPr txBox="1"/>
          <p:nvPr/>
        </p:nvSpPr>
        <p:spPr>
          <a:xfrm>
            <a:off x="1343387" y="4841873"/>
            <a:ext cx="400110" cy="630942"/>
          </a:xfrm>
          <a:prstGeom prst="rect">
            <a:avLst/>
          </a:prstGeom>
          <a:noFill/>
        </p:spPr>
        <p:txBody>
          <a:bodyPr vert="eaVert" wrap="none" rtlCol="0" anchor="ctr">
            <a:spAutoFit/>
          </a:bodyPr>
          <a:lstStyle/>
          <a:p>
            <a:pPr algn="ctr"/>
            <a:r>
              <a:rPr lang="ja-JP" altLang="en-US" sz="1400" dirty="0">
                <a:solidFill>
                  <a:srgbClr val="404040"/>
                </a:solidFill>
                <a:latin typeface="メイリオ"/>
                <a:ea typeface="メイリオ"/>
                <a:cs typeface="メイリオ"/>
              </a:rPr>
              <a:t>人事部</a:t>
            </a:r>
            <a:endParaRPr kumimoji="1" lang="ja-JP" altLang="en-US" sz="1400" dirty="0">
              <a:solidFill>
                <a:srgbClr val="404040"/>
              </a:solidFill>
              <a:latin typeface="メイリオ"/>
              <a:ea typeface="メイリオ"/>
              <a:cs typeface="メイリオ"/>
            </a:endParaRPr>
          </a:p>
        </p:txBody>
      </p:sp>
      <p:sp>
        <p:nvSpPr>
          <p:cNvPr id="31" name="テキスト ボックス 30">
            <a:extLst>
              <a:ext uri="{FF2B5EF4-FFF2-40B4-BE49-F238E27FC236}">
                <a16:creationId xmlns:a16="http://schemas.microsoft.com/office/drawing/2014/main" id="{38715270-C3B4-A540-9F31-410B93357CCC}"/>
              </a:ext>
            </a:extLst>
          </p:cNvPr>
          <p:cNvSpPr txBox="1"/>
          <p:nvPr/>
        </p:nvSpPr>
        <p:spPr>
          <a:xfrm>
            <a:off x="5280791" y="4393032"/>
            <a:ext cx="400110" cy="1528624"/>
          </a:xfrm>
          <a:prstGeom prst="rect">
            <a:avLst/>
          </a:prstGeom>
          <a:noFill/>
        </p:spPr>
        <p:txBody>
          <a:bodyPr vert="eaVert" wrap="none" rtlCol="0" anchor="ctr">
            <a:spAutoFit/>
          </a:bodyPr>
          <a:lstStyle/>
          <a:p>
            <a:pPr algn="ctr"/>
            <a:r>
              <a:rPr lang="ja-JP" altLang="en-US" sz="1400" dirty="0">
                <a:solidFill>
                  <a:srgbClr val="404040"/>
                </a:solidFill>
                <a:latin typeface="メイリオ"/>
                <a:ea typeface="メイリオ"/>
                <a:cs typeface="メイリオ"/>
              </a:rPr>
              <a:t>プロモーション局</a:t>
            </a:r>
            <a:endParaRPr kumimoji="1" lang="ja-JP" altLang="en-US" sz="1400" dirty="0">
              <a:solidFill>
                <a:srgbClr val="404040"/>
              </a:solidFill>
              <a:latin typeface="メイリオ"/>
              <a:ea typeface="メイリオ"/>
              <a:cs typeface="メイリオ"/>
            </a:endParaRPr>
          </a:p>
        </p:txBody>
      </p:sp>
      <p:sp>
        <p:nvSpPr>
          <p:cNvPr id="32" name="テキスト ボックス 31">
            <a:extLst>
              <a:ext uri="{FF2B5EF4-FFF2-40B4-BE49-F238E27FC236}">
                <a16:creationId xmlns:a16="http://schemas.microsoft.com/office/drawing/2014/main" id="{64794ABE-30C7-4A46-A4A8-AA5A2215B6FC}"/>
              </a:ext>
            </a:extLst>
          </p:cNvPr>
          <p:cNvSpPr txBox="1"/>
          <p:nvPr/>
        </p:nvSpPr>
        <p:spPr>
          <a:xfrm>
            <a:off x="3760618" y="4841873"/>
            <a:ext cx="400110" cy="630942"/>
          </a:xfrm>
          <a:prstGeom prst="rect">
            <a:avLst/>
          </a:prstGeom>
          <a:noFill/>
        </p:spPr>
        <p:txBody>
          <a:bodyPr vert="eaVert" wrap="none" rtlCol="0" anchor="ctr">
            <a:spAutoFit/>
          </a:bodyPr>
          <a:lstStyle/>
          <a:p>
            <a:pPr algn="ctr"/>
            <a:r>
              <a:rPr lang="ja-JP" altLang="en-US" sz="1400" dirty="0">
                <a:solidFill>
                  <a:srgbClr val="404040"/>
                </a:solidFill>
                <a:latin typeface="メイリオ"/>
                <a:ea typeface="メイリオ"/>
                <a:cs typeface="メイリオ"/>
              </a:rPr>
              <a:t>制作部</a:t>
            </a:r>
            <a:endParaRPr kumimoji="1" lang="ja-JP" altLang="en-US" sz="1400" dirty="0">
              <a:solidFill>
                <a:srgbClr val="404040"/>
              </a:solidFill>
              <a:latin typeface="メイリオ"/>
              <a:ea typeface="メイリオ"/>
              <a:cs typeface="メイリオ"/>
            </a:endParaRPr>
          </a:p>
        </p:txBody>
      </p:sp>
      <p:sp>
        <p:nvSpPr>
          <p:cNvPr id="33" name="テキスト ボックス 32">
            <a:extLst>
              <a:ext uri="{FF2B5EF4-FFF2-40B4-BE49-F238E27FC236}">
                <a16:creationId xmlns:a16="http://schemas.microsoft.com/office/drawing/2014/main" id="{9B4539E8-9DBA-7541-A352-DE45BAADE036}"/>
              </a:ext>
            </a:extLst>
          </p:cNvPr>
          <p:cNvSpPr txBox="1"/>
          <p:nvPr/>
        </p:nvSpPr>
        <p:spPr>
          <a:xfrm>
            <a:off x="4343713" y="4841873"/>
            <a:ext cx="400110" cy="630942"/>
          </a:xfrm>
          <a:prstGeom prst="rect">
            <a:avLst/>
          </a:prstGeom>
          <a:noFill/>
        </p:spPr>
        <p:txBody>
          <a:bodyPr vert="eaVert" wrap="none" rtlCol="0" anchor="ctr">
            <a:spAutoFit/>
          </a:bodyPr>
          <a:lstStyle/>
          <a:p>
            <a:pPr algn="ctr"/>
            <a:r>
              <a:rPr lang="ja-JP" altLang="en-US" sz="1400" dirty="0">
                <a:solidFill>
                  <a:srgbClr val="404040"/>
                </a:solidFill>
                <a:latin typeface="メイリオ"/>
                <a:ea typeface="メイリオ"/>
                <a:cs typeface="メイリオ"/>
              </a:rPr>
              <a:t>営業部</a:t>
            </a:r>
            <a:endParaRPr kumimoji="1" lang="ja-JP" altLang="en-US" sz="1400" dirty="0">
              <a:solidFill>
                <a:srgbClr val="404040"/>
              </a:solidFill>
              <a:latin typeface="メイリオ"/>
              <a:ea typeface="メイリオ"/>
              <a:cs typeface="メイリオ"/>
            </a:endParaRPr>
          </a:p>
        </p:txBody>
      </p:sp>
      <p:sp>
        <p:nvSpPr>
          <p:cNvPr id="34" name="正方形/長方形 33">
            <a:extLst>
              <a:ext uri="{FF2B5EF4-FFF2-40B4-BE49-F238E27FC236}">
                <a16:creationId xmlns:a16="http://schemas.microsoft.com/office/drawing/2014/main" id="{B685657D-E40D-4B4C-B2B3-63A955BA636E}"/>
              </a:ext>
            </a:extLst>
          </p:cNvPr>
          <p:cNvSpPr/>
          <p:nvPr/>
        </p:nvSpPr>
        <p:spPr>
          <a:xfrm>
            <a:off x="2373323" y="1051868"/>
            <a:ext cx="1970775" cy="474675"/>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7787F4C5-FF95-9B4F-957D-2F3456DAE11C}"/>
              </a:ext>
            </a:extLst>
          </p:cNvPr>
          <p:cNvSpPr/>
          <p:nvPr/>
        </p:nvSpPr>
        <p:spPr>
          <a:xfrm>
            <a:off x="2373323" y="1778939"/>
            <a:ext cx="1970775" cy="474675"/>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EAF84FCF-D286-B249-B1C4-0AA50FFE8383}"/>
              </a:ext>
            </a:extLst>
          </p:cNvPr>
          <p:cNvSpPr/>
          <p:nvPr/>
        </p:nvSpPr>
        <p:spPr>
          <a:xfrm>
            <a:off x="2373323" y="2529498"/>
            <a:ext cx="1970775" cy="474675"/>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66C855B1-2672-7147-915D-E6132121C5C4}"/>
              </a:ext>
            </a:extLst>
          </p:cNvPr>
          <p:cNvSpPr/>
          <p:nvPr/>
        </p:nvSpPr>
        <p:spPr>
          <a:xfrm>
            <a:off x="2373323" y="3259694"/>
            <a:ext cx="1970775" cy="474675"/>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53633468-F004-9240-A0C7-0C9C126A5AF0}"/>
              </a:ext>
            </a:extLst>
          </p:cNvPr>
          <p:cNvSpPr/>
          <p:nvPr/>
        </p:nvSpPr>
        <p:spPr>
          <a:xfrm>
            <a:off x="4495459" y="3259694"/>
            <a:ext cx="1970775" cy="474675"/>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3226D71C-09AE-1B43-8501-03E6B16CB429}"/>
              </a:ext>
            </a:extLst>
          </p:cNvPr>
          <p:cNvSpPr/>
          <p:nvPr/>
        </p:nvSpPr>
        <p:spPr>
          <a:xfrm>
            <a:off x="6636097" y="3259694"/>
            <a:ext cx="1970775" cy="474675"/>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E1406382-128E-6E4E-8D91-1CA421D3D3F8}"/>
              </a:ext>
            </a:extLst>
          </p:cNvPr>
          <p:cNvSpPr/>
          <p:nvPr/>
        </p:nvSpPr>
        <p:spPr>
          <a:xfrm>
            <a:off x="1305085" y="4171957"/>
            <a:ext cx="476715" cy="1970775"/>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80BE5D6A-9DCE-4A47-BF12-716E14DDE2EB}"/>
              </a:ext>
            </a:extLst>
          </p:cNvPr>
          <p:cNvSpPr/>
          <p:nvPr/>
        </p:nvSpPr>
        <p:spPr>
          <a:xfrm>
            <a:off x="1921087" y="4171957"/>
            <a:ext cx="476715" cy="1970775"/>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DE08C596-8947-834F-9210-739CF38F4515}"/>
              </a:ext>
            </a:extLst>
          </p:cNvPr>
          <p:cNvSpPr/>
          <p:nvPr/>
        </p:nvSpPr>
        <p:spPr>
          <a:xfrm>
            <a:off x="2523854" y="4171957"/>
            <a:ext cx="476715" cy="1970775"/>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44A7A58B-E916-4140-9725-D35EB069A5BE}"/>
              </a:ext>
            </a:extLst>
          </p:cNvPr>
          <p:cNvSpPr/>
          <p:nvPr/>
        </p:nvSpPr>
        <p:spPr>
          <a:xfrm>
            <a:off x="3120353" y="4171957"/>
            <a:ext cx="476715" cy="1970775"/>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2CC52091-E9A0-884D-B17B-DA17F6AEF63A}"/>
              </a:ext>
            </a:extLst>
          </p:cNvPr>
          <p:cNvSpPr/>
          <p:nvPr/>
        </p:nvSpPr>
        <p:spPr>
          <a:xfrm>
            <a:off x="3722316" y="4171957"/>
            <a:ext cx="476715" cy="1970775"/>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AB0AA63C-79F4-CC40-861E-800740025C76}"/>
              </a:ext>
            </a:extLst>
          </p:cNvPr>
          <p:cNvSpPr/>
          <p:nvPr/>
        </p:nvSpPr>
        <p:spPr>
          <a:xfrm>
            <a:off x="4305411" y="4171957"/>
            <a:ext cx="476715" cy="1970775"/>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2CDB61CA-C584-0E4B-B33B-2ACE6FC09E70}"/>
              </a:ext>
            </a:extLst>
          </p:cNvPr>
          <p:cNvSpPr/>
          <p:nvPr/>
        </p:nvSpPr>
        <p:spPr>
          <a:xfrm>
            <a:off x="5242489" y="4171957"/>
            <a:ext cx="476715" cy="1970775"/>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7" name="テキスト ボックス 46">
            <a:extLst>
              <a:ext uri="{FF2B5EF4-FFF2-40B4-BE49-F238E27FC236}">
                <a16:creationId xmlns:a16="http://schemas.microsoft.com/office/drawing/2014/main" id="{071C7CAA-0EF2-A34F-B9AD-E46917542D6F}"/>
              </a:ext>
            </a:extLst>
          </p:cNvPr>
          <p:cNvSpPr txBox="1"/>
          <p:nvPr/>
        </p:nvSpPr>
        <p:spPr>
          <a:xfrm>
            <a:off x="7419339" y="4931641"/>
            <a:ext cx="400110" cy="451406"/>
          </a:xfrm>
          <a:prstGeom prst="rect">
            <a:avLst/>
          </a:prstGeom>
          <a:noFill/>
        </p:spPr>
        <p:txBody>
          <a:bodyPr vert="eaVert" wrap="none" rtlCol="0" anchor="ctr">
            <a:spAutoFit/>
          </a:bodyPr>
          <a:lstStyle/>
          <a:p>
            <a:pPr algn="ctr"/>
            <a:r>
              <a:rPr lang="ja-JP" altLang="en-US" sz="1400" dirty="0">
                <a:solidFill>
                  <a:srgbClr val="404040"/>
                </a:solidFill>
                <a:latin typeface="メイリオ"/>
                <a:ea typeface="メイリオ"/>
                <a:cs typeface="メイリオ"/>
              </a:rPr>
              <a:t>店長</a:t>
            </a:r>
            <a:endParaRPr kumimoji="1" lang="ja-JP" altLang="en-US" sz="1400" dirty="0">
              <a:solidFill>
                <a:srgbClr val="404040"/>
              </a:solidFill>
              <a:latin typeface="メイリオ"/>
              <a:ea typeface="メイリオ"/>
              <a:cs typeface="メイリオ"/>
            </a:endParaRPr>
          </a:p>
        </p:txBody>
      </p:sp>
      <p:sp>
        <p:nvSpPr>
          <p:cNvPr id="48" name="テキスト ボックス 47">
            <a:extLst>
              <a:ext uri="{FF2B5EF4-FFF2-40B4-BE49-F238E27FC236}">
                <a16:creationId xmlns:a16="http://schemas.microsoft.com/office/drawing/2014/main" id="{AC07A2DC-2254-E142-9A3E-06477AB20D50}"/>
              </a:ext>
            </a:extLst>
          </p:cNvPr>
          <p:cNvSpPr txBox="1"/>
          <p:nvPr/>
        </p:nvSpPr>
        <p:spPr>
          <a:xfrm>
            <a:off x="6832953" y="4303264"/>
            <a:ext cx="400110" cy="1708160"/>
          </a:xfrm>
          <a:prstGeom prst="rect">
            <a:avLst/>
          </a:prstGeom>
          <a:noFill/>
        </p:spPr>
        <p:txBody>
          <a:bodyPr vert="eaVert" wrap="none" rtlCol="0" anchor="ctr">
            <a:spAutoFit/>
          </a:bodyPr>
          <a:lstStyle/>
          <a:p>
            <a:pPr algn="ctr"/>
            <a:r>
              <a:rPr lang="ja-JP" altLang="en-US" sz="1400" dirty="0">
                <a:solidFill>
                  <a:srgbClr val="404040"/>
                </a:solidFill>
                <a:latin typeface="メイリオ"/>
                <a:ea typeface="メイリオ"/>
                <a:cs typeface="メイリオ"/>
              </a:rPr>
              <a:t>エリアマネージャー</a:t>
            </a:r>
            <a:endParaRPr kumimoji="1" lang="ja-JP" altLang="en-US" sz="1400" dirty="0">
              <a:solidFill>
                <a:srgbClr val="404040"/>
              </a:solidFill>
              <a:latin typeface="メイリオ"/>
              <a:ea typeface="メイリオ"/>
              <a:cs typeface="メイリオ"/>
            </a:endParaRPr>
          </a:p>
        </p:txBody>
      </p:sp>
      <p:sp>
        <p:nvSpPr>
          <p:cNvPr id="49" name="テキスト ボックス 48">
            <a:extLst>
              <a:ext uri="{FF2B5EF4-FFF2-40B4-BE49-F238E27FC236}">
                <a16:creationId xmlns:a16="http://schemas.microsoft.com/office/drawing/2014/main" id="{7A2B7C6C-E060-4941-91F2-C69D54E446F6}"/>
              </a:ext>
            </a:extLst>
          </p:cNvPr>
          <p:cNvSpPr txBox="1"/>
          <p:nvPr/>
        </p:nvSpPr>
        <p:spPr>
          <a:xfrm>
            <a:off x="8009905" y="4482801"/>
            <a:ext cx="400110" cy="1349087"/>
          </a:xfrm>
          <a:prstGeom prst="rect">
            <a:avLst/>
          </a:prstGeom>
          <a:noFill/>
        </p:spPr>
        <p:txBody>
          <a:bodyPr vert="eaVert" wrap="none" rtlCol="0" anchor="ctr">
            <a:spAutoFit/>
          </a:bodyPr>
          <a:lstStyle/>
          <a:p>
            <a:pPr algn="ctr"/>
            <a:r>
              <a:rPr lang="ja-JP" altLang="en-US" sz="1400" dirty="0">
                <a:solidFill>
                  <a:srgbClr val="404040"/>
                </a:solidFill>
                <a:latin typeface="メイリオ"/>
                <a:ea typeface="メイリオ"/>
                <a:cs typeface="メイリオ"/>
              </a:rPr>
              <a:t>バイトリーダー</a:t>
            </a:r>
            <a:endParaRPr kumimoji="1" lang="ja-JP" altLang="en-US" sz="1400" dirty="0">
              <a:solidFill>
                <a:srgbClr val="404040"/>
              </a:solidFill>
              <a:latin typeface="メイリオ"/>
              <a:ea typeface="メイリオ"/>
              <a:cs typeface="メイリオ"/>
            </a:endParaRPr>
          </a:p>
        </p:txBody>
      </p:sp>
      <p:sp>
        <p:nvSpPr>
          <p:cNvPr id="50" name="正方形/長方形 49">
            <a:extLst>
              <a:ext uri="{FF2B5EF4-FFF2-40B4-BE49-F238E27FC236}">
                <a16:creationId xmlns:a16="http://schemas.microsoft.com/office/drawing/2014/main" id="{997912D1-90D6-F949-A2FA-7D6B872C11F2}"/>
              </a:ext>
            </a:extLst>
          </p:cNvPr>
          <p:cNvSpPr/>
          <p:nvPr/>
        </p:nvSpPr>
        <p:spPr>
          <a:xfrm>
            <a:off x="6794651" y="4171957"/>
            <a:ext cx="476715" cy="1970775"/>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6E2CF889-79AC-4B49-899B-C05C5DD20144}"/>
              </a:ext>
            </a:extLst>
          </p:cNvPr>
          <p:cNvSpPr/>
          <p:nvPr/>
        </p:nvSpPr>
        <p:spPr>
          <a:xfrm>
            <a:off x="7381037" y="4171957"/>
            <a:ext cx="476715" cy="1970775"/>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3A97385B-5724-1946-A9D7-6C539D342299}"/>
              </a:ext>
            </a:extLst>
          </p:cNvPr>
          <p:cNvSpPr/>
          <p:nvPr/>
        </p:nvSpPr>
        <p:spPr>
          <a:xfrm>
            <a:off x="7971603" y="4171957"/>
            <a:ext cx="476715" cy="1970775"/>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55" name="直線コネクタ 62">
            <a:extLst>
              <a:ext uri="{FF2B5EF4-FFF2-40B4-BE49-F238E27FC236}">
                <a16:creationId xmlns:a16="http://schemas.microsoft.com/office/drawing/2014/main" id="{4199BE81-E15E-6146-B923-82AA23B5033F}"/>
              </a:ext>
            </a:extLst>
          </p:cNvPr>
          <p:cNvCxnSpPr>
            <a:cxnSpLocks/>
            <a:stCxn id="37" idx="2"/>
            <a:endCxn id="42" idx="0"/>
          </p:cNvCxnSpPr>
          <p:nvPr/>
        </p:nvCxnSpPr>
        <p:spPr>
          <a:xfrm rot="5400000">
            <a:off x="2841668" y="3654914"/>
            <a:ext cx="437588" cy="596499"/>
          </a:xfrm>
          <a:prstGeom prst="bentConnector3">
            <a:avLst>
              <a:gd name="adj1" fmla="val 50000"/>
            </a:avLst>
          </a:prstGeom>
          <a:ln w="28575"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57" name="直線コネクタ 62">
            <a:extLst>
              <a:ext uri="{FF2B5EF4-FFF2-40B4-BE49-F238E27FC236}">
                <a16:creationId xmlns:a16="http://schemas.microsoft.com/office/drawing/2014/main" id="{EEC7A7D3-0E22-5641-B4A6-2AEFCB3C1688}"/>
              </a:ext>
            </a:extLst>
          </p:cNvPr>
          <p:cNvCxnSpPr>
            <a:cxnSpLocks/>
            <a:stCxn id="37" idx="2"/>
            <a:endCxn id="41" idx="0"/>
          </p:cNvCxnSpPr>
          <p:nvPr/>
        </p:nvCxnSpPr>
        <p:spPr>
          <a:xfrm rot="5400000">
            <a:off x="2540284" y="3353530"/>
            <a:ext cx="437588" cy="1199266"/>
          </a:xfrm>
          <a:prstGeom prst="bentConnector3">
            <a:avLst>
              <a:gd name="adj1" fmla="val 50000"/>
            </a:avLst>
          </a:prstGeom>
          <a:ln w="28575"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64" name="直線コネクタ 62">
            <a:extLst>
              <a:ext uri="{FF2B5EF4-FFF2-40B4-BE49-F238E27FC236}">
                <a16:creationId xmlns:a16="http://schemas.microsoft.com/office/drawing/2014/main" id="{A5F62373-B32D-0F41-A4DD-1B576B7D0F76}"/>
              </a:ext>
            </a:extLst>
          </p:cNvPr>
          <p:cNvCxnSpPr>
            <a:cxnSpLocks/>
            <a:stCxn id="37" idx="2"/>
            <a:endCxn id="40" idx="0"/>
          </p:cNvCxnSpPr>
          <p:nvPr/>
        </p:nvCxnSpPr>
        <p:spPr>
          <a:xfrm rot="5400000">
            <a:off x="2232283" y="3045529"/>
            <a:ext cx="437588" cy="1815268"/>
          </a:xfrm>
          <a:prstGeom prst="bentConnector3">
            <a:avLst>
              <a:gd name="adj1" fmla="val 50000"/>
            </a:avLst>
          </a:prstGeom>
          <a:ln w="28575"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67" name="直線コネクタ 62">
            <a:extLst>
              <a:ext uri="{FF2B5EF4-FFF2-40B4-BE49-F238E27FC236}">
                <a16:creationId xmlns:a16="http://schemas.microsoft.com/office/drawing/2014/main" id="{BBE413B4-2A12-4644-94DD-59908139974C}"/>
              </a:ext>
            </a:extLst>
          </p:cNvPr>
          <p:cNvCxnSpPr>
            <a:cxnSpLocks/>
            <a:stCxn id="37" idx="2"/>
            <a:endCxn id="44" idx="0"/>
          </p:cNvCxnSpPr>
          <p:nvPr/>
        </p:nvCxnSpPr>
        <p:spPr>
          <a:xfrm rot="16200000" flipH="1">
            <a:off x="3440898" y="3652181"/>
            <a:ext cx="437588" cy="601963"/>
          </a:xfrm>
          <a:prstGeom prst="bentConnector3">
            <a:avLst>
              <a:gd name="adj1" fmla="val 50000"/>
            </a:avLst>
          </a:prstGeom>
          <a:ln w="28575"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69" name="直線コネクタ 62">
            <a:extLst>
              <a:ext uri="{FF2B5EF4-FFF2-40B4-BE49-F238E27FC236}">
                <a16:creationId xmlns:a16="http://schemas.microsoft.com/office/drawing/2014/main" id="{D408FA01-C45E-8B49-AECC-00FF8E88DC61}"/>
              </a:ext>
            </a:extLst>
          </p:cNvPr>
          <p:cNvCxnSpPr>
            <a:cxnSpLocks/>
            <a:stCxn id="37" idx="2"/>
            <a:endCxn id="45" idx="0"/>
          </p:cNvCxnSpPr>
          <p:nvPr/>
        </p:nvCxnSpPr>
        <p:spPr>
          <a:xfrm rot="16200000" flipH="1">
            <a:off x="3732446" y="3360634"/>
            <a:ext cx="437588" cy="1185058"/>
          </a:xfrm>
          <a:prstGeom prst="bentConnector3">
            <a:avLst>
              <a:gd name="adj1" fmla="val 50000"/>
            </a:avLst>
          </a:prstGeom>
          <a:ln w="28575"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70" name="直線コネクタ 69">
            <a:extLst>
              <a:ext uri="{FF2B5EF4-FFF2-40B4-BE49-F238E27FC236}">
                <a16:creationId xmlns:a16="http://schemas.microsoft.com/office/drawing/2014/main" id="{EF41BA02-F1C9-B340-83A5-1B805A25256F}"/>
              </a:ext>
            </a:extLst>
          </p:cNvPr>
          <p:cNvCxnSpPr>
            <a:cxnSpLocks/>
            <a:stCxn id="38" idx="2"/>
            <a:endCxn id="46" idx="0"/>
          </p:cNvCxnSpPr>
          <p:nvPr/>
        </p:nvCxnSpPr>
        <p:spPr>
          <a:xfrm>
            <a:off x="5480847" y="3734369"/>
            <a:ext cx="0" cy="437588"/>
          </a:xfrm>
          <a:prstGeom prst="line">
            <a:avLst/>
          </a:prstGeom>
          <a:ln w="28575"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71" name="直線コネクタ 70">
            <a:extLst>
              <a:ext uri="{FF2B5EF4-FFF2-40B4-BE49-F238E27FC236}">
                <a16:creationId xmlns:a16="http://schemas.microsoft.com/office/drawing/2014/main" id="{CF3A7B89-71E2-4943-BCF9-141A27C6ED59}"/>
              </a:ext>
            </a:extLst>
          </p:cNvPr>
          <p:cNvCxnSpPr>
            <a:cxnSpLocks/>
            <a:stCxn id="39" idx="2"/>
            <a:endCxn id="51" idx="0"/>
          </p:cNvCxnSpPr>
          <p:nvPr/>
        </p:nvCxnSpPr>
        <p:spPr>
          <a:xfrm flipH="1">
            <a:off x="7619395" y="3734369"/>
            <a:ext cx="2090" cy="437588"/>
          </a:xfrm>
          <a:prstGeom prst="line">
            <a:avLst/>
          </a:prstGeom>
          <a:ln w="28575"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72" name="直線コネクタ 84">
            <a:extLst>
              <a:ext uri="{FF2B5EF4-FFF2-40B4-BE49-F238E27FC236}">
                <a16:creationId xmlns:a16="http://schemas.microsoft.com/office/drawing/2014/main" id="{16D0E294-B185-394E-947A-2C98EDDBBA6D}"/>
              </a:ext>
            </a:extLst>
          </p:cNvPr>
          <p:cNvCxnSpPr>
            <a:cxnSpLocks/>
            <a:stCxn id="39" idx="2"/>
            <a:endCxn id="50" idx="0"/>
          </p:cNvCxnSpPr>
          <p:nvPr/>
        </p:nvCxnSpPr>
        <p:spPr>
          <a:xfrm rot="5400000">
            <a:off x="7108453" y="3658925"/>
            <a:ext cx="437588" cy="588476"/>
          </a:xfrm>
          <a:prstGeom prst="bentConnector3">
            <a:avLst>
              <a:gd name="adj1" fmla="val 50000"/>
            </a:avLst>
          </a:prstGeom>
          <a:ln w="28575"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73" name="直線コネクタ 84">
            <a:extLst>
              <a:ext uri="{FF2B5EF4-FFF2-40B4-BE49-F238E27FC236}">
                <a16:creationId xmlns:a16="http://schemas.microsoft.com/office/drawing/2014/main" id="{2FC9B688-3CC1-DE48-8EEE-30123B46C467}"/>
              </a:ext>
            </a:extLst>
          </p:cNvPr>
          <p:cNvCxnSpPr>
            <a:cxnSpLocks/>
            <a:stCxn id="39" idx="2"/>
            <a:endCxn id="52" idx="0"/>
          </p:cNvCxnSpPr>
          <p:nvPr/>
        </p:nvCxnSpPr>
        <p:spPr>
          <a:xfrm rot="16200000" flipH="1">
            <a:off x="7696929" y="3658925"/>
            <a:ext cx="437588" cy="588476"/>
          </a:xfrm>
          <a:prstGeom prst="bentConnector3">
            <a:avLst>
              <a:gd name="adj1" fmla="val 50000"/>
            </a:avLst>
          </a:prstGeom>
          <a:ln w="28575"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53" name="テキスト ボックス 52">
            <a:extLst>
              <a:ext uri="{FF2B5EF4-FFF2-40B4-BE49-F238E27FC236}">
                <a16:creationId xmlns:a16="http://schemas.microsoft.com/office/drawing/2014/main" id="{B0B58085-63B7-47BE-A2CF-7331F20D30A4}"/>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4.</a:t>
            </a:r>
            <a:r>
              <a:rPr lang="ja-JP" altLang="en-US" sz="900" dirty="0">
                <a:latin typeface="Meiryo UI" panose="020B0604030504040204" pitchFamily="50" charset="-128"/>
                <a:ea typeface="Meiryo UI" panose="020B0604030504040204" pitchFamily="50" charset="-128"/>
              </a:rPr>
              <a:t>戦略を立案する</a:t>
            </a:r>
          </a:p>
        </p:txBody>
      </p:sp>
      <p:sp>
        <p:nvSpPr>
          <p:cNvPr id="54" name="テキスト ボックス 53">
            <a:extLst>
              <a:ext uri="{FF2B5EF4-FFF2-40B4-BE49-F238E27FC236}">
                <a16:creationId xmlns:a16="http://schemas.microsoft.com/office/drawing/2014/main" id="{5912CBE7-00EB-4F35-A2A1-371355A35F98}"/>
              </a:ext>
            </a:extLst>
          </p:cNvPr>
          <p:cNvSpPr txBox="1"/>
          <p:nvPr/>
        </p:nvSpPr>
        <p:spPr>
          <a:xfrm>
            <a:off x="1809280" y="6560810"/>
            <a:ext cx="1904689"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STEP2:</a:t>
            </a:r>
            <a:r>
              <a:rPr lang="ja-JP" altLang="en-US" sz="900" dirty="0">
                <a:latin typeface="Meiryo UI" panose="020B0604030504040204" pitchFamily="50" charset="-128"/>
                <a:ea typeface="Meiryo UI" panose="020B0604030504040204" pitchFamily="50" charset="-128"/>
              </a:rPr>
              <a:t>どのように実現するかを考える</a:t>
            </a:r>
          </a:p>
        </p:txBody>
      </p:sp>
    </p:spTree>
    <p:extLst>
      <p:ext uri="{BB962C8B-B14F-4D97-AF65-F5344CB8AC3E}">
        <p14:creationId xmlns:p14="http://schemas.microsoft.com/office/powerpoint/2010/main" val="320980082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テキスト ボックス 64">
            <a:extLst>
              <a:ext uri="{FF2B5EF4-FFF2-40B4-BE49-F238E27FC236}">
                <a16:creationId xmlns:a16="http://schemas.microsoft.com/office/drawing/2014/main" id="{E037EF6C-B793-1248-8DCC-CF1A2C9911D8}"/>
              </a:ext>
            </a:extLst>
          </p:cNvPr>
          <p:cNvSpPr txBox="1"/>
          <p:nvPr/>
        </p:nvSpPr>
        <p:spPr>
          <a:xfrm>
            <a:off x="463308" y="238540"/>
            <a:ext cx="958917"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41_</a:t>
            </a:r>
            <a:r>
              <a:rPr lang="ja-JP" altLang="en-US" dirty="0"/>
              <a:t>組織図</a:t>
            </a:r>
          </a:p>
        </p:txBody>
      </p:sp>
      <p:sp>
        <p:nvSpPr>
          <p:cNvPr id="140" name="正方形/長方形 139">
            <a:extLst>
              <a:ext uri="{FF2B5EF4-FFF2-40B4-BE49-F238E27FC236}">
                <a16:creationId xmlns:a16="http://schemas.microsoft.com/office/drawing/2014/main" id="{06996FE6-D4A0-B744-BC19-25F4CD3F2C36}"/>
              </a:ext>
            </a:extLst>
          </p:cNvPr>
          <p:cNvSpPr/>
          <p:nvPr/>
        </p:nvSpPr>
        <p:spPr>
          <a:xfrm>
            <a:off x="337288" y="682812"/>
            <a:ext cx="9231425" cy="580744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33786AFE-10A8-47BE-B523-B52FFFED42FD}"/>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4.</a:t>
            </a:r>
            <a:r>
              <a:rPr lang="ja-JP" altLang="en-US" sz="900" dirty="0">
                <a:latin typeface="Meiryo UI" panose="020B0604030504040204" pitchFamily="50" charset="-128"/>
                <a:ea typeface="Meiryo UI" panose="020B0604030504040204" pitchFamily="50" charset="-128"/>
              </a:rPr>
              <a:t>戦略を立案する</a:t>
            </a:r>
          </a:p>
        </p:txBody>
      </p:sp>
      <p:sp>
        <p:nvSpPr>
          <p:cNvPr id="6" name="テキスト ボックス 5">
            <a:extLst>
              <a:ext uri="{FF2B5EF4-FFF2-40B4-BE49-F238E27FC236}">
                <a16:creationId xmlns:a16="http://schemas.microsoft.com/office/drawing/2014/main" id="{78F6055F-2989-473B-B497-909D0A3CBD67}"/>
              </a:ext>
            </a:extLst>
          </p:cNvPr>
          <p:cNvSpPr txBox="1"/>
          <p:nvPr/>
        </p:nvSpPr>
        <p:spPr>
          <a:xfrm>
            <a:off x="1809280" y="6560810"/>
            <a:ext cx="1904689"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STEP2:</a:t>
            </a:r>
            <a:r>
              <a:rPr lang="ja-JP" altLang="en-US" sz="900" dirty="0">
                <a:latin typeface="Meiryo UI" panose="020B0604030504040204" pitchFamily="50" charset="-128"/>
                <a:ea typeface="Meiryo UI" panose="020B0604030504040204" pitchFamily="50" charset="-128"/>
              </a:rPr>
              <a:t>どのように実現するかを考える</a:t>
            </a:r>
          </a:p>
        </p:txBody>
      </p:sp>
    </p:spTree>
    <p:extLst>
      <p:ext uri="{BB962C8B-B14F-4D97-AF65-F5344CB8AC3E}">
        <p14:creationId xmlns:p14="http://schemas.microsoft.com/office/powerpoint/2010/main" val="378603926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図 32"/>
          <p:cNvPicPr>
            <a:picLocks noChangeAspect="1"/>
          </p:cNvPicPr>
          <p:nvPr/>
        </p:nvPicPr>
        <p:blipFill rotWithShape="1">
          <a:blip r:embed="rId2"/>
          <a:srcRect l="49826" b="50000"/>
          <a:stretch/>
        </p:blipFill>
        <p:spPr>
          <a:xfrm>
            <a:off x="796707" y="4815900"/>
            <a:ext cx="2132599" cy="1275629"/>
          </a:xfrm>
          <a:prstGeom prst="rect">
            <a:avLst/>
          </a:prstGeom>
        </p:spPr>
      </p:pic>
      <p:sp>
        <p:nvSpPr>
          <p:cNvPr id="25" name="テキスト ボックス 24"/>
          <p:cNvSpPr txBox="1"/>
          <p:nvPr/>
        </p:nvSpPr>
        <p:spPr>
          <a:xfrm>
            <a:off x="4607036" y="6183308"/>
            <a:ext cx="981911" cy="306945"/>
          </a:xfrm>
          <a:prstGeom prst="rect">
            <a:avLst/>
          </a:prstGeom>
          <a:noFill/>
        </p:spPr>
        <p:txBody>
          <a:bodyPr wrap="none" rtlCol="0">
            <a:spAutoFit/>
          </a:bodyPr>
          <a:lstStyle/>
          <a:p>
            <a:pPr algn="ctr"/>
            <a:r>
              <a:rPr lang="ja-JP" altLang="en-US" sz="1200" dirty="0">
                <a:solidFill>
                  <a:schemeClr val="tx1">
                    <a:lumMod val="75000"/>
                    <a:lumOff val="25000"/>
                  </a:schemeClr>
                </a:solidFill>
                <a:latin typeface="メイリオ"/>
                <a:ea typeface="メイリオ"/>
                <a:cs typeface="メイリオ"/>
              </a:rPr>
              <a:t>組織の体制</a:t>
            </a:r>
            <a:endParaRPr kumimoji="1" lang="ja-JP" altLang="en-US" sz="1000" dirty="0">
              <a:solidFill>
                <a:schemeClr val="tx1">
                  <a:lumMod val="75000"/>
                  <a:lumOff val="25000"/>
                </a:schemeClr>
              </a:solidFill>
              <a:latin typeface="メイリオ"/>
              <a:ea typeface="メイリオ"/>
              <a:cs typeface="メイリオ"/>
            </a:endParaRPr>
          </a:p>
        </p:txBody>
      </p:sp>
      <p:sp>
        <p:nvSpPr>
          <p:cNvPr id="262" name="テキスト ボックス 261"/>
          <p:cNvSpPr txBox="1"/>
          <p:nvPr/>
        </p:nvSpPr>
        <p:spPr>
          <a:xfrm>
            <a:off x="383014" y="2822196"/>
            <a:ext cx="380095" cy="1295989"/>
          </a:xfrm>
          <a:prstGeom prst="rect">
            <a:avLst/>
          </a:prstGeom>
          <a:noFill/>
        </p:spPr>
        <p:txBody>
          <a:bodyPr vert="eaVert" wrap="none" rtlCol="0">
            <a:spAutoFit/>
          </a:bodyPr>
          <a:lstStyle/>
          <a:p>
            <a:pPr algn="ctr"/>
            <a:r>
              <a:rPr lang="ja-JP" altLang="en-US" sz="1200" dirty="0">
                <a:solidFill>
                  <a:schemeClr val="tx1">
                    <a:lumMod val="75000"/>
                    <a:lumOff val="25000"/>
                  </a:schemeClr>
                </a:solidFill>
                <a:latin typeface="メイリオ"/>
                <a:ea typeface="メイリオ"/>
                <a:cs typeface="メイリオ"/>
              </a:rPr>
              <a:t>市場への仕掛け</a:t>
            </a:r>
            <a:endParaRPr kumimoji="1" lang="ja-JP" altLang="en-US" sz="1200" dirty="0">
              <a:solidFill>
                <a:schemeClr val="tx1">
                  <a:lumMod val="75000"/>
                  <a:lumOff val="25000"/>
                </a:schemeClr>
              </a:solidFill>
              <a:latin typeface="メイリオ"/>
              <a:ea typeface="メイリオ"/>
              <a:cs typeface="メイリオ"/>
            </a:endParaRPr>
          </a:p>
        </p:txBody>
      </p:sp>
      <p:sp>
        <p:nvSpPr>
          <p:cNvPr id="276" name="テキスト ボックス 275"/>
          <p:cNvSpPr txBox="1"/>
          <p:nvPr/>
        </p:nvSpPr>
        <p:spPr>
          <a:xfrm>
            <a:off x="7395635" y="884208"/>
            <a:ext cx="572782" cy="281366"/>
          </a:xfrm>
          <a:prstGeom prst="rect">
            <a:avLst/>
          </a:prstGeom>
          <a:noFill/>
        </p:spPr>
        <p:txBody>
          <a:bodyPr wrap="none" rtlCol="0">
            <a:spAutoFit/>
          </a:bodyPr>
          <a:lstStyle/>
          <a:p>
            <a:r>
              <a:rPr lang="ja-JP" altLang="en-US" sz="1050" dirty="0">
                <a:solidFill>
                  <a:schemeClr val="tx1">
                    <a:lumMod val="75000"/>
                    <a:lumOff val="25000"/>
                  </a:schemeClr>
                </a:solidFill>
                <a:latin typeface="メイリオ"/>
                <a:ea typeface="メイリオ"/>
                <a:cs typeface="メイリオ"/>
              </a:rPr>
              <a:t>N年後</a:t>
            </a:r>
            <a:endParaRPr kumimoji="1" lang="ja-JP" altLang="en-US" sz="1050" dirty="0">
              <a:solidFill>
                <a:schemeClr val="tx1">
                  <a:lumMod val="75000"/>
                  <a:lumOff val="25000"/>
                </a:schemeClr>
              </a:solidFill>
              <a:latin typeface="メイリオ"/>
              <a:ea typeface="メイリオ"/>
              <a:cs typeface="メイリオ"/>
            </a:endParaRPr>
          </a:p>
        </p:txBody>
      </p:sp>
      <p:sp>
        <p:nvSpPr>
          <p:cNvPr id="44" name="Arc 71"/>
          <p:cNvSpPr>
            <a:spLocks/>
          </p:cNvSpPr>
          <p:nvPr/>
        </p:nvSpPr>
        <p:spPr bwMode="auto">
          <a:xfrm rot="5400000" flipH="1" flipV="1">
            <a:off x="2510217" y="-785293"/>
            <a:ext cx="4025810" cy="7443516"/>
          </a:xfrm>
          <a:custGeom>
            <a:avLst/>
            <a:gdLst>
              <a:gd name="T0" fmla="*/ 0 w 21392"/>
              <a:gd name="T1" fmla="*/ 0 h 21600"/>
              <a:gd name="T2" fmla="*/ 2147483647 w 21392"/>
              <a:gd name="T3" fmla="*/ 2147483647 h 21600"/>
              <a:gd name="T4" fmla="*/ 0 w 21392"/>
              <a:gd name="T5" fmla="*/ 2147483647 h 21600"/>
              <a:gd name="T6" fmla="*/ 0 60000 65536"/>
              <a:gd name="T7" fmla="*/ 0 60000 65536"/>
              <a:gd name="T8" fmla="*/ 0 60000 65536"/>
              <a:gd name="T9" fmla="*/ 0 w 21392"/>
              <a:gd name="T10" fmla="*/ 0 h 21600"/>
              <a:gd name="T11" fmla="*/ 21392 w 21392"/>
              <a:gd name="T12" fmla="*/ 21600 h 21600"/>
            </a:gdLst>
            <a:ahLst/>
            <a:cxnLst>
              <a:cxn ang="T6">
                <a:pos x="T0" y="T1"/>
              </a:cxn>
              <a:cxn ang="T7">
                <a:pos x="T2" y="T3"/>
              </a:cxn>
              <a:cxn ang="T8">
                <a:pos x="T4" y="T5"/>
              </a:cxn>
            </a:cxnLst>
            <a:rect l="T9" t="T10" r="T11" b="T12"/>
            <a:pathLst>
              <a:path w="21392" h="21600" fill="none" extrusionOk="0">
                <a:moveTo>
                  <a:pt x="-1" y="0"/>
                </a:moveTo>
                <a:cubicBezTo>
                  <a:pt x="10772" y="0"/>
                  <a:pt x="19898" y="7937"/>
                  <a:pt x="21391" y="18606"/>
                </a:cubicBezTo>
              </a:path>
              <a:path w="21392" h="21600" stroke="0" extrusionOk="0">
                <a:moveTo>
                  <a:pt x="-1" y="0"/>
                </a:moveTo>
                <a:cubicBezTo>
                  <a:pt x="10772" y="0"/>
                  <a:pt x="19898" y="7937"/>
                  <a:pt x="21391" y="18606"/>
                </a:cubicBezTo>
                <a:lnTo>
                  <a:pt x="0" y="21600"/>
                </a:lnTo>
                <a:lnTo>
                  <a:pt x="-1" y="0"/>
                </a:lnTo>
                <a:close/>
              </a:path>
            </a:pathLst>
          </a:custGeom>
          <a:noFill/>
          <a:ln w="12700" cmpd="sng">
            <a:solidFill>
              <a:srgbClr val="40404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ja-JP" altLang="en-US" dirty="0"/>
          </a:p>
        </p:txBody>
      </p:sp>
      <p:sp>
        <p:nvSpPr>
          <p:cNvPr id="49" name="Arc 70"/>
          <p:cNvSpPr>
            <a:spLocks/>
          </p:cNvSpPr>
          <p:nvPr/>
        </p:nvSpPr>
        <p:spPr bwMode="auto">
          <a:xfrm flipV="1">
            <a:off x="2929306" y="1988019"/>
            <a:ext cx="6445041" cy="4083689"/>
          </a:xfrm>
          <a:custGeom>
            <a:avLst/>
            <a:gdLst>
              <a:gd name="T0" fmla="*/ 0 w 21575"/>
              <a:gd name="T1" fmla="*/ 0 h 21600"/>
              <a:gd name="T2" fmla="*/ 2147483647 w 21575"/>
              <a:gd name="T3" fmla="*/ 2147483647 h 21600"/>
              <a:gd name="T4" fmla="*/ 0 w 21575"/>
              <a:gd name="T5" fmla="*/ 2147483647 h 21600"/>
              <a:gd name="T6" fmla="*/ 0 60000 65536"/>
              <a:gd name="T7" fmla="*/ 0 60000 65536"/>
              <a:gd name="T8" fmla="*/ 0 60000 65536"/>
              <a:gd name="T9" fmla="*/ 0 w 21575"/>
              <a:gd name="T10" fmla="*/ 0 h 21600"/>
              <a:gd name="T11" fmla="*/ 21575 w 21575"/>
              <a:gd name="T12" fmla="*/ 21600 h 21600"/>
            </a:gdLst>
            <a:ahLst/>
            <a:cxnLst>
              <a:cxn ang="T6">
                <a:pos x="T0" y="T1"/>
              </a:cxn>
              <a:cxn ang="T7">
                <a:pos x="T2" y="T3"/>
              </a:cxn>
              <a:cxn ang="T8">
                <a:pos x="T4" y="T5"/>
              </a:cxn>
            </a:cxnLst>
            <a:rect l="T9" t="T10" r="T11" b="T12"/>
            <a:pathLst>
              <a:path w="21575" h="21600" fill="none" extrusionOk="0">
                <a:moveTo>
                  <a:pt x="-1" y="0"/>
                </a:moveTo>
                <a:cubicBezTo>
                  <a:pt x="11526" y="0"/>
                  <a:pt x="21021" y="9050"/>
                  <a:pt x="21575" y="20562"/>
                </a:cubicBezTo>
              </a:path>
              <a:path w="21575" h="21600" stroke="0" extrusionOk="0">
                <a:moveTo>
                  <a:pt x="-1" y="0"/>
                </a:moveTo>
                <a:cubicBezTo>
                  <a:pt x="11526" y="0"/>
                  <a:pt x="21021" y="9050"/>
                  <a:pt x="21575" y="20562"/>
                </a:cubicBezTo>
                <a:lnTo>
                  <a:pt x="0" y="21600"/>
                </a:lnTo>
                <a:lnTo>
                  <a:pt x="-1" y="0"/>
                </a:lnTo>
                <a:close/>
              </a:path>
            </a:pathLst>
          </a:custGeom>
          <a:noFill/>
          <a:ln w="12700" cmpd="sng">
            <a:solidFill>
              <a:srgbClr val="40404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ja-JP" altLang="en-US" dirty="0"/>
          </a:p>
        </p:txBody>
      </p:sp>
      <p:sp>
        <p:nvSpPr>
          <p:cNvPr id="51" name="Arc 71"/>
          <p:cNvSpPr>
            <a:spLocks/>
          </p:cNvSpPr>
          <p:nvPr/>
        </p:nvSpPr>
        <p:spPr bwMode="auto">
          <a:xfrm rot="16200000" flipV="1">
            <a:off x="1568743" y="-88577"/>
            <a:ext cx="4293311" cy="8066901"/>
          </a:xfrm>
          <a:custGeom>
            <a:avLst/>
            <a:gdLst>
              <a:gd name="T0" fmla="*/ 0 w 21392"/>
              <a:gd name="T1" fmla="*/ 0 h 21600"/>
              <a:gd name="T2" fmla="*/ 2147483647 w 21392"/>
              <a:gd name="T3" fmla="*/ 2147483647 h 21600"/>
              <a:gd name="T4" fmla="*/ 0 w 21392"/>
              <a:gd name="T5" fmla="*/ 2147483647 h 21600"/>
              <a:gd name="T6" fmla="*/ 0 60000 65536"/>
              <a:gd name="T7" fmla="*/ 0 60000 65536"/>
              <a:gd name="T8" fmla="*/ 0 60000 65536"/>
              <a:gd name="T9" fmla="*/ 0 w 21392"/>
              <a:gd name="T10" fmla="*/ 0 h 21600"/>
              <a:gd name="T11" fmla="*/ 21392 w 21392"/>
              <a:gd name="T12" fmla="*/ 21600 h 21600"/>
            </a:gdLst>
            <a:ahLst/>
            <a:cxnLst>
              <a:cxn ang="T6">
                <a:pos x="T0" y="T1"/>
              </a:cxn>
              <a:cxn ang="T7">
                <a:pos x="T2" y="T3"/>
              </a:cxn>
              <a:cxn ang="T8">
                <a:pos x="T4" y="T5"/>
              </a:cxn>
            </a:cxnLst>
            <a:rect l="T9" t="T10" r="T11" b="T12"/>
            <a:pathLst>
              <a:path w="21392" h="21600" fill="none" extrusionOk="0">
                <a:moveTo>
                  <a:pt x="-1" y="0"/>
                </a:moveTo>
                <a:cubicBezTo>
                  <a:pt x="10772" y="0"/>
                  <a:pt x="19898" y="7937"/>
                  <a:pt x="21391" y="18606"/>
                </a:cubicBezTo>
              </a:path>
              <a:path w="21392" h="21600" stroke="0" extrusionOk="0">
                <a:moveTo>
                  <a:pt x="-1" y="0"/>
                </a:moveTo>
                <a:cubicBezTo>
                  <a:pt x="10772" y="0"/>
                  <a:pt x="19898" y="7937"/>
                  <a:pt x="21391" y="18606"/>
                </a:cubicBezTo>
                <a:lnTo>
                  <a:pt x="0" y="21600"/>
                </a:lnTo>
                <a:lnTo>
                  <a:pt x="-1" y="0"/>
                </a:lnTo>
                <a:close/>
              </a:path>
            </a:pathLst>
          </a:custGeom>
          <a:noFill/>
          <a:ln w="12700" cmpd="sng">
            <a:solidFill>
              <a:schemeClr val="tx1">
                <a:lumMod val="75000"/>
                <a:lumOff val="25000"/>
              </a:schemeClr>
            </a:solidFill>
            <a:round/>
            <a:headEnd/>
            <a:tailEnd type="none" w="med" len="med"/>
          </a:ln>
          <a:extLst>
            <a:ext uri="{909E8E84-426E-40dd-AFC4-6F175D3DCCD1}">
              <a14:hiddenFill xmlns="" xmlns:a14="http://schemas.microsoft.com/office/drawing/2010/main">
                <a:solidFill>
                  <a:srgbClr val="FFFFFF"/>
                </a:solidFill>
              </a14:hiddenFill>
            </a:ext>
          </a:extLst>
        </p:spPr>
        <p:txBody>
          <a:bodyPr wrap="none" anchor="ctr"/>
          <a:lstStyle/>
          <a:p>
            <a:endParaRPr lang="ja-JP" altLang="en-US" dirty="0"/>
          </a:p>
        </p:txBody>
      </p:sp>
      <p:sp>
        <p:nvSpPr>
          <p:cNvPr id="52" name="Arc 71"/>
          <p:cNvSpPr>
            <a:spLocks/>
          </p:cNvSpPr>
          <p:nvPr/>
        </p:nvSpPr>
        <p:spPr bwMode="auto">
          <a:xfrm rot="16200000" flipV="1">
            <a:off x="1310052" y="2304106"/>
            <a:ext cx="2554255" cy="4980943"/>
          </a:xfrm>
          <a:custGeom>
            <a:avLst/>
            <a:gdLst>
              <a:gd name="T0" fmla="*/ 0 w 21392"/>
              <a:gd name="T1" fmla="*/ 0 h 21600"/>
              <a:gd name="T2" fmla="*/ 2147483647 w 21392"/>
              <a:gd name="T3" fmla="*/ 2147483647 h 21600"/>
              <a:gd name="T4" fmla="*/ 0 w 21392"/>
              <a:gd name="T5" fmla="*/ 2147483647 h 21600"/>
              <a:gd name="T6" fmla="*/ 0 60000 65536"/>
              <a:gd name="T7" fmla="*/ 0 60000 65536"/>
              <a:gd name="T8" fmla="*/ 0 60000 65536"/>
              <a:gd name="T9" fmla="*/ 0 w 21392"/>
              <a:gd name="T10" fmla="*/ 0 h 21600"/>
              <a:gd name="T11" fmla="*/ 21392 w 21392"/>
              <a:gd name="T12" fmla="*/ 21600 h 21600"/>
            </a:gdLst>
            <a:ahLst/>
            <a:cxnLst>
              <a:cxn ang="T6">
                <a:pos x="T0" y="T1"/>
              </a:cxn>
              <a:cxn ang="T7">
                <a:pos x="T2" y="T3"/>
              </a:cxn>
              <a:cxn ang="T8">
                <a:pos x="T4" y="T5"/>
              </a:cxn>
            </a:cxnLst>
            <a:rect l="T9" t="T10" r="T11" b="T12"/>
            <a:pathLst>
              <a:path w="21392" h="21600" fill="none" extrusionOk="0">
                <a:moveTo>
                  <a:pt x="-1" y="0"/>
                </a:moveTo>
                <a:cubicBezTo>
                  <a:pt x="10772" y="0"/>
                  <a:pt x="19898" y="7937"/>
                  <a:pt x="21391" y="18606"/>
                </a:cubicBezTo>
              </a:path>
              <a:path w="21392" h="21600" stroke="0" extrusionOk="0">
                <a:moveTo>
                  <a:pt x="-1" y="0"/>
                </a:moveTo>
                <a:cubicBezTo>
                  <a:pt x="10772" y="0"/>
                  <a:pt x="19898" y="7937"/>
                  <a:pt x="21391" y="18606"/>
                </a:cubicBezTo>
                <a:lnTo>
                  <a:pt x="0" y="21600"/>
                </a:lnTo>
                <a:lnTo>
                  <a:pt x="-1" y="0"/>
                </a:lnTo>
                <a:close/>
              </a:path>
            </a:pathLst>
          </a:custGeom>
          <a:noFill/>
          <a:ln w="12700" cmpd="sng">
            <a:solidFill>
              <a:schemeClr val="tx1">
                <a:lumMod val="75000"/>
                <a:lumOff val="25000"/>
              </a:schemeClr>
            </a:solidFill>
            <a:round/>
            <a:headEnd/>
            <a:tailEnd type="none" w="med" len="med"/>
          </a:ln>
          <a:extLst>
            <a:ext uri="{909E8E84-426E-40dd-AFC4-6F175D3DCCD1}">
              <a14:hiddenFill xmlns="" xmlns:a14="http://schemas.microsoft.com/office/drawing/2010/main">
                <a:solidFill>
                  <a:srgbClr val="FFFFFF"/>
                </a:solidFill>
              </a14:hiddenFill>
            </a:ext>
          </a:extLst>
        </p:spPr>
        <p:txBody>
          <a:bodyPr wrap="none" anchor="ctr"/>
          <a:lstStyle/>
          <a:p>
            <a:endParaRPr lang="ja-JP" altLang="en-US" dirty="0"/>
          </a:p>
        </p:txBody>
      </p:sp>
      <p:sp>
        <p:nvSpPr>
          <p:cNvPr id="37" name="円/楕円 36"/>
          <p:cNvSpPr/>
          <p:nvPr/>
        </p:nvSpPr>
        <p:spPr>
          <a:xfrm>
            <a:off x="914044" y="3115855"/>
            <a:ext cx="1854823" cy="1025974"/>
          </a:xfrm>
          <a:prstGeom prst="ellipse">
            <a:avLst/>
          </a:prstGeom>
          <a:solidFill>
            <a:srgbClr val="FFFFFF"/>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9" name="円/楕円 38"/>
          <p:cNvSpPr/>
          <p:nvPr/>
        </p:nvSpPr>
        <p:spPr>
          <a:xfrm>
            <a:off x="4128099" y="4993235"/>
            <a:ext cx="1854823" cy="1025974"/>
          </a:xfrm>
          <a:prstGeom prst="ellipse">
            <a:avLst/>
          </a:prstGeom>
          <a:solidFill>
            <a:srgbClr val="FFFFFF"/>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3" name="円/楕円 42"/>
          <p:cNvSpPr/>
          <p:nvPr/>
        </p:nvSpPr>
        <p:spPr>
          <a:xfrm>
            <a:off x="2034410" y="1591391"/>
            <a:ext cx="1854823" cy="1025974"/>
          </a:xfrm>
          <a:prstGeom prst="ellipse">
            <a:avLst/>
          </a:prstGeom>
          <a:solidFill>
            <a:srgbClr val="FFFFFF"/>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8" name="円/楕円 37"/>
          <p:cNvSpPr/>
          <p:nvPr/>
        </p:nvSpPr>
        <p:spPr>
          <a:xfrm>
            <a:off x="6617922" y="4385287"/>
            <a:ext cx="1854823" cy="1025974"/>
          </a:xfrm>
          <a:prstGeom prst="ellipse">
            <a:avLst/>
          </a:prstGeom>
          <a:solidFill>
            <a:srgbClr val="FFFFFF"/>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793052" y="4784673"/>
            <a:ext cx="2136254" cy="1306856"/>
          </a:xfrm>
          <a:prstGeom prst="rect">
            <a:avLst/>
          </a:prstGeom>
          <a:solidFill>
            <a:srgbClr val="FFFFFF"/>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5" name="正方形/長方形 34"/>
          <p:cNvSpPr/>
          <p:nvPr/>
        </p:nvSpPr>
        <p:spPr>
          <a:xfrm>
            <a:off x="5080903" y="2181085"/>
            <a:ext cx="2136254" cy="1298446"/>
          </a:xfrm>
          <a:prstGeom prst="rect">
            <a:avLst/>
          </a:prstGeom>
          <a:solidFill>
            <a:srgbClr val="FFFFFF"/>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4" name="Arc 71"/>
          <p:cNvSpPr>
            <a:spLocks/>
          </p:cNvSpPr>
          <p:nvPr/>
        </p:nvSpPr>
        <p:spPr bwMode="auto">
          <a:xfrm rot="16200000" flipV="1">
            <a:off x="4374189" y="-677380"/>
            <a:ext cx="3399220" cy="6601097"/>
          </a:xfrm>
          <a:custGeom>
            <a:avLst/>
            <a:gdLst>
              <a:gd name="T0" fmla="*/ 0 w 21392"/>
              <a:gd name="T1" fmla="*/ 0 h 21600"/>
              <a:gd name="T2" fmla="*/ 2147483647 w 21392"/>
              <a:gd name="T3" fmla="*/ 2147483647 h 21600"/>
              <a:gd name="T4" fmla="*/ 0 w 21392"/>
              <a:gd name="T5" fmla="*/ 2147483647 h 21600"/>
              <a:gd name="T6" fmla="*/ 0 60000 65536"/>
              <a:gd name="T7" fmla="*/ 0 60000 65536"/>
              <a:gd name="T8" fmla="*/ 0 60000 65536"/>
              <a:gd name="T9" fmla="*/ 0 w 21392"/>
              <a:gd name="T10" fmla="*/ 0 h 21600"/>
              <a:gd name="T11" fmla="*/ 21392 w 21392"/>
              <a:gd name="T12" fmla="*/ 21600 h 21600"/>
            </a:gdLst>
            <a:ahLst/>
            <a:cxnLst>
              <a:cxn ang="T6">
                <a:pos x="T0" y="T1"/>
              </a:cxn>
              <a:cxn ang="T7">
                <a:pos x="T2" y="T3"/>
              </a:cxn>
              <a:cxn ang="T8">
                <a:pos x="T4" y="T5"/>
              </a:cxn>
            </a:cxnLst>
            <a:rect l="T9" t="T10" r="T11" b="T12"/>
            <a:pathLst>
              <a:path w="21392" h="21600" fill="none" extrusionOk="0">
                <a:moveTo>
                  <a:pt x="-1" y="0"/>
                </a:moveTo>
                <a:cubicBezTo>
                  <a:pt x="10772" y="0"/>
                  <a:pt x="19898" y="7937"/>
                  <a:pt x="21391" y="18606"/>
                </a:cubicBezTo>
              </a:path>
              <a:path w="21392" h="21600" stroke="0" extrusionOk="0">
                <a:moveTo>
                  <a:pt x="-1" y="0"/>
                </a:moveTo>
                <a:cubicBezTo>
                  <a:pt x="10772" y="0"/>
                  <a:pt x="19898" y="7937"/>
                  <a:pt x="21391" y="18606"/>
                </a:cubicBezTo>
                <a:lnTo>
                  <a:pt x="0" y="21600"/>
                </a:lnTo>
                <a:lnTo>
                  <a:pt x="-1" y="0"/>
                </a:lnTo>
                <a:close/>
              </a:path>
            </a:pathLst>
          </a:custGeom>
          <a:noFill/>
          <a:ln w="12700" cmpd="sng">
            <a:solidFill>
              <a:schemeClr val="tx1">
                <a:lumMod val="75000"/>
                <a:lumOff val="25000"/>
              </a:schemeClr>
            </a:solidFill>
            <a:prstDash val="solid"/>
            <a:round/>
            <a:headEnd/>
            <a:tailEnd type="none" w="med" len="med"/>
          </a:ln>
          <a:extLst>
            <a:ext uri="{909E8E84-426E-40dd-AFC4-6F175D3DCCD1}">
              <a14:hiddenFill xmlns="" xmlns:a14="http://schemas.microsoft.com/office/drawing/2010/main">
                <a:solidFill>
                  <a:srgbClr val="FFFFFF"/>
                </a:solidFill>
              </a14:hiddenFill>
            </a:ext>
          </a:extLst>
        </p:spPr>
        <p:txBody>
          <a:bodyPr wrap="none" anchor="ctr"/>
          <a:lstStyle/>
          <a:p>
            <a:endParaRPr lang="ja-JP" altLang="en-US" dirty="0"/>
          </a:p>
        </p:txBody>
      </p:sp>
      <p:sp>
        <p:nvSpPr>
          <p:cNvPr id="42" name="円/楕円 41"/>
          <p:cNvSpPr/>
          <p:nvPr/>
        </p:nvSpPr>
        <p:spPr>
          <a:xfrm>
            <a:off x="7713891" y="2793824"/>
            <a:ext cx="1854823" cy="1025974"/>
          </a:xfrm>
          <a:prstGeom prst="ellipse">
            <a:avLst/>
          </a:prstGeom>
          <a:solidFill>
            <a:srgbClr val="FFFFFF"/>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0" name="円/楕円 39"/>
          <p:cNvSpPr/>
          <p:nvPr/>
        </p:nvSpPr>
        <p:spPr>
          <a:xfrm>
            <a:off x="4696664" y="686423"/>
            <a:ext cx="1854823" cy="1025974"/>
          </a:xfrm>
          <a:prstGeom prst="ellipse">
            <a:avLst/>
          </a:prstGeom>
          <a:solidFill>
            <a:srgbClr val="FFFFFF"/>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7238094" y="884209"/>
            <a:ext cx="2136254" cy="1287038"/>
          </a:xfrm>
          <a:prstGeom prst="rect">
            <a:avLst/>
          </a:prstGeom>
          <a:solidFill>
            <a:srgbClr val="FFFFFF"/>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61" name="直線矢印コネクタ 260"/>
          <p:cNvCxnSpPr>
            <a:cxnSpLocks/>
          </p:cNvCxnSpPr>
          <p:nvPr/>
        </p:nvCxnSpPr>
        <p:spPr>
          <a:xfrm flipV="1">
            <a:off x="793052" y="884208"/>
            <a:ext cx="0" cy="5207322"/>
          </a:xfrm>
          <a:prstGeom prst="straightConnector1">
            <a:avLst/>
          </a:prstGeom>
          <a:ln w="28575" cmpd="sng">
            <a:solidFill>
              <a:schemeClr val="tx1">
                <a:lumMod val="75000"/>
                <a:lumOff val="2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9" name="直線矢印コネクタ 18"/>
          <p:cNvCxnSpPr/>
          <p:nvPr/>
        </p:nvCxnSpPr>
        <p:spPr>
          <a:xfrm>
            <a:off x="793052" y="6091529"/>
            <a:ext cx="8609878" cy="0"/>
          </a:xfrm>
          <a:prstGeom prst="straightConnector1">
            <a:avLst/>
          </a:prstGeom>
          <a:ln w="28575" cmpd="sng">
            <a:solidFill>
              <a:schemeClr val="tx1">
                <a:lumMod val="75000"/>
                <a:lumOff val="25000"/>
              </a:schemeClr>
            </a:solidFill>
            <a:tailEnd type="arrow"/>
          </a:ln>
          <a:effectLst/>
        </p:spPr>
        <p:style>
          <a:lnRef idx="2">
            <a:schemeClr val="accent1"/>
          </a:lnRef>
          <a:fillRef idx="0">
            <a:schemeClr val="accent1"/>
          </a:fillRef>
          <a:effectRef idx="1">
            <a:schemeClr val="accent1"/>
          </a:effectRef>
          <a:fontRef idx="minor">
            <a:schemeClr val="tx1"/>
          </a:fontRef>
        </p:style>
      </p:cxnSp>
      <p:pic>
        <p:nvPicPr>
          <p:cNvPr id="54" name="図 53">
            <a:extLst>
              <a:ext uri="{FF2B5EF4-FFF2-40B4-BE49-F238E27FC236}">
                <a16:creationId xmlns:a16="http://schemas.microsoft.com/office/drawing/2014/main" id="{7B41F1C4-BEC2-1E4E-B3E0-2CF07FBE7DB9}"/>
              </a:ext>
            </a:extLst>
          </p:cNvPr>
          <p:cNvPicPr>
            <a:picLocks noChangeAspect="1"/>
          </p:cNvPicPr>
          <p:nvPr/>
        </p:nvPicPr>
        <p:blipFill rotWithShape="1">
          <a:blip r:embed="rId2"/>
          <a:srcRect l="49826" b="50000"/>
          <a:stretch/>
        </p:blipFill>
        <p:spPr>
          <a:xfrm>
            <a:off x="2937017" y="3509043"/>
            <a:ext cx="2132599" cy="1275629"/>
          </a:xfrm>
          <a:prstGeom prst="rect">
            <a:avLst/>
          </a:prstGeom>
        </p:spPr>
      </p:pic>
      <p:sp>
        <p:nvSpPr>
          <p:cNvPr id="55" name="正方形/長方形 54">
            <a:extLst>
              <a:ext uri="{FF2B5EF4-FFF2-40B4-BE49-F238E27FC236}">
                <a16:creationId xmlns:a16="http://schemas.microsoft.com/office/drawing/2014/main" id="{406D97A8-F95A-7A4D-A9DA-4AFF685E75A3}"/>
              </a:ext>
            </a:extLst>
          </p:cNvPr>
          <p:cNvSpPr/>
          <p:nvPr/>
        </p:nvSpPr>
        <p:spPr>
          <a:xfrm>
            <a:off x="2933363" y="3477815"/>
            <a:ext cx="2136254" cy="1306856"/>
          </a:xfrm>
          <a:prstGeom prst="rect">
            <a:avLst/>
          </a:prstGeom>
          <a:solidFill>
            <a:srgbClr val="FFFFFF"/>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5" name="テキスト ボックス 44">
            <a:extLst>
              <a:ext uri="{FF2B5EF4-FFF2-40B4-BE49-F238E27FC236}">
                <a16:creationId xmlns:a16="http://schemas.microsoft.com/office/drawing/2014/main" id="{4191B505-830F-9847-89F8-735A9A226569}"/>
              </a:ext>
            </a:extLst>
          </p:cNvPr>
          <p:cNvSpPr txBox="1"/>
          <p:nvPr/>
        </p:nvSpPr>
        <p:spPr>
          <a:xfrm>
            <a:off x="463308" y="238540"/>
            <a:ext cx="1420582"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42_</a:t>
            </a:r>
            <a:r>
              <a:rPr lang="ja-JP" altLang="en-US" dirty="0"/>
              <a:t>ロードマップ</a:t>
            </a:r>
          </a:p>
        </p:txBody>
      </p:sp>
      <p:sp>
        <p:nvSpPr>
          <p:cNvPr id="29" name="テキスト ボックス 28">
            <a:extLst>
              <a:ext uri="{FF2B5EF4-FFF2-40B4-BE49-F238E27FC236}">
                <a16:creationId xmlns:a16="http://schemas.microsoft.com/office/drawing/2014/main" id="{C5DFF877-9822-304E-9E19-9D93345EB84A}"/>
              </a:ext>
            </a:extLst>
          </p:cNvPr>
          <p:cNvSpPr txBox="1"/>
          <p:nvPr/>
        </p:nvSpPr>
        <p:spPr>
          <a:xfrm>
            <a:off x="1108871" y="3271057"/>
            <a:ext cx="1465168" cy="715581"/>
          </a:xfrm>
          <a:prstGeom prst="rect">
            <a:avLst/>
          </a:prstGeom>
          <a:noFill/>
        </p:spPr>
        <p:txBody>
          <a:bodyPr wrap="square" rtlCol="0" anchor="ctr">
            <a:spAutoFit/>
          </a:bodyPr>
          <a:lstStyle/>
          <a:p>
            <a:pPr>
              <a:lnSpc>
                <a:spcPct val="150000"/>
              </a:lnSpc>
            </a:pPr>
            <a:r>
              <a:rPr lang="ja-JP" altLang="en-US" sz="900" dirty="0">
                <a:solidFill>
                  <a:schemeClr val="tx1">
                    <a:lumMod val="75000"/>
                    <a:lumOff val="25000"/>
                  </a:schemeClr>
                </a:solidFill>
                <a:latin typeface="メイリオ"/>
                <a:ea typeface="メイリオ"/>
                <a:cs typeface="メイリオ"/>
              </a:rPr>
              <a:t>プレゼント企画で新規ユーザー獲得。ニーズ調査を行う。</a:t>
            </a:r>
            <a:endParaRPr kumimoji="1" lang="ja-JP" altLang="en-US" sz="900" dirty="0">
              <a:solidFill>
                <a:schemeClr val="tx1">
                  <a:lumMod val="75000"/>
                  <a:lumOff val="25000"/>
                </a:schemeClr>
              </a:solidFill>
              <a:latin typeface="メイリオ"/>
              <a:ea typeface="メイリオ"/>
              <a:cs typeface="メイリオ"/>
            </a:endParaRPr>
          </a:p>
        </p:txBody>
      </p:sp>
      <p:sp>
        <p:nvSpPr>
          <p:cNvPr id="30" name="テキスト ボックス 29">
            <a:extLst>
              <a:ext uri="{FF2B5EF4-FFF2-40B4-BE49-F238E27FC236}">
                <a16:creationId xmlns:a16="http://schemas.microsoft.com/office/drawing/2014/main" id="{A2AC1C52-E0A2-2040-AC84-0662E171DF62}"/>
              </a:ext>
            </a:extLst>
          </p:cNvPr>
          <p:cNvSpPr txBox="1"/>
          <p:nvPr/>
        </p:nvSpPr>
        <p:spPr>
          <a:xfrm>
            <a:off x="2229237" y="1746588"/>
            <a:ext cx="1465168" cy="715581"/>
          </a:xfrm>
          <a:prstGeom prst="rect">
            <a:avLst/>
          </a:prstGeom>
          <a:noFill/>
        </p:spPr>
        <p:txBody>
          <a:bodyPr wrap="square" rtlCol="0" anchor="ctr">
            <a:spAutoFit/>
          </a:bodyPr>
          <a:lstStyle/>
          <a:p>
            <a:pPr>
              <a:lnSpc>
                <a:spcPct val="150000"/>
              </a:lnSpc>
            </a:pPr>
            <a:r>
              <a:rPr kumimoji="1" lang="ja-JP" altLang="en-US" sz="900" dirty="0">
                <a:solidFill>
                  <a:schemeClr val="tx1">
                    <a:lumMod val="75000"/>
                    <a:lumOff val="25000"/>
                  </a:schemeClr>
                </a:solidFill>
                <a:latin typeface="メイリオ"/>
                <a:ea typeface="メイリオ"/>
                <a:cs typeface="メイリオ"/>
              </a:rPr>
              <a:t>サービス紹介や相談会を兼ねた無料セミナーを実施。</a:t>
            </a:r>
          </a:p>
        </p:txBody>
      </p:sp>
      <p:sp>
        <p:nvSpPr>
          <p:cNvPr id="31" name="テキスト ボックス 30">
            <a:extLst>
              <a:ext uri="{FF2B5EF4-FFF2-40B4-BE49-F238E27FC236}">
                <a16:creationId xmlns:a16="http://schemas.microsoft.com/office/drawing/2014/main" id="{E0F81EC1-B6FA-6943-835F-73CBB224BD6D}"/>
              </a:ext>
            </a:extLst>
          </p:cNvPr>
          <p:cNvSpPr txBox="1"/>
          <p:nvPr/>
        </p:nvSpPr>
        <p:spPr>
          <a:xfrm>
            <a:off x="4891491" y="841622"/>
            <a:ext cx="1465168" cy="715581"/>
          </a:xfrm>
          <a:prstGeom prst="rect">
            <a:avLst/>
          </a:prstGeom>
          <a:noFill/>
        </p:spPr>
        <p:txBody>
          <a:bodyPr wrap="square" rtlCol="0" anchor="ctr">
            <a:spAutoFit/>
          </a:bodyPr>
          <a:lstStyle/>
          <a:p>
            <a:pPr>
              <a:lnSpc>
                <a:spcPct val="150000"/>
              </a:lnSpc>
            </a:pPr>
            <a:r>
              <a:rPr lang="ja-JP" altLang="en-US" sz="900" dirty="0">
                <a:solidFill>
                  <a:schemeClr val="tx1">
                    <a:lumMod val="75000"/>
                    <a:lumOff val="25000"/>
                  </a:schemeClr>
                </a:solidFill>
                <a:latin typeface="メイリオ"/>
                <a:ea typeface="メイリオ"/>
                <a:cs typeface="メイリオ"/>
              </a:rPr>
              <a:t>より広域で深いお役立ち情報の提供と、セミナーの頻度を上げる。</a:t>
            </a:r>
            <a:endParaRPr kumimoji="1" lang="ja-JP" altLang="en-US" sz="900" dirty="0">
              <a:solidFill>
                <a:schemeClr val="tx1">
                  <a:lumMod val="75000"/>
                  <a:lumOff val="25000"/>
                </a:schemeClr>
              </a:solidFill>
              <a:latin typeface="メイリオ"/>
              <a:ea typeface="メイリオ"/>
              <a:cs typeface="メイリオ"/>
            </a:endParaRPr>
          </a:p>
        </p:txBody>
      </p:sp>
      <p:sp>
        <p:nvSpPr>
          <p:cNvPr id="32" name="テキスト ボックス 31">
            <a:extLst>
              <a:ext uri="{FF2B5EF4-FFF2-40B4-BE49-F238E27FC236}">
                <a16:creationId xmlns:a16="http://schemas.microsoft.com/office/drawing/2014/main" id="{194A6809-7672-A945-BA6E-984F8C5B918B}"/>
              </a:ext>
            </a:extLst>
          </p:cNvPr>
          <p:cNvSpPr txBox="1"/>
          <p:nvPr/>
        </p:nvSpPr>
        <p:spPr>
          <a:xfrm>
            <a:off x="4322926" y="5109754"/>
            <a:ext cx="1465168" cy="792941"/>
          </a:xfrm>
          <a:prstGeom prst="rect">
            <a:avLst/>
          </a:prstGeom>
          <a:noFill/>
        </p:spPr>
        <p:txBody>
          <a:bodyPr wrap="square" rtlCol="0" anchor="ctr">
            <a:spAutoFit/>
          </a:bodyPr>
          <a:lstStyle/>
          <a:p>
            <a:pPr>
              <a:lnSpc>
                <a:spcPct val="150000"/>
              </a:lnSpc>
            </a:pPr>
            <a:r>
              <a:rPr kumimoji="1" lang="ja-JP" altLang="en-US" sz="900" dirty="0">
                <a:solidFill>
                  <a:schemeClr val="tx1">
                    <a:lumMod val="75000"/>
                    <a:lumOff val="25000"/>
                  </a:schemeClr>
                </a:solidFill>
                <a:latin typeface="メイリオ"/>
                <a:ea typeface="メイリオ"/>
                <a:cs typeface="メイリオ"/>
              </a:rPr>
              <a:t>制作プロセスの標準化と社内理解促進。発信協力者の獲得を行う。</a:t>
            </a:r>
          </a:p>
        </p:txBody>
      </p:sp>
      <p:sp>
        <p:nvSpPr>
          <p:cNvPr id="34" name="テキスト ボックス 33">
            <a:extLst>
              <a:ext uri="{FF2B5EF4-FFF2-40B4-BE49-F238E27FC236}">
                <a16:creationId xmlns:a16="http://schemas.microsoft.com/office/drawing/2014/main" id="{691933E3-0F7D-4540-A0B7-9F222B90B392}"/>
              </a:ext>
            </a:extLst>
          </p:cNvPr>
          <p:cNvSpPr txBox="1"/>
          <p:nvPr/>
        </p:nvSpPr>
        <p:spPr>
          <a:xfrm>
            <a:off x="6812748" y="4644361"/>
            <a:ext cx="1465168" cy="507831"/>
          </a:xfrm>
          <a:prstGeom prst="rect">
            <a:avLst/>
          </a:prstGeom>
          <a:noFill/>
        </p:spPr>
        <p:txBody>
          <a:bodyPr wrap="square" rtlCol="0" anchor="ctr">
            <a:spAutoFit/>
          </a:bodyPr>
          <a:lstStyle/>
          <a:p>
            <a:pPr>
              <a:lnSpc>
                <a:spcPct val="150000"/>
              </a:lnSpc>
            </a:pPr>
            <a:r>
              <a:rPr lang="ja-JP" altLang="en-US" sz="900" dirty="0">
                <a:solidFill>
                  <a:schemeClr val="tx1">
                    <a:lumMod val="75000"/>
                    <a:lumOff val="25000"/>
                  </a:schemeClr>
                </a:solidFill>
                <a:latin typeface="メイリオ"/>
                <a:ea typeface="メイリオ"/>
                <a:cs typeface="メイリオ"/>
              </a:rPr>
              <a:t>制作メンバーの増員。場合によっては外注も検討。</a:t>
            </a:r>
            <a:endParaRPr kumimoji="1" lang="ja-JP" altLang="en-US" sz="900" dirty="0">
              <a:solidFill>
                <a:schemeClr val="tx1">
                  <a:lumMod val="75000"/>
                  <a:lumOff val="25000"/>
                </a:schemeClr>
              </a:solidFill>
              <a:latin typeface="メイリオ"/>
              <a:ea typeface="メイリオ"/>
              <a:cs typeface="メイリオ"/>
            </a:endParaRPr>
          </a:p>
        </p:txBody>
      </p:sp>
      <p:sp>
        <p:nvSpPr>
          <p:cNvPr id="41" name="テキスト ボックス 40">
            <a:extLst>
              <a:ext uri="{FF2B5EF4-FFF2-40B4-BE49-F238E27FC236}">
                <a16:creationId xmlns:a16="http://schemas.microsoft.com/office/drawing/2014/main" id="{B8891D35-F80A-A849-82EF-A93A4392C2C0}"/>
              </a:ext>
            </a:extLst>
          </p:cNvPr>
          <p:cNvSpPr txBox="1"/>
          <p:nvPr/>
        </p:nvSpPr>
        <p:spPr>
          <a:xfrm>
            <a:off x="7908718" y="2949024"/>
            <a:ext cx="1465168" cy="715581"/>
          </a:xfrm>
          <a:prstGeom prst="rect">
            <a:avLst/>
          </a:prstGeom>
          <a:noFill/>
        </p:spPr>
        <p:txBody>
          <a:bodyPr wrap="square" rtlCol="0" anchor="ctr">
            <a:spAutoFit/>
          </a:bodyPr>
          <a:lstStyle/>
          <a:p>
            <a:pPr>
              <a:lnSpc>
                <a:spcPct val="150000"/>
              </a:lnSpc>
            </a:pPr>
            <a:r>
              <a:rPr kumimoji="1" lang="ja-JP" altLang="en-US" sz="900" dirty="0">
                <a:solidFill>
                  <a:schemeClr val="tx1">
                    <a:lumMod val="75000"/>
                    <a:lumOff val="25000"/>
                  </a:schemeClr>
                </a:solidFill>
                <a:latin typeface="メイリオ"/>
                <a:ea typeface="メイリオ"/>
                <a:cs typeface="メイリオ"/>
              </a:rPr>
              <a:t>提携企業への営業活動。そのために必要な制度とツールの設計。</a:t>
            </a:r>
          </a:p>
        </p:txBody>
      </p:sp>
      <p:sp>
        <p:nvSpPr>
          <p:cNvPr id="46" name="テキスト ボックス 45">
            <a:extLst>
              <a:ext uri="{FF2B5EF4-FFF2-40B4-BE49-F238E27FC236}">
                <a16:creationId xmlns:a16="http://schemas.microsoft.com/office/drawing/2014/main" id="{40C58C79-7972-914C-8ADD-C0DBC8238F8F}"/>
              </a:ext>
            </a:extLst>
          </p:cNvPr>
          <p:cNvSpPr txBox="1"/>
          <p:nvPr/>
        </p:nvSpPr>
        <p:spPr>
          <a:xfrm>
            <a:off x="844108" y="4839640"/>
            <a:ext cx="1430634" cy="255787"/>
          </a:xfrm>
          <a:prstGeom prst="rect">
            <a:avLst/>
          </a:prstGeom>
          <a:noFill/>
        </p:spPr>
        <p:txBody>
          <a:bodyPr wrap="none" rtlCol="0">
            <a:spAutoFit/>
          </a:bodyPr>
          <a:lstStyle/>
          <a:p>
            <a:r>
              <a:rPr lang="ja-JP" altLang="en-US" sz="900" dirty="0">
                <a:solidFill>
                  <a:schemeClr val="tx1">
                    <a:lumMod val="75000"/>
                    <a:lumOff val="25000"/>
                  </a:schemeClr>
                </a:solidFill>
                <a:latin typeface="メイリオ"/>
                <a:ea typeface="メイリオ"/>
                <a:cs typeface="メイリオ"/>
              </a:rPr>
              <a:t>現在</a:t>
            </a:r>
            <a:r>
              <a:rPr lang="en-US" altLang="ja-JP" sz="900" dirty="0">
                <a:solidFill>
                  <a:schemeClr val="tx1">
                    <a:lumMod val="75000"/>
                    <a:lumOff val="25000"/>
                  </a:schemeClr>
                </a:solidFill>
                <a:latin typeface="メイリオ"/>
                <a:ea typeface="メイリオ"/>
                <a:cs typeface="メイリオ"/>
              </a:rPr>
              <a:t> </a:t>
            </a:r>
            <a:r>
              <a:rPr lang="ja-JP" altLang="en-US" sz="800" dirty="0">
                <a:solidFill>
                  <a:schemeClr val="tx1">
                    <a:lumMod val="75000"/>
                    <a:lumOff val="25000"/>
                  </a:schemeClr>
                </a:solidFill>
                <a:latin typeface="メイリオ"/>
                <a:ea typeface="メイリオ"/>
                <a:cs typeface="メイリオ"/>
              </a:rPr>
              <a:t>日付：</a:t>
            </a:r>
            <a:r>
              <a:rPr lang="en-US" altLang="ja-JP" sz="800" dirty="0">
                <a:solidFill>
                  <a:schemeClr val="tx1">
                    <a:lumMod val="75000"/>
                    <a:lumOff val="25000"/>
                  </a:schemeClr>
                </a:solidFill>
                <a:latin typeface="メイリオ"/>
                <a:ea typeface="メイリオ"/>
                <a:cs typeface="メイリオ"/>
              </a:rPr>
              <a:t>2017</a:t>
            </a:r>
            <a:r>
              <a:rPr lang="ja-JP" altLang="en-US" sz="800" dirty="0">
                <a:solidFill>
                  <a:schemeClr val="tx1">
                    <a:lumMod val="75000"/>
                    <a:lumOff val="25000"/>
                  </a:schemeClr>
                </a:solidFill>
                <a:latin typeface="メイリオ"/>
                <a:ea typeface="メイリオ"/>
                <a:cs typeface="メイリオ"/>
              </a:rPr>
              <a:t>年</a:t>
            </a:r>
            <a:r>
              <a:rPr lang="en-US" altLang="ja-JP" sz="800" dirty="0">
                <a:solidFill>
                  <a:schemeClr val="tx1">
                    <a:lumMod val="75000"/>
                    <a:lumOff val="25000"/>
                  </a:schemeClr>
                </a:solidFill>
                <a:latin typeface="メイリオ"/>
                <a:ea typeface="メイリオ"/>
                <a:cs typeface="メイリオ"/>
              </a:rPr>
              <a:t>12</a:t>
            </a:r>
            <a:r>
              <a:rPr lang="ja-JP" altLang="en-US" sz="800" dirty="0">
                <a:solidFill>
                  <a:schemeClr val="tx1">
                    <a:lumMod val="75000"/>
                    <a:lumOff val="25000"/>
                  </a:schemeClr>
                </a:solidFill>
                <a:latin typeface="メイリオ"/>
                <a:ea typeface="メイリオ"/>
                <a:cs typeface="メイリオ"/>
              </a:rPr>
              <a:t>月</a:t>
            </a:r>
            <a:endParaRPr kumimoji="1" lang="ja-JP" altLang="en-US" sz="600" dirty="0">
              <a:solidFill>
                <a:schemeClr val="tx1">
                  <a:lumMod val="75000"/>
                  <a:lumOff val="25000"/>
                </a:schemeClr>
              </a:solidFill>
              <a:latin typeface="メイリオ"/>
              <a:ea typeface="メイリオ"/>
              <a:cs typeface="メイリオ"/>
            </a:endParaRPr>
          </a:p>
        </p:txBody>
      </p:sp>
      <p:sp>
        <p:nvSpPr>
          <p:cNvPr id="47" name="テキスト ボックス 46">
            <a:extLst>
              <a:ext uri="{FF2B5EF4-FFF2-40B4-BE49-F238E27FC236}">
                <a16:creationId xmlns:a16="http://schemas.microsoft.com/office/drawing/2014/main" id="{49B8A1A5-F191-F04E-8B1E-64B41805B58A}"/>
              </a:ext>
            </a:extLst>
          </p:cNvPr>
          <p:cNvSpPr txBox="1"/>
          <p:nvPr/>
        </p:nvSpPr>
        <p:spPr>
          <a:xfrm>
            <a:off x="5131959" y="2236053"/>
            <a:ext cx="1590500" cy="230832"/>
          </a:xfrm>
          <a:prstGeom prst="rect">
            <a:avLst/>
          </a:prstGeom>
          <a:noFill/>
        </p:spPr>
        <p:txBody>
          <a:bodyPr wrap="none" rtlCol="0">
            <a:spAutoFit/>
          </a:bodyPr>
          <a:lstStyle/>
          <a:p>
            <a:r>
              <a:rPr lang="ja-JP" altLang="en-US" sz="900" dirty="0">
                <a:solidFill>
                  <a:schemeClr val="tx1">
                    <a:lumMod val="75000"/>
                    <a:lumOff val="25000"/>
                  </a:schemeClr>
                </a:solidFill>
                <a:latin typeface="メイリオ"/>
                <a:ea typeface="メイリオ"/>
                <a:cs typeface="メイリオ"/>
              </a:rPr>
              <a:t>フェーズ</a:t>
            </a:r>
            <a:r>
              <a:rPr lang="en-US" altLang="ja-JP" sz="900" dirty="0">
                <a:solidFill>
                  <a:schemeClr val="tx1">
                    <a:lumMod val="75000"/>
                    <a:lumOff val="25000"/>
                  </a:schemeClr>
                </a:solidFill>
                <a:latin typeface="メイリオ"/>
                <a:ea typeface="メイリオ"/>
                <a:cs typeface="メイリオ"/>
              </a:rPr>
              <a:t>2 </a:t>
            </a:r>
            <a:r>
              <a:rPr lang="ja-JP" altLang="en-US" sz="800" dirty="0">
                <a:solidFill>
                  <a:schemeClr val="tx1">
                    <a:lumMod val="75000"/>
                    <a:lumOff val="25000"/>
                  </a:schemeClr>
                </a:solidFill>
                <a:latin typeface="メイリオ"/>
                <a:ea typeface="メイリオ"/>
                <a:cs typeface="メイリオ"/>
              </a:rPr>
              <a:t>日付：</a:t>
            </a:r>
            <a:r>
              <a:rPr lang="en-US" altLang="ja-JP" sz="800" dirty="0">
                <a:solidFill>
                  <a:schemeClr val="tx1">
                    <a:lumMod val="75000"/>
                    <a:lumOff val="25000"/>
                  </a:schemeClr>
                </a:solidFill>
                <a:latin typeface="メイリオ"/>
                <a:ea typeface="メイリオ"/>
                <a:cs typeface="メイリオ"/>
              </a:rPr>
              <a:t>2018</a:t>
            </a:r>
            <a:r>
              <a:rPr lang="ja-JP" altLang="en-US" sz="800" dirty="0">
                <a:solidFill>
                  <a:schemeClr val="tx1">
                    <a:lumMod val="75000"/>
                    <a:lumOff val="25000"/>
                  </a:schemeClr>
                </a:solidFill>
                <a:latin typeface="メイリオ"/>
                <a:ea typeface="メイリオ"/>
                <a:cs typeface="メイリオ"/>
              </a:rPr>
              <a:t>年</a:t>
            </a:r>
            <a:r>
              <a:rPr lang="en-US" altLang="ja-JP" sz="800" dirty="0">
                <a:solidFill>
                  <a:schemeClr val="tx1">
                    <a:lumMod val="75000"/>
                    <a:lumOff val="25000"/>
                  </a:schemeClr>
                </a:solidFill>
                <a:latin typeface="メイリオ"/>
                <a:ea typeface="メイリオ"/>
                <a:cs typeface="メイリオ"/>
              </a:rPr>
              <a:t>4</a:t>
            </a:r>
            <a:r>
              <a:rPr lang="ja-JP" altLang="en-US" sz="800" dirty="0">
                <a:solidFill>
                  <a:schemeClr val="tx1">
                    <a:lumMod val="75000"/>
                    <a:lumOff val="25000"/>
                  </a:schemeClr>
                </a:solidFill>
                <a:latin typeface="メイリオ"/>
                <a:ea typeface="メイリオ"/>
                <a:cs typeface="メイリオ"/>
              </a:rPr>
              <a:t>月</a:t>
            </a:r>
            <a:endParaRPr kumimoji="1" lang="ja-JP" altLang="en-US" sz="600" dirty="0">
              <a:solidFill>
                <a:schemeClr val="tx1">
                  <a:lumMod val="75000"/>
                  <a:lumOff val="25000"/>
                </a:schemeClr>
              </a:solidFill>
              <a:latin typeface="メイリオ"/>
              <a:ea typeface="メイリオ"/>
              <a:cs typeface="メイリオ"/>
            </a:endParaRPr>
          </a:p>
        </p:txBody>
      </p:sp>
      <p:sp>
        <p:nvSpPr>
          <p:cNvPr id="48" name="テキスト ボックス 47">
            <a:extLst>
              <a:ext uri="{FF2B5EF4-FFF2-40B4-BE49-F238E27FC236}">
                <a16:creationId xmlns:a16="http://schemas.microsoft.com/office/drawing/2014/main" id="{AB59C71B-351F-0440-BEE9-A4181F61594F}"/>
              </a:ext>
            </a:extLst>
          </p:cNvPr>
          <p:cNvSpPr txBox="1"/>
          <p:nvPr/>
        </p:nvSpPr>
        <p:spPr>
          <a:xfrm>
            <a:off x="7289149" y="939177"/>
            <a:ext cx="1590500" cy="230832"/>
          </a:xfrm>
          <a:prstGeom prst="rect">
            <a:avLst/>
          </a:prstGeom>
          <a:noFill/>
        </p:spPr>
        <p:txBody>
          <a:bodyPr wrap="none" rtlCol="0">
            <a:spAutoFit/>
          </a:bodyPr>
          <a:lstStyle/>
          <a:p>
            <a:r>
              <a:rPr lang="ja-JP" altLang="en-US" sz="900" dirty="0">
                <a:solidFill>
                  <a:schemeClr val="tx1">
                    <a:lumMod val="75000"/>
                    <a:lumOff val="25000"/>
                  </a:schemeClr>
                </a:solidFill>
                <a:latin typeface="メイリオ"/>
                <a:ea typeface="メイリオ"/>
                <a:cs typeface="メイリオ"/>
              </a:rPr>
              <a:t>フェーズ</a:t>
            </a:r>
            <a:r>
              <a:rPr lang="en-US" altLang="ja-JP" sz="900" dirty="0">
                <a:solidFill>
                  <a:schemeClr val="tx1">
                    <a:lumMod val="75000"/>
                    <a:lumOff val="25000"/>
                  </a:schemeClr>
                </a:solidFill>
                <a:latin typeface="メイリオ"/>
                <a:ea typeface="メイリオ"/>
                <a:cs typeface="メイリオ"/>
              </a:rPr>
              <a:t>3 </a:t>
            </a:r>
            <a:r>
              <a:rPr lang="ja-JP" altLang="en-US" sz="800" dirty="0">
                <a:solidFill>
                  <a:schemeClr val="tx1">
                    <a:lumMod val="75000"/>
                    <a:lumOff val="25000"/>
                  </a:schemeClr>
                </a:solidFill>
                <a:latin typeface="メイリオ"/>
                <a:ea typeface="メイリオ"/>
                <a:cs typeface="メイリオ"/>
              </a:rPr>
              <a:t>日付：</a:t>
            </a:r>
            <a:r>
              <a:rPr lang="en-US" altLang="ja-JP" sz="800" dirty="0">
                <a:solidFill>
                  <a:schemeClr val="tx1">
                    <a:lumMod val="75000"/>
                    <a:lumOff val="25000"/>
                  </a:schemeClr>
                </a:solidFill>
                <a:latin typeface="メイリオ"/>
                <a:ea typeface="メイリオ"/>
                <a:cs typeface="メイリオ"/>
              </a:rPr>
              <a:t>2018</a:t>
            </a:r>
            <a:r>
              <a:rPr lang="ja-JP" altLang="en-US" sz="800" dirty="0">
                <a:solidFill>
                  <a:schemeClr val="tx1">
                    <a:lumMod val="75000"/>
                    <a:lumOff val="25000"/>
                  </a:schemeClr>
                </a:solidFill>
                <a:latin typeface="メイリオ"/>
                <a:ea typeface="メイリオ"/>
                <a:cs typeface="メイリオ"/>
              </a:rPr>
              <a:t>年</a:t>
            </a:r>
            <a:r>
              <a:rPr lang="en-US" altLang="ja-JP" sz="800" dirty="0">
                <a:solidFill>
                  <a:schemeClr val="tx1">
                    <a:lumMod val="75000"/>
                    <a:lumOff val="25000"/>
                  </a:schemeClr>
                </a:solidFill>
                <a:latin typeface="メイリオ"/>
                <a:ea typeface="メイリオ"/>
                <a:cs typeface="メイリオ"/>
              </a:rPr>
              <a:t>7</a:t>
            </a:r>
            <a:r>
              <a:rPr lang="ja-JP" altLang="en-US" sz="800" dirty="0">
                <a:solidFill>
                  <a:schemeClr val="tx1">
                    <a:lumMod val="75000"/>
                    <a:lumOff val="25000"/>
                  </a:schemeClr>
                </a:solidFill>
                <a:latin typeface="メイリオ"/>
                <a:ea typeface="メイリオ"/>
                <a:cs typeface="メイリオ"/>
              </a:rPr>
              <a:t>月</a:t>
            </a:r>
            <a:endParaRPr kumimoji="1" lang="ja-JP" altLang="en-US" sz="600" dirty="0">
              <a:solidFill>
                <a:schemeClr val="tx1">
                  <a:lumMod val="75000"/>
                  <a:lumOff val="25000"/>
                </a:schemeClr>
              </a:solidFill>
              <a:latin typeface="メイリオ"/>
              <a:ea typeface="メイリオ"/>
              <a:cs typeface="メイリオ"/>
            </a:endParaRPr>
          </a:p>
        </p:txBody>
      </p:sp>
      <p:sp>
        <p:nvSpPr>
          <p:cNvPr id="50" name="テキスト ボックス 49">
            <a:extLst>
              <a:ext uri="{FF2B5EF4-FFF2-40B4-BE49-F238E27FC236}">
                <a16:creationId xmlns:a16="http://schemas.microsoft.com/office/drawing/2014/main" id="{4C908750-EB92-EE42-8AD2-7294044C3406}"/>
              </a:ext>
            </a:extLst>
          </p:cNvPr>
          <p:cNvSpPr txBox="1"/>
          <p:nvPr/>
        </p:nvSpPr>
        <p:spPr>
          <a:xfrm>
            <a:off x="900681" y="5028537"/>
            <a:ext cx="1920996" cy="490519"/>
          </a:xfrm>
          <a:prstGeom prst="rect">
            <a:avLst/>
          </a:prstGeom>
          <a:noFill/>
        </p:spPr>
        <p:txBody>
          <a:bodyPr wrap="square" rtlCol="0">
            <a:spAutoFit/>
          </a:bodyPr>
          <a:lstStyle/>
          <a:p>
            <a:pPr>
              <a:lnSpc>
                <a:spcPct val="150000"/>
              </a:lnSpc>
            </a:pPr>
            <a:r>
              <a:rPr lang="ja-JP" altLang="en-US" sz="900" dirty="0">
                <a:solidFill>
                  <a:schemeClr val="tx1">
                    <a:lumMod val="75000"/>
                    <a:lumOff val="25000"/>
                  </a:schemeClr>
                </a:solidFill>
                <a:latin typeface="メイリオ"/>
                <a:ea typeface="メイリオ"/>
                <a:cs typeface="メイリオ"/>
              </a:rPr>
              <a:t>記事数</a:t>
            </a:r>
            <a:r>
              <a:rPr lang="en-US" altLang="ja-JP" sz="900" dirty="0">
                <a:solidFill>
                  <a:schemeClr val="tx1">
                    <a:lumMod val="75000"/>
                    <a:lumOff val="25000"/>
                  </a:schemeClr>
                </a:solidFill>
                <a:latin typeface="メイリオ"/>
                <a:ea typeface="メイリオ"/>
                <a:cs typeface="メイリオ"/>
              </a:rPr>
              <a:t>80</a:t>
            </a:r>
            <a:r>
              <a:rPr lang="ja-JP" altLang="en-US" sz="900" dirty="0">
                <a:solidFill>
                  <a:schemeClr val="tx1">
                    <a:lumMod val="75000"/>
                    <a:lumOff val="25000"/>
                  </a:schemeClr>
                </a:solidFill>
                <a:latin typeface="メイリオ"/>
                <a:ea typeface="メイリオ"/>
                <a:cs typeface="メイリオ"/>
              </a:rPr>
              <a:t>本、月間</a:t>
            </a:r>
            <a:r>
              <a:rPr lang="en-US" altLang="ja-JP" sz="900" dirty="0">
                <a:solidFill>
                  <a:schemeClr val="tx1">
                    <a:lumMod val="75000"/>
                    <a:lumOff val="25000"/>
                  </a:schemeClr>
                </a:solidFill>
                <a:latin typeface="メイリオ"/>
                <a:ea typeface="メイリオ"/>
                <a:cs typeface="メイリオ"/>
              </a:rPr>
              <a:t>2</a:t>
            </a:r>
            <a:r>
              <a:rPr lang="ja-JP" altLang="en-US" sz="900" dirty="0">
                <a:solidFill>
                  <a:schemeClr val="tx1">
                    <a:lumMod val="75000"/>
                    <a:lumOff val="25000"/>
                  </a:schemeClr>
                </a:solidFill>
                <a:latin typeface="メイリオ"/>
                <a:ea typeface="メイリオ"/>
                <a:cs typeface="メイリオ"/>
              </a:rPr>
              <a:t>万</a:t>
            </a:r>
            <a:r>
              <a:rPr lang="en-US" altLang="ja-JP" sz="900" dirty="0">
                <a:solidFill>
                  <a:schemeClr val="tx1">
                    <a:lumMod val="75000"/>
                    <a:lumOff val="25000"/>
                  </a:schemeClr>
                </a:solidFill>
                <a:latin typeface="メイリオ"/>
                <a:ea typeface="メイリオ"/>
                <a:cs typeface="メイリオ"/>
              </a:rPr>
              <a:t>UU</a:t>
            </a:r>
            <a:r>
              <a:rPr lang="ja-JP" altLang="en-US" sz="900" dirty="0">
                <a:solidFill>
                  <a:schemeClr val="tx1">
                    <a:lumMod val="75000"/>
                    <a:lumOff val="25000"/>
                  </a:schemeClr>
                </a:solidFill>
                <a:latin typeface="メイリオ"/>
                <a:ea typeface="メイリオ"/>
                <a:cs typeface="メイリオ"/>
              </a:rPr>
              <a:t>。</a:t>
            </a:r>
            <a:r>
              <a:rPr kumimoji="1" lang="ja-JP" altLang="en-US" sz="900" dirty="0">
                <a:solidFill>
                  <a:schemeClr val="tx1">
                    <a:lumMod val="75000"/>
                    <a:lumOff val="25000"/>
                  </a:schemeClr>
                </a:solidFill>
                <a:latin typeface="メイリオ"/>
                <a:ea typeface="メイリオ"/>
                <a:cs typeface="メイリオ"/>
              </a:rPr>
              <a:t>会員数は</a:t>
            </a:r>
            <a:r>
              <a:rPr kumimoji="1" lang="en-US" altLang="ja-JP" sz="900" dirty="0">
                <a:solidFill>
                  <a:schemeClr val="tx1">
                    <a:lumMod val="75000"/>
                    <a:lumOff val="25000"/>
                  </a:schemeClr>
                </a:solidFill>
                <a:latin typeface="メイリオ"/>
                <a:ea typeface="メイリオ"/>
                <a:cs typeface="メイリオ"/>
              </a:rPr>
              <a:t>9,000</a:t>
            </a:r>
            <a:r>
              <a:rPr kumimoji="1" lang="ja-JP" altLang="en-US" sz="900" dirty="0">
                <a:solidFill>
                  <a:schemeClr val="tx1">
                    <a:lumMod val="75000"/>
                    <a:lumOff val="25000"/>
                  </a:schemeClr>
                </a:solidFill>
                <a:latin typeface="メイリオ"/>
                <a:ea typeface="メイリオ"/>
                <a:cs typeface="メイリオ"/>
              </a:rPr>
              <a:t>人</a:t>
            </a:r>
            <a:r>
              <a:rPr lang="ja-JP" altLang="en-US" sz="900" dirty="0">
                <a:solidFill>
                  <a:schemeClr val="tx1">
                    <a:lumMod val="75000"/>
                    <a:lumOff val="25000"/>
                  </a:schemeClr>
                </a:solidFill>
                <a:latin typeface="メイリオ"/>
                <a:ea typeface="メイリオ"/>
                <a:cs typeface="メイリオ"/>
              </a:rPr>
              <a:t>。収益性なし。</a:t>
            </a:r>
            <a:endParaRPr kumimoji="1" lang="ja-JP" altLang="en-US" sz="600" dirty="0">
              <a:solidFill>
                <a:schemeClr val="tx1">
                  <a:lumMod val="75000"/>
                  <a:lumOff val="25000"/>
                </a:schemeClr>
              </a:solidFill>
              <a:latin typeface="メイリオ"/>
              <a:ea typeface="メイリオ"/>
              <a:cs typeface="メイリオ"/>
            </a:endParaRPr>
          </a:p>
        </p:txBody>
      </p:sp>
      <p:sp>
        <p:nvSpPr>
          <p:cNvPr id="53" name="テキスト ボックス 52">
            <a:extLst>
              <a:ext uri="{FF2B5EF4-FFF2-40B4-BE49-F238E27FC236}">
                <a16:creationId xmlns:a16="http://schemas.microsoft.com/office/drawing/2014/main" id="{DEF49181-2B05-F447-A8B3-F0E9E5297FE5}"/>
              </a:ext>
            </a:extLst>
          </p:cNvPr>
          <p:cNvSpPr txBox="1"/>
          <p:nvPr/>
        </p:nvSpPr>
        <p:spPr>
          <a:xfrm>
            <a:off x="5188532" y="2416539"/>
            <a:ext cx="1920996" cy="715581"/>
          </a:xfrm>
          <a:prstGeom prst="rect">
            <a:avLst/>
          </a:prstGeom>
          <a:noFill/>
        </p:spPr>
        <p:txBody>
          <a:bodyPr wrap="square" rtlCol="0">
            <a:spAutoFit/>
          </a:bodyPr>
          <a:lstStyle/>
          <a:p>
            <a:pPr>
              <a:lnSpc>
                <a:spcPct val="150000"/>
              </a:lnSpc>
            </a:pPr>
            <a:r>
              <a:rPr lang="ja-JP" altLang="en-US" sz="900" dirty="0">
                <a:solidFill>
                  <a:schemeClr val="tx1">
                    <a:lumMod val="75000"/>
                    <a:lumOff val="25000"/>
                  </a:schemeClr>
                </a:solidFill>
                <a:latin typeface="メイリオ"/>
                <a:ea typeface="メイリオ"/>
                <a:cs typeface="メイリオ"/>
              </a:rPr>
              <a:t>収益化フェーズ。月間</a:t>
            </a:r>
            <a:r>
              <a:rPr lang="en-US" altLang="ja-JP" sz="900" dirty="0">
                <a:solidFill>
                  <a:schemeClr val="tx1">
                    <a:lumMod val="75000"/>
                    <a:lumOff val="25000"/>
                  </a:schemeClr>
                </a:solidFill>
                <a:latin typeface="メイリオ"/>
                <a:ea typeface="メイリオ"/>
                <a:cs typeface="メイリオ"/>
              </a:rPr>
              <a:t>30</a:t>
            </a:r>
            <a:r>
              <a:rPr lang="ja-JP" altLang="en-US" sz="900" dirty="0">
                <a:solidFill>
                  <a:schemeClr val="tx1">
                    <a:lumMod val="75000"/>
                    <a:lumOff val="25000"/>
                  </a:schemeClr>
                </a:solidFill>
                <a:latin typeface="メイリオ"/>
                <a:ea typeface="メイリオ"/>
                <a:cs typeface="メイリオ"/>
              </a:rPr>
              <a:t>万</a:t>
            </a:r>
            <a:r>
              <a:rPr lang="en-US" altLang="ja-JP" sz="900" dirty="0">
                <a:solidFill>
                  <a:schemeClr val="tx1">
                    <a:lumMod val="75000"/>
                    <a:lumOff val="25000"/>
                  </a:schemeClr>
                </a:solidFill>
                <a:latin typeface="メイリオ"/>
                <a:ea typeface="メイリオ"/>
                <a:cs typeface="メイリオ"/>
              </a:rPr>
              <a:t>UU</a:t>
            </a:r>
            <a:r>
              <a:rPr lang="ja-JP" altLang="en-US" sz="900" dirty="0">
                <a:solidFill>
                  <a:schemeClr val="tx1">
                    <a:lumMod val="75000"/>
                    <a:lumOff val="25000"/>
                  </a:schemeClr>
                </a:solidFill>
                <a:latin typeface="メイリオ"/>
                <a:ea typeface="メイリオ"/>
                <a:cs typeface="メイリオ"/>
              </a:rPr>
              <a:t>、自社サービスへの問い合わせ</a:t>
            </a:r>
            <a:r>
              <a:rPr lang="en-US" altLang="ja-JP" sz="900" dirty="0">
                <a:solidFill>
                  <a:schemeClr val="tx1">
                    <a:lumMod val="75000"/>
                    <a:lumOff val="25000"/>
                  </a:schemeClr>
                </a:solidFill>
                <a:latin typeface="メイリオ"/>
                <a:ea typeface="メイリオ"/>
                <a:cs typeface="メイリオ"/>
              </a:rPr>
              <a:t>10</a:t>
            </a:r>
            <a:r>
              <a:rPr lang="ja-JP" altLang="en-US" sz="900" dirty="0">
                <a:solidFill>
                  <a:schemeClr val="tx1">
                    <a:lumMod val="75000"/>
                    <a:lumOff val="25000"/>
                  </a:schemeClr>
                </a:solidFill>
                <a:latin typeface="メイリオ"/>
                <a:ea typeface="メイリオ"/>
                <a:cs typeface="メイリオ"/>
              </a:rPr>
              <a:t>件を目標とする。</a:t>
            </a:r>
            <a:endParaRPr kumimoji="1" lang="ja-JP" altLang="en-US" sz="600" dirty="0">
              <a:solidFill>
                <a:schemeClr val="tx1">
                  <a:lumMod val="75000"/>
                  <a:lumOff val="25000"/>
                </a:schemeClr>
              </a:solidFill>
              <a:latin typeface="メイリオ"/>
              <a:ea typeface="メイリオ"/>
              <a:cs typeface="メイリオ"/>
            </a:endParaRPr>
          </a:p>
        </p:txBody>
      </p:sp>
      <p:sp>
        <p:nvSpPr>
          <p:cNvPr id="57" name="テキスト ボックス 56">
            <a:extLst>
              <a:ext uri="{FF2B5EF4-FFF2-40B4-BE49-F238E27FC236}">
                <a16:creationId xmlns:a16="http://schemas.microsoft.com/office/drawing/2014/main" id="{F6412516-FD7D-AE45-B81F-46E7631DD105}"/>
              </a:ext>
            </a:extLst>
          </p:cNvPr>
          <p:cNvSpPr txBox="1"/>
          <p:nvPr/>
        </p:nvSpPr>
        <p:spPr>
          <a:xfrm>
            <a:off x="2984419" y="3532783"/>
            <a:ext cx="1590500" cy="230832"/>
          </a:xfrm>
          <a:prstGeom prst="rect">
            <a:avLst/>
          </a:prstGeom>
          <a:noFill/>
        </p:spPr>
        <p:txBody>
          <a:bodyPr wrap="none" rtlCol="0">
            <a:spAutoFit/>
          </a:bodyPr>
          <a:lstStyle/>
          <a:p>
            <a:r>
              <a:rPr lang="ja-JP" altLang="en-US" sz="900" dirty="0">
                <a:solidFill>
                  <a:schemeClr val="tx1">
                    <a:lumMod val="75000"/>
                    <a:lumOff val="25000"/>
                  </a:schemeClr>
                </a:solidFill>
                <a:latin typeface="メイリオ"/>
                <a:ea typeface="メイリオ"/>
                <a:cs typeface="メイリオ"/>
              </a:rPr>
              <a:t>フェーズ</a:t>
            </a:r>
            <a:r>
              <a:rPr lang="en-US" altLang="ja-JP" sz="900" dirty="0">
                <a:solidFill>
                  <a:schemeClr val="tx1">
                    <a:lumMod val="75000"/>
                    <a:lumOff val="25000"/>
                  </a:schemeClr>
                </a:solidFill>
                <a:latin typeface="メイリオ"/>
                <a:ea typeface="メイリオ"/>
                <a:cs typeface="メイリオ"/>
              </a:rPr>
              <a:t>1 </a:t>
            </a:r>
            <a:r>
              <a:rPr lang="ja-JP" altLang="en-US" sz="800" dirty="0">
                <a:solidFill>
                  <a:schemeClr val="tx1">
                    <a:lumMod val="75000"/>
                    <a:lumOff val="25000"/>
                  </a:schemeClr>
                </a:solidFill>
                <a:latin typeface="メイリオ"/>
                <a:ea typeface="メイリオ"/>
                <a:cs typeface="メイリオ"/>
              </a:rPr>
              <a:t>日付：</a:t>
            </a:r>
            <a:r>
              <a:rPr lang="en-US" altLang="ja-JP" sz="800" dirty="0">
                <a:solidFill>
                  <a:schemeClr val="tx1">
                    <a:lumMod val="75000"/>
                    <a:lumOff val="25000"/>
                  </a:schemeClr>
                </a:solidFill>
                <a:latin typeface="メイリオ"/>
                <a:ea typeface="メイリオ"/>
                <a:cs typeface="メイリオ"/>
              </a:rPr>
              <a:t>2018</a:t>
            </a:r>
            <a:r>
              <a:rPr lang="ja-JP" altLang="en-US" sz="800" dirty="0">
                <a:solidFill>
                  <a:schemeClr val="tx1">
                    <a:lumMod val="75000"/>
                    <a:lumOff val="25000"/>
                  </a:schemeClr>
                </a:solidFill>
                <a:latin typeface="メイリオ"/>
                <a:ea typeface="メイリオ"/>
                <a:cs typeface="メイリオ"/>
              </a:rPr>
              <a:t>年</a:t>
            </a:r>
            <a:r>
              <a:rPr lang="en-US" altLang="ja-JP" sz="800" dirty="0">
                <a:solidFill>
                  <a:schemeClr val="tx1">
                    <a:lumMod val="75000"/>
                    <a:lumOff val="25000"/>
                  </a:schemeClr>
                </a:solidFill>
                <a:latin typeface="メイリオ"/>
                <a:ea typeface="メイリオ"/>
                <a:cs typeface="メイリオ"/>
              </a:rPr>
              <a:t>1</a:t>
            </a:r>
            <a:r>
              <a:rPr lang="ja-JP" altLang="en-US" sz="800" dirty="0">
                <a:solidFill>
                  <a:schemeClr val="tx1">
                    <a:lumMod val="75000"/>
                    <a:lumOff val="25000"/>
                  </a:schemeClr>
                </a:solidFill>
                <a:latin typeface="メイリオ"/>
                <a:ea typeface="メイリオ"/>
                <a:cs typeface="メイリオ"/>
              </a:rPr>
              <a:t>月</a:t>
            </a:r>
            <a:endParaRPr kumimoji="1" lang="ja-JP" altLang="en-US" sz="600" dirty="0">
              <a:solidFill>
                <a:schemeClr val="tx1">
                  <a:lumMod val="75000"/>
                  <a:lumOff val="25000"/>
                </a:schemeClr>
              </a:solidFill>
              <a:latin typeface="メイリオ"/>
              <a:ea typeface="メイリオ"/>
              <a:cs typeface="メイリオ"/>
            </a:endParaRPr>
          </a:p>
        </p:txBody>
      </p:sp>
      <p:sp>
        <p:nvSpPr>
          <p:cNvPr id="58" name="テキスト ボックス 57">
            <a:extLst>
              <a:ext uri="{FF2B5EF4-FFF2-40B4-BE49-F238E27FC236}">
                <a16:creationId xmlns:a16="http://schemas.microsoft.com/office/drawing/2014/main" id="{3C8162A4-2D00-984D-A743-661F60EF5188}"/>
              </a:ext>
            </a:extLst>
          </p:cNvPr>
          <p:cNvSpPr txBox="1"/>
          <p:nvPr/>
        </p:nvSpPr>
        <p:spPr>
          <a:xfrm>
            <a:off x="3040991" y="3721680"/>
            <a:ext cx="1920996" cy="715581"/>
          </a:xfrm>
          <a:prstGeom prst="rect">
            <a:avLst/>
          </a:prstGeom>
          <a:noFill/>
        </p:spPr>
        <p:txBody>
          <a:bodyPr wrap="square" rtlCol="0">
            <a:spAutoFit/>
          </a:bodyPr>
          <a:lstStyle/>
          <a:p>
            <a:pPr>
              <a:lnSpc>
                <a:spcPct val="150000"/>
              </a:lnSpc>
            </a:pPr>
            <a:r>
              <a:rPr lang="ja-JP" altLang="en-US" sz="900" dirty="0">
                <a:solidFill>
                  <a:schemeClr val="tx1">
                    <a:lumMod val="75000"/>
                    <a:lumOff val="25000"/>
                  </a:schemeClr>
                </a:solidFill>
                <a:latin typeface="メイリオ"/>
                <a:ea typeface="メイリオ"/>
                <a:cs typeface="メイリオ"/>
              </a:rPr>
              <a:t>月間</a:t>
            </a:r>
            <a:r>
              <a:rPr lang="en-US" altLang="ja-JP" sz="900" dirty="0">
                <a:solidFill>
                  <a:schemeClr val="tx1">
                    <a:lumMod val="75000"/>
                    <a:lumOff val="25000"/>
                  </a:schemeClr>
                </a:solidFill>
                <a:latin typeface="メイリオ"/>
                <a:ea typeface="メイリオ"/>
                <a:cs typeface="メイリオ"/>
              </a:rPr>
              <a:t>8</a:t>
            </a:r>
            <a:r>
              <a:rPr lang="ja-JP" altLang="en-US" sz="900" dirty="0">
                <a:solidFill>
                  <a:schemeClr val="tx1">
                    <a:lumMod val="75000"/>
                    <a:lumOff val="25000"/>
                  </a:schemeClr>
                </a:solidFill>
                <a:latin typeface="メイリオ"/>
                <a:ea typeface="メイリオ"/>
                <a:cs typeface="メイリオ"/>
              </a:rPr>
              <a:t>万</a:t>
            </a:r>
            <a:r>
              <a:rPr lang="en-US" altLang="ja-JP" sz="900" dirty="0">
                <a:solidFill>
                  <a:schemeClr val="tx1">
                    <a:lumMod val="75000"/>
                    <a:lumOff val="25000"/>
                  </a:schemeClr>
                </a:solidFill>
                <a:latin typeface="メイリオ"/>
                <a:ea typeface="メイリオ"/>
                <a:cs typeface="メイリオ"/>
              </a:rPr>
              <a:t>UU</a:t>
            </a:r>
            <a:r>
              <a:rPr lang="ja-JP" altLang="en-US" sz="900" dirty="0">
                <a:solidFill>
                  <a:schemeClr val="tx1">
                    <a:lumMod val="75000"/>
                    <a:lumOff val="25000"/>
                  </a:schemeClr>
                </a:solidFill>
                <a:latin typeface="メイリオ"/>
                <a:ea typeface="メイリオ"/>
                <a:cs typeface="メイリオ"/>
              </a:rPr>
              <a:t>・</a:t>
            </a:r>
            <a:r>
              <a:rPr lang="en-US" altLang="ja-JP" sz="900" dirty="0">
                <a:solidFill>
                  <a:schemeClr val="tx1">
                    <a:lumMod val="75000"/>
                    <a:lumOff val="25000"/>
                  </a:schemeClr>
                </a:solidFill>
                <a:latin typeface="メイリオ"/>
                <a:ea typeface="メイリオ"/>
                <a:cs typeface="メイリオ"/>
              </a:rPr>
              <a:t>PV</a:t>
            </a:r>
            <a:r>
              <a:rPr lang="ja-JP" altLang="en-US" sz="900" dirty="0">
                <a:solidFill>
                  <a:schemeClr val="tx1">
                    <a:lumMod val="75000"/>
                    <a:lumOff val="25000"/>
                  </a:schemeClr>
                </a:solidFill>
                <a:latin typeface="メイリオ"/>
                <a:ea typeface="メイリオ"/>
                <a:cs typeface="メイリオ"/>
              </a:rPr>
              <a:t>数</a:t>
            </a:r>
            <a:r>
              <a:rPr lang="en-US" altLang="ja-JP" sz="900" dirty="0">
                <a:solidFill>
                  <a:schemeClr val="tx1">
                    <a:lumMod val="75000"/>
                    <a:lumOff val="25000"/>
                  </a:schemeClr>
                </a:solidFill>
                <a:latin typeface="メイリオ"/>
                <a:ea typeface="メイリオ"/>
                <a:cs typeface="メイリオ"/>
              </a:rPr>
              <a:t>10</a:t>
            </a:r>
            <a:r>
              <a:rPr lang="ja-JP" altLang="en-US" sz="900" dirty="0">
                <a:solidFill>
                  <a:schemeClr val="tx1">
                    <a:lumMod val="75000"/>
                    <a:lumOff val="25000"/>
                  </a:schemeClr>
                </a:solidFill>
                <a:latin typeface="メイリオ"/>
                <a:ea typeface="メイリオ"/>
                <a:cs typeface="メイリオ"/>
              </a:rPr>
              <a:t>万</a:t>
            </a:r>
            <a:r>
              <a:rPr lang="en-US" altLang="ja-JP" sz="900" dirty="0">
                <a:solidFill>
                  <a:schemeClr val="tx1">
                    <a:lumMod val="75000"/>
                    <a:lumOff val="25000"/>
                  </a:schemeClr>
                </a:solidFill>
                <a:latin typeface="メイリオ"/>
                <a:ea typeface="メイリオ"/>
                <a:cs typeface="メイリオ"/>
              </a:rPr>
              <a:t>PV</a:t>
            </a:r>
            <a:r>
              <a:rPr lang="ja-JP" altLang="en-US" sz="900" dirty="0">
                <a:solidFill>
                  <a:schemeClr val="tx1">
                    <a:lumMod val="75000"/>
                    <a:lumOff val="25000"/>
                  </a:schemeClr>
                </a:solidFill>
                <a:latin typeface="メイリオ"/>
                <a:ea typeface="メイリオ"/>
                <a:cs typeface="メイリオ"/>
              </a:rPr>
              <a:t>目標。新規記事</a:t>
            </a:r>
            <a:r>
              <a:rPr lang="en-US" altLang="ja-JP" sz="900" dirty="0">
                <a:solidFill>
                  <a:schemeClr val="tx1">
                    <a:lumMod val="75000"/>
                    <a:lumOff val="25000"/>
                  </a:schemeClr>
                </a:solidFill>
                <a:latin typeface="メイリオ"/>
                <a:ea typeface="メイリオ"/>
                <a:cs typeface="メイリオ"/>
              </a:rPr>
              <a:t>50</a:t>
            </a:r>
            <a:r>
              <a:rPr lang="ja-JP" altLang="en-US" sz="900" dirty="0">
                <a:solidFill>
                  <a:schemeClr val="tx1">
                    <a:lumMod val="75000"/>
                    <a:lumOff val="25000"/>
                  </a:schemeClr>
                </a:solidFill>
                <a:latin typeface="メイリオ"/>
                <a:ea typeface="メイリオ"/>
                <a:cs typeface="メイリオ"/>
              </a:rPr>
              <a:t>本の投稿と、発信協力者の獲得に力点を置く。</a:t>
            </a:r>
            <a:endParaRPr kumimoji="1" lang="ja-JP" altLang="en-US" sz="600" dirty="0">
              <a:solidFill>
                <a:schemeClr val="tx1">
                  <a:lumMod val="75000"/>
                  <a:lumOff val="25000"/>
                </a:schemeClr>
              </a:solidFill>
              <a:latin typeface="メイリオ"/>
              <a:ea typeface="メイリオ"/>
              <a:cs typeface="メイリオ"/>
            </a:endParaRPr>
          </a:p>
        </p:txBody>
      </p:sp>
      <p:sp>
        <p:nvSpPr>
          <p:cNvPr id="59" name="テキスト ボックス 58">
            <a:extLst>
              <a:ext uri="{FF2B5EF4-FFF2-40B4-BE49-F238E27FC236}">
                <a16:creationId xmlns:a16="http://schemas.microsoft.com/office/drawing/2014/main" id="{DC64AF76-97B1-1D45-A61F-218D3FB7D9ED}"/>
              </a:ext>
            </a:extLst>
          </p:cNvPr>
          <p:cNvSpPr txBox="1"/>
          <p:nvPr/>
        </p:nvSpPr>
        <p:spPr>
          <a:xfrm>
            <a:off x="7345722" y="1108746"/>
            <a:ext cx="1920996" cy="715581"/>
          </a:xfrm>
          <a:prstGeom prst="rect">
            <a:avLst/>
          </a:prstGeom>
          <a:noFill/>
        </p:spPr>
        <p:txBody>
          <a:bodyPr wrap="square" rtlCol="0">
            <a:spAutoFit/>
          </a:bodyPr>
          <a:lstStyle/>
          <a:p>
            <a:pPr>
              <a:lnSpc>
                <a:spcPct val="150000"/>
              </a:lnSpc>
            </a:pPr>
            <a:r>
              <a:rPr lang="ja-JP" altLang="en-US" sz="900" dirty="0">
                <a:solidFill>
                  <a:schemeClr val="tx1">
                    <a:lumMod val="75000"/>
                    <a:lumOff val="25000"/>
                  </a:schemeClr>
                </a:solidFill>
                <a:latin typeface="メイリオ"/>
                <a:ea typeface="メイリオ"/>
                <a:cs typeface="メイリオ"/>
              </a:rPr>
              <a:t>他社とコラボしながら、さらなる顧客獲得を目指す。月間</a:t>
            </a:r>
            <a:r>
              <a:rPr lang="en-US" altLang="ja-JP" sz="900" dirty="0">
                <a:solidFill>
                  <a:schemeClr val="tx1">
                    <a:lumMod val="75000"/>
                    <a:lumOff val="25000"/>
                  </a:schemeClr>
                </a:solidFill>
                <a:latin typeface="メイリオ"/>
                <a:ea typeface="メイリオ"/>
                <a:cs typeface="メイリオ"/>
              </a:rPr>
              <a:t>100</a:t>
            </a:r>
            <a:r>
              <a:rPr lang="ja-JP" altLang="en-US" sz="900" dirty="0">
                <a:solidFill>
                  <a:schemeClr val="tx1">
                    <a:lumMod val="75000"/>
                    <a:lumOff val="25000"/>
                  </a:schemeClr>
                </a:solidFill>
                <a:latin typeface="メイリオ"/>
                <a:ea typeface="メイリオ"/>
                <a:cs typeface="メイリオ"/>
              </a:rPr>
              <a:t>万</a:t>
            </a:r>
            <a:r>
              <a:rPr lang="en-US" altLang="ja-JP" sz="900" dirty="0">
                <a:solidFill>
                  <a:schemeClr val="tx1">
                    <a:lumMod val="75000"/>
                    <a:lumOff val="25000"/>
                  </a:schemeClr>
                </a:solidFill>
                <a:latin typeface="メイリオ"/>
                <a:ea typeface="メイリオ"/>
                <a:cs typeface="メイリオ"/>
              </a:rPr>
              <a:t>UU</a:t>
            </a:r>
            <a:r>
              <a:rPr lang="ja-JP" altLang="en-US" sz="900" dirty="0">
                <a:solidFill>
                  <a:schemeClr val="tx1">
                    <a:lumMod val="75000"/>
                    <a:lumOff val="25000"/>
                  </a:schemeClr>
                </a:solidFill>
                <a:latin typeface="メイリオ"/>
                <a:ea typeface="メイリオ"/>
                <a:cs typeface="メイリオ"/>
              </a:rPr>
              <a:t>、問い合わせ</a:t>
            </a:r>
            <a:r>
              <a:rPr lang="en-US" altLang="ja-JP" sz="900" dirty="0">
                <a:solidFill>
                  <a:schemeClr val="tx1">
                    <a:lumMod val="75000"/>
                    <a:lumOff val="25000"/>
                  </a:schemeClr>
                </a:solidFill>
                <a:latin typeface="メイリオ"/>
                <a:ea typeface="メイリオ"/>
                <a:cs typeface="メイリオ"/>
              </a:rPr>
              <a:t>30</a:t>
            </a:r>
            <a:r>
              <a:rPr lang="ja-JP" altLang="en-US" sz="900" dirty="0">
                <a:solidFill>
                  <a:schemeClr val="tx1">
                    <a:lumMod val="75000"/>
                    <a:lumOff val="25000"/>
                  </a:schemeClr>
                </a:solidFill>
                <a:latin typeface="メイリオ"/>
                <a:ea typeface="メイリオ"/>
                <a:cs typeface="メイリオ"/>
              </a:rPr>
              <a:t>件が目標。</a:t>
            </a:r>
            <a:endParaRPr kumimoji="1" lang="ja-JP" altLang="en-US" sz="600" dirty="0">
              <a:solidFill>
                <a:schemeClr val="tx1">
                  <a:lumMod val="75000"/>
                  <a:lumOff val="25000"/>
                </a:schemeClr>
              </a:solidFill>
              <a:latin typeface="メイリオ"/>
              <a:ea typeface="メイリオ"/>
              <a:cs typeface="メイリオ"/>
            </a:endParaRPr>
          </a:p>
        </p:txBody>
      </p:sp>
      <p:sp>
        <p:nvSpPr>
          <p:cNvPr id="56" name="テキスト ボックス 55">
            <a:extLst>
              <a:ext uri="{FF2B5EF4-FFF2-40B4-BE49-F238E27FC236}">
                <a16:creationId xmlns:a16="http://schemas.microsoft.com/office/drawing/2014/main" id="{D743108C-1BE7-4234-9857-B8605BB23C68}"/>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4.</a:t>
            </a:r>
            <a:r>
              <a:rPr lang="ja-JP" altLang="en-US" sz="900" dirty="0">
                <a:latin typeface="Meiryo UI" panose="020B0604030504040204" pitchFamily="50" charset="-128"/>
                <a:ea typeface="Meiryo UI" panose="020B0604030504040204" pitchFamily="50" charset="-128"/>
              </a:rPr>
              <a:t>戦略を立案する</a:t>
            </a:r>
          </a:p>
        </p:txBody>
      </p:sp>
      <p:sp>
        <p:nvSpPr>
          <p:cNvPr id="60" name="テキスト ボックス 59">
            <a:extLst>
              <a:ext uri="{FF2B5EF4-FFF2-40B4-BE49-F238E27FC236}">
                <a16:creationId xmlns:a16="http://schemas.microsoft.com/office/drawing/2014/main" id="{E58ED4C7-70E1-4FEF-8B14-89DA6E6FD810}"/>
              </a:ext>
            </a:extLst>
          </p:cNvPr>
          <p:cNvSpPr txBox="1"/>
          <p:nvPr/>
        </p:nvSpPr>
        <p:spPr>
          <a:xfrm>
            <a:off x="1809280" y="6560810"/>
            <a:ext cx="1366080"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STEP3:</a:t>
            </a:r>
            <a:r>
              <a:rPr lang="ja-JP" altLang="en-US" sz="900" dirty="0">
                <a:latin typeface="Meiryo UI" panose="020B0604030504040204" pitchFamily="50" charset="-128"/>
                <a:ea typeface="Meiryo UI" panose="020B0604030504040204" pitchFamily="50" charset="-128"/>
              </a:rPr>
              <a:t>目標を設定する</a:t>
            </a:r>
          </a:p>
        </p:txBody>
      </p:sp>
    </p:spTree>
    <p:extLst>
      <p:ext uri="{BB962C8B-B14F-4D97-AF65-F5344CB8AC3E}">
        <p14:creationId xmlns:p14="http://schemas.microsoft.com/office/powerpoint/2010/main" val="420575648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図 32"/>
          <p:cNvPicPr>
            <a:picLocks noChangeAspect="1"/>
          </p:cNvPicPr>
          <p:nvPr/>
        </p:nvPicPr>
        <p:blipFill rotWithShape="1">
          <a:blip r:embed="rId2"/>
          <a:srcRect l="49826" b="50000"/>
          <a:stretch/>
        </p:blipFill>
        <p:spPr>
          <a:xfrm>
            <a:off x="796707" y="4815900"/>
            <a:ext cx="2132599" cy="1275629"/>
          </a:xfrm>
          <a:prstGeom prst="rect">
            <a:avLst/>
          </a:prstGeom>
        </p:spPr>
      </p:pic>
      <p:sp>
        <p:nvSpPr>
          <p:cNvPr id="25" name="テキスト ボックス 24"/>
          <p:cNvSpPr txBox="1"/>
          <p:nvPr/>
        </p:nvSpPr>
        <p:spPr>
          <a:xfrm>
            <a:off x="4607036" y="6183308"/>
            <a:ext cx="981911" cy="306945"/>
          </a:xfrm>
          <a:prstGeom prst="rect">
            <a:avLst/>
          </a:prstGeom>
          <a:noFill/>
        </p:spPr>
        <p:txBody>
          <a:bodyPr wrap="none" rtlCol="0">
            <a:spAutoFit/>
          </a:bodyPr>
          <a:lstStyle/>
          <a:p>
            <a:pPr algn="ctr"/>
            <a:r>
              <a:rPr lang="ja-JP" altLang="en-US" sz="1200" dirty="0">
                <a:solidFill>
                  <a:schemeClr val="tx1">
                    <a:lumMod val="75000"/>
                    <a:lumOff val="25000"/>
                  </a:schemeClr>
                </a:solidFill>
                <a:latin typeface="メイリオ"/>
                <a:ea typeface="メイリオ"/>
                <a:cs typeface="メイリオ"/>
              </a:rPr>
              <a:t>組織の体制</a:t>
            </a:r>
            <a:endParaRPr kumimoji="1" lang="ja-JP" altLang="en-US" sz="1000" dirty="0">
              <a:solidFill>
                <a:schemeClr val="tx1">
                  <a:lumMod val="75000"/>
                  <a:lumOff val="25000"/>
                </a:schemeClr>
              </a:solidFill>
              <a:latin typeface="メイリオ"/>
              <a:ea typeface="メイリオ"/>
              <a:cs typeface="メイリオ"/>
            </a:endParaRPr>
          </a:p>
        </p:txBody>
      </p:sp>
      <p:sp>
        <p:nvSpPr>
          <p:cNvPr id="262" name="テキスト ボックス 261"/>
          <p:cNvSpPr txBox="1"/>
          <p:nvPr/>
        </p:nvSpPr>
        <p:spPr>
          <a:xfrm>
            <a:off x="383014" y="2822196"/>
            <a:ext cx="380095" cy="1295989"/>
          </a:xfrm>
          <a:prstGeom prst="rect">
            <a:avLst/>
          </a:prstGeom>
          <a:noFill/>
        </p:spPr>
        <p:txBody>
          <a:bodyPr vert="eaVert" wrap="none" rtlCol="0">
            <a:spAutoFit/>
          </a:bodyPr>
          <a:lstStyle/>
          <a:p>
            <a:pPr algn="ctr"/>
            <a:r>
              <a:rPr lang="ja-JP" altLang="en-US" sz="1200" dirty="0">
                <a:solidFill>
                  <a:schemeClr val="tx1">
                    <a:lumMod val="75000"/>
                    <a:lumOff val="25000"/>
                  </a:schemeClr>
                </a:solidFill>
                <a:latin typeface="メイリオ"/>
                <a:ea typeface="メイリオ"/>
                <a:cs typeface="メイリオ"/>
              </a:rPr>
              <a:t>市場への仕掛け</a:t>
            </a:r>
            <a:endParaRPr kumimoji="1" lang="ja-JP" altLang="en-US" sz="1200" dirty="0">
              <a:solidFill>
                <a:schemeClr val="tx1">
                  <a:lumMod val="75000"/>
                  <a:lumOff val="25000"/>
                </a:schemeClr>
              </a:solidFill>
              <a:latin typeface="メイリオ"/>
              <a:ea typeface="メイリオ"/>
              <a:cs typeface="メイリオ"/>
            </a:endParaRPr>
          </a:p>
        </p:txBody>
      </p:sp>
      <p:sp>
        <p:nvSpPr>
          <p:cNvPr id="276" name="テキスト ボックス 275"/>
          <p:cNvSpPr txBox="1"/>
          <p:nvPr/>
        </p:nvSpPr>
        <p:spPr>
          <a:xfrm>
            <a:off x="7395635" y="884208"/>
            <a:ext cx="572782" cy="281366"/>
          </a:xfrm>
          <a:prstGeom prst="rect">
            <a:avLst/>
          </a:prstGeom>
          <a:noFill/>
        </p:spPr>
        <p:txBody>
          <a:bodyPr wrap="none" rtlCol="0">
            <a:spAutoFit/>
          </a:bodyPr>
          <a:lstStyle/>
          <a:p>
            <a:r>
              <a:rPr lang="ja-JP" altLang="en-US" sz="1050" dirty="0">
                <a:solidFill>
                  <a:schemeClr val="tx1">
                    <a:lumMod val="75000"/>
                    <a:lumOff val="25000"/>
                  </a:schemeClr>
                </a:solidFill>
                <a:latin typeface="メイリオ"/>
                <a:ea typeface="メイリオ"/>
                <a:cs typeface="メイリオ"/>
              </a:rPr>
              <a:t>N年後</a:t>
            </a:r>
            <a:endParaRPr kumimoji="1" lang="ja-JP" altLang="en-US" sz="1050" dirty="0">
              <a:solidFill>
                <a:schemeClr val="tx1">
                  <a:lumMod val="75000"/>
                  <a:lumOff val="25000"/>
                </a:schemeClr>
              </a:solidFill>
              <a:latin typeface="メイリオ"/>
              <a:ea typeface="メイリオ"/>
              <a:cs typeface="メイリオ"/>
            </a:endParaRPr>
          </a:p>
        </p:txBody>
      </p:sp>
      <p:sp>
        <p:nvSpPr>
          <p:cNvPr id="44" name="Arc 71"/>
          <p:cNvSpPr>
            <a:spLocks/>
          </p:cNvSpPr>
          <p:nvPr/>
        </p:nvSpPr>
        <p:spPr bwMode="auto">
          <a:xfrm rot="5400000" flipH="1" flipV="1">
            <a:off x="2510217" y="-785293"/>
            <a:ext cx="4025810" cy="7443516"/>
          </a:xfrm>
          <a:custGeom>
            <a:avLst/>
            <a:gdLst>
              <a:gd name="T0" fmla="*/ 0 w 21392"/>
              <a:gd name="T1" fmla="*/ 0 h 21600"/>
              <a:gd name="T2" fmla="*/ 2147483647 w 21392"/>
              <a:gd name="T3" fmla="*/ 2147483647 h 21600"/>
              <a:gd name="T4" fmla="*/ 0 w 21392"/>
              <a:gd name="T5" fmla="*/ 2147483647 h 21600"/>
              <a:gd name="T6" fmla="*/ 0 60000 65536"/>
              <a:gd name="T7" fmla="*/ 0 60000 65536"/>
              <a:gd name="T8" fmla="*/ 0 60000 65536"/>
              <a:gd name="T9" fmla="*/ 0 w 21392"/>
              <a:gd name="T10" fmla="*/ 0 h 21600"/>
              <a:gd name="T11" fmla="*/ 21392 w 21392"/>
              <a:gd name="T12" fmla="*/ 21600 h 21600"/>
            </a:gdLst>
            <a:ahLst/>
            <a:cxnLst>
              <a:cxn ang="T6">
                <a:pos x="T0" y="T1"/>
              </a:cxn>
              <a:cxn ang="T7">
                <a:pos x="T2" y="T3"/>
              </a:cxn>
              <a:cxn ang="T8">
                <a:pos x="T4" y="T5"/>
              </a:cxn>
            </a:cxnLst>
            <a:rect l="T9" t="T10" r="T11" b="T12"/>
            <a:pathLst>
              <a:path w="21392" h="21600" fill="none" extrusionOk="0">
                <a:moveTo>
                  <a:pt x="-1" y="0"/>
                </a:moveTo>
                <a:cubicBezTo>
                  <a:pt x="10772" y="0"/>
                  <a:pt x="19898" y="7937"/>
                  <a:pt x="21391" y="18606"/>
                </a:cubicBezTo>
              </a:path>
              <a:path w="21392" h="21600" stroke="0" extrusionOk="0">
                <a:moveTo>
                  <a:pt x="-1" y="0"/>
                </a:moveTo>
                <a:cubicBezTo>
                  <a:pt x="10772" y="0"/>
                  <a:pt x="19898" y="7937"/>
                  <a:pt x="21391" y="18606"/>
                </a:cubicBezTo>
                <a:lnTo>
                  <a:pt x="0" y="21600"/>
                </a:lnTo>
                <a:lnTo>
                  <a:pt x="-1" y="0"/>
                </a:lnTo>
                <a:close/>
              </a:path>
            </a:pathLst>
          </a:custGeom>
          <a:noFill/>
          <a:ln w="12700" cmpd="sng">
            <a:solidFill>
              <a:srgbClr val="40404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ja-JP" altLang="en-US" dirty="0"/>
          </a:p>
        </p:txBody>
      </p:sp>
      <p:sp>
        <p:nvSpPr>
          <p:cNvPr id="49" name="Arc 70"/>
          <p:cNvSpPr>
            <a:spLocks/>
          </p:cNvSpPr>
          <p:nvPr/>
        </p:nvSpPr>
        <p:spPr bwMode="auto">
          <a:xfrm flipV="1">
            <a:off x="2929306" y="1988019"/>
            <a:ext cx="6445041" cy="4083689"/>
          </a:xfrm>
          <a:custGeom>
            <a:avLst/>
            <a:gdLst>
              <a:gd name="T0" fmla="*/ 0 w 21575"/>
              <a:gd name="T1" fmla="*/ 0 h 21600"/>
              <a:gd name="T2" fmla="*/ 2147483647 w 21575"/>
              <a:gd name="T3" fmla="*/ 2147483647 h 21600"/>
              <a:gd name="T4" fmla="*/ 0 w 21575"/>
              <a:gd name="T5" fmla="*/ 2147483647 h 21600"/>
              <a:gd name="T6" fmla="*/ 0 60000 65536"/>
              <a:gd name="T7" fmla="*/ 0 60000 65536"/>
              <a:gd name="T8" fmla="*/ 0 60000 65536"/>
              <a:gd name="T9" fmla="*/ 0 w 21575"/>
              <a:gd name="T10" fmla="*/ 0 h 21600"/>
              <a:gd name="T11" fmla="*/ 21575 w 21575"/>
              <a:gd name="T12" fmla="*/ 21600 h 21600"/>
            </a:gdLst>
            <a:ahLst/>
            <a:cxnLst>
              <a:cxn ang="T6">
                <a:pos x="T0" y="T1"/>
              </a:cxn>
              <a:cxn ang="T7">
                <a:pos x="T2" y="T3"/>
              </a:cxn>
              <a:cxn ang="T8">
                <a:pos x="T4" y="T5"/>
              </a:cxn>
            </a:cxnLst>
            <a:rect l="T9" t="T10" r="T11" b="T12"/>
            <a:pathLst>
              <a:path w="21575" h="21600" fill="none" extrusionOk="0">
                <a:moveTo>
                  <a:pt x="-1" y="0"/>
                </a:moveTo>
                <a:cubicBezTo>
                  <a:pt x="11526" y="0"/>
                  <a:pt x="21021" y="9050"/>
                  <a:pt x="21575" y="20562"/>
                </a:cubicBezTo>
              </a:path>
              <a:path w="21575" h="21600" stroke="0" extrusionOk="0">
                <a:moveTo>
                  <a:pt x="-1" y="0"/>
                </a:moveTo>
                <a:cubicBezTo>
                  <a:pt x="11526" y="0"/>
                  <a:pt x="21021" y="9050"/>
                  <a:pt x="21575" y="20562"/>
                </a:cubicBezTo>
                <a:lnTo>
                  <a:pt x="0" y="21600"/>
                </a:lnTo>
                <a:lnTo>
                  <a:pt x="-1" y="0"/>
                </a:lnTo>
                <a:close/>
              </a:path>
            </a:pathLst>
          </a:custGeom>
          <a:noFill/>
          <a:ln w="12700" cmpd="sng">
            <a:solidFill>
              <a:srgbClr val="40404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ja-JP" altLang="en-US" dirty="0"/>
          </a:p>
        </p:txBody>
      </p:sp>
      <p:sp>
        <p:nvSpPr>
          <p:cNvPr id="51" name="Arc 71"/>
          <p:cNvSpPr>
            <a:spLocks/>
          </p:cNvSpPr>
          <p:nvPr/>
        </p:nvSpPr>
        <p:spPr bwMode="auto">
          <a:xfrm rot="16200000" flipV="1">
            <a:off x="1568743" y="-88577"/>
            <a:ext cx="4293311" cy="8066901"/>
          </a:xfrm>
          <a:custGeom>
            <a:avLst/>
            <a:gdLst>
              <a:gd name="T0" fmla="*/ 0 w 21392"/>
              <a:gd name="T1" fmla="*/ 0 h 21600"/>
              <a:gd name="T2" fmla="*/ 2147483647 w 21392"/>
              <a:gd name="T3" fmla="*/ 2147483647 h 21600"/>
              <a:gd name="T4" fmla="*/ 0 w 21392"/>
              <a:gd name="T5" fmla="*/ 2147483647 h 21600"/>
              <a:gd name="T6" fmla="*/ 0 60000 65536"/>
              <a:gd name="T7" fmla="*/ 0 60000 65536"/>
              <a:gd name="T8" fmla="*/ 0 60000 65536"/>
              <a:gd name="T9" fmla="*/ 0 w 21392"/>
              <a:gd name="T10" fmla="*/ 0 h 21600"/>
              <a:gd name="T11" fmla="*/ 21392 w 21392"/>
              <a:gd name="T12" fmla="*/ 21600 h 21600"/>
            </a:gdLst>
            <a:ahLst/>
            <a:cxnLst>
              <a:cxn ang="T6">
                <a:pos x="T0" y="T1"/>
              </a:cxn>
              <a:cxn ang="T7">
                <a:pos x="T2" y="T3"/>
              </a:cxn>
              <a:cxn ang="T8">
                <a:pos x="T4" y="T5"/>
              </a:cxn>
            </a:cxnLst>
            <a:rect l="T9" t="T10" r="T11" b="T12"/>
            <a:pathLst>
              <a:path w="21392" h="21600" fill="none" extrusionOk="0">
                <a:moveTo>
                  <a:pt x="-1" y="0"/>
                </a:moveTo>
                <a:cubicBezTo>
                  <a:pt x="10772" y="0"/>
                  <a:pt x="19898" y="7937"/>
                  <a:pt x="21391" y="18606"/>
                </a:cubicBezTo>
              </a:path>
              <a:path w="21392" h="21600" stroke="0" extrusionOk="0">
                <a:moveTo>
                  <a:pt x="-1" y="0"/>
                </a:moveTo>
                <a:cubicBezTo>
                  <a:pt x="10772" y="0"/>
                  <a:pt x="19898" y="7937"/>
                  <a:pt x="21391" y="18606"/>
                </a:cubicBezTo>
                <a:lnTo>
                  <a:pt x="0" y="21600"/>
                </a:lnTo>
                <a:lnTo>
                  <a:pt x="-1" y="0"/>
                </a:lnTo>
                <a:close/>
              </a:path>
            </a:pathLst>
          </a:custGeom>
          <a:noFill/>
          <a:ln w="12700" cmpd="sng">
            <a:solidFill>
              <a:schemeClr val="tx1">
                <a:lumMod val="75000"/>
                <a:lumOff val="25000"/>
              </a:schemeClr>
            </a:solidFill>
            <a:round/>
            <a:headEnd/>
            <a:tailEnd type="none" w="med" len="med"/>
          </a:ln>
          <a:extLst>
            <a:ext uri="{909E8E84-426E-40dd-AFC4-6F175D3DCCD1}">
              <a14:hiddenFill xmlns:a14="http://schemas.microsoft.com/office/drawing/2010/main" xmlns="">
                <a:solidFill>
                  <a:srgbClr val="FFFFFF"/>
                </a:solidFill>
              </a14:hiddenFill>
            </a:ext>
          </a:extLst>
        </p:spPr>
        <p:txBody>
          <a:bodyPr wrap="none" anchor="ctr"/>
          <a:lstStyle/>
          <a:p>
            <a:endParaRPr lang="ja-JP" altLang="en-US" dirty="0"/>
          </a:p>
        </p:txBody>
      </p:sp>
      <p:sp>
        <p:nvSpPr>
          <p:cNvPr id="52" name="Arc 71"/>
          <p:cNvSpPr>
            <a:spLocks/>
          </p:cNvSpPr>
          <p:nvPr/>
        </p:nvSpPr>
        <p:spPr bwMode="auto">
          <a:xfrm rot="16200000" flipV="1">
            <a:off x="1310052" y="2304106"/>
            <a:ext cx="2554255" cy="4980943"/>
          </a:xfrm>
          <a:custGeom>
            <a:avLst/>
            <a:gdLst>
              <a:gd name="T0" fmla="*/ 0 w 21392"/>
              <a:gd name="T1" fmla="*/ 0 h 21600"/>
              <a:gd name="T2" fmla="*/ 2147483647 w 21392"/>
              <a:gd name="T3" fmla="*/ 2147483647 h 21600"/>
              <a:gd name="T4" fmla="*/ 0 w 21392"/>
              <a:gd name="T5" fmla="*/ 2147483647 h 21600"/>
              <a:gd name="T6" fmla="*/ 0 60000 65536"/>
              <a:gd name="T7" fmla="*/ 0 60000 65536"/>
              <a:gd name="T8" fmla="*/ 0 60000 65536"/>
              <a:gd name="T9" fmla="*/ 0 w 21392"/>
              <a:gd name="T10" fmla="*/ 0 h 21600"/>
              <a:gd name="T11" fmla="*/ 21392 w 21392"/>
              <a:gd name="T12" fmla="*/ 21600 h 21600"/>
            </a:gdLst>
            <a:ahLst/>
            <a:cxnLst>
              <a:cxn ang="T6">
                <a:pos x="T0" y="T1"/>
              </a:cxn>
              <a:cxn ang="T7">
                <a:pos x="T2" y="T3"/>
              </a:cxn>
              <a:cxn ang="T8">
                <a:pos x="T4" y="T5"/>
              </a:cxn>
            </a:cxnLst>
            <a:rect l="T9" t="T10" r="T11" b="T12"/>
            <a:pathLst>
              <a:path w="21392" h="21600" fill="none" extrusionOk="0">
                <a:moveTo>
                  <a:pt x="-1" y="0"/>
                </a:moveTo>
                <a:cubicBezTo>
                  <a:pt x="10772" y="0"/>
                  <a:pt x="19898" y="7937"/>
                  <a:pt x="21391" y="18606"/>
                </a:cubicBezTo>
              </a:path>
              <a:path w="21392" h="21600" stroke="0" extrusionOk="0">
                <a:moveTo>
                  <a:pt x="-1" y="0"/>
                </a:moveTo>
                <a:cubicBezTo>
                  <a:pt x="10772" y="0"/>
                  <a:pt x="19898" y="7937"/>
                  <a:pt x="21391" y="18606"/>
                </a:cubicBezTo>
                <a:lnTo>
                  <a:pt x="0" y="21600"/>
                </a:lnTo>
                <a:lnTo>
                  <a:pt x="-1" y="0"/>
                </a:lnTo>
                <a:close/>
              </a:path>
            </a:pathLst>
          </a:custGeom>
          <a:noFill/>
          <a:ln w="12700" cmpd="sng">
            <a:solidFill>
              <a:schemeClr val="tx1">
                <a:lumMod val="75000"/>
                <a:lumOff val="25000"/>
              </a:schemeClr>
            </a:solidFill>
            <a:round/>
            <a:headEnd/>
            <a:tailEnd type="none" w="med" len="med"/>
          </a:ln>
          <a:extLst>
            <a:ext uri="{909E8E84-426E-40dd-AFC4-6F175D3DCCD1}">
              <a14:hiddenFill xmlns:a14="http://schemas.microsoft.com/office/drawing/2010/main" xmlns="">
                <a:solidFill>
                  <a:srgbClr val="FFFFFF"/>
                </a:solidFill>
              </a14:hiddenFill>
            </a:ext>
          </a:extLst>
        </p:spPr>
        <p:txBody>
          <a:bodyPr wrap="none" anchor="ctr"/>
          <a:lstStyle/>
          <a:p>
            <a:endParaRPr lang="ja-JP" altLang="en-US" dirty="0"/>
          </a:p>
        </p:txBody>
      </p:sp>
      <p:sp>
        <p:nvSpPr>
          <p:cNvPr id="37" name="円/楕円 36"/>
          <p:cNvSpPr/>
          <p:nvPr/>
        </p:nvSpPr>
        <p:spPr>
          <a:xfrm>
            <a:off x="914044" y="3115855"/>
            <a:ext cx="1854823" cy="1025974"/>
          </a:xfrm>
          <a:prstGeom prst="ellipse">
            <a:avLst/>
          </a:prstGeom>
          <a:solidFill>
            <a:srgbClr val="FFFFFF"/>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9" name="円/楕円 38"/>
          <p:cNvSpPr/>
          <p:nvPr/>
        </p:nvSpPr>
        <p:spPr>
          <a:xfrm>
            <a:off x="4128099" y="4993235"/>
            <a:ext cx="1854823" cy="1025974"/>
          </a:xfrm>
          <a:prstGeom prst="ellipse">
            <a:avLst/>
          </a:prstGeom>
          <a:solidFill>
            <a:srgbClr val="FFFFFF"/>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3" name="円/楕円 42"/>
          <p:cNvSpPr/>
          <p:nvPr/>
        </p:nvSpPr>
        <p:spPr>
          <a:xfrm>
            <a:off x="2034410" y="1591391"/>
            <a:ext cx="1854823" cy="1025974"/>
          </a:xfrm>
          <a:prstGeom prst="ellipse">
            <a:avLst/>
          </a:prstGeom>
          <a:solidFill>
            <a:srgbClr val="FFFFFF"/>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8" name="円/楕円 37"/>
          <p:cNvSpPr/>
          <p:nvPr/>
        </p:nvSpPr>
        <p:spPr>
          <a:xfrm>
            <a:off x="6617922" y="4385287"/>
            <a:ext cx="1854823" cy="1025974"/>
          </a:xfrm>
          <a:prstGeom prst="ellipse">
            <a:avLst/>
          </a:prstGeom>
          <a:solidFill>
            <a:srgbClr val="FFFFFF"/>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793052" y="4784673"/>
            <a:ext cx="2136254" cy="1306856"/>
          </a:xfrm>
          <a:prstGeom prst="rect">
            <a:avLst/>
          </a:prstGeom>
          <a:solidFill>
            <a:srgbClr val="FFFFFF"/>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5" name="正方形/長方形 34"/>
          <p:cNvSpPr/>
          <p:nvPr/>
        </p:nvSpPr>
        <p:spPr>
          <a:xfrm>
            <a:off x="5080903" y="2181085"/>
            <a:ext cx="2136254" cy="1298446"/>
          </a:xfrm>
          <a:prstGeom prst="rect">
            <a:avLst/>
          </a:prstGeom>
          <a:solidFill>
            <a:srgbClr val="FFFFFF"/>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4" name="Arc 71"/>
          <p:cNvSpPr>
            <a:spLocks/>
          </p:cNvSpPr>
          <p:nvPr/>
        </p:nvSpPr>
        <p:spPr bwMode="auto">
          <a:xfrm rot="16200000" flipV="1">
            <a:off x="4374189" y="-677380"/>
            <a:ext cx="3399220" cy="6601097"/>
          </a:xfrm>
          <a:custGeom>
            <a:avLst/>
            <a:gdLst>
              <a:gd name="T0" fmla="*/ 0 w 21392"/>
              <a:gd name="T1" fmla="*/ 0 h 21600"/>
              <a:gd name="T2" fmla="*/ 2147483647 w 21392"/>
              <a:gd name="T3" fmla="*/ 2147483647 h 21600"/>
              <a:gd name="T4" fmla="*/ 0 w 21392"/>
              <a:gd name="T5" fmla="*/ 2147483647 h 21600"/>
              <a:gd name="T6" fmla="*/ 0 60000 65536"/>
              <a:gd name="T7" fmla="*/ 0 60000 65536"/>
              <a:gd name="T8" fmla="*/ 0 60000 65536"/>
              <a:gd name="T9" fmla="*/ 0 w 21392"/>
              <a:gd name="T10" fmla="*/ 0 h 21600"/>
              <a:gd name="T11" fmla="*/ 21392 w 21392"/>
              <a:gd name="T12" fmla="*/ 21600 h 21600"/>
            </a:gdLst>
            <a:ahLst/>
            <a:cxnLst>
              <a:cxn ang="T6">
                <a:pos x="T0" y="T1"/>
              </a:cxn>
              <a:cxn ang="T7">
                <a:pos x="T2" y="T3"/>
              </a:cxn>
              <a:cxn ang="T8">
                <a:pos x="T4" y="T5"/>
              </a:cxn>
            </a:cxnLst>
            <a:rect l="T9" t="T10" r="T11" b="T12"/>
            <a:pathLst>
              <a:path w="21392" h="21600" fill="none" extrusionOk="0">
                <a:moveTo>
                  <a:pt x="-1" y="0"/>
                </a:moveTo>
                <a:cubicBezTo>
                  <a:pt x="10772" y="0"/>
                  <a:pt x="19898" y="7937"/>
                  <a:pt x="21391" y="18606"/>
                </a:cubicBezTo>
              </a:path>
              <a:path w="21392" h="21600" stroke="0" extrusionOk="0">
                <a:moveTo>
                  <a:pt x="-1" y="0"/>
                </a:moveTo>
                <a:cubicBezTo>
                  <a:pt x="10772" y="0"/>
                  <a:pt x="19898" y="7937"/>
                  <a:pt x="21391" y="18606"/>
                </a:cubicBezTo>
                <a:lnTo>
                  <a:pt x="0" y="21600"/>
                </a:lnTo>
                <a:lnTo>
                  <a:pt x="-1" y="0"/>
                </a:lnTo>
                <a:close/>
              </a:path>
            </a:pathLst>
          </a:custGeom>
          <a:noFill/>
          <a:ln w="12700" cmpd="sng">
            <a:solidFill>
              <a:schemeClr val="tx1">
                <a:lumMod val="75000"/>
                <a:lumOff val="25000"/>
              </a:schemeClr>
            </a:solidFill>
            <a:prstDash val="solid"/>
            <a:round/>
            <a:headEnd/>
            <a:tailEnd type="none" w="med" len="med"/>
          </a:ln>
          <a:extLst>
            <a:ext uri="{909E8E84-426E-40dd-AFC4-6F175D3DCCD1}">
              <a14:hiddenFill xmlns:a14="http://schemas.microsoft.com/office/drawing/2010/main" xmlns="">
                <a:solidFill>
                  <a:srgbClr val="FFFFFF"/>
                </a:solidFill>
              </a14:hiddenFill>
            </a:ext>
          </a:extLst>
        </p:spPr>
        <p:txBody>
          <a:bodyPr wrap="none" anchor="ctr"/>
          <a:lstStyle/>
          <a:p>
            <a:endParaRPr lang="ja-JP" altLang="en-US" dirty="0"/>
          </a:p>
        </p:txBody>
      </p:sp>
      <p:sp>
        <p:nvSpPr>
          <p:cNvPr id="42" name="円/楕円 41"/>
          <p:cNvSpPr/>
          <p:nvPr/>
        </p:nvSpPr>
        <p:spPr>
          <a:xfrm>
            <a:off x="7713891" y="2793824"/>
            <a:ext cx="1854823" cy="1025974"/>
          </a:xfrm>
          <a:prstGeom prst="ellipse">
            <a:avLst/>
          </a:prstGeom>
          <a:solidFill>
            <a:srgbClr val="FFFFFF"/>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0" name="円/楕円 39"/>
          <p:cNvSpPr/>
          <p:nvPr/>
        </p:nvSpPr>
        <p:spPr>
          <a:xfrm>
            <a:off x="4696664" y="686423"/>
            <a:ext cx="1854823" cy="1025974"/>
          </a:xfrm>
          <a:prstGeom prst="ellipse">
            <a:avLst/>
          </a:prstGeom>
          <a:solidFill>
            <a:srgbClr val="FFFFFF"/>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7238094" y="884209"/>
            <a:ext cx="2136254" cy="1287038"/>
          </a:xfrm>
          <a:prstGeom prst="rect">
            <a:avLst/>
          </a:prstGeom>
          <a:solidFill>
            <a:srgbClr val="FFFFFF"/>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5" name="テキスト ボックス 64"/>
          <p:cNvSpPr txBox="1"/>
          <p:nvPr/>
        </p:nvSpPr>
        <p:spPr>
          <a:xfrm>
            <a:off x="844108" y="4839640"/>
            <a:ext cx="761747" cy="230832"/>
          </a:xfrm>
          <a:prstGeom prst="rect">
            <a:avLst/>
          </a:prstGeom>
          <a:noFill/>
        </p:spPr>
        <p:txBody>
          <a:bodyPr wrap="none" rtlCol="0">
            <a:spAutoFit/>
          </a:bodyPr>
          <a:lstStyle/>
          <a:p>
            <a:r>
              <a:rPr lang="ja-JP" altLang="en-US" sz="900" dirty="0">
                <a:solidFill>
                  <a:schemeClr val="tx1">
                    <a:lumMod val="75000"/>
                    <a:lumOff val="25000"/>
                  </a:schemeClr>
                </a:solidFill>
                <a:latin typeface="メイリオ"/>
                <a:ea typeface="メイリオ"/>
                <a:cs typeface="メイリオ"/>
              </a:rPr>
              <a:t>現在</a:t>
            </a:r>
            <a:r>
              <a:rPr lang="en-US" altLang="ja-JP" sz="900" dirty="0">
                <a:solidFill>
                  <a:schemeClr val="tx1">
                    <a:lumMod val="75000"/>
                    <a:lumOff val="25000"/>
                  </a:schemeClr>
                </a:solidFill>
                <a:latin typeface="メイリオ"/>
                <a:ea typeface="メイリオ"/>
                <a:cs typeface="メイリオ"/>
              </a:rPr>
              <a:t> </a:t>
            </a:r>
            <a:r>
              <a:rPr lang="ja-JP" altLang="en-US" sz="800" dirty="0">
                <a:solidFill>
                  <a:schemeClr val="tx1">
                    <a:lumMod val="75000"/>
                    <a:lumOff val="25000"/>
                  </a:schemeClr>
                </a:solidFill>
                <a:latin typeface="メイリオ"/>
                <a:ea typeface="メイリオ"/>
                <a:cs typeface="メイリオ"/>
              </a:rPr>
              <a:t>日付：</a:t>
            </a:r>
            <a:endParaRPr kumimoji="1" lang="ja-JP" altLang="en-US" sz="600" dirty="0">
              <a:solidFill>
                <a:schemeClr val="tx1">
                  <a:lumMod val="75000"/>
                  <a:lumOff val="25000"/>
                </a:schemeClr>
              </a:solidFill>
              <a:latin typeface="メイリオ"/>
              <a:ea typeface="メイリオ"/>
              <a:cs typeface="メイリオ"/>
            </a:endParaRPr>
          </a:p>
        </p:txBody>
      </p:sp>
      <p:sp>
        <p:nvSpPr>
          <p:cNvPr id="67" name="テキスト ボックス 66"/>
          <p:cNvSpPr txBox="1"/>
          <p:nvPr/>
        </p:nvSpPr>
        <p:spPr>
          <a:xfrm>
            <a:off x="5131959" y="2236053"/>
            <a:ext cx="1064715" cy="230832"/>
          </a:xfrm>
          <a:prstGeom prst="rect">
            <a:avLst/>
          </a:prstGeom>
          <a:noFill/>
        </p:spPr>
        <p:txBody>
          <a:bodyPr wrap="none" rtlCol="0">
            <a:spAutoFit/>
          </a:bodyPr>
          <a:lstStyle/>
          <a:p>
            <a:r>
              <a:rPr lang="ja-JP" altLang="en-US" sz="900" dirty="0">
                <a:solidFill>
                  <a:schemeClr val="tx1">
                    <a:lumMod val="75000"/>
                    <a:lumOff val="25000"/>
                  </a:schemeClr>
                </a:solidFill>
                <a:latin typeface="メイリオ"/>
                <a:ea typeface="メイリオ"/>
                <a:cs typeface="メイリオ"/>
              </a:rPr>
              <a:t>フェーズ</a:t>
            </a:r>
            <a:r>
              <a:rPr lang="en-US" altLang="ja-JP" sz="900" dirty="0">
                <a:solidFill>
                  <a:schemeClr val="tx1">
                    <a:lumMod val="75000"/>
                    <a:lumOff val="25000"/>
                  </a:schemeClr>
                </a:solidFill>
                <a:latin typeface="メイリオ"/>
                <a:ea typeface="メイリオ"/>
                <a:cs typeface="メイリオ"/>
              </a:rPr>
              <a:t>2 </a:t>
            </a:r>
            <a:r>
              <a:rPr lang="ja-JP" altLang="en-US" sz="800" dirty="0">
                <a:solidFill>
                  <a:schemeClr val="tx1">
                    <a:lumMod val="75000"/>
                    <a:lumOff val="25000"/>
                  </a:schemeClr>
                </a:solidFill>
                <a:latin typeface="メイリオ"/>
                <a:ea typeface="メイリオ"/>
                <a:cs typeface="メイリオ"/>
              </a:rPr>
              <a:t>日付：</a:t>
            </a:r>
            <a:endParaRPr kumimoji="1" lang="ja-JP" altLang="en-US" sz="600" dirty="0">
              <a:solidFill>
                <a:schemeClr val="tx1">
                  <a:lumMod val="75000"/>
                  <a:lumOff val="25000"/>
                </a:schemeClr>
              </a:solidFill>
              <a:latin typeface="メイリオ"/>
              <a:ea typeface="メイリオ"/>
              <a:cs typeface="メイリオ"/>
            </a:endParaRPr>
          </a:p>
        </p:txBody>
      </p:sp>
      <p:sp>
        <p:nvSpPr>
          <p:cNvPr id="68" name="テキスト ボックス 67"/>
          <p:cNvSpPr txBox="1"/>
          <p:nvPr/>
        </p:nvSpPr>
        <p:spPr>
          <a:xfrm>
            <a:off x="7289149" y="939177"/>
            <a:ext cx="1064715" cy="230832"/>
          </a:xfrm>
          <a:prstGeom prst="rect">
            <a:avLst/>
          </a:prstGeom>
          <a:noFill/>
        </p:spPr>
        <p:txBody>
          <a:bodyPr wrap="none" rtlCol="0">
            <a:spAutoFit/>
          </a:bodyPr>
          <a:lstStyle/>
          <a:p>
            <a:r>
              <a:rPr lang="ja-JP" altLang="en-US" sz="900" dirty="0">
                <a:solidFill>
                  <a:schemeClr val="tx1">
                    <a:lumMod val="75000"/>
                    <a:lumOff val="25000"/>
                  </a:schemeClr>
                </a:solidFill>
                <a:latin typeface="メイリオ"/>
                <a:ea typeface="メイリオ"/>
                <a:cs typeface="メイリオ"/>
              </a:rPr>
              <a:t>フェーズ</a:t>
            </a:r>
            <a:r>
              <a:rPr lang="en-US" altLang="ja-JP" sz="900" dirty="0">
                <a:solidFill>
                  <a:schemeClr val="tx1">
                    <a:lumMod val="75000"/>
                    <a:lumOff val="25000"/>
                  </a:schemeClr>
                </a:solidFill>
                <a:latin typeface="メイリオ"/>
                <a:ea typeface="メイリオ"/>
                <a:cs typeface="メイリオ"/>
              </a:rPr>
              <a:t>3 </a:t>
            </a:r>
            <a:r>
              <a:rPr lang="ja-JP" altLang="en-US" sz="800" dirty="0">
                <a:solidFill>
                  <a:schemeClr val="tx1">
                    <a:lumMod val="75000"/>
                    <a:lumOff val="25000"/>
                  </a:schemeClr>
                </a:solidFill>
                <a:latin typeface="メイリオ"/>
                <a:ea typeface="メイリオ"/>
                <a:cs typeface="メイリオ"/>
              </a:rPr>
              <a:t>日付：</a:t>
            </a:r>
            <a:endParaRPr kumimoji="1" lang="ja-JP" altLang="en-US" sz="600" dirty="0">
              <a:solidFill>
                <a:schemeClr val="tx1">
                  <a:lumMod val="75000"/>
                  <a:lumOff val="25000"/>
                </a:schemeClr>
              </a:solidFill>
              <a:latin typeface="メイリオ"/>
              <a:ea typeface="メイリオ"/>
              <a:cs typeface="メイリオ"/>
            </a:endParaRPr>
          </a:p>
        </p:txBody>
      </p:sp>
      <p:cxnSp>
        <p:nvCxnSpPr>
          <p:cNvPr id="261" name="直線矢印コネクタ 260"/>
          <p:cNvCxnSpPr>
            <a:cxnSpLocks/>
          </p:cNvCxnSpPr>
          <p:nvPr/>
        </p:nvCxnSpPr>
        <p:spPr>
          <a:xfrm flipV="1">
            <a:off x="793052" y="884208"/>
            <a:ext cx="0" cy="5207322"/>
          </a:xfrm>
          <a:prstGeom prst="straightConnector1">
            <a:avLst/>
          </a:prstGeom>
          <a:ln w="28575" cmpd="sng">
            <a:solidFill>
              <a:schemeClr val="tx1">
                <a:lumMod val="75000"/>
                <a:lumOff val="2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9" name="直線矢印コネクタ 18"/>
          <p:cNvCxnSpPr/>
          <p:nvPr/>
        </p:nvCxnSpPr>
        <p:spPr>
          <a:xfrm>
            <a:off x="793052" y="6091529"/>
            <a:ext cx="8609878" cy="0"/>
          </a:xfrm>
          <a:prstGeom prst="straightConnector1">
            <a:avLst/>
          </a:prstGeom>
          <a:ln w="28575" cmpd="sng">
            <a:solidFill>
              <a:schemeClr val="tx1">
                <a:lumMod val="75000"/>
                <a:lumOff val="25000"/>
              </a:schemeClr>
            </a:solidFill>
            <a:tailEnd type="arrow"/>
          </a:ln>
          <a:effectLst/>
        </p:spPr>
        <p:style>
          <a:lnRef idx="2">
            <a:schemeClr val="accent1"/>
          </a:lnRef>
          <a:fillRef idx="0">
            <a:schemeClr val="accent1"/>
          </a:fillRef>
          <a:effectRef idx="1">
            <a:schemeClr val="accent1"/>
          </a:effectRef>
          <a:fontRef idx="minor">
            <a:schemeClr val="tx1"/>
          </a:fontRef>
        </p:style>
      </p:cxnSp>
      <p:pic>
        <p:nvPicPr>
          <p:cNvPr id="54" name="図 53">
            <a:extLst>
              <a:ext uri="{FF2B5EF4-FFF2-40B4-BE49-F238E27FC236}">
                <a16:creationId xmlns:a16="http://schemas.microsoft.com/office/drawing/2014/main" id="{7B41F1C4-BEC2-1E4E-B3E0-2CF07FBE7DB9}"/>
              </a:ext>
            </a:extLst>
          </p:cNvPr>
          <p:cNvPicPr>
            <a:picLocks noChangeAspect="1"/>
          </p:cNvPicPr>
          <p:nvPr/>
        </p:nvPicPr>
        <p:blipFill rotWithShape="1">
          <a:blip r:embed="rId2"/>
          <a:srcRect l="49826" b="50000"/>
          <a:stretch/>
        </p:blipFill>
        <p:spPr>
          <a:xfrm>
            <a:off x="2937017" y="3509043"/>
            <a:ext cx="2132599" cy="1275629"/>
          </a:xfrm>
          <a:prstGeom prst="rect">
            <a:avLst/>
          </a:prstGeom>
        </p:spPr>
      </p:pic>
      <p:sp>
        <p:nvSpPr>
          <p:cNvPr id="55" name="正方形/長方形 54">
            <a:extLst>
              <a:ext uri="{FF2B5EF4-FFF2-40B4-BE49-F238E27FC236}">
                <a16:creationId xmlns:a16="http://schemas.microsoft.com/office/drawing/2014/main" id="{406D97A8-F95A-7A4D-A9DA-4AFF685E75A3}"/>
              </a:ext>
            </a:extLst>
          </p:cNvPr>
          <p:cNvSpPr/>
          <p:nvPr/>
        </p:nvSpPr>
        <p:spPr>
          <a:xfrm>
            <a:off x="2933363" y="3477815"/>
            <a:ext cx="2136254" cy="1306856"/>
          </a:xfrm>
          <a:prstGeom prst="rect">
            <a:avLst/>
          </a:prstGeom>
          <a:solidFill>
            <a:srgbClr val="FFFFFF"/>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6" name="テキスト ボックス 55">
            <a:extLst>
              <a:ext uri="{FF2B5EF4-FFF2-40B4-BE49-F238E27FC236}">
                <a16:creationId xmlns:a16="http://schemas.microsoft.com/office/drawing/2014/main" id="{FD4ECA33-7D18-1040-9648-2A64CF792FE2}"/>
              </a:ext>
            </a:extLst>
          </p:cNvPr>
          <p:cNvSpPr txBox="1"/>
          <p:nvPr/>
        </p:nvSpPr>
        <p:spPr>
          <a:xfrm>
            <a:off x="2984419" y="3532783"/>
            <a:ext cx="1064715" cy="230832"/>
          </a:xfrm>
          <a:prstGeom prst="rect">
            <a:avLst/>
          </a:prstGeom>
          <a:noFill/>
        </p:spPr>
        <p:txBody>
          <a:bodyPr wrap="none" rtlCol="0">
            <a:spAutoFit/>
          </a:bodyPr>
          <a:lstStyle/>
          <a:p>
            <a:r>
              <a:rPr lang="ja-JP" altLang="en-US" sz="900" dirty="0">
                <a:solidFill>
                  <a:schemeClr val="tx1">
                    <a:lumMod val="75000"/>
                    <a:lumOff val="25000"/>
                  </a:schemeClr>
                </a:solidFill>
                <a:latin typeface="メイリオ"/>
                <a:ea typeface="メイリオ"/>
                <a:cs typeface="メイリオ"/>
              </a:rPr>
              <a:t>フェーズ</a:t>
            </a:r>
            <a:r>
              <a:rPr lang="en-US" altLang="ja-JP" sz="900" dirty="0">
                <a:solidFill>
                  <a:schemeClr val="tx1">
                    <a:lumMod val="75000"/>
                    <a:lumOff val="25000"/>
                  </a:schemeClr>
                </a:solidFill>
                <a:latin typeface="メイリオ"/>
                <a:ea typeface="メイリオ"/>
                <a:cs typeface="メイリオ"/>
              </a:rPr>
              <a:t>1 </a:t>
            </a:r>
            <a:r>
              <a:rPr lang="ja-JP" altLang="en-US" sz="800" dirty="0">
                <a:solidFill>
                  <a:schemeClr val="tx1">
                    <a:lumMod val="75000"/>
                    <a:lumOff val="25000"/>
                  </a:schemeClr>
                </a:solidFill>
                <a:latin typeface="メイリオ"/>
                <a:ea typeface="メイリオ"/>
                <a:cs typeface="メイリオ"/>
              </a:rPr>
              <a:t>日付：</a:t>
            </a:r>
            <a:endParaRPr kumimoji="1" lang="ja-JP" altLang="en-US" sz="600" dirty="0">
              <a:solidFill>
                <a:schemeClr val="tx1">
                  <a:lumMod val="75000"/>
                  <a:lumOff val="25000"/>
                </a:schemeClr>
              </a:solidFill>
              <a:latin typeface="メイリオ"/>
              <a:ea typeface="メイリオ"/>
              <a:cs typeface="メイリオ"/>
            </a:endParaRPr>
          </a:p>
        </p:txBody>
      </p:sp>
      <p:sp>
        <p:nvSpPr>
          <p:cNvPr id="45" name="テキスト ボックス 44">
            <a:extLst>
              <a:ext uri="{FF2B5EF4-FFF2-40B4-BE49-F238E27FC236}">
                <a16:creationId xmlns:a16="http://schemas.microsoft.com/office/drawing/2014/main" id="{4191B505-830F-9847-89F8-735A9A226569}"/>
              </a:ext>
            </a:extLst>
          </p:cNvPr>
          <p:cNvSpPr txBox="1"/>
          <p:nvPr/>
        </p:nvSpPr>
        <p:spPr>
          <a:xfrm>
            <a:off x="463308" y="238540"/>
            <a:ext cx="1420582"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42_</a:t>
            </a:r>
            <a:r>
              <a:rPr lang="ja-JP" altLang="en-US" dirty="0"/>
              <a:t>ロードマップ</a:t>
            </a:r>
          </a:p>
        </p:txBody>
      </p:sp>
      <p:sp>
        <p:nvSpPr>
          <p:cNvPr id="30" name="テキスト ボックス 29">
            <a:extLst>
              <a:ext uri="{FF2B5EF4-FFF2-40B4-BE49-F238E27FC236}">
                <a16:creationId xmlns:a16="http://schemas.microsoft.com/office/drawing/2014/main" id="{EED4544A-97CC-44B1-A05B-A28BF3E3344A}"/>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4.</a:t>
            </a:r>
            <a:r>
              <a:rPr lang="ja-JP" altLang="en-US" sz="900" dirty="0">
                <a:latin typeface="Meiryo UI" panose="020B0604030504040204" pitchFamily="50" charset="-128"/>
                <a:ea typeface="Meiryo UI" panose="020B0604030504040204" pitchFamily="50" charset="-128"/>
              </a:rPr>
              <a:t>戦略を立案する</a:t>
            </a:r>
          </a:p>
        </p:txBody>
      </p:sp>
      <p:sp>
        <p:nvSpPr>
          <p:cNvPr id="31" name="テキスト ボックス 30">
            <a:extLst>
              <a:ext uri="{FF2B5EF4-FFF2-40B4-BE49-F238E27FC236}">
                <a16:creationId xmlns:a16="http://schemas.microsoft.com/office/drawing/2014/main" id="{59B7BBAB-1A6F-419D-BD30-215A23090AED}"/>
              </a:ext>
            </a:extLst>
          </p:cNvPr>
          <p:cNvSpPr txBox="1"/>
          <p:nvPr/>
        </p:nvSpPr>
        <p:spPr>
          <a:xfrm>
            <a:off x="1809280" y="6560810"/>
            <a:ext cx="1366080"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STEP3:</a:t>
            </a:r>
            <a:r>
              <a:rPr lang="ja-JP" altLang="en-US" sz="900" dirty="0">
                <a:latin typeface="Meiryo UI" panose="020B0604030504040204" pitchFamily="50" charset="-128"/>
                <a:ea typeface="Meiryo UI" panose="020B0604030504040204" pitchFamily="50" charset="-128"/>
              </a:rPr>
              <a:t>目標を設定する</a:t>
            </a:r>
          </a:p>
        </p:txBody>
      </p:sp>
    </p:spTree>
    <p:extLst>
      <p:ext uri="{BB962C8B-B14F-4D97-AF65-F5344CB8AC3E}">
        <p14:creationId xmlns:p14="http://schemas.microsoft.com/office/powerpoint/2010/main" val="114685629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テキスト ボックス 66">
            <a:extLst>
              <a:ext uri="{FF2B5EF4-FFF2-40B4-BE49-F238E27FC236}">
                <a16:creationId xmlns:a16="http://schemas.microsoft.com/office/drawing/2014/main" id="{59EDD38C-47AB-F442-8528-A250FCFA0F04}"/>
              </a:ext>
            </a:extLst>
          </p:cNvPr>
          <p:cNvSpPr txBox="1"/>
          <p:nvPr/>
        </p:nvSpPr>
        <p:spPr>
          <a:xfrm>
            <a:off x="463308" y="238540"/>
            <a:ext cx="1256049"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43_KPI</a:t>
            </a:r>
            <a:r>
              <a:rPr lang="ja-JP" altLang="en-US" dirty="0"/>
              <a:t>ツリー</a:t>
            </a:r>
          </a:p>
        </p:txBody>
      </p:sp>
      <p:sp>
        <p:nvSpPr>
          <p:cNvPr id="69" name="正方形/長方形 68">
            <a:extLst>
              <a:ext uri="{FF2B5EF4-FFF2-40B4-BE49-F238E27FC236}">
                <a16:creationId xmlns:a16="http://schemas.microsoft.com/office/drawing/2014/main" id="{A81AEF84-7461-E743-AAD0-BEA8CE78AD42}"/>
              </a:ext>
            </a:extLst>
          </p:cNvPr>
          <p:cNvSpPr/>
          <p:nvPr/>
        </p:nvSpPr>
        <p:spPr>
          <a:xfrm>
            <a:off x="337288" y="686423"/>
            <a:ext cx="9231426" cy="580383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nvGrpSpPr>
          <p:cNvPr id="11" name="グループ化 10">
            <a:extLst>
              <a:ext uri="{FF2B5EF4-FFF2-40B4-BE49-F238E27FC236}">
                <a16:creationId xmlns:a16="http://schemas.microsoft.com/office/drawing/2014/main" id="{0C433F27-A8C8-4942-A3B5-BB6F809F89E3}"/>
              </a:ext>
            </a:extLst>
          </p:cNvPr>
          <p:cNvGrpSpPr/>
          <p:nvPr/>
        </p:nvGrpSpPr>
        <p:grpSpPr>
          <a:xfrm>
            <a:off x="553885" y="3424626"/>
            <a:ext cx="1882725" cy="606821"/>
            <a:chOff x="460512" y="3203384"/>
            <a:chExt cx="1467679" cy="357809"/>
          </a:xfrm>
        </p:grpSpPr>
        <p:sp>
          <p:nvSpPr>
            <p:cNvPr id="12" name="正方形/長方形 11">
              <a:extLst>
                <a:ext uri="{FF2B5EF4-FFF2-40B4-BE49-F238E27FC236}">
                  <a16:creationId xmlns:a16="http://schemas.microsoft.com/office/drawing/2014/main" id="{77064516-487B-D94D-AD88-4BF1D78C416B}"/>
                </a:ext>
              </a:extLst>
            </p:cNvPr>
            <p:cNvSpPr/>
            <p:nvPr/>
          </p:nvSpPr>
          <p:spPr>
            <a:xfrm>
              <a:off x="460512" y="3203384"/>
              <a:ext cx="1467679" cy="357809"/>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latin typeface="Meiryo" panose="020B0604030504040204" pitchFamily="34" charset="-128"/>
                <a:ea typeface="Meiryo" panose="020B0604030504040204" pitchFamily="34" charset="-128"/>
              </a:endParaRPr>
            </a:p>
          </p:txBody>
        </p:sp>
        <p:sp>
          <p:nvSpPr>
            <p:cNvPr id="13" name="テキスト ボックス 12">
              <a:extLst>
                <a:ext uri="{FF2B5EF4-FFF2-40B4-BE49-F238E27FC236}">
                  <a16:creationId xmlns:a16="http://schemas.microsoft.com/office/drawing/2014/main" id="{86448F1E-BDCF-9C49-897B-E0D8EA2503C0}"/>
                </a:ext>
              </a:extLst>
            </p:cNvPr>
            <p:cNvSpPr txBox="1"/>
            <p:nvPr/>
          </p:nvSpPr>
          <p:spPr>
            <a:xfrm>
              <a:off x="957424" y="3241640"/>
              <a:ext cx="473857" cy="281293"/>
            </a:xfrm>
            <a:prstGeom prst="rect">
              <a:avLst/>
            </a:prstGeom>
            <a:noFill/>
          </p:spPr>
          <p:txBody>
            <a:bodyPr wrap="none" rtlCol="0" anchor="ctr">
              <a:spAutoFit/>
            </a:bodyPr>
            <a:lstStyle/>
            <a:p>
              <a:pPr algn="ct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売上</a:t>
              </a: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algn="ct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rPr>
                <a:t>（円</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14" name="グループ化 13">
            <a:extLst>
              <a:ext uri="{FF2B5EF4-FFF2-40B4-BE49-F238E27FC236}">
                <a16:creationId xmlns:a16="http://schemas.microsoft.com/office/drawing/2014/main" id="{344FD8B4-9049-944E-BD32-18D5AB216A9C}"/>
              </a:ext>
            </a:extLst>
          </p:cNvPr>
          <p:cNvGrpSpPr/>
          <p:nvPr/>
        </p:nvGrpSpPr>
        <p:grpSpPr>
          <a:xfrm>
            <a:off x="2859052" y="2911521"/>
            <a:ext cx="1882725" cy="606821"/>
            <a:chOff x="460512" y="3203384"/>
            <a:chExt cx="1467679" cy="357809"/>
          </a:xfrm>
        </p:grpSpPr>
        <p:sp>
          <p:nvSpPr>
            <p:cNvPr id="15" name="正方形/長方形 14">
              <a:extLst>
                <a:ext uri="{FF2B5EF4-FFF2-40B4-BE49-F238E27FC236}">
                  <a16:creationId xmlns:a16="http://schemas.microsoft.com/office/drawing/2014/main" id="{C14183BD-B989-854D-A21F-626C6BA583B2}"/>
                </a:ext>
              </a:extLst>
            </p:cNvPr>
            <p:cNvSpPr/>
            <p:nvPr/>
          </p:nvSpPr>
          <p:spPr>
            <a:xfrm>
              <a:off x="460512" y="3203384"/>
              <a:ext cx="1467679" cy="357809"/>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latin typeface="Meiryo" panose="020B0604030504040204" pitchFamily="34" charset="-128"/>
                <a:ea typeface="Meiryo" panose="020B0604030504040204" pitchFamily="34" charset="-128"/>
              </a:endParaRPr>
            </a:p>
          </p:txBody>
        </p:sp>
        <p:sp>
          <p:nvSpPr>
            <p:cNvPr id="16" name="テキスト ボックス 15">
              <a:extLst>
                <a:ext uri="{FF2B5EF4-FFF2-40B4-BE49-F238E27FC236}">
                  <a16:creationId xmlns:a16="http://schemas.microsoft.com/office/drawing/2014/main" id="{2A59953B-DDB7-934B-A921-F824D726E6FC}"/>
                </a:ext>
              </a:extLst>
            </p:cNvPr>
            <p:cNvSpPr txBox="1"/>
            <p:nvPr/>
          </p:nvSpPr>
          <p:spPr>
            <a:xfrm>
              <a:off x="912440" y="3237103"/>
              <a:ext cx="563829" cy="290367"/>
            </a:xfrm>
            <a:prstGeom prst="rect">
              <a:avLst/>
            </a:prstGeom>
            <a:noFill/>
          </p:spPr>
          <p:txBody>
            <a:bodyPr wrap="none" rtlCol="0" anchor="ctr">
              <a:spAutoFit/>
            </a:bodyPr>
            <a:lstStyle/>
            <a:p>
              <a:pPr algn="ct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顧客数</a:t>
              </a: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algn="ct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rPr>
                <a:t>（人）</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17" name="グループ化 16">
            <a:extLst>
              <a:ext uri="{FF2B5EF4-FFF2-40B4-BE49-F238E27FC236}">
                <a16:creationId xmlns:a16="http://schemas.microsoft.com/office/drawing/2014/main" id="{C14CF3FB-88A1-C24D-9A11-2A56677915D9}"/>
              </a:ext>
            </a:extLst>
          </p:cNvPr>
          <p:cNvGrpSpPr/>
          <p:nvPr/>
        </p:nvGrpSpPr>
        <p:grpSpPr>
          <a:xfrm>
            <a:off x="2859052" y="3937734"/>
            <a:ext cx="1882725" cy="606821"/>
            <a:chOff x="460512" y="3203384"/>
            <a:chExt cx="1467679" cy="357809"/>
          </a:xfrm>
        </p:grpSpPr>
        <p:sp>
          <p:nvSpPr>
            <p:cNvPr id="18" name="正方形/長方形 17">
              <a:extLst>
                <a:ext uri="{FF2B5EF4-FFF2-40B4-BE49-F238E27FC236}">
                  <a16:creationId xmlns:a16="http://schemas.microsoft.com/office/drawing/2014/main" id="{0DE67817-C1C0-0C43-86D1-5DBB935F96FE}"/>
                </a:ext>
              </a:extLst>
            </p:cNvPr>
            <p:cNvSpPr/>
            <p:nvPr/>
          </p:nvSpPr>
          <p:spPr>
            <a:xfrm>
              <a:off x="460512" y="3203384"/>
              <a:ext cx="1467679" cy="357809"/>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latin typeface="Meiryo" panose="020B0604030504040204" pitchFamily="34" charset="-128"/>
                <a:ea typeface="Meiryo" panose="020B0604030504040204" pitchFamily="34" charset="-128"/>
              </a:endParaRPr>
            </a:p>
          </p:txBody>
        </p:sp>
        <p:sp>
          <p:nvSpPr>
            <p:cNvPr id="19" name="テキスト ボックス 18">
              <a:extLst>
                <a:ext uri="{FF2B5EF4-FFF2-40B4-BE49-F238E27FC236}">
                  <a16:creationId xmlns:a16="http://schemas.microsoft.com/office/drawing/2014/main" id="{0AF291C4-C115-A34C-9E06-68C8A9BFC51F}"/>
                </a:ext>
              </a:extLst>
            </p:cNvPr>
            <p:cNvSpPr txBox="1"/>
            <p:nvPr/>
          </p:nvSpPr>
          <p:spPr>
            <a:xfrm>
              <a:off x="842460" y="3241640"/>
              <a:ext cx="703787" cy="281293"/>
            </a:xfrm>
            <a:prstGeom prst="rect">
              <a:avLst/>
            </a:prstGeom>
            <a:noFill/>
          </p:spPr>
          <p:txBody>
            <a:bodyPr wrap="none" rtlCol="0" anchor="ctr">
              <a:spAutoFit/>
            </a:bodyPr>
            <a:lstStyle/>
            <a:p>
              <a:pPr algn="ct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顧客単価</a:t>
              </a: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algn="ct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rPr>
                <a:t>（円</a:t>
              </a: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a:t>
              </a: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rPr>
                <a:t>人）</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20" name="グループ化 19">
            <a:extLst>
              <a:ext uri="{FF2B5EF4-FFF2-40B4-BE49-F238E27FC236}">
                <a16:creationId xmlns:a16="http://schemas.microsoft.com/office/drawing/2014/main" id="{58B73127-76F2-014F-92DF-824D12C088CD}"/>
              </a:ext>
            </a:extLst>
          </p:cNvPr>
          <p:cNvGrpSpPr/>
          <p:nvPr/>
        </p:nvGrpSpPr>
        <p:grpSpPr>
          <a:xfrm>
            <a:off x="5164222" y="3937734"/>
            <a:ext cx="1882725" cy="606821"/>
            <a:chOff x="460512" y="3203384"/>
            <a:chExt cx="1467679" cy="357809"/>
          </a:xfrm>
        </p:grpSpPr>
        <p:sp>
          <p:nvSpPr>
            <p:cNvPr id="21" name="正方形/長方形 20">
              <a:extLst>
                <a:ext uri="{FF2B5EF4-FFF2-40B4-BE49-F238E27FC236}">
                  <a16:creationId xmlns:a16="http://schemas.microsoft.com/office/drawing/2014/main" id="{55BEE48C-EA44-8845-8414-786B88940D62}"/>
                </a:ext>
              </a:extLst>
            </p:cNvPr>
            <p:cNvSpPr/>
            <p:nvPr/>
          </p:nvSpPr>
          <p:spPr>
            <a:xfrm>
              <a:off x="460512" y="3203384"/>
              <a:ext cx="1467679" cy="357809"/>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latin typeface="Meiryo" panose="020B0604030504040204" pitchFamily="34" charset="-128"/>
                <a:ea typeface="Meiryo" panose="020B0604030504040204" pitchFamily="34" charset="-128"/>
              </a:endParaRPr>
            </a:p>
          </p:txBody>
        </p:sp>
        <p:sp>
          <p:nvSpPr>
            <p:cNvPr id="22" name="テキスト ボックス 21">
              <a:extLst>
                <a:ext uri="{FF2B5EF4-FFF2-40B4-BE49-F238E27FC236}">
                  <a16:creationId xmlns:a16="http://schemas.microsoft.com/office/drawing/2014/main" id="{22138CB8-7833-A94B-B42A-7B04905AB959}"/>
                </a:ext>
              </a:extLst>
            </p:cNvPr>
            <p:cNvSpPr txBox="1"/>
            <p:nvPr/>
          </p:nvSpPr>
          <p:spPr>
            <a:xfrm>
              <a:off x="842462" y="3241640"/>
              <a:ext cx="703787" cy="281293"/>
            </a:xfrm>
            <a:prstGeom prst="rect">
              <a:avLst/>
            </a:prstGeom>
            <a:noFill/>
          </p:spPr>
          <p:txBody>
            <a:bodyPr wrap="none" rtlCol="0" anchor="ctr">
              <a:spAutoFit/>
            </a:bodyPr>
            <a:lstStyle/>
            <a:p>
              <a:pPr algn="ct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商品単価</a:t>
              </a: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algn="ct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rPr>
                <a:t>（円</a:t>
              </a: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a:t>
              </a: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rPr>
                <a:t>点）</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26" name="グループ化 25">
            <a:extLst>
              <a:ext uri="{FF2B5EF4-FFF2-40B4-BE49-F238E27FC236}">
                <a16:creationId xmlns:a16="http://schemas.microsoft.com/office/drawing/2014/main" id="{499C437F-AA60-1046-B34A-A61821610590}"/>
              </a:ext>
            </a:extLst>
          </p:cNvPr>
          <p:cNvGrpSpPr/>
          <p:nvPr/>
        </p:nvGrpSpPr>
        <p:grpSpPr>
          <a:xfrm>
            <a:off x="5164222" y="4935056"/>
            <a:ext cx="1882725" cy="606821"/>
            <a:chOff x="460512" y="3203384"/>
            <a:chExt cx="1467679" cy="357809"/>
          </a:xfrm>
        </p:grpSpPr>
        <p:sp>
          <p:nvSpPr>
            <p:cNvPr id="27" name="正方形/長方形 26">
              <a:extLst>
                <a:ext uri="{FF2B5EF4-FFF2-40B4-BE49-F238E27FC236}">
                  <a16:creationId xmlns:a16="http://schemas.microsoft.com/office/drawing/2014/main" id="{CD4A13E8-802C-0844-A8A2-A299B87973CF}"/>
                </a:ext>
              </a:extLst>
            </p:cNvPr>
            <p:cNvSpPr/>
            <p:nvPr/>
          </p:nvSpPr>
          <p:spPr>
            <a:xfrm>
              <a:off x="460512" y="3203384"/>
              <a:ext cx="1467679" cy="357809"/>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latin typeface="Meiryo" panose="020B0604030504040204" pitchFamily="34" charset="-128"/>
                <a:ea typeface="Meiryo" panose="020B0604030504040204" pitchFamily="34" charset="-128"/>
              </a:endParaRPr>
            </a:p>
          </p:txBody>
        </p:sp>
        <p:sp>
          <p:nvSpPr>
            <p:cNvPr id="28" name="テキスト ボックス 27">
              <a:extLst>
                <a:ext uri="{FF2B5EF4-FFF2-40B4-BE49-F238E27FC236}">
                  <a16:creationId xmlns:a16="http://schemas.microsoft.com/office/drawing/2014/main" id="{98D2264F-4FCA-484A-846A-F3430DF15A1F}"/>
                </a:ext>
              </a:extLst>
            </p:cNvPr>
            <p:cNvSpPr txBox="1"/>
            <p:nvPr/>
          </p:nvSpPr>
          <p:spPr>
            <a:xfrm>
              <a:off x="518812" y="3241640"/>
              <a:ext cx="1351091" cy="281293"/>
            </a:xfrm>
            <a:prstGeom prst="rect">
              <a:avLst/>
            </a:prstGeom>
            <a:noFill/>
          </p:spPr>
          <p:txBody>
            <a:bodyPr wrap="none" rtlCol="0" anchor="ctr">
              <a:spAutoFit/>
            </a:bodyPr>
            <a:lstStyle/>
            <a:p>
              <a:pPr algn="ctr"/>
              <a:r>
                <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rPr>
                <a:t>1</a:t>
              </a: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人</a:t>
              </a: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あたりの購入数</a:t>
              </a: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（点</a:t>
              </a: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人）</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29" name="グループ化 28">
            <a:extLst>
              <a:ext uri="{FF2B5EF4-FFF2-40B4-BE49-F238E27FC236}">
                <a16:creationId xmlns:a16="http://schemas.microsoft.com/office/drawing/2014/main" id="{0C7F317F-C4F2-284B-B525-8DC5B9BA0108}"/>
              </a:ext>
            </a:extLst>
          </p:cNvPr>
          <p:cNvGrpSpPr/>
          <p:nvPr/>
        </p:nvGrpSpPr>
        <p:grpSpPr>
          <a:xfrm>
            <a:off x="5164222" y="2911521"/>
            <a:ext cx="1882725" cy="606821"/>
            <a:chOff x="460512" y="3203384"/>
            <a:chExt cx="1467679" cy="357809"/>
          </a:xfrm>
        </p:grpSpPr>
        <p:sp>
          <p:nvSpPr>
            <p:cNvPr id="30" name="正方形/長方形 29">
              <a:extLst>
                <a:ext uri="{FF2B5EF4-FFF2-40B4-BE49-F238E27FC236}">
                  <a16:creationId xmlns:a16="http://schemas.microsoft.com/office/drawing/2014/main" id="{41CFF27A-75A6-784E-A028-9C8F59946026}"/>
                </a:ext>
              </a:extLst>
            </p:cNvPr>
            <p:cNvSpPr/>
            <p:nvPr/>
          </p:nvSpPr>
          <p:spPr>
            <a:xfrm>
              <a:off x="460512" y="3203384"/>
              <a:ext cx="1467679" cy="357809"/>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latin typeface="Meiryo" panose="020B0604030504040204" pitchFamily="34" charset="-128"/>
                <a:ea typeface="Meiryo" panose="020B0604030504040204" pitchFamily="34" charset="-128"/>
              </a:endParaRPr>
            </a:p>
          </p:txBody>
        </p:sp>
        <p:sp>
          <p:nvSpPr>
            <p:cNvPr id="31" name="テキスト ボックス 30">
              <a:extLst>
                <a:ext uri="{FF2B5EF4-FFF2-40B4-BE49-F238E27FC236}">
                  <a16:creationId xmlns:a16="http://schemas.microsoft.com/office/drawing/2014/main" id="{A403D680-9AF1-D345-A589-6CD3FE76EB92}"/>
                </a:ext>
              </a:extLst>
            </p:cNvPr>
            <p:cNvSpPr txBox="1"/>
            <p:nvPr/>
          </p:nvSpPr>
          <p:spPr>
            <a:xfrm>
              <a:off x="842464" y="3241640"/>
              <a:ext cx="703787" cy="281293"/>
            </a:xfrm>
            <a:prstGeom prst="rect">
              <a:avLst/>
            </a:prstGeom>
            <a:noFill/>
          </p:spPr>
          <p:txBody>
            <a:bodyPr wrap="none" rtlCol="0" anchor="ctr">
              <a:spAutoFit/>
            </a:bodyPr>
            <a:lstStyle/>
            <a:p>
              <a:pPr algn="ct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来店者数</a:t>
              </a: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algn="ct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rPr>
                <a:t>（人）</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32" name="グループ化 31">
            <a:extLst>
              <a:ext uri="{FF2B5EF4-FFF2-40B4-BE49-F238E27FC236}">
                <a16:creationId xmlns:a16="http://schemas.microsoft.com/office/drawing/2014/main" id="{A58F8584-EBE2-DB43-BB4E-24D4333A36FE}"/>
              </a:ext>
            </a:extLst>
          </p:cNvPr>
          <p:cNvGrpSpPr/>
          <p:nvPr/>
        </p:nvGrpSpPr>
        <p:grpSpPr>
          <a:xfrm>
            <a:off x="5164222" y="1914200"/>
            <a:ext cx="1882725" cy="606821"/>
            <a:chOff x="460512" y="3203384"/>
            <a:chExt cx="1467679" cy="357809"/>
          </a:xfrm>
        </p:grpSpPr>
        <p:sp>
          <p:nvSpPr>
            <p:cNvPr id="33" name="正方形/長方形 32">
              <a:extLst>
                <a:ext uri="{FF2B5EF4-FFF2-40B4-BE49-F238E27FC236}">
                  <a16:creationId xmlns:a16="http://schemas.microsoft.com/office/drawing/2014/main" id="{B58228F9-4BFC-7A41-8B81-A6DCABBFE221}"/>
                </a:ext>
              </a:extLst>
            </p:cNvPr>
            <p:cNvSpPr/>
            <p:nvPr/>
          </p:nvSpPr>
          <p:spPr>
            <a:xfrm>
              <a:off x="460512" y="3203384"/>
              <a:ext cx="1467679" cy="357809"/>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latin typeface="Meiryo" panose="020B0604030504040204" pitchFamily="34" charset="-128"/>
                <a:ea typeface="Meiryo" panose="020B0604030504040204" pitchFamily="34" charset="-128"/>
              </a:endParaRPr>
            </a:p>
          </p:txBody>
        </p:sp>
        <p:sp>
          <p:nvSpPr>
            <p:cNvPr id="34" name="テキスト ボックス 33">
              <a:extLst>
                <a:ext uri="{FF2B5EF4-FFF2-40B4-BE49-F238E27FC236}">
                  <a16:creationId xmlns:a16="http://schemas.microsoft.com/office/drawing/2014/main" id="{26F1C620-3597-664D-8F09-1CE6CCB174E8}"/>
                </a:ext>
              </a:extLst>
            </p:cNvPr>
            <p:cNvSpPr txBox="1"/>
            <p:nvPr/>
          </p:nvSpPr>
          <p:spPr>
            <a:xfrm>
              <a:off x="912444" y="3241640"/>
              <a:ext cx="563829" cy="281293"/>
            </a:xfrm>
            <a:prstGeom prst="rect">
              <a:avLst/>
            </a:prstGeom>
            <a:noFill/>
          </p:spPr>
          <p:txBody>
            <a:bodyPr wrap="none" rtlCol="0" anchor="ctr">
              <a:spAutoFit/>
            </a:bodyPr>
            <a:lstStyle/>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購入率</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a:t>
              </a: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35" name="グループ化 34">
            <a:extLst>
              <a:ext uri="{FF2B5EF4-FFF2-40B4-BE49-F238E27FC236}">
                <a16:creationId xmlns:a16="http://schemas.microsoft.com/office/drawing/2014/main" id="{679D68FF-9003-EB48-A865-B23C919579F3}"/>
              </a:ext>
            </a:extLst>
          </p:cNvPr>
          <p:cNvGrpSpPr/>
          <p:nvPr/>
        </p:nvGrpSpPr>
        <p:grpSpPr>
          <a:xfrm>
            <a:off x="7469391" y="2911521"/>
            <a:ext cx="1882725" cy="606821"/>
            <a:chOff x="460512" y="3203384"/>
            <a:chExt cx="1467679" cy="357809"/>
          </a:xfrm>
        </p:grpSpPr>
        <p:sp>
          <p:nvSpPr>
            <p:cNvPr id="36" name="正方形/長方形 35">
              <a:extLst>
                <a:ext uri="{FF2B5EF4-FFF2-40B4-BE49-F238E27FC236}">
                  <a16:creationId xmlns:a16="http://schemas.microsoft.com/office/drawing/2014/main" id="{3807BE95-8E0F-E64B-9D9A-6A37485770AD}"/>
                </a:ext>
              </a:extLst>
            </p:cNvPr>
            <p:cNvSpPr/>
            <p:nvPr/>
          </p:nvSpPr>
          <p:spPr>
            <a:xfrm>
              <a:off x="460512" y="3203384"/>
              <a:ext cx="1467679" cy="357809"/>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latin typeface="Meiryo" panose="020B0604030504040204" pitchFamily="34" charset="-128"/>
                <a:ea typeface="Meiryo" panose="020B0604030504040204" pitchFamily="34" charset="-128"/>
              </a:endParaRPr>
            </a:p>
          </p:txBody>
        </p:sp>
        <p:sp>
          <p:nvSpPr>
            <p:cNvPr id="37" name="テキスト ボックス 36">
              <a:extLst>
                <a:ext uri="{FF2B5EF4-FFF2-40B4-BE49-F238E27FC236}">
                  <a16:creationId xmlns:a16="http://schemas.microsoft.com/office/drawing/2014/main" id="{AC279723-A2B0-D540-BFEB-0280876A7DCD}"/>
                </a:ext>
              </a:extLst>
            </p:cNvPr>
            <p:cNvSpPr txBox="1"/>
            <p:nvPr/>
          </p:nvSpPr>
          <p:spPr>
            <a:xfrm>
              <a:off x="772487" y="3241640"/>
              <a:ext cx="843745" cy="281293"/>
            </a:xfrm>
            <a:prstGeom prst="rect">
              <a:avLst/>
            </a:prstGeom>
            <a:noFill/>
          </p:spPr>
          <p:txBody>
            <a:bodyPr wrap="none" rtlCol="0" anchor="ctr">
              <a:spAutoFit/>
            </a:bodyPr>
            <a:lstStyle/>
            <a:p>
              <a:pPr algn="ct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リピート客</a:t>
              </a: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algn="ct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rPr>
                <a:t>（人）</a:t>
              </a:r>
            </a:p>
          </p:txBody>
        </p:sp>
      </p:grpSp>
      <p:grpSp>
        <p:nvGrpSpPr>
          <p:cNvPr id="38" name="グループ化 37">
            <a:extLst>
              <a:ext uri="{FF2B5EF4-FFF2-40B4-BE49-F238E27FC236}">
                <a16:creationId xmlns:a16="http://schemas.microsoft.com/office/drawing/2014/main" id="{BA660028-42D4-C249-9574-5E40F08E9B41}"/>
              </a:ext>
            </a:extLst>
          </p:cNvPr>
          <p:cNvGrpSpPr/>
          <p:nvPr/>
        </p:nvGrpSpPr>
        <p:grpSpPr>
          <a:xfrm>
            <a:off x="7469391" y="1914200"/>
            <a:ext cx="1882725" cy="606821"/>
            <a:chOff x="460512" y="3203384"/>
            <a:chExt cx="1467679" cy="357809"/>
          </a:xfrm>
        </p:grpSpPr>
        <p:sp>
          <p:nvSpPr>
            <p:cNvPr id="39" name="正方形/長方形 38">
              <a:extLst>
                <a:ext uri="{FF2B5EF4-FFF2-40B4-BE49-F238E27FC236}">
                  <a16:creationId xmlns:a16="http://schemas.microsoft.com/office/drawing/2014/main" id="{6070E24F-3248-AC49-9A16-6B2BF80F2713}"/>
                </a:ext>
              </a:extLst>
            </p:cNvPr>
            <p:cNvSpPr/>
            <p:nvPr/>
          </p:nvSpPr>
          <p:spPr>
            <a:xfrm>
              <a:off x="460512" y="3203384"/>
              <a:ext cx="1467679" cy="357809"/>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latin typeface="Meiryo" panose="020B0604030504040204" pitchFamily="34" charset="-128"/>
                <a:ea typeface="Meiryo" panose="020B0604030504040204" pitchFamily="34" charset="-128"/>
              </a:endParaRPr>
            </a:p>
          </p:txBody>
        </p:sp>
        <p:sp>
          <p:nvSpPr>
            <p:cNvPr id="42" name="テキスト ボックス 41">
              <a:extLst>
                <a:ext uri="{FF2B5EF4-FFF2-40B4-BE49-F238E27FC236}">
                  <a16:creationId xmlns:a16="http://schemas.microsoft.com/office/drawing/2014/main" id="{685A002C-E9F1-AD49-B867-5AE6FCFD5924}"/>
                </a:ext>
              </a:extLst>
            </p:cNvPr>
            <p:cNvSpPr txBox="1"/>
            <p:nvPr/>
          </p:nvSpPr>
          <p:spPr>
            <a:xfrm>
              <a:off x="912449" y="3241640"/>
              <a:ext cx="563829" cy="281293"/>
            </a:xfrm>
            <a:prstGeom prst="rect">
              <a:avLst/>
            </a:prstGeom>
            <a:noFill/>
          </p:spPr>
          <p:txBody>
            <a:bodyPr wrap="none" rtlCol="0" anchor="ctr">
              <a:spAutoFit/>
            </a:bodyPr>
            <a:lstStyle/>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新規客</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（人）</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grpSp>
      <p:cxnSp>
        <p:nvCxnSpPr>
          <p:cNvPr id="43" name="直線コネクタ 84">
            <a:extLst>
              <a:ext uri="{FF2B5EF4-FFF2-40B4-BE49-F238E27FC236}">
                <a16:creationId xmlns:a16="http://schemas.microsoft.com/office/drawing/2014/main" id="{1F1B9D46-E1D1-524B-BB31-30D606CF1DA3}"/>
              </a:ext>
            </a:extLst>
          </p:cNvPr>
          <p:cNvCxnSpPr>
            <a:cxnSpLocks/>
            <a:stCxn id="12" idx="3"/>
            <a:endCxn id="15" idx="1"/>
          </p:cNvCxnSpPr>
          <p:nvPr/>
        </p:nvCxnSpPr>
        <p:spPr>
          <a:xfrm flipV="1">
            <a:off x="2436610" y="3214932"/>
            <a:ext cx="422442" cy="513105"/>
          </a:xfrm>
          <a:prstGeom prst="bentConnector3">
            <a:avLst>
              <a:gd name="adj1" fmla="val 50000"/>
            </a:avLst>
          </a:prstGeom>
          <a:ln w="19050" cmpd="sng">
            <a:solidFill>
              <a:schemeClr val="tx1">
                <a:lumMod val="75000"/>
                <a:lumOff val="2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44" name="直線コネクタ 84">
            <a:extLst>
              <a:ext uri="{FF2B5EF4-FFF2-40B4-BE49-F238E27FC236}">
                <a16:creationId xmlns:a16="http://schemas.microsoft.com/office/drawing/2014/main" id="{042AE7B2-AF9A-2146-A0C1-414DE2797685}"/>
              </a:ext>
            </a:extLst>
          </p:cNvPr>
          <p:cNvCxnSpPr>
            <a:cxnSpLocks/>
            <a:stCxn id="12" idx="3"/>
            <a:endCxn id="18" idx="1"/>
          </p:cNvCxnSpPr>
          <p:nvPr/>
        </p:nvCxnSpPr>
        <p:spPr>
          <a:xfrm>
            <a:off x="2436610" y="3728037"/>
            <a:ext cx="422442" cy="513108"/>
          </a:xfrm>
          <a:prstGeom prst="bentConnector3">
            <a:avLst>
              <a:gd name="adj1" fmla="val 50000"/>
            </a:avLst>
          </a:prstGeom>
          <a:ln w="19050" cmpd="sng">
            <a:solidFill>
              <a:schemeClr val="tx1">
                <a:lumMod val="75000"/>
                <a:lumOff val="2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46" name="直線コネクタ 84">
            <a:extLst>
              <a:ext uri="{FF2B5EF4-FFF2-40B4-BE49-F238E27FC236}">
                <a16:creationId xmlns:a16="http://schemas.microsoft.com/office/drawing/2014/main" id="{2805A204-C80B-DD4A-8E9C-E3A6737F1AA6}"/>
              </a:ext>
            </a:extLst>
          </p:cNvPr>
          <p:cNvCxnSpPr>
            <a:cxnSpLocks/>
            <a:stCxn id="18" idx="3"/>
            <a:endCxn id="27" idx="1"/>
          </p:cNvCxnSpPr>
          <p:nvPr/>
        </p:nvCxnSpPr>
        <p:spPr>
          <a:xfrm>
            <a:off x="4741777" y="4241145"/>
            <a:ext cx="422445" cy="997322"/>
          </a:xfrm>
          <a:prstGeom prst="bentConnector3">
            <a:avLst>
              <a:gd name="adj1" fmla="val 50000"/>
            </a:avLst>
          </a:prstGeom>
          <a:ln w="19050" cmpd="sng">
            <a:solidFill>
              <a:schemeClr val="tx1">
                <a:lumMod val="75000"/>
                <a:lumOff val="2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47" name="直線コネクタ 84">
            <a:extLst>
              <a:ext uri="{FF2B5EF4-FFF2-40B4-BE49-F238E27FC236}">
                <a16:creationId xmlns:a16="http://schemas.microsoft.com/office/drawing/2014/main" id="{FFA78BE9-4557-CE4E-B09D-1B84109E7995}"/>
              </a:ext>
            </a:extLst>
          </p:cNvPr>
          <p:cNvCxnSpPr>
            <a:cxnSpLocks/>
            <a:stCxn id="18" idx="3"/>
            <a:endCxn id="21" idx="1"/>
          </p:cNvCxnSpPr>
          <p:nvPr/>
        </p:nvCxnSpPr>
        <p:spPr>
          <a:xfrm>
            <a:off x="4741777" y="4241145"/>
            <a:ext cx="422445" cy="0"/>
          </a:xfrm>
          <a:prstGeom prst="straightConnector1">
            <a:avLst/>
          </a:prstGeom>
          <a:ln w="19050" cmpd="sng">
            <a:solidFill>
              <a:schemeClr val="tx1">
                <a:lumMod val="75000"/>
                <a:lumOff val="2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48" name="直線コネクタ 84">
            <a:extLst>
              <a:ext uri="{FF2B5EF4-FFF2-40B4-BE49-F238E27FC236}">
                <a16:creationId xmlns:a16="http://schemas.microsoft.com/office/drawing/2014/main" id="{25A94007-2C1C-1140-8C80-10B2CEE76A34}"/>
              </a:ext>
            </a:extLst>
          </p:cNvPr>
          <p:cNvCxnSpPr>
            <a:cxnSpLocks/>
          </p:cNvCxnSpPr>
          <p:nvPr/>
        </p:nvCxnSpPr>
        <p:spPr>
          <a:xfrm flipV="1">
            <a:off x="4741777" y="2215191"/>
            <a:ext cx="422445" cy="997321"/>
          </a:xfrm>
          <a:prstGeom prst="bentConnector3">
            <a:avLst>
              <a:gd name="adj1" fmla="val 50000"/>
            </a:avLst>
          </a:prstGeom>
          <a:ln w="19050" cmpd="sng">
            <a:solidFill>
              <a:schemeClr val="tx1">
                <a:lumMod val="75000"/>
                <a:lumOff val="2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49" name="直線コネクタ 84">
            <a:extLst>
              <a:ext uri="{FF2B5EF4-FFF2-40B4-BE49-F238E27FC236}">
                <a16:creationId xmlns:a16="http://schemas.microsoft.com/office/drawing/2014/main" id="{8159DEB9-0CDD-3B42-99E1-F7124A0B7025}"/>
              </a:ext>
            </a:extLst>
          </p:cNvPr>
          <p:cNvCxnSpPr>
            <a:cxnSpLocks/>
            <a:stCxn id="15" idx="3"/>
            <a:endCxn id="30" idx="1"/>
          </p:cNvCxnSpPr>
          <p:nvPr/>
        </p:nvCxnSpPr>
        <p:spPr>
          <a:xfrm>
            <a:off x="4741777" y="3214932"/>
            <a:ext cx="422445" cy="0"/>
          </a:xfrm>
          <a:prstGeom prst="straightConnector1">
            <a:avLst/>
          </a:prstGeom>
          <a:ln w="19050" cmpd="sng">
            <a:solidFill>
              <a:schemeClr val="tx1">
                <a:lumMod val="75000"/>
                <a:lumOff val="2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50" name="直線コネクタ 84">
            <a:extLst>
              <a:ext uri="{FF2B5EF4-FFF2-40B4-BE49-F238E27FC236}">
                <a16:creationId xmlns:a16="http://schemas.microsoft.com/office/drawing/2014/main" id="{F085AD00-A20A-7046-A9A8-FCD8B97DE0BC}"/>
              </a:ext>
            </a:extLst>
          </p:cNvPr>
          <p:cNvCxnSpPr>
            <a:cxnSpLocks/>
          </p:cNvCxnSpPr>
          <p:nvPr/>
        </p:nvCxnSpPr>
        <p:spPr>
          <a:xfrm>
            <a:off x="7046947" y="3214932"/>
            <a:ext cx="422444" cy="0"/>
          </a:xfrm>
          <a:prstGeom prst="straightConnector1">
            <a:avLst/>
          </a:prstGeom>
          <a:ln w="19050" cmpd="sng">
            <a:solidFill>
              <a:schemeClr val="tx1">
                <a:lumMod val="75000"/>
                <a:lumOff val="2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51" name="直線コネクタ 84">
            <a:extLst>
              <a:ext uri="{FF2B5EF4-FFF2-40B4-BE49-F238E27FC236}">
                <a16:creationId xmlns:a16="http://schemas.microsoft.com/office/drawing/2014/main" id="{6A3BAC62-78A1-244D-BCE1-95B6DB36200C}"/>
              </a:ext>
            </a:extLst>
          </p:cNvPr>
          <p:cNvCxnSpPr>
            <a:cxnSpLocks/>
          </p:cNvCxnSpPr>
          <p:nvPr/>
        </p:nvCxnSpPr>
        <p:spPr>
          <a:xfrm flipV="1">
            <a:off x="7046947" y="2215191"/>
            <a:ext cx="422444" cy="997321"/>
          </a:xfrm>
          <a:prstGeom prst="bentConnector3">
            <a:avLst>
              <a:gd name="adj1" fmla="val 50000"/>
            </a:avLst>
          </a:prstGeom>
          <a:ln w="19050" cmpd="sng">
            <a:solidFill>
              <a:schemeClr val="tx1">
                <a:lumMod val="75000"/>
                <a:lumOff val="2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テキスト ボックス 51">
            <a:extLst>
              <a:ext uri="{FF2B5EF4-FFF2-40B4-BE49-F238E27FC236}">
                <a16:creationId xmlns:a16="http://schemas.microsoft.com/office/drawing/2014/main" id="{B0755BB4-3A13-9E4F-8CB2-DE8E22E9B2F4}"/>
              </a:ext>
            </a:extLst>
          </p:cNvPr>
          <p:cNvSpPr txBox="1"/>
          <p:nvPr/>
        </p:nvSpPr>
        <p:spPr>
          <a:xfrm>
            <a:off x="553885" y="3145226"/>
            <a:ext cx="493468" cy="276999"/>
          </a:xfrm>
          <a:prstGeom prst="rect">
            <a:avLst/>
          </a:prstGeom>
          <a:noFill/>
        </p:spPr>
        <p:txBody>
          <a:bodyPr wrap="none" rtlCol="0">
            <a:spAutoFit/>
          </a:bodyPr>
          <a:lstStyle/>
          <a:p>
            <a:r>
              <a:rPr kumimoji="1" lang="en-US" altLang="ja-JP" sz="1200" b="1" dirty="0">
                <a:solidFill>
                  <a:srgbClr val="00B050"/>
                </a:solidFill>
                <a:latin typeface="Meiryo" panose="020B0604030504040204" pitchFamily="34" charset="-128"/>
                <a:ea typeface="Meiryo" panose="020B0604030504040204" pitchFamily="34" charset="-128"/>
              </a:rPr>
              <a:t>KGI</a:t>
            </a:r>
            <a:endParaRPr kumimoji="1" lang="ja-JP" altLang="en-US" sz="1200" b="1" dirty="0">
              <a:solidFill>
                <a:srgbClr val="00B050"/>
              </a:solidFill>
              <a:latin typeface="Meiryo" panose="020B0604030504040204" pitchFamily="34" charset="-128"/>
              <a:ea typeface="Meiryo" panose="020B0604030504040204" pitchFamily="34" charset="-128"/>
            </a:endParaRPr>
          </a:p>
        </p:txBody>
      </p:sp>
      <p:sp>
        <p:nvSpPr>
          <p:cNvPr id="53" name="テキスト ボックス 52">
            <a:extLst>
              <a:ext uri="{FF2B5EF4-FFF2-40B4-BE49-F238E27FC236}">
                <a16:creationId xmlns:a16="http://schemas.microsoft.com/office/drawing/2014/main" id="{5160F106-4428-6144-9DFF-80C31E507FD0}"/>
              </a:ext>
            </a:extLst>
          </p:cNvPr>
          <p:cNvSpPr txBox="1"/>
          <p:nvPr/>
        </p:nvSpPr>
        <p:spPr>
          <a:xfrm>
            <a:off x="2871910" y="2632121"/>
            <a:ext cx="481799" cy="276999"/>
          </a:xfrm>
          <a:prstGeom prst="rect">
            <a:avLst/>
          </a:prstGeom>
          <a:noFill/>
        </p:spPr>
        <p:txBody>
          <a:bodyPr wrap="none" rtlCol="0">
            <a:spAutoFit/>
          </a:bodyPr>
          <a:lstStyle/>
          <a:p>
            <a:r>
              <a:rPr kumimoji="1" lang="en-US" altLang="ja-JP" sz="1200" b="1" dirty="0">
                <a:solidFill>
                  <a:srgbClr val="3A74A8"/>
                </a:solidFill>
                <a:latin typeface="Meiryo" panose="020B0604030504040204" pitchFamily="34" charset="-128"/>
                <a:ea typeface="Meiryo" panose="020B0604030504040204" pitchFamily="34" charset="-128"/>
              </a:rPr>
              <a:t>KPI</a:t>
            </a:r>
            <a:endParaRPr kumimoji="1" lang="ja-JP" altLang="en-US" sz="1200" b="1" dirty="0">
              <a:solidFill>
                <a:srgbClr val="3A74A8"/>
              </a:solidFill>
              <a:latin typeface="Meiryo" panose="020B0604030504040204" pitchFamily="34" charset="-128"/>
              <a:ea typeface="Meiryo" panose="020B0604030504040204" pitchFamily="34" charset="-128"/>
            </a:endParaRPr>
          </a:p>
        </p:txBody>
      </p:sp>
      <p:sp>
        <p:nvSpPr>
          <p:cNvPr id="54" name="テキスト ボックス 53">
            <a:extLst>
              <a:ext uri="{FF2B5EF4-FFF2-40B4-BE49-F238E27FC236}">
                <a16:creationId xmlns:a16="http://schemas.microsoft.com/office/drawing/2014/main" id="{05494856-4103-9445-8713-A5B7298922FD}"/>
              </a:ext>
            </a:extLst>
          </p:cNvPr>
          <p:cNvSpPr txBox="1"/>
          <p:nvPr/>
        </p:nvSpPr>
        <p:spPr>
          <a:xfrm>
            <a:off x="2910643" y="3658334"/>
            <a:ext cx="481799" cy="276999"/>
          </a:xfrm>
          <a:prstGeom prst="rect">
            <a:avLst/>
          </a:prstGeom>
          <a:noFill/>
        </p:spPr>
        <p:txBody>
          <a:bodyPr wrap="none" rtlCol="0">
            <a:spAutoFit/>
          </a:bodyPr>
          <a:lstStyle/>
          <a:p>
            <a:r>
              <a:rPr kumimoji="1" lang="en-US" altLang="ja-JP" sz="1200" b="1" dirty="0">
                <a:solidFill>
                  <a:srgbClr val="3A74A8"/>
                </a:solidFill>
                <a:latin typeface="Meiryo" panose="020B0604030504040204" pitchFamily="34" charset="-128"/>
                <a:ea typeface="Meiryo" panose="020B0604030504040204" pitchFamily="34" charset="-128"/>
              </a:rPr>
              <a:t>KPI</a:t>
            </a:r>
            <a:endParaRPr kumimoji="1" lang="ja-JP" altLang="en-US" sz="1200" b="1" dirty="0">
              <a:solidFill>
                <a:srgbClr val="3A74A8"/>
              </a:solidFill>
              <a:latin typeface="Meiryo" panose="020B0604030504040204" pitchFamily="34" charset="-128"/>
              <a:ea typeface="Meiryo" panose="020B0604030504040204" pitchFamily="34" charset="-128"/>
            </a:endParaRPr>
          </a:p>
        </p:txBody>
      </p:sp>
      <p:sp>
        <p:nvSpPr>
          <p:cNvPr id="55" name="テキスト ボックス 54">
            <a:extLst>
              <a:ext uri="{FF2B5EF4-FFF2-40B4-BE49-F238E27FC236}">
                <a16:creationId xmlns:a16="http://schemas.microsoft.com/office/drawing/2014/main" id="{702D34CF-CDDC-AA45-96FA-DE0830154BBD}"/>
              </a:ext>
            </a:extLst>
          </p:cNvPr>
          <p:cNvSpPr txBox="1"/>
          <p:nvPr/>
        </p:nvSpPr>
        <p:spPr>
          <a:xfrm>
            <a:off x="5164222" y="1634800"/>
            <a:ext cx="481799" cy="276999"/>
          </a:xfrm>
          <a:prstGeom prst="rect">
            <a:avLst/>
          </a:prstGeom>
          <a:noFill/>
        </p:spPr>
        <p:txBody>
          <a:bodyPr wrap="none" rtlCol="0">
            <a:spAutoFit/>
          </a:bodyPr>
          <a:lstStyle/>
          <a:p>
            <a:r>
              <a:rPr kumimoji="1" lang="en-US" altLang="ja-JP" sz="1200" b="1" dirty="0">
                <a:solidFill>
                  <a:srgbClr val="3A74A8"/>
                </a:solidFill>
                <a:latin typeface="Meiryo" panose="020B0604030504040204" pitchFamily="34" charset="-128"/>
                <a:ea typeface="Meiryo" panose="020B0604030504040204" pitchFamily="34" charset="-128"/>
              </a:rPr>
              <a:t>KPI</a:t>
            </a:r>
            <a:endParaRPr kumimoji="1" lang="ja-JP" altLang="en-US" sz="1200" b="1" dirty="0">
              <a:solidFill>
                <a:srgbClr val="3A74A8"/>
              </a:solidFill>
              <a:latin typeface="Meiryo" panose="020B0604030504040204" pitchFamily="34" charset="-128"/>
              <a:ea typeface="Meiryo" panose="020B0604030504040204" pitchFamily="34" charset="-128"/>
            </a:endParaRPr>
          </a:p>
        </p:txBody>
      </p:sp>
      <p:sp>
        <p:nvSpPr>
          <p:cNvPr id="56" name="テキスト ボックス 55">
            <a:extLst>
              <a:ext uri="{FF2B5EF4-FFF2-40B4-BE49-F238E27FC236}">
                <a16:creationId xmlns:a16="http://schemas.microsoft.com/office/drawing/2014/main" id="{5F3F520B-C59A-444A-BB04-41531644060E}"/>
              </a:ext>
            </a:extLst>
          </p:cNvPr>
          <p:cNvSpPr txBox="1"/>
          <p:nvPr/>
        </p:nvSpPr>
        <p:spPr>
          <a:xfrm>
            <a:off x="5164222" y="2632121"/>
            <a:ext cx="481799" cy="276999"/>
          </a:xfrm>
          <a:prstGeom prst="rect">
            <a:avLst/>
          </a:prstGeom>
          <a:noFill/>
        </p:spPr>
        <p:txBody>
          <a:bodyPr wrap="none" rtlCol="0">
            <a:spAutoFit/>
          </a:bodyPr>
          <a:lstStyle/>
          <a:p>
            <a:r>
              <a:rPr kumimoji="1" lang="en-US" altLang="ja-JP" sz="1200" b="1" dirty="0">
                <a:solidFill>
                  <a:srgbClr val="3A74A8"/>
                </a:solidFill>
                <a:latin typeface="Meiryo" panose="020B0604030504040204" pitchFamily="34" charset="-128"/>
                <a:ea typeface="Meiryo" panose="020B0604030504040204" pitchFamily="34" charset="-128"/>
              </a:rPr>
              <a:t>KPI</a:t>
            </a:r>
            <a:endParaRPr kumimoji="1" lang="ja-JP" altLang="en-US" sz="1200" b="1" dirty="0">
              <a:solidFill>
                <a:srgbClr val="3A74A8"/>
              </a:solidFill>
              <a:latin typeface="Meiryo" panose="020B0604030504040204" pitchFamily="34" charset="-128"/>
              <a:ea typeface="Meiryo" panose="020B0604030504040204" pitchFamily="34" charset="-128"/>
            </a:endParaRPr>
          </a:p>
        </p:txBody>
      </p:sp>
      <p:sp>
        <p:nvSpPr>
          <p:cNvPr id="57" name="テキスト ボックス 56">
            <a:extLst>
              <a:ext uri="{FF2B5EF4-FFF2-40B4-BE49-F238E27FC236}">
                <a16:creationId xmlns:a16="http://schemas.microsoft.com/office/drawing/2014/main" id="{0B00A2B7-C1B1-FF40-B535-C57ECA7B6547}"/>
              </a:ext>
            </a:extLst>
          </p:cNvPr>
          <p:cNvSpPr txBox="1"/>
          <p:nvPr/>
        </p:nvSpPr>
        <p:spPr>
          <a:xfrm>
            <a:off x="7469391" y="1634800"/>
            <a:ext cx="481799" cy="276999"/>
          </a:xfrm>
          <a:prstGeom prst="rect">
            <a:avLst/>
          </a:prstGeom>
          <a:noFill/>
        </p:spPr>
        <p:txBody>
          <a:bodyPr wrap="none" rtlCol="0">
            <a:spAutoFit/>
          </a:bodyPr>
          <a:lstStyle/>
          <a:p>
            <a:r>
              <a:rPr kumimoji="1" lang="en-US" altLang="ja-JP" sz="1200" b="1" dirty="0">
                <a:solidFill>
                  <a:srgbClr val="3A74A8"/>
                </a:solidFill>
                <a:latin typeface="Meiryo" panose="020B0604030504040204" pitchFamily="34" charset="-128"/>
                <a:ea typeface="Meiryo" panose="020B0604030504040204" pitchFamily="34" charset="-128"/>
              </a:rPr>
              <a:t>KPI</a:t>
            </a:r>
            <a:endParaRPr kumimoji="1" lang="ja-JP" altLang="en-US" sz="1200" b="1" dirty="0">
              <a:solidFill>
                <a:srgbClr val="3A74A8"/>
              </a:solidFill>
              <a:latin typeface="Meiryo" panose="020B0604030504040204" pitchFamily="34" charset="-128"/>
              <a:ea typeface="Meiryo" panose="020B0604030504040204" pitchFamily="34" charset="-128"/>
            </a:endParaRPr>
          </a:p>
        </p:txBody>
      </p:sp>
      <p:sp>
        <p:nvSpPr>
          <p:cNvPr id="58" name="テキスト ボックス 57">
            <a:extLst>
              <a:ext uri="{FF2B5EF4-FFF2-40B4-BE49-F238E27FC236}">
                <a16:creationId xmlns:a16="http://schemas.microsoft.com/office/drawing/2014/main" id="{9901E18E-8673-5E43-AB46-FC07BF1917E1}"/>
              </a:ext>
            </a:extLst>
          </p:cNvPr>
          <p:cNvSpPr txBox="1"/>
          <p:nvPr/>
        </p:nvSpPr>
        <p:spPr>
          <a:xfrm>
            <a:off x="7469391" y="2632121"/>
            <a:ext cx="481799" cy="276999"/>
          </a:xfrm>
          <a:prstGeom prst="rect">
            <a:avLst/>
          </a:prstGeom>
          <a:noFill/>
        </p:spPr>
        <p:txBody>
          <a:bodyPr wrap="none" rtlCol="0">
            <a:spAutoFit/>
          </a:bodyPr>
          <a:lstStyle/>
          <a:p>
            <a:r>
              <a:rPr kumimoji="1" lang="en-US" altLang="ja-JP" sz="1200" b="1" dirty="0">
                <a:solidFill>
                  <a:srgbClr val="3A74A8"/>
                </a:solidFill>
                <a:latin typeface="Meiryo" panose="020B0604030504040204" pitchFamily="34" charset="-128"/>
                <a:ea typeface="Meiryo" panose="020B0604030504040204" pitchFamily="34" charset="-128"/>
              </a:rPr>
              <a:t>KPI</a:t>
            </a:r>
            <a:endParaRPr kumimoji="1" lang="ja-JP" altLang="en-US" sz="1200" b="1" dirty="0">
              <a:solidFill>
                <a:srgbClr val="3A74A8"/>
              </a:solidFill>
              <a:latin typeface="Meiryo" panose="020B0604030504040204" pitchFamily="34" charset="-128"/>
              <a:ea typeface="Meiryo" panose="020B0604030504040204" pitchFamily="34" charset="-128"/>
            </a:endParaRPr>
          </a:p>
        </p:txBody>
      </p:sp>
      <p:sp>
        <p:nvSpPr>
          <p:cNvPr id="59" name="テキスト ボックス 58">
            <a:extLst>
              <a:ext uri="{FF2B5EF4-FFF2-40B4-BE49-F238E27FC236}">
                <a16:creationId xmlns:a16="http://schemas.microsoft.com/office/drawing/2014/main" id="{7428462B-1F8F-254C-A080-9D94A351C453}"/>
              </a:ext>
            </a:extLst>
          </p:cNvPr>
          <p:cNvSpPr txBox="1"/>
          <p:nvPr/>
        </p:nvSpPr>
        <p:spPr>
          <a:xfrm>
            <a:off x="5164222" y="3668273"/>
            <a:ext cx="481799" cy="276999"/>
          </a:xfrm>
          <a:prstGeom prst="rect">
            <a:avLst/>
          </a:prstGeom>
          <a:noFill/>
        </p:spPr>
        <p:txBody>
          <a:bodyPr wrap="none" rtlCol="0">
            <a:spAutoFit/>
          </a:bodyPr>
          <a:lstStyle/>
          <a:p>
            <a:r>
              <a:rPr kumimoji="1" lang="en-US" altLang="ja-JP" sz="1200" b="1" dirty="0">
                <a:solidFill>
                  <a:srgbClr val="3A74A8"/>
                </a:solidFill>
                <a:latin typeface="Meiryo" panose="020B0604030504040204" pitchFamily="34" charset="-128"/>
                <a:ea typeface="Meiryo" panose="020B0604030504040204" pitchFamily="34" charset="-128"/>
              </a:rPr>
              <a:t>KPI</a:t>
            </a:r>
            <a:endParaRPr kumimoji="1" lang="ja-JP" altLang="en-US" sz="1200" b="1" dirty="0">
              <a:solidFill>
                <a:srgbClr val="3A74A8"/>
              </a:solidFill>
              <a:latin typeface="Meiryo" panose="020B0604030504040204" pitchFamily="34" charset="-128"/>
              <a:ea typeface="Meiryo" panose="020B0604030504040204" pitchFamily="34" charset="-128"/>
            </a:endParaRPr>
          </a:p>
        </p:txBody>
      </p:sp>
      <p:sp>
        <p:nvSpPr>
          <p:cNvPr id="60" name="テキスト ボックス 59">
            <a:extLst>
              <a:ext uri="{FF2B5EF4-FFF2-40B4-BE49-F238E27FC236}">
                <a16:creationId xmlns:a16="http://schemas.microsoft.com/office/drawing/2014/main" id="{592D4B76-E596-7B4A-92AB-69DB62E994B6}"/>
              </a:ext>
            </a:extLst>
          </p:cNvPr>
          <p:cNvSpPr txBox="1"/>
          <p:nvPr/>
        </p:nvSpPr>
        <p:spPr>
          <a:xfrm>
            <a:off x="5164222" y="4655656"/>
            <a:ext cx="481799" cy="276999"/>
          </a:xfrm>
          <a:prstGeom prst="rect">
            <a:avLst/>
          </a:prstGeom>
          <a:noFill/>
        </p:spPr>
        <p:txBody>
          <a:bodyPr wrap="none" rtlCol="0">
            <a:spAutoFit/>
          </a:bodyPr>
          <a:lstStyle/>
          <a:p>
            <a:r>
              <a:rPr kumimoji="1" lang="en-US" altLang="ja-JP" sz="1200" b="1" dirty="0">
                <a:solidFill>
                  <a:srgbClr val="3A74A8"/>
                </a:solidFill>
                <a:latin typeface="Meiryo" panose="020B0604030504040204" pitchFamily="34" charset="-128"/>
                <a:ea typeface="Meiryo" panose="020B0604030504040204" pitchFamily="34" charset="-128"/>
              </a:rPr>
              <a:t>KPI</a:t>
            </a:r>
            <a:endParaRPr kumimoji="1" lang="ja-JP" altLang="en-US" sz="1200" b="1" dirty="0">
              <a:solidFill>
                <a:srgbClr val="3A74A8"/>
              </a:solidFill>
              <a:latin typeface="Meiryo" panose="020B0604030504040204" pitchFamily="34" charset="-128"/>
              <a:ea typeface="Meiryo" panose="020B0604030504040204" pitchFamily="34" charset="-128"/>
            </a:endParaRPr>
          </a:p>
        </p:txBody>
      </p:sp>
      <p:sp>
        <p:nvSpPr>
          <p:cNvPr id="62" name="十字形 61">
            <a:extLst>
              <a:ext uri="{FF2B5EF4-FFF2-40B4-BE49-F238E27FC236}">
                <a16:creationId xmlns:a16="http://schemas.microsoft.com/office/drawing/2014/main" id="{52CF24AE-124F-024C-A3F0-B72481A8EF4F}"/>
              </a:ext>
            </a:extLst>
          </p:cNvPr>
          <p:cNvSpPr/>
          <p:nvPr/>
        </p:nvSpPr>
        <p:spPr>
          <a:xfrm>
            <a:off x="8343164" y="2648682"/>
            <a:ext cx="135178" cy="135178"/>
          </a:xfrm>
          <a:prstGeom prst="plus">
            <a:avLst>
              <a:gd name="adj" fmla="val 39765"/>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63" name="乗算記号 62">
            <a:extLst>
              <a:ext uri="{FF2B5EF4-FFF2-40B4-BE49-F238E27FC236}">
                <a16:creationId xmlns:a16="http://schemas.microsoft.com/office/drawing/2014/main" id="{77037032-308F-8D46-894B-374AB583953E}"/>
              </a:ext>
            </a:extLst>
          </p:cNvPr>
          <p:cNvSpPr/>
          <p:nvPr/>
        </p:nvSpPr>
        <p:spPr>
          <a:xfrm>
            <a:off x="3703116" y="3630740"/>
            <a:ext cx="194597" cy="194597"/>
          </a:xfrm>
          <a:prstGeom prst="mathMultiply">
            <a:avLst>
              <a:gd name="adj1" fmla="val 15569"/>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64" name="乗算記号 63">
            <a:extLst>
              <a:ext uri="{FF2B5EF4-FFF2-40B4-BE49-F238E27FC236}">
                <a16:creationId xmlns:a16="http://schemas.microsoft.com/office/drawing/2014/main" id="{67E2922A-EDEC-0E43-9115-435AFB2312BC}"/>
              </a:ext>
            </a:extLst>
          </p:cNvPr>
          <p:cNvSpPr/>
          <p:nvPr/>
        </p:nvSpPr>
        <p:spPr>
          <a:xfrm>
            <a:off x="6008286" y="2618972"/>
            <a:ext cx="194597" cy="194597"/>
          </a:xfrm>
          <a:prstGeom prst="mathMultiply">
            <a:avLst>
              <a:gd name="adj1" fmla="val 15569"/>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65" name="乗算記号 64">
            <a:extLst>
              <a:ext uri="{FF2B5EF4-FFF2-40B4-BE49-F238E27FC236}">
                <a16:creationId xmlns:a16="http://schemas.microsoft.com/office/drawing/2014/main" id="{A193FA4D-4DC8-AB43-B136-600F5DA8EF84}"/>
              </a:ext>
            </a:extLst>
          </p:cNvPr>
          <p:cNvSpPr/>
          <p:nvPr/>
        </p:nvSpPr>
        <p:spPr>
          <a:xfrm>
            <a:off x="6008286" y="4642507"/>
            <a:ext cx="194597" cy="194597"/>
          </a:xfrm>
          <a:prstGeom prst="mathMultiply">
            <a:avLst>
              <a:gd name="adj1" fmla="val 15569"/>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61" name="テキスト ボックス 60">
            <a:extLst>
              <a:ext uri="{FF2B5EF4-FFF2-40B4-BE49-F238E27FC236}">
                <a16:creationId xmlns:a16="http://schemas.microsoft.com/office/drawing/2014/main" id="{A6045635-C5DC-4EDE-892A-2FD425A81C4F}"/>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4.</a:t>
            </a:r>
            <a:r>
              <a:rPr lang="ja-JP" altLang="en-US" sz="900" dirty="0">
                <a:latin typeface="Meiryo UI" panose="020B0604030504040204" pitchFamily="50" charset="-128"/>
                <a:ea typeface="Meiryo UI" panose="020B0604030504040204" pitchFamily="50" charset="-128"/>
              </a:rPr>
              <a:t>戦略を立案する</a:t>
            </a:r>
          </a:p>
        </p:txBody>
      </p:sp>
      <p:sp>
        <p:nvSpPr>
          <p:cNvPr id="66" name="テキスト ボックス 65">
            <a:extLst>
              <a:ext uri="{FF2B5EF4-FFF2-40B4-BE49-F238E27FC236}">
                <a16:creationId xmlns:a16="http://schemas.microsoft.com/office/drawing/2014/main" id="{FA87C1E5-4DD7-4207-86E0-5E55D1375A44}"/>
              </a:ext>
            </a:extLst>
          </p:cNvPr>
          <p:cNvSpPr txBox="1"/>
          <p:nvPr/>
        </p:nvSpPr>
        <p:spPr>
          <a:xfrm>
            <a:off x="1809280" y="6560810"/>
            <a:ext cx="1366080"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STEP3:</a:t>
            </a:r>
            <a:r>
              <a:rPr lang="ja-JP" altLang="en-US" sz="900" dirty="0">
                <a:latin typeface="Meiryo UI" panose="020B0604030504040204" pitchFamily="50" charset="-128"/>
                <a:ea typeface="Meiryo UI" panose="020B0604030504040204" pitchFamily="50" charset="-128"/>
              </a:rPr>
              <a:t>目標を設定する</a:t>
            </a:r>
          </a:p>
        </p:txBody>
      </p:sp>
    </p:spTree>
    <p:extLst>
      <p:ext uri="{BB962C8B-B14F-4D97-AF65-F5344CB8AC3E}">
        <p14:creationId xmlns:p14="http://schemas.microsoft.com/office/powerpoint/2010/main" val="54104820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テキスト ボックス 66">
            <a:extLst>
              <a:ext uri="{FF2B5EF4-FFF2-40B4-BE49-F238E27FC236}">
                <a16:creationId xmlns:a16="http://schemas.microsoft.com/office/drawing/2014/main" id="{59EDD38C-47AB-F442-8528-A250FCFA0F04}"/>
              </a:ext>
            </a:extLst>
          </p:cNvPr>
          <p:cNvSpPr txBox="1"/>
          <p:nvPr/>
        </p:nvSpPr>
        <p:spPr>
          <a:xfrm>
            <a:off x="463308" y="238540"/>
            <a:ext cx="1256049"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43_KPI</a:t>
            </a:r>
            <a:r>
              <a:rPr lang="ja-JP" altLang="en-US" dirty="0"/>
              <a:t>ツリー</a:t>
            </a:r>
          </a:p>
        </p:txBody>
      </p:sp>
      <p:sp>
        <p:nvSpPr>
          <p:cNvPr id="69" name="正方形/長方形 68">
            <a:extLst>
              <a:ext uri="{FF2B5EF4-FFF2-40B4-BE49-F238E27FC236}">
                <a16:creationId xmlns:a16="http://schemas.microsoft.com/office/drawing/2014/main" id="{A81AEF84-7461-E743-AAD0-BEA8CE78AD42}"/>
              </a:ext>
            </a:extLst>
          </p:cNvPr>
          <p:cNvSpPr/>
          <p:nvPr/>
        </p:nvSpPr>
        <p:spPr>
          <a:xfrm>
            <a:off x="337288" y="686423"/>
            <a:ext cx="9231426" cy="580383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A8C87323-31D1-4B23-AE88-C0B5A8568B83}"/>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4.</a:t>
            </a:r>
            <a:r>
              <a:rPr lang="ja-JP" altLang="en-US" sz="900" dirty="0">
                <a:latin typeface="Meiryo UI" panose="020B0604030504040204" pitchFamily="50" charset="-128"/>
                <a:ea typeface="Meiryo UI" panose="020B0604030504040204" pitchFamily="50" charset="-128"/>
              </a:rPr>
              <a:t>戦略を立案する</a:t>
            </a:r>
          </a:p>
        </p:txBody>
      </p:sp>
      <p:sp>
        <p:nvSpPr>
          <p:cNvPr id="6" name="テキスト ボックス 5">
            <a:extLst>
              <a:ext uri="{FF2B5EF4-FFF2-40B4-BE49-F238E27FC236}">
                <a16:creationId xmlns:a16="http://schemas.microsoft.com/office/drawing/2014/main" id="{F3F1116A-E88E-49C1-BF3E-02FC7957D6EA}"/>
              </a:ext>
            </a:extLst>
          </p:cNvPr>
          <p:cNvSpPr txBox="1"/>
          <p:nvPr/>
        </p:nvSpPr>
        <p:spPr>
          <a:xfrm>
            <a:off x="1809280" y="6560810"/>
            <a:ext cx="1366080"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STEP3:</a:t>
            </a:r>
            <a:r>
              <a:rPr lang="ja-JP" altLang="en-US" sz="900" dirty="0">
                <a:latin typeface="Meiryo UI" panose="020B0604030504040204" pitchFamily="50" charset="-128"/>
                <a:ea typeface="Meiryo UI" panose="020B0604030504040204" pitchFamily="50" charset="-128"/>
              </a:rPr>
              <a:t>目標を設定する</a:t>
            </a:r>
          </a:p>
        </p:txBody>
      </p:sp>
    </p:spTree>
    <p:extLst>
      <p:ext uri="{BB962C8B-B14F-4D97-AF65-F5344CB8AC3E}">
        <p14:creationId xmlns:p14="http://schemas.microsoft.com/office/powerpoint/2010/main" val="240756590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正方形/長方形 35">
            <a:extLst>
              <a:ext uri="{FF2B5EF4-FFF2-40B4-BE49-F238E27FC236}">
                <a16:creationId xmlns:a16="http://schemas.microsoft.com/office/drawing/2014/main" id="{7E648DD1-D7E9-5D4A-904B-EB9867997B9C}"/>
              </a:ext>
            </a:extLst>
          </p:cNvPr>
          <p:cNvSpPr/>
          <p:nvPr/>
        </p:nvSpPr>
        <p:spPr>
          <a:xfrm>
            <a:off x="1560018" y="693079"/>
            <a:ext cx="8007792" cy="4765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100"/>
          </a:p>
        </p:txBody>
      </p:sp>
      <p:sp>
        <p:nvSpPr>
          <p:cNvPr id="119" name="正方形/長方形 118"/>
          <p:cNvSpPr/>
          <p:nvPr/>
        </p:nvSpPr>
        <p:spPr>
          <a:xfrm>
            <a:off x="337288" y="1169603"/>
            <a:ext cx="1222729" cy="5313991"/>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73" name="直線コネクタ 72"/>
          <p:cNvCxnSpPr/>
          <p:nvPr/>
        </p:nvCxnSpPr>
        <p:spPr>
          <a:xfrm>
            <a:off x="337288" y="2498102"/>
            <a:ext cx="9230521" cy="0"/>
          </a:xfrm>
          <a:prstGeom prst="line">
            <a:avLst/>
          </a:prstGeom>
          <a:ln w="9525"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21" name="テキスト ボックス 120"/>
          <p:cNvSpPr txBox="1"/>
          <p:nvPr/>
        </p:nvSpPr>
        <p:spPr>
          <a:xfrm>
            <a:off x="443546" y="1618408"/>
            <a:ext cx="1010212" cy="430887"/>
          </a:xfrm>
          <a:prstGeom prst="rect">
            <a:avLst/>
          </a:prstGeom>
          <a:noFill/>
        </p:spPr>
        <p:txBody>
          <a:bodyPr wrap="none" rtlCol="0" anchor="ctr">
            <a:spAutoFit/>
          </a:bodyPr>
          <a:lstStyle/>
          <a:p>
            <a:pPr algn="ctr"/>
            <a:r>
              <a:rPr lang="ja-JP" altLang="en-US" sz="1100" dirty="0">
                <a:solidFill>
                  <a:srgbClr val="404040"/>
                </a:solidFill>
                <a:latin typeface="メイリオ"/>
                <a:ea typeface="メイリオ"/>
                <a:cs typeface="メイリオ"/>
              </a:rPr>
              <a:t>獲得</a:t>
            </a:r>
            <a:endParaRPr lang="en-US" altLang="ja-JP" sz="1100" dirty="0">
              <a:solidFill>
                <a:srgbClr val="404040"/>
              </a:solidFill>
              <a:latin typeface="メイリオ"/>
              <a:ea typeface="メイリオ"/>
              <a:cs typeface="メイリオ"/>
            </a:endParaRPr>
          </a:p>
          <a:p>
            <a:pPr algn="ctr"/>
            <a:r>
              <a:rPr lang="en-US" altLang="ja-JP" sz="1100" b="1" dirty="0">
                <a:solidFill>
                  <a:srgbClr val="404040"/>
                </a:solidFill>
                <a:latin typeface="メイリオ"/>
                <a:ea typeface="メイリオ"/>
                <a:cs typeface="メイリオ"/>
              </a:rPr>
              <a:t>Acquisition</a:t>
            </a:r>
          </a:p>
        </p:txBody>
      </p:sp>
      <p:sp>
        <p:nvSpPr>
          <p:cNvPr id="128" name="テキスト ボックス 127"/>
          <p:cNvSpPr txBox="1"/>
          <p:nvPr/>
        </p:nvSpPr>
        <p:spPr>
          <a:xfrm>
            <a:off x="531711" y="5603904"/>
            <a:ext cx="833883" cy="430887"/>
          </a:xfrm>
          <a:prstGeom prst="rect">
            <a:avLst/>
          </a:prstGeom>
          <a:noFill/>
        </p:spPr>
        <p:txBody>
          <a:bodyPr wrap="none" rtlCol="0" anchor="ctr">
            <a:spAutoFit/>
          </a:bodyPr>
          <a:lstStyle/>
          <a:p>
            <a:pPr algn="ctr"/>
            <a:r>
              <a:rPr kumimoji="1" lang="ja-JP" altLang="en-US" sz="1100" dirty="0">
                <a:solidFill>
                  <a:srgbClr val="404040"/>
                </a:solidFill>
                <a:latin typeface="メイリオ"/>
                <a:ea typeface="メイリオ"/>
                <a:cs typeface="メイリオ"/>
              </a:rPr>
              <a:t>収益化</a:t>
            </a:r>
            <a:endParaRPr kumimoji="1" lang="en-US" altLang="ja-JP" sz="1100" dirty="0">
              <a:solidFill>
                <a:srgbClr val="404040"/>
              </a:solidFill>
              <a:latin typeface="メイリオ"/>
              <a:ea typeface="メイリオ"/>
              <a:cs typeface="メイリオ"/>
            </a:endParaRPr>
          </a:p>
          <a:p>
            <a:pPr algn="ctr"/>
            <a:r>
              <a:rPr kumimoji="1" lang="en-US" altLang="ja-JP" sz="1100" b="1" dirty="0">
                <a:solidFill>
                  <a:srgbClr val="404040"/>
                </a:solidFill>
                <a:latin typeface="メイリオ"/>
                <a:ea typeface="メイリオ"/>
                <a:cs typeface="メイリオ"/>
              </a:rPr>
              <a:t>Revenue</a:t>
            </a:r>
          </a:p>
        </p:txBody>
      </p:sp>
      <p:cxnSp>
        <p:nvCxnSpPr>
          <p:cNvPr id="27" name="直線コネクタ 26"/>
          <p:cNvCxnSpPr/>
          <p:nvPr/>
        </p:nvCxnSpPr>
        <p:spPr>
          <a:xfrm>
            <a:off x="338180" y="3826601"/>
            <a:ext cx="9230521" cy="0"/>
          </a:xfrm>
          <a:prstGeom prst="line">
            <a:avLst/>
          </a:prstGeom>
          <a:ln w="9525"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30" name="テキスト ボックス 29"/>
          <p:cNvSpPr txBox="1"/>
          <p:nvPr/>
        </p:nvSpPr>
        <p:spPr>
          <a:xfrm>
            <a:off x="482018" y="2946908"/>
            <a:ext cx="933269" cy="430887"/>
          </a:xfrm>
          <a:prstGeom prst="rect">
            <a:avLst/>
          </a:prstGeom>
          <a:noFill/>
        </p:spPr>
        <p:txBody>
          <a:bodyPr wrap="none" rtlCol="0" anchor="ctr">
            <a:spAutoFit/>
          </a:bodyPr>
          <a:lstStyle/>
          <a:p>
            <a:pPr algn="ctr"/>
            <a:r>
              <a:rPr kumimoji="1" lang="ja-JP" altLang="en-US" sz="1100" dirty="0">
                <a:solidFill>
                  <a:srgbClr val="404040"/>
                </a:solidFill>
                <a:latin typeface="メイリオ"/>
                <a:ea typeface="メイリオ"/>
                <a:cs typeface="メイリオ"/>
              </a:rPr>
              <a:t>活性化</a:t>
            </a:r>
            <a:endParaRPr kumimoji="1" lang="en-US" altLang="ja-JP" sz="1100" dirty="0">
              <a:solidFill>
                <a:srgbClr val="404040"/>
              </a:solidFill>
              <a:latin typeface="メイリオ"/>
              <a:ea typeface="メイリオ"/>
              <a:cs typeface="メイリオ"/>
            </a:endParaRPr>
          </a:p>
          <a:p>
            <a:pPr algn="ctr"/>
            <a:r>
              <a:rPr kumimoji="1" lang="en-US" altLang="ja-JP" sz="1100" b="1" dirty="0">
                <a:solidFill>
                  <a:srgbClr val="404040"/>
                </a:solidFill>
                <a:latin typeface="メイリオ"/>
                <a:ea typeface="メイリオ"/>
                <a:cs typeface="メイリオ"/>
              </a:rPr>
              <a:t>Activation</a:t>
            </a:r>
          </a:p>
        </p:txBody>
      </p:sp>
      <p:cxnSp>
        <p:nvCxnSpPr>
          <p:cNvPr id="32" name="直線コネクタ 31"/>
          <p:cNvCxnSpPr/>
          <p:nvPr/>
        </p:nvCxnSpPr>
        <p:spPr>
          <a:xfrm>
            <a:off x="337288" y="5155099"/>
            <a:ext cx="9230521" cy="0"/>
          </a:xfrm>
          <a:prstGeom prst="line">
            <a:avLst/>
          </a:prstGeom>
          <a:ln w="9525"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35" name="テキスト ボックス 34"/>
          <p:cNvSpPr txBox="1"/>
          <p:nvPr/>
        </p:nvSpPr>
        <p:spPr>
          <a:xfrm>
            <a:off x="492438" y="4275406"/>
            <a:ext cx="912429" cy="430887"/>
          </a:xfrm>
          <a:prstGeom prst="rect">
            <a:avLst/>
          </a:prstGeom>
          <a:noFill/>
        </p:spPr>
        <p:txBody>
          <a:bodyPr wrap="none" rtlCol="0" anchor="ctr">
            <a:spAutoFit/>
          </a:bodyPr>
          <a:lstStyle/>
          <a:p>
            <a:pPr algn="ctr"/>
            <a:r>
              <a:rPr kumimoji="1" lang="ja-JP" altLang="en-US" sz="1100" dirty="0">
                <a:solidFill>
                  <a:srgbClr val="404040"/>
                </a:solidFill>
                <a:latin typeface="メイリオ"/>
                <a:ea typeface="メイリオ"/>
                <a:cs typeface="メイリオ"/>
              </a:rPr>
              <a:t>継続</a:t>
            </a:r>
            <a:endParaRPr kumimoji="1" lang="en-US" altLang="ja-JP" sz="1100" dirty="0">
              <a:solidFill>
                <a:srgbClr val="404040"/>
              </a:solidFill>
              <a:latin typeface="メイリオ"/>
              <a:ea typeface="メイリオ"/>
              <a:cs typeface="メイリオ"/>
            </a:endParaRPr>
          </a:p>
          <a:p>
            <a:pPr algn="ctr"/>
            <a:r>
              <a:rPr kumimoji="1" lang="en-US" altLang="ja-JP" sz="1100" b="1" dirty="0">
                <a:solidFill>
                  <a:srgbClr val="404040"/>
                </a:solidFill>
                <a:latin typeface="メイリオ"/>
                <a:ea typeface="メイリオ"/>
                <a:cs typeface="メイリオ"/>
              </a:rPr>
              <a:t>Retention</a:t>
            </a:r>
          </a:p>
        </p:txBody>
      </p:sp>
      <p:cxnSp>
        <p:nvCxnSpPr>
          <p:cNvPr id="28" name="直線コネクタ 27">
            <a:extLst>
              <a:ext uri="{FF2B5EF4-FFF2-40B4-BE49-F238E27FC236}">
                <a16:creationId xmlns:a16="http://schemas.microsoft.com/office/drawing/2014/main" id="{62922318-60D0-0D48-8599-3FAA7D7AC704}"/>
              </a:ext>
            </a:extLst>
          </p:cNvPr>
          <p:cNvCxnSpPr/>
          <p:nvPr/>
        </p:nvCxnSpPr>
        <p:spPr>
          <a:xfrm>
            <a:off x="8637614" y="687374"/>
            <a:ext cx="1" cy="5790513"/>
          </a:xfrm>
          <a:prstGeom prst="line">
            <a:avLst/>
          </a:prstGeom>
          <a:ln w="25400" cmpd="dbl">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37" name="テキスト ボックス 36">
            <a:extLst>
              <a:ext uri="{FF2B5EF4-FFF2-40B4-BE49-F238E27FC236}">
                <a16:creationId xmlns:a16="http://schemas.microsoft.com/office/drawing/2014/main" id="{70B13E76-C585-2A49-8EA2-4F16C13C78DE}"/>
              </a:ext>
            </a:extLst>
          </p:cNvPr>
          <p:cNvSpPr txBox="1"/>
          <p:nvPr/>
        </p:nvSpPr>
        <p:spPr>
          <a:xfrm>
            <a:off x="1560018" y="800537"/>
            <a:ext cx="3437345" cy="261610"/>
          </a:xfrm>
          <a:prstGeom prst="rect">
            <a:avLst/>
          </a:prstGeom>
          <a:noFill/>
        </p:spPr>
        <p:txBody>
          <a:bodyPr wrap="square" rtlCol="0" anchor="ctr">
            <a:spAutoFit/>
          </a:bodyPr>
          <a:lstStyle/>
          <a:p>
            <a:pPr algn="ctr"/>
            <a:r>
              <a:rPr kumimoji="1" lang="ja-JP" altLang="en-US" sz="1100" dirty="0">
                <a:solidFill>
                  <a:srgbClr val="404040"/>
                </a:solidFill>
                <a:latin typeface="メイリオ"/>
                <a:ea typeface="メイリオ"/>
                <a:cs typeface="メイリオ"/>
              </a:rPr>
              <a:t>顧客の体験</a:t>
            </a:r>
          </a:p>
        </p:txBody>
      </p:sp>
      <p:sp>
        <p:nvSpPr>
          <p:cNvPr id="38" name="テキスト ボックス 37">
            <a:extLst>
              <a:ext uri="{FF2B5EF4-FFF2-40B4-BE49-F238E27FC236}">
                <a16:creationId xmlns:a16="http://schemas.microsoft.com/office/drawing/2014/main" id="{398E90AA-B0DD-E847-BF7E-821FE8D414F5}"/>
              </a:ext>
            </a:extLst>
          </p:cNvPr>
          <p:cNvSpPr txBox="1"/>
          <p:nvPr/>
        </p:nvSpPr>
        <p:spPr>
          <a:xfrm>
            <a:off x="8641249" y="800537"/>
            <a:ext cx="912701" cy="261610"/>
          </a:xfrm>
          <a:prstGeom prst="rect">
            <a:avLst/>
          </a:prstGeom>
          <a:noFill/>
        </p:spPr>
        <p:txBody>
          <a:bodyPr wrap="square" rtlCol="0" anchor="ctr">
            <a:spAutoFit/>
          </a:bodyPr>
          <a:lstStyle/>
          <a:p>
            <a:pPr algn="ctr"/>
            <a:r>
              <a:rPr lang="ja-JP" altLang="en-US" sz="1100" dirty="0">
                <a:solidFill>
                  <a:srgbClr val="404040"/>
                </a:solidFill>
                <a:latin typeface="メイリオ"/>
                <a:ea typeface="メイリオ"/>
                <a:cs typeface="メイリオ"/>
              </a:rPr>
              <a:t>目標値</a:t>
            </a:r>
            <a:endParaRPr kumimoji="1" lang="ja-JP" altLang="en-US" sz="1100" dirty="0">
              <a:solidFill>
                <a:srgbClr val="404040"/>
              </a:solidFill>
              <a:latin typeface="メイリオ"/>
              <a:ea typeface="メイリオ"/>
              <a:cs typeface="メイリオ"/>
            </a:endParaRPr>
          </a:p>
        </p:txBody>
      </p:sp>
      <p:cxnSp>
        <p:nvCxnSpPr>
          <p:cNvPr id="39" name="直線コネクタ 38">
            <a:extLst>
              <a:ext uri="{FF2B5EF4-FFF2-40B4-BE49-F238E27FC236}">
                <a16:creationId xmlns:a16="http://schemas.microsoft.com/office/drawing/2014/main" id="{955C2272-CECD-5740-A7A9-16FA9F48E579}"/>
              </a:ext>
            </a:extLst>
          </p:cNvPr>
          <p:cNvCxnSpPr/>
          <p:nvPr/>
        </p:nvCxnSpPr>
        <p:spPr>
          <a:xfrm>
            <a:off x="7717643" y="686423"/>
            <a:ext cx="1" cy="5790513"/>
          </a:xfrm>
          <a:prstGeom prst="line">
            <a:avLst/>
          </a:prstGeom>
          <a:ln w="9525"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40" name="テキスト ボックス 39">
            <a:extLst>
              <a:ext uri="{FF2B5EF4-FFF2-40B4-BE49-F238E27FC236}">
                <a16:creationId xmlns:a16="http://schemas.microsoft.com/office/drawing/2014/main" id="{3E64F1D6-673B-DA43-BC6F-0863D046B452}"/>
              </a:ext>
            </a:extLst>
          </p:cNvPr>
          <p:cNvSpPr txBox="1"/>
          <p:nvPr/>
        </p:nvSpPr>
        <p:spPr>
          <a:xfrm>
            <a:off x="7721279" y="800537"/>
            <a:ext cx="912701" cy="261610"/>
          </a:xfrm>
          <a:prstGeom prst="rect">
            <a:avLst/>
          </a:prstGeom>
          <a:noFill/>
        </p:spPr>
        <p:txBody>
          <a:bodyPr wrap="square" rtlCol="0" anchor="ctr">
            <a:spAutoFit/>
          </a:bodyPr>
          <a:lstStyle/>
          <a:p>
            <a:pPr algn="ctr"/>
            <a:r>
              <a:rPr lang="ja-JP" altLang="en-US" sz="1100" dirty="0">
                <a:solidFill>
                  <a:srgbClr val="404040"/>
                </a:solidFill>
                <a:latin typeface="メイリオ"/>
                <a:ea typeface="メイリオ"/>
                <a:cs typeface="メイリオ"/>
              </a:rPr>
              <a:t>割合</a:t>
            </a:r>
            <a:endParaRPr kumimoji="1" lang="ja-JP" altLang="en-US" sz="1100" dirty="0">
              <a:solidFill>
                <a:srgbClr val="404040"/>
              </a:solidFill>
              <a:latin typeface="メイリオ"/>
              <a:ea typeface="メイリオ"/>
              <a:cs typeface="メイリオ"/>
            </a:endParaRPr>
          </a:p>
        </p:txBody>
      </p:sp>
      <p:cxnSp>
        <p:nvCxnSpPr>
          <p:cNvPr id="41" name="直線コネクタ 40">
            <a:extLst>
              <a:ext uri="{FF2B5EF4-FFF2-40B4-BE49-F238E27FC236}">
                <a16:creationId xmlns:a16="http://schemas.microsoft.com/office/drawing/2014/main" id="{1A36EF36-2AE6-6E42-B4F3-BA3939D1AA72}"/>
              </a:ext>
            </a:extLst>
          </p:cNvPr>
          <p:cNvCxnSpPr/>
          <p:nvPr/>
        </p:nvCxnSpPr>
        <p:spPr>
          <a:xfrm>
            <a:off x="6797673" y="699739"/>
            <a:ext cx="1" cy="5790513"/>
          </a:xfrm>
          <a:prstGeom prst="line">
            <a:avLst/>
          </a:prstGeom>
          <a:ln w="9525"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42" name="テキスト ボックス 41">
            <a:extLst>
              <a:ext uri="{FF2B5EF4-FFF2-40B4-BE49-F238E27FC236}">
                <a16:creationId xmlns:a16="http://schemas.microsoft.com/office/drawing/2014/main" id="{DEAF061C-A545-494B-92D5-8F53EEE4A05C}"/>
              </a:ext>
            </a:extLst>
          </p:cNvPr>
          <p:cNvSpPr txBox="1"/>
          <p:nvPr/>
        </p:nvSpPr>
        <p:spPr>
          <a:xfrm>
            <a:off x="6801308" y="800537"/>
            <a:ext cx="912701" cy="261610"/>
          </a:xfrm>
          <a:prstGeom prst="rect">
            <a:avLst/>
          </a:prstGeom>
          <a:noFill/>
        </p:spPr>
        <p:txBody>
          <a:bodyPr wrap="square" rtlCol="0" anchor="ctr">
            <a:spAutoFit/>
          </a:bodyPr>
          <a:lstStyle/>
          <a:p>
            <a:pPr algn="ctr"/>
            <a:r>
              <a:rPr lang="ja-JP" altLang="en-US" sz="1100" dirty="0">
                <a:solidFill>
                  <a:srgbClr val="404040"/>
                </a:solidFill>
                <a:latin typeface="メイリオ"/>
                <a:ea typeface="メイリオ"/>
                <a:cs typeface="メイリオ"/>
              </a:rPr>
              <a:t>結果</a:t>
            </a:r>
            <a:endParaRPr kumimoji="1" lang="ja-JP" altLang="en-US" sz="1100" dirty="0">
              <a:solidFill>
                <a:srgbClr val="404040"/>
              </a:solidFill>
              <a:latin typeface="メイリオ"/>
              <a:ea typeface="メイリオ"/>
              <a:cs typeface="メイリオ"/>
            </a:endParaRPr>
          </a:p>
        </p:txBody>
      </p:sp>
      <p:cxnSp>
        <p:nvCxnSpPr>
          <p:cNvPr id="43" name="直線コネクタ 42">
            <a:extLst>
              <a:ext uri="{FF2B5EF4-FFF2-40B4-BE49-F238E27FC236}">
                <a16:creationId xmlns:a16="http://schemas.microsoft.com/office/drawing/2014/main" id="{FCF09C11-5D85-0449-9EB9-5CE922B5BDB9}"/>
              </a:ext>
            </a:extLst>
          </p:cNvPr>
          <p:cNvCxnSpPr/>
          <p:nvPr/>
        </p:nvCxnSpPr>
        <p:spPr>
          <a:xfrm>
            <a:off x="4997363" y="699739"/>
            <a:ext cx="1" cy="5790513"/>
          </a:xfrm>
          <a:prstGeom prst="line">
            <a:avLst/>
          </a:prstGeom>
          <a:ln w="9525"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44" name="テキスト ボックス 43">
            <a:extLst>
              <a:ext uri="{FF2B5EF4-FFF2-40B4-BE49-F238E27FC236}">
                <a16:creationId xmlns:a16="http://schemas.microsoft.com/office/drawing/2014/main" id="{4F05B8E5-670E-1E47-8C01-F42C67B320B4}"/>
              </a:ext>
            </a:extLst>
          </p:cNvPr>
          <p:cNvSpPr txBox="1"/>
          <p:nvPr/>
        </p:nvSpPr>
        <p:spPr>
          <a:xfrm>
            <a:off x="4997364" y="800537"/>
            <a:ext cx="1803944" cy="261610"/>
          </a:xfrm>
          <a:prstGeom prst="rect">
            <a:avLst/>
          </a:prstGeom>
          <a:noFill/>
        </p:spPr>
        <p:txBody>
          <a:bodyPr wrap="square" rtlCol="0" anchor="ctr">
            <a:spAutoFit/>
          </a:bodyPr>
          <a:lstStyle/>
          <a:p>
            <a:pPr algn="ctr"/>
            <a:r>
              <a:rPr lang="en-US" altLang="ja-JP" sz="1100" dirty="0">
                <a:solidFill>
                  <a:srgbClr val="404040"/>
                </a:solidFill>
                <a:latin typeface="メイリオ"/>
                <a:ea typeface="メイリオ"/>
                <a:cs typeface="メイリオ"/>
              </a:rPr>
              <a:t>KPI</a:t>
            </a:r>
            <a:endParaRPr kumimoji="1" lang="ja-JP" altLang="en-US" sz="1100" dirty="0">
              <a:solidFill>
                <a:srgbClr val="404040"/>
              </a:solidFill>
              <a:latin typeface="メイリオ"/>
              <a:ea typeface="メイリオ"/>
              <a:cs typeface="メイリオ"/>
            </a:endParaRPr>
          </a:p>
        </p:txBody>
      </p:sp>
      <p:sp>
        <p:nvSpPr>
          <p:cNvPr id="64" name="テキスト ボックス 63">
            <a:extLst>
              <a:ext uri="{FF2B5EF4-FFF2-40B4-BE49-F238E27FC236}">
                <a16:creationId xmlns:a16="http://schemas.microsoft.com/office/drawing/2014/main" id="{0C6FADFC-054E-3F4A-8F71-8396917D9E30}"/>
              </a:ext>
            </a:extLst>
          </p:cNvPr>
          <p:cNvSpPr txBox="1"/>
          <p:nvPr/>
        </p:nvSpPr>
        <p:spPr>
          <a:xfrm>
            <a:off x="463308" y="238540"/>
            <a:ext cx="1071127"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44_AARRR</a:t>
            </a:r>
            <a:endParaRPr lang="ja-JP" altLang="en-US" dirty="0"/>
          </a:p>
        </p:txBody>
      </p:sp>
      <p:sp>
        <p:nvSpPr>
          <p:cNvPr id="29" name="正方形/長方形 28">
            <a:extLst>
              <a:ext uri="{FF2B5EF4-FFF2-40B4-BE49-F238E27FC236}">
                <a16:creationId xmlns:a16="http://schemas.microsoft.com/office/drawing/2014/main" id="{3CDBD9C5-C3A2-A942-A328-D924FC9554A7}"/>
              </a:ext>
            </a:extLst>
          </p:cNvPr>
          <p:cNvSpPr/>
          <p:nvPr/>
        </p:nvSpPr>
        <p:spPr>
          <a:xfrm>
            <a:off x="344814" y="1162943"/>
            <a:ext cx="9223899" cy="532731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3B21F83D-3FD5-1F41-A499-C8A9346350D9}"/>
              </a:ext>
            </a:extLst>
          </p:cNvPr>
          <p:cNvSpPr/>
          <p:nvPr/>
        </p:nvSpPr>
        <p:spPr>
          <a:xfrm>
            <a:off x="1566651" y="686423"/>
            <a:ext cx="8002062" cy="580383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7" name="テキスト ボックス 56">
            <a:extLst>
              <a:ext uri="{FF2B5EF4-FFF2-40B4-BE49-F238E27FC236}">
                <a16:creationId xmlns:a16="http://schemas.microsoft.com/office/drawing/2014/main" id="{93E379EC-6CFF-C14B-BACD-6CEC6E59E73D}"/>
              </a:ext>
            </a:extLst>
          </p:cNvPr>
          <p:cNvSpPr txBox="1"/>
          <p:nvPr/>
        </p:nvSpPr>
        <p:spPr>
          <a:xfrm>
            <a:off x="1655119" y="5333746"/>
            <a:ext cx="3261605" cy="553998"/>
          </a:xfrm>
          <a:prstGeom prst="rect">
            <a:avLst/>
          </a:prstGeom>
          <a:noFill/>
        </p:spPr>
        <p:txBody>
          <a:bodyPr wrap="square" rtlCol="0" anchor="ctr">
            <a:spAutoFit/>
          </a:bodyPr>
          <a:lstStyle/>
          <a:p>
            <a:pPr>
              <a:lnSpc>
                <a:spcPct val="150000"/>
              </a:lnSpc>
            </a:pPr>
            <a:r>
              <a:rPr lang="ja-JP" altLang="en-US" sz="1000" dirty="0">
                <a:solidFill>
                  <a:srgbClr val="404040"/>
                </a:solidFill>
                <a:latin typeface="メイリオ"/>
                <a:ea typeface="メイリオ"/>
                <a:cs typeface="メイリオ"/>
              </a:rPr>
              <a:t>サービスの品質に満足し、無料トライアル終了後も月額</a:t>
            </a:r>
            <a:r>
              <a:rPr lang="en-US" altLang="ja-JP" sz="1000" dirty="0">
                <a:solidFill>
                  <a:srgbClr val="404040"/>
                </a:solidFill>
                <a:latin typeface="メイリオ"/>
                <a:ea typeface="メイリオ"/>
                <a:cs typeface="メイリオ"/>
              </a:rPr>
              <a:t>500</a:t>
            </a:r>
            <a:r>
              <a:rPr lang="ja-JP" altLang="en-US" sz="1000" dirty="0">
                <a:solidFill>
                  <a:srgbClr val="404040"/>
                </a:solidFill>
                <a:latin typeface="メイリオ"/>
                <a:ea typeface="メイリオ"/>
                <a:cs typeface="メイリオ"/>
              </a:rPr>
              <a:t>円の有料アカウントで登録を継続する。</a:t>
            </a:r>
            <a:endParaRPr lang="en-US" altLang="ja-JP" sz="1000" dirty="0">
              <a:solidFill>
                <a:srgbClr val="404040"/>
              </a:solidFill>
              <a:latin typeface="メイリオ"/>
              <a:ea typeface="メイリオ"/>
              <a:cs typeface="メイリオ"/>
            </a:endParaRPr>
          </a:p>
        </p:txBody>
      </p:sp>
      <p:sp>
        <p:nvSpPr>
          <p:cNvPr id="58" name="テキスト ボックス 57">
            <a:extLst>
              <a:ext uri="{FF2B5EF4-FFF2-40B4-BE49-F238E27FC236}">
                <a16:creationId xmlns:a16="http://schemas.microsoft.com/office/drawing/2014/main" id="{DD67E263-A529-0645-B57D-455A6B463F72}"/>
              </a:ext>
            </a:extLst>
          </p:cNvPr>
          <p:cNvSpPr txBox="1"/>
          <p:nvPr/>
        </p:nvSpPr>
        <p:spPr>
          <a:xfrm>
            <a:off x="5069129" y="5307718"/>
            <a:ext cx="1670817" cy="323165"/>
          </a:xfrm>
          <a:prstGeom prst="rect">
            <a:avLst/>
          </a:prstGeom>
          <a:noFill/>
        </p:spPr>
        <p:txBody>
          <a:bodyPr wrap="square" rtlCol="0" anchor="ctr">
            <a:spAutoFit/>
          </a:bodyPr>
          <a:lstStyle/>
          <a:p>
            <a:pPr>
              <a:lnSpc>
                <a:spcPct val="150000"/>
              </a:lnSpc>
            </a:pPr>
            <a:r>
              <a:rPr lang="en-US" altLang="ja-JP" sz="1000" dirty="0">
                <a:solidFill>
                  <a:srgbClr val="404040"/>
                </a:solidFill>
                <a:latin typeface="メイリオ"/>
                <a:ea typeface="メイリオ"/>
                <a:cs typeface="メイリオ"/>
              </a:rPr>
              <a:t>5.</a:t>
            </a:r>
            <a:r>
              <a:rPr lang="ja-JP" altLang="en-US" sz="1000" dirty="0">
                <a:solidFill>
                  <a:srgbClr val="404040"/>
                </a:solidFill>
                <a:latin typeface="メイリオ"/>
                <a:ea typeface="メイリオ"/>
                <a:cs typeface="メイリオ"/>
              </a:rPr>
              <a:t>有料会員の登録者数</a:t>
            </a:r>
            <a:endParaRPr lang="en-US" altLang="ja-JP" sz="1000" dirty="0">
              <a:solidFill>
                <a:srgbClr val="404040"/>
              </a:solidFill>
              <a:latin typeface="メイリオ"/>
              <a:ea typeface="メイリオ"/>
              <a:cs typeface="メイリオ"/>
            </a:endParaRPr>
          </a:p>
        </p:txBody>
      </p:sp>
      <p:sp>
        <p:nvSpPr>
          <p:cNvPr id="59" name="テキスト ボックス 58">
            <a:extLst>
              <a:ext uri="{FF2B5EF4-FFF2-40B4-BE49-F238E27FC236}">
                <a16:creationId xmlns:a16="http://schemas.microsoft.com/office/drawing/2014/main" id="{36869871-1C34-A34A-9E70-5EE30D371AF0}"/>
              </a:ext>
            </a:extLst>
          </p:cNvPr>
          <p:cNvSpPr txBox="1"/>
          <p:nvPr/>
        </p:nvSpPr>
        <p:spPr>
          <a:xfrm>
            <a:off x="6837304" y="5317336"/>
            <a:ext cx="840709" cy="303929"/>
          </a:xfrm>
          <a:prstGeom prst="rect">
            <a:avLst/>
          </a:prstGeom>
          <a:noFill/>
        </p:spPr>
        <p:txBody>
          <a:bodyPr wrap="square" rtlCol="0" anchor="ctr">
            <a:spAutoFit/>
          </a:bodyPr>
          <a:lstStyle/>
          <a:p>
            <a:pPr algn="ctr">
              <a:lnSpc>
                <a:spcPct val="150000"/>
              </a:lnSpc>
            </a:pPr>
            <a:r>
              <a:rPr lang="en-US" altLang="ja-JP" sz="1000" dirty="0">
                <a:solidFill>
                  <a:srgbClr val="404040"/>
                </a:solidFill>
                <a:latin typeface="メイリオ"/>
                <a:ea typeface="メイリオ"/>
                <a:cs typeface="メイリオ"/>
              </a:rPr>
              <a:t>380</a:t>
            </a:r>
            <a:r>
              <a:rPr lang="ja-JP" altLang="en-US" sz="1000" dirty="0">
                <a:solidFill>
                  <a:srgbClr val="404040"/>
                </a:solidFill>
                <a:latin typeface="メイリオ"/>
                <a:ea typeface="メイリオ"/>
                <a:cs typeface="メイリオ"/>
              </a:rPr>
              <a:t>名</a:t>
            </a:r>
            <a:endParaRPr lang="en-US" altLang="ja-JP" sz="1000" dirty="0">
              <a:solidFill>
                <a:srgbClr val="404040"/>
              </a:solidFill>
              <a:latin typeface="メイリオ"/>
              <a:ea typeface="メイリオ"/>
              <a:cs typeface="メイリオ"/>
            </a:endParaRPr>
          </a:p>
        </p:txBody>
      </p:sp>
      <p:sp>
        <p:nvSpPr>
          <p:cNvPr id="60" name="テキスト ボックス 59">
            <a:extLst>
              <a:ext uri="{FF2B5EF4-FFF2-40B4-BE49-F238E27FC236}">
                <a16:creationId xmlns:a16="http://schemas.microsoft.com/office/drawing/2014/main" id="{738B8B45-8C1E-8D42-82A7-D657D201493D}"/>
              </a:ext>
            </a:extLst>
          </p:cNvPr>
          <p:cNvSpPr txBox="1"/>
          <p:nvPr/>
        </p:nvSpPr>
        <p:spPr>
          <a:xfrm>
            <a:off x="7757275" y="5317336"/>
            <a:ext cx="840709" cy="303929"/>
          </a:xfrm>
          <a:prstGeom prst="rect">
            <a:avLst/>
          </a:prstGeom>
          <a:noFill/>
        </p:spPr>
        <p:txBody>
          <a:bodyPr wrap="square" rtlCol="0" anchor="ctr">
            <a:spAutoFit/>
          </a:bodyPr>
          <a:lstStyle/>
          <a:p>
            <a:pPr algn="ctr">
              <a:lnSpc>
                <a:spcPct val="150000"/>
              </a:lnSpc>
            </a:pPr>
            <a:r>
              <a:rPr lang="en-US" altLang="ja-JP" sz="1000" dirty="0">
                <a:solidFill>
                  <a:srgbClr val="404040"/>
                </a:solidFill>
                <a:latin typeface="メイリオ"/>
                <a:ea typeface="メイリオ"/>
                <a:cs typeface="メイリオ"/>
              </a:rPr>
              <a:t>4%</a:t>
            </a:r>
          </a:p>
        </p:txBody>
      </p:sp>
      <p:sp>
        <p:nvSpPr>
          <p:cNvPr id="61" name="テキスト ボックス 60">
            <a:extLst>
              <a:ext uri="{FF2B5EF4-FFF2-40B4-BE49-F238E27FC236}">
                <a16:creationId xmlns:a16="http://schemas.microsoft.com/office/drawing/2014/main" id="{C5563E79-10F6-6245-97E5-4CFCF1CCF4E3}"/>
              </a:ext>
            </a:extLst>
          </p:cNvPr>
          <p:cNvSpPr txBox="1"/>
          <p:nvPr/>
        </p:nvSpPr>
        <p:spPr>
          <a:xfrm>
            <a:off x="8677246" y="5307718"/>
            <a:ext cx="840709" cy="323165"/>
          </a:xfrm>
          <a:prstGeom prst="rect">
            <a:avLst/>
          </a:prstGeom>
          <a:noFill/>
        </p:spPr>
        <p:txBody>
          <a:bodyPr wrap="square" rtlCol="0" anchor="ctr">
            <a:spAutoFit/>
          </a:bodyPr>
          <a:lstStyle/>
          <a:p>
            <a:pPr algn="ctr">
              <a:lnSpc>
                <a:spcPct val="150000"/>
              </a:lnSpc>
            </a:pPr>
            <a:r>
              <a:rPr lang="en-US" altLang="ja-JP" sz="1000" dirty="0">
                <a:solidFill>
                  <a:srgbClr val="404040"/>
                </a:solidFill>
                <a:latin typeface="メイリオ"/>
                <a:ea typeface="メイリオ"/>
                <a:cs typeface="メイリオ"/>
              </a:rPr>
              <a:t>20%</a:t>
            </a:r>
          </a:p>
        </p:txBody>
      </p:sp>
      <p:sp>
        <p:nvSpPr>
          <p:cNvPr id="63" name="テキスト ボックス 62">
            <a:extLst>
              <a:ext uri="{FF2B5EF4-FFF2-40B4-BE49-F238E27FC236}">
                <a16:creationId xmlns:a16="http://schemas.microsoft.com/office/drawing/2014/main" id="{BABD67E1-955E-774B-B931-A44EE953016A}"/>
              </a:ext>
            </a:extLst>
          </p:cNvPr>
          <p:cNvSpPr txBox="1"/>
          <p:nvPr/>
        </p:nvSpPr>
        <p:spPr>
          <a:xfrm>
            <a:off x="1655119" y="1505464"/>
            <a:ext cx="3261605" cy="553998"/>
          </a:xfrm>
          <a:prstGeom prst="rect">
            <a:avLst/>
          </a:prstGeom>
          <a:noFill/>
        </p:spPr>
        <p:txBody>
          <a:bodyPr wrap="square" rtlCol="0" anchor="ctr">
            <a:spAutoFit/>
          </a:bodyPr>
          <a:lstStyle/>
          <a:p>
            <a:pPr>
              <a:lnSpc>
                <a:spcPct val="150000"/>
              </a:lnSpc>
            </a:pPr>
            <a:r>
              <a:rPr lang="ja-JP" altLang="en-US" sz="1000" dirty="0">
                <a:solidFill>
                  <a:srgbClr val="404040"/>
                </a:solidFill>
                <a:latin typeface="メイリオ"/>
                <a:ea typeface="メイリオ"/>
                <a:cs typeface="メイリオ"/>
              </a:rPr>
              <a:t>サービスの存在を知って</a:t>
            </a:r>
            <a:r>
              <a:rPr lang="en-US" altLang="ja-JP" sz="1000" dirty="0">
                <a:solidFill>
                  <a:srgbClr val="404040"/>
                </a:solidFill>
                <a:latin typeface="メイリオ"/>
                <a:ea typeface="メイリオ"/>
                <a:cs typeface="メイリオ"/>
              </a:rPr>
              <a:t>Web</a:t>
            </a:r>
            <a:r>
              <a:rPr lang="ja-JP" altLang="en-US" sz="1000" dirty="0">
                <a:solidFill>
                  <a:srgbClr val="404040"/>
                </a:solidFill>
                <a:latin typeface="メイリオ"/>
                <a:ea typeface="メイリオ"/>
                <a:cs typeface="メイリオ"/>
              </a:rPr>
              <a:t>ページへ訪問。無料トライアルアカウントに登録する。</a:t>
            </a:r>
            <a:endParaRPr lang="en-US" altLang="ja-JP" sz="1000" dirty="0">
              <a:solidFill>
                <a:srgbClr val="404040"/>
              </a:solidFill>
              <a:latin typeface="メイリオ"/>
              <a:ea typeface="メイリオ"/>
              <a:cs typeface="メイリオ"/>
            </a:endParaRPr>
          </a:p>
        </p:txBody>
      </p:sp>
      <p:sp>
        <p:nvSpPr>
          <p:cNvPr id="65" name="テキスト ボックス 64">
            <a:extLst>
              <a:ext uri="{FF2B5EF4-FFF2-40B4-BE49-F238E27FC236}">
                <a16:creationId xmlns:a16="http://schemas.microsoft.com/office/drawing/2014/main" id="{7965D86D-3476-3C44-B5DA-7E24D5DDA74B}"/>
              </a:ext>
            </a:extLst>
          </p:cNvPr>
          <p:cNvSpPr txBox="1"/>
          <p:nvPr/>
        </p:nvSpPr>
        <p:spPr>
          <a:xfrm>
            <a:off x="5069129" y="1281050"/>
            <a:ext cx="1670817" cy="323165"/>
          </a:xfrm>
          <a:prstGeom prst="rect">
            <a:avLst/>
          </a:prstGeom>
          <a:noFill/>
        </p:spPr>
        <p:txBody>
          <a:bodyPr wrap="square" rtlCol="0" anchor="ctr">
            <a:spAutoFit/>
          </a:bodyPr>
          <a:lstStyle/>
          <a:p>
            <a:pPr>
              <a:lnSpc>
                <a:spcPct val="150000"/>
              </a:lnSpc>
            </a:pPr>
            <a:r>
              <a:rPr lang="en-US" altLang="ja-JP" sz="1000" dirty="0">
                <a:solidFill>
                  <a:srgbClr val="404040"/>
                </a:solidFill>
                <a:latin typeface="メイリオ"/>
                <a:ea typeface="メイリオ"/>
                <a:cs typeface="メイリオ"/>
              </a:rPr>
              <a:t>1.Web</a:t>
            </a:r>
            <a:r>
              <a:rPr lang="ja-JP" altLang="en-US" sz="1000" dirty="0">
                <a:solidFill>
                  <a:srgbClr val="404040"/>
                </a:solidFill>
                <a:latin typeface="メイリオ"/>
                <a:ea typeface="メイリオ"/>
                <a:cs typeface="メイリオ"/>
              </a:rPr>
              <a:t>ページ初回訪問数</a:t>
            </a:r>
            <a:endParaRPr lang="en-US" altLang="ja-JP" sz="1000" dirty="0">
              <a:solidFill>
                <a:srgbClr val="404040"/>
              </a:solidFill>
              <a:latin typeface="メイリオ"/>
              <a:ea typeface="メイリオ"/>
              <a:cs typeface="メイリオ"/>
            </a:endParaRPr>
          </a:p>
        </p:txBody>
      </p:sp>
      <p:sp>
        <p:nvSpPr>
          <p:cNvPr id="66" name="テキスト ボックス 65">
            <a:extLst>
              <a:ext uri="{FF2B5EF4-FFF2-40B4-BE49-F238E27FC236}">
                <a16:creationId xmlns:a16="http://schemas.microsoft.com/office/drawing/2014/main" id="{EA873D95-11FD-6146-B7E1-1F4429F4C82C}"/>
              </a:ext>
            </a:extLst>
          </p:cNvPr>
          <p:cNvSpPr txBox="1"/>
          <p:nvPr/>
        </p:nvSpPr>
        <p:spPr>
          <a:xfrm>
            <a:off x="6837304" y="1279787"/>
            <a:ext cx="840709" cy="303929"/>
          </a:xfrm>
          <a:prstGeom prst="rect">
            <a:avLst/>
          </a:prstGeom>
          <a:noFill/>
        </p:spPr>
        <p:txBody>
          <a:bodyPr wrap="square" rtlCol="0" anchor="ctr">
            <a:spAutoFit/>
          </a:bodyPr>
          <a:lstStyle/>
          <a:p>
            <a:pPr algn="ctr">
              <a:lnSpc>
                <a:spcPct val="150000"/>
              </a:lnSpc>
            </a:pPr>
            <a:r>
              <a:rPr lang="en-US" altLang="ja-JP" sz="1000" dirty="0">
                <a:solidFill>
                  <a:srgbClr val="404040"/>
                </a:solidFill>
                <a:latin typeface="メイリオ"/>
                <a:ea typeface="メイリオ"/>
                <a:cs typeface="メイリオ"/>
              </a:rPr>
              <a:t>9,500</a:t>
            </a:r>
            <a:r>
              <a:rPr lang="ja-JP" altLang="en-US" sz="1000" dirty="0">
                <a:solidFill>
                  <a:srgbClr val="404040"/>
                </a:solidFill>
                <a:latin typeface="メイリオ"/>
                <a:ea typeface="メイリオ"/>
                <a:cs typeface="メイリオ"/>
              </a:rPr>
              <a:t>人</a:t>
            </a:r>
            <a:endParaRPr lang="en-US" altLang="ja-JP" sz="1000" dirty="0">
              <a:solidFill>
                <a:srgbClr val="404040"/>
              </a:solidFill>
              <a:latin typeface="メイリオ"/>
              <a:ea typeface="メイリオ"/>
              <a:cs typeface="メイリオ"/>
            </a:endParaRPr>
          </a:p>
        </p:txBody>
      </p:sp>
      <p:sp>
        <p:nvSpPr>
          <p:cNvPr id="67" name="テキスト ボックス 66">
            <a:extLst>
              <a:ext uri="{FF2B5EF4-FFF2-40B4-BE49-F238E27FC236}">
                <a16:creationId xmlns:a16="http://schemas.microsoft.com/office/drawing/2014/main" id="{3A364DC9-10FA-0A4F-AA3E-1770031F45A2}"/>
              </a:ext>
            </a:extLst>
          </p:cNvPr>
          <p:cNvSpPr txBox="1"/>
          <p:nvPr/>
        </p:nvSpPr>
        <p:spPr>
          <a:xfrm>
            <a:off x="8677246" y="1270169"/>
            <a:ext cx="840709" cy="323165"/>
          </a:xfrm>
          <a:prstGeom prst="rect">
            <a:avLst/>
          </a:prstGeom>
          <a:noFill/>
        </p:spPr>
        <p:txBody>
          <a:bodyPr wrap="square" rtlCol="0" anchor="ctr">
            <a:spAutoFit/>
          </a:bodyPr>
          <a:lstStyle/>
          <a:p>
            <a:pPr algn="ctr">
              <a:lnSpc>
                <a:spcPct val="150000"/>
              </a:lnSpc>
            </a:pPr>
            <a:r>
              <a:rPr lang="en-US" altLang="ja-JP" sz="1000" dirty="0">
                <a:solidFill>
                  <a:srgbClr val="404040"/>
                </a:solidFill>
                <a:latin typeface="メイリオ"/>
                <a:ea typeface="メイリオ"/>
                <a:cs typeface="メイリオ"/>
              </a:rPr>
              <a:t>100%</a:t>
            </a:r>
          </a:p>
        </p:txBody>
      </p:sp>
      <p:sp>
        <p:nvSpPr>
          <p:cNvPr id="68" name="テキスト ボックス 67">
            <a:extLst>
              <a:ext uri="{FF2B5EF4-FFF2-40B4-BE49-F238E27FC236}">
                <a16:creationId xmlns:a16="http://schemas.microsoft.com/office/drawing/2014/main" id="{C7C4AFB3-1DDC-234F-A3E8-D8FA8C59F82A}"/>
              </a:ext>
            </a:extLst>
          </p:cNvPr>
          <p:cNvSpPr txBox="1"/>
          <p:nvPr/>
        </p:nvSpPr>
        <p:spPr>
          <a:xfrm>
            <a:off x="5067599" y="1713316"/>
            <a:ext cx="1673876" cy="553998"/>
          </a:xfrm>
          <a:prstGeom prst="rect">
            <a:avLst/>
          </a:prstGeom>
          <a:noFill/>
        </p:spPr>
        <p:txBody>
          <a:bodyPr wrap="square" rtlCol="0" anchor="ctr">
            <a:spAutoFit/>
          </a:bodyPr>
          <a:lstStyle/>
          <a:p>
            <a:pPr>
              <a:lnSpc>
                <a:spcPct val="150000"/>
              </a:lnSpc>
            </a:pPr>
            <a:r>
              <a:rPr lang="en-US" altLang="ja-JP" sz="1000" dirty="0">
                <a:solidFill>
                  <a:srgbClr val="404040"/>
                </a:solidFill>
                <a:latin typeface="メイリオ"/>
                <a:ea typeface="メイリオ"/>
                <a:cs typeface="メイリオ"/>
              </a:rPr>
              <a:t>2.</a:t>
            </a:r>
            <a:r>
              <a:rPr lang="ja-JP" altLang="en-US" sz="1000" dirty="0">
                <a:solidFill>
                  <a:srgbClr val="404040"/>
                </a:solidFill>
                <a:latin typeface="メイリオ"/>
                <a:ea typeface="メイリオ"/>
                <a:cs typeface="メイリオ"/>
              </a:rPr>
              <a:t>無料トライアルアカウント登録者数</a:t>
            </a:r>
            <a:endParaRPr lang="en-US" altLang="ja-JP" sz="1000" dirty="0">
              <a:solidFill>
                <a:srgbClr val="404040"/>
              </a:solidFill>
              <a:latin typeface="メイリオ"/>
              <a:ea typeface="メイリオ"/>
              <a:cs typeface="メイリオ"/>
            </a:endParaRPr>
          </a:p>
        </p:txBody>
      </p:sp>
      <p:sp>
        <p:nvSpPr>
          <p:cNvPr id="69" name="テキスト ボックス 68">
            <a:extLst>
              <a:ext uri="{FF2B5EF4-FFF2-40B4-BE49-F238E27FC236}">
                <a16:creationId xmlns:a16="http://schemas.microsoft.com/office/drawing/2014/main" id="{73B21B62-8D3B-004F-81B0-AE7E0A55F430}"/>
              </a:ext>
            </a:extLst>
          </p:cNvPr>
          <p:cNvSpPr txBox="1"/>
          <p:nvPr/>
        </p:nvSpPr>
        <p:spPr>
          <a:xfrm>
            <a:off x="6837304" y="1696906"/>
            <a:ext cx="840709" cy="303929"/>
          </a:xfrm>
          <a:prstGeom prst="rect">
            <a:avLst/>
          </a:prstGeom>
          <a:noFill/>
        </p:spPr>
        <p:txBody>
          <a:bodyPr wrap="square" rtlCol="0" anchor="ctr">
            <a:spAutoFit/>
          </a:bodyPr>
          <a:lstStyle/>
          <a:p>
            <a:pPr algn="ctr">
              <a:lnSpc>
                <a:spcPct val="150000"/>
              </a:lnSpc>
            </a:pPr>
            <a:r>
              <a:rPr lang="en-US" altLang="ja-JP" sz="1000" dirty="0">
                <a:solidFill>
                  <a:srgbClr val="404040"/>
                </a:solidFill>
                <a:latin typeface="メイリオ"/>
                <a:ea typeface="メイリオ"/>
                <a:cs typeface="メイリオ"/>
              </a:rPr>
              <a:t>6,745</a:t>
            </a:r>
            <a:r>
              <a:rPr lang="ja-JP" altLang="en-US" sz="1000" dirty="0">
                <a:solidFill>
                  <a:srgbClr val="404040"/>
                </a:solidFill>
                <a:latin typeface="メイリオ"/>
                <a:ea typeface="メイリオ"/>
                <a:cs typeface="メイリオ"/>
              </a:rPr>
              <a:t>人</a:t>
            </a:r>
            <a:endParaRPr lang="en-US" altLang="ja-JP" sz="1000" dirty="0">
              <a:solidFill>
                <a:srgbClr val="404040"/>
              </a:solidFill>
              <a:latin typeface="メイリオ"/>
              <a:ea typeface="メイリオ"/>
              <a:cs typeface="メイリオ"/>
            </a:endParaRPr>
          </a:p>
        </p:txBody>
      </p:sp>
      <p:sp>
        <p:nvSpPr>
          <p:cNvPr id="70" name="テキスト ボックス 69">
            <a:extLst>
              <a:ext uri="{FF2B5EF4-FFF2-40B4-BE49-F238E27FC236}">
                <a16:creationId xmlns:a16="http://schemas.microsoft.com/office/drawing/2014/main" id="{FF5A9EDB-090C-D643-ACB8-DD690C7C3385}"/>
              </a:ext>
            </a:extLst>
          </p:cNvPr>
          <p:cNvSpPr txBox="1"/>
          <p:nvPr/>
        </p:nvSpPr>
        <p:spPr>
          <a:xfrm>
            <a:off x="7757275" y="1696906"/>
            <a:ext cx="840709" cy="303929"/>
          </a:xfrm>
          <a:prstGeom prst="rect">
            <a:avLst/>
          </a:prstGeom>
          <a:noFill/>
        </p:spPr>
        <p:txBody>
          <a:bodyPr wrap="square" rtlCol="0" anchor="ctr">
            <a:spAutoFit/>
          </a:bodyPr>
          <a:lstStyle/>
          <a:p>
            <a:pPr algn="ctr">
              <a:lnSpc>
                <a:spcPct val="150000"/>
              </a:lnSpc>
            </a:pPr>
            <a:r>
              <a:rPr lang="en-US" altLang="ja-JP" sz="1000" dirty="0">
                <a:solidFill>
                  <a:srgbClr val="404040"/>
                </a:solidFill>
                <a:latin typeface="メイリオ"/>
                <a:ea typeface="メイリオ"/>
                <a:cs typeface="メイリオ"/>
              </a:rPr>
              <a:t>71%</a:t>
            </a:r>
          </a:p>
        </p:txBody>
      </p:sp>
      <p:sp>
        <p:nvSpPr>
          <p:cNvPr id="71" name="テキスト ボックス 70">
            <a:extLst>
              <a:ext uri="{FF2B5EF4-FFF2-40B4-BE49-F238E27FC236}">
                <a16:creationId xmlns:a16="http://schemas.microsoft.com/office/drawing/2014/main" id="{41BEEE4C-6E35-A24C-B7EB-41D82DDCD407}"/>
              </a:ext>
            </a:extLst>
          </p:cNvPr>
          <p:cNvSpPr txBox="1"/>
          <p:nvPr/>
        </p:nvSpPr>
        <p:spPr>
          <a:xfrm>
            <a:off x="8677246" y="1687288"/>
            <a:ext cx="840709" cy="323165"/>
          </a:xfrm>
          <a:prstGeom prst="rect">
            <a:avLst/>
          </a:prstGeom>
          <a:noFill/>
        </p:spPr>
        <p:txBody>
          <a:bodyPr wrap="square" rtlCol="0" anchor="ctr">
            <a:spAutoFit/>
          </a:bodyPr>
          <a:lstStyle/>
          <a:p>
            <a:pPr algn="ctr">
              <a:lnSpc>
                <a:spcPct val="150000"/>
              </a:lnSpc>
            </a:pPr>
            <a:r>
              <a:rPr lang="en-US" altLang="ja-JP" sz="1000" dirty="0">
                <a:solidFill>
                  <a:srgbClr val="404040"/>
                </a:solidFill>
                <a:latin typeface="メイリオ"/>
                <a:ea typeface="メイリオ"/>
                <a:cs typeface="メイリオ"/>
              </a:rPr>
              <a:t>80%</a:t>
            </a:r>
          </a:p>
        </p:txBody>
      </p:sp>
      <p:sp>
        <p:nvSpPr>
          <p:cNvPr id="72" name="テキスト ボックス 71">
            <a:extLst>
              <a:ext uri="{FF2B5EF4-FFF2-40B4-BE49-F238E27FC236}">
                <a16:creationId xmlns:a16="http://schemas.microsoft.com/office/drawing/2014/main" id="{08782AAF-E3F5-1A4A-A91D-6BED84061662}"/>
              </a:ext>
            </a:extLst>
          </p:cNvPr>
          <p:cNvSpPr txBox="1"/>
          <p:nvPr/>
        </p:nvSpPr>
        <p:spPr>
          <a:xfrm>
            <a:off x="7757275" y="1270169"/>
            <a:ext cx="840709" cy="323165"/>
          </a:xfrm>
          <a:prstGeom prst="rect">
            <a:avLst/>
          </a:prstGeom>
          <a:noFill/>
        </p:spPr>
        <p:txBody>
          <a:bodyPr wrap="square" rtlCol="0" anchor="ctr">
            <a:spAutoFit/>
          </a:bodyPr>
          <a:lstStyle/>
          <a:p>
            <a:pPr algn="ctr">
              <a:lnSpc>
                <a:spcPct val="150000"/>
              </a:lnSpc>
            </a:pPr>
            <a:r>
              <a:rPr lang="en-US" altLang="ja-JP" sz="1000" dirty="0">
                <a:solidFill>
                  <a:srgbClr val="404040"/>
                </a:solidFill>
                <a:latin typeface="メイリオ"/>
                <a:ea typeface="メイリオ"/>
                <a:cs typeface="メイリオ"/>
              </a:rPr>
              <a:t>100%</a:t>
            </a:r>
          </a:p>
        </p:txBody>
      </p:sp>
      <p:sp>
        <p:nvSpPr>
          <p:cNvPr id="74" name="テキスト ボックス 73">
            <a:extLst>
              <a:ext uri="{FF2B5EF4-FFF2-40B4-BE49-F238E27FC236}">
                <a16:creationId xmlns:a16="http://schemas.microsoft.com/office/drawing/2014/main" id="{C86653DD-A7F0-5D46-8742-840BE32BD47D}"/>
              </a:ext>
            </a:extLst>
          </p:cNvPr>
          <p:cNvSpPr txBox="1"/>
          <p:nvPr/>
        </p:nvSpPr>
        <p:spPr>
          <a:xfrm>
            <a:off x="1655119" y="2651307"/>
            <a:ext cx="3261605" cy="553998"/>
          </a:xfrm>
          <a:prstGeom prst="rect">
            <a:avLst/>
          </a:prstGeom>
          <a:noFill/>
        </p:spPr>
        <p:txBody>
          <a:bodyPr wrap="square" rtlCol="0" anchor="ctr">
            <a:spAutoFit/>
          </a:bodyPr>
          <a:lstStyle/>
          <a:p>
            <a:pPr>
              <a:lnSpc>
                <a:spcPct val="150000"/>
              </a:lnSpc>
            </a:pPr>
            <a:r>
              <a:rPr lang="ja-JP" altLang="en-US" sz="1000" dirty="0">
                <a:solidFill>
                  <a:srgbClr val="404040"/>
                </a:solidFill>
                <a:latin typeface="メイリオ"/>
                <a:ea typeface="メイリオ"/>
                <a:cs typeface="メイリオ"/>
              </a:rPr>
              <a:t>無料トライアルアカウントに登録後、見放題コンテンツ一覧ページから気になるドラマを視聴する。</a:t>
            </a:r>
            <a:endParaRPr lang="en-US" altLang="ja-JP" sz="1000" dirty="0">
              <a:solidFill>
                <a:srgbClr val="404040"/>
              </a:solidFill>
              <a:latin typeface="メイリオ"/>
              <a:ea typeface="メイリオ"/>
              <a:cs typeface="メイリオ"/>
            </a:endParaRPr>
          </a:p>
        </p:txBody>
      </p:sp>
      <p:sp>
        <p:nvSpPr>
          <p:cNvPr id="75" name="テキスト ボックス 74">
            <a:extLst>
              <a:ext uri="{FF2B5EF4-FFF2-40B4-BE49-F238E27FC236}">
                <a16:creationId xmlns:a16="http://schemas.microsoft.com/office/drawing/2014/main" id="{A3BB5C65-F13A-404A-B91D-FEB100ECEF42}"/>
              </a:ext>
            </a:extLst>
          </p:cNvPr>
          <p:cNvSpPr txBox="1"/>
          <p:nvPr/>
        </p:nvSpPr>
        <p:spPr>
          <a:xfrm>
            <a:off x="5069129" y="2651307"/>
            <a:ext cx="1670817" cy="553998"/>
          </a:xfrm>
          <a:prstGeom prst="rect">
            <a:avLst/>
          </a:prstGeom>
          <a:noFill/>
        </p:spPr>
        <p:txBody>
          <a:bodyPr wrap="square" rtlCol="0" anchor="ctr">
            <a:spAutoFit/>
          </a:bodyPr>
          <a:lstStyle/>
          <a:p>
            <a:pPr>
              <a:lnSpc>
                <a:spcPct val="150000"/>
              </a:lnSpc>
            </a:pPr>
            <a:r>
              <a:rPr lang="en-US" altLang="ja-JP" sz="1000" dirty="0">
                <a:solidFill>
                  <a:srgbClr val="404040"/>
                </a:solidFill>
                <a:latin typeface="メイリオ"/>
                <a:ea typeface="メイリオ"/>
                <a:cs typeface="メイリオ"/>
              </a:rPr>
              <a:t>3.</a:t>
            </a:r>
            <a:r>
              <a:rPr lang="ja-JP" altLang="en-US" sz="1000" dirty="0">
                <a:solidFill>
                  <a:srgbClr val="404040"/>
                </a:solidFill>
                <a:latin typeface="メイリオ"/>
                <a:ea typeface="メイリオ"/>
                <a:cs typeface="メイリオ"/>
              </a:rPr>
              <a:t>登録後、</a:t>
            </a:r>
            <a:r>
              <a:rPr lang="en-US" altLang="ja-JP" sz="1000" dirty="0">
                <a:solidFill>
                  <a:srgbClr val="404040"/>
                </a:solidFill>
                <a:latin typeface="メイリオ"/>
                <a:ea typeface="メイリオ"/>
                <a:cs typeface="メイリオ"/>
              </a:rPr>
              <a:t>1</a:t>
            </a:r>
            <a:r>
              <a:rPr lang="ja-JP" altLang="en-US" sz="1000" dirty="0">
                <a:solidFill>
                  <a:srgbClr val="404040"/>
                </a:solidFill>
                <a:latin typeface="メイリオ"/>
                <a:ea typeface="メイリオ"/>
                <a:cs typeface="メイリオ"/>
              </a:rPr>
              <a:t>本以上の動画の視聴を完了した顧客数</a:t>
            </a:r>
            <a:endParaRPr lang="en-US" altLang="ja-JP" sz="1000" dirty="0">
              <a:solidFill>
                <a:srgbClr val="404040"/>
              </a:solidFill>
              <a:latin typeface="メイリオ"/>
              <a:ea typeface="メイリオ"/>
              <a:cs typeface="メイリオ"/>
            </a:endParaRPr>
          </a:p>
        </p:txBody>
      </p:sp>
      <p:sp>
        <p:nvSpPr>
          <p:cNvPr id="76" name="テキスト ボックス 75">
            <a:extLst>
              <a:ext uri="{FF2B5EF4-FFF2-40B4-BE49-F238E27FC236}">
                <a16:creationId xmlns:a16="http://schemas.microsoft.com/office/drawing/2014/main" id="{121456DE-001A-4E40-9A32-FCC97D911448}"/>
              </a:ext>
            </a:extLst>
          </p:cNvPr>
          <p:cNvSpPr txBox="1"/>
          <p:nvPr/>
        </p:nvSpPr>
        <p:spPr>
          <a:xfrm>
            <a:off x="6837304" y="2651307"/>
            <a:ext cx="840709" cy="303929"/>
          </a:xfrm>
          <a:prstGeom prst="rect">
            <a:avLst/>
          </a:prstGeom>
          <a:noFill/>
        </p:spPr>
        <p:txBody>
          <a:bodyPr wrap="square" rtlCol="0" anchor="ctr">
            <a:spAutoFit/>
          </a:bodyPr>
          <a:lstStyle/>
          <a:p>
            <a:pPr algn="ctr">
              <a:lnSpc>
                <a:spcPct val="150000"/>
              </a:lnSpc>
            </a:pPr>
            <a:r>
              <a:rPr lang="en-US" altLang="ja-JP" sz="1000" dirty="0">
                <a:solidFill>
                  <a:srgbClr val="404040"/>
                </a:solidFill>
                <a:latin typeface="メイリオ"/>
                <a:ea typeface="メイリオ"/>
                <a:cs typeface="メイリオ"/>
              </a:rPr>
              <a:t>5,035</a:t>
            </a:r>
            <a:r>
              <a:rPr lang="ja-JP" altLang="en-US" sz="1000" dirty="0">
                <a:solidFill>
                  <a:srgbClr val="404040"/>
                </a:solidFill>
                <a:latin typeface="メイリオ"/>
                <a:ea typeface="メイリオ"/>
                <a:cs typeface="メイリオ"/>
              </a:rPr>
              <a:t>人</a:t>
            </a:r>
            <a:endParaRPr lang="en-US" altLang="ja-JP" sz="1000" dirty="0">
              <a:solidFill>
                <a:srgbClr val="404040"/>
              </a:solidFill>
              <a:latin typeface="メイリオ"/>
              <a:ea typeface="メイリオ"/>
              <a:cs typeface="メイリオ"/>
            </a:endParaRPr>
          </a:p>
        </p:txBody>
      </p:sp>
      <p:sp>
        <p:nvSpPr>
          <p:cNvPr id="77" name="テキスト ボックス 76">
            <a:extLst>
              <a:ext uri="{FF2B5EF4-FFF2-40B4-BE49-F238E27FC236}">
                <a16:creationId xmlns:a16="http://schemas.microsoft.com/office/drawing/2014/main" id="{F5E709E6-C84D-6443-A51D-8FCC2F6FCF1E}"/>
              </a:ext>
            </a:extLst>
          </p:cNvPr>
          <p:cNvSpPr txBox="1"/>
          <p:nvPr/>
        </p:nvSpPr>
        <p:spPr>
          <a:xfrm>
            <a:off x="7757275" y="2651307"/>
            <a:ext cx="840709" cy="303929"/>
          </a:xfrm>
          <a:prstGeom prst="rect">
            <a:avLst/>
          </a:prstGeom>
          <a:noFill/>
        </p:spPr>
        <p:txBody>
          <a:bodyPr wrap="square" rtlCol="0" anchor="ctr">
            <a:spAutoFit/>
          </a:bodyPr>
          <a:lstStyle/>
          <a:p>
            <a:pPr algn="ctr">
              <a:lnSpc>
                <a:spcPct val="150000"/>
              </a:lnSpc>
            </a:pPr>
            <a:r>
              <a:rPr lang="en-US" altLang="ja-JP" sz="1000" dirty="0">
                <a:solidFill>
                  <a:srgbClr val="404040"/>
                </a:solidFill>
                <a:latin typeface="メイリオ"/>
                <a:ea typeface="メイリオ"/>
                <a:cs typeface="メイリオ"/>
              </a:rPr>
              <a:t>53%</a:t>
            </a:r>
          </a:p>
        </p:txBody>
      </p:sp>
      <p:sp>
        <p:nvSpPr>
          <p:cNvPr id="78" name="テキスト ボックス 77">
            <a:extLst>
              <a:ext uri="{FF2B5EF4-FFF2-40B4-BE49-F238E27FC236}">
                <a16:creationId xmlns:a16="http://schemas.microsoft.com/office/drawing/2014/main" id="{0C05FC9E-AB68-964F-A3B8-BFB8E04F77D9}"/>
              </a:ext>
            </a:extLst>
          </p:cNvPr>
          <p:cNvSpPr txBox="1"/>
          <p:nvPr/>
        </p:nvSpPr>
        <p:spPr>
          <a:xfrm>
            <a:off x="8677246" y="2651307"/>
            <a:ext cx="840709" cy="323165"/>
          </a:xfrm>
          <a:prstGeom prst="rect">
            <a:avLst/>
          </a:prstGeom>
          <a:noFill/>
        </p:spPr>
        <p:txBody>
          <a:bodyPr wrap="square" rtlCol="0" anchor="ctr">
            <a:spAutoFit/>
          </a:bodyPr>
          <a:lstStyle/>
          <a:p>
            <a:pPr algn="ctr">
              <a:lnSpc>
                <a:spcPct val="150000"/>
              </a:lnSpc>
            </a:pPr>
            <a:r>
              <a:rPr lang="en-US" altLang="ja-JP" sz="1000" dirty="0">
                <a:solidFill>
                  <a:srgbClr val="404040"/>
                </a:solidFill>
                <a:latin typeface="メイリオ"/>
                <a:ea typeface="メイリオ"/>
                <a:cs typeface="メイリオ"/>
              </a:rPr>
              <a:t>60%</a:t>
            </a:r>
          </a:p>
        </p:txBody>
      </p:sp>
      <p:sp>
        <p:nvSpPr>
          <p:cNvPr id="79" name="テキスト ボックス 78">
            <a:extLst>
              <a:ext uri="{FF2B5EF4-FFF2-40B4-BE49-F238E27FC236}">
                <a16:creationId xmlns:a16="http://schemas.microsoft.com/office/drawing/2014/main" id="{9E17CF04-CFB9-E947-9D5F-2B54BBE2C6D5}"/>
              </a:ext>
            </a:extLst>
          </p:cNvPr>
          <p:cNvSpPr txBox="1"/>
          <p:nvPr/>
        </p:nvSpPr>
        <p:spPr>
          <a:xfrm>
            <a:off x="1655119" y="3985343"/>
            <a:ext cx="3261605" cy="553998"/>
          </a:xfrm>
          <a:prstGeom prst="rect">
            <a:avLst/>
          </a:prstGeom>
          <a:noFill/>
        </p:spPr>
        <p:txBody>
          <a:bodyPr wrap="square" rtlCol="0" anchor="ctr">
            <a:spAutoFit/>
          </a:bodyPr>
          <a:lstStyle/>
          <a:p>
            <a:pPr>
              <a:lnSpc>
                <a:spcPct val="150000"/>
              </a:lnSpc>
            </a:pPr>
            <a:r>
              <a:rPr lang="ja-JP" altLang="en-US" sz="1000" dirty="0">
                <a:solidFill>
                  <a:srgbClr val="404040"/>
                </a:solidFill>
                <a:latin typeface="メイリオ"/>
                <a:ea typeface="メイリオ"/>
                <a:cs typeface="メイリオ"/>
              </a:rPr>
              <a:t>初回利用から</a:t>
            </a:r>
            <a:r>
              <a:rPr lang="en-US" altLang="ja-JP" sz="1000" dirty="0">
                <a:solidFill>
                  <a:srgbClr val="404040"/>
                </a:solidFill>
                <a:latin typeface="メイリオ"/>
                <a:ea typeface="メイリオ"/>
                <a:cs typeface="メイリオ"/>
              </a:rPr>
              <a:t>1</a:t>
            </a:r>
            <a:r>
              <a:rPr lang="ja-JP" altLang="en-US" sz="1000" dirty="0">
                <a:solidFill>
                  <a:srgbClr val="404040"/>
                </a:solidFill>
                <a:latin typeface="メイリオ"/>
                <a:ea typeface="メイリオ"/>
                <a:cs typeface="メイリオ"/>
              </a:rPr>
              <a:t>週間以内に、再度見放題コンテンツを視聴する。</a:t>
            </a:r>
            <a:endParaRPr lang="en-US" altLang="ja-JP" sz="1000" dirty="0">
              <a:solidFill>
                <a:srgbClr val="404040"/>
              </a:solidFill>
              <a:latin typeface="メイリオ"/>
              <a:ea typeface="メイリオ"/>
              <a:cs typeface="メイリオ"/>
            </a:endParaRPr>
          </a:p>
        </p:txBody>
      </p:sp>
      <p:sp>
        <p:nvSpPr>
          <p:cNvPr id="80" name="テキスト ボックス 79">
            <a:extLst>
              <a:ext uri="{FF2B5EF4-FFF2-40B4-BE49-F238E27FC236}">
                <a16:creationId xmlns:a16="http://schemas.microsoft.com/office/drawing/2014/main" id="{049BD4A5-739B-9A41-B742-447A93F6198D}"/>
              </a:ext>
            </a:extLst>
          </p:cNvPr>
          <p:cNvSpPr txBox="1"/>
          <p:nvPr/>
        </p:nvSpPr>
        <p:spPr>
          <a:xfrm>
            <a:off x="5069129" y="3985343"/>
            <a:ext cx="1670817" cy="553998"/>
          </a:xfrm>
          <a:prstGeom prst="rect">
            <a:avLst/>
          </a:prstGeom>
          <a:noFill/>
        </p:spPr>
        <p:txBody>
          <a:bodyPr wrap="square" rtlCol="0" anchor="ctr">
            <a:spAutoFit/>
          </a:bodyPr>
          <a:lstStyle/>
          <a:p>
            <a:pPr>
              <a:lnSpc>
                <a:spcPct val="150000"/>
              </a:lnSpc>
            </a:pPr>
            <a:r>
              <a:rPr lang="en-US" altLang="ja-JP" sz="1000" dirty="0">
                <a:solidFill>
                  <a:srgbClr val="404040"/>
                </a:solidFill>
                <a:latin typeface="メイリオ"/>
                <a:ea typeface="メイリオ"/>
                <a:cs typeface="メイリオ"/>
              </a:rPr>
              <a:t>4.1</a:t>
            </a:r>
            <a:r>
              <a:rPr lang="ja-JP" altLang="en-US" sz="1000" dirty="0">
                <a:solidFill>
                  <a:srgbClr val="404040"/>
                </a:solidFill>
                <a:latin typeface="メイリオ"/>
                <a:ea typeface="メイリオ"/>
                <a:cs typeface="メイリオ"/>
              </a:rPr>
              <a:t>週間以内に再訪問し、</a:t>
            </a:r>
            <a:r>
              <a:rPr lang="en-US" altLang="ja-JP" sz="1000" dirty="0">
                <a:solidFill>
                  <a:srgbClr val="404040"/>
                </a:solidFill>
                <a:latin typeface="メイリオ"/>
                <a:ea typeface="メイリオ"/>
                <a:cs typeface="メイリオ"/>
              </a:rPr>
              <a:t>2</a:t>
            </a:r>
            <a:r>
              <a:rPr lang="ja-JP" altLang="en-US" sz="1000" dirty="0">
                <a:solidFill>
                  <a:srgbClr val="404040"/>
                </a:solidFill>
                <a:latin typeface="メイリオ"/>
                <a:ea typeface="メイリオ"/>
                <a:cs typeface="メイリオ"/>
              </a:rPr>
              <a:t>回以上視聴した顧客数</a:t>
            </a:r>
            <a:endParaRPr lang="en-US" altLang="ja-JP" sz="1000" dirty="0">
              <a:solidFill>
                <a:srgbClr val="404040"/>
              </a:solidFill>
              <a:latin typeface="メイリオ"/>
              <a:ea typeface="メイリオ"/>
              <a:cs typeface="メイリオ"/>
            </a:endParaRPr>
          </a:p>
        </p:txBody>
      </p:sp>
      <p:sp>
        <p:nvSpPr>
          <p:cNvPr id="81" name="テキスト ボックス 80">
            <a:extLst>
              <a:ext uri="{FF2B5EF4-FFF2-40B4-BE49-F238E27FC236}">
                <a16:creationId xmlns:a16="http://schemas.microsoft.com/office/drawing/2014/main" id="{6385175B-4C63-DA4C-8879-5977386234A3}"/>
              </a:ext>
            </a:extLst>
          </p:cNvPr>
          <p:cNvSpPr txBox="1"/>
          <p:nvPr/>
        </p:nvSpPr>
        <p:spPr>
          <a:xfrm>
            <a:off x="6837304" y="3994961"/>
            <a:ext cx="840709" cy="303929"/>
          </a:xfrm>
          <a:prstGeom prst="rect">
            <a:avLst/>
          </a:prstGeom>
          <a:noFill/>
        </p:spPr>
        <p:txBody>
          <a:bodyPr wrap="square" rtlCol="0" anchor="ctr">
            <a:spAutoFit/>
          </a:bodyPr>
          <a:lstStyle/>
          <a:p>
            <a:pPr algn="ctr">
              <a:lnSpc>
                <a:spcPct val="150000"/>
              </a:lnSpc>
            </a:pPr>
            <a:r>
              <a:rPr lang="en-US" altLang="ja-JP" sz="1000" dirty="0">
                <a:solidFill>
                  <a:srgbClr val="404040"/>
                </a:solidFill>
                <a:latin typeface="メイリオ"/>
                <a:ea typeface="メイリオ"/>
                <a:cs typeface="メイリオ"/>
              </a:rPr>
              <a:t>2,090</a:t>
            </a:r>
            <a:r>
              <a:rPr lang="ja-JP" altLang="en-US" sz="1000" dirty="0">
                <a:solidFill>
                  <a:srgbClr val="404040"/>
                </a:solidFill>
                <a:latin typeface="メイリオ"/>
                <a:ea typeface="メイリオ"/>
                <a:cs typeface="メイリオ"/>
              </a:rPr>
              <a:t>人</a:t>
            </a:r>
            <a:endParaRPr lang="en-US" altLang="ja-JP" sz="1000" dirty="0">
              <a:solidFill>
                <a:srgbClr val="404040"/>
              </a:solidFill>
              <a:latin typeface="メイリオ"/>
              <a:ea typeface="メイリオ"/>
              <a:cs typeface="メイリオ"/>
            </a:endParaRPr>
          </a:p>
        </p:txBody>
      </p:sp>
      <p:sp>
        <p:nvSpPr>
          <p:cNvPr id="82" name="テキスト ボックス 81">
            <a:extLst>
              <a:ext uri="{FF2B5EF4-FFF2-40B4-BE49-F238E27FC236}">
                <a16:creationId xmlns:a16="http://schemas.microsoft.com/office/drawing/2014/main" id="{57904731-3357-5943-BC6B-7A4AAE279E31}"/>
              </a:ext>
            </a:extLst>
          </p:cNvPr>
          <p:cNvSpPr txBox="1"/>
          <p:nvPr/>
        </p:nvSpPr>
        <p:spPr>
          <a:xfrm>
            <a:off x="7757275" y="3994961"/>
            <a:ext cx="840709" cy="303929"/>
          </a:xfrm>
          <a:prstGeom prst="rect">
            <a:avLst/>
          </a:prstGeom>
          <a:noFill/>
        </p:spPr>
        <p:txBody>
          <a:bodyPr wrap="square" rtlCol="0" anchor="ctr">
            <a:spAutoFit/>
          </a:bodyPr>
          <a:lstStyle/>
          <a:p>
            <a:pPr algn="ctr">
              <a:lnSpc>
                <a:spcPct val="150000"/>
              </a:lnSpc>
            </a:pPr>
            <a:r>
              <a:rPr lang="en-US" altLang="ja-JP" sz="1000" dirty="0">
                <a:solidFill>
                  <a:srgbClr val="404040"/>
                </a:solidFill>
                <a:latin typeface="メイリオ"/>
                <a:ea typeface="メイリオ"/>
                <a:cs typeface="メイリオ"/>
              </a:rPr>
              <a:t>22%</a:t>
            </a:r>
          </a:p>
        </p:txBody>
      </p:sp>
      <p:sp>
        <p:nvSpPr>
          <p:cNvPr id="83" name="テキスト ボックス 82">
            <a:extLst>
              <a:ext uri="{FF2B5EF4-FFF2-40B4-BE49-F238E27FC236}">
                <a16:creationId xmlns:a16="http://schemas.microsoft.com/office/drawing/2014/main" id="{272D4B45-F065-F947-A836-4761A9399A54}"/>
              </a:ext>
            </a:extLst>
          </p:cNvPr>
          <p:cNvSpPr txBox="1"/>
          <p:nvPr/>
        </p:nvSpPr>
        <p:spPr>
          <a:xfrm>
            <a:off x="8677246" y="3985343"/>
            <a:ext cx="840709" cy="323165"/>
          </a:xfrm>
          <a:prstGeom prst="rect">
            <a:avLst/>
          </a:prstGeom>
          <a:noFill/>
        </p:spPr>
        <p:txBody>
          <a:bodyPr wrap="square" rtlCol="0" anchor="ctr">
            <a:spAutoFit/>
          </a:bodyPr>
          <a:lstStyle/>
          <a:p>
            <a:pPr algn="ctr">
              <a:lnSpc>
                <a:spcPct val="150000"/>
              </a:lnSpc>
            </a:pPr>
            <a:r>
              <a:rPr lang="en-US" altLang="ja-JP" sz="1000" dirty="0">
                <a:solidFill>
                  <a:srgbClr val="404040"/>
                </a:solidFill>
                <a:latin typeface="メイリオ"/>
                <a:ea typeface="メイリオ"/>
                <a:cs typeface="メイリオ"/>
              </a:rPr>
              <a:t>40%</a:t>
            </a:r>
          </a:p>
        </p:txBody>
      </p:sp>
      <p:sp>
        <p:nvSpPr>
          <p:cNvPr id="48" name="テキスト ボックス 47">
            <a:extLst>
              <a:ext uri="{FF2B5EF4-FFF2-40B4-BE49-F238E27FC236}">
                <a16:creationId xmlns:a16="http://schemas.microsoft.com/office/drawing/2014/main" id="{9B200EC5-0B34-4428-AFBE-8CC91E38D929}"/>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4.</a:t>
            </a:r>
            <a:r>
              <a:rPr lang="ja-JP" altLang="en-US" sz="900" dirty="0">
                <a:latin typeface="Meiryo UI" panose="020B0604030504040204" pitchFamily="50" charset="-128"/>
                <a:ea typeface="Meiryo UI" panose="020B0604030504040204" pitchFamily="50" charset="-128"/>
              </a:rPr>
              <a:t>戦略を立案する</a:t>
            </a:r>
          </a:p>
        </p:txBody>
      </p:sp>
      <p:sp>
        <p:nvSpPr>
          <p:cNvPr id="49" name="テキスト ボックス 48">
            <a:extLst>
              <a:ext uri="{FF2B5EF4-FFF2-40B4-BE49-F238E27FC236}">
                <a16:creationId xmlns:a16="http://schemas.microsoft.com/office/drawing/2014/main" id="{549A46B7-9C4D-48D6-8467-D3CADEDF0466}"/>
              </a:ext>
            </a:extLst>
          </p:cNvPr>
          <p:cNvSpPr txBox="1"/>
          <p:nvPr/>
        </p:nvSpPr>
        <p:spPr>
          <a:xfrm>
            <a:off x="1809280" y="6560810"/>
            <a:ext cx="1366080"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STEP3:</a:t>
            </a:r>
            <a:r>
              <a:rPr lang="ja-JP" altLang="en-US" sz="900" dirty="0">
                <a:latin typeface="Meiryo UI" panose="020B0604030504040204" pitchFamily="50" charset="-128"/>
                <a:ea typeface="Meiryo UI" panose="020B0604030504040204" pitchFamily="50" charset="-128"/>
              </a:rPr>
              <a:t>目標を設定する</a:t>
            </a:r>
          </a:p>
        </p:txBody>
      </p:sp>
    </p:spTree>
    <p:extLst>
      <p:ext uri="{BB962C8B-B14F-4D97-AF65-F5344CB8AC3E}">
        <p14:creationId xmlns:p14="http://schemas.microsoft.com/office/powerpoint/2010/main" val="174199297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正方形/長方形 35">
            <a:extLst>
              <a:ext uri="{FF2B5EF4-FFF2-40B4-BE49-F238E27FC236}">
                <a16:creationId xmlns:a16="http://schemas.microsoft.com/office/drawing/2014/main" id="{7E648DD1-D7E9-5D4A-904B-EB9867997B9C}"/>
              </a:ext>
            </a:extLst>
          </p:cNvPr>
          <p:cNvSpPr/>
          <p:nvPr/>
        </p:nvSpPr>
        <p:spPr>
          <a:xfrm>
            <a:off x="1560018" y="693079"/>
            <a:ext cx="8007792" cy="4765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100"/>
          </a:p>
        </p:txBody>
      </p:sp>
      <p:sp>
        <p:nvSpPr>
          <p:cNvPr id="119" name="正方形/長方形 118"/>
          <p:cNvSpPr/>
          <p:nvPr/>
        </p:nvSpPr>
        <p:spPr>
          <a:xfrm>
            <a:off x="337288" y="1169603"/>
            <a:ext cx="1222729" cy="5313991"/>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73" name="直線コネクタ 72"/>
          <p:cNvCxnSpPr/>
          <p:nvPr/>
        </p:nvCxnSpPr>
        <p:spPr>
          <a:xfrm>
            <a:off x="337288" y="2498102"/>
            <a:ext cx="9230521" cy="0"/>
          </a:xfrm>
          <a:prstGeom prst="line">
            <a:avLst/>
          </a:prstGeom>
          <a:ln w="9525"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21" name="テキスト ボックス 120"/>
          <p:cNvSpPr txBox="1"/>
          <p:nvPr/>
        </p:nvSpPr>
        <p:spPr>
          <a:xfrm>
            <a:off x="443546" y="1618408"/>
            <a:ext cx="1010212" cy="430887"/>
          </a:xfrm>
          <a:prstGeom prst="rect">
            <a:avLst/>
          </a:prstGeom>
          <a:noFill/>
        </p:spPr>
        <p:txBody>
          <a:bodyPr wrap="none" rtlCol="0" anchor="ctr">
            <a:spAutoFit/>
          </a:bodyPr>
          <a:lstStyle/>
          <a:p>
            <a:pPr algn="ctr"/>
            <a:r>
              <a:rPr lang="ja-JP" altLang="en-US" sz="1100" dirty="0">
                <a:solidFill>
                  <a:srgbClr val="404040"/>
                </a:solidFill>
                <a:latin typeface="メイリオ"/>
                <a:ea typeface="メイリオ"/>
                <a:cs typeface="メイリオ"/>
              </a:rPr>
              <a:t>獲得</a:t>
            </a:r>
            <a:endParaRPr lang="en-US" altLang="ja-JP" sz="1100" dirty="0">
              <a:solidFill>
                <a:srgbClr val="404040"/>
              </a:solidFill>
              <a:latin typeface="メイリオ"/>
              <a:ea typeface="メイリオ"/>
              <a:cs typeface="メイリオ"/>
            </a:endParaRPr>
          </a:p>
          <a:p>
            <a:pPr algn="ctr"/>
            <a:r>
              <a:rPr lang="en-US" altLang="ja-JP" sz="1100" b="1" dirty="0">
                <a:solidFill>
                  <a:srgbClr val="404040"/>
                </a:solidFill>
                <a:latin typeface="メイリオ"/>
                <a:ea typeface="メイリオ"/>
                <a:cs typeface="メイリオ"/>
              </a:rPr>
              <a:t>Acquisition</a:t>
            </a:r>
          </a:p>
        </p:txBody>
      </p:sp>
      <p:sp>
        <p:nvSpPr>
          <p:cNvPr id="128" name="テキスト ボックス 127"/>
          <p:cNvSpPr txBox="1"/>
          <p:nvPr/>
        </p:nvSpPr>
        <p:spPr>
          <a:xfrm>
            <a:off x="531711" y="5603904"/>
            <a:ext cx="833883" cy="430887"/>
          </a:xfrm>
          <a:prstGeom prst="rect">
            <a:avLst/>
          </a:prstGeom>
          <a:noFill/>
        </p:spPr>
        <p:txBody>
          <a:bodyPr wrap="none" rtlCol="0" anchor="ctr">
            <a:spAutoFit/>
          </a:bodyPr>
          <a:lstStyle/>
          <a:p>
            <a:pPr algn="ctr"/>
            <a:r>
              <a:rPr kumimoji="1" lang="ja-JP" altLang="en-US" sz="1100" dirty="0">
                <a:solidFill>
                  <a:srgbClr val="404040"/>
                </a:solidFill>
                <a:latin typeface="メイリオ"/>
                <a:ea typeface="メイリオ"/>
                <a:cs typeface="メイリオ"/>
              </a:rPr>
              <a:t>収益化</a:t>
            </a:r>
            <a:endParaRPr kumimoji="1" lang="en-US" altLang="ja-JP" sz="1100" dirty="0">
              <a:solidFill>
                <a:srgbClr val="404040"/>
              </a:solidFill>
              <a:latin typeface="メイリオ"/>
              <a:ea typeface="メイリオ"/>
              <a:cs typeface="メイリオ"/>
            </a:endParaRPr>
          </a:p>
          <a:p>
            <a:pPr algn="ctr"/>
            <a:r>
              <a:rPr kumimoji="1" lang="en-US" altLang="ja-JP" sz="1100" b="1" dirty="0">
                <a:solidFill>
                  <a:srgbClr val="404040"/>
                </a:solidFill>
                <a:latin typeface="メイリオ"/>
                <a:ea typeface="メイリオ"/>
                <a:cs typeface="メイリオ"/>
              </a:rPr>
              <a:t>Revenue</a:t>
            </a:r>
          </a:p>
        </p:txBody>
      </p:sp>
      <p:cxnSp>
        <p:nvCxnSpPr>
          <p:cNvPr id="27" name="直線コネクタ 26"/>
          <p:cNvCxnSpPr/>
          <p:nvPr/>
        </p:nvCxnSpPr>
        <p:spPr>
          <a:xfrm>
            <a:off x="338180" y="3826601"/>
            <a:ext cx="9230521" cy="0"/>
          </a:xfrm>
          <a:prstGeom prst="line">
            <a:avLst/>
          </a:prstGeom>
          <a:ln w="9525"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30" name="テキスト ボックス 29"/>
          <p:cNvSpPr txBox="1"/>
          <p:nvPr/>
        </p:nvSpPr>
        <p:spPr>
          <a:xfrm>
            <a:off x="482018" y="2946908"/>
            <a:ext cx="933269" cy="430887"/>
          </a:xfrm>
          <a:prstGeom prst="rect">
            <a:avLst/>
          </a:prstGeom>
          <a:noFill/>
        </p:spPr>
        <p:txBody>
          <a:bodyPr wrap="none" rtlCol="0" anchor="ctr">
            <a:spAutoFit/>
          </a:bodyPr>
          <a:lstStyle/>
          <a:p>
            <a:pPr algn="ctr"/>
            <a:r>
              <a:rPr kumimoji="1" lang="ja-JP" altLang="en-US" sz="1100" dirty="0">
                <a:solidFill>
                  <a:srgbClr val="404040"/>
                </a:solidFill>
                <a:latin typeface="メイリオ"/>
                <a:ea typeface="メイリオ"/>
                <a:cs typeface="メイリオ"/>
              </a:rPr>
              <a:t>活性化</a:t>
            </a:r>
            <a:endParaRPr kumimoji="1" lang="en-US" altLang="ja-JP" sz="1100" dirty="0">
              <a:solidFill>
                <a:srgbClr val="404040"/>
              </a:solidFill>
              <a:latin typeface="メイリオ"/>
              <a:ea typeface="メイリオ"/>
              <a:cs typeface="メイリオ"/>
            </a:endParaRPr>
          </a:p>
          <a:p>
            <a:pPr algn="ctr"/>
            <a:r>
              <a:rPr kumimoji="1" lang="en-US" altLang="ja-JP" sz="1100" b="1" dirty="0">
                <a:solidFill>
                  <a:srgbClr val="404040"/>
                </a:solidFill>
                <a:latin typeface="メイリオ"/>
                <a:ea typeface="メイリオ"/>
                <a:cs typeface="メイリオ"/>
              </a:rPr>
              <a:t>Activation</a:t>
            </a:r>
          </a:p>
        </p:txBody>
      </p:sp>
      <p:cxnSp>
        <p:nvCxnSpPr>
          <p:cNvPr id="32" name="直線コネクタ 31"/>
          <p:cNvCxnSpPr/>
          <p:nvPr/>
        </p:nvCxnSpPr>
        <p:spPr>
          <a:xfrm>
            <a:off x="337288" y="5155099"/>
            <a:ext cx="9230521" cy="0"/>
          </a:xfrm>
          <a:prstGeom prst="line">
            <a:avLst/>
          </a:prstGeom>
          <a:ln w="9525"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35" name="テキスト ボックス 34"/>
          <p:cNvSpPr txBox="1"/>
          <p:nvPr/>
        </p:nvSpPr>
        <p:spPr>
          <a:xfrm>
            <a:off x="492438" y="4275406"/>
            <a:ext cx="912429" cy="430887"/>
          </a:xfrm>
          <a:prstGeom prst="rect">
            <a:avLst/>
          </a:prstGeom>
          <a:noFill/>
        </p:spPr>
        <p:txBody>
          <a:bodyPr wrap="none" rtlCol="0" anchor="ctr">
            <a:spAutoFit/>
          </a:bodyPr>
          <a:lstStyle/>
          <a:p>
            <a:pPr algn="ctr"/>
            <a:r>
              <a:rPr kumimoji="1" lang="ja-JP" altLang="en-US" sz="1100" dirty="0">
                <a:solidFill>
                  <a:srgbClr val="404040"/>
                </a:solidFill>
                <a:latin typeface="メイリオ"/>
                <a:ea typeface="メイリオ"/>
                <a:cs typeface="メイリオ"/>
              </a:rPr>
              <a:t>継続</a:t>
            </a:r>
            <a:endParaRPr kumimoji="1" lang="en-US" altLang="ja-JP" sz="1100" dirty="0">
              <a:solidFill>
                <a:srgbClr val="404040"/>
              </a:solidFill>
              <a:latin typeface="メイリオ"/>
              <a:ea typeface="メイリオ"/>
              <a:cs typeface="メイリオ"/>
            </a:endParaRPr>
          </a:p>
          <a:p>
            <a:pPr algn="ctr"/>
            <a:r>
              <a:rPr kumimoji="1" lang="en-US" altLang="ja-JP" sz="1100" b="1" dirty="0">
                <a:solidFill>
                  <a:srgbClr val="404040"/>
                </a:solidFill>
                <a:latin typeface="メイリオ"/>
                <a:ea typeface="メイリオ"/>
                <a:cs typeface="メイリオ"/>
              </a:rPr>
              <a:t>Retention</a:t>
            </a:r>
          </a:p>
        </p:txBody>
      </p:sp>
      <p:cxnSp>
        <p:nvCxnSpPr>
          <p:cNvPr id="28" name="直線コネクタ 27">
            <a:extLst>
              <a:ext uri="{FF2B5EF4-FFF2-40B4-BE49-F238E27FC236}">
                <a16:creationId xmlns:a16="http://schemas.microsoft.com/office/drawing/2014/main" id="{62922318-60D0-0D48-8599-3FAA7D7AC704}"/>
              </a:ext>
            </a:extLst>
          </p:cNvPr>
          <p:cNvCxnSpPr/>
          <p:nvPr/>
        </p:nvCxnSpPr>
        <p:spPr>
          <a:xfrm>
            <a:off x="8637614" y="687374"/>
            <a:ext cx="1" cy="5790513"/>
          </a:xfrm>
          <a:prstGeom prst="line">
            <a:avLst/>
          </a:prstGeom>
          <a:ln w="25400" cmpd="dbl">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37" name="テキスト ボックス 36">
            <a:extLst>
              <a:ext uri="{FF2B5EF4-FFF2-40B4-BE49-F238E27FC236}">
                <a16:creationId xmlns:a16="http://schemas.microsoft.com/office/drawing/2014/main" id="{70B13E76-C585-2A49-8EA2-4F16C13C78DE}"/>
              </a:ext>
            </a:extLst>
          </p:cNvPr>
          <p:cNvSpPr txBox="1"/>
          <p:nvPr/>
        </p:nvSpPr>
        <p:spPr>
          <a:xfrm>
            <a:off x="1560018" y="800537"/>
            <a:ext cx="3437345" cy="261610"/>
          </a:xfrm>
          <a:prstGeom prst="rect">
            <a:avLst/>
          </a:prstGeom>
          <a:noFill/>
        </p:spPr>
        <p:txBody>
          <a:bodyPr wrap="square" rtlCol="0" anchor="ctr">
            <a:spAutoFit/>
          </a:bodyPr>
          <a:lstStyle/>
          <a:p>
            <a:pPr algn="ctr"/>
            <a:r>
              <a:rPr kumimoji="1" lang="ja-JP" altLang="en-US" sz="1100" dirty="0">
                <a:solidFill>
                  <a:srgbClr val="404040"/>
                </a:solidFill>
                <a:latin typeface="メイリオ"/>
                <a:ea typeface="メイリオ"/>
                <a:cs typeface="メイリオ"/>
              </a:rPr>
              <a:t>顧客の体験</a:t>
            </a:r>
          </a:p>
        </p:txBody>
      </p:sp>
      <p:sp>
        <p:nvSpPr>
          <p:cNvPr id="38" name="テキスト ボックス 37">
            <a:extLst>
              <a:ext uri="{FF2B5EF4-FFF2-40B4-BE49-F238E27FC236}">
                <a16:creationId xmlns:a16="http://schemas.microsoft.com/office/drawing/2014/main" id="{398E90AA-B0DD-E847-BF7E-821FE8D414F5}"/>
              </a:ext>
            </a:extLst>
          </p:cNvPr>
          <p:cNvSpPr txBox="1"/>
          <p:nvPr/>
        </p:nvSpPr>
        <p:spPr>
          <a:xfrm>
            <a:off x="8641249" y="800537"/>
            <a:ext cx="912701" cy="261610"/>
          </a:xfrm>
          <a:prstGeom prst="rect">
            <a:avLst/>
          </a:prstGeom>
          <a:noFill/>
        </p:spPr>
        <p:txBody>
          <a:bodyPr wrap="square" rtlCol="0" anchor="ctr">
            <a:spAutoFit/>
          </a:bodyPr>
          <a:lstStyle/>
          <a:p>
            <a:pPr algn="ctr"/>
            <a:r>
              <a:rPr lang="ja-JP" altLang="en-US" sz="1100" dirty="0">
                <a:solidFill>
                  <a:srgbClr val="404040"/>
                </a:solidFill>
                <a:latin typeface="メイリオ"/>
                <a:ea typeface="メイリオ"/>
                <a:cs typeface="メイリオ"/>
              </a:rPr>
              <a:t>目標値</a:t>
            </a:r>
            <a:endParaRPr kumimoji="1" lang="ja-JP" altLang="en-US" sz="1100" dirty="0">
              <a:solidFill>
                <a:srgbClr val="404040"/>
              </a:solidFill>
              <a:latin typeface="メイリオ"/>
              <a:ea typeface="メイリオ"/>
              <a:cs typeface="メイリオ"/>
            </a:endParaRPr>
          </a:p>
        </p:txBody>
      </p:sp>
      <p:cxnSp>
        <p:nvCxnSpPr>
          <p:cNvPr id="39" name="直線コネクタ 38">
            <a:extLst>
              <a:ext uri="{FF2B5EF4-FFF2-40B4-BE49-F238E27FC236}">
                <a16:creationId xmlns:a16="http://schemas.microsoft.com/office/drawing/2014/main" id="{955C2272-CECD-5740-A7A9-16FA9F48E579}"/>
              </a:ext>
            </a:extLst>
          </p:cNvPr>
          <p:cNvCxnSpPr/>
          <p:nvPr/>
        </p:nvCxnSpPr>
        <p:spPr>
          <a:xfrm>
            <a:off x="7717643" y="686423"/>
            <a:ext cx="1" cy="5790513"/>
          </a:xfrm>
          <a:prstGeom prst="line">
            <a:avLst/>
          </a:prstGeom>
          <a:ln w="9525"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40" name="テキスト ボックス 39">
            <a:extLst>
              <a:ext uri="{FF2B5EF4-FFF2-40B4-BE49-F238E27FC236}">
                <a16:creationId xmlns:a16="http://schemas.microsoft.com/office/drawing/2014/main" id="{3E64F1D6-673B-DA43-BC6F-0863D046B452}"/>
              </a:ext>
            </a:extLst>
          </p:cNvPr>
          <p:cNvSpPr txBox="1"/>
          <p:nvPr/>
        </p:nvSpPr>
        <p:spPr>
          <a:xfrm>
            <a:off x="7721279" y="800537"/>
            <a:ext cx="912701" cy="261610"/>
          </a:xfrm>
          <a:prstGeom prst="rect">
            <a:avLst/>
          </a:prstGeom>
          <a:noFill/>
        </p:spPr>
        <p:txBody>
          <a:bodyPr wrap="square" rtlCol="0" anchor="ctr">
            <a:spAutoFit/>
          </a:bodyPr>
          <a:lstStyle/>
          <a:p>
            <a:pPr algn="ctr"/>
            <a:r>
              <a:rPr lang="ja-JP" altLang="en-US" sz="1100" dirty="0">
                <a:solidFill>
                  <a:srgbClr val="404040"/>
                </a:solidFill>
                <a:latin typeface="メイリオ"/>
                <a:ea typeface="メイリオ"/>
                <a:cs typeface="メイリオ"/>
              </a:rPr>
              <a:t>割合</a:t>
            </a:r>
            <a:endParaRPr kumimoji="1" lang="ja-JP" altLang="en-US" sz="1100" dirty="0">
              <a:solidFill>
                <a:srgbClr val="404040"/>
              </a:solidFill>
              <a:latin typeface="メイリオ"/>
              <a:ea typeface="メイリオ"/>
              <a:cs typeface="メイリオ"/>
            </a:endParaRPr>
          </a:p>
        </p:txBody>
      </p:sp>
      <p:cxnSp>
        <p:nvCxnSpPr>
          <p:cNvPr id="41" name="直線コネクタ 40">
            <a:extLst>
              <a:ext uri="{FF2B5EF4-FFF2-40B4-BE49-F238E27FC236}">
                <a16:creationId xmlns:a16="http://schemas.microsoft.com/office/drawing/2014/main" id="{1A36EF36-2AE6-6E42-B4F3-BA3939D1AA72}"/>
              </a:ext>
            </a:extLst>
          </p:cNvPr>
          <p:cNvCxnSpPr/>
          <p:nvPr/>
        </p:nvCxnSpPr>
        <p:spPr>
          <a:xfrm>
            <a:off x="6797673" y="699739"/>
            <a:ext cx="1" cy="5790513"/>
          </a:xfrm>
          <a:prstGeom prst="line">
            <a:avLst/>
          </a:prstGeom>
          <a:ln w="9525"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42" name="テキスト ボックス 41">
            <a:extLst>
              <a:ext uri="{FF2B5EF4-FFF2-40B4-BE49-F238E27FC236}">
                <a16:creationId xmlns:a16="http://schemas.microsoft.com/office/drawing/2014/main" id="{DEAF061C-A545-494B-92D5-8F53EEE4A05C}"/>
              </a:ext>
            </a:extLst>
          </p:cNvPr>
          <p:cNvSpPr txBox="1"/>
          <p:nvPr/>
        </p:nvSpPr>
        <p:spPr>
          <a:xfrm>
            <a:off x="6801308" y="800537"/>
            <a:ext cx="912701" cy="261610"/>
          </a:xfrm>
          <a:prstGeom prst="rect">
            <a:avLst/>
          </a:prstGeom>
          <a:noFill/>
        </p:spPr>
        <p:txBody>
          <a:bodyPr wrap="square" rtlCol="0" anchor="ctr">
            <a:spAutoFit/>
          </a:bodyPr>
          <a:lstStyle/>
          <a:p>
            <a:pPr algn="ctr"/>
            <a:r>
              <a:rPr lang="ja-JP" altLang="en-US" sz="1100" dirty="0">
                <a:solidFill>
                  <a:srgbClr val="404040"/>
                </a:solidFill>
                <a:latin typeface="メイリオ"/>
                <a:ea typeface="メイリオ"/>
                <a:cs typeface="メイリオ"/>
              </a:rPr>
              <a:t>結果</a:t>
            </a:r>
            <a:endParaRPr kumimoji="1" lang="ja-JP" altLang="en-US" sz="1100" dirty="0">
              <a:solidFill>
                <a:srgbClr val="404040"/>
              </a:solidFill>
              <a:latin typeface="メイリオ"/>
              <a:ea typeface="メイリオ"/>
              <a:cs typeface="メイリオ"/>
            </a:endParaRPr>
          </a:p>
        </p:txBody>
      </p:sp>
      <p:cxnSp>
        <p:nvCxnSpPr>
          <p:cNvPr id="43" name="直線コネクタ 42">
            <a:extLst>
              <a:ext uri="{FF2B5EF4-FFF2-40B4-BE49-F238E27FC236}">
                <a16:creationId xmlns:a16="http://schemas.microsoft.com/office/drawing/2014/main" id="{FCF09C11-5D85-0449-9EB9-5CE922B5BDB9}"/>
              </a:ext>
            </a:extLst>
          </p:cNvPr>
          <p:cNvCxnSpPr/>
          <p:nvPr/>
        </p:nvCxnSpPr>
        <p:spPr>
          <a:xfrm>
            <a:off x="4997363" y="699739"/>
            <a:ext cx="1" cy="5790513"/>
          </a:xfrm>
          <a:prstGeom prst="line">
            <a:avLst/>
          </a:prstGeom>
          <a:ln w="9525"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44" name="テキスト ボックス 43">
            <a:extLst>
              <a:ext uri="{FF2B5EF4-FFF2-40B4-BE49-F238E27FC236}">
                <a16:creationId xmlns:a16="http://schemas.microsoft.com/office/drawing/2014/main" id="{4F05B8E5-670E-1E47-8C01-F42C67B320B4}"/>
              </a:ext>
            </a:extLst>
          </p:cNvPr>
          <p:cNvSpPr txBox="1"/>
          <p:nvPr/>
        </p:nvSpPr>
        <p:spPr>
          <a:xfrm>
            <a:off x="4997364" y="800537"/>
            <a:ext cx="1803944" cy="261610"/>
          </a:xfrm>
          <a:prstGeom prst="rect">
            <a:avLst/>
          </a:prstGeom>
          <a:noFill/>
        </p:spPr>
        <p:txBody>
          <a:bodyPr wrap="square" rtlCol="0" anchor="ctr">
            <a:spAutoFit/>
          </a:bodyPr>
          <a:lstStyle/>
          <a:p>
            <a:pPr algn="ctr"/>
            <a:r>
              <a:rPr lang="en-US" altLang="ja-JP" sz="1100" dirty="0">
                <a:solidFill>
                  <a:srgbClr val="404040"/>
                </a:solidFill>
                <a:latin typeface="メイリオ"/>
                <a:ea typeface="メイリオ"/>
                <a:cs typeface="メイリオ"/>
              </a:rPr>
              <a:t>KPI</a:t>
            </a:r>
            <a:endParaRPr kumimoji="1" lang="ja-JP" altLang="en-US" sz="1100" dirty="0">
              <a:solidFill>
                <a:srgbClr val="404040"/>
              </a:solidFill>
              <a:latin typeface="メイリオ"/>
              <a:ea typeface="メイリオ"/>
              <a:cs typeface="メイリオ"/>
            </a:endParaRPr>
          </a:p>
        </p:txBody>
      </p:sp>
      <p:sp>
        <p:nvSpPr>
          <p:cNvPr id="64" name="テキスト ボックス 63">
            <a:extLst>
              <a:ext uri="{FF2B5EF4-FFF2-40B4-BE49-F238E27FC236}">
                <a16:creationId xmlns:a16="http://schemas.microsoft.com/office/drawing/2014/main" id="{0C6FADFC-054E-3F4A-8F71-8396917D9E30}"/>
              </a:ext>
            </a:extLst>
          </p:cNvPr>
          <p:cNvSpPr txBox="1"/>
          <p:nvPr/>
        </p:nvSpPr>
        <p:spPr>
          <a:xfrm>
            <a:off x="463308" y="238540"/>
            <a:ext cx="1071127"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44_AARRR</a:t>
            </a:r>
            <a:endParaRPr lang="ja-JP" altLang="en-US" dirty="0"/>
          </a:p>
        </p:txBody>
      </p:sp>
      <p:sp>
        <p:nvSpPr>
          <p:cNvPr id="29" name="正方形/長方形 28">
            <a:extLst>
              <a:ext uri="{FF2B5EF4-FFF2-40B4-BE49-F238E27FC236}">
                <a16:creationId xmlns:a16="http://schemas.microsoft.com/office/drawing/2014/main" id="{3CDBD9C5-C3A2-A942-A328-D924FC9554A7}"/>
              </a:ext>
            </a:extLst>
          </p:cNvPr>
          <p:cNvSpPr/>
          <p:nvPr/>
        </p:nvSpPr>
        <p:spPr>
          <a:xfrm>
            <a:off x="344814" y="1162943"/>
            <a:ext cx="9223899" cy="532731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3B21F83D-3FD5-1F41-A499-C8A9346350D9}"/>
              </a:ext>
            </a:extLst>
          </p:cNvPr>
          <p:cNvSpPr/>
          <p:nvPr/>
        </p:nvSpPr>
        <p:spPr>
          <a:xfrm>
            <a:off x="1566651" y="686423"/>
            <a:ext cx="8002062" cy="580383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 name="テキスト ボックス 23">
            <a:extLst>
              <a:ext uri="{FF2B5EF4-FFF2-40B4-BE49-F238E27FC236}">
                <a16:creationId xmlns:a16="http://schemas.microsoft.com/office/drawing/2014/main" id="{7C2C2C33-A6DC-4500-99FC-C5FBFC4FE74B}"/>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4.</a:t>
            </a:r>
            <a:r>
              <a:rPr lang="ja-JP" altLang="en-US" sz="900" dirty="0">
                <a:latin typeface="Meiryo UI" panose="020B0604030504040204" pitchFamily="50" charset="-128"/>
                <a:ea typeface="Meiryo UI" panose="020B0604030504040204" pitchFamily="50" charset="-128"/>
              </a:rPr>
              <a:t>戦略を立案する</a:t>
            </a:r>
          </a:p>
        </p:txBody>
      </p:sp>
      <p:sp>
        <p:nvSpPr>
          <p:cNvPr id="25" name="テキスト ボックス 24">
            <a:extLst>
              <a:ext uri="{FF2B5EF4-FFF2-40B4-BE49-F238E27FC236}">
                <a16:creationId xmlns:a16="http://schemas.microsoft.com/office/drawing/2014/main" id="{6E42ADBE-340C-418D-848D-E9D28B00A127}"/>
              </a:ext>
            </a:extLst>
          </p:cNvPr>
          <p:cNvSpPr txBox="1"/>
          <p:nvPr/>
        </p:nvSpPr>
        <p:spPr>
          <a:xfrm>
            <a:off x="1809280" y="6560810"/>
            <a:ext cx="1366080"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STEP3:</a:t>
            </a:r>
            <a:r>
              <a:rPr lang="ja-JP" altLang="en-US" sz="900" dirty="0">
                <a:latin typeface="Meiryo UI" panose="020B0604030504040204" pitchFamily="50" charset="-128"/>
                <a:ea typeface="Meiryo UI" panose="020B0604030504040204" pitchFamily="50" charset="-128"/>
              </a:rPr>
              <a:t>目標を設定する</a:t>
            </a:r>
          </a:p>
        </p:txBody>
      </p:sp>
    </p:spTree>
    <p:extLst>
      <p:ext uri="{BB962C8B-B14F-4D97-AF65-F5344CB8AC3E}">
        <p14:creationId xmlns:p14="http://schemas.microsoft.com/office/powerpoint/2010/main" val="202757268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下矢印 35">
            <a:extLst>
              <a:ext uri="{FF2B5EF4-FFF2-40B4-BE49-F238E27FC236}">
                <a16:creationId xmlns:a16="http://schemas.microsoft.com/office/drawing/2014/main" id="{C45F203F-8002-544D-BD03-8D05B2D56CBD}"/>
              </a:ext>
            </a:extLst>
          </p:cNvPr>
          <p:cNvSpPr/>
          <p:nvPr/>
        </p:nvSpPr>
        <p:spPr>
          <a:xfrm>
            <a:off x="1591600" y="1492211"/>
            <a:ext cx="316635" cy="236617"/>
          </a:xfrm>
          <a:prstGeom prst="downArrow">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37" name="テキスト ボックス 36">
            <a:extLst>
              <a:ext uri="{FF2B5EF4-FFF2-40B4-BE49-F238E27FC236}">
                <a16:creationId xmlns:a16="http://schemas.microsoft.com/office/drawing/2014/main" id="{CE4F0636-5852-7D49-866D-8D2EEAD0AAE4}"/>
              </a:ext>
            </a:extLst>
          </p:cNvPr>
          <p:cNvSpPr txBox="1"/>
          <p:nvPr/>
        </p:nvSpPr>
        <p:spPr>
          <a:xfrm>
            <a:off x="1897765" y="1504976"/>
            <a:ext cx="639919" cy="230832"/>
          </a:xfrm>
          <a:prstGeom prst="rect">
            <a:avLst/>
          </a:prstGeom>
          <a:noFill/>
        </p:spPr>
        <p:txBody>
          <a:bodyPr wrap="none" rtlCol="0">
            <a:spAutoFit/>
          </a:bodyPr>
          <a:lstStyle/>
          <a:p>
            <a:r>
              <a:rPr kumimoji="1" lang="en-US" altLang="ja-JP" sz="900" b="1" dirty="0">
                <a:solidFill>
                  <a:srgbClr val="E8805F"/>
                </a:solidFill>
                <a:latin typeface="Meiryo" panose="020B0604030504040204" pitchFamily="34" charset="-128"/>
                <a:ea typeface="Meiryo" panose="020B0604030504040204" pitchFamily="34" charset="-128"/>
                <a:cs typeface="メイリオ"/>
              </a:rPr>
              <a:t>Check!!</a:t>
            </a:r>
            <a:endParaRPr kumimoji="1" lang="ja-JP" altLang="en-US" sz="1100" b="1" dirty="0">
              <a:solidFill>
                <a:srgbClr val="E8805F"/>
              </a:solidFill>
              <a:latin typeface="Meiryo" panose="020B0604030504040204" pitchFamily="34" charset="-128"/>
              <a:ea typeface="Meiryo" panose="020B0604030504040204" pitchFamily="34" charset="-128"/>
              <a:cs typeface="メイリオ"/>
            </a:endParaRPr>
          </a:p>
        </p:txBody>
      </p:sp>
      <p:sp>
        <p:nvSpPr>
          <p:cNvPr id="31" name="テキスト ボックス 30">
            <a:extLst>
              <a:ext uri="{FF2B5EF4-FFF2-40B4-BE49-F238E27FC236}">
                <a16:creationId xmlns:a16="http://schemas.microsoft.com/office/drawing/2014/main" id="{8B19441D-352C-C944-A12D-3EF4F3A5FEB3}"/>
              </a:ext>
            </a:extLst>
          </p:cNvPr>
          <p:cNvSpPr txBox="1"/>
          <p:nvPr/>
        </p:nvSpPr>
        <p:spPr>
          <a:xfrm>
            <a:off x="414349" y="745546"/>
            <a:ext cx="692157" cy="230832"/>
          </a:xfrm>
          <a:prstGeom prst="rect">
            <a:avLst/>
          </a:prstGeom>
          <a:noFill/>
        </p:spPr>
        <p:txBody>
          <a:bodyPr wrap="none" rtlCol="0">
            <a:spAutoFit/>
          </a:bodyPr>
          <a:lstStyle/>
          <a:p>
            <a:r>
              <a:rPr lang="ja-JP" altLang="en-US" sz="900" dirty="0">
                <a:solidFill>
                  <a:srgbClr val="404040"/>
                </a:solidFill>
                <a:latin typeface="Meiryo" panose="020B0604030504040204" pitchFamily="34" charset="-128"/>
                <a:ea typeface="Meiryo" panose="020B0604030504040204" pitchFamily="34" charset="-128"/>
                <a:cs typeface="メイリオ"/>
              </a:rPr>
              <a:t>目標設定</a:t>
            </a:r>
            <a:endParaRPr kumimoji="1" lang="ja-JP" altLang="en-US" sz="1100" dirty="0">
              <a:solidFill>
                <a:srgbClr val="404040"/>
              </a:solidFill>
              <a:latin typeface="Meiryo" panose="020B0604030504040204" pitchFamily="34" charset="-128"/>
              <a:ea typeface="Meiryo" panose="020B0604030504040204" pitchFamily="34" charset="-128"/>
              <a:cs typeface="メイリオ"/>
            </a:endParaRPr>
          </a:p>
        </p:txBody>
      </p:sp>
      <p:cxnSp>
        <p:nvCxnSpPr>
          <p:cNvPr id="34" name="直線コネクタ 33">
            <a:extLst>
              <a:ext uri="{FF2B5EF4-FFF2-40B4-BE49-F238E27FC236}">
                <a16:creationId xmlns:a16="http://schemas.microsoft.com/office/drawing/2014/main" id="{B7335097-B7AF-2E44-9EBF-B81C6678DB3E}"/>
              </a:ext>
            </a:extLst>
          </p:cNvPr>
          <p:cNvCxnSpPr/>
          <p:nvPr/>
        </p:nvCxnSpPr>
        <p:spPr>
          <a:xfrm flipH="1">
            <a:off x="9568294" y="683194"/>
            <a:ext cx="1" cy="642855"/>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a:extLst>
              <a:ext uri="{FF2B5EF4-FFF2-40B4-BE49-F238E27FC236}">
                <a16:creationId xmlns:a16="http://schemas.microsoft.com/office/drawing/2014/main" id="{EB82EAD4-F276-9A46-971B-A8536D997608}"/>
              </a:ext>
            </a:extLst>
          </p:cNvPr>
          <p:cNvSpPr/>
          <p:nvPr/>
        </p:nvSpPr>
        <p:spPr>
          <a:xfrm>
            <a:off x="347498" y="1838546"/>
            <a:ext cx="2342088" cy="4651707"/>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5" name="直線コネクタ 4">
            <a:extLst>
              <a:ext uri="{FF2B5EF4-FFF2-40B4-BE49-F238E27FC236}">
                <a16:creationId xmlns:a16="http://schemas.microsoft.com/office/drawing/2014/main" id="{FF7AB595-39B9-FD4E-97B9-23A906A00C0F}"/>
              </a:ext>
            </a:extLst>
          </p:cNvPr>
          <p:cNvCxnSpPr/>
          <p:nvPr/>
        </p:nvCxnSpPr>
        <p:spPr>
          <a:xfrm>
            <a:off x="347498" y="2768886"/>
            <a:ext cx="921797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2387DBAA-5990-0542-85E9-55402E7DF9C3}"/>
              </a:ext>
            </a:extLst>
          </p:cNvPr>
          <p:cNvCxnSpPr/>
          <p:nvPr/>
        </p:nvCxnSpPr>
        <p:spPr>
          <a:xfrm>
            <a:off x="2689586" y="1838545"/>
            <a:ext cx="1" cy="4651707"/>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 name="直線コネクタ 10">
            <a:extLst>
              <a:ext uri="{FF2B5EF4-FFF2-40B4-BE49-F238E27FC236}">
                <a16:creationId xmlns:a16="http://schemas.microsoft.com/office/drawing/2014/main" id="{AC6CE667-B194-2B40-827C-F9C3CDB96F23}"/>
              </a:ext>
            </a:extLst>
          </p:cNvPr>
          <p:cNvCxnSpPr/>
          <p:nvPr/>
        </p:nvCxnSpPr>
        <p:spPr>
          <a:xfrm>
            <a:off x="337287" y="3699228"/>
            <a:ext cx="921797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2" name="直線コネクタ 11">
            <a:extLst>
              <a:ext uri="{FF2B5EF4-FFF2-40B4-BE49-F238E27FC236}">
                <a16:creationId xmlns:a16="http://schemas.microsoft.com/office/drawing/2014/main" id="{A22B3D28-86A9-D045-820C-8A3495584C4D}"/>
              </a:ext>
            </a:extLst>
          </p:cNvPr>
          <p:cNvCxnSpPr/>
          <p:nvPr/>
        </p:nvCxnSpPr>
        <p:spPr>
          <a:xfrm>
            <a:off x="337287" y="4629569"/>
            <a:ext cx="921797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3" name="直線コネクタ 12">
            <a:extLst>
              <a:ext uri="{FF2B5EF4-FFF2-40B4-BE49-F238E27FC236}">
                <a16:creationId xmlns:a16="http://schemas.microsoft.com/office/drawing/2014/main" id="{6013276D-4E9A-EC47-8EB3-C309F21257EB}"/>
              </a:ext>
            </a:extLst>
          </p:cNvPr>
          <p:cNvCxnSpPr/>
          <p:nvPr/>
        </p:nvCxnSpPr>
        <p:spPr>
          <a:xfrm>
            <a:off x="350323" y="5559911"/>
            <a:ext cx="921797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5" name="テキスト ボックス 14">
            <a:extLst>
              <a:ext uri="{FF2B5EF4-FFF2-40B4-BE49-F238E27FC236}">
                <a16:creationId xmlns:a16="http://schemas.microsoft.com/office/drawing/2014/main" id="{974185FB-A9AF-3D43-8EAC-60F52C97E8DC}"/>
              </a:ext>
            </a:extLst>
          </p:cNvPr>
          <p:cNvSpPr txBox="1"/>
          <p:nvPr/>
        </p:nvSpPr>
        <p:spPr>
          <a:xfrm>
            <a:off x="923346" y="2947341"/>
            <a:ext cx="1190390" cy="307777"/>
          </a:xfrm>
          <a:prstGeom prst="rect">
            <a:avLst/>
          </a:prstGeom>
          <a:noFill/>
        </p:spPr>
        <p:txBody>
          <a:bodyPr wrap="none" rtlCol="0">
            <a:spAutoFit/>
          </a:bodyPr>
          <a:lstStyle/>
          <a:p>
            <a:pPr algn="ctr"/>
            <a:r>
              <a:rPr kumimoji="1" lang="en-US" altLang="ja-JP" sz="1400" b="1" dirty="0">
                <a:solidFill>
                  <a:schemeClr val="tx1">
                    <a:lumMod val="75000"/>
                    <a:lumOff val="25000"/>
                  </a:schemeClr>
                </a:solidFill>
                <a:latin typeface="Meiryo" panose="020B0604030504040204" pitchFamily="34" charset="-128"/>
                <a:ea typeface="Meiryo" panose="020B0604030504040204" pitchFamily="34" charset="-128"/>
                <a:cs typeface="メイリオ"/>
              </a:rPr>
              <a:t>M</a:t>
            </a:r>
            <a:r>
              <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cs typeface="メイリオ"/>
              </a:rPr>
              <a:t>easurable</a:t>
            </a:r>
            <a:endPar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16" name="テキスト ボックス 15">
            <a:extLst>
              <a:ext uri="{FF2B5EF4-FFF2-40B4-BE49-F238E27FC236}">
                <a16:creationId xmlns:a16="http://schemas.microsoft.com/office/drawing/2014/main" id="{CC130183-1B05-EF4A-A39A-8E9B6594C769}"/>
              </a:ext>
            </a:extLst>
          </p:cNvPr>
          <p:cNvSpPr txBox="1"/>
          <p:nvPr/>
        </p:nvSpPr>
        <p:spPr>
          <a:xfrm>
            <a:off x="1073549" y="3250344"/>
            <a:ext cx="889987" cy="261610"/>
          </a:xfrm>
          <a:prstGeom prst="rect">
            <a:avLst/>
          </a:prstGeom>
          <a:noFill/>
        </p:spPr>
        <p:txBody>
          <a:bodyPr wrap="none" rtlCol="0">
            <a:spAutoFit/>
          </a:bodyPr>
          <a:lstStyle/>
          <a:p>
            <a:pPr algn="ct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cs typeface="メイリオ"/>
              </a:rPr>
              <a:t>測定可能か</a:t>
            </a:r>
          </a:p>
        </p:txBody>
      </p:sp>
      <p:sp>
        <p:nvSpPr>
          <p:cNvPr id="18" name="テキスト ボックス 17">
            <a:extLst>
              <a:ext uri="{FF2B5EF4-FFF2-40B4-BE49-F238E27FC236}">
                <a16:creationId xmlns:a16="http://schemas.microsoft.com/office/drawing/2014/main" id="{4A74AB5F-86C0-D841-822D-B16C91620279}"/>
              </a:ext>
            </a:extLst>
          </p:cNvPr>
          <p:cNvSpPr txBox="1"/>
          <p:nvPr/>
        </p:nvSpPr>
        <p:spPr>
          <a:xfrm>
            <a:off x="894008" y="5738365"/>
            <a:ext cx="1249060" cy="307777"/>
          </a:xfrm>
          <a:prstGeom prst="rect">
            <a:avLst/>
          </a:prstGeom>
          <a:noFill/>
        </p:spPr>
        <p:txBody>
          <a:bodyPr wrap="none" rtlCol="0">
            <a:spAutoFit/>
          </a:bodyPr>
          <a:lstStyle/>
          <a:p>
            <a:pPr algn="ctr"/>
            <a:r>
              <a:rPr kumimoji="1" lang="en-US" altLang="ja-JP" sz="1400" b="1" dirty="0">
                <a:solidFill>
                  <a:schemeClr val="tx1">
                    <a:lumMod val="75000"/>
                    <a:lumOff val="25000"/>
                  </a:schemeClr>
                </a:solidFill>
                <a:latin typeface="Meiryo" panose="020B0604030504040204" pitchFamily="34" charset="-128"/>
                <a:ea typeface="Meiryo" panose="020B0604030504040204" pitchFamily="34" charset="-128"/>
                <a:cs typeface="メイリオ"/>
              </a:rPr>
              <a:t>T</a:t>
            </a:r>
            <a:r>
              <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cs typeface="メイリオ"/>
              </a:rPr>
              <a:t>ime-bound</a:t>
            </a:r>
            <a:endPar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19" name="テキスト ボックス 18">
            <a:extLst>
              <a:ext uri="{FF2B5EF4-FFF2-40B4-BE49-F238E27FC236}">
                <a16:creationId xmlns:a16="http://schemas.microsoft.com/office/drawing/2014/main" id="{09402A9D-27E0-6A43-9932-D6BD073503D5}"/>
              </a:ext>
            </a:extLst>
          </p:cNvPr>
          <p:cNvSpPr txBox="1"/>
          <p:nvPr/>
        </p:nvSpPr>
        <p:spPr>
          <a:xfrm>
            <a:off x="1003018" y="6041368"/>
            <a:ext cx="1031051" cy="261610"/>
          </a:xfrm>
          <a:prstGeom prst="rect">
            <a:avLst/>
          </a:prstGeom>
          <a:noFill/>
        </p:spPr>
        <p:txBody>
          <a:bodyPr wrap="none" rtlCol="0">
            <a:spAutoFit/>
          </a:bodyPr>
          <a:lstStyle/>
          <a:p>
            <a:pPr algn="ct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cs typeface="メイリオ"/>
              </a:rPr>
              <a:t>期限はあるか</a:t>
            </a:r>
          </a:p>
        </p:txBody>
      </p:sp>
      <p:sp>
        <p:nvSpPr>
          <p:cNvPr id="21" name="テキスト ボックス 20">
            <a:extLst>
              <a:ext uri="{FF2B5EF4-FFF2-40B4-BE49-F238E27FC236}">
                <a16:creationId xmlns:a16="http://schemas.microsoft.com/office/drawing/2014/main" id="{35E61EE1-6F59-8847-8EE6-37C62B38BEBB}"/>
              </a:ext>
            </a:extLst>
          </p:cNvPr>
          <p:cNvSpPr txBox="1"/>
          <p:nvPr/>
        </p:nvSpPr>
        <p:spPr>
          <a:xfrm>
            <a:off x="854832" y="4808024"/>
            <a:ext cx="1327415" cy="307777"/>
          </a:xfrm>
          <a:prstGeom prst="rect">
            <a:avLst/>
          </a:prstGeom>
          <a:noFill/>
        </p:spPr>
        <p:txBody>
          <a:bodyPr wrap="none" rtlCol="0">
            <a:spAutoFit/>
          </a:bodyPr>
          <a:lstStyle/>
          <a:p>
            <a:pPr algn="ctr"/>
            <a:r>
              <a:rPr kumimoji="1" lang="en-US" altLang="ja-JP" sz="1400" b="1" dirty="0">
                <a:solidFill>
                  <a:schemeClr val="tx1">
                    <a:lumMod val="75000"/>
                    <a:lumOff val="25000"/>
                  </a:schemeClr>
                </a:solidFill>
                <a:latin typeface="Meiryo" panose="020B0604030504040204" pitchFamily="34" charset="-128"/>
                <a:ea typeface="Meiryo" panose="020B0604030504040204" pitchFamily="34" charset="-128"/>
                <a:cs typeface="メイリオ"/>
              </a:rPr>
              <a:t>R</a:t>
            </a:r>
            <a:r>
              <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cs typeface="メイリオ"/>
              </a:rPr>
              <a:t>esult-based</a:t>
            </a:r>
            <a:endPar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22" name="テキスト ボックス 21">
            <a:extLst>
              <a:ext uri="{FF2B5EF4-FFF2-40B4-BE49-F238E27FC236}">
                <a16:creationId xmlns:a16="http://schemas.microsoft.com/office/drawing/2014/main" id="{6C87A873-0DBA-2B40-92AF-F71799F5826B}"/>
              </a:ext>
            </a:extLst>
          </p:cNvPr>
          <p:cNvSpPr txBox="1"/>
          <p:nvPr/>
        </p:nvSpPr>
        <p:spPr>
          <a:xfrm>
            <a:off x="720887" y="5111027"/>
            <a:ext cx="1595309" cy="261610"/>
          </a:xfrm>
          <a:prstGeom prst="rect">
            <a:avLst/>
          </a:prstGeom>
          <a:noFill/>
        </p:spPr>
        <p:txBody>
          <a:bodyPr wrap="none" rtlCol="0">
            <a:spAutoFit/>
          </a:bodyPr>
          <a:lstStyle/>
          <a:p>
            <a:pPr algn="ctr"/>
            <a:r>
              <a:rPr lang="ja-JP" altLang="en-US" sz="1100" dirty="0">
                <a:solidFill>
                  <a:schemeClr val="tx1">
                    <a:lumMod val="75000"/>
                    <a:lumOff val="25000"/>
                  </a:schemeClr>
                </a:solidFill>
                <a:latin typeface="Meiryo" panose="020B0604030504040204" pitchFamily="34" charset="-128"/>
                <a:ea typeface="Meiryo" panose="020B0604030504040204" pitchFamily="34" charset="-128"/>
                <a:cs typeface="メイリオ"/>
              </a:rPr>
              <a:t>成果に基づいているか</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24" name="テキスト ボックス 23">
            <a:extLst>
              <a:ext uri="{FF2B5EF4-FFF2-40B4-BE49-F238E27FC236}">
                <a16:creationId xmlns:a16="http://schemas.microsoft.com/office/drawing/2014/main" id="{BB34060B-D69F-FD42-888F-BF0C642EDC76}"/>
              </a:ext>
            </a:extLst>
          </p:cNvPr>
          <p:cNvSpPr txBox="1"/>
          <p:nvPr/>
        </p:nvSpPr>
        <p:spPr>
          <a:xfrm>
            <a:off x="954218" y="3877682"/>
            <a:ext cx="1128642" cy="307777"/>
          </a:xfrm>
          <a:prstGeom prst="rect">
            <a:avLst/>
          </a:prstGeom>
          <a:noFill/>
        </p:spPr>
        <p:txBody>
          <a:bodyPr wrap="none" rtlCol="0">
            <a:spAutoFit/>
          </a:bodyPr>
          <a:lstStyle/>
          <a:p>
            <a:pPr algn="ctr"/>
            <a:r>
              <a:rPr kumimoji="1" lang="en-US" altLang="ja-JP" sz="1400" b="1" dirty="0">
                <a:solidFill>
                  <a:schemeClr val="tx1">
                    <a:lumMod val="75000"/>
                    <a:lumOff val="25000"/>
                  </a:schemeClr>
                </a:solidFill>
                <a:latin typeface="Meiryo" panose="020B0604030504040204" pitchFamily="34" charset="-128"/>
                <a:ea typeface="Meiryo" panose="020B0604030504040204" pitchFamily="34" charset="-128"/>
                <a:cs typeface="メイリオ"/>
              </a:rPr>
              <a:t>A</a:t>
            </a:r>
            <a:r>
              <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cs typeface="メイリオ"/>
              </a:rPr>
              <a:t>chievable</a:t>
            </a:r>
            <a:endPar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25" name="テキスト ボックス 24">
            <a:extLst>
              <a:ext uri="{FF2B5EF4-FFF2-40B4-BE49-F238E27FC236}">
                <a16:creationId xmlns:a16="http://schemas.microsoft.com/office/drawing/2014/main" id="{783919E8-9B6B-4F47-B00C-8DF3B615482E}"/>
              </a:ext>
            </a:extLst>
          </p:cNvPr>
          <p:cNvSpPr txBox="1"/>
          <p:nvPr/>
        </p:nvSpPr>
        <p:spPr>
          <a:xfrm>
            <a:off x="1073550" y="4180685"/>
            <a:ext cx="889987" cy="261610"/>
          </a:xfrm>
          <a:prstGeom prst="rect">
            <a:avLst/>
          </a:prstGeom>
          <a:noFill/>
        </p:spPr>
        <p:txBody>
          <a:bodyPr wrap="none" rtlCol="0">
            <a:spAutoFit/>
          </a:bodyPr>
          <a:lstStyle/>
          <a:p>
            <a:pPr algn="ct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cs typeface="メイリオ"/>
              </a:rPr>
              <a:t>達成可能か</a:t>
            </a:r>
          </a:p>
        </p:txBody>
      </p:sp>
      <p:sp>
        <p:nvSpPr>
          <p:cNvPr id="27" name="テキスト ボックス 26">
            <a:extLst>
              <a:ext uri="{FF2B5EF4-FFF2-40B4-BE49-F238E27FC236}">
                <a16:creationId xmlns:a16="http://schemas.microsoft.com/office/drawing/2014/main" id="{FF67F24C-18FB-A049-A93A-67D2C6CD505D}"/>
              </a:ext>
            </a:extLst>
          </p:cNvPr>
          <p:cNvSpPr txBox="1"/>
          <p:nvPr/>
        </p:nvSpPr>
        <p:spPr>
          <a:xfrm>
            <a:off x="1090695" y="2016999"/>
            <a:ext cx="855683" cy="307777"/>
          </a:xfrm>
          <a:prstGeom prst="rect">
            <a:avLst/>
          </a:prstGeom>
          <a:noFill/>
        </p:spPr>
        <p:txBody>
          <a:bodyPr wrap="none" rtlCol="0">
            <a:spAutoFit/>
          </a:bodyPr>
          <a:lstStyle/>
          <a:p>
            <a:pPr algn="ctr"/>
            <a:r>
              <a:rPr kumimoji="1" lang="en-US" altLang="ja-JP" sz="1400" b="1" dirty="0">
                <a:solidFill>
                  <a:schemeClr val="tx1">
                    <a:lumMod val="75000"/>
                    <a:lumOff val="25000"/>
                  </a:schemeClr>
                </a:solidFill>
                <a:latin typeface="Meiryo" panose="020B0604030504040204" pitchFamily="34" charset="-128"/>
                <a:ea typeface="Meiryo" panose="020B0604030504040204" pitchFamily="34" charset="-128"/>
                <a:cs typeface="メイリオ"/>
              </a:rPr>
              <a:t>S</a:t>
            </a:r>
            <a:r>
              <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cs typeface="メイリオ"/>
              </a:rPr>
              <a:t>pecific</a:t>
            </a:r>
          </a:p>
        </p:txBody>
      </p:sp>
      <p:sp>
        <p:nvSpPr>
          <p:cNvPr id="28" name="テキスト ボックス 27">
            <a:extLst>
              <a:ext uri="{FF2B5EF4-FFF2-40B4-BE49-F238E27FC236}">
                <a16:creationId xmlns:a16="http://schemas.microsoft.com/office/drawing/2014/main" id="{4B284472-00BF-0C40-8A92-43E2BE714CF4}"/>
              </a:ext>
            </a:extLst>
          </p:cNvPr>
          <p:cNvSpPr txBox="1"/>
          <p:nvPr/>
        </p:nvSpPr>
        <p:spPr>
          <a:xfrm>
            <a:off x="1144081" y="2320002"/>
            <a:ext cx="748923" cy="261610"/>
          </a:xfrm>
          <a:prstGeom prst="rect">
            <a:avLst/>
          </a:prstGeom>
          <a:noFill/>
        </p:spPr>
        <p:txBody>
          <a:bodyPr wrap="none" rtlCol="0">
            <a:spAutoFit/>
          </a:bodyPr>
          <a:lstStyle/>
          <a:p>
            <a:pPr algn="ct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cs typeface="メイリオ"/>
              </a:rPr>
              <a:t>具体的か</a:t>
            </a:r>
          </a:p>
        </p:txBody>
      </p:sp>
      <p:sp>
        <p:nvSpPr>
          <p:cNvPr id="44" name="テキスト ボックス 43">
            <a:extLst>
              <a:ext uri="{FF2B5EF4-FFF2-40B4-BE49-F238E27FC236}">
                <a16:creationId xmlns:a16="http://schemas.microsoft.com/office/drawing/2014/main" id="{B89AAAC9-4E9B-0549-9DE9-CBEFD2C49AFD}"/>
              </a:ext>
            </a:extLst>
          </p:cNvPr>
          <p:cNvSpPr txBox="1"/>
          <p:nvPr/>
        </p:nvSpPr>
        <p:spPr>
          <a:xfrm>
            <a:off x="463308" y="238540"/>
            <a:ext cx="1067472" cy="276999"/>
          </a:xfrm>
          <a:prstGeom prst="rect">
            <a:avLst/>
          </a:prstGeom>
          <a:noFill/>
        </p:spPr>
        <p:txBody>
          <a:bodyPr wrap="none" rtlCol="0">
            <a:spAutoFit/>
          </a:bodyPr>
          <a:lstStyle>
            <a:defPPr>
              <a:defRPr lang="ja-JP"/>
            </a:defPPr>
            <a:lvl1pPr>
              <a:defRPr sz="2000" b="1">
                <a:solidFill>
                  <a:schemeClr val="tx1">
                    <a:lumMod val="75000"/>
                    <a:lumOff val="25000"/>
                  </a:schemeClr>
                </a:solidFill>
                <a:latin typeface="Meiryo" panose="020B0604030504040204" pitchFamily="34" charset="-128"/>
                <a:ea typeface="Meiryo" panose="020B0604030504040204" pitchFamily="34" charset="-128"/>
              </a:defRPr>
            </a:lvl1pPr>
          </a:lstStyle>
          <a:p>
            <a:r>
              <a:rPr lang="en-US" altLang="ja-JP" dirty="0"/>
              <a:t>45_SMART</a:t>
            </a:r>
            <a:endParaRPr lang="ja-JP" altLang="en-US" dirty="0"/>
          </a:p>
        </p:txBody>
      </p:sp>
      <p:sp>
        <p:nvSpPr>
          <p:cNvPr id="49" name="正方形/長方形 48">
            <a:extLst>
              <a:ext uri="{FF2B5EF4-FFF2-40B4-BE49-F238E27FC236}">
                <a16:creationId xmlns:a16="http://schemas.microsoft.com/office/drawing/2014/main" id="{6CC7FF31-D7BD-5747-AE27-A2F43C368E82}"/>
              </a:ext>
            </a:extLst>
          </p:cNvPr>
          <p:cNvSpPr/>
          <p:nvPr/>
        </p:nvSpPr>
        <p:spPr>
          <a:xfrm>
            <a:off x="337288" y="682812"/>
            <a:ext cx="9231425" cy="643237"/>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9B1FE901-D94E-B141-B573-624E86B9B29F}"/>
              </a:ext>
            </a:extLst>
          </p:cNvPr>
          <p:cNvSpPr/>
          <p:nvPr/>
        </p:nvSpPr>
        <p:spPr>
          <a:xfrm>
            <a:off x="337288" y="1838545"/>
            <a:ext cx="9231425" cy="4651708"/>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chemeClr val="tx1">
                  <a:lumMod val="75000"/>
                  <a:lumOff val="25000"/>
                </a:schemeClr>
              </a:solidFill>
            </a:endParaRPr>
          </a:p>
        </p:txBody>
      </p:sp>
      <p:sp>
        <p:nvSpPr>
          <p:cNvPr id="26" name="テキスト ボックス 25">
            <a:extLst>
              <a:ext uri="{FF2B5EF4-FFF2-40B4-BE49-F238E27FC236}">
                <a16:creationId xmlns:a16="http://schemas.microsoft.com/office/drawing/2014/main" id="{C0AB0FEF-7EB7-6240-90E6-7A3384C2DFF6}"/>
              </a:ext>
            </a:extLst>
          </p:cNvPr>
          <p:cNvSpPr txBox="1"/>
          <p:nvPr/>
        </p:nvSpPr>
        <p:spPr>
          <a:xfrm>
            <a:off x="1216887" y="835344"/>
            <a:ext cx="2834546" cy="338554"/>
          </a:xfrm>
          <a:prstGeom prst="rect">
            <a:avLst/>
          </a:prstGeom>
          <a:noFill/>
        </p:spPr>
        <p:txBody>
          <a:bodyPr wrap="none" rtlCol="0" anchor="ctr">
            <a:spAutoFit/>
          </a:bodyPr>
          <a:lstStyle/>
          <a:p>
            <a:r>
              <a:rPr lang="ja-JP" altLang="en-US" sz="1600" dirty="0">
                <a:solidFill>
                  <a:schemeClr val="tx1">
                    <a:lumMod val="75000"/>
                    <a:lumOff val="25000"/>
                  </a:schemeClr>
                </a:solidFill>
                <a:latin typeface="Meiryo" panose="020B0604030504040204" pitchFamily="34" charset="-128"/>
                <a:ea typeface="Meiryo" panose="020B0604030504040204" pitchFamily="34" charset="-128"/>
                <a:cs typeface="メイリオ"/>
              </a:rPr>
              <a:t>担当店舗</a:t>
            </a:r>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cs typeface="メイリオ"/>
              </a:rPr>
              <a:t>のファンを増やす</a:t>
            </a:r>
            <a:endParaRPr kumimoji="1" lang="ja-JP" altLang="en-US" sz="24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29" name="テキスト ボックス 28">
            <a:extLst>
              <a:ext uri="{FF2B5EF4-FFF2-40B4-BE49-F238E27FC236}">
                <a16:creationId xmlns:a16="http://schemas.microsoft.com/office/drawing/2014/main" id="{2390F580-46C6-B747-8CEF-4F64250E3ED3}"/>
              </a:ext>
            </a:extLst>
          </p:cNvPr>
          <p:cNvSpPr txBox="1"/>
          <p:nvPr/>
        </p:nvSpPr>
        <p:spPr>
          <a:xfrm>
            <a:off x="2919167" y="2972447"/>
            <a:ext cx="6379433" cy="523220"/>
          </a:xfrm>
          <a:prstGeom prst="rect">
            <a:avLst/>
          </a:prstGeom>
          <a:noFill/>
        </p:spPr>
        <p:txBody>
          <a:bodyPr wrap="square" rtlCol="0" anchor="ctr">
            <a:spAutoFit/>
          </a:bodyPr>
          <a:lstStyle/>
          <a:p>
            <a:r>
              <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cs typeface="メイリオ"/>
              </a:rPr>
              <a:t>1</a:t>
            </a: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cs typeface="メイリオ"/>
              </a:rPr>
              <a:t>ヶ月以内の再訪問率を指標とする。</a:t>
            </a:r>
            <a:endPar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a:p>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cs typeface="メイリオ"/>
              </a:rPr>
              <a:t>来店お礼メールに</a:t>
            </a:r>
            <a:r>
              <a:rPr lang="ja-JP" altLang="en-US" sz="1400" dirty="0">
                <a:solidFill>
                  <a:schemeClr val="tx1">
                    <a:lumMod val="75000"/>
                    <a:lumOff val="25000"/>
                  </a:schemeClr>
                </a:solidFill>
                <a:latin typeface="Meiryo" panose="020B0604030504040204" pitchFamily="34" charset="-128"/>
                <a:ea typeface="Meiryo" panose="020B0604030504040204" pitchFamily="34" charset="-128"/>
                <a:cs typeface="メイリオ"/>
              </a:rPr>
              <a:t>添付するクーポンの閲覧率と使用率も計測。</a:t>
            </a:r>
            <a:endParaRPr kumimoji="1" lang="ja-JP" altLang="en-US" sz="20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0" name="テキスト ボックス 29">
            <a:extLst>
              <a:ext uri="{FF2B5EF4-FFF2-40B4-BE49-F238E27FC236}">
                <a16:creationId xmlns:a16="http://schemas.microsoft.com/office/drawing/2014/main" id="{33F7DABD-BF17-604C-84DE-2E2A1298B8C7}"/>
              </a:ext>
            </a:extLst>
          </p:cNvPr>
          <p:cNvSpPr txBox="1"/>
          <p:nvPr/>
        </p:nvSpPr>
        <p:spPr>
          <a:xfrm>
            <a:off x="2919168" y="2033286"/>
            <a:ext cx="6379433" cy="540860"/>
          </a:xfrm>
          <a:prstGeom prst="rect">
            <a:avLst/>
          </a:prstGeom>
          <a:noFill/>
        </p:spPr>
        <p:txBody>
          <a:bodyPr wrap="square" rtlCol="0" anchor="ctr">
            <a:spAutoFit/>
          </a:bodyPr>
          <a:lstStyle/>
          <a:p>
            <a:r>
              <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cs typeface="メイリオ"/>
              </a:rPr>
              <a:t>1</a:t>
            </a: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cs typeface="メイリオ"/>
              </a:rPr>
              <a:t>ヶ月以内に再訪問してくれるお客様をファンと定義</a:t>
            </a:r>
            <a:r>
              <a:rPr lang="ja-JP" altLang="en-US" sz="1400" dirty="0">
                <a:solidFill>
                  <a:schemeClr val="tx1">
                    <a:lumMod val="75000"/>
                    <a:lumOff val="25000"/>
                  </a:schemeClr>
                </a:solidFill>
                <a:latin typeface="Meiryo" panose="020B0604030504040204" pitchFamily="34" charset="-128"/>
                <a:ea typeface="Meiryo" panose="020B0604030504040204" pitchFamily="34" charset="-128"/>
                <a:cs typeface="メイリオ"/>
              </a:rPr>
              <a:t>。</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a:p>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cs typeface="メイリオ"/>
              </a:rPr>
              <a:t>新規来店から</a:t>
            </a:r>
            <a:r>
              <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cs typeface="メイリオ"/>
              </a:rPr>
              <a:t>1</a:t>
            </a: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cs typeface="メイリオ"/>
              </a:rPr>
              <a:t>ヶ月以内の再訪問率</a:t>
            </a:r>
            <a:r>
              <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cs typeface="メイリオ"/>
              </a:rPr>
              <a:t>+30%</a:t>
            </a:r>
            <a:r>
              <a:rPr lang="ja-JP" altLang="en-US" sz="1400" dirty="0">
                <a:solidFill>
                  <a:schemeClr val="tx1">
                    <a:lumMod val="75000"/>
                    <a:lumOff val="25000"/>
                  </a:schemeClr>
                </a:solidFill>
                <a:latin typeface="Meiryo" panose="020B0604030504040204" pitchFamily="34" charset="-128"/>
                <a:ea typeface="Meiryo" panose="020B0604030504040204" pitchFamily="34" charset="-128"/>
                <a:cs typeface="メイリオ"/>
              </a:rPr>
              <a:t>を目指す</a:t>
            </a: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cs typeface="メイリオ"/>
              </a:rPr>
              <a:t>。</a:t>
            </a:r>
          </a:p>
        </p:txBody>
      </p:sp>
      <p:sp>
        <p:nvSpPr>
          <p:cNvPr id="32" name="テキスト ボックス 31">
            <a:extLst>
              <a:ext uri="{FF2B5EF4-FFF2-40B4-BE49-F238E27FC236}">
                <a16:creationId xmlns:a16="http://schemas.microsoft.com/office/drawing/2014/main" id="{FEECC118-C43A-7547-A9B6-94555D452D25}"/>
              </a:ext>
            </a:extLst>
          </p:cNvPr>
          <p:cNvSpPr txBox="1"/>
          <p:nvPr/>
        </p:nvSpPr>
        <p:spPr>
          <a:xfrm>
            <a:off x="2919167" y="3902787"/>
            <a:ext cx="6379433" cy="523220"/>
          </a:xfrm>
          <a:prstGeom prst="rect">
            <a:avLst/>
          </a:prstGeom>
          <a:noFill/>
        </p:spPr>
        <p:txBody>
          <a:bodyPr wrap="square" rtlCol="0" anchor="ctr">
            <a:spAutoFit/>
          </a:bodyPr>
          <a:lstStyle/>
          <a:p>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cs typeface="メイリオ"/>
              </a:rPr>
              <a:t>現在の再訪問率は</a:t>
            </a:r>
            <a:r>
              <a:rPr lang="en-US" altLang="ja-JP" sz="1400" dirty="0">
                <a:solidFill>
                  <a:schemeClr val="tx1">
                    <a:lumMod val="75000"/>
                    <a:lumOff val="25000"/>
                  </a:schemeClr>
                </a:solidFill>
                <a:latin typeface="Meiryo" panose="020B0604030504040204" pitchFamily="34" charset="-128"/>
                <a:ea typeface="Meiryo" panose="020B0604030504040204" pitchFamily="34" charset="-128"/>
                <a:cs typeface="メイリオ"/>
              </a:rPr>
              <a:t>8%</a:t>
            </a:r>
            <a:r>
              <a:rPr lang="ja-JP" altLang="en-US" sz="1400" dirty="0">
                <a:solidFill>
                  <a:schemeClr val="tx1">
                    <a:lumMod val="75000"/>
                    <a:lumOff val="25000"/>
                  </a:schemeClr>
                </a:solidFill>
                <a:latin typeface="Meiryo" panose="020B0604030504040204" pitchFamily="34" charset="-128"/>
                <a:ea typeface="Meiryo" panose="020B0604030504040204" pitchFamily="34" charset="-128"/>
                <a:cs typeface="メイリオ"/>
              </a:rPr>
              <a:t>だが、施策が皆無のため伸び代は大。</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a:p>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cs typeface="メイリオ"/>
              </a:rPr>
              <a:t>達成の鍵である現場スタッフとの共通認識づくりに取り組む。</a:t>
            </a:r>
            <a:endParaRPr kumimoji="1" lang="ja-JP" altLang="en-US" sz="20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3" name="テキスト ボックス 32">
            <a:extLst>
              <a:ext uri="{FF2B5EF4-FFF2-40B4-BE49-F238E27FC236}">
                <a16:creationId xmlns:a16="http://schemas.microsoft.com/office/drawing/2014/main" id="{B6FCAD38-254F-474D-B966-AD2A15502208}"/>
              </a:ext>
            </a:extLst>
          </p:cNvPr>
          <p:cNvSpPr txBox="1"/>
          <p:nvPr/>
        </p:nvSpPr>
        <p:spPr>
          <a:xfrm>
            <a:off x="2919168" y="4833130"/>
            <a:ext cx="6379433" cy="523220"/>
          </a:xfrm>
          <a:prstGeom prst="rect">
            <a:avLst/>
          </a:prstGeom>
          <a:noFill/>
        </p:spPr>
        <p:txBody>
          <a:bodyPr wrap="square" rtlCol="0" anchor="ctr">
            <a:spAutoFit/>
          </a:bodyPr>
          <a:lstStyle/>
          <a:p>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cs typeface="メイリオ"/>
              </a:rPr>
              <a:t>「再訪問者（率）」の増加に貢献することで、組織全体の利益（売上</a:t>
            </a:r>
            <a:r>
              <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cs typeface="メイリオ"/>
              </a:rPr>
              <a:t>-</a:t>
            </a:r>
            <a:r>
              <a:rPr lang="ja-JP" altLang="en-US" sz="1400" dirty="0">
                <a:solidFill>
                  <a:schemeClr val="tx1">
                    <a:lumMod val="75000"/>
                    <a:lumOff val="25000"/>
                  </a:schemeClr>
                </a:solidFill>
                <a:latin typeface="Meiryo" panose="020B0604030504040204" pitchFamily="34" charset="-128"/>
                <a:ea typeface="Meiryo" panose="020B0604030504040204" pitchFamily="34" charset="-128"/>
                <a:cs typeface="メイリオ"/>
              </a:rPr>
              <a:t>コスト</a:t>
            </a: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cs typeface="メイリオ"/>
              </a:rPr>
              <a:t>）を高めることができる。</a:t>
            </a:r>
            <a:endParaRPr kumimoji="1" lang="ja-JP" altLang="en-US" sz="20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5" name="テキスト ボックス 34">
            <a:extLst>
              <a:ext uri="{FF2B5EF4-FFF2-40B4-BE49-F238E27FC236}">
                <a16:creationId xmlns:a16="http://schemas.microsoft.com/office/drawing/2014/main" id="{9ECEDAC0-C287-764C-AE35-B1D14C6E0490}"/>
              </a:ext>
            </a:extLst>
          </p:cNvPr>
          <p:cNvSpPr txBox="1"/>
          <p:nvPr/>
        </p:nvSpPr>
        <p:spPr>
          <a:xfrm>
            <a:off x="2919167" y="5871192"/>
            <a:ext cx="5093061" cy="307777"/>
          </a:xfrm>
          <a:prstGeom prst="rect">
            <a:avLst/>
          </a:prstGeom>
          <a:noFill/>
        </p:spPr>
        <p:txBody>
          <a:bodyPr wrap="none" rtlCol="0" anchor="ctr">
            <a:spAutoFit/>
          </a:bodyPr>
          <a:lstStyle/>
          <a:p>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cs typeface="メイリオ"/>
              </a:rPr>
              <a:t>まずは</a:t>
            </a:r>
            <a:r>
              <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cs typeface="メイリオ"/>
              </a:rPr>
              <a:t>3</a:t>
            </a: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cs typeface="メイリオ"/>
              </a:rPr>
              <a:t>ヶ月後の月末集計時に、</a:t>
            </a:r>
            <a:r>
              <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cs typeface="メイリオ"/>
              </a:rPr>
              <a:t>1</a:t>
            </a: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cs typeface="メイリオ"/>
              </a:rPr>
              <a:t>ヶ月以内の再訪問率</a:t>
            </a:r>
            <a:r>
              <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cs typeface="メイリオ"/>
              </a:rPr>
              <a:t>+10%</a:t>
            </a:r>
            <a:endPar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8" name="テキスト ボックス 37">
            <a:extLst>
              <a:ext uri="{FF2B5EF4-FFF2-40B4-BE49-F238E27FC236}">
                <a16:creationId xmlns:a16="http://schemas.microsoft.com/office/drawing/2014/main" id="{B4550E93-CAA8-4EA4-AA66-4D1440ACC1FF}"/>
              </a:ext>
            </a:extLst>
          </p:cNvPr>
          <p:cNvSpPr txBox="1"/>
          <p:nvPr/>
        </p:nvSpPr>
        <p:spPr>
          <a:xfrm>
            <a:off x="337288" y="6560810"/>
            <a:ext cx="1050288"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4.</a:t>
            </a:r>
            <a:r>
              <a:rPr lang="ja-JP" altLang="en-US" sz="900" dirty="0">
                <a:latin typeface="Meiryo UI" panose="020B0604030504040204" pitchFamily="50" charset="-128"/>
                <a:ea typeface="Meiryo UI" panose="020B0604030504040204" pitchFamily="50" charset="-128"/>
              </a:rPr>
              <a:t>戦略を立案する</a:t>
            </a:r>
          </a:p>
        </p:txBody>
      </p:sp>
      <p:sp>
        <p:nvSpPr>
          <p:cNvPr id="39" name="テキスト ボックス 38">
            <a:extLst>
              <a:ext uri="{FF2B5EF4-FFF2-40B4-BE49-F238E27FC236}">
                <a16:creationId xmlns:a16="http://schemas.microsoft.com/office/drawing/2014/main" id="{FD4F09C3-36E4-4A3C-B502-30CE6E70D594}"/>
              </a:ext>
            </a:extLst>
          </p:cNvPr>
          <p:cNvSpPr txBox="1"/>
          <p:nvPr/>
        </p:nvSpPr>
        <p:spPr>
          <a:xfrm>
            <a:off x="1809280" y="6560810"/>
            <a:ext cx="1366080"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STEP3:</a:t>
            </a:r>
            <a:r>
              <a:rPr lang="ja-JP" altLang="en-US" sz="900" dirty="0">
                <a:latin typeface="Meiryo UI" panose="020B0604030504040204" pitchFamily="50" charset="-128"/>
                <a:ea typeface="Meiryo UI" panose="020B0604030504040204" pitchFamily="50" charset="-128"/>
              </a:rPr>
              <a:t>目標を設定する</a:t>
            </a:r>
          </a:p>
        </p:txBody>
      </p:sp>
    </p:spTree>
    <p:extLst>
      <p:ext uri="{BB962C8B-B14F-4D97-AF65-F5344CB8AC3E}">
        <p14:creationId xmlns:p14="http://schemas.microsoft.com/office/powerpoint/2010/main" val="2139133796"/>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10275</TotalTime>
  <Words>15344</Words>
  <Application>Microsoft Office PowerPoint</Application>
  <PresentationFormat>A4 210 x 297 mm</PresentationFormat>
  <Paragraphs>4006</Paragraphs>
  <Slides>155</Slides>
  <Notes>29</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155</vt:i4>
      </vt:variant>
    </vt:vector>
  </HeadingPairs>
  <TitlesOfParts>
    <vt:vector size="166" baseType="lpstr">
      <vt:lpstr>GothicMB101Pr6</vt:lpstr>
      <vt:lpstr>Hiragino Kaku Gothic Pro W3</vt:lpstr>
      <vt:lpstr>Meiryo UI</vt:lpstr>
      <vt:lpstr>Osaka</vt:lpstr>
      <vt:lpstr>Toppan Bunkyu Midashi Gothic Ex</vt:lpstr>
      <vt:lpstr>Meiryo</vt:lpstr>
      <vt:lpstr>Meiryo</vt:lpstr>
      <vt:lpstr>游ゴシック</vt:lpstr>
      <vt:lpstr>Arial</vt:lpstr>
      <vt:lpstr>Calibri</vt:lpstr>
      <vt:lpstr>ホワイト</vt:lpstr>
      <vt:lpstr>ビジネスフレームワーク</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takumi miyata</dc:creator>
  <cp:lastModifiedBy>k-nakamura</cp:lastModifiedBy>
  <cp:revision>343</cp:revision>
  <cp:lastPrinted>2020-04-17T08:28:00Z</cp:lastPrinted>
  <dcterms:created xsi:type="dcterms:W3CDTF">2017-10-10T12:50:58Z</dcterms:created>
  <dcterms:modified xsi:type="dcterms:W3CDTF">2020-05-25T09:26:54Z</dcterms:modified>
</cp:coreProperties>
</file>